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352" r:id="rId2"/>
    <p:sldId id="293" r:id="rId3"/>
    <p:sldId id="428" r:id="rId4"/>
    <p:sldId id="446" r:id="rId5"/>
    <p:sldId id="370" r:id="rId6"/>
    <p:sldId id="371" r:id="rId7"/>
    <p:sldId id="372" r:id="rId8"/>
    <p:sldId id="373" r:id="rId9"/>
    <p:sldId id="338" r:id="rId10"/>
    <p:sldId id="355" r:id="rId11"/>
    <p:sldId id="351" r:id="rId12"/>
    <p:sldId id="286" r:id="rId13"/>
    <p:sldId id="339" r:id="rId14"/>
    <p:sldId id="287" r:id="rId15"/>
    <p:sldId id="361" r:id="rId16"/>
    <p:sldId id="359" r:id="rId17"/>
    <p:sldId id="258" r:id="rId18"/>
    <p:sldId id="279" r:id="rId19"/>
    <p:sldId id="364" r:id="rId20"/>
    <p:sldId id="365" r:id="rId21"/>
    <p:sldId id="366" r:id="rId22"/>
    <p:sldId id="367" r:id="rId23"/>
    <p:sldId id="368" r:id="rId24"/>
    <p:sldId id="362" r:id="rId25"/>
    <p:sldId id="375" r:id="rId26"/>
    <p:sldId id="376" r:id="rId27"/>
    <p:sldId id="377" r:id="rId28"/>
    <p:sldId id="374" r:id="rId29"/>
    <p:sldId id="378" r:id="rId30"/>
    <p:sldId id="379" r:id="rId31"/>
    <p:sldId id="380" r:id="rId32"/>
    <p:sldId id="381" r:id="rId33"/>
    <p:sldId id="382" r:id="rId34"/>
    <p:sldId id="383" r:id="rId35"/>
    <p:sldId id="384" r:id="rId36"/>
    <p:sldId id="385" r:id="rId37"/>
    <p:sldId id="415" r:id="rId38"/>
    <p:sldId id="340" r:id="rId39"/>
    <p:sldId id="387" r:id="rId40"/>
    <p:sldId id="358" r:id="rId41"/>
    <p:sldId id="388" r:id="rId42"/>
    <p:sldId id="389" r:id="rId43"/>
    <p:sldId id="390" r:id="rId44"/>
    <p:sldId id="291" r:id="rId45"/>
    <p:sldId id="391" r:id="rId46"/>
    <p:sldId id="393" r:id="rId47"/>
    <p:sldId id="394" r:id="rId48"/>
    <p:sldId id="395" r:id="rId49"/>
    <p:sldId id="396" r:id="rId50"/>
    <p:sldId id="397" r:id="rId51"/>
    <p:sldId id="398" r:id="rId52"/>
    <p:sldId id="399" r:id="rId53"/>
    <p:sldId id="400" r:id="rId54"/>
    <p:sldId id="401" r:id="rId55"/>
    <p:sldId id="402" r:id="rId56"/>
    <p:sldId id="403" r:id="rId57"/>
    <p:sldId id="288" r:id="rId58"/>
    <p:sldId id="404" r:id="rId59"/>
    <p:sldId id="292" r:id="rId60"/>
    <p:sldId id="280" r:id="rId61"/>
    <p:sldId id="405" r:id="rId62"/>
    <p:sldId id="406" r:id="rId63"/>
    <p:sldId id="407" r:id="rId64"/>
    <p:sldId id="408" r:id="rId65"/>
    <p:sldId id="413" r:id="rId66"/>
    <p:sldId id="409" r:id="rId67"/>
    <p:sldId id="290" r:id="rId68"/>
    <p:sldId id="410" r:id="rId69"/>
    <p:sldId id="411" r:id="rId70"/>
    <p:sldId id="477" r:id="rId71"/>
    <p:sldId id="350" r:id="rId72"/>
    <p:sldId id="414" r:id="rId73"/>
    <p:sldId id="429" r:id="rId74"/>
    <p:sldId id="342" r:id="rId75"/>
    <p:sldId id="416" r:id="rId76"/>
    <p:sldId id="430" r:id="rId77"/>
    <p:sldId id="431" r:id="rId78"/>
    <p:sldId id="432" r:id="rId79"/>
    <p:sldId id="433" r:id="rId80"/>
    <p:sldId id="419" r:id="rId81"/>
    <p:sldId id="434" r:id="rId82"/>
    <p:sldId id="435" r:id="rId83"/>
    <p:sldId id="436" r:id="rId84"/>
    <p:sldId id="437" r:id="rId85"/>
    <p:sldId id="438" r:id="rId86"/>
    <p:sldId id="441" r:id="rId87"/>
    <p:sldId id="442" r:id="rId88"/>
    <p:sldId id="440" r:id="rId89"/>
    <p:sldId id="354" r:id="rId90"/>
    <p:sldId id="420" r:id="rId91"/>
    <p:sldId id="421" r:id="rId92"/>
    <p:sldId id="422" r:id="rId93"/>
    <p:sldId id="423" r:id="rId94"/>
    <p:sldId id="443" r:id="rId95"/>
    <p:sldId id="444" r:id="rId96"/>
    <p:sldId id="426" r:id="rId97"/>
    <p:sldId id="425" r:id="rId98"/>
    <p:sldId id="445" r:id="rId99"/>
    <p:sldId id="448" r:id="rId100"/>
    <p:sldId id="449" r:id="rId101"/>
    <p:sldId id="476" r:id="rId102"/>
    <p:sldId id="450" r:id="rId103"/>
    <p:sldId id="363" r:id="rId104"/>
    <p:sldId id="451" r:id="rId105"/>
    <p:sldId id="452" r:id="rId106"/>
    <p:sldId id="453" r:id="rId107"/>
    <p:sldId id="349" r:id="rId108"/>
    <p:sldId id="454" r:id="rId109"/>
    <p:sldId id="455" r:id="rId110"/>
    <p:sldId id="456" r:id="rId111"/>
    <p:sldId id="369" r:id="rId112"/>
    <p:sldId id="457" r:id="rId113"/>
    <p:sldId id="458" r:id="rId114"/>
    <p:sldId id="459" r:id="rId115"/>
    <p:sldId id="460" r:id="rId116"/>
    <p:sldId id="294" r:id="rId117"/>
    <p:sldId id="461" r:id="rId118"/>
    <p:sldId id="462" r:id="rId119"/>
    <p:sldId id="356" r:id="rId120"/>
    <p:sldId id="463" r:id="rId121"/>
    <p:sldId id="464" r:id="rId122"/>
    <p:sldId id="424" r:id="rId123"/>
    <p:sldId id="465" r:id="rId124"/>
    <p:sldId id="466" r:id="rId125"/>
    <p:sldId id="467" r:id="rId126"/>
    <p:sldId id="427" r:id="rId127"/>
    <p:sldId id="468" r:id="rId128"/>
    <p:sldId id="469" r:id="rId129"/>
    <p:sldId id="470" r:id="rId130"/>
    <p:sldId id="471" r:id="rId131"/>
    <p:sldId id="472" r:id="rId132"/>
    <p:sldId id="474" r:id="rId133"/>
    <p:sldId id="475" r:id="rId134"/>
    <p:sldId id="360" r:id="rId13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obhan Loughran" initials="SL" lastIdx="2" clrIdx="0">
    <p:extLst>
      <p:ext uri="{19B8F6BF-5375-455C-9EA6-DF929625EA0E}">
        <p15:presenceInfo xmlns:p15="http://schemas.microsoft.com/office/powerpoint/2012/main" userId="8a928b5e2361b812" providerId="Windows Live"/>
      </p:ext>
    </p:extLst>
  </p:cmAuthor>
  <p:cmAuthor id="2" name="Manon HOUDAYER" initials="MH" lastIdx="14" clrIdx="1">
    <p:extLst>
      <p:ext uri="{19B8F6BF-5375-455C-9EA6-DF929625EA0E}">
        <p15:presenceInfo xmlns:p15="http://schemas.microsoft.com/office/powerpoint/2012/main" userId="S::manonhoudayer@lelaba.onmicrosoft.com::64374d38-cb3d-4097-a912-c56f7ca5e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FFC652"/>
    <a:srgbClr val="F3BDB7"/>
    <a:srgbClr val="313031"/>
    <a:srgbClr val="51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D4F4C-DC45-44F1-9610-F0D5CA7D49BC}" v="1" dt="2022-06-22T09:35:26.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88455" autoAdjust="0"/>
  </p:normalViewPr>
  <p:slideViewPr>
    <p:cSldViewPr snapToGrid="0">
      <p:cViewPr>
        <p:scale>
          <a:sx n="53" d="100"/>
          <a:sy n="53" d="100"/>
        </p:scale>
        <p:origin x="2168" y="808"/>
      </p:cViewPr>
      <p:guideLst/>
    </p:cSldViewPr>
  </p:slideViewPr>
  <p:notesTextViewPr>
    <p:cViewPr>
      <p:scale>
        <a:sx n="1" d="1"/>
        <a:sy n="1" d="1"/>
      </p:scale>
      <p:origin x="0" y="0"/>
    </p:cViewPr>
  </p:notesTextViewPr>
  <p:sorterViewPr>
    <p:cViewPr varScale="1">
      <p:scale>
        <a:sx n="1" d="1"/>
        <a:sy n="1" d="1"/>
      </p:scale>
      <p:origin x="0" y="-444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2-06T16:54:36.485" idx="1">
    <p:pos x="3569" y="169"/>
    <p:text>Mettre le logo en fr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12-06T17:00:16.603" idx="2">
    <p:pos x="5001" y="1707"/>
    <p:text>Pas de lien dans le document original non plus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12-07T11:34:16.395" idx="9">
    <p:pos x="3006" y="1152"/>
    <p:text>Pas de lien dans le doc en vf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12-07T12:16:23.172" idx="14">
    <p:pos x="5416" y="232"/>
    <p:text>Pr Walter : bon courage avec cette info graphie merdique ................................</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5-02T12:47:38.611" idx="1">
    <p:pos x="10" y="10"/>
    <p:text>Coproduction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016DB-9C25-4036-A10C-DB7BB880907D}"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GB"/>
        </a:p>
      </dgm:t>
    </dgm:pt>
    <dgm:pt modelId="{9BE63C42-B82D-4B82-BA6F-81ED41F18E86}">
      <dgm:prSet phldrT="[Text]"/>
      <dgm:spPr/>
      <dgm:t>
        <a:bodyPr/>
        <a:lstStyle/>
        <a:p>
          <a:r>
            <a:rPr lang="en-GB" b="1" dirty="0" err="1"/>
            <a:t>Surveiller</a:t>
          </a:r>
          <a:endParaRPr lang="en-GB" b="1" dirty="0"/>
        </a:p>
      </dgm:t>
    </dgm:pt>
    <dgm:pt modelId="{44BB3696-93C2-40EA-973D-AEACB43F0917}" type="parTrans" cxnId="{8938232C-6E8F-46BC-878E-E54FFBF001D4}">
      <dgm:prSet/>
      <dgm:spPr/>
      <dgm:t>
        <a:bodyPr/>
        <a:lstStyle/>
        <a:p>
          <a:endParaRPr lang="en-GB"/>
        </a:p>
      </dgm:t>
    </dgm:pt>
    <dgm:pt modelId="{45AC0EBD-AA52-475B-AD6F-51A23AECF6B1}" type="sibTrans" cxnId="{8938232C-6E8F-46BC-878E-E54FFBF001D4}">
      <dgm:prSet/>
      <dgm:spPr/>
      <dgm:t>
        <a:bodyPr/>
        <a:lstStyle/>
        <a:p>
          <a:endParaRPr lang="en-GB"/>
        </a:p>
      </dgm:t>
    </dgm:pt>
    <dgm:pt modelId="{C472D2B9-2D26-4993-9206-B59C5F4D4611}">
      <dgm:prSet phldrT="[Text]" custT="1"/>
      <dgm:spPr/>
      <dgm:t>
        <a:bodyPr/>
        <a:lstStyle/>
        <a:p>
          <a:r>
            <a:rPr lang="en-GB" sz="1200" b="1" dirty="0"/>
            <a:t>Faire prevue </a:t>
          </a:r>
          <a:r>
            <a:rPr lang="en-GB" sz="1200" b="1" dirty="0" err="1"/>
            <a:t>d’empathie</a:t>
          </a:r>
          <a:endParaRPr lang="en-GB" sz="1200" b="1" dirty="0"/>
        </a:p>
      </dgm:t>
    </dgm:pt>
    <dgm:pt modelId="{2A6A7EF3-6ADB-476D-9B79-295D8EC1BF46}" type="parTrans" cxnId="{80CAA177-881E-4005-9439-D9A844139DBA}">
      <dgm:prSet/>
      <dgm:spPr/>
      <dgm:t>
        <a:bodyPr/>
        <a:lstStyle/>
        <a:p>
          <a:endParaRPr lang="en-GB"/>
        </a:p>
      </dgm:t>
    </dgm:pt>
    <dgm:pt modelId="{556C3C29-6514-4AD0-8EA7-E3BB12586AEE}" type="sibTrans" cxnId="{80CAA177-881E-4005-9439-D9A844139DBA}">
      <dgm:prSet/>
      <dgm:spPr/>
      <dgm:t>
        <a:bodyPr/>
        <a:lstStyle/>
        <a:p>
          <a:endParaRPr lang="en-GB"/>
        </a:p>
      </dgm:t>
    </dgm:pt>
    <dgm:pt modelId="{83364C02-509E-4941-8993-CFD39EE849F6}">
      <dgm:prSet phldrT="[Text]"/>
      <dgm:spPr/>
      <dgm:t>
        <a:bodyPr/>
        <a:lstStyle/>
        <a:p>
          <a:r>
            <a:rPr lang="en-GB" b="1" dirty="0"/>
            <a:t>Motiver</a:t>
          </a:r>
        </a:p>
      </dgm:t>
    </dgm:pt>
    <dgm:pt modelId="{FC3CD988-DB49-4FA8-9418-39806206D765}" type="parTrans" cxnId="{5C3CA2FB-F807-46D9-9304-F0FCDDC072D1}">
      <dgm:prSet/>
      <dgm:spPr/>
      <dgm:t>
        <a:bodyPr/>
        <a:lstStyle/>
        <a:p>
          <a:endParaRPr lang="en-GB"/>
        </a:p>
      </dgm:t>
    </dgm:pt>
    <dgm:pt modelId="{315D0298-A86E-4C27-99B2-56B7F8A20C36}" type="sibTrans" cxnId="{5C3CA2FB-F807-46D9-9304-F0FCDDC072D1}">
      <dgm:prSet/>
      <dgm:spPr/>
      <dgm:t>
        <a:bodyPr/>
        <a:lstStyle/>
        <a:p>
          <a:endParaRPr lang="en-GB"/>
        </a:p>
      </dgm:t>
    </dgm:pt>
    <dgm:pt modelId="{4CA0E73F-CB00-4604-9475-08107EC0E840}">
      <dgm:prSet phldrT="[Text]"/>
      <dgm:spPr/>
      <dgm:t>
        <a:bodyPr/>
        <a:lstStyle/>
        <a:p>
          <a:r>
            <a:rPr lang="en-GB" b="1" dirty="0" err="1"/>
            <a:t>Conseiller</a:t>
          </a:r>
          <a:endParaRPr lang="en-GB" b="1" dirty="0"/>
        </a:p>
      </dgm:t>
    </dgm:pt>
    <dgm:pt modelId="{AB0DFB9B-652F-4110-AD73-CCFC37648F81}" type="parTrans" cxnId="{11098B5F-F357-46B5-9FF7-4B371BED4C7F}">
      <dgm:prSet/>
      <dgm:spPr/>
      <dgm:t>
        <a:bodyPr/>
        <a:lstStyle/>
        <a:p>
          <a:endParaRPr lang="en-GB"/>
        </a:p>
      </dgm:t>
    </dgm:pt>
    <dgm:pt modelId="{6843D858-0106-401F-BE3B-BD10C5BB2AA0}" type="sibTrans" cxnId="{11098B5F-F357-46B5-9FF7-4B371BED4C7F}">
      <dgm:prSet/>
      <dgm:spPr/>
      <dgm:t>
        <a:bodyPr/>
        <a:lstStyle/>
        <a:p>
          <a:endParaRPr lang="en-GB"/>
        </a:p>
      </dgm:t>
    </dgm:pt>
    <dgm:pt modelId="{6C97F7C8-B236-451B-8D74-BF6FD3043B19}">
      <dgm:prSet phldrT="[Text]"/>
      <dgm:spPr/>
      <dgm:t>
        <a:bodyPr/>
        <a:lstStyle/>
        <a:p>
          <a:r>
            <a:rPr lang="en-GB" b="1" dirty="0" err="1"/>
            <a:t>Écouter</a:t>
          </a:r>
          <a:r>
            <a:rPr lang="en-GB" b="1" dirty="0"/>
            <a:t> </a:t>
          </a:r>
        </a:p>
      </dgm:t>
    </dgm:pt>
    <dgm:pt modelId="{C8113DEE-E498-46AC-A238-ED39190A1AC3}" type="parTrans" cxnId="{8BFF190B-1A31-40B1-A096-3D12F24097E3}">
      <dgm:prSet/>
      <dgm:spPr/>
      <dgm:t>
        <a:bodyPr/>
        <a:lstStyle/>
        <a:p>
          <a:endParaRPr lang="en-GB"/>
        </a:p>
      </dgm:t>
    </dgm:pt>
    <dgm:pt modelId="{1283D9B7-4FA5-48F2-A4FD-B42A43FAE3B4}" type="sibTrans" cxnId="{8BFF190B-1A31-40B1-A096-3D12F24097E3}">
      <dgm:prSet/>
      <dgm:spPr/>
      <dgm:t>
        <a:bodyPr/>
        <a:lstStyle/>
        <a:p>
          <a:endParaRPr lang="en-GB"/>
        </a:p>
      </dgm:t>
    </dgm:pt>
    <dgm:pt modelId="{743AA229-5067-4D58-9DDA-7FBCC3CED9FC}">
      <dgm:prSet phldrT="[Text]"/>
      <dgm:spPr/>
      <dgm:t>
        <a:bodyPr/>
        <a:lstStyle/>
        <a:p>
          <a:r>
            <a:rPr lang="en-GB" b="1" dirty="0"/>
            <a:t>Guider</a:t>
          </a:r>
        </a:p>
      </dgm:t>
    </dgm:pt>
    <dgm:pt modelId="{2AB78CC8-0E99-4762-87AC-30153391D009}" type="parTrans" cxnId="{0CCD2B2B-B442-4F76-8052-71D5045EE09D}">
      <dgm:prSet/>
      <dgm:spPr/>
      <dgm:t>
        <a:bodyPr/>
        <a:lstStyle/>
        <a:p>
          <a:endParaRPr lang="en-GB"/>
        </a:p>
      </dgm:t>
    </dgm:pt>
    <dgm:pt modelId="{92ED4DCC-5AF2-41D7-AC89-6C2764DEAA26}" type="sibTrans" cxnId="{0CCD2B2B-B442-4F76-8052-71D5045EE09D}">
      <dgm:prSet/>
      <dgm:spPr/>
      <dgm:t>
        <a:bodyPr/>
        <a:lstStyle/>
        <a:p>
          <a:endParaRPr lang="en-GB"/>
        </a:p>
      </dgm:t>
    </dgm:pt>
    <dgm:pt modelId="{62AB61D2-02D8-4667-A657-DBE02DBA017F}">
      <dgm:prSet phldrT="[Text]"/>
      <dgm:spPr/>
      <dgm:t>
        <a:bodyPr/>
        <a:lstStyle/>
        <a:p>
          <a:r>
            <a:rPr lang="en-GB" b="1" dirty="0"/>
            <a:t>Engager</a:t>
          </a:r>
        </a:p>
      </dgm:t>
    </dgm:pt>
    <dgm:pt modelId="{FB83E805-DC14-4819-AD1C-F4173213FFA7}" type="parTrans" cxnId="{0F8BD8C1-A15A-4C44-B2C9-329F782FE226}">
      <dgm:prSet/>
      <dgm:spPr/>
      <dgm:t>
        <a:bodyPr/>
        <a:lstStyle/>
        <a:p>
          <a:endParaRPr lang="en-GB"/>
        </a:p>
      </dgm:t>
    </dgm:pt>
    <dgm:pt modelId="{C4B10745-524C-4A3E-978F-39F9A1011729}" type="sibTrans" cxnId="{0F8BD8C1-A15A-4C44-B2C9-329F782FE226}">
      <dgm:prSet/>
      <dgm:spPr/>
      <dgm:t>
        <a:bodyPr/>
        <a:lstStyle/>
        <a:p>
          <a:endParaRPr lang="en-GB"/>
        </a:p>
      </dgm:t>
    </dgm:pt>
    <dgm:pt modelId="{5EE151F6-8BCF-41E0-B6E2-846A69C0FBD3}">
      <dgm:prSet phldrT="[Text]"/>
      <dgm:spPr/>
      <dgm:t>
        <a:bodyPr/>
        <a:lstStyle/>
        <a:p>
          <a:r>
            <a:rPr lang="en-GB" b="1" dirty="0"/>
            <a:t>Autonomiser</a:t>
          </a:r>
        </a:p>
      </dgm:t>
    </dgm:pt>
    <dgm:pt modelId="{C34EE2EA-DC97-4627-A651-17AD9DAA3D06}" type="parTrans" cxnId="{932FEA85-9292-467D-A999-907FFF8148D3}">
      <dgm:prSet/>
      <dgm:spPr/>
      <dgm:t>
        <a:bodyPr/>
        <a:lstStyle/>
        <a:p>
          <a:endParaRPr lang="en-GB"/>
        </a:p>
      </dgm:t>
    </dgm:pt>
    <dgm:pt modelId="{9A833CAE-33C4-4B10-A6D9-A45264811CA0}" type="sibTrans" cxnId="{932FEA85-9292-467D-A999-907FFF8148D3}">
      <dgm:prSet/>
      <dgm:spPr/>
      <dgm:t>
        <a:bodyPr/>
        <a:lstStyle/>
        <a:p>
          <a:endParaRPr lang="en-GB"/>
        </a:p>
      </dgm:t>
    </dgm:pt>
    <dgm:pt modelId="{C5E2520A-ADAF-49FF-9A3D-69B5F3412A1D}">
      <dgm:prSet phldrT="[Text]"/>
      <dgm:spPr/>
      <dgm:t>
        <a:bodyPr/>
        <a:lstStyle/>
        <a:p>
          <a:r>
            <a:rPr lang="en-GB" b="1" dirty="0" err="1"/>
            <a:t>Diriger</a:t>
          </a:r>
          <a:endParaRPr lang="en-GB" b="1" dirty="0"/>
        </a:p>
      </dgm:t>
    </dgm:pt>
    <dgm:pt modelId="{CD347AFB-5300-4744-B6C1-853535748FCC}" type="parTrans" cxnId="{75681513-6FEE-4D2F-8C23-2CFCEFDAB447}">
      <dgm:prSet/>
      <dgm:spPr/>
      <dgm:t>
        <a:bodyPr/>
        <a:lstStyle/>
        <a:p>
          <a:endParaRPr lang="en-GB"/>
        </a:p>
      </dgm:t>
    </dgm:pt>
    <dgm:pt modelId="{EAFC6004-C183-4846-B4CF-6B581D13F455}" type="sibTrans" cxnId="{75681513-6FEE-4D2F-8C23-2CFCEFDAB447}">
      <dgm:prSet/>
      <dgm:spPr/>
      <dgm:t>
        <a:bodyPr/>
        <a:lstStyle/>
        <a:p>
          <a:endParaRPr lang="en-GB"/>
        </a:p>
      </dgm:t>
    </dgm:pt>
    <dgm:pt modelId="{49989DE3-B4C5-4D85-82F6-5C0541BAF54D}" type="pres">
      <dgm:prSet presAssocID="{639016DB-9C25-4036-A10C-DB7BB880907D}" presName="diagram" presStyleCnt="0">
        <dgm:presLayoutVars>
          <dgm:dir/>
          <dgm:resizeHandles/>
        </dgm:presLayoutVars>
      </dgm:prSet>
      <dgm:spPr/>
    </dgm:pt>
    <dgm:pt modelId="{E5AA7779-9770-49A0-8B2E-A5E6C844632A}" type="pres">
      <dgm:prSet presAssocID="{9BE63C42-B82D-4B82-BA6F-81ED41F18E86}" presName="firstNode" presStyleLbl="node1" presStyleIdx="0" presStyleCnt="9">
        <dgm:presLayoutVars>
          <dgm:bulletEnabled val="1"/>
        </dgm:presLayoutVars>
      </dgm:prSet>
      <dgm:spPr/>
    </dgm:pt>
    <dgm:pt modelId="{8EF3B863-636D-45B7-9573-B9A4E40F38F2}" type="pres">
      <dgm:prSet presAssocID="{45AC0EBD-AA52-475B-AD6F-51A23AECF6B1}" presName="sibTrans" presStyleLbl="sibTrans2D1" presStyleIdx="0" presStyleCnt="8"/>
      <dgm:spPr/>
    </dgm:pt>
    <dgm:pt modelId="{0A392019-BDD3-4691-A59D-131220E7872B}" type="pres">
      <dgm:prSet presAssocID="{C472D2B9-2D26-4993-9206-B59C5F4D4611}" presName="middleNode" presStyleCnt="0"/>
      <dgm:spPr/>
    </dgm:pt>
    <dgm:pt modelId="{8A5E1DA3-FEAB-4B0C-BB1F-FE584C834C38}" type="pres">
      <dgm:prSet presAssocID="{C472D2B9-2D26-4993-9206-B59C5F4D4611}" presName="padding" presStyleLbl="node1" presStyleIdx="0" presStyleCnt="9"/>
      <dgm:spPr/>
    </dgm:pt>
    <dgm:pt modelId="{23FEDDEE-A099-42A5-B9C1-0CBC3CE2550A}" type="pres">
      <dgm:prSet presAssocID="{C472D2B9-2D26-4993-9206-B59C5F4D4611}" presName="shape" presStyleLbl="node1" presStyleIdx="1" presStyleCnt="9" custScaleX="120673">
        <dgm:presLayoutVars>
          <dgm:bulletEnabled val="1"/>
        </dgm:presLayoutVars>
      </dgm:prSet>
      <dgm:spPr/>
    </dgm:pt>
    <dgm:pt modelId="{41C726AA-AEEB-4667-9EAB-3A0F231C9EA4}" type="pres">
      <dgm:prSet presAssocID="{556C3C29-6514-4AD0-8EA7-E3BB12586AEE}" presName="sibTrans" presStyleLbl="sibTrans2D1" presStyleIdx="1" presStyleCnt="8"/>
      <dgm:spPr/>
    </dgm:pt>
    <dgm:pt modelId="{E1EAE43F-3FFC-401E-B0E0-70B1B0F082E2}" type="pres">
      <dgm:prSet presAssocID="{83364C02-509E-4941-8993-CFD39EE849F6}" presName="middleNode" presStyleCnt="0"/>
      <dgm:spPr/>
    </dgm:pt>
    <dgm:pt modelId="{9941084C-D783-49CF-A12E-1D91CEF8D112}" type="pres">
      <dgm:prSet presAssocID="{83364C02-509E-4941-8993-CFD39EE849F6}" presName="padding" presStyleLbl="node1" presStyleIdx="1" presStyleCnt="9"/>
      <dgm:spPr/>
    </dgm:pt>
    <dgm:pt modelId="{5EEE2B4A-99EC-4410-A50E-7C2C1AF9F5C9}" type="pres">
      <dgm:prSet presAssocID="{83364C02-509E-4941-8993-CFD39EE849F6}" presName="shape" presStyleLbl="node1" presStyleIdx="2" presStyleCnt="9">
        <dgm:presLayoutVars>
          <dgm:bulletEnabled val="1"/>
        </dgm:presLayoutVars>
      </dgm:prSet>
      <dgm:spPr/>
    </dgm:pt>
    <dgm:pt modelId="{3C4B0DB4-E93B-419C-9CBE-E789F568278C}" type="pres">
      <dgm:prSet presAssocID="{315D0298-A86E-4C27-99B2-56B7F8A20C36}" presName="sibTrans" presStyleLbl="sibTrans2D1" presStyleIdx="2" presStyleCnt="8"/>
      <dgm:spPr/>
    </dgm:pt>
    <dgm:pt modelId="{57027024-EFA6-4FBD-B3A1-EF0EB0D471C1}" type="pres">
      <dgm:prSet presAssocID="{4CA0E73F-CB00-4604-9475-08107EC0E840}" presName="middleNode" presStyleCnt="0"/>
      <dgm:spPr/>
    </dgm:pt>
    <dgm:pt modelId="{26C5C16E-ED64-40C8-9D47-C32E8E5C21C2}" type="pres">
      <dgm:prSet presAssocID="{4CA0E73F-CB00-4604-9475-08107EC0E840}" presName="padding" presStyleLbl="node1" presStyleIdx="2" presStyleCnt="9"/>
      <dgm:spPr/>
    </dgm:pt>
    <dgm:pt modelId="{C8461952-B96A-4A2D-97CD-8EF6442603D0}" type="pres">
      <dgm:prSet presAssocID="{4CA0E73F-CB00-4604-9475-08107EC0E840}" presName="shape" presStyleLbl="node1" presStyleIdx="3" presStyleCnt="9">
        <dgm:presLayoutVars>
          <dgm:bulletEnabled val="1"/>
        </dgm:presLayoutVars>
      </dgm:prSet>
      <dgm:spPr/>
    </dgm:pt>
    <dgm:pt modelId="{EA8C56A9-46C4-4738-A979-F6A40A215B61}" type="pres">
      <dgm:prSet presAssocID="{6843D858-0106-401F-BE3B-BD10C5BB2AA0}" presName="sibTrans" presStyleLbl="sibTrans2D1" presStyleIdx="3" presStyleCnt="8"/>
      <dgm:spPr/>
    </dgm:pt>
    <dgm:pt modelId="{06456E93-71D3-4113-AD88-522BB42C6BD5}" type="pres">
      <dgm:prSet presAssocID="{6C97F7C8-B236-451B-8D74-BF6FD3043B19}" presName="middleNode" presStyleCnt="0"/>
      <dgm:spPr/>
    </dgm:pt>
    <dgm:pt modelId="{776BDA93-BC97-41A6-B54A-086402155F42}" type="pres">
      <dgm:prSet presAssocID="{6C97F7C8-B236-451B-8D74-BF6FD3043B19}" presName="padding" presStyleLbl="node1" presStyleIdx="3" presStyleCnt="9"/>
      <dgm:spPr/>
    </dgm:pt>
    <dgm:pt modelId="{582683BA-3C8B-46AF-9281-38349719E9CD}" type="pres">
      <dgm:prSet presAssocID="{6C97F7C8-B236-451B-8D74-BF6FD3043B19}" presName="shape" presStyleLbl="node1" presStyleIdx="4" presStyleCnt="9">
        <dgm:presLayoutVars>
          <dgm:bulletEnabled val="1"/>
        </dgm:presLayoutVars>
      </dgm:prSet>
      <dgm:spPr/>
    </dgm:pt>
    <dgm:pt modelId="{C533495F-7FF3-4783-A138-6642117035E8}" type="pres">
      <dgm:prSet presAssocID="{1283D9B7-4FA5-48F2-A4FD-B42A43FAE3B4}" presName="sibTrans" presStyleLbl="sibTrans2D1" presStyleIdx="4" presStyleCnt="8"/>
      <dgm:spPr/>
    </dgm:pt>
    <dgm:pt modelId="{AB0BFBEB-1C11-4FA4-8E81-26CF853FD280}" type="pres">
      <dgm:prSet presAssocID="{743AA229-5067-4D58-9DDA-7FBCC3CED9FC}" presName="middleNode" presStyleCnt="0"/>
      <dgm:spPr/>
    </dgm:pt>
    <dgm:pt modelId="{39B8DEFE-2E7A-4C66-B1A4-E7ED655F3DEA}" type="pres">
      <dgm:prSet presAssocID="{743AA229-5067-4D58-9DDA-7FBCC3CED9FC}" presName="padding" presStyleLbl="node1" presStyleIdx="4" presStyleCnt="9"/>
      <dgm:spPr/>
    </dgm:pt>
    <dgm:pt modelId="{AE509B97-E9D5-422E-8A4D-3DE9F22F27D0}" type="pres">
      <dgm:prSet presAssocID="{743AA229-5067-4D58-9DDA-7FBCC3CED9FC}" presName="shape" presStyleLbl="node1" presStyleIdx="5" presStyleCnt="9" custLinFactNeighborX="-4895">
        <dgm:presLayoutVars>
          <dgm:bulletEnabled val="1"/>
        </dgm:presLayoutVars>
      </dgm:prSet>
      <dgm:spPr/>
    </dgm:pt>
    <dgm:pt modelId="{94A5776B-D47C-416D-AC64-219DF38F4B2A}" type="pres">
      <dgm:prSet presAssocID="{92ED4DCC-5AF2-41D7-AC89-6C2764DEAA26}" presName="sibTrans" presStyleLbl="sibTrans2D1" presStyleIdx="5" presStyleCnt="8"/>
      <dgm:spPr/>
    </dgm:pt>
    <dgm:pt modelId="{6378F8F4-A4B3-4117-BE55-0ABB64B96BA5}" type="pres">
      <dgm:prSet presAssocID="{62AB61D2-02D8-4667-A657-DBE02DBA017F}" presName="middleNode" presStyleCnt="0"/>
      <dgm:spPr/>
    </dgm:pt>
    <dgm:pt modelId="{9CEDA937-EB5A-43C7-AC3F-259303513E42}" type="pres">
      <dgm:prSet presAssocID="{62AB61D2-02D8-4667-A657-DBE02DBA017F}" presName="padding" presStyleLbl="node1" presStyleIdx="5" presStyleCnt="9"/>
      <dgm:spPr/>
    </dgm:pt>
    <dgm:pt modelId="{7246CAE0-B091-44E9-B42C-71734415B139}" type="pres">
      <dgm:prSet presAssocID="{62AB61D2-02D8-4667-A657-DBE02DBA017F}" presName="shape" presStyleLbl="node1" presStyleIdx="6" presStyleCnt="9">
        <dgm:presLayoutVars>
          <dgm:bulletEnabled val="1"/>
        </dgm:presLayoutVars>
      </dgm:prSet>
      <dgm:spPr/>
    </dgm:pt>
    <dgm:pt modelId="{65F832EC-7421-4AA9-9F55-AE2CFC0DED28}" type="pres">
      <dgm:prSet presAssocID="{C4B10745-524C-4A3E-978F-39F9A1011729}" presName="sibTrans" presStyleLbl="sibTrans2D1" presStyleIdx="6" presStyleCnt="8"/>
      <dgm:spPr/>
    </dgm:pt>
    <dgm:pt modelId="{D2BB554B-5235-40F6-90C5-3B959F45C850}" type="pres">
      <dgm:prSet presAssocID="{5EE151F6-8BCF-41E0-B6E2-846A69C0FBD3}" presName="middleNode" presStyleCnt="0"/>
      <dgm:spPr/>
    </dgm:pt>
    <dgm:pt modelId="{E7072EDF-0CBC-43F4-9603-FECBBA24769C}" type="pres">
      <dgm:prSet presAssocID="{5EE151F6-8BCF-41E0-B6E2-846A69C0FBD3}" presName="padding" presStyleLbl="node1" presStyleIdx="6" presStyleCnt="9"/>
      <dgm:spPr/>
    </dgm:pt>
    <dgm:pt modelId="{346A062D-DEA6-47B4-9831-1BC631CC545D}" type="pres">
      <dgm:prSet presAssocID="{5EE151F6-8BCF-41E0-B6E2-846A69C0FBD3}" presName="shape" presStyleLbl="node1" presStyleIdx="7" presStyleCnt="9">
        <dgm:presLayoutVars>
          <dgm:bulletEnabled val="1"/>
        </dgm:presLayoutVars>
      </dgm:prSet>
      <dgm:spPr/>
    </dgm:pt>
    <dgm:pt modelId="{6437BB6B-1BC2-46CF-811F-BC3D97201906}" type="pres">
      <dgm:prSet presAssocID="{9A833CAE-33C4-4B10-A6D9-A45264811CA0}" presName="sibTrans" presStyleLbl="sibTrans2D1" presStyleIdx="7" presStyleCnt="8"/>
      <dgm:spPr/>
    </dgm:pt>
    <dgm:pt modelId="{A568B821-340C-4296-83ED-85E9148FE148}" type="pres">
      <dgm:prSet presAssocID="{C5E2520A-ADAF-49FF-9A3D-69B5F3412A1D}" presName="lastNode" presStyleLbl="node1" presStyleIdx="8" presStyleCnt="9">
        <dgm:presLayoutVars>
          <dgm:bulletEnabled val="1"/>
        </dgm:presLayoutVars>
      </dgm:prSet>
      <dgm:spPr/>
    </dgm:pt>
  </dgm:ptLst>
  <dgm:cxnLst>
    <dgm:cxn modelId="{69AA7F01-9DDB-4E2B-AC35-E024908D55EA}" type="presOf" srcId="{C472D2B9-2D26-4993-9206-B59C5F4D4611}" destId="{23FEDDEE-A099-42A5-B9C1-0CBC3CE2550A}" srcOrd="0" destOrd="0" presId="urn:microsoft.com/office/officeart/2005/8/layout/bProcess2"/>
    <dgm:cxn modelId="{8BFF190B-1A31-40B1-A096-3D12F24097E3}" srcId="{639016DB-9C25-4036-A10C-DB7BB880907D}" destId="{6C97F7C8-B236-451B-8D74-BF6FD3043B19}" srcOrd="4" destOrd="0" parTransId="{C8113DEE-E498-46AC-A238-ED39190A1AC3}" sibTransId="{1283D9B7-4FA5-48F2-A4FD-B42A43FAE3B4}"/>
    <dgm:cxn modelId="{75681513-6FEE-4D2F-8C23-2CFCEFDAB447}" srcId="{639016DB-9C25-4036-A10C-DB7BB880907D}" destId="{C5E2520A-ADAF-49FF-9A3D-69B5F3412A1D}" srcOrd="8" destOrd="0" parTransId="{CD347AFB-5300-4744-B6C1-853535748FCC}" sibTransId="{EAFC6004-C183-4846-B4CF-6B581D13F455}"/>
    <dgm:cxn modelId="{794C1020-A5CD-415B-BAF7-98E2C7486DF3}" type="presOf" srcId="{C5E2520A-ADAF-49FF-9A3D-69B5F3412A1D}" destId="{A568B821-340C-4296-83ED-85E9148FE148}" srcOrd="0" destOrd="0" presId="urn:microsoft.com/office/officeart/2005/8/layout/bProcess2"/>
    <dgm:cxn modelId="{84CC3B28-DA77-4359-BA09-208E92EF2194}" type="presOf" srcId="{5EE151F6-8BCF-41E0-B6E2-846A69C0FBD3}" destId="{346A062D-DEA6-47B4-9831-1BC631CC545D}" srcOrd="0" destOrd="0" presId="urn:microsoft.com/office/officeart/2005/8/layout/bProcess2"/>
    <dgm:cxn modelId="{0CCD2B2B-B442-4F76-8052-71D5045EE09D}" srcId="{639016DB-9C25-4036-A10C-DB7BB880907D}" destId="{743AA229-5067-4D58-9DDA-7FBCC3CED9FC}" srcOrd="5" destOrd="0" parTransId="{2AB78CC8-0E99-4762-87AC-30153391D009}" sibTransId="{92ED4DCC-5AF2-41D7-AC89-6C2764DEAA26}"/>
    <dgm:cxn modelId="{8938232C-6E8F-46BC-878E-E54FFBF001D4}" srcId="{639016DB-9C25-4036-A10C-DB7BB880907D}" destId="{9BE63C42-B82D-4B82-BA6F-81ED41F18E86}" srcOrd="0" destOrd="0" parTransId="{44BB3696-93C2-40EA-973D-AEACB43F0917}" sibTransId="{45AC0EBD-AA52-475B-AD6F-51A23AECF6B1}"/>
    <dgm:cxn modelId="{51FE894E-287B-445C-AEBD-34F3B462897B}" type="presOf" srcId="{62AB61D2-02D8-4667-A657-DBE02DBA017F}" destId="{7246CAE0-B091-44E9-B42C-71734415B139}" srcOrd="0" destOrd="0" presId="urn:microsoft.com/office/officeart/2005/8/layout/bProcess2"/>
    <dgm:cxn modelId="{A8CB0358-BC77-4AAC-87D6-9835685142D3}" type="presOf" srcId="{743AA229-5067-4D58-9DDA-7FBCC3CED9FC}" destId="{AE509B97-E9D5-422E-8A4D-3DE9F22F27D0}" srcOrd="0" destOrd="0" presId="urn:microsoft.com/office/officeart/2005/8/layout/bProcess2"/>
    <dgm:cxn modelId="{30615959-7E26-4538-8C24-1906BCF2E0DA}" type="presOf" srcId="{9A833CAE-33C4-4B10-A6D9-A45264811CA0}" destId="{6437BB6B-1BC2-46CF-811F-BC3D97201906}" srcOrd="0" destOrd="0" presId="urn:microsoft.com/office/officeart/2005/8/layout/bProcess2"/>
    <dgm:cxn modelId="{56E67859-AF45-4F41-8EAC-3FE5668C1B5E}" type="presOf" srcId="{6C97F7C8-B236-451B-8D74-BF6FD3043B19}" destId="{582683BA-3C8B-46AF-9281-38349719E9CD}" srcOrd="0" destOrd="0" presId="urn:microsoft.com/office/officeart/2005/8/layout/bProcess2"/>
    <dgm:cxn modelId="{11098B5F-F357-46B5-9FF7-4B371BED4C7F}" srcId="{639016DB-9C25-4036-A10C-DB7BB880907D}" destId="{4CA0E73F-CB00-4604-9475-08107EC0E840}" srcOrd="3" destOrd="0" parTransId="{AB0DFB9B-652F-4110-AD73-CCFC37648F81}" sibTransId="{6843D858-0106-401F-BE3B-BD10C5BB2AA0}"/>
    <dgm:cxn modelId="{25E85F64-12E7-4966-A4DD-BC87FE35969C}" type="presOf" srcId="{92ED4DCC-5AF2-41D7-AC89-6C2764DEAA26}" destId="{94A5776B-D47C-416D-AC64-219DF38F4B2A}" srcOrd="0" destOrd="0" presId="urn:microsoft.com/office/officeart/2005/8/layout/bProcess2"/>
    <dgm:cxn modelId="{A896C774-17CA-4CA4-B853-FB66743DEC8C}" type="presOf" srcId="{83364C02-509E-4941-8993-CFD39EE849F6}" destId="{5EEE2B4A-99EC-4410-A50E-7C2C1AF9F5C9}" srcOrd="0" destOrd="0" presId="urn:microsoft.com/office/officeart/2005/8/layout/bProcess2"/>
    <dgm:cxn modelId="{80CAA177-881E-4005-9439-D9A844139DBA}" srcId="{639016DB-9C25-4036-A10C-DB7BB880907D}" destId="{C472D2B9-2D26-4993-9206-B59C5F4D4611}" srcOrd="1" destOrd="0" parTransId="{2A6A7EF3-6ADB-476D-9B79-295D8EC1BF46}" sibTransId="{556C3C29-6514-4AD0-8EA7-E3BB12586AEE}"/>
    <dgm:cxn modelId="{932FEA85-9292-467D-A999-907FFF8148D3}" srcId="{639016DB-9C25-4036-A10C-DB7BB880907D}" destId="{5EE151F6-8BCF-41E0-B6E2-846A69C0FBD3}" srcOrd="7" destOrd="0" parTransId="{C34EE2EA-DC97-4627-A651-17AD9DAA3D06}" sibTransId="{9A833CAE-33C4-4B10-A6D9-A45264811CA0}"/>
    <dgm:cxn modelId="{1E829AAD-5250-432A-A125-100DF3A85A65}" type="presOf" srcId="{556C3C29-6514-4AD0-8EA7-E3BB12586AEE}" destId="{41C726AA-AEEB-4667-9EAB-3A0F231C9EA4}" srcOrd="0" destOrd="0" presId="urn:microsoft.com/office/officeart/2005/8/layout/bProcess2"/>
    <dgm:cxn modelId="{0AA301AF-6C76-4AEE-9036-CDA72C5346A8}" type="presOf" srcId="{C4B10745-524C-4A3E-978F-39F9A1011729}" destId="{65F832EC-7421-4AA9-9F55-AE2CFC0DED28}" srcOrd="0" destOrd="0" presId="urn:microsoft.com/office/officeart/2005/8/layout/bProcess2"/>
    <dgm:cxn modelId="{125ED2B5-26B7-44DF-8EB9-F2EADF22CCEE}" type="presOf" srcId="{1283D9B7-4FA5-48F2-A4FD-B42A43FAE3B4}" destId="{C533495F-7FF3-4783-A138-6642117035E8}" srcOrd="0" destOrd="0" presId="urn:microsoft.com/office/officeart/2005/8/layout/bProcess2"/>
    <dgm:cxn modelId="{4D1DFFB7-4B3F-4C69-BABB-FE0D79D68034}" type="presOf" srcId="{4CA0E73F-CB00-4604-9475-08107EC0E840}" destId="{C8461952-B96A-4A2D-97CD-8EF6442603D0}" srcOrd="0" destOrd="0" presId="urn:microsoft.com/office/officeart/2005/8/layout/bProcess2"/>
    <dgm:cxn modelId="{6E4D2BBA-9176-493E-AC5F-7D58F4AE3363}" type="presOf" srcId="{315D0298-A86E-4C27-99B2-56B7F8A20C36}" destId="{3C4B0DB4-E93B-419C-9CBE-E789F568278C}" srcOrd="0" destOrd="0" presId="urn:microsoft.com/office/officeart/2005/8/layout/bProcess2"/>
    <dgm:cxn modelId="{EEE5F2BE-2602-4F69-ADE0-8E45F03E28BB}" type="presOf" srcId="{6843D858-0106-401F-BE3B-BD10C5BB2AA0}" destId="{EA8C56A9-46C4-4738-A979-F6A40A215B61}" srcOrd="0" destOrd="0" presId="urn:microsoft.com/office/officeart/2005/8/layout/bProcess2"/>
    <dgm:cxn modelId="{EBC14FC0-6665-4BB5-AA2A-91A4BE60E6F0}" type="presOf" srcId="{45AC0EBD-AA52-475B-AD6F-51A23AECF6B1}" destId="{8EF3B863-636D-45B7-9573-B9A4E40F38F2}" srcOrd="0" destOrd="0" presId="urn:microsoft.com/office/officeart/2005/8/layout/bProcess2"/>
    <dgm:cxn modelId="{0F8BD8C1-A15A-4C44-B2C9-329F782FE226}" srcId="{639016DB-9C25-4036-A10C-DB7BB880907D}" destId="{62AB61D2-02D8-4667-A657-DBE02DBA017F}" srcOrd="6" destOrd="0" parTransId="{FB83E805-DC14-4819-AD1C-F4173213FFA7}" sibTransId="{C4B10745-524C-4A3E-978F-39F9A1011729}"/>
    <dgm:cxn modelId="{C7DAF3C6-80BA-4122-803E-89BEBECC82F2}" type="presOf" srcId="{639016DB-9C25-4036-A10C-DB7BB880907D}" destId="{49989DE3-B4C5-4D85-82F6-5C0541BAF54D}" srcOrd="0" destOrd="0" presId="urn:microsoft.com/office/officeart/2005/8/layout/bProcess2"/>
    <dgm:cxn modelId="{84FF96DF-6364-446D-AA50-455682F50B4B}" type="presOf" srcId="{9BE63C42-B82D-4B82-BA6F-81ED41F18E86}" destId="{E5AA7779-9770-49A0-8B2E-A5E6C844632A}" srcOrd="0" destOrd="0" presId="urn:microsoft.com/office/officeart/2005/8/layout/bProcess2"/>
    <dgm:cxn modelId="{5C3CA2FB-F807-46D9-9304-F0FCDDC072D1}" srcId="{639016DB-9C25-4036-A10C-DB7BB880907D}" destId="{83364C02-509E-4941-8993-CFD39EE849F6}" srcOrd="2" destOrd="0" parTransId="{FC3CD988-DB49-4FA8-9418-39806206D765}" sibTransId="{315D0298-A86E-4C27-99B2-56B7F8A20C36}"/>
    <dgm:cxn modelId="{0B8E9E96-E0BA-4E88-A4FE-EB0D2B9AB070}" type="presParOf" srcId="{49989DE3-B4C5-4D85-82F6-5C0541BAF54D}" destId="{E5AA7779-9770-49A0-8B2E-A5E6C844632A}" srcOrd="0" destOrd="0" presId="urn:microsoft.com/office/officeart/2005/8/layout/bProcess2"/>
    <dgm:cxn modelId="{65F1839F-8132-4DA4-B536-4D6A52B9E401}" type="presParOf" srcId="{49989DE3-B4C5-4D85-82F6-5C0541BAF54D}" destId="{8EF3B863-636D-45B7-9573-B9A4E40F38F2}" srcOrd="1" destOrd="0" presId="urn:microsoft.com/office/officeart/2005/8/layout/bProcess2"/>
    <dgm:cxn modelId="{A8B2C509-27A4-4FD5-814B-FDFF419D9193}" type="presParOf" srcId="{49989DE3-B4C5-4D85-82F6-5C0541BAF54D}" destId="{0A392019-BDD3-4691-A59D-131220E7872B}" srcOrd="2" destOrd="0" presId="urn:microsoft.com/office/officeart/2005/8/layout/bProcess2"/>
    <dgm:cxn modelId="{F3C869A1-67B5-4319-9FC7-0B443EB0F386}" type="presParOf" srcId="{0A392019-BDD3-4691-A59D-131220E7872B}" destId="{8A5E1DA3-FEAB-4B0C-BB1F-FE584C834C38}" srcOrd="0" destOrd="0" presId="urn:microsoft.com/office/officeart/2005/8/layout/bProcess2"/>
    <dgm:cxn modelId="{27A3A7C7-D0FA-46F5-955C-EE0106BF1D76}" type="presParOf" srcId="{0A392019-BDD3-4691-A59D-131220E7872B}" destId="{23FEDDEE-A099-42A5-B9C1-0CBC3CE2550A}" srcOrd="1" destOrd="0" presId="urn:microsoft.com/office/officeart/2005/8/layout/bProcess2"/>
    <dgm:cxn modelId="{AE104EF5-9E99-4EB2-B21A-0366E1A2CE32}" type="presParOf" srcId="{49989DE3-B4C5-4D85-82F6-5C0541BAF54D}" destId="{41C726AA-AEEB-4667-9EAB-3A0F231C9EA4}" srcOrd="3" destOrd="0" presId="urn:microsoft.com/office/officeart/2005/8/layout/bProcess2"/>
    <dgm:cxn modelId="{84561CF9-CDA3-4D98-9853-DFEB3C2701DD}" type="presParOf" srcId="{49989DE3-B4C5-4D85-82F6-5C0541BAF54D}" destId="{E1EAE43F-3FFC-401E-B0E0-70B1B0F082E2}" srcOrd="4" destOrd="0" presId="urn:microsoft.com/office/officeart/2005/8/layout/bProcess2"/>
    <dgm:cxn modelId="{F9E7B5FD-BCF9-42E7-B6DA-894253E42235}" type="presParOf" srcId="{E1EAE43F-3FFC-401E-B0E0-70B1B0F082E2}" destId="{9941084C-D783-49CF-A12E-1D91CEF8D112}" srcOrd="0" destOrd="0" presId="urn:microsoft.com/office/officeart/2005/8/layout/bProcess2"/>
    <dgm:cxn modelId="{2FE24061-AF9C-45EC-99CC-F968B25FF054}" type="presParOf" srcId="{E1EAE43F-3FFC-401E-B0E0-70B1B0F082E2}" destId="{5EEE2B4A-99EC-4410-A50E-7C2C1AF9F5C9}" srcOrd="1" destOrd="0" presId="urn:microsoft.com/office/officeart/2005/8/layout/bProcess2"/>
    <dgm:cxn modelId="{1B022CF6-ECFF-4101-8398-5A49E5BFF10A}" type="presParOf" srcId="{49989DE3-B4C5-4D85-82F6-5C0541BAF54D}" destId="{3C4B0DB4-E93B-419C-9CBE-E789F568278C}" srcOrd="5" destOrd="0" presId="urn:microsoft.com/office/officeart/2005/8/layout/bProcess2"/>
    <dgm:cxn modelId="{CACF200D-1790-463B-A46F-898C2DC3123D}" type="presParOf" srcId="{49989DE3-B4C5-4D85-82F6-5C0541BAF54D}" destId="{57027024-EFA6-4FBD-B3A1-EF0EB0D471C1}" srcOrd="6" destOrd="0" presId="urn:microsoft.com/office/officeart/2005/8/layout/bProcess2"/>
    <dgm:cxn modelId="{585FAC94-0F3D-4D30-BF0A-20F85B723E15}" type="presParOf" srcId="{57027024-EFA6-4FBD-B3A1-EF0EB0D471C1}" destId="{26C5C16E-ED64-40C8-9D47-C32E8E5C21C2}" srcOrd="0" destOrd="0" presId="urn:microsoft.com/office/officeart/2005/8/layout/bProcess2"/>
    <dgm:cxn modelId="{16AA4791-DEB0-485A-A978-EB905942EED1}" type="presParOf" srcId="{57027024-EFA6-4FBD-B3A1-EF0EB0D471C1}" destId="{C8461952-B96A-4A2D-97CD-8EF6442603D0}" srcOrd="1" destOrd="0" presId="urn:microsoft.com/office/officeart/2005/8/layout/bProcess2"/>
    <dgm:cxn modelId="{B6E5BDD3-7481-4826-96F7-ED90FCF196D9}" type="presParOf" srcId="{49989DE3-B4C5-4D85-82F6-5C0541BAF54D}" destId="{EA8C56A9-46C4-4738-A979-F6A40A215B61}" srcOrd="7" destOrd="0" presId="urn:microsoft.com/office/officeart/2005/8/layout/bProcess2"/>
    <dgm:cxn modelId="{02ED9DA6-335A-4EE7-9785-799481D38DF4}" type="presParOf" srcId="{49989DE3-B4C5-4D85-82F6-5C0541BAF54D}" destId="{06456E93-71D3-4113-AD88-522BB42C6BD5}" srcOrd="8" destOrd="0" presId="urn:microsoft.com/office/officeart/2005/8/layout/bProcess2"/>
    <dgm:cxn modelId="{005A66BB-EFBC-46D4-902C-9060770AD63E}" type="presParOf" srcId="{06456E93-71D3-4113-AD88-522BB42C6BD5}" destId="{776BDA93-BC97-41A6-B54A-086402155F42}" srcOrd="0" destOrd="0" presId="urn:microsoft.com/office/officeart/2005/8/layout/bProcess2"/>
    <dgm:cxn modelId="{FB7CBB68-8B5F-4FDA-A7E2-927BB2C40F2C}" type="presParOf" srcId="{06456E93-71D3-4113-AD88-522BB42C6BD5}" destId="{582683BA-3C8B-46AF-9281-38349719E9CD}" srcOrd="1" destOrd="0" presId="urn:microsoft.com/office/officeart/2005/8/layout/bProcess2"/>
    <dgm:cxn modelId="{7E087323-DF01-44D7-8885-6FDFE6F949BF}" type="presParOf" srcId="{49989DE3-B4C5-4D85-82F6-5C0541BAF54D}" destId="{C533495F-7FF3-4783-A138-6642117035E8}" srcOrd="9" destOrd="0" presId="urn:microsoft.com/office/officeart/2005/8/layout/bProcess2"/>
    <dgm:cxn modelId="{6F47AC4E-F2AC-4166-B60F-1BC35DBC13CB}" type="presParOf" srcId="{49989DE3-B4C5-4D85-82F6-5C0541BAF54D}" destId="{AB0BFBEB-1C11-4FA4-8E81-26CF853FD280}" srcOrd="10" destOrd="0" presId="urn:microsoft.com/office/officeart/2005/8/layout/bProcess2"/>
    <dgm:cxn modelId="{B406294F-7F21-43C1-A2CF-02167FD0F9DA}" type="presParOf" srcId="{AB0BFBEB-1C11-4FA4-8E81-26CF853FD280}" destId="{39B8DEFE-2E7A-4C66-B1A4-E7ED655F3DEA}" srcOrd="0" destOrd="0" presId="urn:microsoft.com/office/officeart/2005/8/layout/bProcess2"/>
    <dgm:cxn modelId="{B5ECDF2F-8214-4566-9201-3D75BD396A69}" type="presParOf" srcId="{AB0BFBEB-1C11-4FA4-8E81-26CF853FD280}" destId="{AE509B97-E9D5-422E-8A4D-3DE9F22F27D0}" srcOrd="1" destOrd="0" presId="urn:microsoft.com/office/officeart/2005/8/layout/bProcess2"/>
    <dgm:cxn modelId="{8A1D1800-29AE-49B7-87AF-57101B1C3EBA}" type="presParOf" srcId="{49989DE3-B4C5-4D85-82F6-5C0541BAF54D}" destId="{94A5776B-D47C-416D-AC64-219DF38F4B2A}" srcOrd="11" destOrd="0" presId="urn:microsoft.com/office/officeart/2005/8/layout/bProcess2"/>
    <dgm:cxn modelId="{0BBCFB32-EC51-4816-BE3C-26937567F268}" type="presParOf" srcId="{49989DE3-B4C5-4D85-82F6-5C0541BAF54D}" destId="{6378F8F4-A4B3-4117-BE55-0ABB64B96BA5}" srcOrd="12" destOrd="0" presId="urn:microsoft.com/office/officeart/2005/8/layout/bProcess2"/>
    <dgm:cxn modelId="{E92930A0-0248-409F-8EBE-4AE1F346A53A}" type="presParOf" srcId="{6378F8F4-A4B3-4117-BE55-0ABB64B96BA5}" destId="{9CEDA937-EB5A-43C7-AC3F-259303513E42}" srcOrd="0" destOrd="0" presId="urn:microsoft.com/office/officeart/2005/8/layout/bProcess2"/>
    <dgm:cxn modelId="{55EEAD5F-8F26-4BF6-B464-40C8C9F62B0E}" type="presParOf" srcId="{6378F8F4-A4B3-4117-BE55-0ABB64B96BA5}" destId="{7246CAE0-B091-44E9-B42C-71734415B139}" srcOrd="1" destOrd="0" presId="urn:microsoft.com/office/officeart/2005/8/layout/bProcess2"/>
    <dgm:cxn modelId="{1B14A398-FB10-4253-AEE1-871D19781911}" type="presParOf" srcId="{49989DE3-B4C5-4D85-82F6-5C0541BAF54D}" destId="{65F832EC-7421-4AA9-9F55-AE2CFC0DED28}" srcOrd="13" destOrd="0" presId="urn:microsoft.com/office/officeart/2005/8/layout/bProcess2"/>
    <dgm:cxn modelId="{F75A49E2-22E1-4548-8C10-9E5568B839DF}" type="presParOf" srcId="{49989DE3-B4C5-4D85-82F6-5C0541BAF54D}" destId="{D2BB554B-5235-40F6-90C5-3B959F45C850}" srcOrd="14" destOrd="0" presId="urn:microsoft.com/office/officeart/2005/8/layout/bProcess2"/>
    <dgm:cxn modelId="{EBFC4177-BD60-44D0-872F-00198B3DE337}" type="presParOf" srcId="{D2BB554B-5235-40F6-90C5-3B959F45C850}" destId="{E7072EDF-0CBC-43F4-9603-FECBBA24769C}" srcOrd="0" destOrd="0" presId="urn:microsoft.com/office/officeart/2005/8/layout/bProcess2"/>
    <dgm:cxn modelId="{60B76EF4-ECCB-4493-8E29-3B03F6825F90}" type="presParOf" srcId="{D2BB554B-5235-40F6-90C5-3B959F45C850}" destId="{346A062D-DEA6-47B4-9831-1BC631CC545D}" srcOrd="1" destOrd="0" presId="urn:microsoft.com/office/officeart/2005/8/layout/bProcess2"/>
    <dgm:cxn modelId="{56A886B8-6584-4230-A47E-4E75F3884A0A}" type="presParOf" srcId="{49989DE3-B4C5-4D85-82F6-5C0541BAF54D}" destId="{6437BB6B-1BC2-46CF-811F-BC3D97201906}" srcOrd="15" destOrd="0" presId="urn:microsoft.com/office/officeart/2005/8/layout/bProcess2"/>
    <dgm:cxn modelId="{AA492405-4C53-44D0-B036-30D3CCBD83AF}" type="presParOf" srcId="{49989DE3-B4C5-4D85-82F6-5C0541BAF54D}" destId="{A568B821-340C-4296-83ED-85E9148FE14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A7779-9770-49A0-8B2E-A5E6C844632A}">
      <dsp:nvSpPr>
        <dsp:cNvPr id="0" name=""/>
        <dsp:cNvSpPr/>
      </dsp:nvSpPr>
      <dsp:spPr>
        <a:xfrm>
          <a:off x="1368241" y="2078"/>
          <a:ext cx="1370247" cy="1370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t>Surveiller</a:t>
          </a:r>
          <a:endParaRPr lang="en-GB" sz="1800" b="1" kern="1200" dirty="0"/>
        </a:p>
      </dsp:txBody>
      <dsp:txXfrm>
        <a:off x="1568909" y="202746"/>
        <a:ext cx="968911" cy="968911"/>
      </dsp:txXfrm>
    </dsp:sp>
    <dsp:sp modelId="{8EF3B863-636D-45B7-9573-B9A4E40F38F2}">
      <dsp:nvSpPr>
        <dsp:cNvPr id="0" name=""/>
        <dsp:cNvSpPr/>
      </dsp:nvSpPr>
      <dsp:spPr>
        <a:xfrm rot="10800000">
          <a:off x="1813572" y="1549259"/>
          <a:ext cx="479586" cy="375098"/>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EDDEE-A099-42A5-B9C1-0CBC3CE2550A}">
      <dsp:nvSpPr>
        <dsp:cNvPr id="0" name=""/>
        <dsp:cNvSpPr/>
      </dsp:nvSpPr>
      <dsp:spPr>
        <a:xfrm>
          <a:off x="1501916" y="2080059"/>
          <a:ext cx="1102897" cy="913955"/>
        </a:xfrm>
        <a:prstGeom prst="ellipse">
          <a:avLst/>
        </a:prstGeom>
        <a:solidFill>
          <a:schemeClr val="accent2">
            <a:hueOff val="1033370"/>
            <a:satOff val="0"/>
            <a:lumOff val="-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Faire prevue </a:t>
          </a:r>
          <a:r>
            <a:rPr lang="en-GB" sz="1200" b="1" kern="1200" dirty="0" err="1"/>
            <a:t>d’empathie</a:t>
          </a:r>
          <a:endParaRPr lang="en-GB" sz="1200" b="1" kern="1200" dirty="0"/>
        </a:p>
      </dsp:txBody>
      <dsp:txXfrm>
        <a:off x="1663432" y="2213905"/>
        <a:ext cx="779865" cy="646263"/>
      </dsp:txXfrm>
    </dsp:sp>
    <dsp:sp modelId="{41C726AA-AEEB-4667-9EAB-3A0F231C9EA4}">
      <dsp:nvSpPr>
        <dsp:cNvPr id="0" name=""/>
        <dsp:cNvSpPr/>
      </dsp:nvSpPr>
      <dsp:spPr>
        <a:xfrm rot="10800000">
          <a:off x="1813572" y="3285020"/>
          <a:ext cx="479586" cy="375098"/>
        </a:xfrm>
        <a:prstGeom prst="triangle">
          <a:avLst/>
        </a:prstGeom>
        <a:solidFill>
          <a:schemeClr val="accent2">
            <a:hueOff val="1180994"/>
            <a:satOff val="0"/>
            <a:lumOff val="-6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E2B4A-99EC-4410-A50E-7C2C1AF9F5C9}">
      <dsp:nvSpPr>
        <dsp:cNvPr id="0" name=""/>
        <dsp:cNvSpPr/>
      </dsp:nvSpPr>
      <dsp:spPr>
        <a:xfrm>
          <a:off x="1596387" y="3929893"/>
          <a:ext cx="913955" cy="913955"/>
        </a:xfrm>
        <a:prstGeom prst="ellipse">
          <a:avLst/>
        </a:prstGeom>
        <a:solidFill>
          <a:schemeClr val="accent2">
            <a:hueOff val="2066740"/>
            <a:satOff val="0"/>
            <a:lumOff val="-1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Motiver</a:t>
          </a:r>
        </a:p>
      </dsp:txBody>
      <dsp:txXfrm>
        <a:off x="1730233" y="4063739"/>
        <a:ext cx="646263" cy="646263"/>
      </dsp:txXfrm>
    </dsp:sp>
    <dsp:sp modelId="{3C4B0DB4-E93B-419C-9CBE-E789F568278C}">
      <dsp:nvSpPr>
        <dsp:cNvPr id="0" name=""/>
        <dsp:cNvSpPr/>
      </dsp:nvSpPr>
      <dsp:spPr>
        <a:xfrm rot="5400000">
          <a:off x="2851873" y="4199322"/>
          <a:ext cx="479586" cy="375098"/>
        </a:xfrm>
        <a:prstGeom prst="triangle">
          <a:avLst/>
        </a:prstGeom>
        <a:solidFill>
          <a:schemeClr val="accent2">
            <a:hueOff val="2361988"/>
            <a:satOff val="0"/>
            <a:lumOff val="-12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61952-B96A-4A2D-97CD-8EF6442603D0}">
      <dsp:nvSpPr>
        <dsp:cNvPr id="0" name=""/>
        <dsp:cNvSpPr/>
      </dsp:nvSpPr>
      <dsp:spPr>
        <a:xfrm>
          <a:off x="3651759" y="3929893"/>
          <a:ext cx="913955" cy="913955"/>
        </a:xfrm>
        <a:prstGeom prst="ellipse">
          <a:avLst/>
        </a:prstGeom>
        <a:solidFill>
          <a:schemeClr val="accent2">
            <a:hueOff val="3100110"/>
            <a:satOff val="0"/>
            <a:lumOff val="-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err="1"/>
            <a:t>Conseiller</a:t>
          </a:r>
          <a:endParaRPr lang="en-GB" sz="900" b="1" kern="1200" dirty="0"/>
        </a:p>
      </dsp:txBody>
      <dsp:txXfrm>
        <a:off x="3785605" y="4063739"/>
        <a:ext cx="646263" cy="646263"/>
      </dsp:txXfrm>
    </dsp:sp>
    <dsp:sp modelId="{EA8C56A9-46C4-4738-A979-F6A40A215B61}">
      <dsp:nvSpPr>
        <dsp:cNvPr id="0" name=""/>
        <dsp:cNvSpPr/>
      </dsp:nvSpPr>
      <dsp:spPr>
        <a:xfrm>
          <a:off x="3868943" y="3263788"/>
          <a:ext cx="479586" cy="375098"/>
        </a:xfrm>
        <a:prstGeom prst="triangle">
          <a:avLst/>
        </a:prstGeom>
        <a:solidFill>
          <a:schemeClr val="accent2">
            <a:hueOff val="3542983"/>
            <a:satOff val="0"/>
            <a:lumOff val="-19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683BA-3C8B-46AF-9281-38349719E9CD}">
      <dsp:nvSpPr>
        <dsp:cNvPr id="0" name=""/>
        <dsp:cNvSpPr/>
      </dsp:nvSpPr>
      <dsp:spPr>
        <a:xfrm>
          <a:off x="3651759" y="2080059"/>
          <a:ext cx="913955" cy="913955"/>
        </a:xfrm>
        <a:prstGeom prst="ellipse">
          <a:avLst/>
        </a:prstGeom>
        <a:solidFill>
          <a:schemeClr val="accent2">
            <a:hueOff val="4133480"/>
            <a:satOff val="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err="1"/>
            <a:t>Écouter</a:t>
          </a:r>
          <a:r>
            <a:rPr lang="en-GB" sz="900" b="1" kern="1200" dirty="0"/>
            <a:t> </a:t>
          </a:r>
        </a:p>
      </dsp:txBody>
      <dsp:txXfrm>
        <a:off x="3785605" y="2213905"/>
        <a:ext cx="646263" cy="646263"/>
      </dsp:txXfrm>
    </dsp:sp>
    <dsp:sp modelId="{C533495F-7FF3-4783-A138-6642117035E8}">
      <dsp:nvSpPr>
        <dsp:cNvPr id="0" name=""/>
        <dsp:cNvSpPr/>
      </dsp:nvSpPr>
      <dsp:spPr>
        <a:xfrm rot="21516875">
          <a:off x="3846317" y="1413957"/>
          <a:ext cx="479586" cy="375098"/>
        </a:xfrm>
        <a:prstGeom prst="triangle">
          <a:avLst/>
        </a:prstGeom>
        <a:solidFill>
          <a:schemeClr val="accent2">
            <a:hueOff val="4723977"/>
            <a:satOff val="0"/>
            <a:lumOff val="-25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509B97-E9D5-422E-8A4D-3DE9F22F27D0}">
      <dsp:nvSpPr>
        <dsp:cNvPr id="0" name=""/>
        <dsp:cNvSpPr/>
      </dsp:nvSpPr>
      <dsp:spPr>
        <a:xfrm>
          <a:off x="3607021" y="230224"/>
          <a:ext cx="913955" cy="913955"/>
        </a:xfrm>
        <a:prstGeom prst="ellipse">
          <a:avLst/>
        </a:prstGeom>
        <a:solidFill>
          <a:schemeClr val="accent2">
            <a:hueOff val="5166850"/>
            <a:satOff val="0"/>
            <a:lumOff val="-2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Guider</a:t>
          </a:r>
        </a:p>
      </dsp:txBody>
      <dsp:txXfrm>
        <a:off x="3740867" y="364070"/>
        <a:ext cx="646263" cy="646263"/>
      </dsp:txXfrm>
    </dsp:sp>
    <dsp:sp modelId="{94A5776B-D47C-416D-AC64-219DF38F4B2A}">
      <dsp:nvSpPr>
        <dsp:cNvPr id="0" name=""/>
        <dsp:cNvSpPr/>
      </dsp:nvSpPr>
      <dsp:spPr>
        <a:xfrm rot="5400000">
          <a:off x="4884876" y="499653"/>
          <a:ext cx="479586" cy="375098"/>
        </a:xfrm>
        <a:prstGeom prst="triangle">
          <a:avLst/>
        </a:prstGeom>
        <a:solidFill>
          <a:schemeClr val="accent2">
            <a:hueOff val="5904971"/>
            <a:satOff val="0"/>
            <a:lumOff val="-32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6CAE0-B091-44E9-B42C-71734415B139}">
      <dsp:nvSpPr>
        <dsp:cNvPr id="0" name=""/>
        <dsp:cNvSpPr/>
      </dsp:nvSpPr>
      <dsp:spPr>
        <a:xfrm>
          <a:off x="5707130" y="230224"/>
          <a:ext cx="913955" cy="913955"/>
        </a:xfrm>
        <a:prstGeom prst="ellipse">
          <a:avLst/>
        </a:prstGeom>
        <a:solidFill>
          <a:schemeClr val="accent2">
            <a:hueOff val="6200219"/>
            <a:satOff val="0"/>
            <a:lumOff val="-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Engager</a:t>
          </a:r>
        </a:p>
      </dsp:txBody>
      <dsp:txXfrm>
        <a:off x="5840976" y="364070"/>
        <a:ext cx="646263" cy="646263"/>
      </dsp:txXfrm>
    </dsp:sp>
    <dsp:sp modelId="{65F832EC-7421-4AA9-9F55-AE2CFC0DED28}">
      <dsp:nvSpPr>
        <dsp:cNvPr id="0" name=""/>
        <dsp:cNvSpPr/>
      </dsp:nvSpPr>
      <dsp:spPr>
        <a:xfrm rot="10800000">
          <a:off x="5924315" y="1435186"/>
          <a:ext cx="479586" cy="375098"/>
        </a:xfrm>
        <a:prstGeom prst="triangle">
          <a:avLst/>
        </a:prstGeom>
        <a:solidFill>
          <a:schemeClr val="accent2">
            <a:hueOff val="7085965"/>
            <a:satOff val="0"/>
            <a:lumOff val="-38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A062D-DEA6-47B4-9831-1BC631CC545D}">
      <dsp:nvSpPr>
        <dsp:cNvPr id="0" name=""/>
        <dsp:cNvSpPr/>
      </dsp:nvSpPr>
      <dsp:spPr>
        <a:xfrm>
          <a:off x="5707130" y="2080059"/>
          <a:ext cx="913955" cy="913955"/>
        </a:xfrm>
        <a:prstGeom prst="ellipse">
          <a:avLst/>
        </a:prstGeom>
        <a:solidFill>
          <a:schemeClr val="accent2">
            <a:hueOff val="7233589"/>
            <a:satOff val="0"/>
            <a:lumOff val="-3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Autonomiser</a:t>
          </a:r>
        </a:p>
      </dsp:txBody>
      <dsp:txXfrm>
        <a:off x="5840976" y="2213905"/>
        <a:ext cx="646263" cy="646263"/>
      </dsp:txXfrm>
    </dsp:sp>
    <dsp:sp modelId="{6437BB6B-1BC2-46CF-811F-BC3D97201906}">
      <dsp:nvSpPr>
        <dsp:cNvPr id="0" name=""/>
        <dsp:cNvSpPr/>
      </dsp:nvSpPr>
      <dsp:spPr>
        <a:xfrm rot="10800000">
          <a:off x="5924315" y="3170947"/>
          <a:ext cx="479586" cy="375098"/>
        </a:xfrm>
        <a:prstGeom prst="triangle">
          <a:avLst/>
        </a:prstGeom>
        <a:solidFill>
          <a:schemeClr val="accent2">
            <a:hueOff val="8266959"/>
            <a:satOff val="0"/>
            <a:lumOff val="-45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68B821-340C-4296-83ED-85E9148FE148}">
      <dsp:nvSpPr>
        <dsp:cNvPr id="0" name=""/>
        <dsp:cNvSpPr/>
      </dsp:nvSpPr>
      <dsp:spPr>
        <a:xfrm>
          <a:off x="5478984" y="3701747"/>
          <a:ext cx="1370247" cy="1370247"/>
        </a:xfrm>
        <a:prstGeom prst="ellipse">
          <a:avLst/>
        </a:prstGeom>
        <a:solidFill>
          <a:schemeClr val="accent2">
            <a:hueOff val="8266959"/>
            <a:satOff val="0"/>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err="1"/>
            <a:t>Diriger</a:t>
          </a:r>
          <a:endParaRPr lang="en-GB" sz="1800" b="1" kern="1200" dirty="0"/>
        </a:p>
      </dsp:txBody>
      <dsp:txXfrm>
        <a:off x="5679652" y="3902415"/>
        <a:ext cx="968911" cy="9689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9B63-EEF7-B54F-9BD2-F5F16671E6E3}" type="datetimeFigureOut">
              <a:rPr lang="en-US" smtClean="0"/>
              <a:t>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du texte principal</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60A2-B08B-044C-A2B9-FC0D1B66EC3F}" type="slidenum">
              <a:rPr lang="en-US" smtClean="0"/>
              <a:t>‹N°›</a:t>
            </a:fld>
            <a:endParaRPr lang="en-US"/>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C360A2-B08B-044C-A2B9-FC0D1B66EC3F}" type="slidenum">
              <a:rPr lang="en-US" smtClean="0"/>
              <a:t>19</a:t>
            </a:fld>
            <a:endParaRPr lang="en-US"/>
          </a:p>
        </p:txBody>
      </p:sp>
    </p:spTree>
    <p:extLst>
      <p:ext uri="{BB962C8B-B14F-4D97-AF65-F5344CB8AC3E}">
        <p14:creationId xmlns:p14="http://schemas.microsoft.com/office/powerpoint/2010/main" val="53953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86</a:t>
            </a:fld>
            <a:endParaRPr lang="en-US" dirty="0"/>
          </a:p>
        </p:txBody>
      </p:sp>
    </p:spTree>
    <p:extLst>
      <p:ext uri="{BB962C8B-B14F-4D97-AF65-F5344CB8AC3E}">
        <p14:creationId xmlns:p14="http://schemas.microsoft.com/office/powerpoint/2010/main" val="363242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108</a:t>
            </a:fld>
            <a:endParaRPr lang="en-US"/>
          </a:p>
        </p:txBody>
      </p:sp>
    </p:spTree>
    <p:extLst>
      <p:ext uri="{BB962C8B-B14F-4D97-AF65-F5344CB8AC3E}">
        <p14:creationId xmlns:p14="http://schemas.microsoft.com/office/powerpoint/2010/main" val="15990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112</a:t>
            </a:fld>
            <a:endParaRPr lang="en-US"/>
          </a:p>
        </p:txBody>
      </p:sp>
    </p:spTree>
    <p:extLst>
      <p:ext uri="{BB962C8B-B14F-4D97-AF65-F5344CB8AC3E}">
        <p14:creationId xmlns:p14="http://schemas.microsoft.com/office/powerpoint/2010/main" val="296179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dinglehub.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dinglehub.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3A68B521-A6D4-0D43-A4F8-13855FFD28F6}"/>
              </a:ext>
            </a:extLst>
          </p:cNvPr>
          <p:cNvGrpSpPr/>
          <p:nvPr userDrawn="1"/>
        </p:nvGrpSpPr>
        <p:grpSpPr>
          <a:xfrm>
            <a:off x="4830849" y="6498977"/>
            <a:ext cx="2530305" cy="138107"/>
            <a:chOff x="2502568" y="6027821"/>
            <a:chExt cx="6689559" cy="365125"/>
          </a:xfrm>
        </p:grpSpPr>
        <p:pic>
          <p:nvPicPr>
            <p:cNvPr id="71" name="Picture 70" descr="Text, logo&#10;&#10;Description automatically generated">
              <a:extLst>
                <a:ext uri="{FF2B5EF4-FFF2-40B4-BE49-F238E27FC236}">
                  <a16:creationId xmlns:a16="http://schemas.microsoft.com/office/drawing/2014/main" id="{066A1D1E-8BF1-C041-9D87-1A55D47F3F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2" name="Picture 71" descr="Text, logo&#10;&#10;Description automatically generated">
              <a:extLst>
                <a:ext uri="{FF2B5EF4-FFF2-40B4-BE49-F238E27FC236}">
                  <a16:creationId xmlns:a16="http://schemas.microsoft.com/office/drawing/2014/main" id="{FFECCA75-44E0-1A4C-859B-11286F24D5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grpSp>
        <p:nvGrpSpPr>
          <p:cNvPr id="65" name="Group 64">
            <a:extLst>
              <a:ext uri="{FF2B5EF4-FFF2-40B4-BE49-F238E27FC236}">
                <a16:creationId xmlns:a16="http://schemas.microsoft.com/office/drawing/2014/main" id="{7279ECDB-E9BD-914F-9BDE-25989B33F5AC}"/>
              </a:ext>
            </a:extLst>
          </p:cNvPr>
          <p:cNvGrpSpPr/>
          <p:nvPr userDrawn="1"/>
        </p:nvGrpSpPr>
        <p:grpSpPr>
          <a:xfrm>
            <a:off x="4830849" y="6407537"/>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F7AAD1CE-7823-8C4E-94FE-5F92960C7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ECB3DCF3-E822-AE48-8D80-DA25EF678C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952500"/>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504510"/>
            <a:ext cx="12206286"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sp>
        <p:nvSpPr>
          <p:cNvPr id="40" name="Rectangle 39">
            <a:extLst>
              <a:ext uri="{FF2B5EF4-FFF2-40B4-BE49-F238E27FC236}">
                <a16:creationId xmlns:a16="http://schemas.microsoft.com/office/drawing/2014/main" id="{C1256D89-7C38-C94A-A3C4-BF7565B89C84}"/>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88362"/>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661025" y="628650"/>
            <a:ext cx="865188" cy="474663"/>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676900" y="1939925"/>
            <a:ext cx="871538" cy="882650"/>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676900" y="1087438"/>
            <a:ext cx="857250" cy="860425"/>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668963" y="4575175"/>
            <a:ext cx="898525" cy="869950"/>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672138" y="3692525"/>
            <a:ext cx="881063" cy="885825"/>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672138" y="2792413"/>
            <a:ext cx="884238" cy="919163"/>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4" name="Group 53">
            <a:extLst>
              <a:ext uri="{FF2B5EF4-FFF2-40B4-BE49-F238E27FC236}">
                <a16:creationId xmlns:a16="http://schemas.microsoft.com/office/drawing/2014/main" id="{4EE7C690-0A50-474B-A530-DEA6C7F223F9}"/>
              </a:ext>
            </a:extLst>
          </p:cNvPr>
          <p:cNvGrpSpPr/>
          <p:nvPr userDrawn="1"/>
        </p:nvGrpSpPr>
        <p:grpSpPr>
          <a:xfrm>
            <a:off x="5680075" y="5441950"/>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58" name="Group 57">
            <a:extLst>
              <a:ext uri="{FF2B5EF4-FFF2-40B4-BE49-F238E27FC236}">
                <a16:creationId xmlns:a16="http://schemas.microsoft.com/office/drawing/2014/main" id="{0215BBEC-4AEA-3A4B-97B1-8F1CB38104D4}"/>
              </a:ext>
            </a:extLst>
          </p:cNvPr>
          <p:cNvGrpSpPr/>
          <p:nvPr userDrawn="1"/>
        </p:nvGrpSpPr>
        <p:grpSpPr>
          <a:xfrm>
            <a:off x="4468813" y="4921250"/>
            <a:ext cx="1003300" cy="136525"/>
            <a:chOff x="4468813" y="4921250"/>
            <a:chExt cx="1003300" cy="136525"/>
          </a:xfrm>
        </p:grpSpPr>
        <p:sp>
          <p:nvSpPr>
            <p:cNvPr id="59" name="Freeform 115">
              <a:extLst>
                <a:ext uri="{FF2B5EF4-FFF2-40B4-BE49-F238E27FC236}">
                  <a16:creationId xmlns:a16="http://schemas.microsoft.com/office/drawing/2014/main" id="{95282422-5183-104A-BB83-B60F35AD1978}"/>
                </a:ext>
              </a:extLst>
            </p:cNvPr>
            <p:cNvSpPr>
              <a:spLocks/>
            </p:cNvSpPr>
            <p:nvPr/>
          </p:nvSpPr>
          <p:spPr bwMode="auto">
            <a:xfrm>
              <a:off x="4611688" y="4948238"/>
              <a:ext cx="860425" cy="26988"/>
            </a:xfrm>
            <a:custGeom>
              <a:avLst/>
              <a:gdLst>
                <a:gd name="T0" fmla="*/ 0 w 228"/>
                <a:gd name="T1" fmla="*/ 7 h 7"/>
                <a:gd name="T2" fmla="*/ 228 w 228"/>
                <a:gd name="T3" fmla="*/ 7 h 7"/>
              </a:gdLst>
              <a:ahLst/>
              <a:cxnLst>
                <a:cxn ang="0">
                  <a:pos x="T0" y="T1"/>
                </a:cxn>
                <a:cxn ang="0">
                  <a:pos x="T2" y="T3"/>
                </a:cxn>
              </a:cxnLst>
              <a:rect l="0" t="0" r="r" b="b"/>
              <a:pathLst>
                <a:path w="228" h="7">
                  <a:moveTo>
                    <a:pt x="0" y="7"/>
                  </a:moveTo>
                  <a:cubicBezTo>
                    <a:pt x="76" y="4"/>
                    <a:pt x="152" y="0"/>
                    <a:pt x="228" y="7"/>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16">
              <a:extLst>
                <a:ext uri="{FF2B5EF4-FFF2-40B4-BE49-F238E27FC236}">
                  <a16:creationId xmlns:a16="http://schemas.microsoft.com/office/drawing/2014/main" id="{7284FFE6-351A-474B-AFCC-577177884870}"/>
                </a:ext>
              </a:extLst>
            </p:cNvPr>
            <p:cNvSpPr>
              <a:spLocks/>
            </p:cNvSpPr>
            <p:nvPr/>
          </p:nvSpPr>
          <p:spPr bwMode="auto">
            <a:xfrm>
              <a:off x="4468813" y="4921250"/>
              <a:ext cx="146050" cy="136525"/>
            </a:xfrm>
            <a:custGeom>
              <a:avLst/>
              <a:gdLst>
                <a:gd name="T0" fmla="*/ 2 w 39"/>
                <a:gd name="T1" fmla="*/ 11 h 36"/>
                <a:gd name="T2" fmla="*/ 0 w 39"/>
                <a:gd name="T3" fmla="*/ 15 h 36"/>
                <a:gd name="T4" fmla="*/ 3 w 39"/>
                <a:gd name="T5" fmla="*/ 25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3"/>
                  </a:cubicBezTo>
                  <a:cubicBezTo>
                    <a:pt x="26" y="1"/>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1" name="Group 60">
            <a:extLst>
              <a:ext uri="{FF2B5EF4-FFF2-40B4-BE49-F238E27FC236}">
                <a16:creationId xmlns:a16="http://schemas.microsoft.com/office/drawing/2014/main" id="{8211ADC7-8428-F742-ABEE-BAF732736354}"/>
              </a:ext>
            </a:extLst>
          </p:cNvPr>
          <p:cNvGrpSpPr/>
          <p:nvPr userDrawn="1"/>
        </p:nvGrpSpPr>
        <p:grpSpPr>
          <a:xfrm>
            <a:off x="4468813" y="3179763"/>
            <a:ext cx="1046162" cy="136525"/>
            <a:chOff x="4468813" y="3179763"/>
            <a:chExt cx="1046162" cy="136525"/>
          </a:xfrm>
        </p:grpSpPr>
        <p:sp>
          <p:nvSpPr>
            <p:cNvPr id="62" name="Freeform 117">
              <a:extLst>
                <a:ext uri="{FF2B5EF4-FFF2-40B4-BE49-F238E27FC236}">
                  <a16:creationId xmlns:a16="http://schemas.microsoft.com/office/drawing/2014/main" id="{029D4CBC-FE0A-464B-B6C6-112EDA061131}"/>
                </a:ext>
              </a:extLst>
            </p:cNvPr>
            <p:cNvSpPr>
              <a:spLocks/>
            </p:cNvSpPr>
            <p:nvPr/>
          </p:nvSpPr>
          <p:spPr bwMode="auto">
            <a:xfrm>
              <a:off x="4622800" y="3221038"/>
              <a:ext cx="892175" cy="65088"/>
            </a:xfrm>
            <a:custGeom>
              <a:avLst/>
              <a:gdLst>
                <a:gd name="T0" fmla="*/ 0 w 236"/>
                <a:gd name="T1" fmla="*/ 7 h 17"/>
                <a:gd name="T2" fmla="*/ 236 w 236"/>
                <a:gd name="T3" fmla="*/ 11 h 17"/>
              </a:gdLst>
              <a:ahLst/>
              <a:cxnLst>
                <a:cxn ang="0">
                  <a:pos x="T0" y="T1"/>
                </a:cxn>
                <a:cxn ang="0">
                  <a:pos x="T2" y="T3"/>
                </a:cxn>
              </a:cxnLst>
              <a:rect l="0" t="0" r="r" b="b"/>
              <a:pathLst>
                <a:path w="236" h="17">
                  <a:moveTo>
                    <a:pt x="0" y="7"/>
                  </a:moveTo>
                  <a:cubicBezTo>
                    <a:pt x="78" y="17"/>
                    <a:pt x="158" y="0"/>
                    <a:pt x="236" y="11"/>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3" name="Freeform 118">
              <a:extLst>
                <a:ext uri="{FF2B5EF4-FFF2-40B4-BE49-F238E27FC236}">
                  <a16:creationId xmlns:a16="http://schemas.microsoft.com/office/drawing/2014/main" id="{11A2DF7E-217F-3A4C-872B-44E19DD985D2}"/>
                </a:ext>
              </a:extLst>
            </p:cNvPr>
            <p:cNvSpPr>
              <a:spLocks/>
            </p:cNvSpPr>
            <p:nvPr/>
          </p:nvSpPr>
          <p:spPr bwMode="auto">
            <a:xfrm>
              <a:off x="4468813" y="3179763"/>
              <a:ext cx="146050" cy="136525"/>
            </a:xfrm>
            <a:custGeom>
              <a:avLst/>
              <a:gdLst>
                <a:gd name="T0" fmla="*/ 2 w 39"/>
                <a:gd name="T1" fmla="*/ 11 h 36"/>
                <a:gd name="T2" fmla="*/ 0 w 39"/>
                <a:gd name="T3" fmla="*/ 15 h 36"/>
                <a:gd name="T4" fmla="*/ 3 w 39"/>
                <a:gd name="T5" fmla="*/ 24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2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3"/>
                    <a:pt x="0" y="15"/>
                  </a:cubicBezTo>
                  <a:cubicBezTo>
                    <a:pt x="0" y="18"/>
                    <a:pt x="1" y="21"/>
                    <a:pt x="3" y="24"/>
                  </a:cubicBezTo>
                  <a:cubicBezTo>
                    <a:pt x="5" y="29"/>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2"/>
                  </a:cubicBezTo>
                  <a:cubicBezTo>
                    <a:pt x="26" y="0"/>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4" name="Group 63">
            <a:extLst>
              <a:ext uri="{FF2B5EF4-FFF2-40B4-BE49-F238E27FC236}">
                <a16:creationId xmlns:a16="http://schemas.microsoft.com/office/drawing/2014/main" id="{9E83C56B-EBD7-4744-A67A-C227E8FA7C1E}"/>
              </a:ext>
            </a:extLst>
          </p:cNvPr>
          <p:cNvGrpSpPr/>
          <p:nvPr userDrawn="1"/>
        </p:nvGrpSpPr>
        <p:grpSpPr>
          <a:xfrm>
            <a:off x="4468813" y="1449388"/>
            <a:ext cx="1041400" cy="136525"/>
            <a:chOff x="4468813" y="1449388"/>
            <a:chExt cx="1041400" cy="136525"/>
          </a:xfrm>
        </p:grpSpPr>
        <p:sp>
          <p:nvSpPr>
            <p:cNvPr id="65" name="Freeform 119">
              <a:extLst>
                <a:ext uri="{FF2B5EF4-FFF2-40B4-BE49-F238E27FC236}">
                  <a16:creationId xmlns:a16="http://schemas.microsoft.com/office/drawing/2014/main" id="{6C8232B5-766B-D047-857B-22D30FF0B137}"/>
                </a:ext>
              </a:extLst>
            </p:cNvPr>
            <p:cNvSpPr>
              <a:spLocks/>
            </p:cNvSpPr>
            <p:nvPr/>
          </p:nvSpPr>
          <p:spPr bwMode="auto">
            <a:xfrm>
              <a:off x="4614863" y="1487488"/>
              <a:ext cx="895350" cy="22225"/>
            </a:xfrm>
            <a:custGeom>
              <a:avLst/>
              <a:gdLst>
                <a:gd name="T0" fmla="*/ 237 w 237"/>
                <a:gd name="T1" fmla="*/ 2 h 6"/>
                <a:gd name="T2" fmla="*/ 0 w 237"/>
                <a:gd name="T3" fmla="*/ 6 h 6"/>
              </a:gdLst>
              <a:ahLst/>
              <a:cxnLst>
                <a:cxn ang="0">
                  <a:pos x="T0" y="T1"/>
                </a:cxn>
                <a:cxn ang="0">
                  <a:pos x="T2" y="T3"/>
                </a:cxn>
              </a:cxnLst>
              <a:rect l="0" t="0" r="r" b="b"/>
              <a:pathLst>
                <a:path w="237" h="6">
                  <a:moveTo>
                    <a:pt x="237" y="2"/>
                  </a:moveTo>
                  <a:cubicBezTo>
                    <a:pt x="158" y="0"/>
                    <a:pt x="79" y="2"/>
                    <a:pt x="0"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Freeform 120">
              <a:extLst>
                <a:ext uri="{FF2B5EF4-FFF2-40B4-BE49-F238E27FC236}">
                  <a16:creationId xmlns:a16="http://schemas.microsoft.com/office/drawing/2014/main" id="{8670F6CE-E076-9D4C-9199-41599580DA46}"/>
                </a:ext>
              </a:extLst>
            </p:cNvPr>
            <p:cNvSpPr>
              <a:spLocks/>
            </p:cNvSpPr>
            <p:nvPr/>
          </p:nvSpPr>
          <p:spPr bwMode="auto">
            <a:xfrm>
              <a:off x="4468813" y="1449388"/>
              <a:ext cx="146050" cy="136525"/>
            </a:xfrm>
            <a:custGeom>
              <a:avLst/>
              <a:gdLst>
                <a:gd name="T0" fmla="*/ 2 w 39"/>
                <a:gd name="T1" fmla="*/ 11 h 36"/>
                <a:gd name="T2" fmla="*/ 0 w 39"/>
                <a:gd name="T3" fmla="*/ 15 h 36"/>
                <a:gd name="T4" fmla="*/ 3 w 39"/>
                <a:gd name="T5" fmla="*/ 25 h 36"/>
                <a:gd name="T6" fmla="*/ 14 w 39"/>
                <a:gd name="T7" fmla="*/ 36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6"/>
                  </a:cubicBezTo>
                  <a:cubicBezTo>
                    <a:pt x="16" y="36"/>
                    <a:pt x="18" y="36"/>
                    <a:pt x="19" y="36"/>
                  </a:cubicBezTo>
                  <a:cubicBezTo>
                    <a:pt x="21" y="36"/>
                    <a:pt x="23" y="36"/>
                    <a:pt x="25" y="36"/>
                  </a:cubicBezTo>
                  <a:cubicBezTo>
                    <a:pt x="30" y="35"/>
                    <a:pt x="34" y="32"/>
                    <a:pt x="36" y="27"/>
                  </a:cubicBezTo>
                  <a:cubicBezTo>
                    <a:pt x="38" y="23"/>
                    <a:pt x="39" y="17"/>
                    <a:pt x="37" y="12"/>
                  </a:cubicBezTo>
                  <a:cubicBezTo>
                    <a:pt x="36" y="9"/>
                    <a:pt x="33" y="5"/>
                    <a:pt x="30" y="3"/>
                  </a:cubicBezTo>
                  <a:cubicBezTo>
                    <a:pt x="26" y="1"/>
                    <a:pt x="22" y="0"/>
                    <a:pt x="18" y="0"/>
                  </a:cubicBezTo>
                  <a:cubicBezTo>
                    <a:pt x="16" y="0"/>
                    <a:pt x="13" y="0"/>
                    <a:pt x="11" y="1"/>
                  </a:cubicBezTo>
                  <a:cubicBezTo>
                    <a:pt x="6" y="3"/>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7" name="Group 66">
            <a:extLst>
              <a:ext uri="{FF2B5EF4-FFF2-40B4-BE49-F238E27FC236}">
                <a16:creationId xmlns:a16="http://schemas.microsoft.com/office/drawing/2014/main" id="{262DF800-15AF-974B-9351-A033D96BC188}"/>
              </a:ext>
            </a:extLst>
          </p:cNvPr>
          <p:cNvGrpSpPr/>
          <p:nvPr userDrawn="1"/>
        </p:nvGrpSpPr>
        <p:grpSpPr>
          <a:xfrm>
            <a:off x="6707188" y="4051300"/>
            <a:ext cx="1016000" cy="134938"/>
            <a:chOff x="6707188" y="4051300"/>
            <a:chExt cx="1016000" cy="134938"/>
          </a:xfrm>
        </p:grpSpPr>
        <p:sp>
          <p:nvSpPr>
            <p:cNvPr id="68" name="Freeform 121">
              <a:extLst>
                <a:ext uri="{FF2B5EF4-FFF2-40B4-BE49-F238E27FC236}">
                  <a16:creationId xmlns:a16="http://schemas.microsoft.com/office/drawing/2014/main" id="{48D34919-95B4-FD46-BCD9-39F0EFDE9B96}"/>
                </a:ext>
              </a:extLst>
            </p:cNvPr>
            <p:cNvSpPr>
              <a:spLocks/>
            </p:cNvSpPr>
            <p:nvPr/>
          </p:nvSpPr>
          <p:spPr bwMode="auto">
            <a:xfrm>
              <a:off x="6707188" y="4084638"/>
              <a:ext cx="862013" cy="26988"/>
            </a:xfrm>
            <a:custGeom>
              <a:avLst/>
              <a:gdLst>
                <a:gd name="T0" fmla="*/ 0 w 228"/>
                <a:gd name="T1" fmla="*/ 7 h 7"/>
                <a:gd name="T2" fmla="*/ 228 w 228"/>
                <a:gd name="T3" fmla="*/ 6 h 7"/>
              </a:gdLst>
              <a:ahLst/>
              <a:cxnLst>
                <a:cxn ang="0">
                  <a:pos x="T0" y="T1"/>
                </a:cxn>
                <a:cxn ang="0">
                  <a:pos x="T2" y="T3"/>
                </a:cxn>
              </a:cxnLst>
              <a:rect l="0" t="0" r="r" b="b"/>
              <a:pathLst>
                <a:path w="228" h="7">
                  <a:moveTo>
                    <a:pt x="0" y="7"/>
                  </a:moveTo>
                  <a:cubicBezTo>
                    <a:pt x="76" y="0"/>
                    <a:pt x="152" y="0"/>
                    <a:pt x="228"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Freeform 122">
              <a:extLst>
                <a:ext uri="{FF2B5EF4-FFF2-40B4-BE49-F238E27FC236}">
                  <a16:creationId xmlns:a16="http://schemas.microsoft.com/office/drawing/2014/main" id="{46DAA598-4732-5B41-A718-C65945D2912C}"/>
                </a:ext>
              </a:extLst>
            </p:cNvPr>
            <p:cNvSpPr>
              <a:spLocks/>
            </p:cNvSpPr>
            <p:nvPr/>
          </p:nvSpPr>
          <p:spPr bwMode="auto">
            <a:xfrm>
              <a:off x="7580313" y="4051300"/>
              <a:ext cx="142875" cy="134938"/>
            </a:xfrm>
            <a:custGeom>
              <a:avLst/>
              <a:gdLst>
                <a:gd name="T0" fmla="*/ 1 w 38"/>
                <a:gd name="T1" fmla="*/ 10 h 36"/>
                <a:gd name="T2" fmla="*/ 0 w 38"/>
                <a:gd name="T3" fmla="*/ 15 h 36"/>
                <a:gd name="T4" fmla="*/ 2 w 38"/>
                <a:gd name="T5" fmla="*/ 24 h 36"/>
                <a:gd name="T6" fmla="*/ 14 w 38"/>
                <a:gd name="T7" fmla="*/ 35 h 36"/>
                <a:gd name="T8" fmla="*/ 19 w 38"/>
                <a:gd name="T9" fmla="*/ 36 h 36"/>
                <a:gd name="T10" fmla="*/ 24 w 38"/>
                <a:gd name="T11" fmla="*/ 35 h 36"/>
                <a:gd name="T12" fmla="*/ 36 w 38"/>
                <a:gd name="T13" fmla="*/ 27 h 36"/>
                <a:gd name="T14" fmla="*/ 36 w 38"/>
                <a:gd name="T15" fmla="*/ 12 h 36"/>
                <a:gd name="T16" fmla="*/ 29 w 38"/>
                <a:gd name="T17" fmla="*/ 2 h 36"/>
                <a:gd name="T18" fmla="*/ 18 w 38"/>
                <a:gd name="T19" fmla="*/ 0 h 36"/>
                <a:gd name="T20" fmla="*/ 11 w 38"/>
                <a:gd name="T21" fmla="*/ 1 h 36"/>
                <a:gd name="T22" fmla="*/ 1 w 38"/>
                <a:gd name="T2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0"/>
                  </a:moveTo>
                  <a:cubicBezTo>
                    <a:pt x="1" y="12"/>
                    <a:pt x="0" y="13"/>
                    <a:pt x="0" y="15"/>
                  </a:cubicBezTo>
                  <a:cubicBezTo>
                    <a:pt x="0" y="18"/>
                    <a:pt x="1" y="21"/>
                    <a:pt x="2" y="24"/>
                  </a:cubicBezTo>
                  <a:cubicBezTo>
                    <a:pt x="5" y="29"/>
                    <a:pt x="9" y="34"/>
                    <a:pt x="14" y="35"/>
                  </a:cubicBezTo>
                  <a:cubicBezTo>
                    <a:pt x="15" y="36"/>
                    <a:pt x="17" y="36"/>
                    <a:pt x="19" y="36"/>
                  </a:cubicBezTo>
                  <a:cubicBezTo>
                    <a:pt x="21" y="36"/>
                    <a:pt x="22" y="36"/>
                    <a:pt x="24" y="35"/>
                  </a:cubicBezTo>
                  <a:cubicBezTo>
                    <a:pt x="29" y="35"/>
                    <a:pt x="33" y="31"/>
                    <a:pt x="36" y="27"/>
                  </a:cubicBezTo>
                  <a:cubicBezTo>
                    <a:pt x="38" y="22"/>
                    <a:pt x="38" y="17"/>
                    <a:pt x="36" y="12"/>
                  </a:cubicBezTo>
                  <a:cubicBezTo>
                    <a:pt x="35" y="8"/>
                    <a:pt x="33" y="4"/>
                    <a:pt x="29" y="2"/>
                  </a:cubicBezTo>
                  <a:cubicBezTo>
                    <a:pt x="26" y="0"/>
                    <a:pt x="22" y="0"/>
                    <a:pt x="18" y="0"/>
                  </a:cubicBezTo>
                  <a:cubicBezTo>
                    <a:pt x="15" y="0"/>
                    <a:pt x="13" y="0"/>
                    <a:pt x="11" y="1"/>
                  </a:cubicBezTo>
                  <a:cubicBezTo>
                    <a:pt x="6" y="2"/>
                    <a:pt x="3" y="6"/>
                    <a:pt x="1" y="10"/>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024D3CFD-30A5-4D4B-AB87-34A4C7E5798C}"/>
              </a:ext>
            </a:extLst>
          </p:cNvPr>
          <p:cNvGrpSpPr/>
          <p:nvPr userDrawn="1"/>
        </p:nvGrpSpPr>
        <p:grpSpPr>
          <a:xfrm>
            <a:off x="6707188" y="2312988"/>
            <a:ext cx="1016000" cy="136525"/>
            <a:chOff x="6707188" y="2312988"/>
            <a:chExt cx="1016000" cy="136525"/>
          </a:xfrm>
        </p:grpSpPr>
        <p:sp>
          <p:nvSpPr>
            <p:cNvPr id="71" name="Freeform 123">
              <a:extLst>
                <a:ext uri="{FF2B5EF4-FFF2-40B4-BE49-F238E27FC236}">
                  <a16:creationId xmlns:a16="http://schemas.microsoft.com/office/drawing/2014/main" id="{88F2D699-6BEC-3F4F-BAC7-BBB410FACDA9}"/>
                </a:ext>
              </a:extLst>
            </p:cNvPr>
            <p:cNvSpPr>
              <a:spLocks/>
            </p:cNvSpPr>
            <p:nvPr/>
          </p:nvSpPr>
          <p:spPr bwMode="auto">
            <a:xfrm>
              <a:off x="6707188" y="2346325"/>
              <a:ext cx="881063" cy="30163"/>
            </a:xfrm>
            <a:custGeom>
              <a:avLst/>
              <a:gdLst>
                <a:gd name="T0" fmla="*/ 0 w 233"/>
                <a:gd name="T1" fmla="*/ 4 h 8"/>
                <a:gd name="T2" fmla="*/ 233 w 233"/>
                <a:gd name="T3" fmla="*/ 8 h 8"/>
              </a:gdLst>
              <a:ahLst/>
              <a:cxnLst>
                <a:cxn ang="0">
                  <a:pos x="T0" y="T1"/>
                </a:cxn>
                <a:cxn ang="0">
                  <a:pos x="T2" y="T3"/>
                </a:cxn>
              </a:cxnLst>
              <a:rect l="0" t="0" r="r" b="b"/>
              <a:pathLst>
                <a:path w="233" h="8">
                  <a:moveTo>
                    <a:pt x="0" y="4"/>
                  </a:moveTo>
                  <a:cubicBezTo>
                    <a:pt x="77" y="0"/>
                    <a:pt x="155" y="1"/>
                    <a:pt x="233" y="8"/>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2" name="Freeform 124">
              <a:extLst>
                <a:ext uri="{FF2B5EF4-FFF2-40B4-BE49-F238E27FC236}">
                  <a16:creationId xmlns:a16="http://schemas.microsoft.com/office/drawing/2014/main" id="{346FEB5E-B08C-2340-B31D-2BDCFC5BC315}"/>
                </a:ext>
              </a:extLst>
            </p:cNvPr>
            <p:cNvSpPr>
              <a:spLocks/>
            </p:cNvSpPr>
            <p:nvPr/>
          </p:nvSpPr>
          <p:spPr bwMode="auto">
            <a:xfrm>
              <a:off x="7580313" y="2312988"/>
              <a:ext cx="142875" cy="136525"/>
            </a:xfrm>
            <a:custGeom>
              <a:avLst/>
              <a:gdLst>
                <a:gd name="T0" fmla="*/ 1 w 38"/>
                <a:gd name="T1" fmla="*/ 11 h 36"/>
                <a:gd name="T2" fmla="*/ 0 w 38"/>
                <a:gd name="T3" fmla="*/ 15 h 36"/>
                <a:gd name="T4" fmla="*/ 2 w 38"/>
                <a:gd name="T5" fmla="*/ 25 h 36"/>
                <a:gd name="T6" fmla="*/ 14 w 38"/>
                <a:gd name="T7" fmla="*/ 36 h 36"/>
                <a:gd name="T8" fmla="*/ 19 w 38"/>
                <a:gd name="T9" fmla="*/ 36 h 36"/>
                <a:gd name="T10" fmla="*/ 24 w 38"/>
                <a:gd name="T11" fmla="*/ 36 h 36"/>
                <a:gd name="T12" fmla="*/ 36 w 38"/>
                <a:gd name="T13" fmla="*/ 27 h 36"/>
                <a:gd name="T14" fmla="*/ 36 w 38"/>
                <a:gd name="T15" fmla="*/ 12 h 36"/>
                <a:gd name="T16" fmla="*/ 29 w 38"/>
                <a:gd name="T17" fmla="*/ 3 h 36"/>
                <a:gd name="T18" fmla="*/ 18 w 38"/>
                <a:gd name="T19" fmla="*/ 0 h 36"/>
                <a:gd name="T20" fmla="*/ 11 w 38"/>
                <a:gd name="T21" fmla="*/ 1 h 36"/>
                <a:gd name="T22" fmla="*/ 1 w 38"/>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1"/>
                  </a:moveTo>
                  <a:cubicBezTo>
                    <a:pt x="1" y="12"/>
                    <a:pt x="0" y="14"/>
                    <a:pt x="0" y="15"/>
                  </a:cubicBezTo>
                  <a:cubicBezTo>
                    <a:pt x="0" y="19"/>
                    <a:pt x="1" y="22"/>
                    <a:pt x="2" y="25"/>
                  </a:cubicBezTo>
                  <a:cubicBezTo>
                    <a:pt x="5" y="30"/>
                    <a:pt x="9" y="34"/>
                    <a:pt x="14" y="36"/>
                  </a:cubicBezTo>
                  <a:cubicBezTo>
                    <a:pt x="15" y="36"/>
                    <a:pt x="17" y="36"/>
                    <a:pt x="19" y="36"/>
                  </a:cubicBezTo>
                  <a:cubicBezTo>
                    <a:pt x="21" y="36"/>
                    <a:pt x="22" y="36"/>
                    <a:pt x="24" y="36"/>
                  </a:cubicBezTo>
                  <a:cubicBezTo>
                    <a:pt x="29" y="35"/>
                    <a:pt x="33" y="31"/>
                    <a:pt x="36" y="27"/>
                  </a:cubicBezTo>
                  <a:cubicBezTo>
                    <a:pt x="38" y="22"/>
                    <a:pt x="38" y="17"/>
                    <a:pt x="36" y="12"/>
                  </a:cubicBezTo>
                  <a:cubicBezTo>
                    <a:pt x="35" y="8"/>
                    <a:pt x="33" y="5"/>
                    <a:pt x="29" y="3"/>
                  </a:cubicBezTo>
                  <a:cubicBezTo>
                    <a:pt x="26" y="1"/>
                    <a:pt x="22" y="0"/>
                    <a:pt x="18" y="0"/>
                  </a:cubicBezTo>
                  <a:cubicBezTo>
                    <a:pt x="15" y="0"/>
                    <a:pt x="13" y="0"/>
                    <a:pt x="11" y="1"/>
                  </a:cubicBezTo>
                  <a:cubicBezTo>
                    <a:pt x="6" y="3"/>
                    <a:pt x="3" y="6"/>
                    <a:pt x="1"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6A9AFA4C-7900-3746-A6EE-03CBCBCCA175}"/>
              </a:ext>
            </a:extLst>
          </p:cNvPr>
          <p:cNvSpPr>
            <a:spLocks noGrp="1"/>
          </p:cNvSpPr>
          <p:nvPr>
            <p:ph type="body" sz="quarter" idx="33" hasCustomPrompt="1"/>
          </p:nvPr>
        </p:nvSpPr>
        <p:spPr>
          <a:xfrm>
            <a:off x="8124288" y="2063735"/>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98" name="Text Placeholder 23">
            <a:extLst>
              <a:ext uri="{FF2B5EF4-FFF2-40B4-BE49-F238E27FC236}">
                <a16:creationId xmlns:a16="http://schemas.microsoft.com/office/drawing/2014/main" id="{7B5A0947-088E-3044-B48E-17B18188BFF5}"/>
              </a:ext>
            </a:extLst>
          </p:cNvPr>
          <p:cNvSpPr>
            <a:spLocks noGrp="1"/>
          </p:cNvSpPr>
          <p:nvPr>
            <p:ph type="body" sz="quarter" idx="34" hasCustomPrompt="1"/>
          </p:nvPr>
        </p:nvSpPr>
        <p:spPr>
          <a:xfrm>
            <a:off x="8124288" y="2664573"/>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9" name="Text Placeholder 23">
            <a:extLst>
              <a:ext uri="{FF2B5EF4-FFF2-40B4-BE49-F238E27FC236}">
                <a16:creationId xmlns:a16="http://schemas.microsoft.com/office/drawing/2014/main" id="{1A05A6E4-C6A9-1B4D-A0A1-D4C035EE14E3}"/>
              </a:ext>
            </a:extLst>
          </p:cNvPr>
          <p:cNvSpPr>
            <a:spLocks noGrp="1"/>
          </p:cNvSpPr>
          <p:nvPr>
            <p:ph type="body" sz="quarter" idx="35" hasCustomPrompt="1"/>
          </p:nvPr>
        </p:nvSpPr>
        <p:spPr>
          <a:xfrm>
            <a:off x="8118732" y="3866562"/>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00" name="Text Placeholder 23">
            <a:extLst>
              <a:ext uri="{FF2B5EF4-FFF2-40B4-BE49-F238E27FC236}">
                <a16:creationId xmlns:a16="http://schemas.microsoft.com/office/drawing/2014/main" id="{4D3597D1-3984-BF43-A1A3-D0AA83D49E45}"/>
              </a:ext>
            </a:extLst>
          </p:cNvPr>
          <p:cNvSpPr>
            <a:spLocks noGrp="1"/>
          </p:cNvSpPr>
          <p:nvPr>
            <p:ph type="body" sz="quarter" idx="36" hasCustomPrompt="1"/>
          </p:nvPr>
        </p:nvSpPr>
        <p:spPr>
          <a:xfrm>
            <a:off x="8118732" y="4467400"/>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01" name="Text Placeholder 23">
            <a:extLst>
              <a:ext uri="{FF2B5EF4-FFF2-40B4-BE49-F238E27FC236}">
                <a16:creationId xmlns:a16="http://schemas.microsoft.com/office/drawing/2014/main" id="{BE24CC84-3754-A640-9DE6-E4435B6D0F63}"/>
              </a:ext>
            </a:extLst>
          </p:cNvPr>
          <p:cNvSpPr>
            <a:spLocks noGrp="1"/>
          </p:cNvSpPr>
          <p:nvPr>
            <p:ph type="body" sz="quarter" idx="37" hasCustomPrompt="1"/>
          </p:nvPr>
        </p:nvSpPr>
        <p:spPr>
          <a:xfrm>
            <a:off x="5696092" y="124411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02" name="Text Placeholder 23">
            <a:extLst>
              <a:ext uri="{FF2B5EF4-FFF2-40B4-BE49-F238E27FC236}">
                <a16:creationId xmlns:a16="http://schemas.microsoft.com/office/drawing/2014/main" id="{F13A48ED-69DF-4F44-A0F6-446C1B8F4ECB}"/>
              </a:ext>
            </a:extLst>
          </p:cNvPr>
          <p:cNvSpPr>
            <a:spLocks noGrp="1"/>
          </p:cNvSpPr>
          <p:nvPr>
            <p:ph type="body" sz="quarter" idx="38" hasCustomPrompt="1"/>
          </p:nvPr>
        </p:nvSpPr>
        <p:spPr>
          <a:xfrm>
            <a:off x="5696092" y="21140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03" name="Text Placeholder 23">
            <a:extLst>
              <a:ext uri="{FF2B5EF4-FFF2-40B4-BE49-F238E27FC236}">
                <a16:creationId xmlns:a16="http://schemas.microsoft.com/office/drawing/2014/main" id="{457F4213-B76A-7545-9E8D-D17FE5D00518}"/>
              </a:ext>
            </a:extLst>
          </p:cNvPr>
          <p:cNvSpPr>
            <a:spLocks noGrp="1"/>
          </p:cNvSpPr>
          <p:nvPr>
            <p:ph type="body" sz="quarter" idx="39" hasCustomPrompt="1"/>
          </p:nvPr>
        </p:nvSpPr>
        <p:spPr>
          <a:xfrm>
            <a:off x="5696092" y="29597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04" name="Text Placeholder 23">
            <a:extLst>
              <a:ext uri="{FF2B5EF4-FFF2-40B4-BE49-F238E27FC236}">
                <a16:creationId xmlns:a16="http://schemas.microsoft.com/office/drawing/2014/main" id="{8E472319-57EC-4447-8931-2405B132BACD}"/>
              </a:ext>
            </a:extLst>
          </p:cNvPr>
          <p:cNvSpPr>
            <a:spLocks noGrp="1"/>
          </p:cNvSpPr>
          <p:nvPr>
            <p:ph type="body" sz="quarter" idx="40" hasCustomPrompt="1"/>
          </p:nvPr>
        </p:nvSpPr>
        <p:spPr>
          <a:xfrm>
            <a:off x="5696092" y="3843357"/>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05" name="Text Placeholder 23">
            <a:extLst>
              <a:ext uri="{FF2B5EF4-FFF2-40B4-BE49-F238E27FC236}">
                <a16:creationId xmlns:a16="http://schemas.microsoft.com/office/drawing/2014/main" id="{CCEC6FA1-DBBA-484C-A093-95CD2B28B440}"/>
              </a:ext>
            </a:extLst>
          </p:cNvPr>
          <p:cNvSpPr>
            <a:spLocks noGrp="1"/>
          </p:cNvSpPr>
          <p:nvPr>
            <p:ph type="body" sz="quarter" idx="41" hasCustomPrompt="1"/>
          </p:nvPr>
        </p:nvSpPr>
        <p:spPr>
          <a:xfrm>
            <a:off x="5696092" y="4673988"/>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05</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14:bounceEnd="67000">
                                          <p:cBhvr additive="base">
                                            <p:cTn id="11" dur="1000" fill="hold"/>
                                            <p:tgtEl>
                                              <p:spTgt spid="51"/>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14:bounceEnd="67000">
                                          <p:cBhvr additive="base">
                                            <p:cTn id="15" dur="1000" fill="hold"/>
                                            <p:tgtEl>
                                              <p:spTgt spid="52"/>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14:bounceEnd="67000">
                                          <p:cBhvr additive="base">
                                            <p:cTn id="19" dur="1000" fill="hold"/>
                                            <p:tgtEl>
                                              <p:spTgt spid="5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14:bounceEnd="67000">
                                          <p:cBhvr additive="base">
                                            <p:cTn id="23" dur="1000" fill="hold"/>
                                            <p:tgtEl>
                                              <p:spTgt spid="49"/>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14:bounceEnd="67000">
                                          <p:cBhvr additive="base">
                                            <p:cTn id="27" dur="1000" fill="hold"/>
                                            <p:tgtEl>
                                              <p:spTgt spid="50"/>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14:presetBounceEnd="67000">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14:bounceEnd="67000">
                                          <p:cBhvr additive="base">
                                            <p:cTn id="31" dur="1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1+#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0-#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0-#ppt_w/2"/>
                                              </p:val>
                                            </p:tav>
                                            <p:tav tm="100000">
                                              <p:val>
                                                <p:strVal val="#ppt_x"/>
                                              </p:val>
                                            </p:tav>
                                          </p:tavLst>
                                        </p:anim>
                                        <p:anim calcmode="lin" valueType="num">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1+#ppt_w/2"/>
                                              </p:val>
                                            </p:tav>
                                            <p:tav tm="100000">
                                              <p:val>
                                                <p:strVal val="#ppt_x"/>
                                              </p:val>
                                            </p:tav>
                                          </p:tavLst>
                                        </p:anim>
                                        <p:anim calcmode="lin" valueType="num">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04510"/>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sp>
        <p:nvSpPr>
          <p:cNvPr id="125" name="Rectangle 124">
            <a:extLst>
              <a:ext uri="{FF2B5EF4-FFF2-40B4-BE49-F238E27FC236}">
                <a16:creationId xmlns:a16="http://schemas.microsoft.com/office/drawing/2014/main" id="{80AC2635-E11A-E148-8957-403F197DDA5A}"/>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4" y="664722"/>
            <a:ext cx="12192000" cy="662862"/>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747140"/>
            <a:ext cx="9626028" cy="551118"/>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pic>
        <p:nvPicPr>
          <p:cNvPr id="35" name="Picture 34">
            <a:hlinkClick r:id="rId3"/>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1899645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771200"/>
            <a:ext cx="12192000" cy="42941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836531"/>
            <a:ext cx="9626028" cy="298753"/>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pic>
        <p:nvPicPr>
          <p:cNvPr id="35" name="Picture 34">
            <a:hlinkClick r:id="rId3"/>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76917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IE"/>
              <a:t>Cliquez pour modifier le style du titre principal</a:t>
            </a:r>
            <a:endParaRPr lang="ru-RU" altLang="en-IE"/>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IE"/>
              <a:t>Modifier les styles de texte du maître</a:t>
            </a:r>
          </a:p>
          <a:p>
            <a:pPr lvl="1"/>
            <a:r>
              <a:rPr lang="en-US" altLang="en-IE"/>
              <a:t>Deuxième niveau</a:t>
            </a:r>
          </a:p>
          <a:p>
            <a:pPr lvl="2"/>
            <a:r>
              <a:rPr lang="en-US" altLang="en-IE"/>
              <a:t>Troisième niveau</a:t>
            </a:r>
          </a:p>
          <a:p>
            <a:pPr lvl="3"/>
            <a:r>
              <a:rPr lang="en-US" altLang="en-IE"/>
              <a:t>Quatrième niveau</a:t>
            </a:r>
          </a:p>
          <a:p>
            <a:pPr lvl="4"/>
            <a:r>
              <a:rPr lang="en-US" altLang="en-IE"/>
              <a:t>Cinquième niveau</a:t>
            </a:r>
            <a:endParaRPr lang="ru-RU" altLang="en-IE"/>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96F27E-122C-DA48-A6DF-3512B02B1180}" type="datetime1">
              <a:rPr lang="en-IE" smtClean="0"/>
              <a:t>20/12/2022</a:t>
            </a:fld>
            <a:endParaRPr lang="ru-RU"/>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defRPr>
            </a:lvl1pPr>
          </a:lstStyle>
          <a:p>
            <a:pPr>
              <a:defRPr/>
            </a:pPr>
            <a:fld id="{E9902012-F364-C64D-A3B8-56BEDC76006E}" type="slidenum">
              <a:rPr lang="ru-RU" altLang="ru-UA"/>
              <a:t>‹N°›</a:t>
            </a:fld>
            <a:endParaRPr lang="ru-RU" altLang="ru-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55" r:id="rId11"/>
    <p:sldLayoutId id="2147483657" r:id="rId12"/>
    <p:sldLayoutId id="2147483658" r:id="rId13"/>
    <p:sldLayoutId id="2147483659"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56" r:id="rId25"/>
    <p:sldLayoutId id="2147483680" r:id="rId26"/>
    <p:sldLayoutId id="2147483674" r:id="rId27"/>
    <p:sldLayoutId id="2147483676" r:id="rId28"/>
    <p:sldLayoutId id="2147483677" r:id="rId29"/>
    <p:sldLayoutId id="2147483678" r:id="rId30"/>
    <p:sldLayoutId id="2147483679" r:id="rId31"/>
    <p:sldLayoutId id="2147483681" r:id="rId32"/>
    <p:sldLayoutId id="2147483682" r:id="rId3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s://lincs.ed.gov/publications/te/competencies.pdf"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hyperlink" Target="http://www.moec.gov.cy/aethee/synedria/2014_teliko/2014_06_26_handbook_greek.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hyperlink" Target="https://blogs.sch.gr/politism/files/2017/10/%CE%95%CE%BD%CE%B5%CF%81%CE%B3%CE%B7%CF%84%CE%B9%CE%BA%CE%AD%CF%82-%CE%95%CE%BA%CF%80%CE%B1%CE%B9%CE%B4%CE%B5%CF%85%CF%84%CE%B9%CE%BA%CE%AD%CF%82-%CE%A4%CE%B5%CF%87%CE%BD%CE%B9%CE%BA%CE%AD%CF%82-%CE%91.-%CE%9A%CF%8C%CE%BA%CE%BA%CE%BF%CF%82.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hyperlink" Target="https://www.thewellnessnetwork.net/health-news-and-insights/blog/applying-adult-learning-theories/" TargetMode="Externa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hyperlink" Target="https://www.iup.edu/pse/files/programs/graduate_programs_r/instructional_design_and_technology_ma/paace_journal_of_lifelong_learning/volume_27,_2018/vivona.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hyperlink" Target="http://www.flrjournal.org/index.php/hess/article/viewFile/j.hess.1927024020130403.3153/4157"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3" Type="http://schemas.openxmlformats.org/officeDocument/2006/relationships/hyperlink" Target="https://greatergood.berkeley.edu/topic/compassion/definition" TargetMode="External"/><Relationship Id="rId2" Type="http://schemas.openxmlformats.org/officeDocument/2006/relationships/hyperlink" Target="https://www.verywellmind.com/what-is-empathy-2795562" TargetMode="Externa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hyperlink" Target="https://experiencelife.lifetime.life/article/compassionate-communication/"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hyperlink" Target="http://www.jefferson.edu/jmc/crmehc/jse.html"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hyperlink" Target="http://www.institute.nhs.uk/quality_and_service_improvement_%20tools/quality_and_service_improvement_tools/plan_do_study_act.%20html#sthash.l4V6VaYd.dpuf" TargetMode="Externa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s://www.ahrq.gov/health-literacy/improve/precautions/tool3d.html" TargetMode="External"/><Relationship Id="rId2" Type="http://schemas.openxmlformats.org/officeDocument/2006/relationships/hyperlink" Target="https://www.oecd.org/skills/piaac/samplequestionsandquestionnaire.htm" TargetMode="External"/><Relationship Id="rId1" Type="http://schemas.openxmlformats.org/officeDocument/2006/relationships/slideLayout" Target="../slideLayouts/slideLayout5.xml"/><Relationship Id="rId5" Type="http://schemas.openxmlformats.org/officeDocument/2006/relationships/hyperlink" Target="https://www.surveymonkey.co.uk/r/HHLShealthliteracyquiz" TargetMode="External"/><Relationship Id="rId4" Type="http://schemas.openxmlformats.org/officeDocument/2006/relationships/hyperlink" Target="https://www.slideshare.net/HealthEdUS/low-health-literacy-take-our-quiz"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9azfXNcqD8" TargetMode="External"/><Relationship Id="rId2" Type="http://schemas.openxmlformats.org/officeDocument/2006/relationships/hyperlink" Target="https://vimeopro.com/ehdm/social-prescribing/video/339575707" TargetMode="External"/><Relationship Id="rId1" Type="http://schemas.openxmlformats.org/officeDocument/2006/relationships/slideLayout" Target="../slideLayouts/slideLayout22.xml"/><Relationship Id="rId4" Type="http://schemas.openxmlformats.org/officeDocument/2006/relationships/hyperlink" Target="https://www.youtube.com/watch?v=HA_yF9u0Vs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gallery.mailchimp.com/a694bc0ff11d9dd94b05ccd0d/files/900a6411-424d-4617-8d31-9a6aadcf2b03/WHO_2pp_Arts_Factsheet_v6a.pdf" TargetMode="External"/><Relationship Id="rId2" Type="http://schemas.openxmlformats.org/officeDocument/2006/relationships/hyperlink" Target="https://www.socialprescribingnetwork.com/resources/useful-websites" TargetMode="External"/><Relationship Id="rId1" Type="http://schemas.openxmlformats.org/officeDocument/2006/relationships/slideLayout" Target="../slideLayouts/slideLayout22.xml"/><Relationship Id="rId4" Type="http://schemas.openxmlformats.org/officeDocument/2006/relationships/hyperlink" Target="https://www.youtube.com/watch?v=GT35aDMbTA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pro.com/ehdm/social-prescribing/video/299877615" TargetMode="External"/><Relationship Id="rId2" Type="http://schemas.openxmlformats.org/officeDocument/2006/relationships/hyperlink" Target="https://www.youtube.com/watch?v=0lVnN_eZk8k" TargetMode="External"/><Relationship Id="rId1" Type="http://schemas.openxmlformats.org/officeDocument/2006/relationships/slideLayout" Target="../slideLayouts/slideLayout22.xml"/><Relationship Id="rId4" Type="http://schemas.openxmlformats.org/officeDocument/2006/relationships/hyperlink" Target="https://purehost.bath.ac.uk/ws/portalfiles/portal/426828/Brandling_SocialPrescribingFeasabilityReport.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uffolkfamilycarers.org/a-day-in-the-life-of-a-social-prescriber/" TargetMode="External"/><Relationship Id="rId2" Type="http://schemas.openxmlformats.org/officeDocument/2006/relationships/hyperlink" Target="https://www.healthysurrey.org.uk/community-health/social-prescribing/a-day-in-the-life-of-a-social-prescriber" TargetMode="Externa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lcalliance.org/"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tionalvoices.org.uk/publications/our-publications/webs-care" TargetMode="Externa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ocialprescribers.eu/the-health-literacy-empowerment-guide/" TargetMode="Externa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40.xml.rels><?xml version="1.0" encoding="UTF-8" standalone="yes"?>
<Relationships xmlns="http://schemas.openxmlformats.org/package/2006/relationships"><Relationship Id="rId2" Type="http://schemas.openxmlformats.org/officeDocument/2006/relationships/hyperlink" Target="https://q.health.org.uk/blog-post/q-visit-learning-more-about-social-prescribing-with-live-well-greenwich/" TargetMode="Externa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estminsterresearch.westminster.ac.uk/download/f3cf4b949511304f762bdec137844251031072697ae511a462eac9150d6ba8e0/1340196/Making-sense-of-social-prescribing%202017.pdf" TargetMode="External"/><Relationship Id="rId2" Type="http://schemas.openxmlformats.org/officeDocument/2006/relationships/hyperlink" Target="https://www.cambridge.org/core/journals/primary-health-care-research-and-development/article/can-social-prescribing-provide-the-missing-link/9AEB484609AADB9EAA480D42E301700F"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takeholderdesign.com/co-production-versus-co-design-what-is-the-difference/#:~:text=Co%2Ddesign%20is%20an%20attempt,by%20which%20people%20do%20both"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www.coproductionscotland.org.uk/about/what-is-co-production/" TargetMode="External"/><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comments" Target="../comments/commen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int.org/fileadmin/user_upload/publications/Co-Production_of_Health_and_Wellbeing_in_Scotland" TargetMode="External"/><Relationship Id="rId2" Type="http://schemas.openxmlformats.org/officeDocument/2006/relationships/hyperlink" Target="https://www.health-ni.gov.uk/publications/co-production-guide-northern-ireland-connecting-and-realising-value-through-people" TargetMode="External"/><Relationship Id="rId1" Type="http://schemas.openxmlformats.org/officeDocument/2006/relationships/slideLayout" Target="../slideLayouts/slideLayout6.xml"/><Relationship Id="rId6" Type="http://schemas.openxmlformats.org/officeDocument/2006/relationships/hyperlink" Target="https://www.hse.ie/eng/services/list/4/mental-health-services/advancingrecoveryireland/national-framework-for-recovery-in-mental-health/co-production-in-practice-guidance-document-2018-to-2020.pdf" TargetMode="External"/><Relationship Id="rId5" Type="http://schemas.openxmlformats.org/officeDocument/2006/relationships/hyperlink" Target="http://www.1000livesplus.wales.nhs.uk/sitesplus/documents/1011/T4I%20%288%29%20Co-production.pdf" TargetMode="External"/><Relationship Id="rId4" Type="http://schemas.openxmlformats.org/officeDocument/2006/relationships/hyperlink" Target="https://www.england.nhs.uk/get-involved/resources/co-production-resource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cie.org.uk/publications/guides/guide51/what-is-coproduction/principles-of-coproduction.asp" TargetMode="External"/><Relationship Id="rId2" Type="http://schemas.openxmlformats.org/officeDocument/2006/relationships/hyperlink" Target="https://www.cdhn.org/sites/default/files/FACTSHEETS%2018%20Co-Production%202017.pdf" TargetMode="Externa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journals.sagepub.com/doi/abs/10.1177/0009922820973018?journalCode=cpj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llegeofmedicine.org.uk/social-prescribing-is-as-old-as-the-hills-dr-michael-dixon-gives-a-potted-history-of-integrative-medicine/"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plymouth.ac.uk/staff/david-murphy"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researchgate.net/publication/302519689_MODEL_FOR_THE_ORGANIZATION_AND_REIMBURSEMENT_OF_PSYCHOLOGICAL_AND_ORTHO_PEDAGOGICAL_CARE_IN_BELGIUM"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assemblyresearchmatters.org/2017/03/21/mental-health-and-illness-in-northern-ireland-2-service-provision-care-pathways-recovery-focus/care-pathways-diagram_3/"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tandfonline.com/doi/full/10.1080/17533015.2017.1334002"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jic.org/articles/10.5334/ijic.4225/"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hyperlink" Target="https://www.gov.uk/government/publications/social-prescribing-applying-all-our-health/social-prescribing-applying-all-our-health#promoting-social-prescribing-in-your-professional-practice" TargetMode="External"/><Relationship Id="rId2" Type="http://schemas.openxmlformats.org/officeDocument/2006/relationships/hyperlink" Target="https://www.youtube.com/watch?v=Zr1yKowQlcg" TargetMode="Externa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hyperlink" Target="https://bmchealthservres.biomedcentral.com/articles/10.1186/s12913-018-3437-7" TargetMode="External"/><Relationship Id="rId4" Type="http://schemas.openxmlformats.org/officeDocument/2006/relationships/hyperlink" Target="https://www.rcn.org.uk/clinical-topics/public-health/self-care/social-prescribing/social-prescribing-model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nline.hscni.net/our-work/no-more-silos/"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levateni.org/resources/asset-mapping/"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8" Type="http://schemas.openxmlformats.org/officeDocument/2006/relationships/hyperlink" Target="http://grow-ni.org/" TargetMode="External"/><Relationship Id="rId13" Type="http://schemas.openxmlformats.org/officeDocument/2006/relationships/hyperlink" Target="https://www.fundaciontas.org/" TargetMode="External"/><Relationship Id="rId18" Type="http://schemas.openxmlformats.org/officeDocument/2006/relationships/image" Target="../media/image46.jpeg"/><Relationship Id="rId3" Type="http://schemas.openxmlformats.org/officeDocument/2006/relationships/hyperlink" Target="https://culture-sante-aquitaine.com/le-laboratoire/nos-projets/nous-vieillirons-ensemble/" TargetMode="External"/><Relationship Id="rId7" Type="http://schemas.openxmlformats.org/officeDocument/2006/relationships/hyperlink" Target="http://clare-cic.org/" TargetMode="External"/><Relationship Id="rId12" Type="http://schemas.openxmlformats.org/officeDocument/2006/relationships/hyperlink" Target="https://www.upo.es/aula-mayores" TargetMode="External"/><Relationship Id="rId17" Type="http://schemas.openxmlformats.org/officeDocument/2006/relationships/image" Target="../media/image45.png"/><Relationship Id="rId2" Type="http://schemas.openxmlformats.org/officeDocument/2006/relationships/hyperlink" Target="http://www.resantevous.fr/" TargetMode="Externa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hyperlink" Target="http://www.springsp.org/" TargetMode="External"/><Relationship Id="rId11" Type="http://schemas.openxmlformats.org/officeDocument/2006/relationships/hyperlink" Target="https://www.iglesiasanlorenzoubeda.com/fundacion-huerta-de-san-antonio/" TargetMode="External"/><Relationship Id="rId5" Type="http://schemas.openxmlformats.org/officeDocument/2006/relationships/hyperlink" Target="http://www.laughteryogaireland.org/" TargetMode="External"/><Relationship Id="rId15" Type="http://schemas.openxmlformats.org/officeDocument/2006/relationships/image" Target="../media/image43.jpeg"/><Relationship Id="rId10" Type="http://schemas.openxmlformats.org/officeDocument/2006/relationships/hyperlink" Target="https://www.iasismed.eu/?lang=en" TargetMode="External"/><Relationship Id="rId19" Type="http://schemas.openxmlformats.org/officeDocument/2006/relationships/image" Target="../media/image47.jpeg"/><Relationship Id="rId4" Type="http://schemas.openxmlformats.org/officeDocument/2006/relationships/hyperlink" Target="https://culture-sante-aquitaine.com/dis-moi-cque-tecoutes/" TargetMode="External"/><Relationship Id="rId9" Type="http://schemas.openxmlformats.org/officeDocument/2006/relationships/hyperlink" Target="https://www.centrointergeneracionaldereferencia.com/" TargetMode="External"/><Relationship Id="rId14" Type="http://schemas.openxmlformats.org/officeDocument/2006/relationships/image" Target="../media/image42.png"/></Relationships>
</file>

<file path=ppt/slides/_rels/slide77.xml.rels><?xml version="1.0" encoding="UTF-8" standalone="yes"?>
<Relationships xmlns="http://schemas.openxmlformats.org/package/2006/relationships"><Relationship Id="rId3" Type="http://schemas.openxmlformats.org/officeDocument/2006/relationships/hyperlink" Target="https://allirelandsocialprescribing.ie/" TargetMode="External"/><Relationship Id="rId2" Type="http://schemas.openxmlformats.org/officeDocument/2006/relationships/hyperlink" Target="https://www.longtermplan.nhs.uk/"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s://borgenproject.org/mental-health-care-in-greece/" TargetMode="External"/><Relationship Id="rId7" Type="http://schemas.openxmlformats.org/officeDocument/2006/relationships/image" Target="../media/image47.jpeg"/><Relationship Id="rId2" Type="http://schemas.openxmlformats.org/officeDocument/2006/relationships/hyperlink" Target="https://www.oecd.org/france/Health-Policy-in-France-January-2016.pdf" TargetMode="Externa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4.png"/></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culture-sante-aquitaine.com/dis-moi-cque-tecoutes/" TargetMode="External"/><Relationship Id="rId2" Type="http://schemas.openxmlformats.org/officeDocument/2006/relationships/image" Target="../media/image48.jpeg"/><Relationship Id="rId1" Type="http://schemas.openxmlformats.org/officeDocument/2006/relationships/slideLayout" Target="../slideLayouts/slideLayout32.xml"/><Relationship Id="rId4" Type="http://schemas.openxmlformats.org/officeDocument/2006/relationships/hyperlink" Target="http://www.ricochetsonore.fr/actus/365/dis-moi-cque-tecoutes-ehpad-le-petit-trianon"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givmed.org/en/" TargetMode="External"/><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hyperlink" Target="https://www.rosactive.org/" TargetMode="External"/><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hyperlink" Target="https://www.springsp.org/" TargetMode="External"/><Relationship Id="rId2" Type="http://schemas.openxmlformats.org/officeDocument/2006/relationships/image" Target="../media/image51.jpeg"/><Relationship Id="rId1" Type="http://schemas.openxmlformats.org/officeDocument/2006/relationships/slideLayout" Target="../slideLayouts/slideLayout33.xml"/><Relationship Id="rId4" Type="http://schemas.openxmlformats.org/officeDocument/2006/relationships/hyperlink" Target="https://youtu.be/UwlgfSz_CDw"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clare_cic.org/" TargetMode="External"/><Relationship Id="rId1" Type="http://schemas.openxmlformats.org/officeDocument/2006/relationships/slideLayout" Target="../slideLayouts/slideLayout33.xml"/><Relationship Id="rId4" Type="http://schemas.openxmlformats.org/officeDocument/2006/relationships/hyperlink" Target="http://clare-cic.org/"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fundaciontas.org/" TargetMode="External"/><Relationship Id="rId7" Type="http://schemas.openxmlformats.org/officeDocument/2006/relationships/image" Target="../media/image2102525.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7.xml.rels><?xml version="1.0" encoding="UTF-8" standalone="yes"?>
<Relationships xmlns="http://schemas.openxmlformats.org/package/2006/relationships"><Relationship Id="rId3" Type="http://schemas.openxmlformats.org/officeDocument/2006/relationships/hyperlink" Target="https://culture-sante-aquitaine.com/le-laboratoire/nos-projets/change-of-view/" TargetMode="External"/><Relationship Id="rId2" Type="http://schemas.openxmlformats.org/officeDocument/2006/relationships/image" Target="../media/image56.jpeg"/><Relationship Id="rId1" Type="http://schemas.openxmlformats.org/officeDocument/2006/relationships/slideLayout" Target="../slideLayouts/slideLayout33.xml"/><Relationship Id="rId6" Type="http://schemas.openxmlformats.org/officeDocument/2006/relationships/hyperlink" Target="https://change-of-view.eu/" TargetMode="External"/><Relationship Id="rId5" Type="http://schemas.openxmlformats.org/officeDocument/2006/relationships/image" Target="../media/image57.jpeg"/><Relationship Id="rId4" Type="http://schemas.openxmlformats.org/officeDocument/2006/relationships/hyperlink" Target="https://www.facebook.com/ChangeOfView.Erasmu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newscoop.com/cult" TargetMode="External"/><Relationship Id="rId2" Type="http://schemas.openxmlformats.org/officeDocument/2006/relationships/image" Target="../media/image58.jpeg"/><Relationship Id="rId1" Type="http://schemas.openxmlformats.org/officeDocument/2006/relationships/slideLayout" Target="../slideLayouts/slideLayout33.xml"/><Relationship Id="rId5" Type="http://schemas.openxmlformats.org/officeDocument/2006/relationships/hyperlink" Target="https://www.researchgate.net/publication/332276908_Culture_Vitamins_-_" TargetMode="External"/><Relationship Id="rId4" Type="http://schemas.openxmlformats.org/officeDocument/2006/relationships/hyperlink" Target="https://www.researchgate.net/publication/332276908_Culture_Vitamins_-_an_Arts_on_Prescription_project_in_Denmark"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9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233389" y="4436706"/>
            <a:ext cx="8686676" cy="2421294"/>
          </a:xfrm>
        </p:spPr>
        <p:txBody>
          <a:bodyPr/>
          <a:lstStyle/>
          <a:p>
            <a:r>
              <a:rPr lang="en-US" sz="6000" dirty="0"/>
              <a:t>formation à la prescription sociale pour les professionnels de la santé et des soins de santé</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62708" y="1091821"/>
            <a:ext cx="10049712" cy="5353046"/>
          </a:xfrm>
        </p:spPr>
        <p:txBody>
          <a:bodyPr numCol="2">
            <a:normAutofit fontScale="47500" lnSpcReduction="20000"/>
          </a:bodyPr>
          <a:lstStyle/>
          <a:p>
            <a:pPr marL="92075" eaLnBrk="1" fontAlgn="auto" hangingPunct="1">
              <a:lnSpc>
                <a:spcPct val="150000"/>
              </a:lnSpc>
              <a:spcBef>
                <a:spcPts val="0"/>
              </a:spcBef>
              <a:spcAft>
                <a:spcPts val="0"/>
              </a:spcAft>
              <a:tabLst>
                <a:tab pos="128588" algn="l"/>
              </a:tabLst>
              <a:defRPr/>
            </a:pPr>
            <a:r>
              <a:rPr lang="en-GB" sz="3300" b="1" dirty="0">
                <a:latin typeface="Josefin Sans" pitchFamily="2" charset="0"/>
                <a:ea typeface="Calibri" panose="020F0502020204030204" pitchFamily="34" charset="0"/>
                <a:cs typeface="Calibri" panose="020F0502020204030204" pitchFamily="34" charset="0"/>
              </a:rPr>
              <a:t>Le </a:t>
            </a:r>
            <a:r>
              <a:rPr lang="en-GB" sz="3300" b="1" dirty="0" err="1">
                <a:latin typeface="Josefin Sans" pitchFamily="2" charset="0"/>
                <a:ea typeface="Calibri" panose="020F0502020204030204" pitchFamily="34" charset="0"/>
                <a:cs typeface="Calibri" panose="020F0502020204030204" pitchFamily="34" charset="0"/>
              </a:rPr>
              <a:t>partenariat</a:t>
            </a:r>
            <a:r>
              <a:rPr lang="en-GB" sz="3300" b="1" dirty="0">
                <a:latin typeface="Josefin Sans" pitchFamily="2" charset="0"/>
                <a:ea typeface="Calibri" panose="020F0502020204030204" pitchFamily="34" charset="0"/>
                <a:cs typeface="Calibri" panose="020F0502020204030204" pitchFamily="34" charset="0"/>
              </a:rPr>
              <a:t> ACTIVATE</a:t>
            </a:r>
          </a:p>
          <a:p>
            <a:pPr marL="92075" eaLnBrk="1" fontAlgn="auto" hangingPunct="1">
              <a:lnSpc>
                <a:spcPct val="150000"/>
              </a:lnSpc>
              <a:spcBef>
                <a:spcPts val="0"/>
              </a:spcBef>
              <a:spcAft>
                <a:spcPts val="0"/>
              </a:spcAft>
              <a:tabLst>
                <a:tab pos="128588" algn="l"/>
              </a:tabLst>
              <a:defRPr/>
            </a:pPr>
            <a:endParaRPr lang="en-GB" sz="1700" b="1" dirty="0">
              <a:latin typeface="Josefin Sans" pitchFamily="2" charset="0"/>
              <a:ea typeface="Calibri" panose="020F0502020204030204" pitchFamily="34" charset="0"/>
              <a:cs typeface="Calibri" panose="020F0502020204030204" pitchFamily="34" charset="0"/>
            </a:endParaRPr>
          </a:p>
          <a:p>
            <a:pPr marL="92075" eaLnBrk="1" fontAlgn="auto" hangingPunct="1">
              <a:lnSpc>
                <a:spcPct val="150000"/>
              </a:lnSpc>
              <a:spcBef>
                <a:spcPts val="0"/>
              </a:spcBef>
              <a:spcAft>
                <a:spcPts val="0"/>
              </a:spcAft>
              <a:tabLst>
                <a:tab pos="128588" algn="l"/>
              </a:tabLst>
              <a:defRPr/>
            </a:pPr>
            <a:endParaRPr lang="en-GB" sz="1700" b="1" dirty="0">
              <a:latin typeface="Josefin Sans" pitchFamily="2" charset="0"/>
              <a:ea typeface="Calibri" panose="020F0502020204030204" pitchFamily="34" charset="0"/>
              <a:cs typeface="Calibri" panose="020F0502020204030204" pitchFamily="34" charset="0"/>
            </a:endParaRPr>
          </a:p>
          <a:p>
            <a:pPr marL="92075" eaLnBrk="1" fontAlgn="auto" hangingPunct="1">
              <a:lnSpc>
                <a:spcPct val="160000"/>
              </a:lnSpc>
              <a:spcBef>
                <a:spcPts val="0"/>
              </a:spcBef>
              <a:spcAft>
                <a:spcPts val="0"/>
              </a:spcAft>
              <a:tabLst>
                <a:tab pos="128588" algn="l"/>
              </a:tabLst>
              <a:defRPr/>
            </a:pPr>
            <a:r>
              <a:rPr lang="en-GB" sz="2500" dirty="0">
                <a:latin typeface="Josefin Sans" pitchFamily="2" charset="0"/>
                <a:ea typeface="Calibri" panose="020F0502020204030204" pitchFamily="34" charset="0"/>
                <a:cs typeface="Calibri" panose="020F0502020204030204" pitchFamily="34" charset="0"/>
              </a:rPr>
              <a:t>Le partenariat Activate rassemble une série d'organisations à travers l'Europe pour concevoir une série d'outils permettant d'offrir une approche des soins de santé centrée sur la </a:t>
            </a:r>
            <a:r>
              <a:rPr lang="en-GB" sz="2500" dirty="0" err="1">
                <a:latin typeface="Josefin Sans" pitchFamily="2" charset="0"/>
                <a:ea typeface="Calibri" panose="020F0502020204030204" pitchFamily="34" charset="0"/>
                <a:cs typeface="Calibri" panose="020F0502020204030204" pitchFamily="34" charset="0"/>
              </a:rPr>
              <a:t>personne</a:t>
            </a:r>
            <a:r>
              <a:rPr lang="en-GB" sz="2500" dirty="0">
                <a:latin typeface="Josefin Sans" pitchFamily="2" charset="0"/>
                <a:ea typeface="Calibri" panose="020F0502020204030204" pitchFamily="34" charset="0"/>
                <a:cs typeface="Calibri" panose="020F0502020204030204" pitchFamily="34" charset="0"/>
              </a:rPr>
              <a:t>, grâce à notre guide Mind Yourself Now sur la littératie en santé. </a:t>
            </a:r>
          </a:p>
          <a:p>
            <a:pPr marL="92075" eaLnBrk="1" fontAlgn="auto" hangingPunct="1">
              <a:lnSpc>
                <a:spcPct val="160000"/>
              </a:lnSpc>
              <a:spcBef>
                <a:spcPts val="0"/>
              </a:spcBef>
              <a:spcAft>
                <a:spcPts val="0"/>
              </a:spcAft>
              <a:tabLst>
                <a:tab pos="128588" algn="l"/>
              </a:tabLst>
              <a:defRPr/>
            </a:pPr>
            <a:endParaRPr lang="en-GB" sz="2500" dirty="0">
              <a:latin typeface="Josefin Sans" pitchFamily="2" charset="0"/>
              <a:ea typeface="Calibri" panose="020F0502020204030204" pitchFamily="34" charset="0"/>
              <a:cs typeface="Calibri" panose="020F0502020204030204" pitchFamily="34" charset="0"/>
            </a:endParaRPr>
          </a:p>
          <a:p>
            <a:pPr marL="92075" eaLnBrk="1" fontAlgn="auto" hangingPunct="1">
              <a:lnSpc>
                <a:spcPct val="160000"/>
              </a:lnSpc>
              <a:spcBef>
                <a:spcPts val="0"/>
              </a:spcBef>
              <a:spcAft>
                <a:spcPts val="0"/>
              </a:spcAft>
              <a:tabLst>
                <a:tab pos="128588" algn="l"/>
              </a:tabLst>
              <a:defRPr/>
            </a:pPr>
            <a:r>
              <a:rPr lang="en-GB" sz="2500" dirty="0">
                <a:latin typeface="Josefin Sans" pitchFamily="2" charset="0"/>
                <a:ea typeface="Calibri" panose="020F0502020204030204" pitchFamily="34" charset="0"/>
                <a:cs typeface="Calibri" panose="020F0502020204030204" pitchFamily="34" charset="0"/>
              </a:rPr>
              <a:t>En outre, le Compendium des projets de prescription sociale aide les organisations de soins communautaires à identifier et à fournir les aides requises. Ce cours de formation à la prescription sociale est destiné aux professionnels de la santé et des </a:t>
            </a:r>
            <a:r>
              <a:rPr lang="en-GB" sz="2500" dirty="0" err="1">
                <a:latin typeface="Josefin Sans" pitchFamily="2" charset="0"/>
                <a:ea typeface="Calibri" panose="020F0502020204030204" pitchFamily="34" charset="0"/>
                <a:cs typeface="Calibri" panose="020F0502020204030204" pitchFamily="34" charset="0"/>
              </a:rPr>
              <a:t>soins</a:t>
            </a:r>
            <a:r>
              <a:rPr lang="en-GB" sz="2500" dirty="0">
                <a:latin typeface="Josefin Sans" pitchFamily="2" charset="0"/>
                <a:ea typeface="Calibri" panose="020F0502020204030204" pitchFamily="34" charset="0"/>
                <a:cs typeface="Calibri" panose="020F0502020204030204" pitchFamily="34" charset="0"/>
              </a:rPr>
              <a:t> pour </a:t>
            </a:r>
            <a:r>
              <a:rPr lang="en-GB" sz="2500" dirty="0" err="1">
                <a:latin typeface="Josefin Sans" pitchFamily="2" charset="0"/>
                <a:ea typeface="Calibri" panose="020F0502020204030204" pitchFamily="34" charset="0"/>
                <a:cs typeface="Calibri" panose="020F0502020204030204" pitchFamily="34" charset="0"/>
              </a:rPr>
              <a:t>évaluer</a:t>
            </a:r>
            <a:r>
              <a:rPr lang="en-GB" sz="2500" dirty="0">
                <a:latin typeface="Josefin Sans" pitchFamily="2" charset="0"/>
                <a:ea typeface="Calibri" panose="020F0502020204030204" pitchFamily="34" charset="0"/>
                <a:cs typeface="Calibri" panose="020F0502020204030204" pitchFamily="34" charset="0"/>
              </a:rPr>
              <a:t> les besoins et prescrire une solution d'engagement social. </a:t>
            </a:r>
          </a:p>
          <a:p>
            <a:pPr marL="92075" eaLnBrk="1" fontAlgn="auto" hangingPunct="1">
              <a:lnSpc>
                <a:spcPct val="160000"/>
              </a:lnSpc>
              <a:spcBef>
                <a:spcPts val="0"/>
              </a:spcBef>
              <a:spcAft>
                <a:spcPts val="0"/>
              </a:spcAft>
              <a:tabLst>
                <a:tab pos="128588" algn="l"/>
              </a:tabLst>
              <a:defRPr/>
            </a:pPr>
            <a:endParaRPr lang="en-GB" sz="2500" dirty="0">
              <a:latin typeface="Josefin Sans" pitchFamily="2" charset="0"/>
              <a:ea typeface="Calibri" panose="020F0502020204030204" pitchFamily="34" charset="0"/>
              <a:cs typeface="Calibri" panose="020F0502020204030204" pitchFamily="34" charset="0"/>
            </a:endParaRPr>
          </a:p>
          <a:p>
            <a:pPr marL="92075" eaLnBrk="1" fontAlgn="auto" hangingPunct="1">
              <a:lnSpc>
                <a:spcPct val="160000"/>
              </a:lnSpc>
              <a:spcBef>
                <a:spcPts val="0"/>
              </a:spcBef>
              <a:spcAft>
                <a:spcPts val="0"/>
              </a:spcAft>
              <a:tabLst>
                <a:tab pos="128588" algn="l"/>
              </a:tabLst>
              <a:defRPr/>
            </a:pPr>
            <a:r>
              <a:rPr lang="en-GB" sz="2500" dirty="0">
                <a:latin typeface="Josefin Sans" pitchFamily="2" charset="0"/>
                <a:ea typeface="Calibri" panose="020F0502020204030204" pitchFamily="34" charset="0"/>
                <a:cs typeface="Calibri" panose="020F0502020204030204" pitchFamily="34" charset="0"/>
              </a:rPr>
              <a:t>Le </a:t>
            </a:r>
            <a:r>
              <a:rPr lang="en-GB" sz="2500" dirty="0" err="1">
                <a:latin typeface="Josefin Sans" pitchFamily="2" charset="0"/>
                <a:ea typeface="Calibri" panose="020F0502020204030204" pitchFamily="34" charset="0"/>
                <a:cs typeface="Calibri" panose="020F0502020204030204" pitchFamily="34" charset="0"/>
              </a:rPr>
              <a:t>cours</a:t>
            </a:r>
            <a:r>
              <a:rPr lang="en-GB" sz="2500" dirty="0">
                <a:latin typeface="Josefin Sans" pitchFamily="2" charset="0"/>
                <a:ea typeface="Calibri" panose="020F0502020204030204" pitchFamily="34" charset="0"/>
                <a:cs typeface="Calibri" panose="020F0502020204030204" pitchFamily="34" charset="0"/>
              </a:rPr>
              <a:t> d'introduction à la prescription sociale pour les </a:t>
            </a:r>
            <a:r>
              <a:rPr lang="en-GB" sz="2500" dirty="0" err="1">
                <a:latin typeface="Josefin Sans" pitchFamily="2" charset="0"/>
                <a:ea typeface="Calibri" panose="020F0502020204030204" pitchFamily="34" charset="0"/>
                <a:cs typeface="Calibri" panose="020F0502020204030204" pitchFamily="34" charset="0"/>
              </a:rPr>
              <a:t>travailleurs</a:t>
            </a:r>
            <a:r>
              <a:rPr lang="en-GB" sz="2500" dirty="0">
                <a:latin typeface="Josefin Sans" pitchFamily="2" charset="0"/>
                <a:ea typeface="Calibri" panose="020F0502020204030204" pitchFamily="34" charset="0"/>
                <a:cs typeface="Calibri" panose="020F0502020204030204" pitchFamily="34" charset="0"/>
              </a:rPr>
              <a:t> </a:t>
            </a:r>
            <a:r>
              <a:rPr lang="en-GB" sz="2500" dirty="0" err="1">
                <a:latin typeface="Josefin Sans" pitchFamily="2" charset="0"/>
                <a:ea typeface="Calibri" panose="020F0502020204030204" pitchFamily="34" charset="0"/>
                <a:cs typeface="Calibri" panose="020F0502020204030204" pitchFamily="34" charset="0"/>
              </a:rPr>
              <a:t>sociaux</a:t>
            </a:r>
            <a:r>
              <a:rPr lang="en-GB" sz="2500" dirty="0">
                <a:latin typeface="Josefin Sans" pitchFamily="2" charset="0"/>
                <a:ea typeface="Calibri" panose="020F0502020204030204" pitchFamily="34" charset="0"/>
                <a:cs typeface="Calibri" panose="020F0502020204030204" pitchFamily="34" charset="0"/>
              </a:rPr>
              <a:t> et les éducateurs du service </a:t>
            </a:r>
            <a:r>
              <a:rPr lang="en-GB" sz="2500" dirty="0" err="1">
                <a:latin typeface="Josefin Sans" pitchFamily="2" charset="0"/>
                <a:ea typeface="Calibri" panose="020F0502020204030204" pitchFamily="34" charset="0"/>
                <a:cs typeface="Calibri" panose="020F0502020204030204" pitchFamily="34" charset="0"/>
              </a:rPr>
              <a:t>culturel</a:t>
            </a:r>
            <a:r>
              <a:rPr lang="en-GB" sz="2500" dirty="0">
                <a:latin typeface="Josefin Sans" pitchFamily="2" charset="0"/>
                <a:ea typeface="Calibri" panose="020F0502020204030204" pitchFamily="34" charset="0"/>
                <a:cs typeface="Calibri" panose="020F0502020204030204" pitchFamily="34" charset="0"/>
              </a:rPr>
              <a:t> </a:t>
            </a:r>
            <a:r>
              <a:rPr lang="en-GB" sz="2500" dirty="0" err="1">
                <a:latin typeface="Josefin Sans" pitchFamily="2" charset="0"/>
                <a:ea typeface="Calibri" panose="020F0502020204030204" pitchFamily="34" charset="0"/>
                <a:cs typeface="Calibri" panose="020F0502020204030204" pitchFamily="34" charset="0"/>
              </a:rPr>
              <a:t>cherche</a:t>
            </a:r>
            <a:r>
              <a:rPr lang="en-GB" sz="2500" dirty="0">
                <a:latin typeface="Josefin Sans" pitchFamily="2" charset="0"/>
                <a:ea typeface="Calibri" panose="020F0502020204030204" pitchFamily="34" charset="0"/>
                <a:cs typeface="Calibri" panose="020F0502020204030204" pitchFamily="34" charset="0"/>
              </a:rPr>
              <a:t> à </a:t>
            </a:r>
            <a:r>
              <a:rPr lang="en-GB" sz="2500" dirty="0">
                <a:effectLst/>
                <a:latin typeface="Josefin Sans" pitchFamily="2" charset="0"/>
                <a:ea typeface="Calibri" panose="020F0502020204030204" pitchFamily="34" charset="0"/>
                <a:cs typeface="Times New Roman" panose="02020603050405020304" pitchFamily="18" charset="0"/>
              </a:rPr>
              <a:t>relier les secteurs des arts, de la culture et de la santé de manière significative.</a:t>
            </a:r>
            <a:endParaRPr lang="en-GB" sz="2500" dirty="0">
              <a:latin typeface="Josefin Sans" pitchFamily="2" charset="0"/>
              <a:ea typeface="Calibri" panose="020F0502020204030204" pitchFamily="34" charset="0"/>
              <a:cs typeface="Calibri" panose="020F0502020204030204" pitchFamily="34" charset="0"/>
            </a:endParaRPr>
          </a:p>
          <a:p>
            <a:pPr marL="92075" eaLnBrk="1" fontAlgn="auto" hangingPunct="1">
              <a:lnSpc>
                <a:spcPct val="160000"/>
              </a:lnSpc>
              <a:spcBef>
                <a:spcPts val="0"/>
              </a:spcBef>
              <a:spcAft>
                <a:spcPts val="0"/>
              </a:spcAft>
              <a:tabLst>
                <a:tab pos="128588" algn="l"/>
              </a:tabLst>
              <a:defRPr/>
            </a:pPr>
            <a:endParaRPr lang="en-GB" sz="2500" dirty="0">
              <a:latin typeface="Josefin Sans" pitchFamily="2" charset="0"/>
              <a:ea typeface="Calibri" panose="020F0502020204030204" pitchFamily="34" charset="0"/>
              <a:cs typeface="Calibri" panose="020F0502020204030204" pitchFamily="34" charset="0"/>
            </a:endParaRPr>
          </a:p>
          <a:p>
            <a:pPr marL="184150" eaLnBrk="1" fontAlgn="auto" hangingPunct="1">
              <a:lnSpc>
                <a:spcPct val="160000"/>
              </a:lnSpc>
              <a:spcBef>
                <a:spcPts val="0"/>
              </a:spcBef>
              <a:spcAft>
                <a:spcPts val="0"/>
              </a:spcAft>
              <a:defRPr/>
            </a:pPr>
            <a:r>
              <a:rPr lang="en-GB" sz="2500" dirty="0">
                <a:effectLst/>
                <a:latin typeface="Josefin Sans" pitchFamily="2" charset="0"/>
                <a:ea typeface="Calibri" panose="020F0502020204030204" pitchFamily="34" charset="0"/>
                <a:cs typeface="Calibri" panose="020F0502020204030204" pitchFamily="34" charset="0"/>
              </a:rPr>
              <a:t>Le programme de formation à la prescription </a:t>
            </a:r>
            <a:r>
              <a:rPr lang="en-GB" sz="2500" dirty="0" err="1">
                <a:effectLst/>
                <a:latin typeface="Josefin Sans" pitchFamily="2" charset="0"/>
                <a:ea typeface="Calibri" panose="020F0502020204030204" pitchFamily="34" charset="0"/>
                <a:cs typeface="Calibri" panose="020F0502020204030204" pitchFamily="34" charset="0"/>
              </a:rPr>
              <a:t>sociale</a:t>
            </a:r>
            <a:r>
              <a:rPr lang="en-GB" sz="2500" dirty="0">
                <a:effectLst/>
                <a:latin typeface="Josefin Sans" pitchFamily="2" charset="0"/>
                <a:ea typeface="Calibri" panose="020F0502020204030204" pitchFamily="34" charset="0"/>
                <a:cs typeface="Calibri" panose="020F0502020204030204" pitchFamily="34" charset="0"/>
              </a:rPr>
              <a:t> </a:t>
            </a:r>
            <a:r>
              <a:rPr lang="en-GB" sz="2500" dirty="0" err="1">
                <a:effectLst/>
                <a:latin typeface="Josefin Sans" pitchFamily="2" charset="0"/>
                <a:ea typeface="Calibri" panose="020F0502020204030204" pitchFamily="34" charset="0"/>
                <a:cs typeface="Calibri" panose="020F0502020204030204" pitchFamily="34" charset="0"/>
              </a:rPr>
              <a:t>est</a:t>
            </a:r>
            <a:r>
              <a:rPr lang="en-GB" sz="2500" dirty="0">
                <a:effectLst/>
                <a:latin typeface="Josefin Sans" pitchFamily="2" charset="0"/>
                <a:ea typeface="Calibri" panose="020F0502020204030204" pitchFamily="34" charset="0"/>
                <a:cs typeface="Calibri" panose="020F0502020204030204" pitchFamily="34" charset="0"/>
              </a:rPr>
              <a:t> INNOVANT car il s'agit de la première ressource paneuropéenne créée sur ce sujet. Il est important de noter qu'il présente le sujet du point de vue de l'apprenant adulte, pour faciliter son adoption et son utilisation par les professionnels de la santé et des soins. </a:t>
            </a:r>
          </a:p>
          <a:p>
            <a:pPr marL="184150"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marL="184150" eaLnBrk="1" fontAlgn="auto" hangingPunct="1">
              <a:lnSpc>
                <a:spcPct val="160000"/>
              </a:lnSpc>
              <a:spcBef>
                <a:spcPts val="0"/>
              </a:spcBef>
              <a:spcAft>
                <a:spcPts val="0"/>
              </a:spcAft>
              <a:defRPr/>
            </a:pPr>
            <a:r>
              <a:rPr lang="en-GB" sz="2500" dirty="0">
                <a:latin typeface="Josefin Sans" pitchFamily="2" charset="0"/>
                <a:ea typeface="Calibri" panose="020F0502020204030204" pitchFamily="34" charset="0"/>
                <a:cs typeface="Calibri" panose="020F0502020204030204" pitchFamily="34" charset="0"/>
              </a:rPr>
              <a:t>Le programme </a:t>
            </a:r>
            <a:r>
              <a:rPr lang="en-GB" sz="2500" dirty="0" err="1">
                <a:latin typeface="Josefin Sans" pitchFamily="2" charset="0"/>
                <a:ea typeface="Calibri" panose="020F0502020204030204" pitchFamily="34" charset="0"/>
                <a:cs typeface="Calibri" panose="020F0502020204030204" pitchFamily="34" charset="0"/>
              </a:rPr>
              <a:t>est</a:t>
            </a:r>
            <a:r>
              <a:rPr lang="en-GB" sz="2500" dirty="0">
                <a:latin typeface="Josefin Sans" pitchFamily="2" charset="0"/>
                <a:ea typeface="Calibri" panose="020F0502020204030204" pitchFamily="34" charset="0"/>
                <a:cs typeface="Calibri" panose="020F0502020204030204" pitchFamily="34" charset="0"/>
              </a:rPr>
              <a:t> </a:t>
            </a:r>
            <a:r>
              <a:rPr lang="en-GB" sz="2500" dirty="0" err="1">
                <a:latin typeface="Josefin Sans" pitchFamily="2" charset="0"/>
                <a:ea typeface="Calibri" panose="020F0502020204030204" pitchFamily="34" charset="0"/>
                <a:cs typeface="Calibri" panose="020F0502020204030204" pitchFamily="34" charset="0"/>
              </a:rPr>
              <a:t>également</a:t>
            </a:r>
            <a:r>
              <a:rPr lang="en-GB" sz="2500" dirty="0">
                <a:latin typeface="Josefin Sans" pitchFamily="2" charset="0"/>
                <a:ea typeface="Calibri" panose="020F0502020204030204" pitchFamily="34" charset="0"/>
                <a:cs typeface="Calibri" panose="020F0502020204030204" pitchFamily="34" charset="0"/>
              </a:rPr>
              <a:t> innovant dans son approche : en introduisant un nouveau sujet de formation dans l'apprentissage professionnel tout au long de la carrière des professionnels de la santé et des soins, il </a:t>
            </a:r>
            <a:r>
              <a:rPr lang="en-GB" sz="2500" dirty="0" err="1">
                <a:latin typeface="Josefin Sans" pitchFamily="2" charset="0"/>
                <a:ea typeface="Calibri" panose="020F0502020204030204" pitchFamily="34" charset="0"/>
                <a:cs typeface="Calibri" panose="020F0502020204030204" pitchFamily="34" charset="0"/>
              </a:rPr>
              <a:t>s'efforce</a:t>
            </a:r>
            <a:r>
              <a:rPr lang="en-GB" sz="2500" dirty="0">
                <a:latin typeface="Josefin Sans" pitchFamily="2" charset="0"/>
                <a:ea typeface="Calibri" panose="020F0502020204030204" pitchFamily="34" charset="0"/>
                <a:cs typeface="Calibri" panose="020F0502020204030204" pitchFamily="34" charset="0"/>
              </a:rPr>
              <a:t> </a:t>
            </a:r>
            <a:r>
              <a:rPr lang="en-GB" sz="2500" dirty="0" err="1">
                <a:latin typeface="Josefin Sans" pitchFamily="2" charset="0"/>
                <a:ea typeface="Calibri" panose="020F0502020204030204" pitchFamily="34" charset="0"/>
                <a:cs typeface="Calibri" panose="020F0502020204030204" pitchFamily="34" charset="0"/>
              </a:rPr>
              <a:t>d'améliorer</a:t>
            </a:r>
            <a:r>
              <a:rPr lang="en-GB" sz="2500" dirty="0">
                <a:latin typeface="Josefin Sans" pitchFamily="2" charset="0"/>
                <a:ea typeface="Calibri" panose="020F0502020204030204" pitchFamily="34" charset="0"/>
                <a:cs typeface="Calibri" panose="020F0502020204030204" pitchFamily="34" charset="0"/>
              </a:rPr>
              <a:t> leur capacité en tant qu'éducateurs d'adultes informels transmettant des connaissances sur la santé et le bien-être dans des environnements cliniques et sanitaires.</a:t>
            </a:r>
            <a:endParaRPr lang="en-GB" sz="25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3134"/>
            <a:ext cx="10512420" cy="815166"/>
          </a:xfrm>
        </p:spPr>
        <p:txBody>
          <a:bodyPr/>
          <a:lstStyle/>
          <a:p>
            <a:pPr algn="ctr"/>
            <a:r>
              <a:rPr lang="en-US" dirty="0">
                <a:effectLst>
                  <a:outerShdw blurRad="38100" dist="38100" dir="2700000" algn="tl">
                    <a:srgbClr val="000000">
                      <a:alpha val="43137"/>
                    </a:srgbClr>
                  </a:outerShdw>
                </a:effectLst>
              </a:rPr>
              <a:t>A propos de nous</a:t>
            </a:r>
          </a:p>
        </p:txBody>
      </p:sp>
      <p:pic>
        <p:nvPicPr>
          <p:cNvPr id="6" name="Picture 5" descr="Text, logo&#10;&#10;Description automatically generated">
            <a:extLst>
              <a:ext uri="{FF2B5EF4-FFF2-40B4-BE49-F238E27FC236}">
                <a16:creationId xmlns:a16="http://schemas.microsoft.com/office/drawing/2014/main" id="{7C1323CA-A5FC-F6B0-4550-71E271F02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479" y="5153881"/>
            <a:ext cx="1947333" cy="1224596"/>
          </a:xfrm>
          <a:prstGeom prst="rect">
            <a:avLst/>
          </a:prstGeom>
        </p:spPr>
      </p:pic>
    </p:spTree>
    <p:extLst>
      <p:ext uri="{BB962C8B-B14F-4D97-AF65-F5344CB8AC3E}">
        <p14:creationId xmlns:p14="http://schemas.microsoft.com/office/powerpoint/2010/main" val="4851239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783771" y="0"/>
            <a:ext cx="13745028" cy="1290761"/>
          </a:xfrm>
        </p:spPr>
        <p:txBody>
          <a:bodyPr>
            <a:noAutofit/>
          </a:bodyPr>
          <a:lstStyle/>
          <a:p>
            <a:pPr>
              <a:lnSpc>
                <a:spcPct val="170000"/>
              </a:lnSpc>
            </a:pPr>
            <a:r>
              <a:rPr lang="en-US" sz="1800" dirty="0">
                <a:latin typeface="Josefin Sans" pitchFamily="2" charset="0"/>
              </a:rPr>
              <a:t>THEME 2 : Améliorer votre capacité à dispenser un apprentissage pour les adultes et la communauté</a:t>
            </a:r>
            <a:br>
              <a:rPr lang="en-US" sz="1800" dirty="0">
                <a:latin typeface="Josefin Sans" pitchFamily="2" charset="0"/>
              </a:rPr>
            </a:br>
            <a:r>
              <a:rPr lang="en-US" sz="1800" dirty="0">
                <a:latin typeface="Josefin Sans" pitchFamily="2" charset="0"/>
              </a:rPr>
              <a:t>MODULES </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997301" y="2985246"/>
            <a:ext cx="2129678" cy="2213957"/>
          </a:xfrm>
        </p:spPr>
        <p:txBody>
          <a:bodyPr>
            <a:noAutofit/>
          </a:bodyPr>
          <a:lstStyle/>
          <a:p>
            <a:pPr algn="ctr">
              <a:lnSpc>
                <a:spcPct val="170000"/>
              </a:lnSpc>
            </a:pPr>
            <a:r>
              <a:rPr lang="en-GB" sz="1400" b="1" dirty="0">
                <a:effectLst/>
                <a:latin typeface="Josefin Sans" pitchFamily="2" charset="0"/>
                <a:ea typeface="Calibri" panose="020F0502020204030204" pitchFamily="34" charset="0"/>
                <a:cs typeface="Times New Roman" panose="02020603050405020304" pitchFamily="18" charset="0"/>
              </a:rPr>
              <a:t>Rôle des professionnels de la santé et des soins dans l'apprentissage des adultes et de la </a:t>
            </a:r>
            <a:r>
              <a:rPr lang="en-GB" sz="1400" b="1" dirty="0" err="1">
                <a:effectLst/>
                <a:latin typeface="Josefin Sans" pitchFamily="2" charset="0"/>
                <a:ea typeface="Calibri" panose="020F0502020204030204" pitchFamily="34" charset="0"/>
                <a:cs typeface="Times New Roman" panose="02020603050405020304" pitchFamily="18" charset="0"/>
              </a:rPr>
              <a:t>communauté</a:t>
            </a:r>
            <a:endParaRPr lang="en-US" sz="1300" dirty="0">
              <a:latin typeface="Josefin Sans" pitchFamily="2" charset="0"/>
            </a:endParaRP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3851377" y="3317429"/>
            <a:ext cx="1604905" cy="1881774"/>
          </a:xfrm>
        </p:spPr>
        <p:txBody>
          <a:bodyPr/>
          <a:lstStyle/>
          <a:p>
            <a:pPr algn="ctr">
              <a:lnSpc>
                <a:spcPct val="150000"/>
              </a:lnSpc>
            </a:pPr>
            <a:r>
              <a:rPr lang="en-GB" sz="1600" b="1" dirty="0">
                <a:effectLst/>
                <a:latin typeface="Josefin Sans" pitchFamily="2" charset="0"/>
                <a:ea typeface="Calibri" panose="020F0502020204030204" pitchFamily="34" charset="0"/>
                <a:cs typeface="Times New Roman" panose="02020603050405020304" pitchFamily="18" charset="0"/>
              </a:rPr>
              <a:t>7 compétences des éducateurs d'adultes </a:t>
            </a:r>
            <a:endParaRPr lang="en-US" sz="1600" dirty="0">
              <a:latin typeface="Josefin Sans" pitchFamily="2" charset="0"/>
            </a:endParaRP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431729" y="3317429"/>
            <a:ext cx="1962763" cy="1957487"/>
          </a:xfrm>
        </p:spPr>
        <p:txBody>
          <a:bodyPr/>
          <a:lstStyle/>
          <a:p>
            <a:pPr algn="ctr">
              <a:lnSpc>
                <a:spcPct val="150000"/>
              </a:lnSpc>
            </a:pPr>
            <a:r>
              <a:rPr lang="en-GB" sz="1600" b="1" dirty="0">
                <a:solidFill>
                  <a:srgbClr val="000000"/>
                </a:solidFill>
                <a:effectLst/>
                <a:latin typeface="Josefin Sans" pitchFamily="2" charset="0"/>
                <a:ea typeface="Calibri" panose="020F0502020204030204" pitchFamily="34" charset="0"/>
              </a:rPr>
              <a:t>Compétences avancées en communication</a:t>
            </a:r>
            <a:endParaRPr lang="en-US" sz="1600" dirty="0">
              <a:latin typeface="Josefin Sans" pitchFamily="2" charset="0"/>
            </a:endParaRPr>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052777" y="3428999"/>
            <a:ext cx="1962763" cy="1845917"/>
          </a:xfrm>
        </p:spPr>
        <p:txBody>
          <a:bodyPr/>
          <a:lstStyle/>
          <a:p>
            <a:pPr algn="ctr">
              <a:lnSpc>
                <a:spcPct val="150000"/>
              </a:lnSpc>
            </a:pPr>
            <a:r>
              <a:rPr lang="en-GB" sz="1600" b="1" dirty="0" err="1">
                <a:solidFill>
                  <a:srgbClr val="000000"/>
                </a:solidFill>
                <a:effectLst/>
                <a:latin typeface="Josefin Sans" pitchFamily="2" charset="0"/>
                <a:ea typeface="Calibri" panose="020F0502020204030204" pitchFamily="34" charset="0"/>
              </a:rPr>
              <a:t>Santé</a:t>
            </a:r>
            <a:r>
              <a:rPr lang="en-GB" sz="1600" b="1" dirty="0">
                <a:solidFill>
                  <a:srgbClr val="000000"/>
                </a:solidFill>
                <a:effectLst/>
                <a:latin typeface="Josefin Sans" pitchFamily="2" charset="0"/>
                <a:ea typeface="Calibri" panose="020F0502020204030204" pitchFamily="34" charset="0"/>
              </a:rPr>
              <a:t> ;</a:t>
            </a:r>
          </a:p>
          <a:p>
            <a:pPr algn="ctr">
              <a:lnSpc>
                <a:spcPct val="150000"/>
              </a:lnSpc>
            </a:pPr>
            <a:r>
              <a:rPr lang="en-GB" sz="1600" b="1" dirty="0">
                <a:solidFill>
                  <a:srgbClr val="000000"/>
                </a:solidFill>
                <a:effectLst/>
                <a:latin typeface="Josefin Sans" pitchFamily="2" charset="0"/>
                <a:ea typeface="Calibri" panose="020F0502020204030204" pitchFamily="34" charset="0"/>
              </a:rPr>
              <a:t>Alphabétisation</a:t>
            </a:r>
            <a:endParaRPr lang="en-US" sz="1600" dirty="0">
              <a:latin typeface="Josefin Sans" pitchFamily="2" charset="0"/>
            </a:endParaRPr>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769950" y="1801186"/>
            <a:ext cx="584381" cy="930105"/>
          </a:xfrm>
        </p:spPr>
        <p:txBody>
          <a:bodyPr/>
          <a:lstStyle/>
          <a:p>
            <a:r>
              <a:rPr lang="en-US" dirty="0">
                <a:solidFill>
                  <a:srgbClr val="FFC652"/>
                </a:solidFill>
                <a:latin typeface="Josefin Sans" pitchFamily="2" charset="0"/>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a:xfrm>
            <a:off x="4361638" y="1801186"/>
            <a:ext cx="584381" cy="930105"/>
          </a:xfrm>
        </p:spPr>
        <p:txBody>
          <a:bodyPr/>
          <a:lstStyle/>
          <a:p>
            <a:r>
              <a:rPr lang="en-US" dirty="0">
                <a:solidFill>
                  <a:srgbClr val="FFC652"/>
                </a:solidFill>
                <a:latin typeface="Josefin Sans" pitchFamily="2" charset="0"/>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a:xfrm>
            <a:off x="6863491" y="1847363"/>
            <a:ext cx="584381" cy="930105"/>
          </a:xfrm>
        </p:spPr>
        <p:txBody>
          <a:bodyPr/>
          <a:lstStyle/>
          <a:p>
            <a:r>
              <a:rPr lang="en-US" dirty="0">
                <a:solidFill>
                  <a:srgbClr val="FFC652"/>
                </a:solidFill>
                <a:latin typeface="Josefin Sans" pitchFamily="2" charset="0"/>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a:xfrm>
            <a:off x="9455179" y="1801185"/>
            <a:ext cx="584381" cy="825901"/>
          </a:xfrm>
        </p:spPr>
        <p:txBody>
          <a:bodyPr/>
          <a:lstStyle/>
          <a:p>
            <a:r>
              <a:rPr lang="en-US" dirty="0">
                <a:solidFill>
                  <a:srgbClr val="FFC652"/>
                </a:solidFill>
                <a:latin typeface="Josefin Sans" pitchFamily="2" charset="0"/>
              </a:rPr>
              <a:t>4</a:t>
            </a:r>
          </a:p>
        </p:txBody>
      </p:sp>
    </p:spTree>
    <p:extLst>
      <p:ext uri="{BB962C8B-B14F-4D97-AF65-F5344CB8AC3E}">
        <p14:creationId xmlns:p14="http://schemas.microsoft.com/office/powerpoint/2010/main" val="3136559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25597" y="1574401"/>
            <a:ext cx="9079454" cy="2291552"/>
          </a:xfrm>
        </p:spPr>
        <p:txBody>
          <a:bodyPr>
            <a:normAutofit fontScale="85000" lnSpcReduction="20000"/>
          </a:bodyPr>
          <a:lstStyle/>
          <a:p>
            <a:endParaRPr lang="en-US" dirty="0"/>
          </a:p>
          <a:p>
            <a:pPr algn="ctr">
              <a:lnSpc>
                <a:spcPct val="150000"/>
              </a:lnSpc>
            </a:pPr>
            <a:r>
              <a:rPr lang="en-US" sz="3600" dirty="0"/>
              <a:t> Le rôle du professionnel de la santé et des </a:t>
            </a:r>
            <a:r>
              <a:rPr lang="en-US" sz="3600" dirty="0" err="1"/>
              <a:t>soins</a:t>
            </a:r>
            <a:r>
              <a:rPr lang="en-US" sz="3600" dirty="0"/>
              <a:t> dans </a:t>
            </a:r>
            <a:r>
              <a:rPr lang="en-US" sz="3600" dirty="0" err="1"/>
              <a:t>l’apprentissage</a:t>
            </a:r>
            <a:r>
              <a:rPr lang="en-US" sz="3600" dirty="0"/>
              <a:t> des adultes et de la communauté </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THEME 2 Module 1</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26801"/>
            <a:ext cx="6018102" cy="5374189"/>
          </a:xfrm>
          <a:prstGeom prst="rect">
            <a:avLst/>
          </a:prstGeom>
        </p:spPr>
      </p:pic>
    </p:spTree>
    <p:extLst>
      <p:ext uri="{BB962C8B-B14F-4D97-AF65-F5344CB8AC3E}">
        <p14:creationId xmlns:p14="http://schemas.microsoft.com/office/powerpoint/2010/main" val="5387419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71F7DC-70E1-49B2-A625-3E5A1CE220BC}"/>
              </a:ext>
            </a:extLst>
          </p:cNvPr>
          <p:cNvSpPr>
            <a:spLocks noGrp="1"/>
          </p:cNvSpPr>
          <p:nvPr>
            <p:ph type="body" sz="quarter" idx="17"/>
          </p:nvPr>
        </p:nvSpPr>
        <p:spPr>
          <a:xfrm>
            <a:off x="210564" y="391887"/>
            <a:ext cx="11546007" cy="682170"/>
          </a:xfrm>
        </p:spPr>
        <p:txBody>
          <a:bodyPr>
            <a:normAutofit fontScale="25000" lnSpcReduction="20000"/>
          </a:bodyPr>
          <a:lstStyle/>
          <a:p>
            <a:pPr algn="ctr">
              <a:lnSpc>
                <a:spcPct val="170000"/>
              </a:lnSpc>
            </a:pPr>
            <a:r>
              <a:rPr lang="en-US" sz="112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Module 1 : Améliorer la compréhension du rôle multifonctionnel joué par les professionnels de la santé et des soins.</a:t>
            </a:r>
          </a:p>
          <a:p>
            <a:endParaRPr lang="en-US" dirty="0"/>
          </a:p>
        </p:txBody>
      </p:sp>
      <p:sp>
        <p:nvSpPr>
          <p:cNvPr id="4" name="TextBox 3">
            <a:extLst>
              <a:ext uri="{FF2B5EF4-FFF2-40B4-BE49-F238E27FC236}">
                <a16:creationId xmlns:a16="http://schemas.microsoft.com/office/drawing/2014/main" id="{46D191A1-11E9-478A-A535-B41674F58265}"/>
              </a:ext>
            </a:extLst>
          </p:cNvPr>
          <p:cNvSpPr txBox="1"/>
          <p:nvPr/>
        </p:nvSpPr>
        <p:spPr>
          <a:xfrm>
            <a:off x="496389" y="1734457"/>
            <a:ext cx="10801531" cy="4047262"/>
          </a:xfrm>
          <a:prstGeom prst="rect">
            <a:avLst/>
          </a:prstGeom>
          <a:noFill/>
        </p:spPr>
        <p:txBody>
          <a:bodyPr wrap="square" rtlCol="0">
            <a:spAutoFit/>
          </a:bodyPr>
          <a:lstStyle/>
          <a:p>
            <a:pPr>
              <a:lnSpc>
                <a:spcPct val="200000"/>
              </a:lnSpc>
              <a:spcAft>
                <a:spcPts val="800"/>
              </a:spcAft>
            </a:pPr>
            <a:r>
              <a:rPr lang="en-US" sz="1200" dirty="0">
                <a:effectLst/>
                <a:latin typeface="Josefin Sans" pitchFamily="2" charset="0"/>
                <a:ea typeface="Calibri" panose="020F0502020204030204" pitchFamily="34" charset="0"/>
                <a:cs typeface="Calibri" panose="020F0502020204030204" pitchFamily="34" charset="0"/>
              </a:rPr>
              <a:t>Ces ressources éducatives ouvertes sont conçues pour permettre aux professionnels de se perfectionner dans leur rôle, qui est multifonctionnel : </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r>
              <a:rPr lang="en-US" sz="1200" dirty="0">
                <a:effectLst/>
                <a:latin typeface="Josefin Sans" pitchFamily="2" charset="0"/>
                <a:ea typeface="Calibri" panose="020F0502020204030204" pitchFamily="34" charset="0"/>
                <a:cs typeface="Calibri" panose="020F0502020204030204" pitchFamily="34" charset="0"/>
              </a:rPr>
              <a:t>1) De prescripteurs sociaux, qui évaluent les besoins des utilisateurs de services individuels (seuls ou en collaboration avec d'autres) et prescrivent une solution d'engagement social non médicale. </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r>
              <a:rPr lang="en-US" sz="1200" dirty="0">
                <a:effectLst/>
                <a:latin typeface="Josefin Sans" pitchFamily="2" charset="0"/>
                <a:ea typeface="Calibri" panose="020F0502020204030204" pitchFamily="34" charset="0"/>
                <a:cs typeface="Calibri" panose="020F0502020204030204" pitchFamily="34" charset="0"/>
              </a:rPr>
              <a:t>2) </a:t>
            </a:r>
            <a:r>
              <a:rPr lang="en-US" sz="1200" dirty="0" err="1">
                <a:effectLst/>
                <a:latin typeface="Josefin Sans" pitchFamily="2" charset="0"/>
                <a:ea typeface="Calibri" panose="020F0502020204030204" pitchFamily="34" charset="0"/>
                <a:cs typeface="Calibri" panose="020F0502020204030204" pitchFamily="34" charset="0"/>
              </a:rPr>
              <a:t>D’éducateurs</a:t>
            </a:r>
            <a:r>
              <a:rPr lang="en-US" sz="1200" dirty="0">
                <a:effectLst/>
                <a:latin typeface="Josefin Sans" pitchFamily="2" charset="0"/>
                <a:ea typeface="Calibri" panose="020F0502020204030204" pitchFamily="34" charset="0"/>
                <a:cs typeface="Calibri" panose="020F0502020204030204" pitchFamily="34" charset="0"/>
              </a:rPr>
              <a:t> d'adultes qui guident leurs apprenants adultes à travers un processus d'apprentissage </a:t>
            </a:r>
            <a:r>
              <a:rPr lang="en-US" sz="1200" dirty="0" err="1">
                <a:effectLst/>
                <a:latin typeface="Josefin Sans" pitchFamily="2" charset="0"/>
                <a:ea typeface="Calibri" panose="020F0502020204030204" pitchFamily="34" charset="0"/>
                <a:cs typeface="Calibri" panose="020F0502020204030204" pitchFamily="34" charset="0"/>
              </a:rPr>
              <a:t>communautaire</a:t>
            </a:r>
            <a:r>
              <a:rPr lang="en-US" sz="1200" dirty="0">
                <a:effectLst/>
                <a:latin typeface="Josefin Sans" pitchFamily="2" charset="0"/>
                <a:ea typeface="Calibri" panose="020F0502020204030204" pitchFamily="34" charset="0"/>
                <a:cs typeface="Calibri" panose="020F0502020204030204" pitchFamily="34" charset="0"/>
              </a:rPr>
              <a:t> </a:t>
            </a:r>
            <a:r>
              <a:rPr lang="en-US" sz="1200" dirty="0" err="1">
                <a:effectLst/>
                <a:latin typeface="Josefin Sans" pitchFamily="2" charset="0"/>
                <a:ea typeface="Calibri" panose="020F0502020204030204" pitchFamily="34" charset="0"/>
                <a:cs typeface="Calibri" panose="020F0502020204030204" pitchFamily="34" charset="0"/>
              </a:rPr>
              <a:t>informel</a:t>
            </a:r>
            <a:r>
              <a:rPr lang="en-US" sz="1200" dirty="0">
                <a:effectLst/>
                <a:latin typeface="Josefin Sans" pitchFamily="2" charset="0"/>
                <a:ea typeface="Calibri" panose="020F0502020204030204" pitchFamily="34" charset="0"/>
                <a:cs typeface="Calibri" panose="020F0502020204030204" pitchFamily="34" charset="0"/>
              </a:rPr>
              <a:t>, les encourageant à s'engager dans des activités sociales, culturelles et communautaires positives et autosuffisantes pour leur santé et leur bien-</a:t>
            </a:r>
            <a:r>
              <a:rPr lang="en-US" sz="1200" dirty="0" err="1">
                <a:effectLst/>
                <a:latin typeface="Josefin Sans" pitchFamily="2" charset="0"/>
                <a:ea typeface="Calibri" panose="020F0502020204030204" pitchFamily="34" charset="0"/>
                <a:cs typeface="Calibri" panose="020F0502020204030204" pitchFamily="34" charset="0"/>
              </a:rPr>
              <a:t>être</a:t>
            </a:r>
            <a:r>
              <a:rPr lang="en-US" sz="1200" dirty="0">
                <a:effectLst/>
                <a:latin typeface="Josefin Sans" pitchFamily="2" charset="0"/>
                <a:ea typeface="Calibri" panose="020F0502020204030204" pitchFamily="34" charset="0"/>
                <a:cs typeface="Calibri" panose="020F0502020204030204" pitchFamily="34" charset="0"/>
              </a:rPr>
              <a:t>.</a:t>
            </a:r>
          </a:p>
          <a:p>
            <a:pPr>
              <a:lnSpc>
                <a:spcPct val="200000"/>
              </a:lnSpc>
              <a:spcAft>
                <a:spcPts val="800"/>
              </a:spcAft>
            </a:pPr>
            <a:r>
              <a:rPr lang="en-US" sz="1200" dirty="0">
                <a:effectLst/>
                <a:latin typeface="Josefin Sans" pitchFamily="2" charset="0"/>
                <a:ea typeface="Calibri" panose="020F0502020204030204" pitchFamily="34" charset="0"/>
                <a:cs typeface="Calibri" panose="020F0502020204030204" pitchFamily="34" charset="0"/>
              </a:rPr>
              <a:t>Le Programme de formation à la prescription sociale/Ressources éducatives ouvertes pour les professionnels de la santé et des soins est INNOVANT car il s'agit de la première ressource paneuropéenne créée sur ce sujet. Il est important de noter qu'il présente le sujet du point de vue de l'apprenant adulte, ce qui facilite son adoption et son utilisation par les professionnels. Le cours </a:t>
            </a:r>
            <a:r>
              <a:rPr lang="en-US" sz="1200" dirty="0">
                <a:latin typeface="Josefin Sans" pitchFamily="2" charset="0"/>
                <a:ea typeface="Calibri" panose="020F0502020204030204" pitchFamily="34" charset="0"/>
                <a:cs typeface="Calibri" panose="020F0502020204030204" pitchFamily="34" charset="0"/>
              </a:rPr>
              <a:t>fait progresser l'innovation car il </a:t>
            </a:r>
            <a:r>
              <a:rPr lang="en-US" sz="1200" dirty="0">
                <a:effectLst/>
                <a:latin typeface="Josefin Sans" pitchFamily="2" charset="0"/>
                <a:ea typeface="Calibri" panose="020F0502020204030204" pitchFamily="34" charset="0"/>
                <a:cs typeface="Calibri" panose="020F0502020204030204" pitchFamily="34" charset="0"/>
              </a:rPr>
              <a:t>introduit un nouveau sujet de formation dans l'apprentissage des professionnels, mais il s'efforce également d'améliorer leur capacité en tant qu'éducateurs d'adultes informels délivrant des connaissances sur la santé et le bien-être dans des environnements cliniques et de santé.</a:t>
            </a:r>
          </a:p>
        </p:txBody>
      </p:sp>
    </p:spTree>
    <p:extLst>
      <p:ext uri="{BB962C8B-B14F-4D97-AF65-F5344CB8AC3E}">
        <p14:creationId xmlns:p14="http://schemas.microsoft.com/office/powerpoint/2010/main" val="14967863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BE376-323D-4809-8556-81490195BFDB}"/>
              </a:ext>
            </a:extLst>
          </p:cNvPr>
          <p:cNvSpPr>
            <a:spLocks noGrp="1"/>
          </p:cNvSpPr>
          <p:nvPr>
            <p:ph type="body" sz="quarter" idx="16"/>
          </p:nvPr>
        </p:nvSpPr>
        <p:spPr>
          <a:xfrm>
            <a:off x="618462" y="699140"/>
            <a:ext cx="10852178" cy="5829833"/>
          </a:xfrm>
        </p:spPr>
        <p:txBody>
          <a:bodyPr numCol="2">
            <a:normAutofit fontScale="25000" lnSpcReduction="20000"/>
          </a:bodyPr>
          <a:lstStyle/>
          <a:p>
            <a:pPr eaLnBrk="1" fontAlgn="auto" hangingPunct="1">
              <a:lnSpc>
                <a:spcPct val="170000"/>
              </a:lnSpc>
              <a:spcBef>
                <a:spcPts val="0"/>
              </a:spcBef>
              <a:spcAft>
                <a:spcPts val="0"/>
              </a:spcAft>
              <a:defRPr/>
            </a:pPr>
            <a:r>
              <a:rPr lang="en-US" sz="4800" dirty="0">
                <a:effectLst/>
                <a:latin typeface="Josefin Sans" pitchFamily="2" charset="0"/>
                <a:ea typeface="Calibri" panose="020F0502020204030204" pitchFamily="34" charset="0"/>
                <a:cs typeface="Calibri" panose="020F0502020204030204" pitchFamily="34" charset="0"/>
              </a:rPr>
              <a:t>Les compétences des enseignants de l'éducation des adultes identifient les connaissances et les compétences de base attendues de tout enseignant/formateur de l'éducation des adultes. Cependant, </a:t>
            </a:r>
            <a:r>
              <a:rPr lang="en-US" sz="4800" dirty="0">
                <a:latin typeface="Josefin Sans" pitchFamily="2" charset="0"/>
                <a:ea typeface="Calibri" panose="020F0502020204030204" pitchFamily="34" charset="0"/>
                <a:cs typeface="Calibri" panose="020F0502020204030204" pitchFamily="34" charset="0"/>
              </a:rPr>
              <a:t>dans ce cours destiné aux professionnels, le </a:t>
            </a:r>
            <a:r>
              <a:rPr lang="en-US" sz="4800" dirty="0" err="1">
                <a:latin typeface="Josefin Sans" pitchFamily="2" charset="0"/>
                <a:ea typeface="Calibri" panose="020F0502020204030204" pitchFamily="34" charset="0"/>
                <a:cs typeface="Calibri" panose="020F0502020204030204" pitchFamily="34" charset="0"/>
              </a:rPr>
              <a:t>projet</a:t>
            </a:r>
            <a:r>
              <a:rPr lang="en-US" sz="4800" dirty="0">
                <a:latin typeface="Josefin Sans" pitchFamily="2" charset="0"/>
                <a:ea typeface="Calibri" panose="020F0502020204030204" pitchFamily="34" charset="0"/>
                <a:cs typeface="Calibri" panose="020F0502020204030204" pitchFamily="34" charset="0"/>
              </a:rPr>
              <a:t> ACTIVATE vise à aller plus loin et à considérer les compétences sous l'angle de la santé et des soins, ce qui devrait permettre leur intégration dans la pratique professionnelle et, en fin de compte, améliorer les résultats pour les utilisateurs de services.  </a:t>
            </a:r>
          </a:p>
          <a:p>
            <a:pPr eaLnBrk="1" fontAlgn="auto" hangingPunct="1">
              <a:lnSpc>
                <a:spcPct val="170000"/>
              </a:lnSpc>
              <a:spcBef>
                <a:spcPts val="0"/>
              </a:spcBef>
              <a:spcAft>
                <a:spcPts val="0"/>
              </a:spcAft>
              <a:defRPr/>
            </a:pPr>
            <a:endParaRPr lang="en-US" sz="48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US" sz="4800" dirty="0">
                <a:latin typeface="Josefin Sans" pitchFamily="2" charset="0"/>
                <a:ea typeface="Calibri" panose="020F0502020204030204" pitchFamily="34" charset="0"/>
                <a:cs typeface="Calibri" panose="020F0502020204030204" pitchFamily="34" charset="0"/>
              </a:rPr>
              <a:t>À cette fin, il sera clair que </a:t>
            </a:r>
            <a:r>
              <a:rPr lang="en-US" sz="4800" dirty="0">
                <a:effectLst/>
                <a:latin typeface="Josefin Sans" pitchFamily="2" charset="0"/>
                <a:ea typeface="Calibri" panose="020F0502020204030204" pitchFamily="34" charset="0"/>
                <a:cs typeface="Calibri" panose="020F0502020204030204" pitchFamily="34" charset="0"/>
              </a:rPr>
              <a:t>les compétences soutiennent des opportunités et des pratiques d'enseignement efficaces et améliorent les résultats de tous les apprenants adultes. En outre, les compétences peuvent également aider les responsables de l'enseignement, les développeurs professionnels et les </a:t>
            </a:r>
            <a:r>
              <a:rPr lang="en-US" sz="4800" dirty="0">
                <a:latin typeface="Josefin Sans" pitchFamily="2" charset="0"/>
                <a:ea typeface="Calibri" panose="020F0502020204030204" pitchFamily="34" charset="0"/>
                <a:cs typeface="Calibri" panose="020F0502020204030204" pitchFamily="34" charset="0"/>
              </a:rPr>
              <a:t>établissements de formation des </a:t>
            </a:r>
            <a:r>
              <a:rPr lang="en-US" sz="4800" dirty="0">
                <a:effectLst/>
                <a:latin typeface="Josefin Sans" pitchFamily="2" charset="0"/>
                <a:ea typeface="Calibri" panose="020F0502020204030204" pitchFamily="34" charset="0"/>
                <a:cs typeface="Calibri" panose="020F0502020204030204" pitchFamily="34" charset="0"/>
              </a:rPr>
              <a:t>enseignants à planifier l'apprentissage professionnel des éducateurs d'adultes dans un large éventail de disciplines. </a:t>
            </a:r>
          </a:p>
          <a:p>
            <a:pPr eaLnBrk="1" fontAlgn="auto" hangingPunct="1">
              <a:lnSpc>
                <a:spcPct val="170000"/>
              </a:lnSpc>
              <a:spcBef>
                <a:spcPts val="0"/>
              </a:spcBef>
              <a:spcAft>
                <a:spcPts val="0"/>
              </a:spcAft>
              <a:defRPr/>
            </a:pPr>
            <a:r>
              <a:rPr lang="en-US" sz="4800" dirty="0">
                <a:solidFill>
                  <a:srgbClr val="333333"/>
                </a:solidFill>
                <a:effectLst/>
                <a:latin typeface="Josefin Sans" pitchFamily="2" charset="0"/>
                <a:ea typeface="Calibri" panose="020F0502020204030204" pitchFamily="34" charset="0"/>
                <a:cs typeface="Calibri" panose="020F0502020204030204" pitchFamily="34" charset="0"/>
              </a:rPr>
              <a:t>Les compétences sont une réponse aux défis et aux besoins identifiés dans les enquêtes et rapports récents sur l'éducation des adultes. Non seulement les compétences identifient les connaissances et les aptitudes attendues de tout enseignant de l'éducation des adultes, mais </a:t>
            </a:r>
            <a:r>
              <a:rPr lang="en-US" sz="4800" dirty="0" err="1">
                <a:solidFill>
                  <a:srgbClr val="333333"/>
                </a:solidFill>
                <a:effectLst/>
                <a:latin typeface="Josefin Sans" pitchFamily="2" charset="0"/>
                <a:ea typeface="Calibri" panose="020F0502020204030204" pitchFamily="34" charset="0"/>
                <a:cs typeface="Calibri" panose="020F0502020204030204" pitchFamily="34" charset="0"/>
              </a:rPr>
              <a:t>elles</a:t>
            </a:r>
            <a:r>
              <a:rPr lang="en-US" sz="4800" dirty="0">
                <a:solidFill>
                  <a:srgbClr val="333333"/>
                </a:solidFill>
                <a:effectLst/>
                <a:latin typeface="Josefin Sans" pitchFamily="2" charset="0"/>
                <a:ea typeface="Calibri" panose="020F0502020204030204" pitchFamily="34" charset="0"/>
                <a:cs typeface="Calibri" panose="020F0502020204030204" pitchFamily="34" charset="0"/>
              </a:rPr>
              <a:t> </a:t>
            </a:r>
            <a:endParaRPr lang="en-US" sz="4800" dirty="0">
              <a:solidFill>
                <a:srgbClr val="333333"/>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US" sz="4800" dirty="0" err="1">
                <a:solidFill>
                  <a:srgbClr val="333333"/>
                </a:solidFill>
                <a:effectLst/>
                <a:latin typeface="Josefin Sans" pitchFamily="2" charset="0"/>
                <a:ea typeface="Calibri" panose="020F0502020204030204" pitchFamily="34" charset="0"/>
                <a:cs typeface="Calibri" panose="020F0502020204030204" pitchFamily="34" charset="0"/>
              </a:rPr>
              <a:t>offrent</a:t>
            </a:r>
            <a:r>
              <a:rPr lang="en-US" sz="4800" dirty="0">
                <a:solidFill>
                  <a:srgbClr val="333333"/>
                </a:solidFill>
                <a:effectLst/>
                <a:latin typeface="Josefin Sans" pitchFamily="2" charset="0"/>
                <a:ea typeface="Calibri" panose="020F0502020204030204" pitchFamily="34" charset="0"/>
                <a:cs typeface="Calibri" panose="020F0502020204030204" pitchFamily="34" charset="0"/>
              </a:rPr>
              <a:t> également une approche structurée pour déterminer ces aptitudes dont les éducateurs d'adultes </a:t>
            </a:r>
            <a:r>
              <a:rPr lang="en-US" sz="4800" dirty="0">
                <a:solidFill>
                  <a:srgbClr val="333333"/>
                </a:solidFill>
                <a:latin typeface="Josefin Sans" pitchFamily="2" charset="0"/>
                <a:ea typeface="Calibri" panose="020F0502020204030204" pitchFamily="34" charset="0"/>
                <a:cs typeface="Calibri" panose="020F0502020204030204" pitchFamily="34" charset="0"/>
              </a:rPr>
              <a:t>ont besoin parallèlement aux </a:t>
            </a:r>
            <a:r>
              <a:rPr lang="en-US" sz="4800" dirty="0">
                <a:solidFill>
                  <a:srgbClr val="333333"/>
                </a:solidFill>
                <a:effectLst/>
                <a:latin typeface="Josefin Sans" pitchFamily="2" charset="0"/>
                <a:ea typeface="Calibri" panose="020F0502020204030204" pitchFamily="34" charset="0"/>
                <a:cs typeface="Calibri" panose="020F0502020204030204" pitchFamily="34" charset="0"/>
              </a:rPr>
              <a:t>activités de développement professionnel. </a:t>
            </a:r>
          </a:p>
          <a:p>
            <a:pPr eaLnBrk="1" fontAlgn="auto" hangingPunct="1">
              <a:lnSpc>
                <a:spcPct val="170000"/>
              </a:lnSpc>
              <a:spcBef>
                <a:spcPts val="0"/>
              </a:spcBef>
              <a:spcAft>
                <a:spcPts val="0"/>
              </a:spcAft>
              <a:defRPr/>
            </a:pPr>
            <a:endParaRPr lang="en-US" sz="4800" dirty="0">
              <a:solidFill>
                <a:srgbClr val="333333"/>
              </a:solidFill>
              <a:latin typeface="Josefin Sans" pitchFamily="2" charset="0"/>
              <a:ea typeface="Calibri" panose="020F0502020204030204" pitchFamily="34" charset="0"/>
              <a:cs typeface="Calibri" panose="020F0502020204030204" pitchFamily="34" charset="0"/>
            </a:endParaRPr>
          </a:p>
          <a:p>
            <a:pPr marL="285750" indent="-17463" eaLnBrk="1" fontAlgn="auto" hangingPunct="1">
              <a:lnSpc>
                <a:spcPct val="170000"/>
              </a:lnSpc>
              <a:spcBef>
                <a:spcPts val="0"/>
              </a:spcBef>
              <a:spcAft>
                <a:spcPts val="0"/>
              </a:spcAft>
              <a:defRPr/>
            </a:pPr>
            <a:r>
              <a:rPr lang="en-US" sz="4800" dirty="0">
                <a:solidFill>
                  <a:srgbClr val="333333"/>
                </a:solidFill>
                <a:latin typeface="Josefin Sans" pitchFamily="2" charset="0"/>
                <a:ea typeface="Calibri" panose="020F0502020204030204" pitchFamily="34" charset="0"/>
                <a:cs typeface="Calibri" panose="020F0502020204030204" pitchFamily="34" charset="0"/>
              </a:rPr>
              <a:t>Il est reconnu que les éducateurs d'adultes </a:t>
            </a:r>
            <a:r>
              <a:rPr lang="en-US" sz="4800" dirty="0">
                <a:solidFill>
                  <a:srgbClr val="333333"/>
                </a:solidFill>
                <a:effectLst/>
                <a:latin typeface="Josefin Sans" pitchFamily="2" charset="0"/>
                <a:ea typeface="Calibri" panose="020F0502020204030204" pitchFamily="34" charset="0"/>
                <a:cs typeface="Calibri" panose="020F0502020204030204" pitchFamily="34" charset="0"/>
              </a:rPr>
              <a:t>ont également besoin de connaissances et de compétences spécifiques en matière de contenu liées à l'enseignement/la formation dans leur domaine particulier. Il existe des normes relatives aux domaines de contenu, telles que celles élaborées par la TESOL International Association, qui traitent des connaissances de contenu spécifiques.</a:t>
            </a:r>
            <a:endParaRPr lang="en-US" sz="4800" dirty="0">
              <a:effectLst/>
              <a:latin typeface="Josefin Sans" pitchFamily="2" charset="0"/>
              <a:ea typeface="Calibri" panose="020F0502020204030204" pitchFamily="34" charset="0"/>
              <a:cs typeface="Arial" panose="020B0604020202020204" pitchFamily="34" charset="0"/>
            </a:endParaRPr>
          </a:p>
          <a:p>
            <a:pPr marL="285750" indent="-17463" eaLnBrk="1" fontAlgn="auto" hangingPunct="1">
              <a:lnSpc>
                <a:spcPct val="170000"/>
              </a:lnSpc>
              <a:spcBef>
                <a:spcPts val="0"/>
              </a:spcBef>
              <a:spcAft>
                <a:spcPts val="0"/>
              </a:spcAft>
              <a:buFont typeface="Arial" panose="020B0604020202020204" pitchFamily="34" charset="0"/>
              <a:buChar char="•"/>
              <a:defRP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9E4B420E-581B-4784-8657-523953C64B51}"/>
              </a:ext>
            </a:extLst>
          </p:cNvPr>
          <p:cNvSpPr>
            <a:spLocks noGrp="1"/>
          </p:cNvSpPr>
          <p:nvPr>
            <p:ph type="body" sz="quarter" idx="17"/>
          </p:nvPr>
        </p:nvSpPr>
        <p:spPr>
          <a:xfrm>
            <a:off x="618462" y="393337"/>
            <a:ext cx="10512420" cy="595085"/>
          </a:xfrm>
        </p:spPr>
        <p:txBody>
          <a:bodyPr>
            <a:normAutofit fontScale="40000" lnSpcReduction="20000"/>
          </a:bodyPr>
          <a:lstStyle/>
          <a:p>
            <a:pPr algn="ctr"/>
            <a:r>
              <a:rPr lang="en-U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Le rôle des concepts d'éducation des adultes dans le travail des professionnels de la santé et des soins ?</a:t>
            </a:r>
          </a:p>
        </p:txBody>
      </p:sp>
      <p:pic>
        <p:nvPicPr>
          <p:cNvPr id="4" name="Picture 3" descr="A picture containing text, vector graphics&#10;&#10;Description automatically generated">
            <a:extLst>
              <a:ext uri="{FF2B5EF4-FFF2-40B4-BE49-F238E27FC236}">
                <a16:creationId xmlns:a16="http://schemas.microsoft.com/office/drawing/2014/main" id="{0114DB8A-53AF-4C56-3EA8-8B02F43A1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885" y="3614057"/>
            <a:ext cx="2946401" cy="3243943"/>
          </a:xfrm>
          <a:prstGeom prst="rect">
            <a:avLst/>
          </a:prstGeom>
        </p:spPr>
      </p:pic>
    </p:spTree>
    <p:extLst>
      <p:ext uri="{BB962C8B-B14F-4D97-AF65-F5344CB8AC3E}">
        <p14:creationId xmlns:p14="http://schemas.microsoft.com/office/powerpoint/2010/main" val="2125778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13A7CB-E9DC-46DF-A2BA-488E5A9E12B4}"/>
              </a:ext>
            </a:extLst>
          </p:cNvPr>
          <p:cNvSpPr>
            <a:spLocks noGrp="1"/>
          </p:cNvSpPr>
          <p:nvPr>
            <p:ph type="body" sz="quarter" idx="17"/>
          </p:nvPr>
        </p:nvSpPr>
        <p:spPr>
          <a:xfrm>
            <a:off x="618460" y="681519"/>
            <a:ext cx="10733749" cy="523167"/>
          </a:xfrm>
        </p:spPr>
        <p:txBody>
          <a:bodyPr>
            <a:normAutofit fontScale="40000" lnSpcReduction="20000"/>
          </a:bodyPr>
          <a:lstStyle/>
          <a:p>
            <a:pPr algn="ctr"/>
            <a:r>
              <a:rPr lang="en-U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Pourquoi est-il important d'introduire les concepts d'éducation des adultes dans les établissements de soins de santé </a:t>
            </a:r>
            <a:r>
              <a:rPr lang="en-US" sz="5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a:t>
            </a:r>
          </a:p>
          <a:p>
            <a:endParaRPr lang="en-US" dirty="0"/>
          </a:p>
        </p:txBody>
      </p:sp>
      <p:sp>
        <p:nvSpPr>
          <p:cNvPr id="4" name="TextBox 3">
            <a:extLst>
              <a:ext uri="{FF2B5EF4-FFF2-40B4-BE49-F238E27FC236}">
                <a16:creationId xmlns:a16="http://schemas.microsoft.com/office/drawing/2014/main" id="{E2895FBB-E418-46AE-8AED-A240704498CC}"/>
              </a:ext>
            </a:extLst>
          </p:cNvPr>
          <p:cNvSpPr txBox="1"/>
          <p:nvPr/>
        </p:nvSpPr>
        <p:spPr>
          <a:xfrm>
            <a:off x="839790" y="1278986"/>
            <a:ext cx="10512419" cy="4809009"/>
          </a:xfrm>
          <a:prstGeom prst="rect">
            <a:avLst/>
          </a:prstGeom>
          <a:noFill/>
        </p:spPr>
        <p:txBody>
          <a:bodyPr wrap="square" rtlCol="0">
            <a:spAutoFit/>
          </a:bodyPr>
          <a:lstStyle/>
          <a:p>
            <a:pPr algn="just">
              <a:lnSpc>
                <a:spcPct val="150000"/>
              </a:lnSpc>
              <a:spcAft>
                <a:spcPts val="800"/>
              </a:spcAft>
            </a:pPr>
            <a:r>
              <a:rPr lang="en-US" sz="1200" dirty="0">
                <a:solidFill>
                  <a:srgbClr val="333333"/>
                </a:solidFill>
                <a:effectLst/>
                <a:latin typeface="Josefin Sans" pitchFamily="2" charset="0"/>
                <a:ea typeface="Calibri" panose="020F0502020204030204" pitchFamily="34" charset="0"/>
                <a:cs typeface="Calibri" panose="020F0502020204030204" pitchFamily="34" charset="0"/>
              </a:rPr>
              <a:t>Il est important de se rappeler que les enseignants de l'éducation des adultes constituent un groupe diversifié, qui travaille dans une variété d'organisations (par exemple, les districts scolaires, les collèges communautaires, les organisations à but non lucratif, les établissements correctionnels et les institutions religieuses) qui servent une population d'apprenants tout aussi diversifiée, avec de nombreux besoins et objectifs d'apprentissage différents. Les programmes d'éducation des adultes ont des sources de financement de l'éducation (par exemple, l'État, les </a:t>
            </a:r>
            <a:r>
              <a:rPr lang="en-US" sz="1200" dirty="0" err="1">
                <a:solidFill>
                  <a:srgbClr val="333333"/>
                </a:solidFill>
                <a:effectLst/>
                <a:latin typeface="Josefin Sans" pitchFamily="2" charset="0"/>
                <a:ea typeface="Calibri" panose="020F0502020204030204" pitchFamily="34" charset="0"/>
                <a:cs typeface="Calibri" panose="020F0502020204030204" pitchFamily="34" charset="0"/>
              </a:rPr>
              <a:t>collectivités</a:t>
            </a:r>
            <a:r>
              <a:rPr lang="en-US" sz="1200" dirty="0">
                <a:solidFill>
                  <a:srgbClr val="333333"/>
                </a:solidFill>
                <a:effectLst/>
                <a:latin typeface="Josefin Sans" pitchFamily="2" charset="0"/>
                <a:ea typeface="Calibri" panose="020F0502020204030204" pitchFamily="34" charset="0"/>
                <a:cs typeface="Calibri" panose="020F0502020204030204" pitchFamily="34" charset="0"/>
              </a:rPr>
              <a:t>), des contextes géographiques (par exemple, urbain, suburbain, rural) et des ressources variés. La dotation en personnel peut également être très différente. Par exemple, certains programmes peuvent avoir des conseillers d'orientation, des administrateurs de tests ou du personnel de développement professionnel à plein temps ; d'autres peuvent n'avoir qu'un seul administrateur ou enseignant/formateur à plein temps qui est chargé de remplir tous ces rôles ou d'orienter les apprenants adultes vers </a:t>
            </a:r>
            <a:r>
              <a:rPr lang="en-US" sz="1200" dirty="0">
                <a:effectLst/>
                <a:latin typeface="Josefin Sans" pitchFamily="2" charset="0"/>
                <a:ea typeface="Calibri" panose="020F0502020204030204" pitchFamily="34" charset="0"/>
                <a:cs typeface="Calibri" panose="020F0502020204030204" pitchFamily="34" charset="0"/>
              </a:rPr>
              <a:t>ceux qui pourraient les aider à accomplir ces tâches normalement effectuées par une personne occupant ces rôles.</a:t>
            </a:r>
            <a:endParaRPr lang="en-US" sz="12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200" dirty="0">
                <a:solidFill>
                  <a:srgbClr val="333333"/>
                </a:solidFill>
                <a:effectLst/>
                <a:latin typeface="Josefin Sans" pitchFamily="2" charset="0"/>
                <a:ea typeface="Calibri" panose="020F0502020204030204" pitchFamily="34" charset="0"/>
                <a:cs typeface="Calibri" panose="020F0502020204030204" pitchFamily="34" charset="0"/>
              </a:rPr>
              <a:t>Selon les exigences institutionnelles, les enseignants de l'éducation des adultes peuvent ne pas avoir de diplôme ou de formation pertinente dans la matière qu'ils enseignent. Ils peuvent également varier en termes de statut professionnel (temps partiel, temps plein), de rôle (enseignant principal, mentor, tuteur) et d'expérience (enseignant débutant/expérimenté). Compte tenu de ces facteurs, en se concentrant sur l'enseignement et l'apprentissage, les compétences sont conçues pour soutenir le rôle essentiel que joue un enseignant en éducation des adultes dans n'importe quel contexte.</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n-US" sz="1200" i="1" dirty="0">
                <a:effectLst/>
                <a:latin typeface="Josefin Sans" pitchFamily="2" charset="0"/>
                <a:ea typeface="Calibri" panose="020F0502020204030204" pitchFamily="34" charset="0"/>
                <a:cs typeface="Calibri" panose="020F0502020204030204" pitchFamily="34" charset="0"/>
              </a:rPr>
              <a:t> Sources : </a:t>
            </a:r>
            <a:endParaRPr lang="en-US" sz="12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n-US" sz="1200" i="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https://lincs.ed.gov/publications/te/competencies.pdf</a:t>
            </a:r>
            <a:endParaRPr lang="en-US" sz="12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5326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878058" y="3124262"/>
            <a:ext cx="2045363" cy="2242528"/>
          </a:xfrm>
        </p:spPr>
        <p:txBody>
          <a:bodyPr>
            <a:normAutofit fontScale="40000" lnSpcReduction="20000"/>
          </a:bodyPr>
          <a:lstStyle/>
          <a:p>
            <a:r>
              <a:rPr lang="en-US" dirty="0"/>
              <a:t>Des bas </a:t>
            </a:r>
            <a:r>
              <a:rPr lang="en-US" dirty="0" err="1"/>
              <a:t>niveaux</a:t>
            </a:r>
            <a:r>
              <a:rPr lang="en-US" dirty="0"/>
              <a:t> de </a:t>
            </a:r>
            <a:r>
              <a:rPr lang="en-US" dirty="0" err="1"/>
              <a:t>connaissances</a:t>
            </a:r>
            <a:r>
              <a:rPr lang="en-US" dirty="0"/>
              <a:t> </a:t>
            </a:r>
            <a:r>
              <a:rPr lang="en-US" dirty="0" err="1"/>
              <a:t>peuvent</a:t>
            </a:r>
            <a:r>
              <a:rPr lang="en-US" dirty="0"/>
              <a:t> entraîner une augmentation des visites chez le généraliste, des hospitalisations, des traitements et des prescriptions </a:t>
            </a:r>
            <a:r>
              <a:rPr lang="en-US" dirty="0" err="1"/>
              <a:t>inappropriés</a:t>
            </a:r>
            <a:r>
              <a:rPr lang="en-US" dirty="0"/>
              <a:t>, </a:t>
            </a:r>
            <a:r>
              <a:rPr lang="en-US" dirty="0" err="1"/>
              <a:t>limitant</a:t>
            </a:r>
            <a:r>
              <a:rPr lang="en-US" dirty="0"/>
              <a:t> la </a:t>
            </a:r>
            <a:r>
              <a:rPr lang="en-US" dirty="0" err="1"/>
              <a:t>prise</a:t>
            </a:r>
            <a:r>
              <a:rPr lang="en-US" dirty="0"/>
              <a:t> de </a:t>
            </a:r>
            <a:r>
              <a:rPr lang="en-US" dirty="0" err="1"/>
              <a:t>mesures</a:t>
            </a:r>
            <a:r>
              <a:rPr lang="en-US" dirty="0"/>
              <a:t> préventives</a:t>
            </a:r>
          </a:p>
          <a:p>
            <a:pPr algn="l"/>
            <a:endParaRPr lang="en-US" dirty="0"/>
          </a:p>
          <a:p>
            <a:pPr algn="l"/>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a:xfrm>
            <a:off x="-197888" y="579656"/>
            <a:ext cx="12218988" cy="1007103"/>
          </a:xfrm>
        </p:spPr>
        <p:txBody>
          <a:bodyPr/>
          <a:lstStyle/>
          <a:p>
            <a:r>
              <a:rPr kumimoji="0" lang="en-US" sz="4000" i="0" u="none" strike="noStrike" kern="1200" cap="none" spc="0" normalizeH="0" baseline="0" noProof="0" dirty="0">
                <a:ln>
                  <a:noFill/>
                </a:ln>
                <a:solidFill>
                  <a:srgbClr val="231F20"/>
                </a:solidFill>
                <a:effectLst/>
                <a:uLnTx/>
                <a:uFillTx/>
                <a:latin typeface="Amatic SC" panose="00000500000000000000" pitchFamily="2" charset="-79"/>
                <a:cs typeface="Amatic SC" panose="00000500000000000000" pitchFamily="2" charset="-79"/>
              </a:rPr>
              <a:t>Comment les concepts d'éducation des adultes peuvent-ils aider les gens à améliorer leur bien-être ?</a:t>
            </a:r>
            <a:endParaRPr kumimoji="0" lang="en-IE" sz="4000" i="0" u="none" strike="noStrike" kern="1200" cap="none" spc="0" normalizeH="0" baseline="0" noProof="0" dirty="0">
              <a:ln>
                <a:noFill/>
              </a:ln>
              <a:solidFill>
                <a:srgbClr val="231F20"/>
              </a:solidFill>
              <a:effectLst/>
              <a:uLnTx/>
              <a:uFillTx/>
              <a:latin typeface="Amatic SC" panose="00000500000000000000" pitchFamily="2" charset="-79"/>
              <a:cs typeface="Amatic SC" panose="00000500000000000000" pitchFamily="2" charset="-79"/>
            </a:endParaRPr>
          </a:p>
          <a:p>
            <a:endParaRPr lang="en-US" dirty="0"/>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842795" y="2390806"/>
            <a:ext cx="1972087" cy="666794"/>
          </a:xfrm>
        </p:spPr>
        <p:txBody>
          <a:bodyPr/>
          <a:lstStyle/>
          <a:p>
            <a:r>
              <a:rPr lang="en-US" sz="1800" dirty="0"/>
              <a:t>Impact sur </a:t>
            </a:r>
            <a:r>
              <a:rPr lang="en-US" sz="1800" dirty="0" err="1"/>
              <a:t>l'efficacité</a:t>
            </a:r>
            <a:r>
              <a:rPr lang="en-US" sz="1800" dirty="0"/>
              <a:t> du </a:t>
            </a:r>
            <a:r>
              <a:rPr lang="en-US" sz="1800" dirty="0" err="1"/>
              <a:t>système</a:t>
            </a:r>
            <a:r>
              <a:rPr lang="en-US" sz="1800" dirty="0"/>
              <a:t> de </a:t>
            </a:r>
            <a:r>
              <a:rPr lang="en-US" sz="1800" dirty="0" err="1"/>
              <a:t>santé</a:t>
            </a:r>
            <a:endParaRPr lang="en-US" sz="1800" dirty="0"/>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2863233" y="1343113"/>
            <a:ext cx="3093684" cy="666794"/>
          </a:xfrm>
        </p:spPr>
        <p:txBody>
          <a:bodyPr/>
          <a:lstStyle/>
          <a:p>
            <a:r>
              <a:rPr lang="en-US" sz="3200" dirty="0">
                <a:solidFill>
                  <a:schemeClr val="tx2"/>
                </a:solidFill>
              </a:rPr>
              <a:t>Promouvoir la littératie en matière de </a:t>
            </a:r>
            <a:r>
              <a:rPr lang="en-US" sz="3200" dirty="0" err="1">
                <a:solidFill>
                  <a:schemeClr val="tx2"/>
                </a:solidFill>
              </a:rPr>
              <a:t>santé</a:t>
            </a:r>
            <a:endParaRPr lang="en-US" sz="3200" dirty="0">
              <a:solidFill>
                <a:schemeClr val="tx2"/>
              </a:solidFill>
            </a:endParaRP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627335" y="2857041"/>
            <a:ext cx="2284271" cy="2586823"/>
          </a:xfrm>
        </p:spPr>
        <p:txBody>
          <a:bodyPr>
            <a:normAutofit fontScale="25000" lnSpcReduction="20000"/>
          </a:bodyPr>
          <a:lstStyle/>
          <a:p>
            <a:r>
              <a:rPr lang="en-US" sz="3200" dirty="0" err="1"/>
              <a:t>Cela</a:t>
            </a:r>
            <a:r>
              <a:rPr lang="en-US" sz="3200" dirty="0"/>
              <a:t> </a:t>
            </a:r>
            <a:r>
              <a:rPr lang="en-US" sz="3200" dirty="0" err="1"/>
              <a:t>profite</a:t>
            </a:r>
            <a:r>
              <a:rPr lang="en-US" sz="3200" dirty="0"/>
              <a:t> à la société dans son ensemble en réduisant les coûts des soins de santé et en permettant aux établissements de travailler plus efficacement.</a:t>
            </a:r>
          </a:p>
          <a:p>
            <a:r>
              <a:rPr lang="en-US" sz="3200" dirty="0"/>
              <a:t>La recherche sur l'alphabétisation en matière de santé et l'éducation des adultes permet de mettre en œuvre les meilleures pratiques en matière d'éducation à la santé.</a:t>
            </a:r>
          </a:p>
          <a:p>
            <a:endParaRPr lang="en-US" dirty="0"/>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11901" y="2474468"/>
            <a:ext cx="2108184" cy="666794"/>
          </a:xfrm>
        </p:spPr>
        <p:txBody>
          <a:bodyPr/>
          <a:lstStyle/>
          <a:p>
            <a:r>
              <a:rPr lang="en-US" sz="1800" dirty="0"/>
              <a:t>Sur les comportements des gens</a:t>
            </a:r>
          </a:p>
          <a:p>
            <a:endParaRPr lang="en-US" dirty="0"/>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99313" y="3263372"/>
            <a:ext cx="2108184" cy="2242528"/>
          </a:xfrm>
        </p:spPr>
        <p:txBody>
          <a:bodyPr>
            <a:normAutofit/>
          </a:bodyPr>
          <a:lstStyle/>
          <a:p>
            <a:r>
              <a:rPr lang="en-US" sz="800" dirty="0"/>
              <a:t>Encourage l'acquisition de connaissances, favorise la responsabilisation et le bien-être émotionnel.</a:t>
            </a:r>
          </a:p>
          <a:p>
            <a:r>
              <a:rPr lang="en-US" sz="800" dirty="0"/>
              <a:t>Mener des vies plus épanouies et plus </a:t>
            </a:r>
            <a:r>
              <a:rPr lang="en-US" sz="800" dirty="0" err="1"/>
              <a:t>heureuses</a:t>
            </a:r>
            <a:endParaRPr lang="en-US" sz="800"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029921" y="2349417"/>
            <a:ext cx="2108184" cy="666794"/>
          </a:xfrm>
        </p:spPr>
        <p:txBody>
          <a:bodyPr/>
          <a:lstStyle/>
          <a:p>
            <a:r>
              <a:rPr lang="en-US" sz="1800" dirty="0"/>
              <a:t>Conscience des compétences et des aptitudes</a:t>
            </a:r>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223995" y="2673978"/>
            <a:ext cx="2404084" cy="2646605"/>
          </a:xfrm>
        </p:spPr>
        <p:txBody>
          <a:bodyPr>
            <a:normAutofit/>
          </a:bodyPr>
          <a:lstStyle/>
          <a:p>
            <a:endParaRPr lang="en-US" dirty="0"/>
          </a:p>
          <a:p>
            <a:r>
              <a:rPr lang="en-US" sz="800" dirty="0"/>
              <a:t>Il met en relation des personnes qui suivent des cours en dehors de leur domicile, ce qui renforce les réseaux sociaux.</a:t>
            </a:r>
          </a:p>
          <a:p>
            <a:r>
              <a:rPr lang="en-US" sz="800" dirty="0" err="1"/>
              <a:t>C’est</a:t>
            </a:r>
            <a:r>
              <a:rPr lang="en-US" sz="800" dirty="0"/>
              <a:t> un moyen d'éviter ou de réduire le besoin de médicaments ou de conseils.</a:t>
            </a:r>
          </a:p>
          <a:p>
            <a:r>
              <a:rPr lang="en-US" sz="800" dirty="0"/>
              <a:t>Il doit être considéré par les praticiens comme une cure alternative.</a:t>
            </a:r>
          </a:p>
          <a:p>
            <a:endParaRPr lang="en-US" sz="1400" dirty="0"/>
          </a:p>
        </p:txBody>
      </p:sp>
      <p:sp>
        <p:nvSpPr>
          <p:cNvPr id="2" name="TextBox 1">
            <a:extLst>
              <a:ext uri="{FF2B5EF4-FFF2-40B4-BE49-F238E27FC236}">
                <a16:creationId xmlns:a16="http://schemas.microsoft.com/office/drawing/2014/main" id="{4A3E9AAA-CBF0-4C6A-E352-539BC68C1083}"/>
              </a:ext>
            </a:extLst>
          </p:cNvPr>
          <p:cNvSpPr txBox="1"/>
          <p:nvPr/>
        </p:nvSpPr>
        <p:spPr>
          <a:xfrm>
            <a:off x="267604" y="1207603"/>
            <a:ext cx="2718389" cy="1354217"/>
          </a:xfrm>
          <a:prstGeom prst="rect">
            <a:avLst/>
          </a:prstGeom>
          <a:noFill/>
        </p:spPr>
        <p:txBody>
          <a:bodyPr wrap="square" rtlCol="0">
            <a:spAutoFit/>
          </a:bodyPr>
          <a:lstStyle/>
          <a:p>
            <a:pPr algn="ctr"/>
            <a:r>
              <a:rPr lang="en-US" sz="3200" b="1" dirty="0">
                <a:latin typeface="Amatic SC" panose="00000500000000000000" pitchFamily="2" charset="-79"/>
                <a:cs typeface="Amatic SC" panose="00000500000000000000" pitchFamily="2" charset="-79"/>
              </a:rPr>
              <a:t>Niveaux de littératie en matière de santé</a:t>
            </a:r>
          </a:p>
          <a:p>
            <a:endParaRPr lang="en-GB" dirty="0">
              <a:latin typeface="Amatic SC" panose="00000500000000000000" pitchFamily="2" charset="-79"/>
              <a:cs typeface="Amatic SC" panose="00000500000000000000" pitchFamily="2" charset="-79"/>
            </a:endParaRPr>
          </a:p>
        </p:txBody>
      </p:sp>
      <p:sp>
        <p:nvSpPr>
          <p:cNvPr id="5" name="TextBox 4">
            <a:extLst>
              <a:ext uri="{FF2B5EF4-FFF2-40B4-BE49-F238E27FC236}">
                <a16:creationId xmlns:a16="http://schemas.microsoft.com/office/drawing/2014/main" id="{A517E2FA-E116-A515-1982-842E2CFDDD85}"/>
              </a:ext>
            </a:extLst>
          </p:cNvPr>
          <p:cNvSpPr txBox="1"/>
          <p:nvPr/>
        </p:nvSpPr>
        <p:spPr>
          <a:xfrm>
            <a:off x="5774216" y="1272199"/>
            <a:ext cx="3183554" cy="1077218"/>
          </a:xfrm>
          <a:prstGeom prst="rect">
            <a:avLst/>
          </a:prstGeom>
          <a:noFill/>
        </p:spPr>
        <p:txBody>
          <a:bodyPr wrap="square" rtlCol="0">
            <a:spAutoFit/>
          </a:bodyPr>
          <a:lstStyle/>
          <a:p>
            <a:pPr algn="ctr"/>
            <a:r>
              <a:rPr lang="en-GB" sz="3200" b="1" dirty="0" err="1">
                <a:latin typeface="Amatic SC" panose="00000500000000000000" pitchFamily="2" charset="-79"/>
                <a:cs typeface="Amatic SC" panose="00000500000000000000" pitchFamily="2" charset="-79"/>
              </a:rPr>
              <a:t>L’Influence</a:t>
            </a:r>
            <a:r>
              <a:rPr lang="en-GB" sz="3200" b="1" dirty="0">
                <a:latin typeface="Amatic SC" panose="00000500000000000000" pitchFamily="2" charset="-79"/>
                <a:cs typeface="Amatic SC" panose="00000500000000000000" pitchFamily="2" charset="-79"/>
              </a:rPr>
              <a:t> positive de </a:t>
            </a:r>
          </a:p>
          <a:p>
            <a:pPr algn="ctr"/>
            <a:r>
              <a:rPr lang="en-GB" sz="3200" b="1" dirty="0">
                <a:latin typeface="Amatic SC" panose="00000500000000000000" pitchFamily="2" charset="-79"/>
                <a:cs typeface="Amatic SC" panose="00000500000000000000" pitchFamily="2" charset="-79"/>
              </a:rPr>
              <a:t>Éducation des adultes </a:t>
            </a:r>
          </a:p>
        </p:txBody>
      </p:sp>
      <p:sp>
        <p:nvSpPr>
          <p:cNvPr id="6" name="TextBox 5">
            <a:extLst>
              <a:ext uri="{FF2B5EF4-FFF2-40B4-BE49-F238E27FC236}">
                <a16:creationId xmlns:a16="http://schemas.microsoft.com/office/drawing/2014/main" id="{98415B44-1FE5-0578-AAD3-62BBAF933FF0}"/>
              </a:ext>
            </a:extLst>
          </p:cNvPr>
          <p:cNvSpPr txBox="1"/>
          <p:nvPr/>
        </p:nvSpPr>
        <p:spPr>
          <a:xfrm>
            <a:off x="8620642" y="774896"/>
            <a:ext cx="3090959" cy="1569660"/>
          </a:xfrm>
          <a:prstGeom prst="rect">
            <a:avLst/>
          </a:prstGeom>
          <a:noFill/>
        </p:spPr>
        <p:txBody>
          <a:bodyPr wrap="square" rtlCol="0">
            <a:spAutoFit/>
          </a:bodyPr>
          <a:lstStyle/>
          <a:p>
            <a:pPr algn="ctr"/>
            <a:r>
              <a:rPr lang="en-GB" sz="3200" b="1" dirty="0">
                <a:latin typeface="Amatic SC" panose="00000500000000000000" pitchFamily="2" charset="-79"/>
                <a:cs typeface="Amatic SC" panose="00000500000000000000" pitchFamily="2" charset="-79"/>
              </a:rPr>
              <a:t>L'apprentissage augmente</a:t>
            </a:r>
          </a:p>
          <a:p>
            <a:pPr algn="ctr"/>
            <a:r>
              <a:rPr lang="en-GB" sz="3200" b="1" dirty="0">
                <a:latin typeface="Amatic SC" panose="00000500000000000000" pitchFamily="2" charset="-79"/>
                <a:cs typeface="Amatic SC" panose="00000500000000000000" pitchFamily="2" charset="-79"/>
              </a:rPr>
              <a:t>La </a:t>
            </a:r>
            <a:r>
              <a:rPr lang="en-GB" sz="3200" b="1" dirty="0" err="1">
                <a:latin typeface="Amatic SC" panose="00000500000000000000" pitchFamily="2" charset="-79"/>
                <a:cs typeface="Amatic SC" panose="00000500000000000000" pitchFamily="2" charset="-79"/>
              </a:rPr>
              <a:t>Confiance</a:t>
            </a:r>
            <a:r>
              <a:rPr lang="en-GB" sz="3200" b="1" dirty="0">
                <a:latin typeface="Amatic SC" panose="00000500000000000000" pitchFamily="2" charset="-79"/>
                <a:cs typeface="Amatic SC" panose="00000500000000000000" pitchFamily="2" charset="-79"/>
              </a:rPr>
              <a:t> en soi</a:t>
            </a:r>
          </a:p>
        </p:txBody>
      </p:sp>
      <p:sp>
        <p:nvSpPr>
          <p:cNvPr id="7" name="TextBox 6">
            <a:extLst>
              <a:ext uri="{FF2B5EF4-FFF2-40B4-BE49-F238E27FC236}">
                <a16:creationId xmlns:a16="http://schemas.microsoft.com/office/drawing/2014/main" id="{62D94B09-CC8A-79A7-D24E-EE495B319C4D}"/>
              </a:ext>
            </a:extLst>
          </p:cNvPr>
          <p:cNvSpPr txBox="1"/>
          <p:nvPr/>
        </p:nvSpPr>
        <p:spPr>
          <a:xfrm>
            <a:off x="1633928" y="5681272"/>
            <a:ext cx="9994150" cy="307777"/>
          </a:xfrm>
          <a:prstGeom prst="rect">
            <a:avLst/>
          </a:prstGeom>
          <a:noFill/>
        </p:spPr>
        <p:txBody>
          <a:bodyPr wrap="square" rtlCol="0">
            <a:spAutoFit/>
          </a:bodyPr>
          <a:lstStyle/>
          <a:p>
            <a:r>
              <a:rPr lang="en-US" sz="1400" i="1" dirty="0">
                <a:latin typeface="Josefin Sans" pitchFamily="2" charset="0"/>
                <a:ea typeface="Calibri" panose="020F0502020204030204" pitchFamily="34" charset="0"/>
                <a:cs typeface="Calibri" panose="020F0502020204030204" pitchFamily="34" charset="0"/>
              </a:rPr>
              <a:t>(</a:t>
            </a:r>
            <a:r>
              <a:rPr lang="en-US" sz="1400" i="1" dirty="0">
                <a:effectLst/>
                <a:latin typeface="Josefin Sans" pitchFamily="2" charset="0"/>
                <a:ea typeface="Calibri" panose="020F0502020204030204" pitchFamily="34" charset="0"/>
                <a:cs typeface="Calibri" panose="020F0502020204030204" pitchFamily="34" charset="0"/>
              </a:rPr>
              <a:t>Boardman, G., &amp; Friedli, L. (2012). Le rétablissement, la santé mentale publique et le bien-être</a:t>
            </a:r>
            <a:r>
              <a:rPr lang="en-US" sz="1400" dirty="0">
                <a:effectLst/>
                <a:latin typeface="Josefin Sans" pitchFamily="2" charset="0"/>
                <a:ea typeface="Calibri" panose="020F0502020204030204" pitchFamily="34" charset="0"/>
                <a:cs typeface="Calibri" panose="020F0502020204030204" pitchFamily="34" charset="0"/>
              </a:rPr>
              <a:t>).</a:t>
            </a:r>
            <a:endParaRPr lang="en-GB" sz="1400" dirty="0"/>
          </a:p>
        </p:txBody>
      </p:sp>
      <p:sp>
        <p:nvSpPr>
          <p:cNvPr id="3" name="Text Placeholder 14">
            <a:extLst>
              <a:ext uri="{FF2B5EF4-FFF2-40B4-BE49-F238E27FC236}">
                <a16:creationId xmlns:a16="http://schemas.microsoft.com/office/drawing/2014/main" id="{4F67C4AF-76D6-47F4-7FAB-B84214919143}"/>
              </a:ext>
            </a:extLst>
          </p:cNvPr>
          <p:cNvSpPr txBox="1">
            <a:spLocks/>
          </p:cNvSpPr>
          <p:nvPr/>
        </p:nvSpPr>
        <p:spPr bwMode="auto">
          <a:xfrm>
            <a:off x="3584535" y="2390806"/>
            <a:ext cx="1972087" cy="45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3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Pour </a:t>
            </a:r>
            <a:r>
              <a:rPr lang="en-US" sz="1800" dirty="0" err="1"/>
              <a:t>tous</a:t>
            </a:r>
            <a:r>
              <a:rPr lang="en-US" sz="1800" dirty="0"/>
              <a:t> les </a:t>
            </a:r>
            <a:r>
              <a:rPr lang="en-US" sz="1800" dirty="0" err="1"/>
              <a:t>citoyens</a:t>
            </a:r>
            <a:endParaRPr lang="en-US" sz="1800" dirty="0"/>
          </a:p>
        </p:txBody>
      </p:sp>
    </p:spTree>
    <p:extLst>
      <p:ext uri="{BB962C8B-B14F-4D97-AF65-F5344CB8AC3E}">
        <p14:creationId xmlns:p14="http://schemas.microsoft.com/office/powerpoint/2010/main" val="25748513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18153" y="1652442"/>
            <a:ext cx="7223759" cy="2097415"/>
          </a:xfrm>
        </p:spPr>
        <p:txBody>
          <a:bodyPr>
            <a:normAutofit fontScale="85000" lnSpcReduction="20000"/>
          </a:bodyPr>
          <a:lstStyle/>
          <a:p>
            <a:endParaRPr lang="en-US" dirty="0"/>
          </a:p>
          <a:p>
            <a:pPr algn="ctr">
              <a:lnSpc>
                <a:spcPct val="150000"/>
              </a:lnSpc>
            </a:pPr>
            <a:r>
              <a:rPr lang="en-US" b="1" dirty="0"/>
              <a:t>Les sept compétences des éducateurs d'adultes</a:t>
            </a:r>
          </a:p>
          <a:p>
            <a:pPr algn="ctr">
              <a:lnSpc>
                <a:spcPct val="150000"/>
              </a:lnSpc>
            </a:pPr>
            <a:r>
              <a:rPr lang="en-US" dirty="0"/>
              <a:t>Dans les sections suivantes, ces éléments seront identifiés et explorés afin de fournir des exemples utiles de la vie quotidienne. </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              THEME </a:t>
            </a:r>
            <a:r>
              <a:rPr lang="en-US" dirty="0">
                <a:solidFill>
                  <a:srgbClr val="FFC652"/>
                </a:solidFill>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Module </a:t>
            </a:r>
            <a:r>
              <a:rPr lang="en-US" dirty="0">
                <a:solidFill>
                  <a:srgbClr val="FFC652"/>
                </a:solidFill>
                <a:effectLst>
                  <a:outerShdw blurRad="38100" dist="38100" dir="2700000" algn="tl">
                    <a:srgbClr val="000000">
                      <a:alpha val="43137"/>
                    </a:srgbClr>
                  </a:outerShdw>
                </a:effectLst>
              </a:rPr>
              <a:t>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598" y="1528606"/>
            <a:ext cx="6018102" cy="5374189"/>
          </a:xfrm>
          <a:prstGeom prst="rect">
            <a:avLst/>
          </a:prstGeom>
        </p:spPr>
      </p:pic>
    </p:spTree>
    <p:extLst>
      <p:ext uri="{BB962C8B-B14F-4D97-AF65-F5344CB8AC3E}">
        <p14:creationId xmlns:p14="http://schemas.microsoft.com/office/powerpoint/2010/main" val="4102561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Les 7 compétences des éducateurs d'adultes</a:t>
            </a: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406541" y="2638487"/>
            <a:ext cx="1779220" cy="756605"/>
          </a:xfrm>
        </p:spPr>
        <p:txBody>
          <a:bodyPr/>
          <a:lstStyle/>
          <a:p>
            <a:r>
              <a:rPr lang="en-US" dirty="0"/>
              <a:t>Compétence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055134" y="1900328"/>
            <a:ext cx="1760755" cy="756605"/>
          </a:xfrm>
        </p:spPr>
        <p:txBody>
          <a:bodyPr/>
          <a:lstStyle/>
          <a:p>
            <a:r>
              <a:rPr lang="en-US" dirty="0"/>
              <a:t>Compétence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630504" y="2584233"/>
            <a:ext cx="1760755" cy="756605"/>
          </a:xfrm>
        </p:spPr>
        <p:txBody>
          <a:bodyPr/>
          <a:lstStyle/>
          <a:p>
            <a:r>
              <a:rPr lang="en-US" dirty="0"/>
              <a:t>Compétence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095772" y="1900328"/>
            <a:ext cx="1944131" cy="756605"/>
          </a:xfrm>
        </p:spPr>
        <p:txBody>
          <a:bodyPr/>
          <a:lstStyle/>
          <a:p>
            <a:r>
              <a:rPr lang="en-US" dirty="0"/>
              <a:t>Compétence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6726120" y="2620583"/>
            <a:ext cx="1934030" cy="756605"/>
          </a:xfrm>
        </p:spPr>
        <p:txBody>
          <a:bodyPr/>
          <a:lstStyle/>
          <a:p>
            <a:r>
              <a:rPr lang="en-US" dirty="0"/>
              <a:t>compétence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264858" y="1934783"/>
            <a:ext cx="1934030" cy="756605"/>
          </a:xfrm>
        </p:spPr>
        <p:txBody>
          <a:bodyPr/>
          <a:lstStyle/>
          <a:p>
            <a:r>
              <a:rPr lang="en-US" dirty="0"/>
              <a:t>Compétence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9941589" y="2570283"/>
            <a:ext cx="1667635" cy="756605"/>
          </a:xfrm>
        </p:spPr>
        <p:txBody>
          <a:bodyPr/>
          <a:lstStyle/>
          <a:p>
            <a:r>
              <a:rPr lang="en-US" dirty="0"/>
              <a:t>Compétence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133540" y="5587058"/>
            <a:ext cx="1860152" cy="756605"/>
          </a:xfrm>
        </p:spPr>
        <p:txBody>
          <a:bodyPr/>
          <a:lstStyle/>
          <a:p>
            <a:r>
              <a:rPr lang="en-US" dirty="0"/>
              <a:t>Comprehension</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50411" y="5566710"/>
            <a:ext cx="1218479" cy="756605"/>
          </a:xfrm>
        </p:spPr>
        <p:txBody>
          <a:bodyPr/>
          <a:lstStyle/>
          <a:p>
            <a:r>
              <a:rPr lang="en-US" dirty="0"/>
              <a:t>Flexibilité</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996033" y="5566710"/>
            <a:ext cx="1093091" cy="756605"/>
          </a:xfrm>
        </p:spPr>
        <p:txBody>
          <a:bodyPr/>
          <a:lstStyle/>
          <a:p>
            <a:r>
              <a:rPr lang="en-US" dirty="0"/>
              <a:t>Patience</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09879" y="5557079"/>
            <a:ext cx="1376767" cy="756605"/>
          </a:xfrm>
        </p:spPr>
        <p:txBody>
          <a:bodyPr/>
          <a:lstStyle/>
          <a:p>
            <a:r>
              <a:rPr lang="en-US" dirty="0"/>
              <a:t>Praticité</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71767" y="5587059"/>
            <a:ext cx="1093091" cy="756605"/>
          </a:xfrm>
        </p:spPr>
        <p:txBody>
          <a:bodyPr/>
          <a:lstStyle/>
          <a:p>
            <a:r>
              <a:rPr lang="en-US" dirty="0"/>
              <a:t>humour</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8549" y="5607408"/>
            <a:ext cx="1253040" cy="756605"/>
          </a:xfrm>
        </p:spPr>
        <p:txBody>
          <a:bodyPr/>
          <a:lstStyle/>
          <a:p>
            <a:r>
              <a:rPr lang="en-US" dirty="0"/>
              <a:t>Créativité</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65463" y="5547448"/>
            <a:ext cx="1376767" cy="756605"/>
          </a:xfrm>
        </p:spPr>
        <p:txBody>
          <a:bodyPr/>
          <a:lstStyle/>
          <a:p>
            <a:r>
              <a:rPr lang="en-US" dirty="0"/>
              <a:t>préparation</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8368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06C1F-79BA-4FDE-BF63-2EFDD525DAD2}"/>
              </a:ext>
            </a:extLst>
          </p:cNvPr>
          <p:cNvSpPr>
            <a:spLocks noGrp="1"/>
          </p:cNvSpPr>
          <p:nvPr>
            <p:ph type="body" sz="quarter" idx="16"/>
          </p:nvPr>
        </p:nvSpPr>
        <p:spPr>
          <a:xfrm>
            <a:off x="232230" y="699247"/>
            <a:ext cx="11356390" cy="6548718"/>
          </a:xfrm>
        </p:spPr>
        <p:txBody>
          <a:bodyPr numCol="1">
            <a:normAutofit fontScale="25000" lnSpcReduction="20000"/>
          </a:bodyPr>
          <a:lstStyle/>
          <a:p>
            <a:pPr algn="just">
              <a:lnSpc>
                <a:spcPct val="170000"/>
              </a:lnSpc>
              <a:spcAft>
                <a:spcPts val="800"/>
              </a:spcAft>
            </a:pPr>
            <a:r>
              <a:rPr lang="en-US" sz="4000" b="1" dirty="0">
                <a:solidFill>
                  <a:srgbClr val="FFC652"/>
                </a:solidFill>
                <a:effectLst/>
                <a:latin typeface="Josefin Sans" pitchFamily="2" charset="0"/>
                <a:ea typeface="Calibri" panose="020F0502020204030204" pitchFamily="34" charset="0"/>
                <a:cs typeface="Calibri" panose="020F0502020204030204" pitchFamily="34" charset="0"/>
              </a:rPr>
              <a:t>THÉORIE </a:t>
            </a:r>
            <a:r>
              <a:rPr lang="en-US" sz="4000" b="1" dirty="0">
                <a:effectLst/>
                <a:latin typeface="Josefin Sans" pitchFamily="2" charset="0"/>
                <a:ea typeface="Calibri" panose="020F0502020204030204" pitchFamily="34" charset="0"/>
                <a:cs typeface="Calibri" panose="020F0502020204030204" pitchFamily="34" charset="0"/>
              </a:rPr>
              <a:t>: </a:t>
            </a:r>
            <a:r>
              <a:rPr lang="en-US" sz="4000" dirty="0">
                <a:effectLst/>
                <a:latin typeface="Josefin Sans" pitchFamily="2" charset="0"/>
                <a:ea typeface="Calibri" panose="020F0502020204030204" pitchFamily="34" charset="0"/>
                <a:cs typeface="Calibri" panose="020F0502020204030204" pitchFamily="34" charset="0"/>
              </a:rPr>
              <a:t>La compétence la plus fondamentale dans le processus de communication et </a:t>
            </a:r>
            <a:r>
              <a:rPr lang="en-US" sz="4000" dirty="0" err="1">
                <a:effectLst/>
                <a:latin typeface="Josefin Sans" pitchFamily="2" charset="0"/>
                <a:ea typeface="Calibri" panose="020F0502020204030204" pitchFamily="34" charset="0"/>
                <a:cs typeface="Calibri" panose="020F0502020204030204" pitchFamily="34" charset="0"/>
              </a:rPr>
              <a:t>d’apport</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d’aide</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est</a:t>
            </a:r>
            <a:r>
              <a:rPr lang="en-US" sz="4000" dirty="0">
                <a:effectLst/>
                <a:latin typeface="Josefin Sans" pitchFamily="2" charset="0"/>
                <a:ea typeface="Calibri" panose="020F0502020204030204" pitchFamily="34" charset="0"/>
                <a:cs typeface="Calibri" panose="020F0502020204030204" pitchFamily="34" charset="0"/>
              </a:rPr>
              <a:t> notre capacité à écouter attentivement l'autre (Ivey, Gluckstern &amp; Ivey, 1996). L'écoute attentive, selon Dimopoulou (2011, 213), verbale et non-verbale, montre à l'interlocuteur que vous êtes vraiment avec lui et que </a:t>
            </a:r>
            <a:r>
              <a:rPr lang="en-US" sz="4000" dirty="0" err="1">
                <a:effectLst/>
                <a:latin typeface="Josefin Sans" pitchFamily="2" charset="0"/>
                <a:ea typeface="Calibri" panose="020F0502020204030204" pitchFamily="34" charset="0"/>
                <a:cs typeface="Calibri" panose="020F0502020204030204" pitchFamily="34" charset="0"/>
              </a:rPr>
              <a:t>vous</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vous</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intéressez</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à</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ce</a:t>
            </a:r>
            <a:r>
              <a:rPr lang="en-US" sz="4000" dirty="0">
                <a:effectLst/>
                <a:latin typeface="Josefin Sans" pitchFamily="2" charset="0"/>
                <a:ea typeface="Calibri" panose="020F0502020204030204" pitchFamily="34" charset="0"/>
                <a:cs typeface="Calibri" panose="020F0502020204030204" pitchFamily="34" charset="0"/>
              </a:rPr>
              <a:t> qu'il a à dire. En plus de cette valeur thérapeutique, il </a:t>
            </a:r>
            <a:r>
              <a:rPr lang="en-US" sz="4000" dirty="0">
                <a:latin typeface="Josefin Sans" pitchFamily="2" charset="0"/>
                <a:ea typeface="Calibri" panose="020F0502020204030204" pitchFamily="34" charset="0"/>
                <a:cs typeface="Calibri" panose="020F0502020204030204" pitchFamily="34" charset="0"/>
              </a:rPr>
              <a:t>s'agit également d'une pratique basée sur les compétences qui </a:t>
            </a:r>
            <a:r>
              <a:rPr lang="en-US" sz="4000" dirty="0">
                <a:effectLst/>
                <a:latin typeface="Josefin Sans" pitchFamily="2" charset="0"/>
                <a:ea typeface="Calibri" panose="020F0502020204030204" pitchFamily="34" charset="0"/>
                <a:cs typeface="Calibri" panose="020F0502020204030204" pitchFamily="34" charset="0"/>
              </a:rPr>
              <a:t>contribue à renforcer la confiance en soi et l'estime de soi de l'interlocuteur</a:t>
            </a:r>
            <a:r>
              <a:rPr lang="en-US" sz="4000" dirty="0">
                <a:latin typeface="Josefin Sans" pitchFamily="2" charset="0"/>
                <a:ea typeface="Calibri" panose="020F0502020204030204" pitchFamily="34" charset="0"/>
                <a:cs typeface="Calibri" panose="020F0502020204030204" pitchFamily="34" charset="0"/>
              </a:rPr>
              <a:t>. </a:t>
            </a:r>
            <a:r>
              <a:rPr lang="en-US" sz="4000" dirty="0">
                <a:effectLst/>
                <a:latin typeface="Josefin Sans" pitchFamily="2" charset="0"/>
                <a:ea typeface="Calibri" panose="020F0502020204030204" pitchFamily="34" charset="0"/>
                <a:cs typeface="Calibri" panose="020F0502020204030204" pitchFamily="34" charset="0"/>
              </a:rPr>
              <a:t>L'écoute attentive selon Ivey, Gluckstern et Ivey (1996) se compose de quatre dimensions :</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b="1" dirty="0">
                <a:effectLst/>
                <a:latin typeface="Josefin Sans" pitchFamily="2" charset="0"/>
                <a:ea typeface="Calibri" panose="020F0502020204030204" pitchFamily="34" charset="0"/>
                <a:cs typeface="Calibri" panose="020F0502020204030204" pitchFamily="34" charset="0"/>
              </a:rPr>
              <a:t>1. Le </a:t>
            </a:r>
            <a:r>
              <a:rPr lang="en-US" sz="4000" u="sng" dirty="0">
                <a:effectLst/>
                <a:latin typeface="Josefin Sans" pitchFamily="2" charset="0"/>
                <a:ea typeface="Calibri" panose="020F0502020204030204" pitchFamily="34" charset="0"/>
                <a:cs typeface="Calibri" panose="020F0502020204030204" pitchFamily="34" charset="0"/>
              </a:rPr>
              <a:t>contact visuel </a:t>
            </a:r>
            <a:r>
              <a:rPr lang="en-US" sz="4000" dirty="0">
                <a:effectLst/>
                <a:latin typeface="Josefin Sans" pitchFamily="2" charset="0"/>
                <a:ea typeface="Calibri" panose="020F0502020204030204" pitchFamily="34" charset="0"/>
                <a:cs typeface="Calibri" panose="020F0502020204030204" pitchFamily="34" charset="0"/>
              </a:rPr>
              <a:t>: la concentration du regard sur la personne qui parle.</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b="1" dirty="0">
                <a:effectLst/>
                <a:latin typeface="Josefin Sans" pitchFamily="2" charset="0"/>
                <a:ea typeface="Calibri" panose="020F0502020204030204" pitchFamily="34" charset="0"/>
                <a:cs typeface="Calibri" panose="020F0502020204030204" pitchFamily="34" charset="0"/>
              </a:rPr>
              <a:t>2</a:t>
            </a:r>
            <a:r>
              <a:rPr lang="en-US" sz="4000" dirty="0">
                <a:effectLst/>
                <a:latin typeface="Josefin Sans" pitchFamily="2" charset="0"/>
                <a:ea typeface="Calibri" panose="020F0502020204030204" pitchFamily="34" charset="0"/>
                <a:cs typeface="Calibri" panose="020F0502020204030204" pitchFamily="34" charset="0"/>
              </a:rPr>
              <a:t>. Le </a:t>
            </a:r>
            <a:r>
              <a:rPr lang="en-US" sz="4000" u="sng" dirty="0">
                <a:effectLst/>
                <a:latin typeface="Josefin Sans" pitchFamily="2" charset="0"/>
                <a:ea typeface="Calibri" panose="020F0502020204030204" pitchFamily="34" charset="0"/>
                <a:cs typeface="Calibri" panose="020F0502020204030204" pitchFamily="34" charset="0"/>
              </a:rPr>
              <a:t>langage corporel </a:t>
            </a:r>
            <a:r>
              <a:rPr lang="en-US" sz="4000" dirty="0">
                <a:effectLst/>
                <a:latin typeface="Josefin Sans" pitchFamily="2" charset="0"/>
                <a:ea typeface="Calibri" panose="020F0502020204030204" pitchFamily="34" charset="0"/>
                <a:cs typeface="Calibri" panose="020F0502020204030204" pitchFamily="34" charset="0"/>
              </a:rPr>
              <a:t>: qui communique à l'autre que nous sommes prêts à l'écouter.</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b="1" dirty="0">
                <a:effectLst/>
                <a:latin typeface="Josefin Sans" pitchFamily="2" charset="0"/>
                <a:ea typeface="Calibri" panose="020F0502020204030204" pitchFamily="34" charset="0"/>
                <a:cs typeface="Calibri" panose="020F0502020204030204" pitchFamily="34" charset="0"/>
              </a:rPr>
              <a:t>3</a:t>
            </a:r>
            <a:r>
              <a:rPr lang="en-US" sz="4000" dirty="0">
                <a:effectLst/>
                <a:latin typeface="Josefin Sans" pitchFamily="2" charset="0"/>
                <a:ea typeface="Calibri" panose="020F0502020204030204" pitchFamily="34" charset="0"/>
                <a:cs typeface="Calibri" panose="020F0502020204030204" pitchFamily="34" charset="0"/>
              </a:rPr>
              <a:t>. </a:t>
            </a:r>
            <a:r>
              <a:rPr lang="en-US" sz="4000" u="sng" dirty="0">
                <a:effectLst/>
                <a:latin typeface="Josefin Sans" pitchFamily="2" charset="0"/>
                <a:ea typeface="Calibri" panose="020F0502020204030204" pitchFamily="34" charset="0"/>
                <a:cs typeface="Calibri" panose="020F0502020204030204" pitchFamily="34" charset="0"/>
              </a:rPr>
              <a:t>Le style vocal </a:t>
            </a:r>
            <a:r>
              <a:rPr lang="en-US" sz="4000" dirty="0">
                <a:effectLst/>
                <a:latin typeface="Josefin Sans" pitchFamily="2" charset="0"/>
                <a:ea typeface="Calibri" panose="020F0502020204030204" pitchFamily="34" charset="0"/>
                <a:cs typeface="Calibri" panose="020F0502020204030204" pitchFamily="34" charset="0"/>
              </a:rPr>
              <a:t>: le ton, le </a:t>
            </a:r>
            <a:r>
              <a:rPr lang="en-US" sz="4000" dirty="0" err="1">
                <a:effectLst/>
                <a:latin typeface="Josefin Sans" pitchFamily="2" charset="0"/>
                <a:ea typeface="Calibri" panose="020F0502020204030204" pitchFamily="34" charset="0"/>
                <a:cs typeface="Calibri" panose="020F0502020204030204" pitchFamily="34" charset="0"/>
              </a:rPr>
              <a:t>rythme</a:t>
            </a:r>
            <a:r>
              <a:rPr lang="en-US" sz="4000" dirty="0">
                <a:latin typeface="Josefin Sans" pitchFamily="2" charset="0"/>
                <a:ea typeface="Calibri" panose="020F0502020204030204" pitchFamily="34" charset="0"/>
                <a:cs typeface="Calibri" panose="020F0502020204030204" pitchFamily="34" charset="0"/>
              </a:rPr>
              <a:t> </a:t>
            </a:r>
            <a:r>
              <a:rPr lang="en-US" sz="4000" dirty="0">
                <a:effectLst/>
                <a:latin typeface="Josefin Sans" pitchFamily="2" charset="0"/>
                <a:ea typeface="Calibri" panose="020F0502020204030204" pitchFamily="34" charset="0"/>
                <a:cs typeface="Calibri" panose="020F0502020204030204" pitchFamily="34" charset="0"/>
              </a:rPr>
              <a:t>et le volume de notre voix indiquent si nous écoutons vraiment notre interlocuteur.</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b="1" dirty="0">
                <a:effectLst/>
                <a:latin typeface="Josefin Sans" pitchFamily="2" charset="0"/>
                <a:ea typeface="Calibri" panose="020F0502020204030204" pitchFamily="34" charset="0"/>
                <a:cs typeface="Calibri" panose="020F0502020204030204" pitchFamily="34" charset="0"/>
              </a:rPr>
              <a:t>4. </a:t>
            </a:r>
            <a:r>
              <a:rPr lang="en-US" sz="4000" u="sng" dirty="0">
                <a:effectLst/>
                <a:latin typeface="Josefin Sans" pitchFamily="2" charset="0"/>
                <a:ea typeface="Calibri" panose="020F0502020204030204" pitchFamily="34" charset="0"/>
                <a:cs typeface="Calibri" panose="020F0502020204030204" pitchFamily="34" charset="0"/>
              </a:rPr>
              <a:t>La séquence verbale </a:t>
            </a:r>
            <a:r>
              <a:rPr lang="en-US" sz="4000" dirty="0">
                <a:effectLst/>
                <a:latin typeface="Josefin Sans" pitchFamily="2" charset="0"/>
                <a:ea typeface="Calibri" panose="020F0502020204030204" pitchFamily="34" charset="0"/>
                <a:cs typeface="Calibri" panose="020F0502020204030204" pitchFamily="34" charset="0"/>
              </a:rPr>
              <a:t>: la capacité à s'en tenir au sujet, sans interruption ni souci des réponses.</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b="1" dirty="0">
                <a:solidFill>
                  <a:srgbClr val="FFC652"/>
                </a:solidFill>
                <a:effectLst/>
                <a:latin typeface="Josefin Sans" pitchFamily="2" charset="0"/>
                <a:ea typeface="Calibri" panose="020F0502020204030204" pitchFamily="34" charset="0"/>
                <a:cs typeface="Calibri" panose="020F0502020204030204" pitchFamily="34" charset="0"/>
              </a:rPr>
              <a:t>PRATIQUE </a:t>
            </a:r>
            <a:r>
              <a:rPr lang="en-US" sz="4000" b="1" dirty="0">
                <a:effectLst/>
                <a:latin typeface="Josefin Sans" pitchFamily="2" charset="0"/>
                <a:ea typeface="Calibri" panose="020F0502020204030204" pitchFamily="34" charset="0"/>
                <a:cs typeface="Calibri" panose="020F0502020204030204" pitchFamily="34" charset="0"/>
              </a:rPr>
              <a:t>: </a:t>
            </a:r>
            <a:r>
              <a:rPr lang="en-US" sz="4000" dirty="0">
                <a:effectLst/>
                <a:latin typeface="Josefin Sans" pitchFamily="2" charset="0"/>
                <a:ea typeface="Calibri" panose="020F0502020204030204" pitchFamily="34" charset="0"/>
                <a:cs typeface="Calibri" panose="020F0502020204030204" pitchFamily="34" charset="0"/>
              </a:rPr>
              <a:t>Le processus d'écoute consiste à comprendre ce que l'enseignant/le formateur </a:t>
            </a:r>
            <a:r>
              <a:rPr lang="en-US" sz="4000" dirty="0">
                <a:latin typeface="Josefin Sans" pitchFamily="2" charset="0"/>
                <a:ea typeface="Calibri" panose="020F0502020204030204" pitchFamily="34" charset="0"/>
                <a:cs typeface="Calibri" panose="020F0502020204030204" pitchFamily="34" charset="0"/>
              </a:rPr>
              <a:t>a entendu</a:t>
            </a:r>
            <a:r>
              <a:rPr lang="en-US" sz="4000" dirty="0">
                <a:effectLst/>
                <a:latin typeface="Josefin Sans" pitchFamily="2" charset="0"/>
                <a:ea typeface="Calibri" panose="020F0502020204030204" pitchFamily="34" charset="0"/>
                <a:cs typeface="Calibri" panose="020F0502020204030204" pitchFamily="34" charset="0"/>
              </a:rPr>
              <a:t>. La compréhension "concerne la capacité à décoder un message, en lui donnant un sens approprié" (Verderber, 1998, 202). L'écoute active nécessite une interaction verbale, généralement orale, avec l'interlocuteur, basée sur un suivi attentif de ce que la personne dit et exprime à travers la communication non verbale. L'</a:t>
            </a:r>
            <a:r>
              <a:rPr lang="en-US" sz="4000" dirty="0">
                <a:latin typeface="Josefin Sans" pitchFamily="2" charset="0"/>
                <a:ea typeface="Calibri" panose="020F0502020204030204" pitchFamily="34" charset="0"/>
                <a:cs typeface="Calibri" panose="020F0502020204030204" pitchFamily="34" charset="0"/>
              </a:rPr>
              <a:t>activité d'écoute active permet à l'enseignant/formateur de paraphraser l'information afin d'en assurer la clarté et la compréhension et de </a:t>
            </a:r>
            <a:r>
              <a:rPr lang="en-US" sz="4000" dirty="0">
                <a:effectLst/>
                <a:latin typeface="Josefin Sans" pitchFamily="2" charset="0"/>
                <a:ea typeface="Calibri" panose="020F0502020204030204" pitchFamily="34" charset="0"/>
                <a:cs typeface="Calibri" panose="020F0502020204030204" pitchFamily="34" charset="0"/>
              </a:rPr>
              <a:t>répondre aux besoins émotionnels de l'interlocuteur. L'enseignant/formateur ne </a:t>
            </a:r>
            <a:r>
              <a:rPr lang="en-US" sz="4000" dirty="0" err="1">
                <a:effectLst/>
                <a:latin typeface="Josefin Sans" pitchFamily="2" charset="0"/>
                <a:ea typeface="Calibri" panose="020F0502020204030204" pitchFamily="34" charset="0"/>
                <a:cs typeface="Calibri" panose="020F0502020204030204" pitchFamily="34" charset="0"/>
              </a:rPr>
              <a:t>minimise</a:t>
            </a:r>
            <a:r>
              <a:rPr lang="en-US" sz="4000" dirty="0">
                <a:effectLst/>
                <a:latin typeface="Josefin Sans" pitchFamily="2" charset="0"/>
                <a:ea typeface="Calibri" panose="020F0502020204030204" pitchFamily="34" charset="0"/>
                <a:cs typeface="Calibri" panose="020F0502020204030204" pitchFamily="34" charset="0"/>
              </a:rPr>
              <a:t> pas les sentiments de </a:t>
            </a:r>
            <a:r>
              <a:rPr lang="en-US" sz="4000" dirty="0" err="1">
                <a:effectLst/>
                <a:latin typeface="Josefin Sans" pitchFamily="2" charset="0"/>
                <a:ea typeface="Calibri" panose="020F0502020204030204" pitchFamily="34" charset="0"/>
                <a:cs typeface="Calibri" panose="020F0502020204030204" pitchFamily="34" charset="0"/>
              </a:rPr>
              <a:t>l’interlocuteur</a:t>
            </a:r>
            <a:r>
              <a:rPr lang="en-US" sz="4000" dirty="0">
                <a:effectLst/>
                <a:latin typeface="Josefin Sans" pitchFamily="2" charset="0"/>
                <a:ea typeface="Calibri" panose="020F0502020204030204" pitchFamily="34" charset="0"/>
                <a:cs typeface="Calibri" panose="020F0502020204030204" pitchFamily="34" charset="0"/>
              </a:rPr>
              <a:t> et ne porte pas de jugement sur ce qui est dit, il y a une acceptation claire de la déclaration/conversation.</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b="1" dirty="0">
                <a:solidFill>
                  <a:srgbClr val="FFC652"/>
                </a:solidFill>
                <a:effectLst/>
                <a:latin typeface="Josefin Sans" pitchFamily="2" charset="0"/>
                <a:ea typeface="Calibri" panose="020F0502020204030204" pitchFamily="34" charset="0"/>
                <a:cs typeface="Calibri" panose="020F0502020204030204" pitchFamily="34" charset="0"/>
              </a:rPr>
              <a:t>IMPACT : La </a:t>
            </a:r>
            <a:r>
              <a:rPr lang="en-US" sz="4000" dirty="0">
                <a:effectLst/>
                <a:latin typeface="Josefin Sans" pitchFamily="2" charset="0"/>
                <a:ea typeface="Calibri" panose="020F0502020204030204" pitchFamily="34" charset="0"/>
                <a:cs typeface="Calibri" panose="020F0502020204030204" pitchFamily="34" charset="0"/>
              </a:rPr>
              <a:t>mesure de l'impact peut être effectuée à l'aide d'une feuille de travail-questionnaire </a:t>
            </a:r>
            <a:r>
              <a:rPr lang="en-US" sz="4000" dirty="0" err="1">
                <a:effectLst/>
                <a:latin typeface="Josefin Sans" pitchFamily="2" charset="0"/>
                <a:ea typeface="Calibri" panose="020F0502020204030204" pitchFamily="34" charset="0"/>
                <a:cs typeface="Calibri" panose="020F0502020204030204" pitchFamily="34" charset="0"/>
              </a:rPr>
              <a:t>complétée</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à</a:t>
            </a:r>
            <a:r>
              <a:rPr lang="en-US" sz="4000" dirty="0">
                <a:effectLst/>
                <a:latin typeface="Josefin Sans" pitchFamily="2" charset="0"/>
                <a:ea typeface="Calibri" panose="020F0502020204030204" pitchFamily="34" charset="0"/>
                <a:cs typeface="Calibri" panose="020F0502020204030204" pitchFamily="34" charset="0"/>
              </a:rPr>
              <a:t> la fin </a:t>
            </a:r>
            <a:r>
              <a:rPr lang="en-US" sz="4000" dirty="0" err="1">
                <a:effectLst/>
                <a:latin typeface="Josefin Sans" pitchFamily="2" charset="0"/>
                <a:ea typeface="Calibri" panose="020F0502020204030204" pitchFamily="34" charset="0"/>
                <a:cs typeface="Calibri" panose="020F0502020204030204" pitchFamily="34" charset="0"/>
              </a:rPr>
              <a:t>d'une</a:t>
            </a:r>
            <a:r>
              <a:rPr lang="en-US" sz="4000" dirty="0">
                <a:effectLst/>
                <a:latin typeface="Josefin Sans" pitchFamily="2" charset="0"/>
                <a:ea typeface="Calibri" panose="020F0502020204030204" pitchFamily="34" charset="0"/>
                <a:cs typeface="Calibri" panose="020F0502020204030204" pitchFamily="34" charset="0"/>
              </a:rPr>
              <a:t> </a:t>
            </a:r>
            <a:r>
              <a:rPr lang="en-US" sz="4000" dirty="0" err="1">
                <a:effectLst/>
                <a:latin typeface="Josefin Sans" pitchFamily="2" charset="0"/>
                <a:ea typeface="Calibri" panose="020F0502020204030204" pitchFamily="34" charset="0"/>
                <a:cs typeface="Calibri" panose="020F0502020204030204" pitchFamily="34" charset="0"/>
              </a:rPr>
              <a:t>activité</a:t>
            </a:r>
            <a:r>
              <a:rPr lang="en-US" sz="4000" dirty="0">
                <a:effectLst/>
                <a:latin typeface="Josefin Sans" pitchFamily="2" charset="0"/>
                <a:ea typeface="Calibri" panose="020F0502020204030204" pitchFamily="34" charset="0"/>
                <a:cs typeface="Calibri" panose="020F0502020204030204" pitchFamily="34" charset="0"/>
              </a:rPr>
              <a:t>, avec des questions ouvertes ou fermées, rédigées par l'éducateur et couvrant les </a:t>
            </a:r>
            <a:r>
              <a:rPr lang="en-US" sz="4000" dirty="0">
                <a:solidFill>
                  <a:schemeClr val="tx1"/>
                </a:solidFill>
                <a:latin typeface="Josefin Sans" pitchFamily="2" charset="0"/>
                <a:ea typeface="Calibri" panose="020F0502020204030204" pitchFamily="34" charset="0"/>
                <a:cs typeface="Calibri" panose="020F0502020204030204" pitchFamily="34" charset="0"/>
              </a:rPr>
              <a:t>thèmes qu</a:t>
            </a:r>
            <a:r>
              <a:rPr lang="en-US" sz="4000" dirty="0">
                <a:effectLst/>
                <a:latin typeface="Josefin Sans" pitchFamily="2" charset="0"/>
                <a:ea typeface="Calibri" panose="020F0502020204030204" pitchFamily="34" charset="0"/>
                <a:cs typeface="Calibri" panose="020F0502020204030204" pitchFamily="34" charset="0"/>
              </a:rPr>
              <a:t>'il choisit d'évaluer.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En outre, les éducateurs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doivent</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000" dirty="0" err="1">
                <a:solidFill>
                  <a:schemeClr val="tx1"/>
                </a:solidFill>
                <a:latin typeface="Josefin Sans" pitchFamily="2" charset="0"/>
                <a:ea typeface="Calibri" panose="020F0502020204030204" pitchFamily="34" charset="0"/>
                <a:cs typeface="Calibri" panose="020F0502020204030204" pitchFamily="34" charset="0"/>
              </a:rPr>
              <a:t>établir</a:t>
            </a:r>
            <a:r>
              <a:rPr lang="en-US" sz="4000" dirty="0">
                <a:solidFill>
                  <a:schemeClr val="tx1"/>
                </a:solidFill>
                <a:latin typeface="Josefin Sans" pitchFamily="2" charset="0"/>
                <a:ea typeface="Calibri" panose="020F0502020204030204" pitchFamily="34" charset="0"/>
                <a:cs typeface="Calibri" panose="020F0502020204030204" pitchFamily="34" charset="0"/>
              </a:rPr>
              <a:t>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un journal de réflexion que les stagiaires doivent remplir pour indiquer leur apprentissage, leurs difficultés, leur auto-évaluation, et la communication continue par ce biais avec l'enseignant</a:t>
            </a:r>
            <a:r>
              <a:rPr lang="en-US" sz="4000" dirty="0">
                <a:effectLst/>
                <a:latin typeface="Josefin Sans" pitchFamily="2" charset="0"/>
                <a:ea typeface="Calibri" panose="020F0502020204030204" pitchFamily="34" charset="0"/>
                <a:cs typeface="Calibri" panose="020F0502020204030204" pitchFamily="34" charset="0"/>
              </a:rPr>
              <a:t>. Ainsi</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des supports </a:t>
            </a:r>
            <a:r>
              <a:rPr lang="en-US" sz="4000" dirty="0">
                <a:solidFill>
                  <a:schemeClr val="tx1"/>
                </a:solidFill>
                <a:latin typeface="Josefin Sans" pitchFamily="2" charset="0"/>
                <a:ea typeface="Calibri" panose="020F0502020204030204" pitchFamily="34" charset="0"/>
                <a:cs typeface="Calibri" panose="020F0502020204030204" pitchFamily="34" charset="0"/>
              </a:rPr>
              <a:t>papier et en ligne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sont </a:t>
            </a:r>
            <a:r>
              <a:rPr lang="en-US" sz="4000" dirty="0">
                <a:solidFill>
                  <a:schemeClr val="tx1"/>
                </a:solidFill>
                <a:latin typeface="Josefin Sans" pitchFamily="2" charset="0"/>
                <a:ea typeface="Calibri" panose="020F0502020204030204" pitchFamily="34" charset="0"/>
                <a:cs typeface="Calibri" panose="020F0502020204030204" pitchFamily="34" charset="0"/>
              </a:rPr>
              <a:t>nécessaires afin de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développer un climat de compréhension entre tous les participants, qu'ils aient ou non des problèmes de santé mentale</a:t>
            </a:r>
            <a:r>
              <a:rPr lang="en-US" sz="4000" dirty="0">
                <a:solidFill>
                  <a:schemeClr val="tx1"/>
                </a:solidFill>
                <a:latin typeface="Josefin Sans" pitchFamily="2" charset="0"/>
                <a:ea typeface="Calibri" panose="020F0502020204030204" pitchFamily="34" charset="0"/>
                <a:cs typeface="Calibri" panose="020F0502020204030204" pitchFamily="34" charset="0"/>
              </a:rPr>
              <a:t>.</a:t>
            </a:r>
            <a:endParaRPr lang="en-US" sz="40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000" u="sng" dirty="0">
                <a:effectLst/>
                <a:latin typeface="Josefin Sans" pitchFamily="2" charset="0"/>
                <a:ea typeface="Calibri" panose="020F0502020204030204" pitchFamily="34" charset="0"/>
                <a:cs typeface="Calibri" panose="020F0502020204030204" pitchFamily="34" charset="0"/>
              </a:rPr>
              <a:t>Source </a:t>
            </a:r>
            <a:r>
              <a:rPr lang="en-US" sz="4000" u="sng"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000" u="sng"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4000" u="sng" dirty="0">
                <a:solidFill>
                  <a:schemeClr val="tx1"/>
                </a:solidFill>
                <a:effectLst/>
                <a:latin typeface="Josefin Sans" pitchFamily="2" charset="0"/>
                <a:ea typeface="Calibri" panose="020F0502020204030204" pitchFamily="34" charset="0"/>
                <a:cs typeface="Calibri" panose="020F0502020204030204" pitchFamily="34" charset="0"/>
              </a:rPr>
              <a:t>http://www.moec.gov.cy/aethee/synedria/2014_teliko/2014_06_26_handbook_greek.pdf)</a:t>
            </a:r>
            <a:endParaRPr lang="en-US" sz="4000" u="sng"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E36285E9-0ED9-4CEC-A16D-6A5E3C69E951}"/>
              </a:ext>
            </a:extLst>
          </p:cNvPr>
          <p:cNvSpPr>
            <a:spLocks noGrp="1"/>
          </p:cNvSpPr>
          <p:nvPr>
            <p:ph type="body" sz="quarter" idx="17"/>
          </p:nvPr>
        </p:nvSpPr>
        <p:spPr>
          <a:xfrm>
            <a:off x="522768" y="1"/>
            <a:ext cx="4070497" cy="595085"/>
          </a:xfrm>
        </p:spPr>
        <p:txBody>
          <a:bodyPr/>
          <a:lstStyle/>
          <a:p>
            <a:r>
              <a:rPr lang="en-US" dirty="0">
                <a:effectLst>
                  <a:outerShdw blurRad="38100" dist="38100" dir="2700000" algn="tl">
                    <a:srgbClr val="000000">
                      <a:alpha val="43137"/>
                    </a:srgbClr>
                  </a:outerShdw>
                </a:effectLst>
              </a:rPr>
              <a:t>Comprehension</a:t>
            </a:r>
          </a:p>
        </p:txBody>
      </p:sp>
    </p:spTree>
    <p:extLst>
      <p:ext uri="{BB962C8B-B14F-4D97-AF65-F5344CB8AC3E}">
        <p14:creationId xmlns:p14="http://schemas.microsoft.com/office/powerpoint/2010/main" val="2878712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926D0-E184-44F6-B1E2-C502F2C17D07}"/>
              </a:ext>
            </a:extLst>
          </p:cNvPr>
          <p:cNvSpPr>
            <a:spLocks noGrp="1"/>
          </p:cNvSpPr>
          <p:nvPr>
            <p:ph type="body" sz="quarter" idx="16"/>
          </p:nvPr>
        </p:nvSpPr>
        <p:spPr>
          <a:xfrm>
            <a:off x="477580" y="815968"/>
            <a:ext cx="10931155" cy="6378207"/>
          </a:xfrm>
        </p:spPr>
        <p:txBody>
          <a:bodyPr>
            <a:normAutofit fontScale="25000" lnSpcReduction="20000"/>
          </a:bodyPr>
          <a:lstStyle/>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THÉORIE </a:t>
            </a:r>
            <a:r>
              <a:rPr lang="en-US" sz="4400" b="1" dirty="0">
                <a:effectLst/>
                <a:latin typeface="Josefin Sans" pitchFamily="2" charset="0"/>
                <a:ea typeface="Calibri" panose="020F0502020204030204" pitchFamily="34" charset="0"/>
                <a:cs typeface="Calibri" panose="020F0502020204030204" pitchFamily="34" charset="0"/>
              </a:rPr>
              <a:t>: </a:t>
            </a:r>
            <a:r>
              <a:rPr lang="en-US" sz="4400" dirty="0">
                <a:effectLst/>
                <a:latin typeface="Josefin Sans" pitchFamily="2" charset="0"/>
                <a:ea typeface="Calibri" panose="020F0502020204030204" pitchFamily="34" charset="0"/>
                <a:cs typeface="Calibri" panose="020F0502020204030204" pitchFamily="34" charset="0"/>
              </a:rPr>
              <a:t>La flexibilité cognitive est un concept de promotion de la santé mentale. La flexibilité cognitive est définie comme "la conscience que dans toute situation il y a des options et des alternatives disponibles, la volonté d'être flexible et de s'adapter aux situations, et la compétence à être flexible (Kim &amp; Omizo, 2006,), et elle est positionnée pour être associée à une santé mentale positive. </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PRATIQUE : </a:t>
            </a:r>
            <a:r>
              <a:rPr lang="en-US" sz="4400" dirty="0">
                <a:effectLst/>
                <a:latin typeface="Josefin Sans" pitchFamily="2" charset="0"/>
                <a:ea typeface="Calibri" panose="020F0502020204030204" pitchFamily="34" charset="0"/>
                <a:cs typeface="Calibri" panose="020F0502020204030204" pitchFamily="34" charset="0"/>
              </a:rPr>
              <a:t>Le formateur crée une histoire, qui reflète la situation </a:t>
            </a:r>
            <a:r>
              <a:rPr lang="en-US" sz="4400" dirty="0">
                <a:latin typeface="Josefin Sans" pitchFamily="2" charset="0"/>
                <a:ea typeface="Calibri" panose="020F0502020204030204" pitchFamily="34" charset="0"/>
                <a:cs typeface="Calibri" panose="020F0502020204030204" pitchFamily="34" charset="0"/>
              </a:rPr>
              <a:t>à analyser</a:t>
            </a:r>
            <a:r>
              <a:rPr lang="en-US" sz="4400" dirty="0">
                <a:effectLst/>
                <a:latin typeface="Josefin Sans" pitchFamily="2" charset="0"/>
                <a:ea typeface="Calibri" panose="020F0502020204030204" pitchFamily="34" charset="0"/>
                <a:cs typeface="Calibri" panose="020F0502020204030204" pitchFamily="34" charset="0"/>
              </a:rPr>
              <a:t>. Les positions et le contenu des rôles conduisent soit à des contradictions, soit à des conflits. Le formateur présente le contexte de l'histoire et donne des informations sur </a:t>
            </a:r>
            <a:r>
              <a:rPr lang="en-US" sz="4400" dirty="0">
                <a:latin typeface="Josefin Sans" pitchFamily="2" charset="0"/>
                <a:ea typeface="Calibri" panose="020F0502020204030204" pitchFamily="34" charset="0"/>
                <a:cs typeface="Calibri" panose="020F0502020204030204" pitchFamily="34" charset="0"/>
              </a:rPr>
              <a:t>chaque </a:t>
            </a:r>
            <a:r>
              <a:rPr lang="en-US" sz="4400" dirty="0">
                <a:effectLst/>
                <a:latin typeface="Josefin Sans" pitchFamily="2" charset="0"/>
                <a:ea typeface="Calibri" panose="020F0502020204030204" pitchFamily="34" charset="0"/>
                <a:cs typeface="Calibri" panose="020F0502020204030204" pitchFamily="34" charset="0"/>
              </a:rPr>
              <a:t>rôle. L'histoire est ensuite racontée pour répondre aux questions de </a:t>
            </a:r>
            <a:r>
              <a:rPr lang="en-US" sz="4400" dirty="0" err="1">
                <a:effectLst/>
                <a:latin typeface="Josefin Sans" pitchFamily="2" charset="0"/>
                <a:ea typeface="Calibri" panose="020F0502020204030204" pitchFamily="34" charset="0"/>
                <a:cs typeface="Calibri" panose="020F0502020204030204" pitchFamily="34" charset="0"/>
              </a:rPr>
              <a:t>façon</a:t>
            </a:r>
            <a:r>
              <a:rPr lang="en-US" sz="4400" dirty="0">
                <a:effectLst/>
                <a:latin typeface="Josefin Sans" pitchFamily="2" charset="0"/>
                <a:ea typeface="Calibri" panose="020F0502020204030204" pitchFamily="34" charset="0"/>
                <a:cs typeface="Calibri" panose="020F0502020204030204" pitchFamily="34" charset="0"/>
              </a:rPr>
              <a:t> </a:t>
            </a:r>
            <a:r>
              <a:rPr lang="en-US" sz="4400" dirty="0" err="1">
                <a:effectLst/>
                <a:latin typeface="Josefin Sans" pitchFamily="2" charset="0"/>
                <a:ea typeface="Calibri" panose="020F0502020204030204" pitchFamily="34" charset="0"/>
                <a:cs typeface="Calibri" panose="020F0502020204030204" pitchFamily="34" charset="0"/>
              </a:rPr>
              <a:t>pertinente</a:t>
            </a:r>
            <a:r>
              <a:rPr lang="en-US" sz="4400" dirty="0">
                <a:effectLst/>
                <a:latin typeface="Josefin Sans" pitchFamily="2" charset="0"/>
                <a:ea typeface="Calibri" panose="020F0502020204030204" pitchFamily="34" charset="0"/>
                <a:cs typeface="Calibri" panose="020F0502020204030204" pitchFamily="34" charset="0"/>
              </a:rPr>
              <a:t>. Les participants sont invités à choisir les rôles, chaque rôle pouvant être "joué" par plus d'une personne, afin de donner la possibilité de représenter tous les "points de vue internes" et les dilemmes, que nous supposons que le </a:t>
            </a:r>
            <a:r>
              <a:rPr lang="en-US" sz="4400" dirty="0" err="1">
                <a:effectLst/>
                <a:latin typeface="Josefin Sans" pitchFamily="2" charset="0"/>
                <a:ea typeface="Calibri" panose="020F0502020204030204" pitchFamily="34" charset="0"/>
                <a:cs typeface="Calibri" panose="020F0502020204030204" pitchFamily="34" charset="0"/>
              </a:rPr>
              <a:t>personnage</a:t>
            </a:r>
            <a:r>
              <a:rPr lang="en-US" sz="4400" dirty="0">
                <a:effectLst/>
                <a:latin typeface="Josefin Sans" pitchFamily="2" charset="0"/>
                <a:ea typeface="Calibri" panose="020F0502020204030204" pitchFamily="34" charset="0"/>
                <a:cs typeface="Calibri" panose="020F0502020204030204" pitchFamily="34" charset="0"/>
              </a:rPr>
              <a:t> </a:t>
            </a:r>
            <a:r>
              <a:rPr lang="en-US" sz="4400" dirty="0" err="1">
                <a:effectLst/>
                <a:latin typeface="Josefin Sans" pitchFamily="2" charset="0"/>
                <a:ea typeface="Calibri" panose="020F0502020204030204" pitchFamily="34" charset="0"/>
                <a:cs typeface="Calibri" panose="020F0502020204030204" pitchFamily="34" charset="0"/>
              </a:rPr>
              <a:t>possède</a:t>
            </a:r>
            <a:r>
              <a:rPr lang="en-US" sz="4400" dirty="0">
                <a:effectLst/>
                <a:latin typeface="Josefin Sans" pitchFamily="2" charset="0"/>
                <a:ea typeface="Calibri" panose="020F0502020204030204" pitchFamily="34" charset="0"/>
                <a:cs typeface="Calibri" panose="020F0502020204030204" pitchFamily="34" charset="0"/>
              </a:rPr>
              <a:t>. Le formateur adulte demande à </a:t>
            </a:r>
            <a:r>
              <a:rPr lang="en-US" sz="4400" dirty="0">
                <a:latin typeface="Josefin Sans" pitchFamily="2" charset="0"/>
                <a:ea typeface="Calibri" panose="020F0502020204030204" pitchFamily="34" charset="0"/>
                <a:cs typeface="Calibri" panose="020F0502020204030204" pitchFamily="34" charset="0"/>
              </a:rPr>
              <a:t>chaque groupe de joueurs de se réunir séparément pour leur permettre de </a:t>
            </a:r>
            <a:r>
              <a:rPr lang="en-US" sz="4400" dirty="0">
                <a:effectLst/>
                <a:latin typeface="Josefin Sans" pitchFamily="2" charset="0"/>
                <a:ea typeface="Calibri" panose="020F0502020204030204" pitchFamily="34" charset="0"/>
                <a:cs typeface="Calibri" panose="020F0502020204030204" pitchFamily="34" charset="0"/>
              </a:rPr>
              <a:t>réfléchir, d'examiner et de planifier leurs actions/comportements </a:t>
            </a:r>
            <a:r>
              <a:rPr lang="en-US" sz="4400" dirty="0" err="1">
                <a:effectLst/>
                <a:latin typeface="Josefin Sans" pitchFamily="2" charset="0"/>
                <a:ea typeface="Calibri" panose="020F0502020204030204" pitchFamily="34" charset="0"/>
                <a:cs typeface="Calibri" panose="020F0502020204030204" pitchFamily="34" charset="0"/>
              </a:rPr>
              <a:t>futurs</a:t>
            </a:r>
            <a:r>
              <a:rPr lang="en-US" sz="4400" dirty="0">
                <a:effectLst/>
                <a:latin typeface="Josefin Sans" pitchFamily="2" charset="0"/>
                <a:ea typeface="Calibri" panose="020F0502020204030204" pitchFamily="34" charset="0"/>
                <a:cs typeface="Calibri" panose="020F0502020204030204" pitchFamily="34" charset="0"/>
              </a:rPr>
              <a:t>. </a:t>
            </a:r>
            <a:r>
              <a:rPr lang="en-US" sz="4400" dirty="0">
                <a:latin typeface="Josefin Sans" pitchFamily="2" charset="0"/>
                <a:ea typeface="Calibri" panose="020F0502020204030204" pitchFamily="34" charset="0"/>
                <a:cs typeface="Calibri" panose="020F0502020204030204" pitchFamily="34" charset="0"/>
              </a:rPr>
              <a:t>Chaque </a:t>
            </a:r>
            <a:r>
              <a:rPr lang="en-US" sz="4400" dirty="0">
                <a:effectLst/>
                <a:latin typeface="Josefin Sans" pitchFamily="2" charset="0"/>
                <a:ea typeface="Calibri" panose="020F0502020204030204" pitchFamily="34" charset="0"/>
                <a:cs typeface="Calibri" panose="020F0502020204030204" pitchFamily="34" charset="0"/>
              </a:rPr>
              <a:t>"joueur" est </a:t>
            </a:r>
            <a:r>
              <a:rPr lang="en-US" sz="4400" dirty="0">
                <a:latin typeface="Josefin Sans" pitchFamily="2" charset="0"/>
                <a:ea typeface="Calibri" panose="020F0502020204030204" pitchFamily="34" charset="0"/>
                <a:cs typeface="Calibri" panose="020F0502020204030204" pitchFamily="34" charset="0"/>
              </a:rPr>
              <a:t>donc </a:t>
            </a:r>
            <a:r>
              <a:rPr lang="en-US" sz="4400" dirty="0">
                <a:effectLst/>
                <a:latin typeface="Josefin Sans" pitchFamily="2" charset="0"/>
                <a:ea typeface="Calibri" panose="020F0502020204030204" pitchFamily="34" charset="0"/>
                <a:cs typeface="Calibri" panose="020F0502020204030204" pitchFamily="34" charset="0"/>
              </a:rPr>
              <a:t>appelé à décider de l'attitude qu'il adoptera lorsqu'il se retrouvera </a:t>
            </a:r>
            <a:r>
              <a:rPr lang="en-US" sz="4400" dirty="0">
                <a:latin typeface="Josefin Sans" pitchFamily="2" charset="0"/>
                <a:ea typeface="Calibri" panose="020F0502020204030204" pitchFamily="34" charset="0"/>
                <a:cs typeface="Calibri" panose="020F0502020204030204" pitchFamily="34" charset="0"/>
              </a:rPr>
              <a:t>dans la situation</a:t>
            </a:r>
            <a:r>
              <a:rPr lang="en-US" sz="4400" dirty="0">
                <a:effectLst/>
                <a:latin typeface="Josefin Sans" pitchFamily="2" charset="0"/>
                <a:ea typeface="Calibri" panose="020F0502020204030204" pitchFamily="34" charset="0"/>
                <a:cs typeface="Calibri" panose="020F0502020204030204" pitchFamily="34" charset="0"/>
              </a:rPr>
              <a:t>. Les "joueurs" jouent maintenant les personnages de l'histoire </a:t>
            </a:r>
            <a:r>
              <a:rPr lang="en-US" sz="4400" dirty="0">
                <a:latin typeface="Josefin Sans" pitchFamily="2" charset="0"/>
                <a:ea typeface="Calibri" panose="020F0502020204030204" pitchFamily="34" charset="0"/>
                <a:cs typeface="Calibri" panose="020F0502020204030204" pitchFamily="34" charset="0"/>
              </a:rPr>
              <a:t>et les </a:t>
            </a:r>
            <a:r>
              <a:rPr lang="en-US" sz="4400" dirty="0">
                <a:effectLst/>
                <a:latin typeface="Josefin Sans" pitchFamily="2" charset="0"/>
                <a:ea typeface="Calibri" panose="020F0502020204030204" pitchFamily="34" charset="0"/>
                <a:cs typeface="Calibri" panose="020F0502020204030204" pitchFamily="34" charset="0"/>
              </a:rPr>
              <a:t>participants parlent à la première personne. Ils ne sont pas autorisés à analyser ou à commenter leur rôle ou leur situation. Le jeu de rôle se poursuit, comme une "situation théâtrale", jusqu'à ce que le problème en question soit abordé et qu'</a:t>
            </a:r>
            <a:r>
              <a:rPr lang="en-US" sz="4400" dirty="0">
                <a:latin typeface="Josefin Sans" pitchFamily="2" charset="0"/>
                <a:ea typeface="Calibri" panose="020F0502020204030204" pitchFamily="34" charset="0"/>
                <a:cs typeface="Calibri" panose="020F0502020204030204" pitchFamily="34" charset="0"/>
              </a:rPr>
              <a:t>une </a:t>
            </a:r>
            <a:r>
              <a:rPr lang="en-US" sz="4400" dirty="0">
                <a:effectLst/>
                <a:latin typeface="Josefin Sans" pitchFamily="2" charset="0"/>
                <a:ea typeface="Calibri" panose="020F0502020204030204" pitchFamily="34" charset="0"/>
                <a:cs typeface="Calibri" panose="020F0502020204030204" pitchFamily="34" charset="0"/>
              </a:rPr>
              <a:t>réponse créative soit trouvée. Avant la fin de l'exercice, il convient de demander à tous les participants s'ils considèrent que la situation conflictuelle a été traitée efficacement, sinon l'exercice doit être poursuivi. A la fin, le formateur discute de la </a:t>
            </a:r>
            <a:r>
              <a:rPr lang="en-US" sz="4400" dirty="0">
                <a:latin typeface="Josefin Sans" pitchFamily="2" charset="0"/>
                <a:ea typeface="Calibri" panose="020F0502020204030204" pitchFamily="34" charset="0"/>
                <a:cs typeface="Calibri" panose="020F0502020204030204" pitchFamily="34" charset="0"/>
              </a:rPr>
              <a:t>pertinence de l'exercice et de la discussion et </a:t>
            </a:r>
            <a:r>
              <a:rPr lang="en-US" sz="4400" dirty="0">
                <a:effectLst/>
                <a:latin typeface="Josefin Sans" pitchFamily="2" charset="0"/>
                <a:ea typeface="Calibri" panose="020F0502020204030204" pitchFamily="34" charset="0"/>
                <a:cs typeface="Calibri" panose="020F0502020204030204" pitchFamily="34" charset="0"/>
              </a:rPr>
              <a:t>procède à la synthèse finale et aux conclusions.</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IMPACT : </a:t>
            </a:r>
            <a:r>
              <a:rPr lang="en-US" sz="4400" dirty="0">
                <a:effectLst/>
                <a:latin typeface="Josefin Sans" pitchFamily="2" charset="0"/>
                <a:ea typeface="Calibri" panose="020F0502020204030204" pitchFamily="34" charset="0"/>
                <a:cs typeface="Calibri" panose="020F0502020204030204" pitchFamily="34" charset="0"/>
              </a:rPr>
              <a:t>Grâce à ce processus, la flexibilité de l'éducateur d'adultes ainsi que des stagiaires deviendra apparente. Les seuls outils nécessaires sont l'imagination et la facilité d'adaptation à de nouvelles situations. </a:t>
            </a:r>
            <a:r>
              <a:rPr lang="en-US" sz="4400" dirty="0">
                <a:latin typeface="Josefin Sans" pitchFamily="2" charset="0"/>
                <a:ea typeface="Calibri" panose="020F0502020204030204" pitchFamily="34" charset="0"/>
                <a:cs typeface="Calibri" panose="020F0502020204030204" pitchFamily="34" charset="0"/>
              </a:rPr>
              <a:t>Veuillez consulter le lien suivant pour voir </a:t>
            </a:r>
            <a:r>
              <a:rPr lang="en-GB" sz="4400" b="0" i="0" dirty="0">
                <a:solidFill>
                  <a:srgbClr val="444444"/>
                </a:solidFill>
                <a:effectLst/>
                <a:latin typeface="Josefin Sans" pitchFamily="2" charset="0"/>
              </a:rPr>
              <a:t>un jeu conçu pour entraîner la flexibilité cognitive, une sous-compétence des fonctions exécutives. La flexibilité cognitive consiste </a:t>
            </a:r>
            <a:r>
              <a:rPr lang="en-GB" sz="4400" b="0" i="0" dirty="0" err="1">
                <a:solidFill>
                  <a:srgbClr val="444444"/>
                </a:solidFill>
                <a:effectLst/>
                <a:latin typeface="Josefin Sans" pitchFamily="2" charset="0"/>
              </a:rPr>
              <a:t>à</a:t>
            </a:r>
            <a:r>
              <a:rPr lang="en-GB" sz="4400" b="0" i="0" dirty="0">
                <a:solidFill>
                  <a:srgbClr val="444444"/>
                </a:solidFill>
                <a:effectLst/>
                <a:latin typeface="Josefin Sans" pitchFamily="2" charset="0"/>
              </a:rPr>
              <a:t> </a:t>
            </a:r>
            <a:r>
              <a:rPr lang="en-GB" sz="4400" b="0" i="0" dirty="0" err="1">
                <a:solidFill>
                  <a:srgbClr val="444444"/>
                </a:solidFill>
                <a:effectLst/>
                <a:latin typeface="Josefin Sans" pitchFamily="2" charset="0"/>
              </a:rPr>
              <a:t>enrayer</a:t>
            </a:r>
            <a:r>
              <a:rPr lang="en-GB" sz="4400" b="0" i="0" dirty="0">
                <a:solidFill>
                  <a:srgbClr val="444444"/>
                </a:solidFill>
                <a:effectLst/>
                <a:latin typeface="Josefin Sans" pitchFamily="2" charset="0"/>
              </a:rPr>
              <a:t> une perspective antérieure et à envisager une nouvelle perspective (Diamond, 2013).</a:t>
            </a:r>
          </a:p>
          <a:p>
            <a:pPr algn="just">
              <a:lnSpc>
                <a:spcPct val="170000"/>
              </a:lnSpc>
              <a:spcBef>
                <a:spcPts val="600"/>
              </a:spcBef>
              <a:spcAft>
                <a:spcPts val="800"/>
              </a:spcAft>
            </a:pPr>
            <a:r>
              <a:rPr lang="en-GB" sz="4400" b="0" i="0" dirty="0">
                <a:solidFill>
                  <a:srgbClr val="444444"/>
                </a:solidFill>
                <a:effectLst/>
                <a:latin typeface="Josefin Sans" pitchFamily="2" charset="0"/>
              </a:rPr>
              <a:t> https://create.nyu.edu/projects/smartsuite/allyoucanet/ </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Bef>
                <a:spcPts val="600"/>
              </a:spcBef>
              <a:spcAft>
                <a:spcPts val="800"/>
              </a:spcAft>
            </a:pPr>
            <a:r>
              <a:rPr lang="en-US" sz="4400" dirty="0">
                <a:effectLst/>
                <a:latin typeface="Josefin Sans" pitchFamily="2" charset="0"/>
                <a:ea typeface="Calibri" panose="020F0502020204030204" pitchFamily="34" charset="0"/>
                <a:cs typeface="Calibri" panose="020F0502020204030204" pitchFamily="34" charset="0"/>
              </a:rPr>
              <a:t> Sources:</a:t>
            </a:r>
            <a:r>
              <a:rPr lang="en-US" sz="44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2"/>
              </a:rPr>
              <a:t>(</a:t>
            </a:r>
            <a:r>
              <a:rPr lang="en-US" sz="4400" dirty="0">
                <a:effectLst/>
                <a:latin typeface="Arial Narrow" panose="020B0606020202030204" pitchFamily="34" charset="0"/>
                <a:ea typeface="Calibri" panose="020F0502020204030204" pitchFamily="34" charset="0"/>
                <a:cs typeface="Calibri" panose="020F0502020204030204" pitchFamily="34" charset="0"/>
              </a:rPr>
              <a:t>https://blogs.sch.gr/politism/files/2017/10/%CE%95%CE%BD%CE%B5%CF%81%CE%B3%CE%B7%CF%84%CE%B9%CE%BA%CE%AD%CF%82-%CE%95%CE%BA%CF%80%CE%B1%CE%B9%CE%B4%CE%B5%CF%85%CF%84%CE%B9%CE%BA%CE%AD%CF%82-%CE%A4%CE%B5%CF%87%CE%BD%CE%B9%CE%BA%CE%AD%CF%82-%CE%91.-%CE%9A%CF%8C%CE%BA%CE%BA%CE%BF%CF%82.pdf)</a:t>
            </a:r>
            <a:endParaRPr lang="en-US" sz="4400"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 </a:t>
            </a:r>
            <a:endParaRPr lang="en-US" sz="4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4497D2DB-E489-4F25-8EB1-C001B3597CBB}"/>
              </a:ext>
            </a:extLst>
          </p:cNvPr>
          <p:cNvSpPr>
            <a:spLocks noGrp="1"/>
          </p:cNvSpPr>
          <p:nvPr>
            <p:ph type="body" sz="quarter" idx="17"/>
          </p:nvPr>
        </p:nvSpPr>
        <p:spPr>
          <a:xfrm>
            <a:off x="377415" y="86095"/>
            <a:ext cx="6575715" cy="729873"/>
          </a:xfrm>
        </p:spPr>
        <p:txBody>
          <a:bodyPr/>
          <a:lstStyle/>
          <a:p>
            <a:r>
              <a:rPr lang="en-US" dirty="0"/>
              <a:t>Flexibilité</a:t>
            </a:r>
          </a:p>
        </p:txBody>
      </p:sp>
    </p:spTree>
    <p:extLst>
      <p:ext uri="{BB962C8B-B14F-4D97-AF65-F5344CB8AC3E}">
        <p14:creationId xmlns:p14="http://schemas.microsoft.com/office/powerpoint/2010/main" val="289193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a:t>SOMMAIRE</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588709" y="1966151"/>
            <a:ext cx="1694620" cy="1324800"/>
          </a:xfrm>
        </p:spPr>
        <p:txBody>
          <a:bodyPr/>
          <a:lstStyle/>
          <a:p>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1 Module 1</a:t>
            </a:r>
          </a:p>
          <a:p>
            <a:r>
              <a:rPr lang="en-US" sz="1800" dirty="0"/>
              <a:t>Introduction à la prescription sociale</a:t>
            </a:r>
          </a:p>
          <a:p>
            <a:endParaRPr lang="en-US" dirty="0"/>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4151387" y="1989134"/>
            <a:ext cx="1752990" cy="1324800"/>
          </a:xfrm>
        </p:spPr>
        <p:txBody>
          <a:bodyPr/>
          <a:lstStyle/>
          <a:p>
            <a:pPr algn="ctr"/>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1 Module 2</a:t>
            </a:r>
          </a:p>
          <a:p>
            <a:pPr algn="ctr"/>
            <a:r>
              <a:rPr lang="en-US" sz="1800" dirty="0"/>
              <a:t>Rôle du professionnel de la santé et des soins</a:t>
            </a: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649878" y="1993456"/>
            <a:ext cx="1752990" cy="1324800"/>
          </a:xfrm>
        </p:spPr>
        <p:txBody>
          <a:bodyPr/>
          <a:lstStyle/>
          <a:p>
            <a:pPr algn="ctr"/>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1 Module 3</a:t>
            </a:r>
          </a:p>
          <a:p>
            <a:pPr algn="ctr"/>
            <a:r>
              <a:rPr lang="en-US" sz="1800" dirty="0"/>
              <a:t>La prescription sociale en action</a:t>
            </a:r>
          </a:p>
          <a:p>
            <a:endParaRPr lang="en-US" dirty="0"/>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233001" y="1748438"/>
            <a:ext cx="1752990" cy="1443779"/>
          </a:xfrm>
        </p:spPr>
        <p:txBody>
          <a:bodyPr/>
          <a:lstStyle/>
          <a:p>
            <a:pPr algn="ctr"/>
            <a:r>
              <a:rPr lang="en-US" dirty="0">
                <a:solidFill>
                  <a:srgbClr val="FFC000"/>
                </a:solidFill>
                <a:effectLst>
                  <a:outerShdw blurRad="38100" dist="38100" dir="2700000" algn="tl">
                    <a:srgbClr val="000000">
                      <a:alpha val="43137"/>
                    </a:srgbClr>
                  </a:outerShdw>
                </a:effectLst>
              </a:rPr>
              <a:t>thème 1 Module 4</a:t>
            </a:r>
          </a:p>
          <a:p>
            <a:pPr algn="ctr"/>
            <a:r>
              <a:rPr lang="en-US" sz="1800" dirty="0"/>
              <a:t>Tendre la main et collaborer pour réussir la prescription sociale</a:t>
            </a:r>
          </a:p>
          <a:p>
            <a:endParaRPr lang="en-US" dirty="0"/>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p:txBody>
          <a:bodyPr/>
          <a:lstStyle/>
          <a:p>
            <a:r>
              <a:rPr lang="en-US" dirty="0"/>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n-US" dirty="0"/>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n-US" dirty="0"/>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n-US" dirty="0"/>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a:xfrm>
            <a:off x="1550147" y="3701958"/>
            <a:ext cx="1929782" cy="1424253"/>
          </a:xfrm>
        </p:spPr>
        <p:txBody>
          <a:bodyPr/>
          <a:lstStyle/>
          <a:p>
            <a:pPr algn="ctr"/>
            <a:r>
              <a:rPr lang="en-US" dirty="0" err="1">
                <a:solidFill>
                  <a:srgbClr val="FFC000"/>
                </a:solidFill>
                <a:effectLst>
                  <a:outerShdw blurRad="38100" dist="38100" dir="2700000" algn="tl">
                    <a:srgbClr val="000000">
                      <a:alpha val="43137"/>
                    </a:srgbClr>
                  </a:outerShdw>
                </a:effectLst>
              </a:rPr>
              <a:t>thème</a:t>
            </a:r>
            <a:r>
              <a:rPr lang="en-US" dirty="0">
                <a:solidFill>
                  <a:srgbClr val="FFC652"/>
                </a:solidFill>
                <a:effectLst>
                  <a:outerShdw blurRad="38100" dist="38100" dir="2700000" algn="tl">
                    <a:srgbClr val="000000">
                      <a:alpha val="43137"/>
                    </a:srgbClr>
                  </a:outerShdw>
                </a:effectLst>
              </a:rPr>
              <a:t> 2 Module 1</a:t>
            </a:r>
          </a:p>
          <a:p>
            <a:pPr algn="ctr"/>
            <a:r>
              <a:rPr lang="en-US" sz="1800" dirty="0"/>
              <a:t>Rôle des professionnels de la santé et des soins dans la formation des adultes et des </a:t>
            </a:r>
            <a:r>
              <a:rPr lang="en-US" sz="1800" dirty="0" err="1"/>
              <a:t>communautés</a:t>
            </a:r>
            <a:endParaRPr lang="en-US" sz="1800" dirty="0"/>
          </a:p>
          <a:p>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085244" y="3974558"/>
            <a:ext cx="1792022" cy="1424253"/>
          </a:xfrm>
        </p:spPr>
        <p:txBody>
          <a:bodyPr/>
          <a:lstStyle/>
          <a:p>
            <a:pPr algn="ctr"/>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2 Module2</a:t>
            </a:r>
          </a:p>
          <a:p>
            <a:pPr algn="ctr"/>
            <a:r>
              <a:rPr lang="en-US" sz="1800" dirty="0"/>
              <a:t>Se concentrer sur les 7 compétences des éducateurs d'adultes</a:t>
            </a:r>
          </a:p>
          <a:p>
            <a:endParaRPr lang="en-US" dirty="0"/>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a:xfrm>
            <a:off x="6525288" y="3974557"/>
            <a:ext cx="1801505" cy="1424253"/>
          </a:xfrm>
        </p:spPr>
        <p:txBody>
          <a:bodyPr/>
          <a:lstStyle/>
          <a:p>
            <a:pPr algn="ctr"/>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2 Module 3</a:t>
            </a:r>
          </a:p>
          <a:p>
            <a:pPr algn="ctr"/>
            <a:r>
              <a:rPr lang="en-US" sz="1800" dirty="0"/>
              <a:t>Compétences avancées en matière de communication</a:t>
            </a:r>
          </a:p>
          <a:p>
            <a:endParaRPr lang="en-US" dirty="0"/>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a:xfrm>
            <a:off x="9184486" y="4249815"/>
            <a:ext cx="1801505" cy="1443779"/>
          </a:xfrm>
        </p:spPr>
        <p:txBody>
          <a:bodyPr/>
          <a:lstStyle/>
          <a:p>
            <a:pPr algn="ctr"/>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2 module 4</a:t>
            </a:r>
          </a:p>
          <a:p>
            <a:pPr algn="ctr"/>
            <a:r>
              <a:rPr lang="en-US" sz="1800" dirty="0"/>
              <a:t>Littératie en matière de santé et bien-être</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n-US" dirty="0"/>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n-US" dirty="0"/>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n-US" dirty="0"/>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n-US" dirty="0"/>
              <a:t>8</a:t>
            </a:r>
          </a:p>
        </p:txBody>
      </p:sp>
    </p:spTree>
    <p:extLst>
      <p:ext uri="{BB962C8B-B14F-4D97-AF65-F5344CB8AC3E}">
        <p14:creationId xmlns:p14="http://schemas.microsoft.com/office/powerpoint/2010/main" val="2881225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90E6-CDEE-459F-AD31-A7CA6DBF443D}"/>
              </a:ext>
            </a:extLst>
          </p:cNvPr>
          <p:cNvSpPr>
            <a:spLocks noGrp="1"/>
          </p:cNvSpPr>
          <p:nvPr>
            <p:ph type="body" sz="quarter" idx="16"/>
          </p:nvPr>
        </p:nvSpPr>
        <p:spPr>
          <a:xfrm>
            <a:off x="116250" y="607526"/>
            <a:ext cx="11537685" cy="6175829"/>
          </a:xfrm>
        </p:spPr>
        <p:txBody>
          <a:bodyPr>
            <a:normAutofit fontScale="25000" lnSpcReduction="20000"/>
          </a:bodyPr>
          <a:lstStyle/>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THÉORIE </a:t>
            </a:r>
            <a:r>
              <a:rPr lang="en-US" sz="4400" dirty="0">
                <a:effectLst/>
                <a:latin typeface="Josefin Sans" pitchFamily="2" charset="0"/>
                <a:ea typeface="Calibri" panose="020F0502020204030204" pitchFamily="34" charset="0"/>
                <a:cs typeface="Calibri" panose="020F0502020204030204" pitchFamily="34" charset="0"/>
              </a:rPr>
              <a:t>: Nous pouvons aider les personnes vulnérables à comprendre et à hiérarchiser leurs besoins - et à être capables de gérer leur santé avec succès - en utilisant les principes de l'apprentissage des adultes pour étayer nos efforts de renforcement des compétences. La théorie de l'apprentissage des adultes, également connue sous le nom d'andragogie, se compose de plusieurs principes. Trois d'entre eux sont clairement liés au fait d'aider les patients à développer des compétences en matière de gestion de la santé.</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PRATIQUE : </a:t>
            </a:r>
            <a:r>
              <a:rPr lang="en-US" sz="4400" dirty="0">
                <a:effectLst/>
                <a:latin typeface="Josefin Sans" pitchFamily="2" charset="0"/>
                <a:ea typeface="Calibri" panose="020F0502020204030204" pitchFamily="34" charset="0"/>
                <a:cs typeface="Calibri" panose="020F0502020204030204" pitchFamily="34" charset="0"/>
              </a:rPr>
              <a:t>-La préparation à l'enseignement : Les adultes deviennent désireux d'apprendre lorsqu'ils ont besoin d'informations qui les aident à relever des défis réels</a:t>
            </a:r>
            <a:r>
              <a:rPr lang="en-US" sz="4400" dirty="0">
                <a:effectLst/>
                <a:latin typeface="Josefin Sans" pitchFamily="2" charset="0"/>
                <a:ea typeface="Calibri" panose="020F0502020204030204" pitchFamily="34" charset="0"/>
                <a:cs typeface="Arial" panose="020B0604020202020204" pitchFamily="34" charset="0"/>
              </a:rPr>
              <a:t>.</a:t>
            </a:r>
            <a:r>
              <a:rPr lang="en-US" sz="4400" dirty="0">
                <a:effectLst/>
                <a:latin typeface="Josefin Sans" pitchFamily="2" charset="0"/>
                <a:ea typeface="Calibri" panose="020F0502020204030204" pitchFamily="34" charset="0"/>
                <a:cs typeface="Calibri" panose="020F0502020204030204" pitchFamily="34" charset="0"/>
              </a:rPr>
              <a:t>.. Les adultes n'ont pas un ”examen" qui reflétera une note spécifique, </a:t>
            </a:r>
            <a:r>
              <a:rPr lang="en-US" sz="4400" dirty="0" err="1">
                <a:effectLst/>
                <a:latin typeface="Josefin Sans" pitchFamily="2" charset="0"/>
                <a:ea typeface="Calibri" panose="020F0502020204030204" pitchFamily="34" charset="0"/>
                <a:cs typeface="Calibri" panose="020F0502020204030204" pitchFamily="34" charset="0"/>
              </a:rPr>
              <a:t>mais</a:t>
            </a:r>
            <a:r>
              <a:rPr lang="en-US" sz="4400" dirty="0">
                <a:effectLst/>
                <a:latin typeface="Josefin Sans" pitchFamily="2" charset="0"/>
                <a:ea typeface="Calibri" panose="020F0502020204030204" pitchFamily="34" charset="0"/>
                <a:cs typeface="Calibri" panose="020F0502020204030204" pitchFamily="34" charset="0"/>
              </a:rPr>
              <a:t> des </a:t>
            </a:r>
            <a:r>
              <a:rPr lang="en-US" sz="4400" dirty="0" err="1">
                <a:effectLst/>
                <a:latin typeface="Josefin Sans" pitchFamily="2" charset="0"/>
                <a:ea typeface="Calibri" panose="020F0502020204030204" pitchFamily="34" charset="0"/>
                <a:cs typeface="Calibri" panose="020F0502020204030204" pitchFamily="34" charset="0"/>
              </a:rPr>
              <a:t>résultats</a:t>
            </a:r>
            <a:r>
              <a:rPr lang="en-US" sz="4400" dirty="0">
                <a:effectLst/>
                <a:latin typeface="Josefin Sans" pitchFamily="2" charset="0"/>
                <a:ea typeface="Calibri" panose="020F0502020204030204" pitchFamily="34" charset="0"/>
                <a:cs typeface="Calibri" panose="020F0502020204030204" pitchFamily="34" charset="0"/>
              </a:rPr>
              <a:t> </a:t>
            </a:r>
            <a:r>
              <a:rPr lang="en-US" sz="4400" dirty="0" err="1">
                <a:effectLst/>
                <a:latin typeface="Josefin Sans" pitchFamily="2" charset="0"/>
                <a:ea typeface="Calibri" panose="020F0502020204030204" pitchFamily="34" charset="0"/>
                <a:cs typeface="Calibri" panose="020F0502020204030204" pitchFamily="34" charset="0"/>
              </a:rPr>
              <a:t>peuvent</a:t>
            </a:r>
            <a:r>
              <a:rPr lang="en-US" sz="4400" dirty="0">
                <a:effectLst/>
                <a:latin typeface="Josefin Sans" pitchFamily="2" charset="0"/>
                <a:ea typeface="Calibri" panose="020F0502020204030204" pitchFamily="34" charset="0"/>
                <a:cs typeface="Calibri" panose="020F0502020204030204" pitchFamily="34" charset="0"/>
              </a:rPr>
              <a:t> résulter de cette éducation. Cela signifie que les adultes sont inspirés institutionnellement, par exemple par le désir de maintenir ou d'améliorer leur santé ou leur qualité de vie.</a:t>
            </a:r>
            <a:endParaRPr lang="en-US" sz="4400" dirty="0">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a:t>
            </a:r>
            <a:r>
              <a:rPr lang="en-US" sz="4400" dirty="0" err="1">
                <a:effectLst/>
                <a:latin typeface="Josefin Sans" pitchFamily="2" charset="0"/>
                <a:ea typeface="Calibri" panose="020F0502020204030204" pitchFamily="34" charset="0"/>
                <a:cs typeface="Calibri" panose="020F0502020204030204" pitchFamily="34" charset="0"/>
              </a:rPr>
              <a:t>Apprentissage</a:t>
            </a:r>
            <a:r>
              <a:rPr lang="en-US" sz="4400" dirty="0">
                <a:effectLst/>
                <a:latin typeface="Josefin Sans" pitchFamily="2" charset="0"/>
                <a:ea typeface="Calibri" panose="020F0502020204030204" pitchFamily="34" charset="0"/>
                <a:cs typeface="Calibri" panose="020F0502020204030204" pitchFamily="34" charset="0"/>
              </a:rPr>
              <a:t> axé sur les tâches : Au lieu d'apprendre tout sur un sujet, les adultes préfèrent découvrir comment acquérir une expertise ou résoudre un problème concret. L'éducateur d'adultes et les individus disposent probablement d'un temps limité pour se rencontrer et échanger des expériences, des informations et des connaissances. Mais les éducateurs doivent développer leur sens pratique, tout en renforçant la confiance des gens et en développant leurs propres compétences. </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-D'abord, le formateur doit se mettre à la place de chacun et comprendre autant que possible ses sentiments et ses pensées. Bien que cela puisse sembler être une discussion qui prend beaucoup de temps et qui pourrait nuire à l'éducation, </a:t>
            </a:r>
            <a:r>
              <a:rPr lang="en-US" sz="4400" dirty="0">
                <a:latin typeface="Josefin Sans" pitchFamily="2" charset="0"/>
                <a:ea typeface="Calibri" panose="020F0502020204030204" pitchFamily="34" charset="0"/>
                <a:cs typeface="Calibri" panose="020F0502020204030204" pitchFamily="34" charset="0"/>
              </a:rPr>
              <a:t>cela peut être un élément essentiel du </a:t>
            </a:r>
            <a:r>
              <a:rPr lang="en-US" sz="4400" dirty="0">
                <a:effectLst/>
                <a:latin typeface="Josefin Sans" pitchFamily="2" charset="0"/>
                <a:ea typeface="Calibri" panose="020F0502020204030204" pitchFamily="34" charset="0"/>
                <a:cs typeface="Calibri" panose="020F0502020204030204" pitchFamily="34" charset="0"/>
              </a:rPr>
              <a:t>succès. Le formateur doit identifier et partager les préoccupations et les espoirs </a:t>
            </a:r>
            <a:r>
              <a:rPr lang="en-US" sz="4400" dirty="0">
                <a:latin typeface="Josefin Sans" pitchFamily="2" charset="0"/>
                <a:ea typeface="Calibri" panose="020F0502020204030204" pitchFamily="34" charset="0"/>
                <a:cs typeface="Calibri" panose="020F0502020204030204" pitchFamily="34" charset="0"/>
              </a:rPr>
              <a:t>des participants </a:t>
            </a:r>
            <a:r>
              <a:rPr lang="en-US" sz="4400" dirty="0">
                <a:effectLst/>
                <a:latin typeface="Josefin Sans" pitchFamily="2" charset="0"/>
                <a:ea typeface="Calibri" panose="020F0502020204030204" pitchFamily="34" charset="0"/>
                <a:cs typeface="Calibri" panose="020F0502020204030204" pitchFamily="34" charset="0"/>
              </a:rPr>
              <a:t>afin qu'ensemble ils puissent travailler à des solutions, dissiper les inquiétudes, </a:t>
            </a:r>
            <a:r>
              <a:rPr lang="en-US" sz="4400" dirty="0">
                <a:latin typeface="Josefin Sans" pitchFamily="2" charset="0"/>
                <a:ea typeface="Calibri" panose="020F0502020204030204" pitchFamily="34" charset="0"/>
                <a:cs typeface="Calibri" panose="020F0502020204030204" pitchFamily="34" charset="0"/>
              </a:rPr>
              <a:t>aborder les </a:t>
            </a:r>
            <a:r>
              <a:rPr lang="en-US" sz="4400" dirty="0">
                <a:effectLst/>
                <a:latin typeface="Josefin Sans" pitchFamily="2" charset="0"/>
                <a:ea typeface="Calibri" panose="020F0502020204030204" pitchFamily="34" charset="0"/>
                <a:cs typeface="Calibri" panose="020F0502020204030204" pitchFamily="34" charset="0"/>
              </a:rPr>
              <a:t>mauvaises interprétations et soutenir les </a:t>
            </a:r>
            <a:r>
              <a:rPr lang="en-US" sz="4400" dirty="0">
                <a:latin typeface="Josefin Sans" pitchFamily="2" charset="0"/>
                <a:ea typeface="Calibri" panose="020F0502020204030204" pitchFamily="34" charset="0"/>
                <a:cs typeface="Calibri" panose="020F0502020204030204" pitchFamily="34" charset="0"/>
              </a:rPr>
              <a:t>apprenants </a:t>
            </a:r>
            <a:r>
              <a:rPr lang="en-US" sz="4400" dirty="0">
                <a:effectLst/>
                <a:latin typeface="Josefin Sans" pitchFamily="2" charset="0"/>
                <a:ea typeface="Calibri" panose="020F0502020204030204" pitchFamily="34" charset="0"/>
                <a:cs typeface="Calibri" panose="020F0502020204030204" pitchFamily="34" charset="0"/>
              </a:rPr>
              <a:t>sur le plan émotionnel.</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-L'étape suivante est la compréhension par les formateurs des besoins liés aux stagiaires. Le lien entre l'apprentissage principal et la motivation intrinsèque est un autre niveau de préparation à l'apprentissage actif.</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-Enfin, l'utilisation d'instructions simples et claires et la mise à disposition d'outils pédagogiques sont </a:t>
            </a:r>
            <a:r>
              <a:rPr lang="en-US" sz="4400" dirty="0">
                <a:latin typeface="Josefin Sans" pitchFamily="2" charset="0"/>
                <a:ea typeface="Calibri" panose="020F0502020204030204" pitchFamily="34" charset="0"/>
                <a:cs typeface="Calibri" panose="020F0502020204030204" pitchFamily="34" charset="0"/>
              </a:rPr>
              <a:t>nécessaires pour faciliter les </a:t>
            </a:r>
            <a:r>
              <a:rPr lang="en-US" sz="4400" dirty="0">
                <a:effectLst/>
                <a:latin typeface="Josefin Sans" pitchFamily="2" charset="0"/>
                <a:ea typeface="Calibri" panose="020F0502020204030204" pitchFamily="34" charset="0"/>
                <a:cs typeface="Calibri" panose="020F0502020204030204" pitchFamily="34" charset="0"/>
              </a:rPr>
              <a:t>processus d'apprentissage. Dans le cadre de ce processus, le formateur demandera à chacun de démontrer individuellement la compréhension nécessaire de chacune des compétences pour intégrer l'apprentissage. Le dernier point, mais non le moindre, </a:t>
            </a:r>
            <a:r>
              <a:rPr lang="en-US" sz="4400" dirty="0">
                <a:latin typeface="Josefin Sans" pitchFamily="2" charset="0"/>
                <a:ea typeface="Calibri" panose="020F0502020204030204" pitchFamily="34" charset="0"/>
                <a:cs typeface="Calibri" panose="020F0502020204030204" pitchFamily="34" charset="0"/>
              </a:rPr>
              <a:t>est une démonstration des </a:t>
            </a:r>
            <a:r>
              <a:rPr lang="en-US" sz="4400" dirty="0">
                <a:effectLst/>
                <a:latin typeface="Josefin Sans" pitchFamily="2" charset="0"/>
                <a:ea typeface="Calibri" panose="020F0502020204030204" pitchFamily="34" charset="0"/>
                <a:cs typeface="Calibri" panose="020F0502020204030204" pitchFamily="34" charset="0"/>
              </a:rPr>
              <a:t>astuces pour être plus sûr de soi à travers une discussion pratique. Essentiellement, cet exercice promeut l'aspect pratique des formateurs envers les individus sociaux vulnérables, sans l'utilisation de matériel tangible, uniquement par la discussion et le besoin d'auto-assistance.</a:t>
            </a:r>
            <a:endParaRPr lang="en-US" sz="4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2C1C7E7B-7081-418A-B6BC-955FF0CF7F94}"/>
              </a:ext>
            </a:extLst>
          </p:cNvPr>
          <p:cNvSpPr>
            <a:spLocks noGrp="1"/>
          </p:cNvSpPr>
          <p:nvPr>
            <p:ph type="body" sz="quarter" idx="17"/>
          </p:nvPr>
        </p:nvSpPr>
        <p:spPr>
          <a:xfrm>
            <a:off x="618460" y="0"/>
            <a:ext cx="3219893" cy="682171"/>
          </a:xfrm>
        </p:spPr>
        <p:txBody>
          <a:bodyPr/>
          <a:lstStyle/>
          <a:p>
            <a:r>
              <a:rPr lang="en-US" dirty="0">
                <a:effectLst>
                  <a:outerShdw blurRad="38100" dist="38100" dir="2700000" algn="tl">
                    <a:srgbClr val="000000">
                      <a:alpha val="43137"/>
                    </a:srgbClr>
                  </a:outerShdw>
                </a:effectLst>
              </a:rPr>
              <a:t>Praticité</a:t>
            </a:r>
          </a:p>
        </p:txBody>
      </p:sp>
    </p:spTree>
    <p:extLst>
      <p:ext uri="{BB962C8B-B14F-4D97-AF65-F5344CB8AC3E}">
        <p14:creationId xmlns:p14="http://schemas.microsoft.com/office/powerpoint/2010/main" val="2360846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7A89D-813C-4E0D-93C6-624865CF6DE5}"/>
              </a:ext>
            </a:extLst>
          </p:cNvPr>
          <p:cNvSpPr>
            <a:spLocks noGrp="1"/>
          </p:cNvSpPr>
          <p:nvPr>
            <p:ph type="body" sz="quarter" idx="16"/>
          </p:nvPr>
        </p:nvSpPr>
        <p:spPr>
          <a:xfrm>
            <a:off x="375865" y="1131910"/>
            <a:ext cx="11133827" cy="5996065"/>
          </a:xfrm>
        </p:spPr>
        <p:txBody>
          <a:bodyPr>
            <a:noAutofit/>
          </a:bodyPr>
          <a:lstStyle/>
          <a:p>
            <a:pPr algn="just">
              <a:lnSpc>
                <a:spcPct val="150000"/>
              </a:lnSpc>
              <a:spcAft>
                <a:spcPts val="800"/>
              </a:spcAft>
            </a:pPr>
            <a:r>
              <a:rPr lang="en-US" sz="1100" b="1" dirty="0">
                <a:solidFill>
                  <a:srgbClr val="FFC652"/>
                </a:solidFill>
                <a:effectLst/>
                <a:latin typeface="Josefin Sans" pitchFamily="2" charset="0"/>
                <a:ea typeface="Calibri" panose="020F0502020204030204" pitchFamily="34" charset="0"/>
                <a:cs typeface="Calibri" panose="020F0502020204030204" pitchFamily="34" charset="0"/>
              </a:rPr>
              <a:t>THÉORIE </a:t>
            </a:r>
            <a:r>
              <a:rPr lang="en-US" sz="1100" b="1" dirty="0">
                <a:effectLst/>
                <a:latin typeface="Josefin Sans" pitchFamily="2" charset="0"/>
                <a:ea typeface="Calibri" panose="020F0502020204030204" pitchFamily="34" charset="0"/>
                <a:cs typeface="Calibri" panose="020F0502020204030204" pitchFamily="34" charset="0"/>
              </a:rPr>
              <a:t>: </a:t>
            </a:r>
            <a:r>
              <a:rPr lang="en-US" sz="1100" dirty="0">
                <a:effectLst/>
                <a:latin typeface="Josefin Sans" pitchFamily="2" charset="0"/>
                <a:ea typeface="Calibri" panose="020F0502020204030204" pitchFamily="34" charset="0"/>
                <a:cs typeface="Calibri" panose="020F0502020204030204" pitchFamily="34" charset="0"/>
              </a:rPr>
              <a:t>Il n'existe pas de théorie unique "correcte" sur la façon dont les adultes apprennent. </a:t>
            </a:r>
            <a:r>
              <a:rPr lang="en-US" sz="1100" dirty="0" err="1">
                <a:latin typeface="Josefin Sans" pitchFamily="2" charset="0"/>
                <a:ea typeface="Calibri" panose="020F0502020204030204" pitchFamily="34" charset="0"/>
                <a:cs typeface="Calibri" panose="020F0502020204030204" pitchFamily="34" charset="0"/>
              </a:rPr>
              <a:t>L’apprentissage</a:t>
            </a:r>
            <a:r>
              <a:rPr lang="en-US" sz="1100" dirty="0">
                <a:effectLst/>
                <a:latin typeface="Josefin Sans" pitchFamily="2" charset="0"/>
                <a:ea typeface="Calibri" panose="020F0502020204030204" pitchFamily="34" charset="0"/>
                <a:cs typeface="Calibri" panose="020F0502020204030204" pitchFamily="34" charset="0"/>
              </a:rPr>
              <a:t> est défini par l'apprenant, sa motivation à apprendre et la complexité de l'information. Nous pouvons tirer des leçons de l'apprentissage des adultes lorsque nous concevons des </a:t>
            </a:r>
            <a:r>
              <a:rPr lang="en-US" sz="1100" dirty="0">
                <a:latin typeface="Josefin Sans" pitchFamily="2" charset="0"/>
                <a:ea typeface="Calibri" panose="020F0502020204030204" pitchFamily="34" charset="0"/>
                <a:cs typeface="Calibri" panose="020F0502020204030204" pitchFamily="34" charset="0"/>
              </a:rPr>
              <a:t>leçons/apprentissage pour les personnes souffrant de troubles mentaux </a:t>
            </a:r>
            <a:r>
              <a:rPr lang="en-US" sz="1100" dirty="0">
                <a:effectLst/>
                <a:latin typeface="Josefin Sans" pitchFamily="2" charset="0"/>
                <a:ea typeface="Calibri" panose="020F0502020204030204" pitchFamily="34" charset="0"/>
                <a:cs typeface="Calibri" panose="020F0502020204030204" pitchFamily="34" charset="0"/>
              </a:rPr>
              <a:t>afin de les aider à comprendre, à retenir et à agir sur leur éducation. Les éducateurs d'adultes doivent offrir aux adultes souffrant de problèmes de santé mentale autant d'autorité que possible sur leur éducation. Cela implique de leur donner des informations qui leur permettent de rechercher une nouvelle éducation ou d'y accéder lorsqu'ils sont prêts. Les </a:t>
            </a:r>
            <a:r>
              <a:rPr lang="en-US" sz="1100" dirty="0">
                <a:latin typeface="Josefin Sans" pitchFamily="2" charset="0"/>
                <a:ea typeface="Calibri" panose="020F0502020204030204" pitchFamily="34" charset="0"/>
                <a:cs typeface="Calibri" panose="020F0502020204030204" pitchFamily="34" charset="0"/>
              </a:rPr>
              <a:t>éducateurs d'adultes </a:t>
            </a:r>
            <a:r>
              <a:rPr lang="en-US" sz="1100" dirty="0">
                <a:effectLst/>
                <a:latin typeface="Josefin Sans" pitchFamily="2" charset="0"/>
                <a:ea typeface="Calibri" panose="020F0502020204030204" pitchFamily="34" charset="0"/>
                <a:cs typeface="Calibri" panose="020F0502020204030204" pitchFamily="34" charset="0"/>
              </a:rPr>
              <a:t>utiliseront des méthodes et des ressources pédagogiques qui peuvent les aider à créer un outil constructif et bénéfique, pertinent pour leur vie quotidienne. Ils peuvent également offrir une expérience de collaboration et de soutien </a:t>
            </a:r>
            <a:r>
              <a:rPr lang="en-US" sz="1100" dirty="0">
                <a:latin typeface="Josefin Sans" pitchFamily="2" charset="0"/>
                <a:ea typeface="Calibri" panose="020F0502020204030204" pitchFamily="34" charset="0"/>
                <a:cs typeface="Calibri" panose="020F0502020204030204" pitchFamily="34" charset="0"/>
              </a:rPr>
              <a:t>qui </a:t>
            </a:r>
            <a:r>
              <a:rPr lang="en-US" sz="1100" dirty="0">
                <a:effectLst/>
                <a:latin typeface="Josefin Sans" pitchFamily="2" charset="0"/>
                <a:ea typeface="Calibri" panose="020F0502020204030204" pitchFamily="34" charset="0"/>
                <a:cs typeface="Calibri" panose="020F0502020204030204" pitchFamily="34" charset="0"/>
              </a:rPr>
              <a:t>permet aux apprenants adultes de vérifier leurs progrès. Qu'il s'agisse de questions de compréhension ou de moments d'apprentissage en retour. Il est important de noter que l'éducation des adultes peut être une tâche difficile car de nombreux éléments échappent à leur contrôle. Cependant, il a été constaté que si un apprenant adulte fixe ses propres objectifs d'apprentissage, le processus d'apprentissage est susceptible d'</a:t>
            </a:r>
            <a:r>
              <a:rPr lang="en-US" sz="1100" dirty="0">
                <a:latin typeface="Josefin Sans" pitchFamily="2" charset="0"/>
                <a:ea typeface="Calibri" panose="020F0502020204030204" pitchFamily="34" charset="0"/>
                <a:cs typeface="Calibri" panose="020F0502020204030204" pitchFamily="34" charset="0"/>
              </a:rPr>
              <a:t>apporter des </a:t>
            </a:r>
            <a:r>
              <a:rPr lang="en-US" sz="1100" dirty="0">
                <a:effectLst/>
                <a:latin typeface="Josefin Sans" pitchFamily="2" charset="0"/>
                <a:ea typeface="Calibri" panose="020F0502020204030204" pitchFamily="34" charset="0"/>
                <a:cs typeface="Calibri" panose="020F0502020204030204" pitchFamily="34" charset="0"/>
              </a:rPr>
              <a:t>changements substantiels.</a:t>
            </a:r>
            <a:endParaRPr lang="en-US" sz="11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100" b="1" dirty="0">
                <a:solidFill>
                  <a:srgbClr val="FFC652"/>
                </a:solidFill>
                <a:latin typeface="Josefin Sans" pitchFamily="2" charset="0"/>
                <a:ea typeface="Calibri" panose="020F0502020204030204" pitchFamily="34" charset="0"/>
                <a:cs typeface="Calibri" panose="020F0502020204030204" pitchFamily="34" charset="0"/>
              </a:rPr>
              <a:t>PRATIQUE </a:t>
            </a:r>
            <a:r>
              <a:rPr lang="en-US" sz="1100" dirty="0">
                <a:solidFill>
                  <a:srgbClr val="FFC652"/>
                </a:solidFill>
                <a:latin typeface="Josefin Sans" pitchFamily="2" charset="0"/>
                <a:ea typeface="Calibri" panose="020F0502020204030204" pitchFamily="34" charset="0"/>
                <a:cs typeface="Calibri" panose="020F0502020204030204" pitchFamily="34" charset="0"/>
              </a:rPr>
              <a:t>: </a:t>
            </a:r>
            <a:r>
              <a:rPr lang="en-US" sz="1100" dirty="0">
                <a:latin typeface="Josefin Sans" pitchFamily="2" charset="0"/>
                <a:ea typeface="Calibri" panose="020F0502020204030204" pitchFamily="34" charset="0"/>
                <a:cs typeface="Calibri" panose="020F0502020204030204" pitchFamily="34" charset="0"/>
              </a:rPr>
              <a:t>Fondamentalement, il est important de noter </a:t>
            </a:r>
            <a:r>
              <a:rPr lang="en-US" sz="1100" dirty="0">
                <a:effectLst/>
                <a:latin typeface="Josefin Sans" pitchFamily="2" charset="0"/>
                <a:ea typeface="Calibri" panose="020F0502020204030204" pitchFamily="34" charset="0"/>
                <a:cs typeface="Calibri" panose="020F0502020204030204" pitchFamily="34" charset="0"/>
              </a:rPr>
              <a:t>que tous les adultes n'apprennent pas de la même manière, chacun apporte ses propres antécédents et connaissances dans la salle de classe. Une éducation efficace du patient doit pouvoir atteindre tous les types d'adultes et leur fournir les outils dont ils ont besoin pour construire les bases d'une meilleure santé. Sources : </a:t>
            </a:r>
            <a:r>
              <a:rPr lang="en-US" sz="1100"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100" dirty="0">
                <a:solidFill>
                  <a:schemeClr val="tx1"/>
                </a:solidFill>
                <a:effectLst/>
                <a:latin typeface="Josefin Sans" pitchFamily="2" charset="0"/>
                <a:ea typeface="Calibri" panose="020F0502020204030204" pitchFamily="34" charset="0"/>
                <a:cs typeface="Calibri" panose="020F0502020204030204" pitchFamily="34" charset="0"/>
              </a:rPr>
              <a:t>https://www.thewellnessnetwork.net/health-news-and-insights/blog/applying-adult-learning-theories/)</a:t>
            </a:r>
            <a:endParaRPr lang="en-US" sz="1100"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100" dirty="0">
                <a:effectLst/>
                <a:latin typeface="Josefin Sans" pitchFamily="2" charset="0"/>
                <a:ea typeface="Calibri" panose="020F0502020204030204" pitchFamily="34" charset="0"/>
                <a:cs typeface="Calibri" panose="020F0502020204030204" pitchFamily="34" charset="0"/>
              </a:rPr>
              <a:t>Certains jeux et outils, qui peuvent être utilisés pour améliorer la patience, sont des jeux d'esprit </a:t>
            </a:r>
            <a:r>
              <a:rPr lang="en-US" sz="1100" dirty="0" err="1">
                <a:effectLst/>
                <a:latin typeface="Josefin Sans" pitchFamily="2" charset="0"/>
                <a:ea typeface="Calibri" panose="020F0502020204030204" pitchFamily="34" charset="0"/>
                <a:cs typeface="Calibri" panose="020F0502020204030204" pitchFamily="34" charset="0"/>
              </a:rPr>
              <a:t>quotidiens</a:t>
            </a:r>
            <a:r>
              <a:rPr lang="en-US" sz="1100" dirty="0">
                <a:latin typeface="Josefin Sans" pitchFamily="2" charset="0"/>
                <a:ea typeface="Calibri" panose="020F0502020204030204" pitchFamily="34" charset="0"/>
                <a:cs typeface="Calibri" panose="020F0502020204030204" pitchFamily="34" charset="0"/>
              </a:rPr>
              <a:t> </a:t>
            </a:r>
            <a:r>
              <a:rPr lang="en-US" sz="1100" dirty="0" err="1">
                <a:latin typeface="Josefin Sans" pitchFamily="2" charset="0"/>
                <a:ea typeface="Calibri" panose="020F0502020204030204" pitchFamily="34" charset="0"/>
                <a:cs typeface="Calibri" panose="020F0502020204030204" pitchFamily="34" charset="0"/>
              </a:rPr>
              <a:t>c</a:t>
            </a:r>
            <a:r>
              <a:rPr lang="en-US" sz="1100" dirty="0" err="1">
                <a:effectLst/>
                <a:latin typeface="Josefin Sans" pitchFamily="2" charset="0"/>
                <a:ea typeface="Calibri" panose="020F0502020204030204" pitchFamily="34" charset="0"/>
                <a:cs typeface="Calibri" panose="020F0502020204030204" pitchFamily="34" charset="0"/>
              </a:rPr>
              <a:t>omme</a:t>
            </a:r>
            <a:r>
              <a:rPr lang="en-US" sz="1100" dirty="0">
                <a:effectLst/>
                <a:latin typeface="Josefin Sans" pitchFamily="2" charset="0"/>
                <a:ea typeface="Calibri" panose="020F0502020204030204" pitchFamily="34" charset="0"/>
                <a:cs typeface="Calibri" panose="020F0502020204030204" pitchFamily="34" charset="0"/>
              </a:rPr>
              <a:t> le jeu d'échecs, qui demande de la concentration. Il aide également à développer des stratégies, caractéristiques d'un esprit logique, et renforce la capacité d'anticipation. Un autre jeu est le Rubik's cube, qui </a:t>
            </a:r>
            <a:r>
              <a:rPr lang="en-US" sz="1100" dirty="0">
                <a:latin typeface="Josefin Sans" pitchFamily="2" charset="0"/>
                <a:ea typeface="Calibri" panose="020F0502020204030204" pitchFamily="34" charset="0"/>
                <a:cs typeface="Calibri" panose="020F0502020204030204" pitchFamily="34" charset="0"/>
              </a:rPr>
              <a:t>favorise le </a:t>
            </a:r>
            <a:r>
              <a:rPr lang="en-US" sz="1100" dirty="0">
                <a:effectLst/>
                <a:latin typeface="Josefin Sans" pitchFamily="2" charset="0"/>
                <a:ea typeface="Calibri" panose="020F0502020204030204" pitchFamily="34" charset="0"/>
                <a:cs typeface="Calibri" panose="020F0502020204030204" pitchFamily="34" charset="0"/>
              </a:rPr>
              <a:t>développement de la mémoire et la résolution de problèmes. En outre, les puzzles développent la patience, et les mots croisés peuvent améliorer le développement du langage et du vocabulaire. </a:t>
            </a:r>
            <a:endParaRPr lang="en-US" sz="11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100" b="1" dirty="0">
                <a:solidFill>
                  <a:srgbClr val="FFC652"/>
                </a:solidFill>
                <a:effectLst/>
                <a:latin typeface="Josefin Sans" pitchFamily="2" charset="0"/>
                <a:ea typeface="Calibri" panose="020F0502020204030204" pitchFamily="34" charset="0"/>
                <a:cs typeface="Calibri" panose="020F0502020204030204" pitchFamily="34" charset="0"/>
              </a:rPr>
              <a:t>IMPACT </a:t>
            </a:r>
            <a:r>
              <a:rPr lang="en-US" sz="1100" b="1" dirty="0">
                <a:effectLst/>
                <a:latin typeface="Josefin Sans" pitchFamily="2" charset="0"/>
                <a:ea typeface="Calibri" panose="020F0502020204030204" pitchFamily="34" charset="0"/>
                <a:cs typeface="Calibri" panose="020F0502020204030204" pitchFamily="34" charset="0"/>
              </a:rPr>
              <a:t>: </a:t>
            </a:r>
            <a:r>
              <a:rPr lang="en-US" sz="1100" dirty="0">
                <a:effectLst/>
                <a:latin typeface="Josefin Sans" pitchFamily="2" charset="0"/>
                <a:ea typeface="Calibri" panose="020F0502020204030204" pitchFamily="34" charset="0"/>
                <a:cs typeface="Calibri" panose="020F0502020204030204" pitchFamily="34" charset="0"/>
              </a:rPr>
              <a:t>Très facile à trouver, à acheter et à utiliser dans une salle avec un certain nombre de stagiaires. Grâce à ces jeux, il </a:t>
            </a:r>
            <a:r>
              <a:rPr lang="en-US" sz="1100" dirty="0">
                <a:latin typeface="Josefin Sans" pitchFamily="2" charset="0"/>
                <a:ea typeface="Calibri" panose="020F0502020204030204" pitchFamily="34" charset="0"/>
                <a:cs typeface="Calibri" panose="020F0502020204030204" pitchFamily="34" charset="0"/>
              </a:rPr>
              <a:t>y aura un développement correspondant de la </a:t>
            </a:r>
            <a:r>
              <a:rPr lang="en-US" sz="1100" dirty="0">
                <a:effectLst/>
                <a:latin typeface="Josefin Sans" pitchFamily="2" charset="0"/>
                <a:ea typeface="Calibri" panose="020F0502020204030204" pitchFamily="34" charset="0"/>
                <a:cs typeface="Calibri" panose="020F0502020204030204" pitchFamily="34" charset="0"/>
              </a:rPr>
              <a:t>communication et de la coopération entre les apprenants...</a:t>
            </a:r>
            <a:endParaRPr lang="en-US" sz="1100" dirty="0">
              <a:effectLst/>
              <a:latin typeface="Josefin Sans" pitchFamily="2"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9A4FAA7-3FC3-4E6F-9F41-5A93406E55F5}"/>
              </a:ext>
            </a:extLst>
          </p:cNvPr>
          <p:cNvSpPr>
            <a:spLocks noGrp="1"/>
          </p:cNvSpPr>
          <p:nvPr>
            <p:ph type="body" sz="quarter" idx="17"/>
          </p:nvPr>
        </p:nvSpPr>
        <p:spPr>
          <a:xfrm>
            <a:off x="618461" y="159657"/>
            <a:ext cx="6575715" cy="889654"/>
          </a:xfrm>
        </p:spPr>
        <p:txBody>
          <a:bodyPr/>
          <a:lstStyle/>
          <a:p>
            <a:r>
              <a:rPr lang="en-US" sz="6000" dirty="0">
                <a:effectLst>
                  <a:outerShdw blurRad="38100" dist="38100" dir="2700000" algn="tl">
                    <a:srgbClr val="000000">
                      <a:alpha val="43137"/>
                    </a:srgbClr>
                  </a:outerShdw>
                </a:effectLst>
              </a:rPr>
              <a:t>Patience</a:t>
            </a:r>
          </a:p>
        </p:txBody>
      </p:sp>
    </p:spTree>
    <p:extLst>
      <p:ext uri="{BB962C8B-B14F-4D97-AF65-F5344CB8AC3E}">
        <p14:creationId xmlns:p14="http://schemas.microsoft.com/office/powerpoint/2010/main" val="1839505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8D424-A909-46A0-94ED-FE10F46084E5}"/>
              </a:ext>
            </a:extLst>
          </p:cNvPr>
          <p:cNvSpPr>
            <a:spLocks noGrp="1"/>
          </p:cNvSpPr>
          <p:nvPr>
            <p:ph type="body" sz="quarter" idx="16"/>
          </p:nvPr>
        </p:nvSpPr>
        <p:spPr>
          <a:xfrm>
            <a:off x="416442" y="716164"/>
            <a:ext cx="10854069" cy="6415789"/>
          </a:xfrm>
        </p:spPr>
        <p:txBody>
          <a:bodyPr>
            <a:normAutofit fontScale="25000" lnSpcReduction="20000"/>
          </a:bodyPr>
          <a:lstStyle/>
          <a:p>
            <a:pPr algn="just">
              <a:lnSpc>
                <a:spcPct val="170000"/>
              </a:lnSpc>
              <a:spcAft>
                <a:spcPts val="800"/>
              </a:spcAft>
            </a:pPr>
            <a:r>
              <a:rPr lang="en-US" sz="4000" b="1" dirty="0">
                <a:solidFill>
                  <a:srgbClr val="FFC652"/>
                </a:solidFill>
                <a:effectLst/>
                <a:latin typeface="Josefin Sans" pitchFamily="2" charset="0"/>
                <a:ea typeface="Calibri" panose="020F0502020204030204" pitchFamily="34" charset="0"/>
                <a:cs typeface="Calibri" panose="020F0502020204030204" pitchFamily="34" charset="0"/>
              </a:rPr>
              <a:t>THÉORIE </a:t>
            </a:r>
            <a:r>
              <a:rPr lang="en-US" sz="4000" b="1"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De nombreux éducateurs intègrent l'humour dans leur enseignement avec plus ou moins de succès.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L'humour</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et par extension le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rire</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sont des éléments fondamentaux de l'interaction humaine. Du point de vue de la santé mentale, l'humour peut fonctionner de nombreuses façons. Les blagues, les jeux de mots et les autres formes d'humour existent dans de nombreux domaines d'</a:t>
            </a:r>
            <a:r>
              <a:rPr lang="en-US" sz="4000" dirty="0">
                <a:solidFill>
                  <a:schemeClr val="tx1"/>
                </a:solidFill>
                <a:latin typeface="Josefin Sans" pitchFamily="2" charset="0"/>
                <a:ea typeface="Calibri" panose="020F0502020204030204" pitchFamily="34" charset="0"/>
                <a:cs typeface="Calibri" panose="020F0502020204030204" pitchFamily="34" charset="0"/>
              </a:rPr>
              <a:t>application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et de pratique</a:t>
            </a:r>
            <a:r>
              <a:rPr lang="en-US" sz="4000" dirty="0">
                <a:solidFill>
                  <a:schemeClr val="tx1"/>
                </a:solidFill>
                <a:latin typeface="Josefin Sans" pitchFamily="2" charset="0"/>
                <a:ea typeface="Calibri" panose="020F0502020204030204" pitchFamily="34" charset="0"/>
                <a:cs typeface="Calibri" panose="020F0502020204030204" pitchFamily="34" charset="0"/>
              </a:rPr>
              <a:t>. Les chercheurs affirment </a:t>
            </a:r>
            <a:r>
              <a:rPr lang="en-GB" sz="4000" b="0" i="0" dirty="0">
                <a:solidFill>
                  <a:schemeClr val="tx1"/>
                </a:solidFill>
                <a:effectLst/>
                <a:latin typeface="Josefin Sans" pitchFamily="2" charset="0"/>
              </a:rPr>
              <a:t>que des philosophes et des théologiens aussi anciens que Platon, Aristote et les auteurs de la Bible hébraïque ont été les premiers à considérer l'humour comme un élément important de la vie humaine (Morreall, 2008b)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cependant, Raskin (2008) </a:t>
            </a:r>
            <a:r>
              <a:rPr lang="en-US" sz="4000" dirty="0">
                <a:solidFill>
                  <a:schemeClr val="tx1"/>
                </a:solidFill>
                <a:latin typeface="Josefin Sans" pitchFamily="2" charset="0"/>
                <a:ea typeface="Calibri" panose="020F0502020204030204" pitchFamily="34" charset="0"/>
                <a:cs typeface="Calibri" panose="020F0502020204030204" pitchFamily="34" charset="0"/>
              </a:rPr>
              <a:t>affirme </a:t>
            </a:r>
            <a:r>
              <a:rPr lang="en-GB" sz="4000" b="0" i="0" dirty="0">
                <a:solidFill>
                  <a:schemeClr val="tx1"/>
                </a:solidFill>
                <a:effectLst/>
                <a:latin typeface="Josefin Sans" pitchFamily="2" charset="0"/>
              </a:rPr>
              <a:t>que pour que la recherche sur l'humour soit traitée sérieusement, il ne faut pas la confondre avec une activité amusante</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L'</a:t>
            </a:r>
            <a:r>
              <a:rPr lang="en-US" sz="4000" dirty="0">
                <a:solidFill>
                  <a:schemeClr val="tx1"/>
                </a:solidFill>
                <a:latin typeface="Josefin Sans" pitchFamily="2" charset="0"/>
                <a:ea typeface="Calibri" panose="020F0502020204030204" pitchFamily="34" charset="0"/>
                <a:cs typeface="Calibri" panose="020F0502020204030204" pitchFamily="34" charset="0"/>
              </a:rPr>
              <a:t>application de l'</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humour dans un contexte éducatif peut être une compétence complexe. Ce vaste ensemble de connaissances qui s'étend sur différents contextes a permis de relier l'humour à l'adaptation et au stress (Abel, 2002 ; Avtgis, &amp; Taber, 2006). </a:t>
            </a:r>
          </a:p>
          <a:p>
            <a:pPr algn="just">
              <a:lnSpc>
                <a:spcPct val="170000"/>
              </a:lnSpc>
              <a:spcAft>
                <a:spcPts val="800"/>
              </a:spcAft>
            </a:pPr>
            <a:r>
              <a:rPr lang="en-US" sz="4000" b="1" dirty="0">
                <a:solidFill>
                  <a:srgbClr val="FFC652"/>
                </a:solidFill>
                <a:latin typeface="Josefin Sans" pitchFamily="2" charset="0"/>
                <a:ea typeface="Calibri" panose="020F0502020204030204" pitchFamily="34" charset="0"/>
                <a:cs typeface="Calibri" panose="020F0502020204030204" pitchFamily="34" charset="0"/>
              </a:rPr>
              <a:t>PRATIQUE </a:t>
            </a:r>
            <a:r>
              <a:rPr lang="en-US" sz="4000" b="1" dirty="0">
                <a:solidFill>
                  <a:schemeClr val="tx1"/>
                </a:solidFill>
                <a:latin typeface="Josefin Sans" pitchFamily="2" charset="0"/>
                <a:ea typeface="Calibri" panose="020F0502020204030204" pitchFamily="34" charset="0"/>
                <a:cs typeface="Calibri" panose="020F0502020204030204" pitchFamily="34" charset="0"/>
              </a:rPr>
              <a:t>: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De nombreux éducateurs commencent leurs cours par une histoire ou une anecdote personnelle, ce qui </a:t>
            </a:r>
            <a:r>
              <a:rPr lang="en-US" sz="4000" dirty="0">
                <a:solidFill>
                  <a:schemeClr val="tx1"/>
                </a:solidFill>
                <a:latin typeface="Josefin Sans" pitchFamily="2" charset="0"/>
                <a:ea typeface="Calibri" panose="020F0502020204030204" pitchFamily="34" charset="0"/>
                <a:cs typeface="Calibri" panose="020F0502020204030204" pitchFamily="34" charset="0"/>
              </a:rPr>
              <a:t>permet de donner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vie au matériel pédagogique. Ils racontent souvent des moments et des scènes amusantes de leur enfance, de leur </a:t>
            </a:r>
            <a:r>
              <a:rPr lang="en-US" sz="4000" dirty="0">
                <a:solidFill>
                  <a:schemeClr val="tx1"/>
                </a:solidFill>
                <a:latin typeface="Josefin Sans" pitchFamily="2" charset="0"/>
                <a:ea typeface="Calibri" panose="020F0502020204030204" pitchFamily="34" charset="0"/>
                <a:cs typeface="Calibri" panose="020F0502020204030204" pitchFamily="34" charset="0"/>
              </a:rPr>
              <a:t>vie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actuelle, de leurs petits-enfants/animaux domestiques, etc. Ils n'ont généralement pas peur de se mettre dans l'embarras. Les formateurs adultes ne se prennent pas trop au sérieux et rient avec la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classe</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Avant tout, ils ne sont pas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piquants</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offensifs ou excessifs dans leur utilisation de l'humour. Ils déploient l'humour de manière judicieuse, en faisant de petites tentatives, souvent subtiles :</a:t>
            </a:r>
          </a:p>
          <a:p>
            <a:pPr marL="288000" indent="-288000" algn="just">
              <a:lnSpc>
                <a:spcPct val="170000"/>
              </a:lnSpc>
              <a:spcAft>
                <a:spcPts val="800"/>
              </a:spcAft>
              <a:buFont typeface="Arial" panose="020B0604020202020204" pitchFamily="34" charset="0"/>
              <a:buChar char="•"/>
            </a:pPr>
            <a:r>
              <a:rPr lang="en-US" sz="4000" dirty="0" err="1">
                <a:solidFill>
                  <a:schemeClr val="tx1"/>
                </a:solidFill>
                <a:latin typeface="Josefin Sans" pitchFamily="2" charset="0"/>
                <a:ea typeface="Calibri" panose="020F0502020204030204" pitchFamily="34" charset="0"/>
                <a:cs typeface="Calibri" panose="020F0502020204030204" pitchFamily="34" charset="0"/>
              </a:rPr>
              <a:t>En</a:t>
            </a:r>
            <a:r>
              <a:rPr lang="en-US" sz="4000" dirty="0">
                <a:solidFill>
                  <a:schemeClr val="tx1"/>
                </a:solidFill>
                <a:latin typeface="Josefin Sans" pitchFamily="2" charset="0"/>
                <a:ea typeface="Calibri" panose="020F0502020204030204" pitchFamily="34" charset="0"/>
                <a:cs typeface="Calibri" panose="020F0502020204030204" pitchFamily="34" charset="0"/>
              </a:rPr>
              <a:t> </a:t>
            </a:r>
            <a:r>
              <a:rPr lang="en-US" sz="4000" dirty="0" err="1">
                <a:solidFill>
                  <a:schemeClr val="tx1"/>
                </a:solidFill>
                <a:latin typeface="Josefin Sans" pitchFamily="2" charset="0"/>
                <a:ea typeface="Calibri" panose="020F0502020204030204" pitchFamily="34" charset="0"/>
                <a:cs typeface="Calibri" panose="020F0502020204030204" pitchFamily="34" charset="0"/>
              </a:rPr>
              <a:t>so</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ulignant</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les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difficultés</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que </a:t>
            </a:r>
            <a:r>
              <a:rPr lang="en-US" sz="4000" dirty="0">
                <a:solidFill>
                  <a:schemeClr val="tx1"/>
                </a:solidFill>
                <a:latin typeface="Josefin Sans" pitchFamily="2" charset="0"/>
                <a:ea typeface="Calibri" panose="020F0502020204030204" pitchFamily="34" charset="0"/>
                <a:cs typeface="Calibri" panose="020F0502020204030204" pitchFamily="34" charset="0"/>
              </a:rPr>
              <a:t>peuvent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rencontrer les élèves</a:t>
            </a:r>
          </a:p>
          <a:p>
            <a:pPr marL="288000" indent="-288000" algn="just">
              <a:lnSpc>
                <a:spcPct val="170000"/>
              </a:lnSpc>
              <a:spcAft>
                <a:spcPts val="800"/>
              </a:spcAft>
              <a:buFont typeface="Arial" panose="020B0604020202020204" pitchFamily="34" charset="0"/>
              <a:buChar char="•"/>
            </a:pP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En</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poussant</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les élèves à avoir une pensée plus critique</a:t>
            </a:r>
          </a:p>
          <a:p>
            <a:pPr marL="288000" indent="-288000" algn="just">
              <a:lnSpc>
                <a:spcPct val="170000"/>
              </a:lnSpc>
              <a:spcAft>
                <a:spcPts val="800"/>
              </a:spcAft>
              <a:buFont typeface="Arial" panose="020B0604020202020204" pitchFamily="34" charset="0"/>
              <a:buChar char="•"/>
            </a:pP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E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attirant</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et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en</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retenant</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l'attention des élèves. </a:t>
            </a:r>
          </a:p>
          <a:p>
            <a:pPr algn="just">
              <a:lnSpc>
                <a:spcPct val="170000"/>
              </a:lnSpc>
              <a:spcAft>
                <a:spcPts val="800"/>
              </a:spcAft>
            </a:pPr>
            <a:r>
              <a:rPr lang="en-US" sz="4000" b="1" dirty="0">
                <a:solidFill>
                  <a:srgbClr val="FFC652"/>
                </a:solidFill>
                <a:effectLst/>
                <a:latin typeface="Josefin Sans" pitchFamily="2" charset="0"/>
                <a:ea typeface="Calibri" panose="020F0502020204030204" pitchFamily="34" charset="0"/>
                <a:cs typeface="Calibri" panose="020F0502020204030204" pitchFamily="34" charset="0"/>
              </a:rPr>
              <a:t>IMPACT : </a:t>
            </a:r>
            <a:r>
              <a:rPr lang="en-US" sz="4000" b="1" dirty="0" err="1">
                <a:solidFill>
                  <a:srgbClr val="FFC652"/>
                </a:solidFill>
                <a:effectLst/>
                <a:latin typeface="Josefin Sans" pitchFamily="2" charset="0"/>
                <a:ea typeface="Calibri" panose="020F0502020204030204" pitchFamily="34" charset="0"/>
                <a:cs typeface="Calibri" panose="020F0502020204030204" pitchFamily="34" charset="0"/>
              </a:rPr>
              <a:t>L'</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implication</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au-</a:t>
            </a:r>
            <a:r>
              <a:rPr lang="en-US" sz="4000" dirty="0" err="1">
                <a:solidFill>
                  <a:schemeClr val="tx1"/>
                </a:solidFill>
                <a:effectLst/>
                <a:latin typeface="Josefin Sans" pitchFamily="2" charset="0"/>
                <a:ea typeface="Calibri" panose="020F0502020204030204" pitchFamily="34" charset="0"/>
                <a:cs typeface="Calibri" panose="020F0502020204030204" pitchFamily="34" charset="0"/>
              </a:rPr>
              <a:t>delà</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des compétences d'enseignement substantielles</a:t>
            </a:r>
            <a:r>
              <a:rPr lang="en-US" sz="4000" dirty="0">
                <a:solidFill>
                  <a:schemeClr val="tx1"/>
                </a:solidFill>
                <a:latin typeface="Josefin Sans" pitchFamily="2" charset="0"/>
                <a:ea typeface="Calibri" panose="020F0502020204030204" pitchFamily="34" charset="0"/>
                <a:cs typeface="Calibri" panose="020F0502020204030204" pitchFamily="34" charset="0"/>
              </a:rPr>
              <a:t>, </a:t>
            </a:r>
            <a:r>
              <a:rPr lang="en-US" sz="4000" dirty="0" err="1">
                <a:solidFill>
                  <a:schemeClr val="tx1"/>
                </a:solidFill>
                <a:latin typeface="Josefin Sans" pitchFamily="2" charset="0"/>
                <a:ea typeface="Calibri" panose="020F0502020204030204" pitchFamily="34" charset="0"/>
                <a:cs typeface="Calibri" panose="020F0502020204030204" pitchFamily="34" charset="0"/>
              </a:rPr>
              <a:t>provient</a:t>
            </a:r>
            <a:r>
              <a:rPr lang="en-US" sz="4000" dirty="0">
                <a:solidFill>
                  <a:schemeClr val="tx1"/>
                </a:solidFill>
                <a:latin typeface="Josefin Sans" pitchFamily="2" charset="0"/>
                <a:ea typeface="Calibri" panose="020F0502020204030204" pitchFamily="34" charset="0"/>
                <a:cs typeface="Calibri" panose="020F0502020204030204" pitchFamily="34" charset="0"/>
              </a:rPr>
              <a:t> un outil d'apprentissage très </a:t>
            </a:r>
            <a:r>
              <a:rPr lang="en-US" sz="4000" dirty="0" err="1">
                <a:solidFill>
                  <a:schemeClr val="tx1"/>
                </a:solidFill>
                <a:latin typeface="Josefin Sans" pitchFamily="2" charset="0"/>
                <a:ea typeface="Calibri" panose="020F0502020204030204" pitchFamily="34" charset="0"/>
                <a:cs typeface="Calibri" panose="020F0502020204030204" pitchFamily="34" charset="0"/>
              </a:rPr>
              <a:t>efficace</a:t>
            </a:r>
            <a:r>
              <a:rPr lang="en-US" sz="4000" dirty="0">
                <a:solidFill>
                  <a:schemeClr val="tx1"/>
                </a:solidFill>
                <a:latin typeface="Josefin Sans" pitchFamily="2" charset="0"/>
                <a:ea typeface="Calibri" panose="020F0502020204030204" pitchFamily="34" charset="0"/>
                <a:cs typeface="Calibri" panose="020F0502020204030204" pitchFamily="34" charset="0"/>
              </a:rPr>
              <a:t> : </a:t>
            </a:r>
            <a:r>
              <a:rPr lang="en-US" sz="4000" dirty="0" err="1">
                <a:solidFill>
                  <a:schemeClr val="tx1"/>
                </a:solidFill>
                <a:latin typeface="Josefin Sans" pitchFamily="2" charset="0"/>
                <a:ea typeface="Calibri" panose="020F0502020204030204" pitchFamily="34" charset="0"/>
                <a:cs typeface="Calibri" panose="020F0502020204030204" pitchFamily="34" charset="0"/>
              </a:rPr>
              <a:t>l'humour</a:t>
            </a:r>
            <a:r>
              <a:rPr lang="en-US" sz="4000" dirty="0">
                <a:solidFill>
                  <a:schemeClr val="tx1"/>
                </a:solidFill>
                <a:latin typeface="Josefin Sans" pitchFamily="2" charset="0"/>
                <a:ea typeface="Calibri" panose="020F0502020204030204" pitchFamily="34" charset="0"/>
                <a:cs typeface="Calibri" panose="020F0502020204030204" pitchFamily="34" charset="0"/>
              </a:rPr>
              <a:t>. Il faut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savoir raconter des blagues et les interpréter. Cette </a:t>
            </a:r>
            <a:r>
              <a:rPr lang="en-US" sz="4000" dirty="0">
                <a:solidFill>
                  <a:schemeClr val="tx1"/>
                </a:solidFill>
                <a:latin typeface="Josefin Sans" pitchFamily="2" charset="0"/>
                <a:ea typeface="Calibri" panose="020F0502020204030204" pitchFamily="34" charset="0"/>
                <a:cs typeface="Calibri" panose="020F0502020204030204" pitchFamily="34" charset="0"/>
              </a:rPr>
              <a:t>incorporation de l'humour dans la pratique de l'enseignement ne devrait pas nécessiter de matériel supplémentaire</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 mais simplement la bonne humeur du formateur pour améliorer l'</a:t>
            </a:r>
            <a:r>
              <a:rPr lang="en-US" sz="4000" dirty="0">
                <a:solidFill>
                  <a:schemeClr val="tx1"/>
                </a:solidFill>
                <a:latin typeface="Josefin Sans" pitchFamily="2" charset="0"/>
                <a:ea typeface="Calibri" panose="020F0502020204030204" pitchFamily="34" charset="0"/>
                <a:cs typeface="Calibri" panose="020F0502020204030204" pitchFamily="34" charset="0"/>
              </a:rPr>
              <a:t>expérience d'apprentissage, </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De cette façon, l'humour peut cultiver une atmosphère de classe ouverte. L'utilisation sensible de l'humour peut améliorer l'atmosphère de la classe.</a:t>
            </a:r>
          </a:p>
          <a:p>
            <a:pPr algn="just">
              <a:lnSpc>
                <a:spcPct val="170000"/>
              </a:lnSpc>
              <a:spcAft>
                <a:spcPts val="800"/>
              </a:spcAft>
            </a:pPr>
            <a:r>
              <a:rPr lang="en-US" sz="4000"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4000" dirty="0">
                <a:solidFill>
                  <a:schemeClr val="tx1"/>
                </a:solidFill>
                <a:effectLst/>
                <a:latin typeface="Josefin Sans" pitchFamily="2" charset="0"/>
                <a:ea typeface="Calibri" panose="020F0502020204030204" pitchFamily="34" charset="0"/>
                <a:cs typeface="Calibri" panose="020F0502020204030204" pitchFamily="34" charset="0"/>
              </a:rPr>
              <a:t>https://www.iup.edu/pse/files/programs/graduate_programs_r/instructional_design_and_technology_ma/paace_journal_of_lifelong_learning/volume_27,_2018/vivona.pdf)</a:t>
            </a:r>
            <a:endParaRPr lang="en-US" sz="40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1C230923-66DC-4E69-8A5C-A28CF001C79F}"/>
              </a:ext>
            </a:extLst>
          </p:cNvPr>
          <p:cNvSpPr>
            <a:spLocks noGrp="1"/>
          </p:cNvSpPr>
          <p:nvPr>
            <p:ph type="body" sz="quarter" idx="17"/>
          </p:nvPr>
        </p:nvSpPr>
        <p:spPr>
          <a:xfrm>
            <a:off x="416442" y="0"/>
            <a:ext cx="2851413" cy="809470"/>
          </a:xfrm>
        </p:spPr>
        <p:txBody>
          <a:bodyPr/>
          <a:lstStyle/>
          <a:p>
            <a:r>
              <a:rPr lang="en-US" sz="6000" dirty="0"/>
              <a:t>Humour</a:t>
            </a:r>
          </a:p>
        </p:txBody>
      </p:sp>
    </p:spTree>
    <p:extLst>
      <p:ext uri="{BB962C8B-B14F-4D97-AF65-F5344CB8AC3E}">
        <p14:creationId xmlns:p14="http://schemas.microsoft.com/office/powerpoint/2010/main" val="31935139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FEF39-D074-4625-B9CD-7E87D0A546C3}"/>
              </a:ext>
            </a:extLst>
          </p:cNvPr>
          <p:cNvSpPr>
            <a:spLocks noGrp="1"/>
          </p:cNvSpPr>
          <p:nvPr>
            <p:ph type="body" sz="quarter" idx="16"/>
          </p:nvPr>
        </p:nvSpPr>
        <p:spPr>
          <a:xfrm>
            <a:off x="284813" y="925034"/>
            <a:ext cx="11304675" cy="5602320"/>
          </a:xfrm>
        </p:spPr>
        <p:txBody>
          <a:bodyPr>
            <a:normAutofit fontScale="92500" lnSpcReduction="10000"/>
          </a:bodyPr>
          <a:lstStyle/>
          <a:p>
            <a:pPr algn="just">
              <a:lnSpc>
                <a:spcPct val="150000"/>
              </a:lnSpc>
              <a:spcAft>
                <a:spcPts val="800"/>
              </a:spcAft>
            </a:pPr>
            <a:r>
              <a:rPr lang="en-US" sz="1300" b="1" dirty="0">
                <a:solidFill>
                  <a:srgbClr val="FFC652"/>
                </a:solidFill>
                <a:effectLst/>
                <a:latin typeface="Josefin Sans" pitchFamily="2" charset="0"/>
                <a:ea typeface="Calibri" panose="020F0502020204030204" pitchFamily="34" charset="0"/>
                <a:cs typeface="Calibri" panose="020F0502020204030204" pitchFamily="34" charset="0"/>
              </a:rPr>
              <a:t>THÉORIE : </a:t>
            </a:r>
            <a:r>
              <a:rPr lang="en-US" sz="1300" dirty="0">
                <a:effectLst/>
                <a:latin typeface="Josefin Sans" pitchFamily="2" charset="0"/>
                <a:ea typeface="Calibri" panose="020F0502020204030204" pitchFamily="34" charset="0"/>
                <a:cs typeface="Calibri" panose="020F0502020204030204" pitchFamily="34" charset="0"/>
              </a:rPr>
              <a:t>La créativité est devenue un sujet d'intérêt toujours plus grand dans les milieux éducatifs. Les principaux résultats permettent de tirer deux conclusions sur </a:t>
            </a:r>
            <a:r>
              <a:rPr lang="en-US" sz="1300" dirty="0" err="1">
                <a:effectLst/>
                <a:latin typeface="Josefin Sans" pitchFamily="2" charset="0"/>
                <a:ea typeface="Calibri" panose="020F0502020204030204" pitchFamily="34" charset="0"/>
                <a:cs typeface="Calibri" panose="020F0502020204030204" pitchFamily="34" charset="0"/>
              </a:rPr>
              <a:t>l’efficience</a:t>
            </a:r>
            <a:r>
              <a:rPr lang="en-US" sz="1300" dirty="0">
                <a:effectLst/>
                <a:latin typeface="Josefin Sans" pitchFamily="2" charset="0"/>
                <a:ea typeface="Calibri" panose="020F0502020204030204" pitchFamily="34" charset="0"/>
                <a:cs typeface="Calibri" panose="020F0502020204030204" pitchFamily="34" charset="0"/>
              </a:rPr>
              <a:t> de la créativité. Premièrement, chacun possède de la créativité et la créativité peut améliorer l'enseignement et le développement spirituel (Baer &amp; Garrett, 2010 ; Davis, 2004). Une raison </a:t>
            </a:r>
            <a:r>
              <a:rPr lang="en-US" sz="1300" dirty="0" err="1">
                <a:effectLst/>
                <a:latin typeface="Josefin Sans" pitchFamily="2" charset="0"/>
                <a:ea typeface="Calibri" panose="020F0502020204030204" pitchFamily="34" charset="0"/>
                <a:cs typeface="Calibri" panose="020F0502020204030204" pitchFamily="34" charset="0"/>
              </a:rPr>
              <a:t>clé</a:t>
            </a:r>
            <a:r>
              <a:rPr lang="en-US" sz="1300" dirty="0">
                <a:effectLst/>
                <a:latin typeface="Josefin Sans" pitchFamily="2" charset="0"/>
                <a:ea typeface="Calibri" panose="020F0502020204030204" pitchFamily="34" charset="0"/>
                <a:cs typeface="Calibri" panose="020F0502020204030204" pitchFamily="34" charset="0"/>
              </a:rPr>
              <a:t> pour </a:t>
            </a:r>
            <a:r>
              <a:rPr lang="en-US" sz="1300" dirty="0" err="1">
                <a:effectLst/>
                <a:latin typeface="Josefin Sans" pitchFamily="2" charset="0"/>
                <a:ea typeface="Calibri" panose="020F0502020204030204" pitchFamily="34" charset="0"/>
                <a:cs typeface="Calibri" panose="020F0502020204030204" pitchFamily="34" charset="0"/>
              </a:rPr>
              <a:t>laquelle</a:t>
            </a:r>
            <a:r>
              <a:rPr lang="en-US" sz="1300" dirty="0">
                <a:effectLst/>
                <a:latin typeface="Josefin Sans" pitchFamily="2" charset="0"/>
                <a:ea typeface="Calibri" panose="020F0502020204030204" pitchFamily="34" charset="0"/>
                <a:cs typeface="Calibri" panose="020F0502020204030204" pitchFamily="34" charset="0"/>
              </a:rPr>
              <a:t> la </a:t>
            </a:r>
            <a:r>
              <a:rPr lang="en-US" sz="1300" dirty="0" err="1">
                <a:effectLst/>
                <a:latin typeface="Josefin Sans" pitchFamily="2" charset="0"/>
                <a:ea typeface="Calibri" panose="020F0502020204030204" pitchFamily="34" charset="0"/>
                <a:cs typeface="Calibri" panose="020F0502020204030204" pitchFamily="34" charset="0"/>
              </a:rPr>
              <a:t>créativité</a:t>
            </a:r>
            <a:r>
              <a:rPr lang="en-US" sz="1300" dirty="0">
                <a:effectLst/>
                <a:latin typeface="Josefin Sans" pitchFamily="2" charset="0"/>
                <a:ea typeface="Calibri" panose="020F0502020204030204" pitchFamily="34" charset="0"/>
                <a:cs typeface="Calibri" panose="020F0502020204030204" pitchFamily="34" charset="0"/>
              </a:rPr>
              <a:t> </a:t>
            </a:r>
            <a:r>
              <a:rPr lang="en-US" sz="1300" dirty="0" err="1">
                <a:effectLst/>
                <a:latin typeface="Josefin Sans" pitchFamily="2" charset="0"/>
                <a:ea typeface="Calibri" panose="020F0502020204030204" pitchFamily="34" charset="0"/>
                <a:cs typeface="Calibri" panose="020F0502020204030204" pitchFamily="34" charset="0"/>
              </a:rPr>
              <a:t>est</a:t>
            </a:r>
            <a:r>
              <a:rPr lang="en-US" sz="1300" dirty="0">
                <a:effectLst/>
                <a:latin typeface="Josefin Sans" pitchFamily="2" charset="0"/>
                <a:ea typeface="Calibri" panose="020F0502020204030204" pitchFamily="34" charset="0"/>
                <a:cs typeface="Calibri" panose="020F0502020204030204" pitchFamily="34" charset="0"/>
              </a:rPr>
              <a:t> </a:t>
            </a:r>
            <a:r>
              <a:rPr lang="en-US" sz="1300" dirty="0" err="1">
                <a:effectLst/>
                <a:latin typeface="Josefin Sans" pitchFamily="2" charset="0"/>
                <a:ea typeface="Calibri" panose="020F0502020204030204" pitchFamily="34" charset="0"/>
                <a:cs typeface="Calibri" panose="020F0502020204030204" pitchFamily="34" charset="0"/>
              </a:rPr>
              <a:t>importante</a:t>
            </a:r>
            <a:r>
              <a:rPr lang="en-US" sz="1300" dirty="0">
                <a:effectLst/>
                <a:latin typeface="Josefin Sans" pitchFamily="2" charset="0"/>
                <a:ea typeface="Calibri" panose="020F0502020204030204" pitchFamily="34" charset="0"/>
                <a:cs typeface="Calibri" panose="020F0502020204030204" pitchFamily="34" charset="0"/>
              </a:rPr>
              <a:t> dans </a:t>
            </a:r>
            <a:r>
              <a:rPr lang="en-US" sz="1300" dirty="0" err="1">
                <a:effectLst/>
                <a:latin typeface="Josefin Sans" pitchFamily="2" charset="0"/>
                <a:ea typeface="Calibri" panose="020F0502020204030204" pitchFamily="34" charset="0"/>
                <a:cs typeface="Calibri" panose="020F0502020204030204" pitchFamily="34" charset="0"/>
              </a:rPr>
              <a:t>l'éducation</a:t>
            </a:r>
            <a:r>
              <a:rPr lang="en-US" sz="1300" dirty="0">
                <a:effectLst/>
                <a:latin typeface="Josefin Sans" pitchFamily="2" charset="0"/>
                <a:ea typeface="Calibri" panose="020F0502020204030204" pitchFamily="34" charset="0"/>
                <a:cs typeface="Calibri" panose="020F0502020204030204" pitchFamily="34" charset="0"/>
              </a:rPr>
              <a:t> des </a:t>
            </a:r>
            <a:r>
              <a:rPr lang="en-US" sz="1300" dirty="0" err="1">
                <a:effectLst/>
                <a:latin typeface="Josefin Sans" pitchFamily="2" charset="0"/>
                <a:ea typeface="Calibri" panose="020F0502020204030204" pitchFamily="34" charset="0"/>
                <a:cs typeface="Calibri" panose="020F0502020204030204" pitchFamily="34" charset="0"/>
              </a:rPr>
              <a:t>adultes</a:t>
            </a:r>
            <a:r>
              <a:rPr lang="en-US" sz="1300" dirty="0">
                <a:effectLst/>
                <a:latin typeface="Josefin Sans" pitchFamily="2" charset="0"/>
                <a:ea typeface="Calibri" panose="020F0502020204030204" pitchFamily="34" charset="0"/>
                <a:cs typeface="Calibri" panose="020F0502020204030204" pitchFamily="34" charset="0"/>
              </a:rPr>
              <a:t> car la </a:t>
            </a:r>
            <a:r>
              <a:rPr lang="en-US" sz="1300" dirty="0" err="1">
                <a:effectLst/>
                <a:latin typeface="Josefin Sans" pitchFamily="2" charset="0"/>
                <a:ea typeface="Calibri" panose="020F0502020204030204" pitchFamily="34" charset="0"/>
                <a:cs typeface="Calibri" panose="020F0502020204030204" pitchFamily="34" charset="0"/>
              </a:rPr>
              <a:t>croyance</a:t>
            </a:r>
            <a:r>
              <a:rPr lang="en-US" sz="1300" dirty="0">
                <a:effectLst/>
                <a:latin typeface="Josefin Sans" pitchFamily="2" charset="0"/>
                <a:ea typeface="Calibri" panose="020F0502020204030204" pitchFamily="34" charset="0"/>
                <a:cs typeface="Calibri" panose="020F0502020204030204" pitchFamily="34" charset="0"/>
              </a:rPr>
              <a:t> </a:t>
            </a:r>
            <a:r>
              <a:rPr lang="en-US" sz="1300" dirty="0" err="1">
                <a:effectLst/>
                <a:latin typeface="Josefin Sans" pitchFamily="2" charset="0"/>
                <a:ea typeface="Calibri" panose="020F0502020204030204" pitchFamily="34" charset="0"/>
                <a:cs typeface="Calibri" panose="020F0502020204030204" pitchFamily="34" charset="0"/>
              </a:rPr>
              <a:t>veut</a:t>
            </a:r>
            <a:r>
              <a:rPr lang="en-US" sz="1300" dirty="0">
                <a:effectLst/>
                <a:latin typeface="Josefin Sans" pitchFamily="2" charset="0"/>
                <a:ea typeface="Calibri" panose="020F0502020204030204" pitchFamily="34" charset="0"/>
                <a:cs typeface="Calibri" panose="020F0502020204030204" pitchFamily="34" charset="0"/>
              </a:rPr>
              <a:t> que </a:t>
            </a:r>
            <a:r>
              <a:rPr lang="en-US" sz="1300" dirty="0" err="1">
                <a:effectLst/>
                <a:latin typeface="Josefin Sans" pitchFamily="2" charset="0"/>
                <a:ea typeface="Calibri" panose="020F0502020204030204" pitchFamily="34" charset="0"/>
                <a:cs typeface="Calibri" panose="020F0502020204030204" pitchFamily="34" charset="0"/>
              </a:rPr>
              <a:t>l'âge</a:t>
            </a:r>
            <a:r>
              <a:rPr lang="en-US" sz="1300" dirty="0">
                <a:effectLst/>
                <a:latin typeface="Josefin Sans" pitchFamily="2" charset="0"/>
                <a:ea typeface="Calibri" panose="020F0502020204030204" pitchFamily="34" charset="0"/>
                <a:cs typeface="Calibri" panose="020F0502020204030204" pitchFamily="34" charset="0"/>
              </a:rPr>
              <a:t> </a:t>
            </a:r>
            <a:r>
              <a:rPr lang="en-US" sz="1300" dirty="0" err="1">
                <a:effectLst/>
                <a:latin typeface="Josefin Sans" pitchFamily="2" charset="0"/>
                <a:ea typeface="Calibri" panose="020F0502020204030204" pitchFamily="34" charset="0"/>
                <a:cs typeface="Calibri" panose="020F0502020204030204" pitchFamily="34" charset="0"/>
              </a:rPr>
              <a:t>diminue</a:t>
            </a:r>
            <a:r>
              <a:rPr lang="en-US" sz="1300" dirty="0">
                <a:effectLst/>
                <a:latin typeface="Josefin Sans" pitchFamily="2" charset="0"/>
                <a:ea typeface="Calibri" panose="020F0502020204030204" pitchFamily="34" charset="0"/>
                <a:cs typeface="Calibri" panose="020F0502020204030204" pitchFamily="34" charset="0"/>
              </a:rPr>
              <a:t> </a:t>
            </a:r>
            <a:r>
              <a:rPr lang="en-US" sz="1300" dirty="0" err="1">
                <a:effectLst/>
                <a:latin typeface="Josefin Sans" pitchFamily="2" charset="0"/>
                <a:ea typeface="Calibri" panose="020F0502020204030204" pitchFamily="34" charset="0"/>
                <a:cs typeface="Calibri" panose="020F0502020204030204" pitchFamily="34" charset="0"/>
              </a:rPr>
              <a:t>l'utilisation</a:t>
            </a:r>
            <a:r>
              <a:rPr lang="en-US" sz="1300" dirty="0">
                <a:effectLst/>
                <a:latin typeface="Josefin Sans" pitchFamily="2" charset="0"/>
                <a:ea typeface="Calibri" panose="020F0502020204030204" pitchFamily="34" charset="0"/>
                <a:cs typeface="Calibri" panose="020F0502020204030204" pitchFamily="34" charset="0"/>
              </a:rPr>
              <a:t> de la </a:t>
            </a:r>
            <a:r>
              <a:rPr lang="en-US" sz="1300" dirty="0" err="1">
                <a:effectLst/>
                <a:latin typeface="Josefin Sans" pitchFamily="2" charset="0"/>
                <a:ea typeface="Calibri" panose="020F0502020204030204" pitchFamily="34" charset="0"/>
                <a:cs typeface="Calibri" panose="020F0502020204030204" pitchFamily="34" charset="0"/>
              </a:rPr>
              <a:t>créativité</a:t>
            </a:r>
            <a:r>
              <a:rPr lang="en-US" sz="1300" dirty="0">
                <a:effectLst/>
                <a:latin typeface="Josefin Sans" pitchFamily="2" charset="0"/>
                <a:ea typeface="Calibri" panose="020F0502020204030204" pitchFamily="34" charset="0"/>
                <a:cs typeface="Calibri" panose="020F0502020204030204" pitchFamily="34" charset="0"/>
              </a:rPr>
              <a:t> (Warner &amp; Myers, 2009). Par conséquent, l'une des principales responsabilités des formateurs est de semer la graine de la créativité dans les groupes cibles formés (Baldwin, 2010 ; Nickerson, 2010). Selon Sternberg (2003), "la créativité n'est pas seulement une question de penser d'une certaine manière, mais plutôt une attitude envers la vie". L'un des principaux objectifs de l'éducation est d'aider les étudiants à développer leurs capacités et à maximiser leur potentiel pour une utilisation pratique dans la vie quotidienne.</a:t>
            </a:r>
            <a:endParaRPr lang="en-US" sz="13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GB" sz="1300" b="1" dirty="0">
                <a:solidFill>
                  <a:srgbClr val="FFC652"/>
                </a:solidFill>
              </a:rPr>
              <a:t>PRATIQUE : </a:t>
            </a:r>
            <a:r>
              <a:rPr lang="en-GB" sz="1300" dirty="0"/>
              <a:t>Intervention ludique : les participants ont été invités </a:t>
            </a:r>
            <a:r>
              <a:rPr lang="en-GB" sz="1300" dirty="0" err="1"/>
              <a:t>à</a:t>
            </a:r>
            <a:r>
              <a:rPr lang="en-GB" sz="1300" dirty="0"/>
              <a:t> "Jouer avec de l'argile". On leur a donné de </a:t>
            </a:r>
            <a:r>
              <a:rPr lang="en-GB" sz="1300" dirty="0" err="1"/>
              <a:t>l'argile</a:t>
            </a:r>
            <a:r>
              <a:rPr lang="en-GB" sz="1300" dirty="0"/>
              <a:t> auto-</a:t>
            </a:r>
            <a:r>
              <a:rPr lang="en-GB" sz="1300" dirty="0" err="1"/>
              <a:t>durcissante</a:t>
            </a:r>
            <a:r>
              <a:rPr lang="en-GB" sz="1300" dirty="0"/>
              <a:t> et ils ont eu 10 minutes pour réaliser </a:t>
            </a:r>
            <a:r>
              <a:rPr lang="en-GB" sz="1300" dirty="0" err="1"/>
              <a:t>une</a:t>
            </a:r>
            <a:r>
              <a:rPr lang="en-GB" sz="1300" dirty="0"/>
              <a:t> </a:t>
            </a:r>
            <a:r>
              <a:rPr lang="en-GB" sz="1300" dirty="0" err="1"/>
              <a:t>création</a:t>
            </a:r>
            <a:r>
              <a:rPr lang="en-GB" sz="1300" dirty="0"/>
              <a:t>. Johnson, Christie et Yawkey (1999) ont souligné que l'argile est un exemple de jeu créatif dans la catégorie des jeux éducatifs. Ils ont déclaré que "l'argile est un matériau naturel qui convient parfaitement au jeu. C'est une substance malléable qui peut être roulée, déchirée, maillée, martelée ou utilisée avec de nombreux autres objets" (p.294). Pour les besoins de l'étude, les participants adultes n'ont reçu que de l'argile </a:t>
            </a:r>
            <a:r>
              <a:rPr lang="en-GB" sz="1300" dirty="0" err="1"/>
              <a:t>comme</a:t>
            </a:r>
            <a:r>
              <a:rPr lang="en-GB" sz="1300" dirty="0"/>
              <a:t> stimulus </a:t>
            </a:r>
            <a:r>
              <a:rPr lang="en-GB" sz="1300" dirty="0" err="1"/>
              <a:t>ludique</a:t>
            </a:r>
            <a:r>
              <a:rPr lang="en-GB" sz="1300" dirty="0"/>
              <a:t>. Les instructions sont les suivantes : Pour cette activité, on vous fournira de </a:t>
            </a:r>
            <a:r>
              <a:rPr lang="en-GB" sz="1300" dirty="0" err="1"/>
              <a:t>l'argile</a:t>
            </a:r>
            <a:r>
              <a:rPr lang="en-GB" sz="1300" dirty="0"/>
              <a:t> auto-</a:t>
            </a:r>
            <a:r>
              <a:rPr lang="en-GB" sz="1300" dirty="0" err="1"/>
              <a:t>durcissante</a:t>
            </a:r>
            <a:r>
              <a:rPr lang="en-GB" sz="1300" dirty="0"/>
              <a:t>. Dans dix minutes, on vous demandera de façonner </a:t>
            </a:r>
            <a:r>
              <a:rPr lang="en-GB" sz="1300" dirty="0" err="1"/>
              <a:t>votre</a:t>
            </a:r>
            <a:r>
              <a:rPr lang="en-GB" sz="1300" dirty="0"/>
              <a:t> </a:t>
            </a:r>
            <a:r>
              <a:rPr lang="en-GB" sz="1300" dirty="0" err="1"/>
              <a:t>argile</a:t>
            </a:r>
            <a:r>
              <a:rPr lang="en-GB" sz="1300" dirty="0"/>
              <a:t> avec pour </a:t>
            </a:r>
            <a:r>
              <a:rPr lang="en-GB" sz="1300" dirty="0" err="1"/>
              <a:t>thème</a:t>
            </a:r>
            <a:r>
              <a:rPr lang="en-GB" sz="1300" dirty="0"/>
              <a:t> "Apprentissage des adultes". Utilisez votre imagination et votre créativité pour vos créations en argile et pour penser à des choses auxquelles personne d'autre ne pensera. </a:t>
            </a:r>
          </a:p>
          <a:p>
            <a:pPr algn="just">
              <a:lnSpc>
                <a:spcPct val="150000"/>
              </a:lnSpc>
              <a:spcAft>
                <a:spcPts val="800"/>
              </a:spcAft>
            </a:pPr>
            <a:r>
              <a:rPr lang="en-GB" sz="1300" b="1" dirty="0">
                <a:solidFill>
                  <a:srgbClr val="FFC652"/>
                </a:solidFill>
              </a:rPr>
              <a:t>IMPACT : </a:t>
            </a:r>
            <a:r>
              <a:rPr lang="en-GB" sz="1300" dirty="0"/>
              <a:t>L'objectif de cette activité est de fournir une structure dans laquelle les enseignants/formateurs peuvent essayer des idées créatives et encourager le plaisir. En termes de stratégies idéationnelles, l'idée principale de cette tâche pourrait servir de stimulus et aider les étudiants à susciter de nouveaux chemins de </a:t>
            </a:r>
            <a:r>
              <a:rPr lang="en-GB" sz="1300" dirty="0" err="1"/>
              <a:t>représentation</a:t>
            </a:r>
            <a:r>
              <a:rPr lang="en-GB" sz="1300" dirty="0"/>
              <a:t> spontanés (Runco, 1990).</a:t>
            </a:r>
            <a:endParaRPr lang="en-US" sz="1300" dirty="0">
              <a:solidFill>
                <a:srgbClr val="FF0000"/>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Sources : </a:t>
            </a:r>
            <a:r>
              <a:rPr lang="en-US" sz="14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http://www.flrjournal.org/index.php/hess/article/viewFile/j.hess.1927024020130403.3153/4157).</a:t>
            </a:r>
            <a:endParaRPr lang="en-US" sz="14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7037B586-EEAA-4442-903C-E0C47CB7A477}"/>
              </a:ext>
            </a:extLst>
          </p:cNvPr>
          <p:cNvSpPr>
            <a:spLocks noGrp="1"/>
          </p:cNvSpPr>
          <p:nvPr>
            <p:ph type="body" sz="quarter" idx="17"/>
          </p:nvPr>
        </p:nvSpPr>
        <p:spPr>
          <a:xfrm>
            <a:off x="618461" y="164892"/>
            <a:ext cx="2932813" cy="760142"/>
          </a:xfrm>
        </p:spPr>
        <p:txBody>
          <a:bodyPr/>
          <a:lstStyle/>
          <a:p>
            <a:r>
              <a:rPr lang="en-US" dirty="0">
                <a:effectLst>
                  <a:outerShdw blurRad="38100" dist="38100" dir="2700000" algn="tl">
                    <a:srgbClr val="000000">
                      <a:alpha val="43137"/>
                    </a:srgbClr>
                  </a:outerShdw>
                </a:effectLst>
              </a:rPr>
              <a:t>Créativité</a:t>
            </a:r>
          </a:p>
        </p:txBody>
      </p:sp>
    </p:spTree>
    <p:extLst>
      <p:ext uri="{BB962C8B-B14F-4D97-AF65-F5344CB8AC3E}">
        <p14:creationId xmlns:p14="http://schemas.microsoft.com/office/powerpoint/2010/main" val="21237636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D6E2E-3022-4D1F-B479-D32E5F8CE030}"/>
              </a:ext>
            </a:extLst>
          </p:cNvPr>
          <p:cNvSpPr>
            <a:spLocks noGrp="1"/>
          </p:cNvSpPr>
          <p:nvPr>
            <p:ph type="body" sz="quarter" idx="16"/>
          </p:nvPr>
        </p:nvSpPr>
        <p:spPr>
          <a:xfrm>
            <a:off x="599854" y="1049311"/>
            <a:ext cx="10713188" cy="5658798"/>
          </a:xfrm>
        </p:spPr>
        <p:txBody>
          <a:bodyPr>
            <a:normAutofit/>
          </a:bodyPr>
          <a:lstStyle/>
          <a:p>
            <a:pPr algn="just">
              <a:lnSpc>
                <a:spcPct val="150000"/>
              </a:lnSpc>
              <a:spcAft>
                <a:spcPts val="800"/>
              </a:spcAft>
            </a:pPr>
            <a:r>
              <a:rPr lang="en-US" sz="1000" b="1" dirty="0">
                <a:solidFill>
                  <a:srgbClr val="FFC652"/>
                </a:solidFill>
                <a:effectLst/>
                <a:latin typeface="Josefin Sans" pitchFamily="2" charset="0"/>
                <a:ea typeface="Calibri" panose="020F0502020204030204" pitchFamily="34" charset="0"/>
                <a:cs typeface="Calibri" panose="020F0502020204030204" pitchFamily="34" charset="0"/>
              </a:rPr>
              <a:t>THEORIE </a:t>
            </a:r>
            <a:r>
              <a:rPr lang="en-US" sz="1000" dirty="0">
                <a:solidFill>
                  <a:srgbClr val="FFC652"/>
                </a:solidFill>
                <a:effectLst/>
                <a:latin typeface="Josefin Sans" pitchFamily="2" charset="0"/>
                <a:ea typeface="Calibri" panose="020F0502020204030204" pitchFamily="34" charset="0"/>
                <a:cs typeface="Calibri" panose="020F0502020204030204" pitchFamily="34" charset="0"/>
              </a:rPr>
              <a:t>: </a:t>
            </a:r>
            <a:r>
              <a:rPr lang="en-US" sz="1000" dirty="0">
                <a:effectLst/>
                <a:latin typeface="Josefin Sans" pitchFamily="2" charset="0"/>
                <a:ea typeface="Calibri" panose="020F0502020204030204" pitchFamily="34" charset="0"/>
                <a:cs typeface="Calibri" panose="020F0502020204030204" pitchFamily="34" charset="0"/>
              </a:rPr>
              <a:t>Les meilleurs formateurs encouragent les apprenants à poser des questions, à </a:t>
            </a:r>
            <a:r>
              <a:rPr lang="en-US" sz="1000" dirty="0" err="1">
                <a:effectLst/>
                <a:latin typeface="Josefin Sans" pitchFamily="2" charset="0"/>
                <a:ea typeface="Calibri" panose="020F0502020204030204" pitchFamily="34" charset="0"/>
                <a:cs typeface="Calibri" panose="020F0502020204030204" pitchFamily="34" charset="0"/>
              </a:rPr>
              <a:t>s'impliquer</a:t>
            </a:r>
            <a:r>
              <a:rPr lang="en-US" sz="1000" dirty="0">
                <a:effectLst/>
                <a:latin typeface="Josefin Sans" pitchFamily="2" charset="0"/>
                <a:ea typeface="Calibri" panose="020F0502020204030204" pitchFamily="34" charset="0"/>
                <a:cs typeface="Calibri" panose="020F0502020204030204" pitchFamily="34" charset="0"/>
              </a:rPr>
              <a:t> dans les </a:t>
            </a:r>
            <a:r>
              <a:rPr lang="en-US" sz="1000" dirty="0" err="1">
                <a:effectLst/>
                <a:latin typeface="Josefin Sans" pitchFamily="2" charset="0"/>
                <a:ea typeface="Calibri" panose="020F0502020204030204" pitchFamily="34" charset="0"/>
                <a:cs typeface="Calibri" panose="020F0502020204030204" pitchFamily="34" charset="0"/>
              </a:rPr>
              <a:t>activités</a:t>
            </a:r>
            <a:r>
              <a:rPr lang="en-US" sz="1000" dirty="0">
                <a:effectLst/>
                <a:latin typeface="Josefin Sans" pitchFamily="2" charset="0"/>
                <a:ea typeface="Calibri" panose="020F0502020204030204" pitchFamily="34" charset="0"/>
                <a:cs typeface="Calibri" panose="020F0502020204030204" pitchFamily="34" charset="0"/>
              </a:rPr>
              <a:t> proposes et à être actifs dans leur apprentissage plutôt que de consommer passivement le </a:t>
            </a:r>
            <a:r>
              <a:rPr lang="en-US" sz="1000" dirty="0" err="1">
                <a:effectLst/>
                <a:latin typeface="Josefin Sans" pitchFamily="2" charset="0"/>
                <a:ea typeface="Calibri" panose="020F0502020204030204" pitchFamily="34" charset="0"/>
                <a:cs typeface="Calibri" panose="020F0502020204030204" pitchFamily="34" charset="0"/>
              </a:rPr>
              <a:t>contenu</a:t>
            </a:r>
            <a:r>
              <a:rPr lang="en-US" sz="1000" dirty="0">
                <a:effectLst/>
                <a:latin typeface="Josefin Sans" pitchFamily="2" charset="0"/>
                <a:ea typeface="Calibri" panose="020F0502020204030204" pitchFamily="34" charset="0"/>
                <a:cs typeface="Calibri" panose="020F0502020204030204" pitchFamily="34" charset="0"/>
              </a:rPr>
              <a:t> de la formation. Des leçons et du matériel bien organisés aident les </a:t>
            </a:r>
            <a:r>
              <a:rPr lang="en-US" sz="1000" dirty="0">
                <a:latin typeface="Josefin Sans" pitchFamily="2" charset="0"/>
                <a:ea typeface="Calibri" panose="020F0502020204030204" pitchFamily="34" charset="0"/>
                <a:cs typeface="Calibri" panose="020F0502020204030204" pitchFamily="34" charset="0"/>
              </a:rPr>
              <a:t>participants </a:t>
            </a:r>
            <a:r>
              <a:rPr lang="en-US" sz="1000" dirty="0">
                <a:effectLst/>
                <a:latin typeface="Josefin Sans" pitchFamily="2" charset="0"/>
                <a:ea typeface="Calibri" panose="020F0502020204030204" pitchFamily="34" charset="0"/>
                <a:cs typeface="Calibri" panose="020F0502020204030204" pitchFamily="34" charset="0"/>
              </a:rPr>
              <a:t>à rester concentrés.</a:t>
            </a:r>
            <a:endParaRPr lang="en-US" sz="10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000" b="1" dirty="0">
                <a:solidFill>
                  <a:srgbClr val="FFC652"/>
                </a:solidFill>
                <a:latin typeface="Josefin Sans" pitchFamily="2" charset="0"/>
                <a:ea typeface="Calibri" panose="020F0502020204030204" pitchFamily="34" charset="0"/>
                <a:cs typeface="Calibri" panose="020F0502020204030204" pitchFamily="34" charset="0"/>
              </a:rPr>
              <a:t>PRATIQUE </a:t>
            </a:r>
            <a:r>
              <a:rPr lang="en-US" sz="1000" b="1" dirty="0">
                <a:latin typeface="Josefin Sans" pitchFamily="2" charset="0"/>
                <a:ea typeface="Calibri" panose="020F0502020204030204" pitchFamily="34" charset="0"/>
                <a:cs typeface="Calibri" panose="020F0502020204030204" pitchFamily="34" charset="0"/>
              </a:rPr>
              <a:t>: </a:t>
            </a:r>
            <a:r>
              <a:rPr lang="en-US" sz="1000" dirty="0">
                <a:latin typeface="Josefin Sans" pitchFamily="2" charset="0"/>
                <a:ea typeface="Calibri" panose="020F0502020204030204" pitchFamily="34" charset="0"/>
                <a:cs typeface="Calibri" panose="020F0502020204030204" pitchFamily="34" charset="0"/>
              </a:rPr>
              <a:t>Le</a:t>
            </a:r>
            <a:r>
              <a:rPr lang="en-US" sz="1000" b="1" dirty="0">
                <a:latin typeface="Josefin Sans" pitchFamily="2" charset="0"/>
                <a:ea typeface="Calibri" panose="020F0502020204030204" pitchFamily="34" charset="0"/>
                <a:cs typeface="Calibri" panose="020F0502020204030204" pitchFamily="34" charset="0"/>
              </a:rPr>
              <a:t> </a:t>
            </a:r>
            <a:r>
              <a:rPr lang="en-US" sz="1000" dirty="0">
                <a:effectLst/>
                <a:latin typeface="Josefin Sans" pitchFamily="2" charset="0"/>
                <a:ea typeface="Calibri" panose="020F0502020204030204" pitchFamily="34" charset="0"/>
                <a:cs typeface="Calibri" panose="020F0502020204030204" pitchFamily="34" charset="0"/>
              </a:rPr>
              <a:t>travail du formateur consiste à motiver les adultes à apprendre. </a:t>
            </a:r>
            <a:r>
              <a:rPr lang="en-US" sz="1000" dirty="0">
                <a:latin typeface="Josefin Sans" pitchFamily="2" charset="0"/>
                <a:ea typeface="Calibri" panose="020F0502020204030204" pitchFamily="34" charset="0"/>
                <a:cs typeface="Calibri" panose="020F0502020204030204" pitchFamily="34" charset="0"/>
              </a:rPr>
              <a:t>D'une part, les </a:t>
            </a:r>
            <a:r>
              <a:rPr lang="en-US" sz="1000" dirty="0">
                <a:effectLst/>
                <a:latin typeface="Josefin Sans" pitchFamily="2" charset="0"/>
                <a:ea typeface="Calibri" panose="020F0502020204030204" pitchFamily="34" charset="0"/>
                <a:cs typeface="Calibri" panose="020F0502020204030204" pitchFamily="34" charset="0"/>
              </a:rPr>
              <a:t>adultes peuvent apprendre efficacement </a:t>
            </a:r>
            <a:r>
              <a:rPr lang="en-US" sz="1000" dirty="0">
                <a:latin typeface="Josefin Sans" pitchFamily="2" charset="0"/>
                <a:ea typeface="Calibri" panose="020F0502020204030204" pitchFamily="34" charset="0"/>
                <a:cs typeface="Calibri" panose="020F0502020204030204" pitchFamily="34" charset="0"/>
              </a:rPr>
              <a:t>pour </a:t>
            </a:r>
            <a:r>
              <a:rPr lang="en-US" sz="1000" dirty="0">
                <a:effectLst/>
                <a:latin typeface="Josefin Sans" pitchFamily="2" charset="0"/>
                <a:ea typeface="Calibri" panose="020F0502020204030204" pitchFamily="34" charset="0"/>
                <a:cs typeface="Calibri" panose="020F0502020204030204" pitchFamily="34" charset="0"/>
              </a:rPr>
              <a:t>s'investir dans une nouvelle compétence, pour acquérir de nouvelles informations, pour développer des désirs intérieurs et pour </a:t>
            </a:r>
            <a:r>
              <a:rPr lang="en-US" sz="1000" dirty="0" err="1">
                <a:effectLst/>
                <a:latin typeface="Josefin Sans" pitchFamily="2" charset="0"/>
                <a:ea typeface="Calibri" panose="020F0502020204030204" pitchFamily="34" charset="0"/>
                <a:cs typeface="Calibri" panose="020F0502020204030204" pitchFamily="34" charset="0"/>
              </a:rPr>
              <a:t>améliorer</a:t>
            </a:r>
            <a:r>
              <a:rPr lang="en-US" sz="1000" dirty="0">
                <a:effectLst/>
                <a:latin typeface="Josefin Sans" pitchFamily="2" charset="0"/>
                <a:ea typeface="Calibri" panose="020F0502020204030204" pitchFamily="34" charset="0"/>
                <a:cs typeface="Calibri" panose="020F0502020204030204" pitchFamily="34" charset="0"/>
              </a:rPr>
              <a:t> </a:t>
            </a:r>
            <a:r>
              <a:rPr lang="en-US" sz="1000" dirty="0" err="1">
                <a:effectLst/>
                <a:latin typeface="Josefin Sans" pitchFamily="2" charset="0"/>
                <a:ea typeface="Calibri" panose="020F0502020204030204" pitchFamily="34" charset="0"/>
                <a:cs typeface="Calibri" panose="020F0502020204030204" pitchFamily="34" charset="0"/>
              </a:rPr>
              <a:t>leurs</a:t>
            </a:r>
            <a:r>
              <a:rPr lang="en-US" sz="1000" dirty="0">
                <a:effectLst/>
                <a:latin typeface="Josefin Sans" pitchFamily="2" charset="0"/>
                <a:ea typeface="Calibri" panose="020F0502020204030204" pitchFamily="34" charset="0"/>
                <a:cs typeface="Calibri" panose="020F0502020204030204" pitchFamily="34" charset="0"/>
              </a:rPr>
              <a:t> </a:t>
            </a:r>
            <a:r>
              <a:rPr lang="en-US" sz="1000" dirty="0" err="1">
                <a:effectLst/>
                <a:latin typeface="Josefin Sans" pitchFamily="2" charset="0"/>
                <a:ea typeface="Calibri" panose="020F0502020204030204" pitchFamily="34" charset="0"/>
                <a:cs typeface="Calibri" panose="020F0502020204030204" pitchFamily="34" charset="0"/>
              </a:rPr>
              <a:t>compétences</a:t>
            </a:r>
            <a:r>
              <a:rPr lang="en-US" sz="1000" dirty="0">
                <a:effectLst/>
                <a:latin typeface="Josefin Sans" pitchFamily="2" charset="0"/>
                <a:ea typeface="Calibri" panose="020F0502020204030204" pitchFamily="34" charset="0"/>
                <a:cs typeface="Calibri" panose="020F0502020204030204" pitchFamily="34" charset="0"/>
              </a:rPr>
              <a:t> </a:t>
            </a:r>
            <a:r>
              <a:rPr lang="en-US" sz="1000" dirty="0" err="1">
                <a:effectLst/>
                <a:latin typeface="Josefin Sans" pitchFamily="2" charset="0"/>
                <a:ea typeface="Calibri" panose="020F0502020204030204" pitchFamily="34" charset="0"/>
                <a:cs typeface="Calibri" panose="020F0502020204030204" pitchFamily="34" charset="0"/>
              </a:rPr>
              <a:t>professionnelles</a:t>
            </a:r>
            <a:r>
              <a:rPr lang="en-US" sz="1000" dirty="0">
                <a:effectLst/>
                <a:latin typeface="Josefin Sans" pitchFamily="2" charset="0"/>
                <a:ea typeface="Calibri" panose="020F0502020204030204" pitchFamily="34" charset="0"/>
                <a:cs typeface="Calibri" panose="020F0502020204030204" pitchFamily="34" charset="0"/>
              </a:rPr>
              <a:t>. Ils apprennent également lorsqu'ils ont un intérêt pour la session enseignée, ce qui permet aux participants d'apprendre de nouvelles </a:t>
            </a:r>
            <a:r>
              <a:rPr lang="en-US" sz="1000" dirty="0">
                <a:latin typeface="Josefin Sans" pitchFamily="2" charset="0"/>
                <a:ea typeface="Calibri" panose="020F0502020204030204" pitchFamily="34" charset="0"/>
                <a:cs typeface="Calibri" panose="020F0502020204030204" pitchFamily="34" charset="0"/>
              </a:rPr>
              <a:t>informations</a:t>
            </a:r>
            <a:r>
              <a:rPr lang="en-US" sz="1000" dirty="0">
                <a:effectLst/>
                <a:latin typeface="Josefin Sans" pitchFamily="2" charset="0"/>
                <a:ea typeface="Calibri" panose="020F0502020204030204" pitchFamily="34" charset="0"/>
                <a:cs typeface="Calibri" panose="020F0502020204030204" pitchFamily="34" charset="0"/>
              </a:rPr>
              <a:t>. D'autre part, les formateurs doivent comprendre les points clés qui motiveront les adultes à participer. L'implication des participants dans la formation crée un environnement dans lequel ils peuvent se soutenir mutuellement et </a:t>
            </a:r>
            <a:r>
              <a:rPr lang="en-US" sz="1000" dirty="0" err="1">
                <a:effectLst/>
                <a:latin typeface="Josefin Sans" pitchFamily="2" charset="0"/>
                <a:ea typeface="Calibri" panose="020F0502020204030204" pitchFamily="34" charset="0"/>
                <a:cs typeface="Calibri" panose="020F0502020204030204" pitchFamily="34" charset="0"/>
              </a:rPr>
              <a:t>obtenir</a:t>
            </a:r>
            <a:r>
              <a:rPr lang="en-US" sz="1000" dirty="0">
                <a:effectLst/>
                <a:latin typeface="Josefin Sans" pitchFamily="2" charset="0"/>
                <a:ea typeface="Calibri" panose="020F0502020204030204" pitchFamily="34" charset="0"/>
                <a:cs typeface="Calibri" panose="020F0502020204030204" pitchFamily="34" charset="0"/>
              </a:rPr>
              <a:t> un retour d'information de la part de leurs pairs.</a:t>
            </a:r>
            <a:endParaRPr lang="en-US" sz="1000" dirty="0">
              <a:effectLst/>
              <a:latin typeface="Josefin Sans" pitchFamily="2" charset="0"/>
              <a:ea typeface="Calibri" panose="020F0502020204030204" pitchFamily="34" charset="0"/>
              <a:cs typeface="Arial" panose="020B0604020202020204" pitchFamily="34" charset="0"/>
            </a:endParaRPr>
          </a:p>
          <a:p>
            <a:pPr algn="just">
              <a:lnSpc>
                <a:spcPct val="150000"/>
              </a:lnSpc>
            </a:pPr>
            <a:r>
              <a:rPr lang="en-US" sz="1000" b="1" dirty="0">
                <a:solidFill>
                  <a:srgbClr val="FFC652"/>
                </a:solidFill>
                <a:effectLst/>
                <a:latin typeface="Josefin Sans" pitchFamily="2" charset="0"/>
                <a:ea typeface="Calibri" panose="020F0502020204030204" pitchFamily="34" charset="0"/>
              </a:rPr>
              <a:t>IMPACT : </a:t>
            </a:r>
            <a:r>
              <a:rPr lang="en-US" sz="1000" dirty="0">
                <a:solidFill>
                  <a:schemeClr val="tx1">
                    <a:lumMod val="50000"/>
                  </a:schemeClr>
                </a:solidFill>
                <a:effectLst/>
                <a:latin typeface="Josefin Sans" pitchFamily="2" charset="0"/>
                <a:ea typeface="Calibri" panose="020F0502020204030204" pitchFamily="34" charset="0"/>
              </a:rPr>
              <a:t>L'</a:t>
            </a:r>
            <a:r>
              <a:rPr lang="en-US" sz="1000" dirty="0">
                <a:effectLst/>
                <a:latin typeface="Josefin Sans" pitchFamily="2" charset="0"/>
                <a:ea typeface="Calibri" panose="020F0502020204030204" pitchFamily="34" charset="0"/>
              </a:rPr>
              <a:t>outil le plus utile dans ce cas </a:t>
            </a:r>
            <a:r>
              <a:rPr lang="en-US" sz="1000" dirty="0" err="1">
                <a:effectLst/>
                <a:latin typeface="Josefin Sans" pitchFamily="2" charset="0"/>
                <a:ea typeface="Calibri" panose="020F0502020204030204" pitchFamily="34" charset="0"/>
              </a:rPr>
              <a:t>est</a:t>
            </a:r>
            <a:r>
              <a:rPr lang="en-US" sz="1000" dirty="0">
                <a:effectLst/>
                <a:latin typeface="Josefin Sans" pitchFamily="2" charset="0"/>
                <a:ea typeface="Calibri" panose="020F0502020204030204" pitchFamily="34" charset="0"/>
              </a:rPr>
              <a:t> </a:t>
            </a:r>
            <a:r>
              <a:rPr lang="en-US" sz="1000" dirty="0" err="1">
                <a:effectLst/>
                <a:latin typeface="Josefin Sans" pitchFamily="2" charset="0"/>
                <a:ea typeface="Calibri" panose="020F0502020204030204" pitchFamily="34" charset="0"/>
              </a:rPr>
              <a:t>sont</a:t>
            </a:r>
            <a:r>
              <a:rPr lang="en-US" sz="1000" dirty="0">
                <a:effectLst/>
                <a:latin typeface="Josefin Sans" pitchFamily="2" charset="0"/>
                <a:ea typeface="Calibri" panose="020F0502020204030204" pitchFamily="34" charset="0"/>
              </a:rPr>
              <a:t> les </a:t>
            </a:r>
            <a:r>
              <a:rPr lang="en-US" sz="1000" dirty="0" err="1">
                <a:effectLst/>
                <a:latin typeface="Josefin Sans" pitchFamily="2" charset="0"/>
                <a:ea typeface="Calibri" panose="020F0502020204030204" pitchFamily="34" charset="0"/>
              </a:rPr>
              <a:t>activités</a:t>
            </a:r>
            <a:r>
              <a:rPr lang="en-US" sz="1000" dirty="0">
                <a:effectLst/>
                <a:latin typeface="Josefin Sans" pitchFamily="2" charset="0"/>
                <a:ea typeface="Calibri" panose="020F0502020204030204" pitchFamily="34" charset="0"/>
              </a:rPr>
              <a:t> pour aider les participants à acquérir des connaissances et à comprendre. Des études montrent que certaines personnes préfèrent apprendre par le biais de stimulations visuelles telles que les DVD, les vidéocassettes, les présentations PowerPoint et les brochures. D'autres, bien sûr, préfèrent les présentations audio, comme les conférences. En utilisant une combinaison de ces méthodes, les formateurs d'adultes peuvent atteindre un plus grand nombre de participants et </a:t>
            </a:r>
            <a:r>
              <a:rPr lang="en-US" sz="1000" dirty="0">
                <a:latin typeface="Josefin Sans" pitchFamily="2" charset="0"/>
                <a:ea typeface="Calibri" panose="020F0502020204030204" pitchFamily="34" charset="0"/>
              </a:rPr>
              <a:t>mettre en œuvre une </a:t>
            </a:r>
            <a:r>
              <a:rPr lang="en-US" sz="1000" dirty="0">
                <a:effectLst/>
                <a:latin typeface="Josefin Sans" pitchFamily="2" charset="0"/>
                <a:ea typeface="Calibri" panose="020F0502020204030204" pitchFamily="34" charset="0"/>
              </a:rPr>
              <a:t>formation plus efficace, tout en permettant aux stagiaires d'atteindre leur objectif personnel</a:t>
            </a:r>
            <a:r>
              <a:rPr lang="en-US" sz="1000" dirty="0">
                <a:effectLst/>
                <a:latin typeface="Calibri" panose="020F0502020204030204" pitchFamily="34" charset="0"/>
                <a:ea typeface="Calibri" panose="020F0502020204030204" pitchFamily="34" charset="0"/>
              </a:rPr>
              <a:t>.</a:t>
            </a:r>
            <a:endParaRPr lang="en-US" sz="1000" dirty="0"/>
          </a:p>
        </p:txBody>
      </p:sp>
      <p:sp>
        <p:nvSpPr>
          <p:cNvPr id="3" name="Text Placeholder 2">
            <a:extLst>
              <a:ext uri="{FF2B5EF4-FFF2-40B4-BE49-F238E27FC236}">
                <a16:creationId xmlns:a16="http://schemas.microsoft.com/office/drawing/2014/main" id="{0496F88F-5BA0-4A75-AC6E-DE7E76A49242}"/>
              </a:ext>
            </a:extLst>
          </p:cNvPr>
          <p:cNvSpPr>
            <a:spLocks noGrp="1"/>
          </p:cNvSpPr>
          <p:nvPr>
            <p:ph type="body" sz="quarter" idx="17"/>
          </p:nvPr>
        </p:nvSpPr>
        <p:spPr>
          <a:xfrm>
            <a:off x="618461" y="149891"/>
            <a:ext cx="3815316" cy="779499"/>
          </a:xfrm>
        </p:spPr>
        <p:txBody>
          <a:bodyPr/>
          <a:lstStyle/>
          <a:p>
            <a:r>
              <a:rPr lang="en-US" dirty="0">
                <a:effectLst>
                  <a:outerShdw blurRad="38100" dist="38100" dir="2700000" algn="tl">
                    <a:srgbClr val="000000">
                      <a:alpha val="43137"/>
                    </a:srgbClr>
                  </a:outerShdw>
                </a:effectLst>
              </a:rPr>
              <a:t>Préparation</a:t>
            </a:r>
          </a:p>
        </p:txBody>
      </p:sp>
    </p:spTree>
    <p:extLst>
      <p:ext uri="{BB962C8B-B14F-4D97-AF65-F5344CB8AC3E}">
        <p14:creationId xmlns:p14="http://schemas.microsoft.com/office/powerpoint/2010/main" val="13858318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933244" y="1851303"/>
            <a:ext cx="7223759" cy="1937971"/>
          </a:xfrm>
        </p:spPr>
        <p:txBody>
          <a:bodyPr>
            <a:normAutofit lnSpcReduction="10000"/>
          </a:bodyPr>
          <a:lstStyle/>
          <a:p>
            <a:endParaRPr lang="en-US" dirty="0"/>
          </a:p>
          <a:p>
            <a:pPr algn="ctr">
              <a:lnSpc>
                <a:spcPct val="150000"/>
              </a:lnSpc>
            </a:pPr>
            <a:r>
              <a:rPr lang="en-IE" b="1" dirty="0"/>
              <a:t>Compétences avancées en matière de communication </a:t>
            </a:r>
            <a:br>
              <a:rPr lang="en-IE" b="1" dirty="0"/>
            </a:br>
            <a:r>
              <a:rPr lang="en-IE" b="1" dirty="0"/>
              <a:t>(accent mis sur l'empathie et la compassion)</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THEME </a:t>
            </a:r>
            <a:r>
              <a:rPr lang="en-US" dirty="0">
                <a:solidFill>
                  <a:srgbClr val="FFC652"/>
                </a:solidFill>
              </a:rPr>
              <a:t>2 </a:t>
            </a:r>
            <a:r>
              <a:rPr lang="en-US" dirty="0"/>
              <a:t>Module </a:t>
            </a:r>
            <a:r>
              <a:rPr lang="en-US" dirty="0">
                <a:solidFill>
                  <a:srgbClr val="FFC652"/>
                </a:solidFill>
              </a:rPr>
              <a:t>3</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318" y="1331259"/>
            <a:ext cx="6018102" cy="5374189"/>
          </a:xfrm>
          <a:prstGeom prst="rect">
            <a:avLst/>
          </a:prstGeom>
        </p:spPr>
      </p:pic>
    </p:spTree>
    <p:extLst>
      <p:ext uri="{BB962C8B-B14F-4D97-AF65-F5344CB8AC3E}">
        <p14:creationId xmlns:p14="http://schemas.microsoft.com/office/powerpoint/2010/main" val="11441648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48909C-3B5C-6349-B195-C07CCF47B3D7}"/>
              </a:ext>
            </a:extLst>
          </p:cNvPr>
          <p:cNvSpPr>
            <a:spLocks noGrp="1"/>
          </p:cNvSpPr>
          <p:nvPr>
            <p:ph type="body" sz="quarter" idx="38"/>
          </p:nvPr>
        </p:nvSpPr>
        <p:spPr/>
        <p:txBody>
          <a:bodyPr/>
          <a:lstStyle/>
          <a:p>
            <a:r>
              <a:rPr lang="en-US" dirty="0"/>
              <a:t>01</a:t>
            </a:r>
          </a:p>
        </p:txBody>
      </p:sp>
      <p:sp>
        <p:nvSpPr>
          <p:cNvPr id="5" name="Text Placeholder 4">
            <a:extLst>
              <a:ext uri="{FF2B5EF4-FFF2-40B4-BE49-F238E27FC236}">
                <a16:creationId xmlns:a16="http://schemas.microsoft.com/office/drawing/2014/main" id="{2F0B3795-A25C-D346-AF8F-798A65718E3F}"/>
              </a:ext>
            </a:extLst>
          </p:cNvPr>
          <p:cNvSpPr>
            <a:spLocks noGrp="1"/>
          </p:cNvSpPr>
          <p:nvPr>
            <p:ph type="body" sz="quarter" idx="41"/>
          </p:nvPr>
        </p:nvSpPr>
        <p:spPr/>
        <p:txBody>
          <a:bodyPr/>
          <a:lstStyle/>
          <a:p>
            <a:r>
              <a:rPr lang="en-IE" dirty="0"/>
              <a:t>Quel </a:t>
            </a:r>
            <a:r>
              <a:rPr lang="en-IE" dirty="0" err="1"/>
              <a:t>rôle</a:t>
            </a:r>
            <a:r>
              <a:rPr lang="en-IE" dirty="0"/>
              <a:t> JOUENT …</a:t>
            </a:r>
            <a:endParaRPr lang="en-US" dirty="0"/>
          </a:p>
        </p:txBody>
      </p:sp>
      <p:sp>
        <p:nvSpPr>
          <p:cNvPr id="7" name="Text Placeholder 6">
            <a:extLst>
              <a:ext uri="{FF2B5EF4-FFF2-40B4-BE49-F238E27FC236}">
                <a16:creationId xmlns:a16="http://schemas.microsoft.com/office/drawing/2014/main" id="{331CDE4A-18E2-6D42-A303-E69577EBFDBB}"/>
              </a:ext>
            </a:extLst>
          </p:cNvPr>
          <p:cNvSpPr>
            <a:spLocks noGrp="1"/>
          </p:cNvSpPr>
          <p:nvPr>
            <p:ph type="body" sz="quarter" idx="42"/>
          </p:nvPr>
        </p:nvSpPr>
        <p:spPr/>
        <p:txBody>
          <a:bodyPr>
            <a:normAutofit fontScale="77500" lnSpcReduction="20000"/>
          </a:bodyPr>
          <a:lstStyle/>
          <a:p>
            <a:pPr>
              <a:lnSpc>
                <a:spcPct val="150000"/>
              </a:lnSpc>
            </a:pPr>
            <a:r>
              <a:rPr lang="en-IE" dirty="0"/>
              <a:t>… </a:t>
            </a:r>
            <a:r>
              <a:rPr lang="en-IE" dirty="0" err="1"/>
              <a:t>l'empathie</a:t>
            </a:r>
            <a:r>
              <a:rPr lang="en-IE" dirty="0"/>
              <a:t> et la compassion dans les compétences de communication ?</a:t>
            </a:r>
          </a:p>
          <a:p>
            <a:endParaRPr lang="en-US" dirty="0"/>
          </a:p>
        </p:txBody>
      </p:sp>
      <p:sp>
        <p:nvSpPr>
          <p:cNvPr id="21" name="Text Placeholder 20">
            <a:extLst>
              <a:ext uri="{FF2B5EF4-FFF2-40B4-BE49-F238E27FC236}">
                <a16:creationId xmlns:a16="http://schemas.microsoft.com/office/drawing/2014/main" id="{DA820D41-EE8A-9048-87A0-9F33659DFF83}"/>
              </a:ext>
            </a:extLst>
          </p:cNvPr>
          <p:cNvSpPr>
            <a:spLocks noGrp="1"/>
          </p:cNvSpPr>
          <p:nvPr>
            <p:ph type="body" sz="quarter" idx="43"/>
          </p:nvPr>
        </p:nvSpPr>
        <p:spPr/>
        <p:txBody>
          <a:bodyPr/>
          <a:lstStyle/>
          <a:p>
            <a:r>
              <a:rPr lang="en-US" dirty="0"/>
              <a:t>02</a:t>
            </a:r>
          </a:p>
        </p:txBody>
      </p:sp>
      <p:sp>
        <p:nvSpPr>
          <p:cNvPr id="26" name="Text Placeholder 25">
            <a:extLst>
              <a:ext uri="{FF2B5EF4-FFF2-40B4-BE49-F238E27FC236}">
                <a16:creationId xmlns:a16="http://schemas.microsoft.com/office/drawing/2014/main" id="{168DD01F-A502-CE43-A1E2-1D7018790D9B}"/>
              </a:ext>
            </a:extLst>
          </p:cNvPr>
          <p:cNvSpPr>
            <a:spLocks noGrp="1"/>
          </p:cNvSpPr>
          <p:nvPr>
            <p:ph type="body" sz="quarter" idx="44"/>
          </p:nvPr>
        </p:nvSpPr>
        <p:spPr/>
        <p:txBody>
          <a:bodyPr/>
          <a:lstStyle/>
          <a:p>
            <a:r>
              <a:rPr lang="en-IE" dirty="0"/>
              <a:t>Quels </a:t>
            </a:r>
            <a:r>
              <a:rPr lang="en-IE" dirty="0" err="1"/>
              <a:t>sont</a:t>
            </a:r>
            <a:r>
              <a:rPr lang="en-IE" dirty="0"/>
              <a:t> les …</a:t>
            </a:r>
            <a:endParaRPr lang="en-US" dirty="0"/>
          </a:p>
        </p:txBody>
      </p:sp>
      <p:sp>
        <p:nvSpPr>
          <p:cNvPr id="27" name="Text Placeholder 26">
            <a:extLst>
              <a:ext uri="{FF2B5EF4-FFF2-40B4-BE49-F238E27FC236}">
                <a16:creationId xmlns:a16="http://schemas.microsoft.com/office/drawing/2014/main" id="{15460372-ECC8-2744-8B03-A5D21FDE3C4B}"/>
              </a:ext>
            </a:extLst>
          </p:cNvPr>
          <p:cNvSpPr>
            <a:spLocks noGrp="1"/>
          </p:cNvSpPr>
          <p:nvPr>
            <p:ph type="body" sz="quarter" idx="45"/>
          </p:nvPr>
        </p:nvSpPr>
        <p:spPr/>
        <p:txBody>
          <a:bodyPr>
            <a:normAutofit fontScale="85000" lnSpcReduction="10000"/>
          </a:bodyPr>
          <a:lstStyle/>
          <a:p>
            <a:pPr>
              <a:lnSpc>
                <a:spcPct val="150000"/>
              </a:lnSpc>
            </a:pPr>
            <a:r>
              <a:rPr lang="en-IE" dirty="0"/>
              <a:t>… 6 compétences de communication empathiques ?</a:t>
            </a:r>
            <a:endParaRPr lang="en-US" dirty="0"/>
          </a:p>
        </p:txBody>
      </p:sp>
      <p:sp>
        <p:nvSpPr>
          <p:cNvPr id="36" name="Text Placeholder 35">
            <a:extLst>
              <a:ext uri="{FF2B5EF4-FFF2-40B4-BE49-F238E27FC236}">
                <a16:creationId xmlns:a16="http://schemas.microsoft.com/office/drawing/2014/main" id="{1E7C1D09-AD15-DB40-A3E7-36CC2156A503}"/>
              </a:ext>
            </a:extLst>
          </p:cNvPr>
          <p:cNvSpPr>
            <a:spLocks noGrp="1"/>
          </p:cNvSpPr>
          <p:nvPr>
            <p:ph type="body" sz="quarter" idx="46"/>
          </p:nvPr>
        </p:nvSpPr>
        <p:spPr/>
        <p:txBody>
          <a:bodyPr/>
          <a:lstStyle/>
          <a:p>
            <a:r>
              <a:rPr lang="en-US" dirty="0"/>
              <a:t>03</a:t>
            </a:r>
          </a:p>
        </p:txBody>
      </p:sp>
      <p:sp>
        <p:nvSpPr>
          <p:cNvPr id="95" name="Text Placeholder 94">
            <a:extLst>
              <a:ext uri="{FF2B5EF4-FFF2-40B4-BE49-F238E27FC236}">
                <a16:creationId xmlns:a16="http://schemas.microsoft.com/office/drawing/2014/main" id="{A8A71B67-714B-0043-8E3C-CACCBCCC173A}"/>
              </a:ext>
            </a:extLst>
          </p:cNvPr>
          <p:cNvSpPr>
            <a:spLocks noGrp="1"/>
          </p:cNvSpPr>
          <p:nvPr>
            <p:ph type="body" sz="quarter" idx="47"/>
          </p:nvPr>
        </p:nvSpPr>
        <p:spPr>
          <a:xfrm>
            <a:off x="6095999" y="3508375"/>
            <a:ext cx="5605101" cy="432932"/>
          </a:xfrm>
        </p:spPr>
        <p:txBody>
          <a:bodyPr/>
          <a:lstStyle/>
          <a:p>
            <a:r>
              <a:rPr lang="en-IE" dirty="0"/>
              <a:t>Quel est le rôle et la signification …</a:t>
            </a:r>
            <a:endParaRPr lang="en-US" dirty="0"/>
          </a:p>
        </p:txBody>
      </p:sp>
      <p:sp>
        <p:nvSpPr>
          <p:cNvPr id="96" name="Text Placeholder 95">
            <a:extLst>
              <a:ext uri="{FF2B5EF4-FFF2-40B4-BE49-F238E27FC236}">
                <a16:creationId xmlns:a16="http://schemas.microsoft.com/office/drawing/2014/main" id="{16463B78-E433-7142-BF74-344D94D6AE62}"/>
              </a:ext>
            </a:extLst>
          </p:cNvPr>
          <p:cNvSpPr>
            <a:spLocks noGrp="1"/>
          </p:cNvSpPr>
          <p:nvPr>
            <p:ph type="body" sz="quarter" idx="48"/>
          </p:nvPr>
        </p:nvSpPr>
        <p:spPr>
          <a:xfrm>
            <a:off x="6095999" y="3890812"/>
            <a:ext cx="6096001" cy="764875"/>
          </a:xfrm>
        </p:spPr>
        <p:txBody>
          <a:bodyPr>
            <a:noAutofit/>
          </a:bodyPr>
          <a:lstStyle/>
          <a:p>
            <a:pPr>
              <a:lnSpc>
                <a:spcPct val="170000"/>
              </a:lnSpc>
            </a:pPr>
            <a:r>
              <a:rPr lang="en-IE" sz="1600" dirty="0"/>
              <a:t>… de l'empathie dans les professions de la santé et de l'action sociale pour le parcours thérapeutique de </a:t>
            </a:r>
            <a:r>
              <a:rPr lang="en-IE" sz="1600" dirty="0" err="1"/>
              <a:t>l'usager</a:t>
            </a:r>
            <a:r>
              <a:rPr lang="en-IE" sz="1600" dirty="0"/>
              <a:t> des soins de santé ?</a:t>
            </a:r>
            <a:endParaRPr lang="en-US" sz="1600" dirty="0"/>
          </a:p>
        </p:txBody>
      </p:sp>
      <p:sp>
        <p:nvSpPr>
          <p:cNvPr id="97" name="Text Placeholder 96">
            <a:extLst>
              <a:ext uri="{FF2B5EF4-FFF2-40B4-BE49-F238E27FC236}">
                <a16:creationId xmlns:a16="http://schemas.microsoft.com/office/drawing/2014/main" id="{EC4D2A38-1519-E743-AE98-4ABFE00BE28E}"/>
              </a:ext>
            </a:extLst>
          </p:cNvPr>
          <p:cNvSpPr>
            <a:spLocks noGrp="1"/>
          </p:cNvSpPr>
          <p:nvPr>
            <p:ph type="body" sz="quarter" idx="49"/>
          </p:nvPr>
        </p:nvSpPr>
        <p:spPr/>
        <p:txBody>
          <a:bodyPr/>
          <a:lstStyle/>
          <a:p>
            <a:r>
              <a:rPr lang="en-US" dirty="0"/>
              <a:t>04</a:t>
            </a:r>
          </a:p>
        </p:txBody>
      </p:sp>
      <p:sp>
        <p:nvSpPr>
          <p:cNvPr id="98" name="Text Placeholder 97">
            <a:extLst>
              <a:ext uri="{FF2B5EF4-FFF2-40B4-BE49-F238E27FC236}">
                <a16:creationId xmlns:a16="http://schemas.microsoft.com/office/drawing/2014/main" id="{20023181-35EB-D245-B326-39338C434559}"/>
              </a:ext>
            </a:extLst>
          </p:cNvPr>
          <p:cNvSpPr>
            <a:spLocks noGrp="1"/>
          </p:cNvSpPr>
          <p:nvPr>
            <p:ph type="body" sz="quarter" idx="50"/>
          </p:nvPr>
        </p:nvSpPr>
        <p:spPr/>
        <p:txBody>
          <a:bodyPr/>
          <a:lstStyle/>
          <a:p>
            <a:r>
              <a:rPr lang="en-IE" dirty="0"/>
              <a:t>Comment </a:t>
            </a:r>
            <a:r>
              <a:rPr lang="en-IE" dirty="0" err="1"/>
              <a:t>pouvons</a:t>
            </a:r>
            <a:r>
              <a:rPr lang="en-IE" dirty="0"/>
              <a:t>-nous </a:t>
            </a:r>
            <a:r>
              <a:rPr lang="en-IE" dirty="0" err="1"/>
              <a:t>évaluer</a:t>
            </a:r>
            <a:r>
              <a:rPr lang="en-IE" dirty="0"/>
              <a:t> …</a:t>
            </a:r>
            <a:endParaRPr lang="en-US" dirty="0"/>
          </a:p>
        </p:txBody>
      </p:sp>
      <p:sp>
        <p:nvSpPr>
          <p:cNvPr id="99" name="Text Placeholder 98">
            <a:extLst>
              <a:ext uri="{FF2B5EF4-FFF2-40B4-BE49-F238E27FC236}">
                <a16:creationId xmlns:a16="http://schemas.microsoft.com/office/drawing/2014/main" id="{CDC00A8C-C66A-0643-96D1-F6466E6310F6}"/>
              </a:ext>
            </a:extLst>
          </p:cNvPr>
          <p:cNvSpPr>
            <a:spLocks noGrp="1"/>
          </p:cNvSpPr>
          <p:nvPr>
            <p:ph type="body" sz="quarter" idx="51"/>
          </p:nvPr>
        </p:nvSpPr>
        <p:spPr/>
        <p:txBody>
          <a:bodyPr>
            <a:normAutofit fontScale="85000" lnSpcReduction="20000"/>
          </a:bodyPr>
          <a:lstStyle/>
          <a:p>
            <a:pPr>
              <a:lnSpc>
                <a:spcPct val="150000"/>
              </a:lnSpc>
            </a:pPr>
            <a:r>
              <a:rPr lang="en-IE" dirty="0"/>
              <a:t>… les niveaux d'empathie chez les professionnels ?</a:t>
            </a:r>
            <a:br>
              <a:rPr lang="en-IE" dirty="0"/>
            </a:br>
            <a:endParaRPr lang="en-US" dirty="0"/>
          </a:p>
        </p:txBody>
      </p:sp>
      <p:sp>
        <p:nvSpPr>
          <p:cNvPr id="100" name="Freeform 22">
            <a:extLst>
              <a:ext uri="{FF2B5EF4-FFF2-40B4-BE49-F238E27FC236}">
                <a16:creationId xmlns:a16="http://schemas.microsoft.com/office/drawing/2014/main" id="{24237F1D-3323-974C-8F3B-26AE2625092F}"/>
              </a:ext>
            </a:extLst>
          </p:cNvPr>
          <p:cNvSpPr>
            <a:spLocks noEditPoints="1"/>
          </p:cNvSpPr>
          <p:nvPr/>
        </p:nvSpPr>
        <p:spPr bwMode="auto">
          <a:xfrm>
            <a:off x="2650551" y="3906262"/>
            <a:ext cx="304800" cy="342900"/>
          </a:xfrm>
          <a:custGeom>
            <a:avLst/>
            <a:gdLst>
              <a:gd name="T0" fmla="*/ 27 w 80"/>
              <a:gd name="T1" fmla="*/ 69 h 90"/>
              <a:gd name="T2" fmla="*/ 20 w 80"/>
              <a:gd name="T3" fmla="*/ 54 h 90"/>
              <a:gd name="T4" fmla="*/ 17 w 80"/>
              <a:gd name="T5" fmla="*/ 40 h 90"/>
              <a:gd name="T6" fmla="*/ 41 w 80"/>
              <a:gd name="T7" fmla="*/ 15 h 90"/>
              <a:gd name="T8" fmla="*/ 64 w 80"/>
              <a:gd name="T9" fmla="*/ 40 h 90"/>
              <a:gd name="T10" fmla="*/ 61 w 80"/>
              <a:gd name="T11" fmla="*/ 53 h 90"/>
              <a:gd name="T12" fmla="*/ 55 w 80"/>
              <a:gd name="T13" fmla="*/ 67 h 90"/>
              <a:gd name="T14" fmla="*/ 48 w 80"/>
              <a:gd name="T15" fmla="*/ 71 h 90"/>
              <a:gd name="T16" fmla="*/ 39 w 80"/>
              <a:gd name="T17" fmla="*/ 73 h 90"/>
              <a:gd name="T18" fmla="*/ 29 w 80"/>
              <a:gd name="T19" fmla="*/ 77 h 90"/>
              <a:gd name="T20" fmla="*/ 28 w 80"/>
              <a:gd name="T21" fmla="*/ 79 h 90"/>
              <a:gd name="T22" fmla="*/ 28 w 80"/>
              <a:gd name="T23" fmla="*/ 81 h 90"/>
              <a:gd name="T24" fmla="*/ 31 w 80"/>
              <a:gd name="T25" fmla="*/ 82 h 90"/>
              <a:gd name="T26" fmla="*/ 50 w 80"/>
              <a:gd name="T27" fmla="*/ 78 h 90"/>
              <a:gd name="T28" fmla="*/ 52 w 80"/>
              <a:gd name="T29" fmla="*/ 78 h 90"/>
              <a:gd name="T30" fmla="*/ 53 w 80"/>
              <a:gd name="T31" fmla="*/ 81 h 90"/>
              <a:gd name="T32" fmla="*/ 51 w 80"/>
              <a:gd name="T33" fmla="*/ 83 h 90"/>
              <a:gd name="T34" fmla="*/ 44 w 80"/>
              <a:gd name="T35" fmla="*/ 87 h 90"/>
              <a:gd name="T36" fmla="*/ 35 w 80"/>
              <a:gd name="T37" fmla="*/ 90 h 90"/>
              <a:gd name="T38" fmla="*/ 35 w 80"/>
              <a:gd name="T39" fmla="*/ 39 h 90"/>
              <a:gd name="T40" fmla="*/ 39 w 80"/>
              <a:gd name="T41" fmla="*/ 46 h 90"/>
              <a:gd name="T42" fmla="*/ 46 w 80"/>
              <a:gd name="T43" fmla="*/ 34 h 90"/>
              <a:gd name="T44" fmla="*/ 9 w 80"/>
              <a:gd name="T45" fmla="*/ 41 h 90"/>
              <a:gd name="T46" fmla="*/ 0 w 80"/>
              <a:gd name="T47" fmla="*/ 39 h 90"/>
              <a:gd name="T48" fmla="*/ 13 w 80"/>
              <a:gd name="T49" fmla="*/ 23 h 90"/>
              <a:gd name="T50" fmla="*/ 5 w 80"/>
              <a:gd name="T51" fmla="*/ 20 h 90"/>
              <a:gd name="T52" fmla="*/ 24 w 80"/>
              <a:gd name="T53" fmla="*/ 12 h 90"/>
              <a:gd name="T54" fmla="*/ 20 w 80"/>
              <a:gd name="T55" fmla="*/ 6 h 90"/>
              <a:gd name="T56" fmla="*/ 40 w 80"/>
              <a:gd name="T57" fmla="*/ 9 h 90"/>
              <a:gd name="T58" fmla="*/ 40 w 80"/>
              <a:gd name="T59" fmla="*/ 0 h 90"/>
              <a:gd name="T60" fmla="*/ 59 w 80"/>
              <a:gd name="T61" fmla="*/ 6 h 90"/>
              <a:gd name="T62" fmla="*/ 57 w 80"/>
              <a:gd name="T63" fmla="*/ 12 h 90"/>
              <a:gd name="T64" fmla="*/ 74 w 80"/>
              <a:gd name="T65" fmla="*/ 21 h 90"/>
              <a:gd name="T66" fmla="*/ 69 w 80"/>
              <a:gd name="T67" fmla="*/ 23 h 90"/>
              <a:gd name="T68" fmla="*/ 68 w 80"/>
              <a:gd name="T69" fmla="*/ 24 h 90"/>
              <a:gd name="T70" fmla="*/ 80 w 80"/>
              <a:gd name="T71" fmla="*/ 41 h 90"/>
              <a:gd name="T72" fmla="*/ 72 w 80"/>
              <a:gd name="T73" fmla="*/ 41 h 90"/>
              <a:gd name="T74" fmla="*/ 40 w 80"/>
              <a:gd name="T75" fmla="*/ 24 h 90"/>
              <a:gd name="T76" fmla="*/ 26 w 80"/>
              <a:gd name="T77" fmla="*/ 38 h 90"/>
              <a:gd name="T78" fmla="*/ 40 w 80"/>
              <a:gd name="T79" fmla="*/ 52 h 90"/>
              <a:gd name="T80" fmla="*/ 55 w 80"/>
              <a:gd name="T81" fmla="*/ 38 h 90"/>
              <a:gd name="T82" fmla="*/ 40 w 80"/>
              <a:gd name="T8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90">
                <a:moveTo>
                  <a:pt x="27" y="69"/>
                </a:moveTo>
                <a:cubicBezTo>
                  <a:pt x="27" y="65"/>
                  <a:pt x="25" y="62"/>
                  <a:pt x="20" y="54"/>
                </a:cubicBezTo>
                <a:cubicBezTo>
                  <a:pt x="18" y="50"/>
                  <a:pt x="17" y="45"/>
                  <a:pt x="17" y="40"/>
                </a:cubicBezTo>
                <a:cubicBezTo>
                  <a:pt x="17" y="27"/>
                  <a:pt x="27" y="15"/>
                  <a:pt x="41" y="15"/>
                </a:cubicBezTo>
                <a:cubicBezTo>
                  <a:pt x="54" y="15"/>
                  <a:pt x="64" y="27"/>
                  <a:pt x="64" y="40"/>
                </a:cubicBezTo>
                <a:cubicBezTo>
                  <a:pt x="64" y="45"/>
                  <a:pt x="64" y="49"/>
                  <a:pt x="61" y="53"/>
                </a:cubicBezTo>
                <a:cubicBezTo>
                  <a:pt x="57" y="60"/>
                  <a:pt x="56" y="63"/>
                  <a:pt x="55" y="67"/>
                </a:cubicBezTo>
                <a:moveTo>
                  <a:pt x="48" y="71"/>
                </a:moveTo>
                <a:cubicBezTo>
                  <a:pt x="45" y="72"/>
                  <a:pt x="42" y="73"/>
                  <a:pt x="39" y="73"/>
                </a:cubicBezTo>
                <a:cubicBezTo>
                  <a:pt x="35" y="74"/>
                  <a:pt x="32" y="75"/>
                  <a:pt x="29" y="77"/>
                </a:cubicBezTo>
                <a:cubicBezTo>
                  <a:pt x="29" y="78"/>
                  <a:pt x="28" y="78"/>
                  <a:pt x="28" y="79"/>
                </a:cubicBezTo>
                <a:cubicBezTo>
                  <a:pt x="28" y="80"/>
                  <a:pt x="28" y="81"/>
                  <a:pt x="28" y="81"/>
                </a:cubicBezTo>
                <a:cubicBezTo>
                  <a:pt x="29" y="82"/>
                  <a:pt x="30" y="82"/>
                  <a:pt x="31" y="82"/>
                </a:cubicBezTo>
                <a:cubicBezTo>
                  <a:pt x="37" y="81"/>
                  <a:pt x="43" y="78"/>
                  <a:pt x="50" y="78"/>
                </a:cubicBezTo>
                <a:cubicBezTo>
                  <a:pt x="50" y="78"/>
                  <a:pt x="51" y="78"/>
                  <a:pt x="52" y="78"/>
                </a:cubicBezTo>
                <a:cubicBezTo>
                  <a:pt x="53" y="79"/>
                  <a:pt x="53" y="80"/>
                  <a:pt x="53" y="81"/>
                </a:cubicBezTo>
                <a:cubicBezTo>
                  <a:pt x="52" y="82"/>
                  <a:pt x="52" y="83"/>
                  <a:pt x="51" y="83"/>
                </a:cubicBezTo>
                <a:cubicBezTo>
                  <a:pt x="49" y="85"/>
                  <a:pt x="46" y="86"/>
                  <a:pt x="44" y="87"/>
                </a:cubicBezTo>
                <a:cubicBezTo>
                  <a:pt x="41" y="88"/>
                  <a:pt x="38" y="89"/>
                  <a:pt x="35" y="90"/>
                </a:cubicBezTo>
                <a:moveTo>
                  <a:pt x="35" y="39"/>
                </a:moveTo>
                <a:cubicBezTo>
                  <a:pt x="37" y="41"/>
                  <a:pt x="38" y="43"/>
                  <a:pt x="39" y="46"/>
                </a:cubicBezTo>
                <a:cubicBezTo>
                  <a:pt x="41" y="41"/>
                  <a:pt x="43" y="37"/>
                  <a:pt x="46" y="34"/>
                </a:cubicBezTo>
                <a:moveTo>
                  <a:pt x="9" y="41"/>
                </a:moveTo>
                <a:cubicBezTo>
                  <a:pt x="6" y="40"/>
                  <a:pt x="3" y="39"/>
                  <a:pt x="0" y="39"/>
                </a:cubicBezTo>
                <a:moveTo>
                  <a:pt x="13" y="23"/>
                </a:moveTo>
                <a:cubicBezTo>
                  <a:pt x="10" y="22"/>
                  <a:pt x="8" y="20"/>
                  <a:pt x="5" y="20"/>
                </a:cubicBezTo>
                <a:moveTo>
                  <a:pt x="24" y="12"/>
                </a:moveTo>
                <a:cubicBezTo>
                  <a:pt x="23" y="10"/>
                  <a:pt x="22" y="8"/>
                  <a:pt x="20" y="6"/>
                </a:cubicBezTo>
                <a:moveTo>
                  <a:pt x="40" y="9"/>
                </a:moveTo>
                <a:cubicBezTo>
                  <a:pt x="40" y="6"/>
                  <a:pt x="40" y="3"/>
                  <a:pt x="40" y="0"/>
                </a:cubicBezTo>
                <a:moveTo>
                  <a:pt x="59" y="6"/>
                </a:moveTo>
                <a:cubicBezTo>
                  <a:pt x="58" y="8"/>
                  <a:pt x="57" y="10"/>
                  <a:pt x="57" y="12"/>
                </a:cubicBezTo>
                <a:moveTo>
                  <a:pt x="74" y="21"/>
                </a:moveTo>
                <a:cubicBezTo>
                  <a:pt x="73" y="21"/>
                  <a:pt x="71" y="22"/>
                  <a:pt x="69" y="23"/>
                </a:cubicBezTo>
                <a:cubicBezTo>
                  <a:pt x="69" y="24"/>
                  <a:pt x="68" y="24"/>
                  <a:pt x="68" y="24"/>
                </a:cubicBezTo>
                <a:moveTo>
                  <a:pt x="80" y="41"/>
                </a:moveTo>
                <a:cubicBezTo>
                  <a:pt x="77" y="41"/>
                  <a:pt x="74" y="41"/>
                  <a:pt x="72" y="41"/>
                </a:cubicBezTo>
                <a:moveTo>
                  <a:pt x="40" y="24"/>
                </a:moveTo>
                <a:cubicBezTo>
                  <a:pt x="32" y="24"/>
                  <a:pt x="26" y="30"/>
                  <a:pt x="26" y="38"/>
                </a:cubicBezTo>
                <a:cubicBezTo>
                  <a:pt x="26" y="46"/>
                  <a:pt x="32" y="52"/>
                  <a:pt x="40" y="52"/>
                </a:cubicBezTo>
                <a:cubicBezTo>
                  <a:pt x="48" y="52"/>
                  <a:pt x="55" y="46"/>
                  <a:pt x="55" y="38"/>
                </a:cubicBezTo>
                <a:cubicBezTo>
                  <a:pt x="55" y="30"/>
                  <a:pt x="48" y="24"/>
                  <a:pt x="40" y="24"/>
                </a:cubicBezTo>
                <a:close/>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1" name="Freeform 23">
            <a:extLst>
              <a:ext uri="{FF2B5EF4-FFF2-40B4-BE49-F238E27FC236}">
                <a16:creationId xmlns:a16="http://schemas.microsoft.com/office/drawing/2014/main" id="{F0E5FA55-DCEC-CC4C-B2E4-194AEA693FE6}"/>
              </a:ext>
            </a:extLst>
          </p:cNvPr>
          <p:cNvSpPr>
            <a:spLocks noEditPoints="1"/>
          </p:cNvSpPr>
          <p:nvPr/>
        </p:nvSpPr>
        <p:spPr bwMode="auto">
          <a:xfrm>
            <a:off x="2650551" y="2591812"/>
            <a:ext cx="342900" cy="280988"/>
          </a:xfrm>
          <a:custGeom>
            <a:avLst/>
            <a:gdLst>
              <a:gd name="T0" fmla="*/ 0 w 90"/>
              <a:gd name="T1" fmla="*/ 74 h 74"/>
              <a:gd name="T2" fmla="*/ 90 w 90"/>
              <a:gd name="T3" fmla="*/ 74 h 74"/>
              <a:gd name="T4" fmla="*/ 23 w 90"/>
              <a:gd name="T5" fmla="*/ 73 h 74"/>
              <a:gd name="T6" fmla="*/ 22 w 90"/>
              <a:gd name="T7" fmla="*/ 55 h 74"/>
              <a:gd name="T8" fmla="*/ 10 w 90"/>
              <a:gd name="T9" fmla="*/ 55 h 74"/>
              <a:gd name="T10" fmla="*/ 10 w 90"/>
              <a:gd name="T11" fmla="*/ 73 h 74"/>
              <a:gd name="T12" fmla="*/ 41 w 90"/>
              <a:gd name="T13" fmla="*/ 73 h 74"/>
              <a:gd name="T14" fmla="*/ 41 w 90"/>
              <a:gd name="T15" fmla="*/ 36 h 74"/>
              <a:gd name="T16" fmla="*/ 29 w 90"/>
              <a:gd name="T17" fmla="*/ 36 h 74"/>
              <a:gd name="T18" fmla="*/ 29 w 90"/>
              <a:gd name="T19" fmla="*/ 73 h 74"/>
              <a:gd name="T20" fmla="*/ 61 w 90"/>
              <a:gd name="T21" fmla="*/ 73 h 74"/>
              <a:gd name="T22" fmla="*/ 61 w 90"/>
              <a:gd name="T23" fmla="*/ 44 h 74"/>
              <a:gd name="T24" fmla="*/ 49 w 90"/>
              <a:gd name="T25" fmla="*/ 44 h 74"/>
              <a:gd name="T26" fmla="*/ 48 w 90"/>
              <a:gd name="T27" fmla="*/ 73 h 74"/>
              <a:gd name="T28" fmla="*/ 80 w 90"/>
              <a:gd name="T29" fmla="*/ 74 h 74"/>
              <a:gd name="T30" fmla="*/ 79 w 90"/>
              <a:gd name="T31" fmla="*/ 25 h 74"/>
              <a:gd name="T32" fmla="*/ 67 w 90"/>
              <a:gd name="T33" fmla="*/ 25 h 74"/>
              <a:gd name="T34" fmla="*/ 68 w 90"/>
              <a:gd name="T35" fmla="*/ 73 h 74"/>
              <a:gd name="T36" fmla="*/ 18 w 90"/>
              <a:gd name="T37" fmla="*/ 33 h 74"/>
              <a:gd name="T38" fmla="*/ 14 w 90"/>
              <a:gd name="T39" fmla="*/ 33 h 74"/>
              <a:gd name="T40" fmla="*/ 12 w 90"/>
              <a:gd name="T41" fmla="*/ 37 h 74"/>
              <a:gd name="T42" fmla="*/ 14 w 90"/>
              <a:gd name="T43" fmla="*/ 40 h 74"/>
              <a:gd name="T44" fmla="*/ 17 w 90"/>
              <a:gd name="T45" fmla="*/ 41 h 74"/>
              <a:gd name="T46" fmla="*/ 19 w 90"/>
              <a:gd name="T47" fmla="*/ 40 h 74"/>
              <a:gd name="T48" fmla="*/ 20 w 90"/>
              <a:gd name="T49" fmla="*/ 37 h 74"/>
              <a:gd name="T50" fmla="*/ 18 w 90"/>
              <a:gd name="T51" fmla="*/ 33 h 74"/>
              <a:gd name="T52" fmla="*/ 32 w 90"/>
              <a:gd name="T53" fmla="*/ 19 h 74"/>
              <a:gd name="T54" fmla="*/ 34 w 90"/>
              <a:gd name="T55" fmla="*/ 22 h 74"/>
              <a:gd name="T56" fmla="*/ 37 w 90"/>
              <a:gd name="T57" fmla="*/ 23 h 74"/>
              <a:gd name="T58" fmla="*/ 39 w 90"/>
              <a:gd name="T59" fmla="*/ 21 h 74"/>
              <a:gd name="T60" fmla="*/ 39 w 90"/>
              <a:gd name="T61" fmla="*/ 19 h 74"/>
              <a:gd name="T62" fmla="*/ 38 w 90"/>
              <a:gd name="T63" fmla="*/ 17 h 74"/>
              <a:gd name="T64" fmla="*/ 36 w 90"/>
              <a:gd name="T65" fmla="*/ 16 h 74"/>
              <a:gd name="T66" fmla="*/ 35 w 90"/>
              <a:gd name="T67" fmla="*/ 15 h 74"/>
              <a:gd name="T68" fmla="*/ 32 w 90"/>
              <a:gd name="T69" fmla="*/ 19 h 74"/>
              <a:gd name="T70" fmla="*/ 57 w 90"/>
              <a:gd name="T71" fmla="*/ 30 h 74"/>
              <a:gd name="T72" fmla="*/ 57 w 90"/>
              <a:gd name="T73" fmla="*/ 27 h 74"/>
              <a:gd name="T74" fmla="*/ 56 w 90"/>
              <a:gd name="T75" fmla="*/ 25 h 74"/>
              <a:gd name="T76" fmla="*/ 54 w 90"/>
              <a:gd name="T77" fmla="*/ 24 h 74"/>
              <a:gd name="T78" fmla="*/ 51 w 90"/>
              <a:gd name="T79" fmla="*/ 24 h 74"/>
              <a:gd name="T80" fmla="*/ 50 w 90"/>
              <a:gd name="T81" fmla="*/ 26 h 74"/>
              <a:gd name="T82" fmla="*/ 50 w 90"/>
              <a:gd name="T83" fmla="*/ 30 h 74"/>
              <a:gd name="T84" fmla="*/ 54 w 90"/>
              <a:gd name="T85" fmla="*/ 32 h 74"/>
              <a:gd name="T86" fmla="*/ 57 w 90"/>
              <a:gd name="T87" fmla="*/ 30 h 74"/>
              <a:gd name="T88" fmla="*/ 70 w 90"/>
              <a:gd name="T89" fmla="*/ 7 h 74"/>
              <a:gd name="T90" fmla="*/ 74 w 90"/>
              <a:gd name="T91" fmla="*/ 10 h 74"/>
              <a:gd name="T92" fmla="*/ 75 w 90"/>
              <a:gd name="T93" fmla="*/ 2 h 74"/>
              <a:gd name="T94" fmla="*/ 70 w 90"/>
              <a:gd name="T95" fmla="*/ 7 h 74"/>
              <a:gd name="T96" fmla="*/ 33 w 90"/>
              <a:gd name="T97" fmla="*/ 22 h 74"/>
              <a:gd name="T98" fmla="*/ 19 w 90"/>
              <a:gd name="T99" fmla="*/ 35 h 74"/>
              <a:gd name="T100" fmla="*/ 39 w 90"/>
              <a:gd name="T101" fmla="*/ 21 h 74"/>
              <a:gd name="T102" fmla="*/ 50 w 90"/>
              <a:gd name="T103" fmla="*/ 26 h 74"/>
              <a:gd name="T104" fmla="*/ 71 w 90"/>
              <a:gd name="T105" fmla="*/ 9 h 74"/>
              <a:gd name="T106" fmla="*/ 64 w 90"/>
              <a:gd name="T107" fmla="*/ 18 h 74"/>
              <a:gd name="T108" fmla="*/ 57 w 90"/>
              <a:gd name="T109"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4">
                <a:moveTo>
                  <a:pt x="0" y="74"/>
                </a:moveTo>
                <a:cubicBezTo>
                  <a:pt x="30" y="73"/>
                  <a:pt x="60" y="73"/>
                  <a:pt x="90" y="74"/>
                </a:cubicBezTo>
                <a:moveTo>
                  <a:pt x="23" y="73"/>
                </a:moveTo>
                <a:cubicBezTo>
                  <a:pt x="22" y="67"/>
                  <a:pt x="22" y="61"/>
                  <a:pt x="22" y="55"/>
                </a:cubicBezTo>
                <a:cubicBezTo>
                  <a:pt x="18" y="55"/>
                  <a:pt x="14" y="55"/>
                  <a:pt x="10" y="55"/>
                </a:cubicBezTo>
                <a:cubicBezTo>
                  <a:pt x="10" y="61"/>
                  <a:pt x="10" y="67"/>
                  <a:pt x="10" y="73"/>
                </a:cubicBezTo>
                <a:moveTo>
                  <a:pt x="41" y="73"/>
                </a:moveTo>
                <a:cubicBezTo>
                  <a:pt x="42" y="61"/>
                  <a:pt x="42" y="48"/>
                  <a:pt x="41" y="36"/>
                </a:cubicBezTo>
                <a:cubicBezTo>
                  <a:pt x="37" y="36"/>
                  <a:pt x="33" y="37"/>
                  <a:pt x="29" y="36"/>
                </a:cubicBezTo>
                <a:cubicBezTo>
                  <a:pt x="29" y="48"/>
                  <a:pt x="29" y="61"/>
                  <a:pt x="29" y="73"/>
                </a:cubicBezTo>
                <a:moveTo>
                  <a:pt x="61" y="73"/>
                </a:moveTo>
                <a:cubicBezTo>
                  <a:pt x="60" y="64"/>
                  <a:pt x="60" y="54"/>
                  <a:pt x="61" y="44"/>
                </a:cubicBezTo>
                <a:cubicBezTo>
                  <a:pt x="57" y="44"/>
                  <a:pt x="53" y="44"/>
                  <a:pt x="49" y="44"/>
                </a:cubicBezTo>
                <a:cubicBezTo>
                  <a:pt x="49" y="54"/>
                  <a:pt x="49" y="63"/>
                  <a:pt x="48" y="73"/>
                </a:cubicBezTo>
                <a:moveTo>
                  <a:pt x="80" y="74"/>
                </a:moveTo>
                <a:cubicBezTo>
                  <a:pt x="80" y="58"/>
                  <a:pt x="80" y="41"/>
                  <a:pt x="79" y="25"/>
                </a:cubicBezTo>
                <a:cubicBezTo>
                  <a:pt x="75" y="24"/>
                  <a:pt x="71" y="24"/>
                  <a:pt x="67" y="25"/>
                </a:cubicBezTo>
                <a:cubicBezTo>
                  <a:pt x="67" y="41"/>
                  <a:pt x="67" y="57"/>
                  <a:pt x="68" y="73"/>
                </a:cubicBezTo>
                <a:moveTo>
                  <a:pt x="18" y="33"/>
                </a:moveTo>
                <a:cubicBezTo>
                  <a:pt x="17" y="33"/>
                  <a:pt x="15" y="32"/>
                  <a:pt x="14" y="33"/>
                </a:cubicBezTo>
                <a:cubicBezTo>
                  <a:pt x="13" y="34"/>
                  <a:pt x="12" y="35"/>
                  <a:pt x="12" y="37"/>
                </a:cubicBezTo>
                <a:cubicBezTo>
                  <a:pt x="12" y="38"/>
                  <a:pt x="13" y="39"/>
                  <a:pt x="14" y="40"/>
                </a:cubicBezTo>
                <a:cubicBezTo>
                  <a:pt x="15" y="40"/>
                  <a:pt x="16" y="41"/>
                  <a:pt x="17" y="41"/>
                </a:cubicBezTo>
                <a:cubicBezTo>
                  <a:pt x="18" y="41"/>
                  <a:pt x="18" y="40"/>
                  <a:pt x="19" y="40"/>
                </a:cubicBezTo>
                <a:cubicBezTo>
                  <a:pt x="19" y="39"/>
                  <a:pt x="20" y="38"/>
                  <a:pt x="20" y="37"/>
                </a:cubicBezTo>
                <a:cubicBezTo>
                  <a:pt x="20" y="36"/>
                  <a:pt x="19" y="34"/>
                  <a:pt x="18" y="33"/>
                </a:cubicBezTo>
                <a:close/>
                <a:moveTo>
                  <a:pt x="32" y="19"/>
                </a:moveTo>
                <a:cubicBezTo>
                  <a:pt x="32" y="20"/>
                  <a:pt x="32" y="22"/>
                  <a:pt x="34" y="22"/>
                </a:cubicBezTo>
                <a:cubicBezTo>
                  <a:pt x="35" y="23"/>
                  <a:pt x="36" y="23"/>
                  <a:pt x="37" y="23"/>
                </a:cubicBezTo>
                <a:cubicBezTo>
                  <a:pt x="38" y="22"/>
                  <a:pt x="38" y="22"/>
                  <a:pt x="39" y="21"/>
                </a:cubicBezTo>
                <a:cubicBezTo>
                  <a:pt x="39" y="21"/>
                  <a:pt x="39" y="20"/>
                  <a:pt x="39" y="19"/>
                </a:cubicBezTo>
                <a:cubicBezTo>
                  <a:pt x="39" y="18"/>
                  <a:pt x="38" y="18"/>
                  <a:pt x="38" y="17"/>
                </a:cubicBezTo>
                <a:cubicBezTo>
                  <a:pt x="37" y="16"/>
                  <a:pt x="37" y="16"/>
                  <a:pt x="36" y="16"/>
                </a:cubicBezTo>
                <a:cubicBezTo>
                  <a:pt x="36" y="15"/>
                  <a:pt x="35" y="15"/>
                  <a:pt x="35" y="15"/>
                </a:cubicBezTo>
                <a:cubicBezTo>
                  <a:pt x="33" y="16"/>
                  <a:pt x="32" y="17"/>
                  <a:pt x="32" y="19"/>
                </a:cubicBezTo>
                <a:close/>
                <a:moveTo>
                  <a:pt x="57" y="30"/>
                </a:moveTo>
                <a:cubicBezTo>
                  <a:pt x="58" y="29"/>
                  <a:pt x="57" y="28"/>
                  <a:pt x="57" y="27"/>
                </a:cubicBezTo>
                <a:cubicBezTo>
                  <a:pt x="57" y="26"/>
                  <a:pt x="57" y="25"/>
                  <a:pt x="56" y="25"/>
                </a:cubicBezTo>
                <a:cubicBezTo>
                  <a:pt x="56" y="24"/>
                  <a:pt x="55" y="24"/>
                  <a:pt x="54" y="24"/>
                </a:cubicBezTo>
                <a:cubicBezTo>
                  <a:pt x="53" y="24"/>
                  <a:pt x="52" y="24"/>
                  <a:pt x="51" y="24"/>
                </a:cubicBezTo>
                <a:cubicBezTo>
                  <a:pt x="51" y="25"/>
                  <a:pt x="50" y="25"/>
                  <a:pt x="50" y="26"/>
                </a:cubicBezTo>
                <a:cubicBezTo>
                  <a:pt x="50" y="27"/>
                  <a:pt x="50" y="29"/>
                  <a:pt x="50" y="30"/>
                </a:cubicBezTo>
                <a:cubicBezTo>
                  <a:pt x="51" y="31"/>
                  <a:pt x="52" y="32"/>
                  <a:pt x="54" y="32"/>
                </a:cubicBezTo>
                <a:cubicBezTo>
                  <a:pt x="55" y="32"/>
                  <a:pt x="57" y="31"/>
                  <a:pt x="57" y="30"/>
                </a:cubicBezTo>
                <a:close/>
                <a:moveTo>
                  <a:pt x="70" y="7"/>
                </a:moveTo>
                <a:cubicBezTo>
                  <a:pt x="71" y="9"/>
                  <a:pt x="72" y="10"/>
                  <a:pt x="74" y="10"/>
                </a:cubicBezTo>
                <a:cubicBezTo>
                  <a:pt x="78" y="10"/>
                  <a:pt x="78" y="4"/>
                  <a:pt x="75" y="2"/>
                </a:cubicBezTo>
                <a:cubicBezTo>
                  <a:pt x="72" y="0"/>
                  <a:pt x="68" y="4"/>
                  <a:pt x="70" y="7"/>
                </a:cubicBezTo>
                <a:close/>
                <a:moveTo>
                  <a:pt x="33" y="22"/>
                </a:moveTo>
                <a:cubicBezTo>
                  <a:pt x="28" y="26"/>
                  <a:pt x="23" y="30"/>
                  <a:pt x="19" y="35"/>
                </a:cubicBezTo>
                <a:moveTo>
                  <a:pt x="39" y="21"/>
                </a:moveTo>
                <a:cubicBezTo>
                  <a:pt x="43" y="23"/>
                  <a:pt x="46" y="24"/>
                  <a:pt x="50" y="26"/>
                </a:cubicBezTo>
                <a:moveTo>
                  <a:pt x="71" y="9"/>
                </a:moveTo>
                <a:cubicBezTo>
                  <a:pt x="69" y="12"/>
                  <a:pt x="66" y="15"/>
                  <a:pt x="64" y="18"/>
                </a:cubicBezTo>
                <a:cubicBezTo>
                  <a:pt x="61" y="20"/>
                  <a:pt x="59" y="23"/>
                  <a:pt x="57" y="26"/>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2" name="Freeform 24">
            <a:extLst>
              <a:ext uri="{FF2B5EF4-FFF2-40B4-BE49-F238E27FC236}">
                <a16:creationId xmlns:a16="http://schemas.microsoft.com/office/drawing/2014/main" id="{C5A9569C-0249-3E46-B3A2-A800E70320E7}"/>
              </a:ext>
            </a:extLst>
          </p:cNvPr>
          <p:cNvSpPr>
            <a:spLocks noEditPoints="1"/>
          </p:cNvSpPr>
          <p:nvPr/>
        </p:nvSpPr>
        <p:spPr bwMode="auto">
          <a:xfrm>
            <a:off x="2650551" y="3261737"/>
            <a:ext cx="369888" cy="296863"/>
          </a:xfrm>
          <a:custGeom>
            <a:avLst/>
            <a:gdLst>
              <a:gd name="T0" fmla="*/ 1 w 97"/>
              <a:gd name="T1" fmla="*/ 43 h 78"/>
              <a:gd name="T2" fmla="*/ 0 w 97"/>
              <a:gd name="T3" fmla="*/ 18 h 78"/>
              <a:gd name="T4" fmla="*/ 93 w 97"/>
              <a:gd name="T5" fmla="*/ 14 h 78"/>
              <a:gd name="T6" fmla="*/ 96 w 97"/>
              <a:gd name="T7" fmla="*/ 44 h 78"/>
              <a:gd name="T8" fmla="*/ 54 w 97"/>
              <a:gd name="T9" fmla="*/ 63 h 78"/>
              <a:gd name="T10" fmla="*/ 55 w 97"/>
              <a:gd name="T11" fmla="*/ 50 h 78"/>
              <a:gd name="T12" fmla="*/ 52 w 97"/>
              <a:gd name="T13" fmla="*/ 47 h 78"/>
              <a:gd name="T14" fmla="*/ 43 w 97"/>
              <a:gd name="T15" fmla="*/ 47 h 78"/>
              <a:gd name="T16" fmla="*/ 42 w 97"/>
              <a:gd name="T17" fmla="*/ 60 h 78"/>
              <a:gd name="T18" fmla="*/ 45 w 97"/>
              <a:gd name="T19" fmla="*/ 64 h 78"/>
              <a:gd name="T20" fmla="*/ 54 w 97"/>
              <a:gd name="T21" fmla="*/ 63 h 78"/>
              <a:gd name="T22" fmla="*/ 43 w 97"/>
              <a:gd name="T23" fmla="*/ 12 h 78"/>
              <a:gd name="T24" fmla="*/ 41 w 97"/>
              <a:gd name="T25" fmla="*/ 11 h 78"/>
              <a:gd name="T26" fmla="*/ 35 w 97"/>
              <a:gd name="T27" fmla="*/ 11 h 78"/>
              <a:gd name="T28" fmla="*/ 34 w 97"/>
              <a:gd name="T29" fmla="*/ 14 h 78"/>
              <a:gd name="T30" fmla="*/ 64 w 97"/>
              <a:gd name="T31" fmla="*/ 12 h 78"/>
              <a:gd name="T32" fmla="*/ 62 w 97"/>
              <a:gd name="T33" fmla="*/ 11 h 78"/>
              <a:gd name="T34" fmla="*/ 56 w 97"/>
              <a:gd name="T35" fmla="*/ 11 h 78"/>
              <a:gd name="T36" fmla="*/ 56 w 97"/>
              <a:gd name="T37" fmla="*/ 14 h 78"/>
              <a:gd name="T38" fmla="*/ 58 w 97"/>
              <a:gd name="T39" fmla="*/ 8 h 78"/>
              <a:gd name="T40" fmla="*/ 55 w 97"/>
              <a:gd name="T41" fmla="*/ 5 h 78"/>
              <a:gd name="T42" fmla="*/ 42 w 97"/>
              <a:gd name="T43" fmla="*/ 5 h 78"/>
              <a:gd name="T44" fmla="*/ 41 w 97"/>
              <a:gd name="T45" fmla="*/ 10 h 78"/>
              <a:gd name="T46" fmla="*/ 63 w 97"/>
              <a:gd name="T47" fmla="*/ 5 h 78"/>
              <a:gd name="T48" fmla="*/ 56 w 97"/>
              <a:gd name="T49" fmla="*/ 0 h 78"/>
              <a:gd name="T50" fmla="*/ 37 w 97"/>
              <a:gd name="T51" fmla="*/ 2 h 78"/>
              <a:gd name="T52" fmla="*/ 35 w 97"/>
              <a:gd name="T53" fmla="*/ 10 h 78"/>
              <a:gd name="T54" fmla="*/ 3 w 97"/>
              <a:gd name="T55" fmla="*/ 67 h 78"/>
              <a:gd name="T56" fmla="*/ 6 w 97"/>
              <a:gd name="T57" fmla="*/ 76 h 78"/>
              <a:gd name="T58" fmla="*/ 30 w 97"/>
              <a:gd name="T59" fmla="*/ 78 h 78"/>
              <a:gd name="T60" fmla="*/ 73 w 97"/>
              <a:gd name="T61" fmla="*/ 78 h 78"/>
              <a:gd name="T62" fmla="*/ 89 w 97"/>
              <a:gd name="T63" fmla="*/ 78 h 78"/>
              <a:gd name="T64" fmla="*/ 94 w 97"/>
              <a:gd name="T65" fmla="*/ 71 h 78"/>
              <a:gd name="T66" fmla="*/ 94 w 97"/>
              <a:gd name="T67"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78">
                <a:moveTo>
                  <a:pt x="42" y="54"/>
                </a:moveTo>
                <a:cubicBezTo>
                  <a:pt x="28" y="53"/>
                  <a:pt x="14" y="48"/>
                  <a:pt x="1" y="43"/>
                </a:cubicBezTo>
                <a:cubicBezTo>
                  <a:pt x="0" y="18"/>
                  <a:pt x="0" y="18"/>
                  <a:pt x="0" y="18"/>
                </a:cubicBezTo>
                <a:cubicBezTo>
                  <a:pt x="0" y="18"/>
                  <a:pt x="0" y="18"/>
                  <a:pt x="0" y="18"/>
                </a:cubicBezTo>
                <a:cubicBezTo>
                  <a:pt x="0" y="16"/>
                  <a:pt x="2" y="14"/>
                  <a:pt x="4" y="14"/>
                </a:cubicBezTo>
                <a:cubicBezTo>
                  <a:pt x="93" y="14"/>
                  <a:pt x="93" y="14"/>
                  <a:pt x="93" y="14"/>
                </a:cubicBezTo>
                <a:cubicBezTo>
                  <a:pt x="95" y="14"/>
                  <a:pt x="96" y="16"/>
                  <a:pt x="96" y="18"/>
                </a:cubicBezTo>
                <a:cubicBezTo>
                  <a:pt x="97" y="27"/>
                  <a:pt x="96" y="35"/>
                  <a:pt x="96" y="44"/>
                </a:cubicBezTo>
                <a:cubicBezTo>
                  <a:pt x="83" y="49"/>
                  <a:pt x="69" y="53"/>
                  <a:pt x="55" y="54"/>
                </a:cubicBezTo>
                <a:moveTo>
                  <a:pt x="54" y="63"/>
                </a:moveTo>
                <a:cubicBezTo>
                  <a:pt x="54" y="63"/>
                  <a:pt x="54" y="63"/>
                  <a:pt x="54" y="62"/>
                </a:cubicBezTo>
                <a:cubicBezTo>
                  <a:pt x="54" y="58"/>
                  <a:pt x="55" y="54"/>
                  <a:pt x="55" y="50"/>
                </a:cubicBezTo>
                <a:cubicBezTo>
                  <a:pt x="54" y="49"/>
                  <a:pt x="54" y="48"/>
                  <a:pt x="54" y="48"/>
                </a:cubicBezTo>
                <a:cubicBezTo>
                  <a:pt x="53" y="47"/>
                  <a:pt x="52" y="47"/>
                  <a:pt x="52" y="47"/>
                </a:cubicBezTo>
                <a:cubicBezTo>
                  <a:pt x="49" y="47"/>
                  <a:pt x="46" y="47"/>
                  <a:pt x="43" y="47"/>
                </a:cubicBezTo>
                <a:cubicBezTo>
                  <a:pt x="43" y="47"/>
                  <a:pt x="43" y="47"/>
                  <a:pt x="43" y="47"/>
                </a:cubicBezTo>
                <a:cubicBezTo>
                  <a:pt x="42" y="48"/>
                  <a:pt x="42" y="48"/>
                  <a:pt x="42" y="48"/>
                </a:cubicBezTo>
                <a:cubicBezTo>
                  <a:pt x="42" y="52"/>
                  <a:pt x="42" y="56"/>
                  <a:pt x="42" y="60"/>
                </a:cubicBezTo>
                <a:cubicBezTo>
                  <a:pt x="42" y="61"/>
                  <a:pt x="42" y="62"/>
                  <a:pt x="43" y="63"/>
                </a:cubicBezTo>
                <a:cubicBezTo>
                  <a:pt x="43" y="64"/>
                  <a:pt x="44" y="64"/>
                  <a:pt x="45" y="64"/>
                </a:cubicBezTo>
                <a:cubicBezTo>
                  <a:pt x="48" y="64"/>
                  <a:pt x="50" y="64"/>
                  <a:pt x="52" y="64"/>
                </a:cubicBezTo>
                <a:cubicBezTo>
                  <a:pt x="53" y="64"/>
                  <a:pt x="53" y="64"/>
                  <a:pt x="54" y="63"/>
                </a:cubicBezTo>
                <a:close/>
                <a:moveTo>
                  <a:pt x="43" y="14"/>
                </a:moveTo>
                <a:cubicBezTo>
                  <a:pt x="42" y="14"/>
                  <a:pt x="43" y="13"/>
                  <a:pt x="43" y="12"/>
                </a:cubicBezTo>
                <a:cubicBezTo>
                  <a:pt x="43" y="12"/>
                  <a:pt x="43" y="11"/>
                  <a:pt x="42" y="11"/>
                </a:cubicBezTo>
                <a:cubicBezTo>
                  <a:pt x="42" y="11"/>
                  <a:pt x="41" y="11"/>
                  <a:pt x="41" y="11"/>
                </a:cubicBezTo>
                <a:cubicBezTo>
                  <a:pt x="39" y="11"/>
                  <a:pt x="38" y="11"/>
                  <a:pt x="36" y="11"/>
                </a:cubicBezTo>
                <a:cubicBezTo>
                  <a:pt x="36" y="11"/>
                  <a:pt x="35" y="11"/>
                  <a:pt x="35" y="11"/>
                </a:cubicBezTo>
                <a:cubicBezTo>
                  <a:pt x="34" y="11"/>
                  <a:pt x="34" y="12"/>
                  <a:pt x="34" y="12"/>
                </a:cubicBezTo>
                <a:cubicBezTo>
                  <a:pt x="34" y="13"/>
                  <a:pt x="35" y="14"/>
                  <a:pt x="34" y="14"/>
                </a:cubicBezTo>
                <a:moveTo>
                  <a:pt x="64" y="14"/>
                </a:moveTo>
                <a:cubicBezTo>
                  <a:pt x="64" y="14"/>
                  <a:pt x="64" y="13"/>
                  <a:pt x="64" y="12"/>
                </a:cubicBezTo>
                <a:cubicBezTo>
                  <a:pt x="64" y="12"/>
                  <a:pt x="64" y="11"/>
                  <a:pt x="63" y="11"/>
                </a:cubicBezTo>
                <a:cubicBezTo>
                  <a:pt x="63" y="11"/>
                  <a:pt x="63" y="11"/>
                  <a:pt x="62" y="11"/>
                </a:cubicBezTo>
                <a:cubicBezTo>
                  <a:pt x="61" y="11"/>
                  <a:pt x="59" y="11"/>
                  <a:pt x="57" y="11"/>
                </a:cubicBezTo>
                <a:cubicBezTo>
                  <a:pt x="57" y="11"/>
                  <a:pt x="56" y="11"/>
                  <a:pt x="56" y="11"/>
                </a:cubicBezTo>
                <a:cubicBezTo>
                  <a:pt x="56" y="11"/>
                  <a:pt x="56" y="12"/>
                  <a:pt x="56" y="12"/>
                </a:cubicBezTo>
                <a:cubicBezTo>
                  <a:pt x="56" y="13"/>
                  <a:pt x="56" y="14"/>
                  <a:pt x="56" y="14"/>
                </a:cubicBezTo>
                <a:moveTo>
                  <a:pt x="58" y="10"/>
                </a:moveTo>
                <a:cubicBezTo>
                  <a:pt x="58" y="9"/>
                  <a:pt x="58" y="9"/>
                  <a:pt x="58" y="8"/>
                </a:cubicBezTo>
                <a:cubicBezTo>
                  <a:pt x="58" y="7"/>
                  <a:pt x="57" y="6"/>
                  <a:pt x="57" y="6"/>
                </a:cubicBezTo>
                <a:cubicBezTo>
                  <a:pt x="56" y="6"/>
                  <a:pt x="56" y="5"/>
                  <a:pt x="55" y="5"/>
                </a:cubicBezTo>
                <a:cubicBezTo>
                  <a:pt x="51" y="5"/>
                  <a:pt x="48" y="5"/>
                  <a:pt x="44" y="5"/>
                </a:cubicBezTo>
                <a:cubicBezTo>
                  <a:pt x="43" y="5"/>
                  <a:pt x="43" y="5"/>
                  <a:pt x="42" y="5"/>
                </a:cubicBezTo>
                <a:cubicBezTo>
                  <a:pt x="41" y="6"/>
                  <a:pt x="41" y="7"/>
                  <a:pt x="41" y="8"/>
                </a:cubicBezTo>
                <a:cubicBezTo>
                  <a:pt x="40" y="9"/>
                  <a:pt x="41" y="9"/>
                  <a:pt x="41" y="10"/>
                </a:cubicBezTo>
                <a:moveTo>
                  <a:pt x="63" y="10"/>
                </a:moveTo>
                <a:cubicBezTo>
                  <a:pt x="63" y="8"/>
                  <a:pt x="63" y="7"/>
                  <a:pt x="63" y="5"/>
                </a:cubicBezTo>
                <a:cubicBezTo>
                  <a:pt x="62" y="3"/>
                  <a:pt x="61" y="2"/>
                  <a:pt x="60" y="1"/>
                </a:cubicBezTo>
                <a:cubicBezTo>
                  <a:pt x="59" y="0"/>
                  <a:pt x="57" y="0"/>
                  <a:pt x="56" y="0"/>
                </a:cubicBezTo>
                <a:cubicBezTo>
                  <a:pt x="51" y="0"/>
                  <a:pt x="46" y="0"/>
                  <a:pt x="41" y="0"/>
                </a:cubicBezTo>
                <a:cubicBezTo>
                  <a:pt x="40" y="0"/>
                  <a:pt x="38" y="1"/>
                  <a:pt x="37" y="2"/>
                </a:cubicBezTo>
                <a:cubicBezTo>
                  <a:pt x="36" y="3"/>
                  <a:pt x="36" y="4"/>
                  <a:pt x="35" y="6"/>
                </a:cubicBezTo>
                <a:cubicBezTo>
                  <a:pt x="35" y="7"/>
                  <a:pt x="36" y="9"/>
                  <a:pt x="35" y="10"/>
                </a:cubicBezTo>
                <a:moveTo>
                  <a:pt x="4" y="44"/>
                </a:moveTo>
                <a:cubicBezTo>
                  <a:pt x="4" y="52"/>
                  <a:pt x="3" y="59"/>
                  <a:pt x="3" y="67"/>
                </a:cubicBezTo>
                <a:cubicBezTo>
                  <a:pt x="3" y="69"/>
                  <a:pt x="3" y="70"/>
                  <a:pt x="4" y="72"/>
                </a:cubicBezTo>
                <a:cubicBezTo>
                  <a:pt x="4" y="74"/>
                  <a:pt x="5" y="75"/>
                  <a:pt x="6" y="76"/>
                </a:cubicBezTo>
                <a:cubicBezTo>
                  <a:pt x="7" y="78"/>
                  <a:pt x="9" y="78"/>
                  <a:pt x="10" y="78"/>
                </a:cubicBezTo>
                <a:cubicBezTo>
                  <a:pt x="30" y="78"/>
                  <a:pt x="30" y="78"/>
                  <a:pt x="30" y="78"/>
                </a:cubicBezTo>
                <a:cubicBezTo>
                  <a:pt x="39" y="78"/>
                  <a:pt x="47" y="78"/>
                  <a:pt x="55" y="78"/>
                </a:cubicBezTo>
                <a:cubicBezTo>
                  <a:pt x="61" y="78"/>
                  <a:pt x="67" y="78"/>
                  <a:pt x="73" y="78"/>
                </a:cubicBezTo>
                <a:cubicBezTo>
                  <a:pt x="76" y="78"/>
                  <a:pt x="79" y="78"/>
                  <a:pt x="81" y="78"/>
                </a:cubicBezTo>
                <a:cubicBezTo>
                  <a:pt x="84" y="78"/>
                  <a:pt x="87" y="78"/>
                  <a:pt x="89" y="78"/>
                </a:cubicBezTo>
                <a:cubicBezTo>
                  <a:pt x="91" y="77"/>
                  <a:pt x="92" y="77"/>
                  <a:pt x="93" y="76"/>
                </a:cubicBezTo>
                <a:cubicBezTo>
                  <a:pt x="94" y="74"/>
                  <a:pt x="94" y="73"/>
                  <a:pt x="94" y="71"/>
                </a:cubicBezTo>
                <a:cubicBezTo>
                  <a:pt x="95" y="66"/>
                  <a:pt x="94" y="60"/>
                  <a:pt x="94" y="55"/>
                </a:cubicBezTo>
                <a:cubicBezTo>
                  <a:pt x="94" y="52"/>
                  <a:pt x="94" y="49"/>
                  <a:pt x="94" y="45"/>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3" name="Freeform 25">
            <a:extLst>
              <a:ext uri="{FF2B5EF4-FFF2-40B4-BE49-F238E27FC236}">
                <a16:creationId xmlns:a16="http://schemas.microsoft.com/office/drawing/2014/main" id="{03A07328-55EC-7544-BA36-FB1BDA4589C9}"/>
              </a:ext>
            </a:extLst>
          </p:cNvPr>
          <p:cNvSpPr>
            <a:spLocks noEditPoints="1"/>
          </p:cNvSpPr>
          <p:nvPr/>
        </p:nvSpPr>
        <p:spPr bwMode="auto">
          <a:xfrm>
            <a:off x="2569589" y="4638099"/>
            <a:ext cx="461963" cy="258763"/>
          </a:xfrm>
          <a:custGeom>
            <a:avLst/>
            <a:gdLst>
              <a:gd name="T0" fmla="*/ 92 w 121"/>
              <a:gd name="T1" fmla="*/ 27 h 68"/>
              <a:gd name="T2" fmla="*/ 94 w 121"/>
              <a:gd name="T3" fmla="*/ 43 h 68"/>
              <a:gd name="T4" fmla="*/ 85 w 121"/>
              <a:gd name="T5" fmla="*/ 47 h 68"/>
              <a:gd name="T6" fmla="*/ 69 w 121"/>
              <a:gd name="T7" fmla="*/ 34 h 68"/>
              <a:gd name="T8" fmla="*/ 46 w 121"/>
              <a:gd name="T9" fmla="*/ 35 h 68"/>
              <a:gd name="T10" fmla="*/ 46 w 121"/>
              <a:gd name="T11" fmla="*/ 24 h 68"/>
              <a:gd name="T12" fmla="*/ 85 w 121"/>
              <a:gd name="T13" fmla="*/ 16 h 68"/>
              <a:gd name="T14" fmla="*/ 30 w 121"/>
              <a:gd name="T15" fmla="*/ 56 h 68"/>
              <a:gd name="T16" fmla="*/ 39 w 121"/>
              <a:gd name="T17" fmla="*/ 46 h 68"/>
              <a:gd name="T18" fmla="*/ 29 w 121"/>
              <a:gd name="T19" fmla="*/ 49 h 68"/>
              <a:gd name="T20" fmla="*/ 35 w 121"/>
              <a:gd name="T21" fmla="*/ 53 h 68"/>
              <a:gd name="T22" fmla="*/ 36 w 121"/>
              <a:gd name="T23" fmla="*/ 61 h 68"/>
              <a:gd name="T24" fmla="*/ 48 w 121"/>
              <a:gd name="T25" fmla="*/ 49 h 68"/>
              <a:gd name="T26" fmla="*/ 40 w 121"/>
              <a:gd name="T27" fmla="*/ 48 h 68"/>
              <a:gd name="T28" fmla="*/ 52 w 121"/>
              <a:gd name="T29" fmla="*/ 50 h 68"/>
              <a:gd name="T30" fmla="*/ 40 w 121"/>
              <a:gd name="T31" fmla="*/ 64 h 68"/>
              <a:gd name="T32" fmla="*/ 52 w 121"/>
              <a:gd name="T33" fmla="*/ 50 h 68"/>
              <a:gd name="T34" fmla="*/ 46 w 121"/>
              <a:gd name="T35" fmla="*/ 66 h 68"/>
              <a:gd name="T36" fmla="*/ 56 w 121"/>
              <a:gd name="T37" fmla="*/ 61 h 68"/>
              <a:gd name="T38" fmla="*/ 47 w 121"/>
              <a:gd name="T39" fmla="*/ 62 h 68"/>
              <a:gd name="T40" fmla="*/ 46 w 121"/>
              <a:gd name="T41" fmla="*/ 18 h 68"/>
              <a:gd name="T42" fmla="*/ 38 w 121"/>
              <a:gd name="T43" fmla="*/ 19 h 68"/>
              <a:gd name="T44" fmla="*/ 27 w 121"/>
              <a:gd name="T45" fmla="*/ 33 h 68"/>
              <a:gd name="T46" fmla="*/ 29 w 121"/>
              <a:gd name="T47" fmla="*/ 49 h 68"/>
              <a:gd name="T48" fmla="*/ 63 w 121"/>
              <a:gd name="T49" fmla="*/ 67 h 68"/>
              <a:gd name="T50" fmla="*/ 62 w 121"/>
              <a:gd name="T51" fmla="*/ 62 h 68"/>
              <a:gd name="T52" fmla="*/ 73 w 121"/>
              <a:gd name="T53" fmla="*/ 61 h 68"/>
              <a:gd name="T54" fmla="*/ 80 w 121"/>
              <a:gd name="T55" fmla="*/ 61 h 68"/>
              <a:gd name="T56" fmla="*/ 86 w 121"/>
              <a:gd name="T57" fmla="*/ 56 h 68"/>
              <a:gd name="T58" fmla="*/ 0 w 121"/>
              <a:gd name="T59" fmla="*/ 31 h 68"/>
              <a:gd name="T60" fmla="*/ 15 w 121"/>
              <a:gd name="T61" fmla="*/ 42 h 68"/>
              <a:gd name="T62" fmla="*/ 19 w 121"/>
              <a:gd name="T63" fmla="*/ 43 h 68"/>
              <a:gd name="T64" fmla="*/ 41 w 121"/>
              <a:gd name="T65" fmla="*/ 13 h 68"/>
              <a:gd name="T66" fmla="*/ 30 w 121"/>
              <a:gd name="T67" fmla="*/ 4 h 68"/>
              <a:gd name="T68" fmla="*/ 103 w 121"/>
              <a:gd name="T69" fmla="*/ 1 h 68"/>
              <a:gd name="T70" fmla="*/ 85 w 121"/>
              <a:gd name="T71" fmla="*/ 16 h 68"/>
              <a:gd name="T72" fmla="*/ 100 w 121"/>
              <a:gd name="T73" fmla="*/ 41 h 68"/>
              <a:gd name="T74" fmla="*/ 103 w 121"/>
              <a:gd name="T75" fmla="*/ 41 h 68"/>
              <a:gd name="T76" fmla="*/ 121 w 121"/>
              <a:gd name="T7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68">
                <a:moveTo>
                  <a:pt x="85" y="15"/>
                </a:moveTo>
                <a:cubicBezTo>
                  <a:pt x="88" y="19"/>
                  <a:pt x="90" y="23"/>
                  <a:pt x="92" y="27"/>
                </a:cubicBezTo>
                <a:cubicBezTo>
                  <a:pt x="94" y="31"/>
                  <a:pt x="97" y="35"/>
                  <a:pt x="99" y="39"/>
                </a:cubicBezTo>
                <a:cubicBezTo>
                  <a:pt x="97" y="40"/>
                  <a:pt x="95" y="41"/>
                  <a:pt x="94" y="43"/>
                </a:cubicBezTo>
                <a:cubicBezTo>
                  <a:pt x="92" y="44"/>
                  <a:pt x="91" y="46"/>
                  <a:pt x="90" y="48"/>
                </a:cubicBezTo>
                <a:cubicBezTo>
                  <a:pt x="89" y="50"/>
                  <a:pt x="87" y="48"/>
                  <a:pt x="85" y="47"/>
                </a:cubicBezTo>
                <a:cubicBezTo>
                  <a:pt x="83" y="45"/>
                  <a:pt x="81" y="44"/>
                  <a:pt x="79" y="42"/>
                </a:cubicBezTo>
                <a:cubicBezTo>
                  <a:pt x="76" y="40"/>
                  <a:pt x="72" y="37"/>
                  <a:pt x="69" y="34"/>
                </a:cubicBezTo>
                <a:cubicBezTo>
                  <a:pt x="66" y="32"/>
                  <a:pt x="62" y="30"/>
                  <a:pt x="58" y="30"/>
                </a:cubicBezTo>
                <a:cubicBezTo>
                  <a:pt x="53" y="31"/>
                  <a:pt x="50" y="34"/>
                  <a:pt x="46" y="35"/>
                </a:cubicBezTo>
                <a:cubicBezTo>
                  <a:pt x="43" y="36"/>
                  <a:pt x="39" y="35"/>
                  <a:pt x="38" y="31"/>
                </a:cubicBezTo>
                <a:cubicBezTo>
                  <a:pt x="38" y="27"/>
                  <a:pt x="43" y="25"/>
                  <a:pt x="46" y="24"/>
                </a:cubicBezTo>
                <a:cubicBezTo>
                  <a:pt x="50" y="22"/>
                  <a:pt x="54" y="20"/>
                  <a:pt x="58" y="19"/>
                </a:cubicBezTo>
                <a:cubicBezTo>
                  <a:pt x="67" y="16"/>
                  <a:pt x="76" y="13"/>
                  <a:pt x="85" y="16"/>
                </a:cubicBezTo>
                <a:cubicBezTo>
                  <a:pt x="85" y="16"/>
                  <a:pt x="85" y="16"/>
                  <a:pt x="85" y="15"/>
                </a:cubicBezTo>
                <a:close/>
                <a:moveTo>
                  <a:pt x="30" y="56"/>
                </a:moveTo>
                <a:cubicBezTo>
                  <a:pt x="33" y="56"/>
                  <a:pt x="36" y="53"/>
                  <a:pt x="38" y="50"/>
                </a:cubicBezTo>
                <a:cubicBezTo>
                  <a:pt x="38" y="49"/>
                  <a:pt x="40" y="48"/>
                  <a:pt x="39" y="46"/>
                </a:cubicBezTo>
                <a:cubicBezTo>
                  <a:pt x="38" y="45"/>
                  <a:pt x="37" y="44"/>
                  <a:pt x="35" y="44"/>
                </a:cubicBezTo>
                <a:cubicBezTo>
                  <a:pt x="33" y="44"/>
                  <a:pt x="30" y="47"/>
                  <a:pt x="29" y="49"/>
                </a:cubicBezTo>
                <a:cubicBezTo>
                  <a:pt x="27" y="51"/>
                  <a:pt x="27" y="55"/>
                  <a:pt x="30" y="56"/>
                </a:cubicBezTo>
                <a:close/>
                <a:moveTo>
                  <a:pt x="35" y="53"/>
                </a:moveTo>
                <a:cubicBezTo>
                  <a:pt x="33" y="55"/>
                  <a:pt x="31" y="56"/>
                  <a:pt x="32" y="59"/>
                </a:cubicBezTo>
                <a:cubicBezTo>
                  <a:pt x="33" y="60"/>
                  <a:pt x="34" y="62"/>
                  <a:pt x="36" y="61"/>
                </a:cubicBezTo>
                <a:cubicBezTo>
                  <a:pt x="40" y="61"/>
                  <a:pt x="43" y="56"/>
                  <a:pt x="45" y="54"/>
                </a:cubicBezTo>
                <a:cubicBezTo>
                  <a:pt x="46" y="52"/>
                  <a:pt x="48" y="51"/>
                  <a:pt x="48" y="49"/>
                </a:cubicBezTo>
                <a:cubicBezTo>
                  <a:pt x="47" y="47"/>
                  <a:pt x="46" y="46"/>
                  <a:pt x="44" y="45"/>
                </a:cubicBezTo>
                <a:cubicBezTo>
                  <a:pt x="42" y="45"/>
                  <a:pt x="41" y="47"/>
                  <a:pt x="40" y="48"/>
                </a:cubicBezTo>
                <a:cubicBezTo>
                  <a:pt x="38" y="50"/>
                  <a:pt x="36" y="52"/>
                  <a:pt x="35" y="53"/>
                </a:cubicBezTo>
                <a:close/>
                <a:moveTo>
                  <a:pt x="52" y="50"/>
                </a:moveTo>
                <a:cubicBezTo>
                  <a:pt x="49" y="48"/>
                  <a:pt x="45" y="53"/>
                  <a:pt x="43" y="55"/>
                </a:cubicBezTo>
                <a:cubicBezTo>
                  <a:pt x="42" y="57"/>
                  <a:pt x="36" y="61"/>
                  <a:pt x="40" y="64"/>
                </a:cubicBezTo>
                <a:cubicBezTo>
                  <a:pt x="44" y="66"/>
                  <a:pt x="48" y="61"/>
                  <a:pt x="50" y="59"/>
                </a:cubicBezTo>
                <a:cubicBezTo>
                  <a:pt x="51" y="57"/>
                  <a:pt x="56" y="52"/>
                  <a:pt x="52" y="50"/>
                </a:cubicBezTo>
                <a:close/>
                <a:moveTo>
                  <a:pt x="47" y="62"/>
                </a:moveTo>
                <a:cubicBezTo>
                  <a:pt x="46" y="63"/>
                  <a:pt x="45" y="64"/>
                  <a:pt x="46" y="66"/>
                </a:cubicBezTo>
                <a:cubicBezTo>
                  <a:pt x="46" y="67"/>
                  <a:pt x="48" y="68"/>
                  <a:pt x="49" y="67"/>
                </a:cubicBezTo>
                <a:cubicBezTo>
                  <a:pt x="52" y="67"/>
                  <a:pt x="55" y="64"/>
                  <a:pt x="56" y="61"/>
                </a:cubicBezTo>
                <a:cubicBezTo>
                  <a:pt x="58" y="59"/>
                  <a:pt x="57" y="55"/>
                  <a:pt x="54" y="56"/>
                </a:cubicBezTo>
                <a:cubicBezTo>
                  <a:pt x="51" y="56"/>
                  <a:pt x="49" y="60"/>
                  <a:pt x="47" y="62"/>
                </a:cubicBezTo>
                <a:close/>
                <a:moveTo>
                  <a:pt x="51" y="21"/>
                </a:moveTo>
                <a:cubicBezTo>
                  <a:pt x="50" y="20"/>
                  <a:pt x="48" y="19"/>
                  <a:pt x="46" y="18"/>
                </a:cubicBezTo>
                <a:cubicBezTo>
                  <a:pt x="45" y="18"/>
                  <a:pt x="42" y="16"/>
                  <a:pt x="41" y="17"/>
                </a:cubicBezTo>
                <a:cubicBezTo>
                  <a:pt x="39" y="17"/>
                  <a:pt x="38" y="18"/>
                  <a:pt x="38" y="19"/>
                </a:cubicBezTo>
                <a:cubicBezTo>
                  <a:pt x="37" y="20"/>
                  <a:pt x="35" y="22"/>
                  <a:pt x="34" y="24"/>
                </a:cubicBezTo>
                <a:cubicBezTo>
                  <a:pt x="32" y="27"/>
                  <a:pt x="30" y="30"/>
                  <a:pt x="27" y="33"/>
                </a:cubicBezTo>
                <a:cubicBezTo>
                  <a:pt x="25" y="36"/>
                  <a:pt x="22" y="39"/>
                  <a:pt x="20" y="43"/>
                </a:cubicBezTo>
                <a:cubicBezTo>
                  <a:pt x="22" y="45"/>
                  <a:pt x="25" y="47"/>
                  <a:pt x="29" y="49"/>
                </a:cubicBezTo>
                <a:moveTo>
                  <a:pt x="53" y="65"/>
                </a:moveTo>
                <a:cubicBezTo>
                  <a:pt x="56" y="67"/>
                  <a:pt x="59" y="67"/>
                  <a:pt x="63" y="67"/>
                </a:cubicBezTo>
                <a:cubicBezTo>
                  <a:pt x="63" y="66"/>
                  <a:pt x="65" y="66"/>
                  <a:pt x="65" y="65"/>
                </a:cubicBezTo>
                <a:cubicBezTo>
                  <a:pt x="65" y="63"/>
                  <a:pt x="63" y="63"/>
                  <a:pt x="62" y="62"/>
                </a:cubicBezTo>
                <a:cubicBezTo>
                  <a:pt x="65" y="65"/>
                  <a:pt x="68" y="68"/>
                  <a:pt x="72" y="65"/>
                </a:cubicBezTo>
                <a:cubicBezTo>
                  <a:pt x="74" y="65"/>
                  <a:pt x="74" y="63"/>
                  <a:pt x="73" y="61"/>
                </a:cubicBezTo>
                <a:cubicBezTo>
                  <a:pt x="73" y="59"/>
                  <a:pt x="71" y="58"/>
                  <a:pt x="69" y="57"/>
                </a:cubicBezTo>
                <a:cubicBezTo>
                  <a:pt x="72" y="60"/>
                  <a:pt x="76" y="63"/>
                  <a:pt x="80" y="61"/>
                </a:cubicBezTo>
                <a:cubicBezTo>
                  <a:pt x="84" y="58"/>
                  <a:pt x="80" y="54"/>
                  <a:pt x="77" y="52"/>
                </a:cubicBezTo>
                <a:cubicBezTo>
                  <a:pt x="80" y="54"/>
                  <a:pt x="82" y="57"/>
                  <a:pt x="86" y="56"/>
                </a:cubicBezTo>
                <a:cubicBezTo>
                  <a:pt x="89" y="55"/>
                  <a:pt x="90" y="52"/>
                  <a:pt x="88" y="49"/>
                </a:cubicBezTo>
                <a:moveTo>
                  <a:pt x="0" y="31"/>
                </a:moveTo>
                <a:cubicBezTo>
                  <a:pt x="3" y="33"/>
                  <a:pt x="7" y="36"/>
                  <a:pt x="10" y="38"/>
                </a:cubicBezTo>
                <a:cubicBezTo>
                  <a:pt x="11" y="40"/>
                  <a:pt x="13" y="41"/>
                  <a:pt x="15" y="42"/>
                </a:cubicBezTo>
                <a:cubicBezTo>
                  <a:pt x="15" y="43"/>
                  <a:pt x="16" y="44"/>
                  <a:pt x="17" y="44"/>
                </a:cubicBezTo>
                <a:cubicBezTo>
                  <a:pt x="18" y="45"/>
                  <a:pt x="19" y="43"/>
                  <a:pt x="19" y="43"/>
                </a:cubicBezTo>
                <a:moveTo>
                  <a:pt x="39" y="17"/>
                </a:moveTo>
                <a:cubicBezTo>
                  <a:pt x="41" y="16"/>
                  <a:pt x="43" y="15"/>
                  <a:pt x="41" y="13"/>
                </a:cubicBezTo>
                <a:cubicBezTo>
                  <a:pt x="39" y="11"/>
                  <a:pt x="37" y="10"/>
                  <a:pt x="36" y="9"/>
                </a:cubicBezTo>
                <a:cubicBezTo>
                  <a:pt x="34" y="7"/>
                  <a:pt x="32" y="6"/>
                  <a:pt x="30" y="4"/>
                </a:cubicBezTo>
                <a:cubicBezTo>
                  <a:pt x="29" y="3"/>
                  <a:pt x="27" y="2"/>
                  <a:pt x="25" y="0"/>
                </a:cubicBezTo>
                <a:moveTo>
                  <a:pt x="103" y="1"/>
                </a:moveTo>
                <a:cubicBezTo>
                  <a:pt x="96" y="5"/>
                  <a:pt x="89" y="8"/>
                  <a:pt x="82" y="11"/>
                </a:cubicBezTo>
                <a:cubicBezTo>
                  <a:pt x="83" y="13"/>
                  <a:pt x="84" y="14"/>
                  <a:pt x="85" y="16"/>
                </a:cubicBezTo>
                <a:moveTo>
                  <a:pt x="99" y="39"/>
                </a:moveTo>
                <a:cubicBezTo>
                  <a:pt x="99" y="39"/>
                  <a:pt x="100" y="40"/>
                  <a:pt x="100" y="41"/>
                </a:cubicBezTo>
                <a:cubicBezTo>
                  <a:pt x="101" y="42"/>
                  <a:pt x="100" y="42"/>
                  <a:pt x="101" y="42"/>
                </a:cubicBezTo>
                <a:cubicBezTo>
                  <a:pt x="102" y="42"/>
                  <a:pt x="102" y="41"/>
                  <a:pt x="103" y="41"/>
                </a:cubicBezTo>
                <a:cubicBezTo>
                  <a:pt x="105" y="40"/>
                  <a:pt x="107" y="39"/>
                  <a:pt x="109" y="39"/>
                </a:cubicBezTo>
                <a:cubicBezTo>
                  <a:pt x="113" y="37"/>
                  <a:pt x="117" y="35"/>
                  <a:pt x="121" y="33"/>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8517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750"/>
                                        <p:tgtEl>
                                          <p:spTgt spid="10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750"/>
                                        <p:tgtEl>
                                          <p:spTgt spid="10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750"/>
                                        <p:tgtEl>
                                          <p:spTgt spid="10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D1EB5-6B2B-4E51-AEEC-6E4CB7B878A7}"/>
              </a:ext>
            </a:extLst>
          </p:cNvPr>
          <p:cNvSpPr>
            <a:spLocks noGrp="1"/>
          </p:cNvSpPr>
          <p:nvPr>
            <p:ph type="body" sz="quarter" idx="16"/>
          </p:nvPr>
        </p:nvSpPr>
        <p:spPr>
          <a:xfrm>
            <a:off x="308344" y="769440"/>
            <a:ext cx="9905039" cy="2288553"/>
          </a:xfrm>
        </p:spPr>
        <p:txBody>
          <a:bodyPr/>
          <a:lstStyle/>
          <a:p>
            <a:pPr>
              <a:lnSpc>
                <a:spcPct val="150000"/>
              </a:lnSpc>
              <a:spcAft>
                <a:spcPts val="800"/>
              </a:spcAft>
            </a:pPr>
            <a:r>
              <a:rPr lang="en-US" sz="1600" b="1" dirty="0">
                <a:effectLst/>
                <a:latin typeface="Josefin Sans" pitchFamily="2" charset="0"/>
                <a:ea typeface="Calibri" panose="020F0502020204030204" pitchFamily="34" charset="0"/>
                <a:cs typeface="Calibri" panose="020F0502020204030204" pitchFamily="34" charset="0"/>
              </a:rPr>
              <a:t>L'empathie </a:t>
            </a:r>
            <a:r>
              <a:rPr lang="en-US" sz="1600" dirty="0">
                <a:effectLst/>
                <a:latin typeface="Josefin Sans" pitchFamily="2" charset="0"/>
                <a:ea typeface="Calibri" panose="020F0502020204030204" pitchFamily="34" charset="0"/>
                <a:cs typeface="Calibri" panose="020F0502020204030204" pitchFamily="34" charset="0"/>
              </a:rPr>
              <a:t>est la capacité de comprendre psychologiquement ce que ressentent les autres, de voir les choses sous un angle différent et de se mettre à leur place.  </a:t>
            </a:r>
            <a:r>
              <a:rPr lang="en-US" sz="1600" dirty="0">
                <a:latin typeface="Josefin Sans" pitchFamily="2" charset="0"/>
                <a:ea typeface="Calibri" panose="020F0502020204030204" pitchFamily="34" charset="0"/>
                <a:cs typeface="Calibri" panose="020F0502020204030204" pitchFamily="34" charset="0"/>
              </a:rPr>
              <a:t>En termes simples, c'est la capacité de comprendre et de partager les sentiments d'une autre personne. </a:t>
            </a:r>
            <a:r>
              <a:rPr lang="en-US" sz="1600" dirty="0">
                <a:effectLst/>
                <a:latin typeface="Josefin Sans" pitchFamily="2" charset="0"/>
                <a:ea typeface="Calibri" panose="020F0502020204030204" pitchFamily="34" charset="0"/>
                <a:cs typeface="Calibri" panose="020F0502020204030204" pitchFamily="34" charset="0"/>
              </a:rPr>
              <a:t>Lorsque vous voyez </a:t>
            </a:r>
            <a:r>
              <a:rPr lang="en-US" sz="1600" dirty="0">
                <a:latin typeface="Josefin Sans" pitchFamily="2" charset="0"/>
                <a:ea typeface="Calibri" panose="020F0502020204030204" pitchFamily="34" charset="0"/>
                <a:cs typeface="Calibri" panose="020F0502020204030204" pitchFamily="34" charset="0"/>
              </a:rPr>
              <a:t>quelqu'un </a:t>
            </a:r>
            <a:r>
              <a:rPr lang="en-US" sz="1600" dirty="0">
                <a:effectLst/>
                <a:latin typeface="Josefin Sans" pitchFamily="2" charset="0"/>
                <a:ea typeface="Calibri" panose="020F0502020204030204" pitchFamily="34" charset="0"/>
                <a:cs typeface="Calibri" panose="020F0502020204030204" pitchFamily="34" charset="0"/>
              </a:rPr>
              <a:t>souffrir, vous pouvez immédiatement vous imaginer à sa place et ressentir de la compassion pour ce qu'</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il </a:t>
            </a:r>
            <a:r>
              <a:rPr lang="en-US" sz="1600" dirty="0">
                <a:solidFill>
                  <a:srgbClr val="000000"/>
                </a:solidFill>
                <a:latin typeface="Josefin Sans" pitchFamily="2" charset="0"/>
                <a:ea typeface="Calibri" panose="020F0502020204030204" pitchFamily="34" charset="0"/>
                <a:cs typeface="Calibri" panose="020F0502020204030204" pitchFamily="34" charset="0"/>
              </a:rPr>
              <a:t>vit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dirty="0">
                <a:solidFill>
                  <a:schemeClr val="tx1"/>
                </a:solidFill>
                <a:effectLst/>
                <a:latin typeface="Josefin Sans" pitchFamily="2" charset="0"/>
                <a:ea typeface="Calibri" panose="020F0502020204030204" pitchFamily="34" charset="0"/>
                <a:cs typeface="Calibri" panose="020F0502020204030204" pitchFamily="34" charset="0"/>
              </a:rPr>
              <a:t>https://www.verywellmind.com/what-is-empathy-2795562).</a:t>
            </a:r>
            <a:endParaRPr lang="en-US" sz="16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7C7DD23C-72E8-4007-8E05-D969E9890736}"/>
              </a:ext>
            </a:extLst>
          </p:cNvPr>
          <p:cNvSpPr txBox="1"/>
          <p:nvPr/>
        </p:nvSpPr>
        <p:spPr>
          <a:xfrm>
            <a:off x="414983" y="3234919"/>
            <a:ext cx="8934290" cy="2328843"/>
          </a:xfrm>
          <a:prstGeom prst="rect">
            <a:avLst/>
          </a:prstGeom>
          <a:noFill/>
        </p:spPr>
        <p:txBody>
          <a:bodyPr wrap="square" rtlCol="0">
            <a:spAutoFit/>
          </a:bodyPr>
          <a:lstStyle/>
          <a:p>
            <a:pPr>
              <a:spcAft>
                <a:spcPts val="800"/>
              </a:spcAft>
            </a:pPr>
            <a:r>
              <a:rPr lang="en-US" sz="1600" b="1" dirty="0">
                <a:solidFill>
                  <a:srgbClr val="000000"/>
                </a:solidFill>
                <a:effectLst/>
                <a:latin typeface="Josefin Sans" pitchFamily="2" charset="0"/>
                <a:ea typeface="Calibri" panose="020F0502020204030204" pitchFamily="34" charset="0"/>
                <a:cs typeface="Calibri" panose="020F0502020204030204" pitchFamily="34" charset="0"/>
              </a:rPr>
              <a:t>La compassion </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signifie directement "lutter ensemble". La </a:t>
            </a:r>
            <a:r>
              <a:rPr lang="en-US" sz="1600" dirty="0">
                <a:solidFill>
                  <a:srgbClr val="000000"/>
                </a:solidFill>
                <a:latin typeface="Josefin Sans" pitchFamily="2" charset="0"/>
                <a:ea typeface="Calibri" panose="020F0502020204030204" pitchFamily="34" charset="0"/>
                <a:cs typeface="Calibri" panose="020F0502020204030204" pitchFamily="34" charset="0"/>
              </a:rPr>
              <a:t>recherche </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définit la compassion </a:t>
            </a:r>
          </a:p>
          <a:p>
            <a:pPr>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comme le sentiment qui émerge lorsque vous êtes confronté à la souffrance d'un autre </a:t>
            </a:r>
          </a:p>
          <a:p>
            <a:pPr>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et </a:t>
            </a:r>
            <a:r>
              <a:rPr lang="en-US" sz="1600" dirty="0">
                <a:solidFill>
                  <a:srgbClr val="000000"/>
                </a:solidFill>
                <a:latin typeface="Josefin Sans" pitchFamily="2" charset="0"/>
                <a:ea typeface="Calibri" panose="020F0502020204030204" pitchFamily="34" charset="0"/>
                <a:cs typeface="Calibri" panose="020F0502020204030204" pitchFamily="34" charset="0"/>
              </a:rPr>
              <a:t>que </a:t>
            </a:r>
            <a:r>
              <a:rPr lang="en-US" sz="1600" dirty="0" err="1">
                <a:solidFill>
                  <a:srgbClr val="000000"/>
                </a:solidFill>
                <a:latin typeface="Josefin Sans" pitchFamily="2" charset="0"/>
                <a:ea typeface="Calibri" panose="020F0502020204030204" pitchFamily="34" charset="0"/>
                <a:cs typeface="Calibri" panose="020F0502020204030204" pitchFamily="34" charset="0"/>
              </a:rPr>
              <a:t>vous</a:t>
            </a:r>
            <a:r>
              <a:rPr lang="en-US" sz="1600" dirty="0">
                <a:solidFill>
                  <a:srgbClr val="000000"/>
                </a:solidFill>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latin typeface="Josefin Sans" pitchFamily="2" charset="0"/>
                <a:ea typeface="Calibri" panose="020F0502020204030204" pitchFamily="34" charset="0"/>
                <a:cs typeface="Calibri" panose="020F0502020204030204" pitchFamily="34" charset="0"/>
              </a:rPr>
              <a:t>vous</a:t>
            </a:r>
            <a:r>
              <a:rPr lang="en-US" sz="1600" dirty="0">
                <a:solidFill>
                  <a:srgbClr val="000000"/>
                </a:solidFill>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latin typeface="Josefin Sans" pitchFamily="2" charset="0"/>
                <a:ea typeface="Calibri" panose="020F0502020204030204" pitchFamily="34" charset="0"/>
                <a:cs typeface="Calibri" panose="020F0502020204030204" pitchFamily="34" charset="0"/>
              </a:rPr>
              <a:t>sentez</a:t>
            </a:r>
            <a:r>
              <a:rPr lang="en-US" sz="1600" dirty="0">
                <a:solidFill>
                  <a:srgbClr val="000000"/>
                </a:solidFill>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inspiré</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pour soulager cette souffrance.</a:t>
            </a:r>
          </a:p>
          <a:p>
            <a:pPr>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Bien que ces concepts soient liés, la compassion n'est pas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synonyme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600" dirty="0">
              <a:effectLst/>
              <a:latin typeface="Josefin Sans" pitchFamily="2" charset="0"/>
              <a:ea typeface="Calibri" panose="020F0502020204030204" pitchFamily="34" charset="0"/>
              <a:cs typeface="Arial" panose="020B0604020202020204" pitchFamily="34" charset="0"/>
            </a:endParaRPr>
          </a:p>
          <a:p>
            <a:pPr>
              <a:spcAft>
                <a:spcPts val="800"/>
              </a:spcAft>
            </a:pPr>
            <a:r>
              <a:rPr lang="en-US" sz="1600" dirty="0" err="1">
                <a:solidFill>
                  <a:srgbClr val="000000"/>
                </a:solidFill>
                <a:latin typeface="Josefin Sans" pitchFamily="2" charset="0"/>
                <a:ea typeface="Calibri" panose="020F0502020204030204" pitchFamily="34" charset="0"/>
                <a:cs typeface="Calibri" panose="020F0502020204030204" pitchFamily="34" charset="0"/>
              </a:rPr>
              <a:t>d</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'empathie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ou</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latin typeface="Josefin Sans" pitchFamily="2" charset="0"/>
                <a:ea typeface="Calibri" panose="020F0502020204030204" pitchFamily="34" charset="0"/>
                <a:cs typeface="Calibri" panose="020F0502020204030204" pitchFamily="34" charset="0"/>
              </a:rPr>
              <a:t>d’</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altruisme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L'empathie fait référence à notre capacité à prendre la place d'une autre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personne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et de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ressentir</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ses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émotions</a:t>
            </a:r>
            <a:r>
              <a:rPr lang="en-US" sz="1600" dirty="0">
                <a:solidFill>
                  <a:srgbClr val="000000"/>
                </a:solidFill>
                <a:latin typeface="Josefin Sans" pitchFamily="2" charset="0"/>
                <a:ea typeface="Calibri" panose="020F0502020204030204" pitchFamily="34" charset="0"/>
                <a:cs typeface="Calibri" panose="020F0502020204030204" pitchFamily="34" charset="0"/>
              </a:rPr>
              <a:t>. L</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 compassion est un désir d'aider.</a:t>
            </a:r>
          </a:p>
          <a:p>
            <a:pPr>
              <a:spcAft>
                <a:spcPts val="800"/>
              </a:spcAft>
            </a:pPr>
            <a:r>
              <a:rPr lang="en-US" sz="1600" u="sng" dirty="0">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1600" dirty="0">
                <a:effectLst/>
                <a:latin typeface="Josefin Sans" pitchFamily="2" charset="0"/>
                <a:ea typeface="Calibri" panose="020F0502020204030204" pitchFamily="34" charset="0"/>
                <a:cs typeface="Calibri" panose="020F0502020204030204" pitchFamily="34" charset="0"/>
              </a:rPr>
              <a:t>https://greatergood.berkeley.edu/topic/compassion/definition).</a:t>
            </a:r>
            <a:endParaRPr lang="en-US" sz="16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A110568-F730-EBD9-D684-BE698B5FE1CA}"/>
              </a:ext>
            </a:extLst>
          </p:cNvPr>
          <p:cNvSpPr txBox="1"/>
          <p:nvPr/>
        </p:nvSpPr>
        <p:spPr>
          <a:xfrm>
            <a:off x="308344" y="0"/>
            <a:ext cx="9760091" cy="769441"/>
          </a:xfrm>
          <a:prstGeom prst="rect">
            <a:avLst/>
          </a:prstGeom>
          <a:noFill/>
        </p:spPr>
        <p:txBody>
          <a:bodyPr wrap="square">
            <a:spAutoFit/>
          </a:bodyPr>
          <a:lstStyle/>
          <a:p>
            <a:pPr algn="ctr"/>
            <a:r>
              <a:rPr lang="en-IE" sz="4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Définitions de l'empathie et de la compassion </a:t>
            </a:r>
          </a:p>
        </p:txBody>
      </p:sp>
    </p:spTree>
    <p:extLst>
      <p:ext uri="{BB962C8B-B14F-4D97-AF65-F5344CB8AC3E}">
        <p14:creationId xmlns:p14="http://schemas.microsoft.com/office/powerpoint/2010/main" val="36719657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A68F4-7F8C-4142-A2CC-B780096E6987}"/>
              </a:ext>
            </a:extLst>
          </p:cNvPr>
          <p:cNvSpPr>
            <a:spLocks noGrp="1"/>
          </p:cNvSpPr>
          <p:nvPr>
            <p:ph type="body" sz="quarter" idx="16"/>
          </p:nvPr>
        </p:nvSpPr>
        <p:spPr>
          <a:xfrm>
            <a:off x="655638" y="1052749"/>
            <a:ext cx="10715846" cy="6194960"/>
          </a:xfrm>
        </p:spPr>
        <p:txBody>
          <a:bodyPr>
            <a:normAutofit/>
          </a:bodyPr>
          <a:lstStyle/>
          <a:p>
            <a:pPr algn="just">
              <a:lnSpc>
                <a:spcPct val="170000"/>
              </a:lnSpc>
              <a:spcAft>
                <a:spcPts val="800"/>
              </a:spcAft>
            </a:pP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L'empathie peut créer un lien profond entre les personnes, ce qui </a:t>
            </a:r>
            <a:r>
              <a:rPr lang="en-US" sz="1400" dirty="0">
                <a:solidFill>
                  <a:srgbClr val="000000"/>
                </a:solidFill>
                <a:latin typeface="Josefin Sans" pitchFamily="2" charset="0"/>
                <a:ea typeface="Calibri" panose="020F0502020204030204" pitchFamily="34" charset="0"/>
                <a:cs typeface="Calibri" panose="020F0502020204030204" pitchFamily="34" charset="0"/>
              </a:rPr>
              <a:t>permet une </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compréhension </a:t>
            </a:r>
            <a:r>
              <a:rPr lang="en-US" sz="1400" dirty="0">
                <a:solidFill>
                  <a:srgbClr val="000000"/>
                </a:solidFill>
                <a:latin typeface="Josefin Sans" pitchFamily="2" charset="0"/>
                <a:ea typeface="Calibri" panose="020F0502020204030204" pitchFamily="34" charset="0"/>
                <a:cs typeface="Calibri" panose="020F0502020204030204" pitchFamily="34" charset="0"/>
              </a:rPr>
              <a:t>plus claire</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(McLaren, 2013). Lorsqu'une personne a de l'empathie, cela signifie qu'elle peut comprendre ce qu'une autre personne ressent à un moment donné et comprendre pourquoi les actions d'autres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personnes</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ont</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du sens pour elle. L'empathie nous aide également à communiquer nos idées d'une manière qui a du sens pour les autres, et elle nous aide à comprendre les autres lorsqu'ils communiquent avec nous. De nombreuses personnes confondent l'empathie et la sympathie, alors qu'il s'agit de deux concepts complètement différents. Ces deux concepts permettent et garantissent une communication efficace. "Lorsque vous offrez aux autres votre attention et votre empathie, ils se sentent compris et sont plus disposés à écouter ce que vous avez en tête", explique le Dr Michael Nichols.</a:t>
            </a:r>
            <a:endParaRPr lang="en-US" sz="1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La communication compatissante permet aux gens de rester empathiques même lorsqu'ils sont en colère ou frustrés. Elle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permet</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communiquer</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avec les autres sans les blâmer et </a:t>
            </a:r>
            <a:r>
              <a:rPr lang="en-US" sz="1400" dirty="0" err="1">
                <a:solidFill>
                  <a:srgbClr val="000000"/>
                </a:solidFill>
                <a:latin typeface="Josefin Sans" pitchFamily="2" charset="0"/>
                <a:ea typeface="Calibri" panose="020F0502020204030204" pitchFamily="34" charset="0"/>
                <a:cs typeface="Calibri" panose="020F0502020204030204" pitchFamily="34" charset="0"/>
              </a:rPr>
              <a:t>d’</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écouter</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les critiques personnelles sans s'énerver. Cette approche peut être appliquée à presque toutes les situations, qu'il s'agisse de traiter avec des collègues difficiles au travail ou de résoudre des conflits avec des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partenaires</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400" dirty="0" err="1">
                <a:solidFill>
                  <a:srgbClr val="000000"/>
                </a:solidFill>
                <a:latin typeface="Josefin Sans" pitchFamily="2" charset="0"/>
                <a:ea typeface="Calibri" panose="020F0502020204030204" pitchFamily="34" charset="0"/>
                <a:cs typeface="Calibri" panose="020F0502020204030204" pitchFamily="34" charset="0"/>
              </a:rPr>
              <a:t>amoureux</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ou des enfants à la maison. La communication efficace et compatissante est l'une des compétences les plus importantes que nous pouvons cultiver en tant qu'éducateurs et artisans du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changement</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a:t>
            </a:r>
          </a:p>
          <a:p>
            <a:pPr algn="just">
              <a:lnSpc>
                <a:spcPct val="170000"/>
              </a:lnSpc>
              <a:spcAft>
                <a:spcPts val="800"/>
              </a:spcAft>
            </a:pPr>
            <a:r>
              <a:rPr lang="en-US" sz="14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https://experiencelife.lifetime.life/article/compassionate-communication/).</a:t>
            </a:r>
            <a:endParaRPr lang="en-US" sz="14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05345C88-25DF-4650-831B-DAFE351995EA}"/>
              </a:ext>
            </a:extLst>
          </p:cNvPr>
          <p:cNvSpPr>
            <a:spLocks noGrp="1"/>
          </p:cNvSpPr>
          <p:nvPr>
            <p:ph type="body" sz="quarter" idx="17"/>
          </p:nvPr>
        </p:nvSpPr>
        <p:spPr>
          <a:xfrm>
            <a:off x="488524" y="475453"/>
            <a:ext cx="11214951" cy="577296"/>
          </a:xfrm>
        </p:spPr>
        <p:txBody>
          <a:bodyPr/>
          <a:lstStyle/>
          <a:p>
            <a:r>
              <a:rPr lang="en-US" sz="2800" dirty="0">
                <a:effectLst/>
                <a:latin typeface="Amatic SC" panose="00000500000000000000" pitchFamily="2" charset="-79"/>
                <a:ea typeface="Calibri" panose="020F0502020204030204" pitchFamily="34" charset="0"/>
                <a:cs typeface="Amatic SC" panose="00000500000000000000" pitchFamily="2" charset="-79"/>
              </a:rPr>
              <a:t>1) </a:t>
            </a:r>
            <a:r>
              <a:rPr lang="en-US" sz="32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Quels rôles jouent l'empathie et la compassion dans les compétences de communication ?</a:t>
            </a:r>
          </a:p>
        </p:txBody>
      </p:sp>
    </p:spTree>
    <p:extLst>
      <p:ext uri="{BB962C8B-B14F-4D97-AF65-F5344CB8AC3E}">
        <p14:creationId xmlns:p14="http://schemas.microsoft.com/office/powerpoint/2010/main" val="1852057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p:txBody>
          <a:bodyPr/>
          <a:lstStyle/>
          <a:p>
            <a:pPr algn="ct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Réfléchissez </a:t>
            </a:r>
            <a:r>
              <a:rPr lang="en-US" sz="2400" dirty="0" err="1">
                <a:solidFill>
                  <a:srgbClr val="000000"/>
                </a:solidFill>
                <a:effectLst/>
                <a:latin typeface="Josefin Sans" pitchFamily="2" charset="0"/>
                <a:ea typeface="Calibri" panose="020F0502020204030204" pitchFamily="34" charset="0"/>
                <a:cs typeface="Calibri" panose="020F0502020204030204" pitchFamily="34" charset="0"/>
              </a:rPr>
              <a:t>chaque</a:t>
            </a: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 jour</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p:txBody>
          <a:bodyPr/>
          <a:lstStyle/>
          <a:p>
            <a:pPr algn="ct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Parlez poliment et gentiment </a:t>
            </a: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54079" y="3492631"/>
            <a:ext cx="2886739" cy="2908092"/>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n-US" sz="8000" dirty="0">
                <a:solidFill>
                  <a:srgbClr val="000000"/>
                </a:solidFill>
                <a:effectLst/>
                <a:latin typeface="Josefin Sans" pitchFamily="2" charset="0"/>
                <a:ea typeface="Calibri" panose="020F0502020204030204" pitchFamily="34" charset="0"/>
                <a:cs typeface="Calibri" panose="020F0502020204030204" pitchFamily="34" charset="0"/>
              </a:rPr>
              <a:t>Pour être plus efficaces, nous devons entamer les conversations avec les gens là où ils sont, plutôt que là où nous voulons qu'ils soient.</a:t>
            </a:r>
            <a:endParaRPr lang="en-US" sz="80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70039" y="558453"/>
            <a:ext cx="2886739" cy="1108770"/>
          </a:xfrm>
        </p:spPr>
        <p:txBody>
          <a:bodyPr>
            <a:normAutofit/>
          </a:bodyPr>
          <a:lstStyle/>
          <a:p>
            <a:pPr algn="ctr"/>
            <a:r>
              <a:rPr lang="en-US" sz="2000" dirty="0">
                <a:solidFill>
                  <a:srgbClr val="000000"/>
                </a:solidFill>
                <a:effectLst/>
                <a:latin typeface="Josefin Sans" pitchFamily="2" charset="0"/>
                <a:ea typeface="Calibri" panose="020F0502020204030204" pitchFamily="34" charset="0"/>
                <a:cs typeface="Calibri" panose="020F0502020204030204" pitchFamily="34" charset="0"/>
              </a:rPr>
              <a:t>Communiquer sans porter de jugement</a:t>
            </a:r>
            <a:endParaRPr lang="en-US" sz="2000" dirty="0"/>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8960435" y="2275746"/>
            <a:ext cx="2886739" cy="1426824"/>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n-US" sz="8000" dirty="0">
                <a:solidFill>
                  <a:srgbClr val="000000"/>
                </a:solidFill>
                <a:effectLst/>
                <a:latin typeface="Josefin Sans" pitchFamily="2" charset="0"/>
                <a:ea typeface="Calibri" panose="020F0502020204030204" pitchFamily="34" charset="0"/>
                <a:cs typeface="Calibri" panose="020F0502020204030204" pitchFamily="34" charset="0"/>
              </a:rPr>
              <a:t>Gardez une oreille attentive pour les </a:t>
            </a:r>
            <a:r>
              <a:rPr lang="en-US" sz="8000" dirty="0" err="1">
                <a:solidFill>
                  <a:srgbClr val="000000"/>
                </a:solidFill>
                <a:effectLst/>
                <a:latin typeface="Josefin Sans" pitchFamily="2" charset="0"/>
                <a:ea typeface="Calibri" panose="020F0502020204030204" pitchFamily="34" charset="0"/>
                <a:cs typeface="Calibri" panose="020F0502020204030204" pitchFamily="34" charset="0"/>
              </a:rPr>
              <a:t>nons-dits</a:t>
            </a:r>
            <a:r>
              <a:rPr lang="en-US" sz="8000" dirty="0">
                <a:solidFill>
                  <a:srgbClr val="000000"/>
                </a:solidFill>
                <a:effectLst/>
                <a:latin typeface="Josefin Sans" pitchFamily="2" charset="0"/>
                <a:ea typeface="Calibri" panose="020F0502020204030204" pitchFamily="34" charset="0"/>
                <a:cs typeface="Calibri" panose="020F0502020204030204" pitchFamily="34" charset="0"/>
              </a:rPr>
              <a:t>/questions non exprimées</a:t>
            </a:r>
            <a:endParaRPr lang="en-US" sz="80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70039" y="4422458"/>
            <a:ext cx="2886739" cy="1315455"/>
          </a:xfrm>
        </p:spPr>
        <p:txBody>
          <a:bodyPr>
            <a:normAutofit/>
          </a:bodyPr>
          <a:lstStyle/>
          <a:p>
            <a:pPr algn="ctr">
              <a:lnSpc>
                <a:spcPct val="150000"/>
              </a:lnSpc>
            </a:pPr>
            <a:r>
              <a:rPr lang="en-US" sz="2400" dirty="0">
                <a:solidFill>
                  <a:srgbClr val="000000"/>
                </a:solidFill>
                <a:latin typeface="Josefin Sans" pitchFamily="2" charset="0"/>
                <a:ea typeface="Calibri" panose="020F0502020204030204" pitchFamily="34" charset="0"/>
                <a:cs typeface="Calibri" panose="020F0502020204030204" pitchFamily="34" charset="0"/>
              </a:rPr>
              <a:t>Identifier les </a:t>
            </a: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points </a:t>
            </a:r>
            <a:r>
              <a:rPr lang="en-US" sz="2400" dirty="0" err="1">
                <a:solidFill>
                  <a:srgbClr val="000000"/>
                </a:solidFill>
                <a:effectLst/>
                <a:latin typeface="Josefin Sans" pitchFamily="2" charset="0"/>
                <a:ea typeface="Calibri" panose="020F0502020204030204" pitchFamily="34" charset="0"/>
                <a:cs typeface="Calibri" panose="020F0502020204030204" pitchFamily="34" charset="0"/>
              </a:rPr>
              <a:t>d’entente</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a:xfrm>
            <a:off x="4746196" y="1952155"/>
            <a:ext cx="2574325" cy="866961"/>
          </a:xfrm>
        </p:spPr>
        <p:txBody>
          <a:bodyPr/>
          <a:lstStyle/>
          <a:p>
            <a:r>
              <a:rPr lang="en-US" sz="4800" dirty="0"/>
              <a:t>Culture</a:t>
            </a:r>
          </a:p>
          <a:p>
            <a:r>
              <a:rPr lang="en-US" sz="4800" dirty="0"/>
              <a:t>Actions</a:t>
            </a:r>
          </a:p>
        </p:txBody>
      </p:sp>
      <p:sp>
        <p:nvSpPr>
          <p:cNvPr id="12" name="Freeform 11">
            <a:extLst>
              <a:ext uri="{FF2B5EF4-FFF2-40B4-BE49-F238E27FC236}">
                <a16:creationId xmlns:a16="http://schemas.microsoft.com/office/drawing/2014/main" id="{443CED69-B223-2149-B199-17DE60B2C9CA}"/>
              </a:ext>
            </a:extLst>
          </p:cNvPr>
          <p:cNvSpPr>
            <a:spLocks noEditPoints="1"/>
          </p:cNvSpPr>
          <p:nvPr/>
        </p:nvSpPr>
        <p:spPr bwMode="auto">
          <a:xfrm>
            <a:off x="3565063" y="2449671"/>
            <a:ext cx="571500" cy="323850"/>
          </a:xfrm>
          <a:custGeom>
            <a:avLst/>
            <a:gdLst>
              <a:gd name="T0" fmla="*/ 150 w 150"/>
              <a:gd name="T1" fmla="*/ 84 h 85"/>
              <a:gd name="T2" fmla="*/ 1 w 150"/>
              <a:gd name="T3" fmla="*/ 85 h 85"/>
              <a:gd name="T4" fmla="*/ 0 w 150"/>
              <a:gd name="T5" fmla="*/ 1 h 85"/>
              <a:gd name="T6" fmla="*/ 147 w 150"/>
              <a:gd name="T7" fmla="*/ 0 h 85"/>
              <a:gd name="T8" fmla="*/ 150 w 150"/>
              <a:gd name="T9" fmla="*/ 84 h 85"/>
              <a:gd name="T10" fmla="*/ 1 w 150"/>
              <a:gd name="T11" fmla="*/ 1 h 85"/>
              <a:gd name="T12" fmla="*/ 70 w 150"/>
              <a:gd name="T13" fmla="*/ 47 h 85"/>
              <a:gd name="T14" fmla="*/ 77 w 150"/>
              <a:gd name="T15" fmla="*/ 49 h 85"/>
              <a:gd name="T16" fmla="*/ 82 w 150"/>
              <a:gd name="T17" fmla="*/ 47 h 85"/>
              <a:gd name="T18" fmla="*/ 147 w 150"/>
              <a:gd name="T19" fmla="*/ 0 h 85"/>
              <a:gd name="T20" fmla="*/ 56 w 150"/>
              <a:gd name="T21" fmla="*/ 38 h 85"/>
              <a:gd name="T22" fmla="*/ 18 w 150"/>
              <a:gd name="T23" fmla="*/ 61 h 85"/>
              <a:gd name="T24" fmla="*/ 131 w 150"/>
              <a:gd name="T25" fmla="*/ 63 h 85"/>
              <a:gd name="T26" fmla="*/ 95 w 150"/>
              <a:gd name="T27"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85">
                <a:moveTo>
                  <a:pt x="150" y="84"/>
                </a:moveTo>
                <a:cubicBezTo>
                  <a:pt x="100" y="84"/>
                  <a:pt x="50" y="84"/>
                  <a:pt x="1" y="85"/>
                </a:cubicBezTo>
                <a:cubicBezTo>
                  <a:pt x="0" y="57"/>
                  <a:pt x="0" y="29"/>
                  <a:pt x="0" y="1"/>
                </a:cubicBezTo>
                <a:cubicBezTo>
                  <a:pt x="49" y="0"/>
                  <a:pt x="98" y="0"/>
                  <a:pt x="147" y="0"/>
                </a:cubicBezTo>
                <a:cubicBezTo>
                  <a:pt x="149" y="28"/>
                  <a:pt x="150" y="56"/>
                  <a:pt x="150" y="84"/>
                </a:cubicBezTo>
                <a:close/>
                <a:moveTo>
                  <a:pt x="1" y="1"/>
                </a:moveTo>
                <a:cubicBezTo>
                  <a:pt x="23" y="17"/>
                  <a:pt x="46" y="32"/>
                  <a:pt x="70" y="47"/>
                </a:cubicBezTo>
                <a:cubicBezTo>
                  <a:pt x="72" y="48"/>
                  <a:pt x="74" y="49"/>
                  <a:pt x="77" y="49"/>
                </a:cubicBezTo>
                <a:cubicBezTo>
                  <a:pt x="79" y="49"/>
                  <a:pt x="80" y="48"/>
                  <a:pt x="82" y="47"/>
                </a:cubicBezTo>
                <a:cubicBezTo>
                  <a:pt x="104" y="31"/>
                  <a:pt x="126" y="16"/>
                  <a:pt x="147" y="0"/>
                </a:cubicBezTo>
                <a:moveTo>
                  <a:pt x="56" y="38"/>
                </a:moveTo>
                <a:cubicBezTo>
                  <a:pt x="44" y="46"/>
                  <a:pt x="31" y="54"/>
                  <a:pt x="18" y="61"/>
                </a:cubicBezTo>
                <a:moveTo>
                  <a:pt x="131" y="63"/>
                </a:moveTo>
                <a:cubicBezTo>
                  <a:pt x="119" y="53"/>
                  <a:pt x="108" y="45"/>
                  <a:pt x="95" y="38"/>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2">
            <a:extLst>
              <a:ext uri="{FF2B5EF4-FFF2-40B4-BE49-F238E27FC236}">
                <a16:creationId xmlns:a16="http://schemas.microsoft.com/office/drawing/2014/main" id="{6C3D4091-69C4-E743-BB7C-23BC5E33DD3A}"/>
              </a:ext>
            </a:extLst>
          </p:cNvPr>
          <p:cNvSpPr>
            <a:spLocks noEditPoints="1"/>
          </p:cNvSpPr>
          <p:nvPr/>
        </p:nvSpPr>
        <p:spPr bwMode="auto">
          <a:xfrm>
            <a:off x="3863546" y="840771"/>
            <a:ext cx="882650" cy="495300"/>
          </a:xfrm>
          <a:custGeom>
            <a:avLst/>
            <a:gdLst>
              <a:gd name="T0" fmla="*/ 176 w 232"/>
              <a:gd name="T1" fmla="*/ 52 h 130"/>
              <a:gd name="T2" fmla="*/ 180 w 232"/>
              <a:gd name="T3" fmla="*/ 82 h 130"/>
              <a:gd name="T4" fmla="*/ 163 w 232"/>
              <a:gd name="T5" fmla="*/ 90 h 130"/>
              <a:gd name="T6" fmla="*/ 132 w 232"/>
              <a:gd name="T7" fmla="*/ 65 h 130"/>
              <a:gd name="T8" fmla="*/ 88 w 232"/>
              <a:gd name="T9" fmla="*/ 67 h 130"/>
              <a:gd name="T10" fmla="*/ 87 w 232"/>
              <a:gd name="T11" fmla="*/ 45 h 130"/>
              <a:gd name="T12" fmla="*/ 163 w 232"/>
              <a:gd name="T13" fmla="*/ 30 h 130"/>
              <a:gd name="T14" fmla="*/ 57 w 232"/>
              <a:gd name="T15" fmla="*/ 106 h 130"/>
              <a:gd name="T16" fmla="*/ 74 w 232"/>
              <a:gd name="T17" fmla="*/ 88 h 130"/>
              <a:gd name="T18" fmla="*/ 55 w 232"/>
              <a:gd name="T19" fmla="*/ 94 h 130"/>
              <a:gd name="T20" fmla="*/ 66 w 232"/>
              <a:gd name="T21" fmla="*/ 102 h 130"/>
              <a:gd name="T22" fmla="*/ 69 w 232"/>
              <a:gd name="T23" fmla="*/ 118 h 130"/>
              <a:gd name="T24" fmla="*/ 91 w 232"/>
              <a:gd name="T25" fmla="*/ 93 h 130"/>
              <a:gd name="T26" fmla="*/ 76 w 232"/>
              <a:gd name="T27" fmla="*/ 92 h 130"/>
              <a:gd name="T28" fmla="*/ 100 w 232"/>
              <a:gd name="T29" fmla="*/ 96 h 130"/>
              <a:gd name="T30" fmla="*/ 77 w 232"/>
              <a:gd name="T31" fmla="*/ 122 h 130"/>
              <a:gd name="T32" fmla="*/ 100 w 232"/>
              <a:gd name="T33" fmla="*/ 96 h 130"/>
              <a:gd name="T34" fmla="*/ 88 w 232"/>
              <a:gd name="T35" fmla="*/ 126 h 130"/>
              <a:gd name="T36" fmla="*/ 108 w 232"/>
              <a:gd name="T37" fmla="*/ 118 h 130"/>
              <a:gd name="T38" fmla="*/ 90 w 232"/>
              <a:gd name="T39" fmla="*/ 118 h 130"/>
              <a:gd name="T40" fmla="*/ 88 w 232"/>
              <a:gd name="T41" fmla="*/ 35 h 130"/>
              <a:gd name="T42" fmla="*/ 72 w 232"/>
              <a:gd name="T43" fmla="*/ 36 h 130"/>
              <a:gd name="T44" fmla="*/ 52 w 232"/>
              <a:gd name="T45" fmla="*/ 62 h 130"/>
              <a:gd name="T46" fmla="*/ 55 w 232"/>
              <a:gd name="T47" fmla="*/ 94 h 130"/>
              <a:gd name="T48" fmla="*/ 120 w 232"/>
              <a:gd name="T49" fmla="*/ 127 h 130"/>
              <a:gd name="T50" fmla="*/ 120 w 232"/>
              <a:gd name="T51" fmla="*/ 119 h 130"/>
              <a:gd name="T52" fmla="*/ 141 w 232"/>
              <a:gd name="T53" fmla="*/ 117 h 130"/>
              <a:gd name="T54" fmla="*/ 153 w 232"/>
              <a:gd name="T55" fmla="*/ 117 h 130"/>
              <a:gd name="T56" fmla="*/ 164 w 232"/>
              <a:gd name="T57" fmla="*/ 108 h 130"/>
              <a:gd name="T58" fmla="*/ 0 w 232"/>
              <a:gd name="T59" fmla="*/ 59 h 130"/>
              <a:gd name="T60" fmla="*/ 28 w 232"/>
              <a:gd name="T61" fmla="*/ 81 h 130"/>
              <a:gd name="T62" fmla="*/ 37 w 232"/>
              <a:gd name="T63" fmla="*/ 81 h 130"/>
              <a:gd name="T64" fmla="*/ 78 w 232"/>
              <a:gd name="T65" fmla="*/ 24 h 130"/>
              <a:gd name="T66" fmla="*/ 58 w 232"/>
              <a:gd name="T67" fmla="*/ 8 h 130"/>
              <a:gd name="T68" fmla="*/ 198 w 232"/>
              <a:gd name="T69" fmla="*/ 1 h 130"/>
              <a:gd name="T70" fmla="*/ 163 w 232"/>
              <a:gd name="T71" fmla="*/ 30 h 130"/>
              <a:gd name="T72" fmla="*/ 192 w 232"/>
              <a:gd name="T73" fmla="*/ 79 h 130"/>
              <a:gd name="T74" fmla="*/ 197 w 232"/>
              <a:gd name="T75" fmla="*/ 79 h 130"/>
              <a:gd name="T76" fmla="*/ 232 w 232"/>
              <a:gd name="T77"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30">
                <a:moveTo>
                  <a:pt x="163" y="29"/>
                </a:moveTo>
                <a:cubicBezTo>
                  <a:pt x="168" y="37"/>
                  <a:pt x="172" y="45"/>
                  <a:pt x="176" y="52"/>
                </a:cubicBezTo>
                <a:cubicBezTo>
                  <a:pt x="181" y="60"/>
                  <a:pt x="186" y="68"/>
                  <a:pt x="190" y="75"/>
                </a:cubicBezTo>
                <a:cubicBezTo>
                  <a:pt x="186" y="77"/>
                  <a:pt x="183" y="79"/>
                  <a:pt x="180" y="82"/>
                </a:cubicBezTo>
                <a:cubicBezTo>
                  <a:pt x="177" y="85"/>
                  <a:pt x="175" y="88"/>
                  <a:pt x="173" y="91"/>
                </a:cubicBezTo>
                <a:cubicBezTo>
                  <a:pt x="170" y="95"/>
                  <a:pt x="167" y="92"/>
                  <a:pt x="163" y="90"/>
                </a:cubicBezTo>
                <a:cubicBezTo>
                  <a:pt x="159" y="87"/>
                  <a:pt x="156" y="84"/>
                  <a:pt x="152" y="81"/>
                </a:cubicBezTo>
                <a:cubicBezTo>
                  <a:pt x="145" y="76"/>
                  <a:pt x="139" y="70"/>
                  <a:pt x="132" y="65"/>
                </a:cubicBezTo>
                <a:cubicBezTo>
                  <a:pt x="126" y="61"/>
                  <a:pt x="118" y="57"/>
                  <a:pt x="110" y="58"/>
                </a:cubicBezTo>
                <a:cubicBezTo>
                  <a:pt x="102" y="59"/>
                  <a:pt x="96" y="65"/>
                  <a:pt x="88" y="67"/>
                </a:cubicBezTo>
                <a:cubicBezTo>
                  <a:pt x="82" y="69"/>
                  <a:pt x="74" y="67"/>
                  <a:pt x="73" y="60"/>
                </a:cubicBezTo>
                <a:cubicBezTo>
                  <a:pt x="72" y="52"/>
                  <a:pt x="82" y="48"/>
                  <a:pt x="87" y="45"/>
                </a:cubicBezTo>
                <a:cubicBezTo>
                  <a:pt x="95" y="41"/>
                  <a:pt x="103" y="38"/>
                  <a:pt x="111" y="35"/>
                </a:cubicBezTo>
                <a:cubicBezTo>
                  <a:pt x="128" y="30"/>
                  <a:pt x="145" y="24"/>
                  <a:pt x="163" y="30"/>
                </a:cubicBezTo>
                <a:cubicBezTo>
                  <a:pt x="163" y="30"/>
                  <a:pt x="163" y="30"/>
                  <a:pt x="163" y="29"/>
                </a:cubicBezTo>
                <a:close/>
                <a:moveTo>
                  <a:pt x="57" y="106"/>
                </a:moveTo>
                <a:cubicBezTo>
                  <a:pt x="64" y="108"/>
                  <a:pt x="68" y="101"/>
                  <a:pt x="72" y="96"/>
                </a:cubicBezTo>
                <a:cubicBezTo>
                  <a:pt x="74" y="94"/>
                  <a:pt x="76" y="91"/>
                  <a:pt x="74" y="88"/>
                </a:cubicBezTo>
                <a:cubicBezTo>
                  <a:pt x="73" y="85"/>
                  <a:pt x="70" y="84"/>
                  <a:pt x="68" y="84"/>
                </a:cubicBezTo>
                <a:cubicBezTo>
                  <a:pt x="63" y="85"/>
                  <a:pt x="57" y="90"/>
                  <a:pt x="55" y="94"/>
                </a:cubicBezTo>
                <a:cubicBezTo>
                  <a:pt x="52" y="98"/>
                  <a:pt x="51" y="105"/>
                  <a:pt x="57" y="106"/>
                </a:cubicBezTo>
                <a:close/>
                <a:moveTo>
                  <a:pt x="66" y="102"/>
                </a:moveTo>
                <a:cubicBezTo>
                  <a:pt x="64" y="105"/>
                  <a:pt x="60" y="108"/>
                  <a:pt x="61" y="112"/>
                </a:cubicBezTo>
                <a:cubicBezTo>
                  <a:pt x="62" y="116"/>
                  <a:pt x="66" y="118"/>
                  <a:pt x="69" y="118"/>
                </a:cubicBezTo>
                <a:cubicBezTo>
                  <a:pt x="76" y="116"/>
                  <a:pt x="81" y="107"/>
                  <a:pt x="86" y="103"/>
                </a:cubicBezTo>
                <a:cubicBezTo>
                  <a:pt x="89" y="100"/>
                  <a:pt x="91" y="97"/>
                  <a:pt x="91" y="93"/>
                </a:cubicBezTo>
                <a:cubicBezTo>
                  <a:pt x="91" y="90"/>
                  <a:pt x="88" y="87"/>
                  <a:pt x="85" y="87"/>
                </a:cubicBezTo>
                <a:cubicBezTo>
                  <a:pt x="81" y="87"/>
                  <a:pt x="78" y="89"/>
                  <a:pt x="76" y="92"/>
                </a:cubicBezTo>
                <a:cubicBezTo>
                  <a:pt x="73" y="95"/>
                  <a:pt x="69" y="99"/>
                  <a:pt x="66" y="102"/>
                </a:cubicBezTo>
                <a:close/>
                <a:moveTo>
                  <a:pt x="100" y="96"/>
                </a:moveTo>
                <a:cubicBezTo>
                  <a:pt x="93" y="91"/>
                  <a:pt x="87" y="100"/>
                  <a:pt x="83" y="104"/>
                </a:cubicBezTo>
                <a:cubicBezTo>
                  <a:pt x="80" y="108"/>
                  <a:pt x="70" y="118"/>
                  <a:pt x="77" y="122"/>
                </a:cubicBezTo>
                <a:cubicBezTo>
                  <a:pt x="84" y="126"/>
                  <a:pt x="91" y="117"/>
                  <a:pt x="95" y="113"/>
                </a:cubicBezTo>
                <a:cubicBezTo>
                  <a:pt x="98" y="109"/>
                  <a:pt x="106" y="100"/>
                  <a:pt x="100" y="96"/>
                </a:cubicBezTo>
                <a:close/>
                <a:moveTo>
                  <a:pt x="90" y="118"/>
                </a:moveTo>
                <a:cubicBezTo>
                  <a:pt x="88" y="120"/>
                  <a:pt x="86" y="123"/>
                  <a:pt x="88" y="126"/>
                </a:cubicBezTo>
                <a:cubicBezTo>
                  <a:pt x="89" y="128"/>
                  <a:pt x="91" y="130"/>
                  <a:pt x="94" y="129"/>
                </a:cubicBezTo>
                <a:cubicBezTo>
                  <a:pt x="100" y="128"/>
                  <a:pt x="105" y="122"/>
                  <a:pt x="108" y="118"/>
                </a:cubicBezTo>
                <a:cubicBezTo>
                  <a:pt x="111" y="113"/>
                  <a:pt x="109" y="106"/>
                  <a:pt x="103" y="107"/>
                </a:cubicBezTo>
                <a:cubicBezTo>
                  <a:pt x="97" y="107"/>
                  <a:pt x="93" y="114"/>
                  <a:pt x="90" y="118"/>
                </a:cubicBezTo>
                <a:close/>
                <a:moveTo>
                  <a:pt x="98" y="40"/>
                </a:moveTo>
                <a:cubicBezTo>
                  <a:pt x="95" y="39"/>
                  <a:pt x="92" y="37"/>
                  <a:pt x="88" y="35"/>
                </a:cubicBezTo>
                <a:cubicBezTo>
                  <a:pt x="85" y="34"/>
                  <a:pt x="81" y="31"/>
                  <a:pt x="78" y="31"/>
                </a:cubicBezTo>
                <a:cubicBezTo>
                  <a:pt x="75" y="32"/>
                  <a:pt x="74" y="34"/>
                  <a:pt x="72" y="36"/>
                </a:cubicBezTo>
                <a:cubicBezTo>
                  <a:pt x="70" y="39"/>
                  <a:pt x="68" y="42"/>
                  <a:pt x="66" y="45"/>
                </a:cubicBezTo>
                <a:cubicBezTo>
                  <a:pt x="62" y="51"/>
                  <a:pt x="57" y="57"/>
                  <a:pt x="52" y="62"/>
                </a:cubicBezTo>
                <a:cubicBezTo>
                  <a:pt x="48" y="69"/>
                  <a:pt x="43" y="75"/>
                  <a:pt x="37" y="81"/>
                </a:cubicBezTo>
                <a:cubicBezTo>
                  <a:pt x="43" y="86"/>
                  <a:pt x="49" y="90"/>
                  <a:pt x="55" y="94"/>
                </a:cubicBezTo>
                <a:moveTo>
                  <a:pt x="102" y="124"/>
                </a:moveTo>
                <a:cubicBezTo>
                  <a:pt x="107" y="128"/>
                  <a:pt x="114" y="129"/>
                  <a:pt x="120" y="127"/>
                </a:cubicBezTo>
                <a:cubicBezTo>
                  <a:pt x="122" y="127"/>
                  <a:pt x="125" y="126"/>
                  <a:pt x="124" y="124"/>
                </a:cubicBezTo>
                <a:cubicBezTo>
                  <a:pt x="124" y="121"/>
                  <a:pt x="120" y="121"/>
                  <a:pt x="120" y="119"/>
                </a:cubicBezTo>
                <a:cubicBezTo>
                  <a:pt x="124" y="124"/>
                  <a:pt x="131" y="130"/>
                  <a:pt x="138" y="125"/>
                </a:cubicBezTo>
                <a:cubicBezTo>
                  <a:pt x="141" y="123"/>
                  <a:pt x="142" y="120"/>
                  <a:pt x="141" y="117"/>
                </a:cubicBezTo>
                <a:cubicBezTo>
                  <a:pt x="140" y="113"/>
                  <a:pt x="136" y="111"/>
                  <a:pt x="133" y="109"/>
                </a:cubicBezTo>
                <a:cubicBezTo>
                  <a:pt x="138" y="114"/>
                  <a:pt x="145" y="121"/>
                  <a:pt x="153" y="117"/>
                </a:cubicBezTo>
                <a:cubicBezTo>
                  <a:pt x="161" y="111"/>
                  <a:pt x="153" y="103"/>
                  <a:pt x="148" y="99"/>
                </a:cubicBezTo>
                <a:cubicBezTo>
                  <a:pt x="152" y="104"/>
                  <a:pt x="157" y="109"/>
                  <a:pt x="164" y="108"/>
                </a:cubicBezTo>
                <a:cubicBezTo>
                  <a:pt x="171" y="106"/>
                  <a:pt x="172" y="99"/>
                  <a:pt x="169" y="93"/>
                </a:cubicBezTo>
                <a:moveTo>
                  <a:pt x="0" y="59"/>
                </a:moveTo>
                <a:cubicBezTo>
                  <a:pt x="6" y="63"/>
                  <a:pt x="12" y="68"/>
                  <a:pt x="19" y="73"/>
                </a:cubicBezTo>
                <a:cubicBezTo>
                  <a:pt x="22" y="76"/>
                  <a:pt x="25" y="78"/>
                  <a:pt x="28" y="81"/>
                </a:cubicBezTo>
                <a:cubicBezTo>
                  <a:pt x="29" y="82"/>
                  <a:pt x="31" y="84"/>
                  <a:pt x="33" y="85"/>
                </a:cubicBezTo>
                <a:cubicBezTo>
                  <a:pt x="34" y="85"/>
                  <a:pt x="36" y="83"/>
                  <a:pt x="37" y="81"/>
                </a:cubicBezTo>
                <a:moveTo>
                  <a:pt x="75" y="32"/>
                </a:moveTo>
                <a:cubicBezTo>
                  <a:pt x="78" y="30"/>
                  <a:pt x="81" y="28"/>
                  <a:pt x="78" y="24"/>
                </a:cubicBezTo>
                <a:cubicBezTo>
                  <a:pt x="75" y="22"/>
                  <a:pt x="71" y="19"/>
                  <a:pt x="68" y="17"/>
                </a:cubicBezTo>
                <a:cubicBezTo>
                  <a:pt x="65" y="14"/>
                  <a:pt x="62" y="11"/>
                  <a:pt x="58" y="8"/>
                </a:cubicBezTo>
                <a:cubicBezTo>
                  <a:pt x="55" y="5"/>
                  <a:pt x="51" y="3"/>
                  <a:pt x="47" y="0"/>
                </a:cubicBezTo>
                <a:moveTo>
                  <a:pt x="198" y="1"/>
                </a:moveTo>
                <a:cubicBezTo>
                  <a:pt x="185" y="8"/>
                  <a:pt x="171" y="15"/>
                  <a:pt x="158" y="22"/>
                </a:cubicBezTo>
                <a:cubicBezTo>
                  <a:pt x="160" y="24"/>
                  <a:pt x="161" y="27"/>
                  <a:pt x="163" y="30"/>
                </a:cubicBezTo>
                <a:moveTo>
                  <a:pt x="190" y="74"/>
                </a:moveTo>
                <a:cubicBezTo>
                  <a:pt x="191" y="75"/>
                  <a:pt x="191" y="77"/>
                  <a:pt x="192" y="79"/>
                </a:cubicBezTo>
                <a:cubicBezTo>
                  <a:pt x="193" y="80"/>
                  <a:pt x="193" y="80"/>
                  <a:pt x="194" y="80"/>
                </a:cubicBezTo>
                <a:cubicBezTo>
                  <a:pt x="195" y="80"/>
                  <a:pt x="196" y="79"/>
                  <a:pt x="197" y="79"/>
                </a:cubicBezTo>
                <a:cubicBezTo>
                  <a:pt x="201" y="77"/>
                  <a:pt x="205" y="75"/>
                  <a:pt x="209" y="74"/>
                </a:cubicBezTo>
                <a:cubicBezTo>
                  <a:pt x="217" y="70"/>
                  <a:pt x="225" y="67"/>
                  <a:pt x="232" y="6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14D3C36D-E8D5-5347-BDCC-A6C5CD2287AD}"/>
              </a:ext>
            </a:extLst>
          </p:cNvPr>
          <p:cNvSpPr>
            <a:spLocks noEditPoints="1"/>
          </p:cNvSpPr>
          <p:nvPr/>
        </p:nvSpPr>
        <p:spPr bwMode="auto">
          <a:xfrm>
            <a:off x="3757554" y="4084479"/>
            <a:ext cx="552450" cy="552450"/>
          </a:xfrm>
          <a:custGeom>
            <a:avLst/>
            <a:gdLst>
              <a:gd name="T0" fmla="*/ 137 w 145"/>
              <a:gd name="T1" fmla="*/ 104 h 145"/>
              <a:gd name="T2" fmla="*/ 114 w 145"/>
              <a:gd name="T3" fmla="*/ 133 h 145"/>
              <a:gd name="T4" fmla="*/ 83 w 145"/>
              <a:gd name="T5" fmla="*/ 144 h 145"/>
              <a:gd name="T6" fmla="*/ 44 w 145"/>
              <a:gd name="T7" fmla="*/ 137 h 145"/>
              <a:gd name="T8" fmla="*/ 4 w 145"/>
              <a:gd name="T9" fmla="*/ 85 h 145"/>
              <a:gd name="T10" fmla="*/ 25 w 145"/>
              <a:gd name="T11" fmla="*/ 22 h 145"/>
              <a:gd name="T12" fmla="*/ 89 w 145"/>
              <a:gd name="T13" fmla="*/ 5 h 145"/>
              <a:gd name="T14" fmla="*/ 139 w 145"/>
              <a:gd name="T15" fmla="*/ 50 h 145"/>
              <a:gd name="T16" fmla="*/ 137 w 145"/>
              <a:gd name="T17" fmla="*/ 104 h 145"/>
              <a:gd name="T18" fmla="*/ 73 w 145"/>
              <a:gd name="T19" fmla="*/ 35 h 145"/>
              <a:gd name="T20" fmla="*/ 73 w 145"/>
              <a:gd name="T21" fmla="*/ 74 h 145"/>
              <a:gd name="T22" fmla="*/ 105 w 145"/>
              <a:gd name="T23" fmla="*/ 74 h 145"/>
              <a:gd name="T24" fmla="*/ 73 w 145"/>
              <a:gd name="T25" fmla="*/ 4 h 145"/>
              <a:gd name="T26" fmla="*/ 74 w 145"/>
              <a:gd name="T27" fmla="*/ 19 h 145"/>
              <a:gd name="T28" fmla="*/ 20 w 145"/>
              <a:gd name="T29" fmla="*/ 74 h 145"/>
              <a:gd name="T30" fmla="*/ 3 w 145"/>
              <a:gd name="T31" fmla="*/ 74 h 145"/>
              <a:gd name="T32" fmla="*/ 129 w 145"/>
              <a:gd name="T33" fmla="*/ 74 h 145"/>
              <a:gd name="T34" fmla="*/ 143 w 145"/>
              <a:gd name="T35" fmla="*/ 74 h 145"/>
              <a:gd name="T36" fmla="*/ 74 w 145"/>
              <a:gd name="T37" fmla="*/ 144 h 145"/>
              <a:gd name="T38" fmla="*/ 74 w 145"/>
              <a:gd name="T39"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5">
                <a:moveTo>
                  <a:pt x="137" y="104"/>
                </a:moveTo>
                <a:cubicBezTo>
                  <a:pt x="132" y="116"/>
                  <a:pt x="124" y="126"/>
                  <a:pt x="114" y="133"/>
                </a:cubicBezTo>
                <a:cubicBezTo>
                  <a:pt x="105" y="139"/>
                  <a:pt x="94" y="143"/>
                  <a:pt x="83" y="144"/>
                </a:cubicBezTo>
                <a:cubicBezTo>
                  <a:pt x="70" y="145"/>
                  <a:pt x="56" y="143"/>
                  <a:pt x="44" y="137"/>
                </a:cubicBezTo>
                <a:cubicBezTo>
                  <a:pt x="23" y="128"/>
                  <a:pt x="7" y="107"/>
                  <a:pt x="4" y="85"/>
                </a:cubicBezTo>
                <a:cubicBezTo>
                  <a:pt x="0" y="62"/>
                  <a:pt x="8" y="38"/>
                  <a:pt x="25" y="22"/>
                </a:cubicBezTo>
                <a:cubicBezTo>
                  <a:pt x="42" y="7"/>
                  <a:pt x="67" y="0"/>
                  <a:pt x="89" y="5"/>
                </a:cubicBezTo>
                <a:cubicBezTo>
                  <a:pt x="112" y="11"/>
                  <a:pt x="131" y="28"/>
                  <a:pt x="139" y="50"/>
                </a:cubicBezTo>
                <a:cubicBezTo>
                  <a:pt x="145" y="67"/>
                  <a:pt x="144" y="87"/>
                  <a:pt x="137" y="104"/>
                </a:cubicBezTo>
                <a:close/>
                <a:moveTo>
                  <a:pt x="73" y="35"/>
                </a:moveTo>
                <a:cubicBezTo>
                  <a:pt x="73" y="48"/>
                  <a:pt x="73" y="61"/>
                  <a:pt x="73" y="74"/>
                </a:cubicBezTo>
                <a:cubicBezTo>
                  <a:pt x="84" y="73"/>
                  <a:pt x="95" y="73"/>
                  <a:pt x="105" y="74"/>
                </a:cubicBezTo>
                <a:moveTo>
                  <a:pt x="73" y="4"/>
                </a:moveTo>
                <a:cubicBezTo>
                  <a:pt x="72" y="9"/>
                  <a:pt x="73" y="14"/>
                  <a:pt x="74" y="19"/>
                </a:cubicBezTo>
                <a:moveTo>
                  <a:pt x="20" y="74"/>
                </a:moveTo>
                <a:cubicBezTo>
                  <a:pt x="14" y="74"/>
                  <a:pt x="8" y="74"/>
                  <a:pt x="3" y="74"/>
                </a:cubicBezTo>
                <a:moveTo>
                  <a:pt x="129" y="74"/>
                </a:moveTo>
                <a:cubicBezTo>
                  <a:pt x="134" y="74"/>
                  <a:pt x="138" y="74"/>
                  <a:pt x="143" y="74"/>
                </a:cubicBezTo>
                <a:moveTo>
                  <a:pt x="74" y="144"/>
                </a:moveTo>
                <a:cubicBezTo>
                  <a:pt x="74" y="139"/>
                  <a:pt x="74" y="134"/>
                  <a:pt x="74" y="129"/>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4">
            <a:extLst>
              <a:ext uri="{FF2B5EF4-FFF2-40B4-BE49-F238E27FC236}">
                <a16:creationId xmlns:a16="http://schemas.microsoft.com/office/drawing/2014/main" id="{2B44B019-3875-A346-A2FE-5C816860BA62}"/>
              </a:ext>
            </a:extLst>
          </p:cNvPr>
          <p:cNvSpPr>
            <a:spLocks noEditPoints="1"/>
          </p:cNvSpPr>
          <p:nvPr/>
        </p:nvSpPr>
        <p:spPr bwMode="auto">
          <a:xfrm>
            <a:off x="7872783" y="3949383"/>
            <a:ext cx="577850" cy="473075"/>
          </a:xfrm>
          <a:custGeom>
            <a:avLst/>
            <a:gdLst>
              <a:gd name="T0" fmla="*/ 0 w 152"/>
              <a:gd name="T1" fmla="*/ 122 h 124"/>
              <a:gd name="T2" fmla="*/ 152 w 152"/>
              <a:gd name="T3" fmla="*/ 124 h 124"/>
              <a:gd name="T4" fmla="*/ 39 w 152"/>
              <a:gd name="T5" fmla="*/ 122 h 124"/>
              <a:gd name="T6" fmla="*/ 37 w 152"/>
              <a:gd name="T7" fmla="*/ 91 h 124"/>
              <a:gd name="T8" fmla="*/ 17 w 152"/>
              <a:gd name="T9" fmla="*/ 91 h 124"/>
              <a:gd name="T10" fmla="*/ 17 w 152"/>
              <a:gd name="T11" fmla="*/ 122 h 124"/>
              <a:gd name="T12" fmla="*/ 69 w 152"/>
              <a:gd name="T13" fmla="*/ 121 h 124"/>
              <a:gd name="T14" fmla="*/ 69 w 152"/>
              <a:gd name="T15" fmla="*/ 59 h 124"/>
              <a:gd name="T16" fmla="*/ 48 w 152"/>
              <a:gd name="T17" fmla="*/ 60 h 124"/>
              <a:gd name="T18" fmla="*/ 49 w 152"/>
              <a:gd name="T19" fmla="*/ 121 h 124"/>
              <a:gd name="T20" fmla="*/ 102 w 152"/>
              <a:gd name="T21" fmla="*/ 122 h 124"/>
              <a:gd name="T22" fmla="*/ 102 w 152"/>
              <a:gd name="T23" fmla="*/ 74 h 124"/>
              <a:gd name="T24" fmla="*/ 82 w 152"/>
              <a:gd name="T25" fmla="*/ 73 h 124"/>
              <a:gd name="T26" fmla="*/ 81 w 152"/>
              <a:gd name="T27" fmla="*/ 122 h 124"/>
              <a:gd name="T28" fmla="*/ 134 w 152"/>
              <a:gd name="T29" fmla="*/ 123 h 124"/>
              <a:gd name="T30" fmla="*/ 133 w 152"/>
              <a:gd name="T31" fmla="*/ 41 h 124"/>
              <a:gd name="T32" fmla="*/ 113 w 152"/>
              <a:gd name="T33" fmla="*/ 41 h 124"/>
              <a:gd name="T34" fmla="*/ 114 w 152"/>
              <a:gd name="T35" fmla="*/ 122 h 124"/>
              <a:gd name="T36" fmla="*/ 30 w 152"/>
              <a:gd name="T37" fmla="*/ 55 h 124"/>
              <a:gd name="T38" fmla="*/ 24 w 152"/>
              <a:gd name="T39" fmla="*/ 55 h 124"/>
              <a:gd name="T40" fmla="*/ 21 w 152"/>
              <a:gd name="T41" fmla="*/ 61 h 124"/>
              <a:gd name="T42" fmla="*/ 25 w 152"/>
              <a:gd name="T43" fmla="*/ 66 h 124"/>
              <a:gd name="T44" fmla="*/ 28 w 152"/>
              <a:gd name="T45" fmla="*/ 67 h 124"/>
              <a:gd name="T46" fmla="*/ 32 w 152"/>
              <a:gd name="T47" fmla="*/ 66 h 124"/>
              <a:gd name="T48" fmla="*/ 33 w 152"/>
              <a:gd name="T49" fmla="*/ 62 h 124"/>
              <a:gd name="T50" fmla="*/ 30 w 152"/>
              <a:gd name="T51" fmla="*/ 55 h 124"/>
              <a:gd name="T52" fmla="*/ 53 w 152"/>
              <a:gd name="T53" fmla="*/ 31 h 124"/>
              <a:gd name="T54" fmla="*/ 57 w 152"/>
              <a:gd name="T55" fmla="*/ 37 h 124"/>
              <a:gd name="T56" fmla="*/ 63 w 152"/>
              <a:gd name="T57" fmla="*/ 37 h 124"/>
              <a:gd name="T58" fmla="*/ 65 w 152"/>
              <a:gd name="T59" fmla="*/ 35 h 124"/>
              <a:gd name="T60" fmla="*/ 65 w 152"/>
              <a:gd name="T61" fmla="*/ 31 h 124"/>
              <a:gd name="T62" fmla="*/ 63 w 152"/>
              <a:gd name="T63" fmla="*/ 28 h 124"/>
              <a:gd name="T64" fmla="*/ 61 w 152"/>
              <a:gd name="T65" fmla="*/ 26 h 124"/>
              <a:gd name="T66" fmla="*/ 59 w 152"/>
              <a:gd name="T67" fmla="*/ 25 h 124"/>
              <a:gd name="T68" fmla="*/ 53 w 152"/>
              <a:gd name="T69" fmla="*/ 31 h 124"/>
              <a:gd name="T70" fmla="*/ 96 w 152"/>
              <a:gd name="T71" fmla="*/ 50 h 124"/>
              <a:gd name="T72" fmla="*/ 96 w 152"/>
              <a:gd name="T73" fmla="*/ 45 h 124"/>
              <a:gd name="T74" fmla="*/ 95 w 152"/>
              <a:gd name="T75" fmla="*/ 41 h 124"/>
              <a:gd name="T76" fmla="*/ 91 w 152"/>
              <a:gd name="T77" fmla="*/ 40 h 124"/>
              <a:gd name="T78" fmla="*/ 86 w 152"/>
              <a:gd name="T79" fmla="*/ 40 h 124"/>
              <a:gd name="T80" fmla="*/ 84 w 152"/>
              <a:gd name="T81" fmla="*/ 43 h 124"/>
              <a:gd name="T82" fmla="*/ 85 w 152"/>
              <a:gd name="T83" fmla="*/ 50 h 124"/>
              <a:gd name="T84" fmla="*/ 90 w 152"/>
              <a:gd name="T85" fmla="*/ 53 h 124"/>
              <a:gd name="T86" fmla="*/ 96 w 152"/>
              <a:gd name="T87" fmla="*/ 50 h 124"/>
              <a:gd name="T88" fmla="*/ 117 w 152"/>
              <a:gd name="T89" fmla="*/ 12 h 124"/>
              <a:gd name="T90" fmla="*/ 124 w 152"/>
              <a:gd name="T91" fmla="*/ 16 h 124"/>
              <a:gd name="T92" fmla="*/ 126 w 152"/>
              <a:gd name="T93" fmla="*/ 3 h 124"/>
              <a:gd name="T94" fmla="*/ 117 w 152"/>
              <a:gd name="T95" fmla="*/ 12 h 124"/>
              <a:gd name="T96" fmla="*/ 55 w 152"/>
              <a:gd name="T97" fmla="*/ 36 h 124"/>
              <a:gd name="T98" fmla="*/ 32 w 152"/>
              <a:gd name="T99" fmla="*/ 57 h 124"/>
              <a:gd name="T100" fmla="*/ 66 w 152"/>
              <a:gd name="T101" fmla="*/ 34 h 124"/>
              <a:gd name="T102" fmla="*/ 84 w 152"/>
              <a:gd name="T103" fmla="*/ 43 h 124"/>
              <a:gd name="T104" fmla="*/ 120 w 152"/>
              <a:gd name="T105" fmla="*/ 15 h 124"/>
              <a:gd name="T106" fmla="*/ 107 w 152"/>
              <a:gd name="T107" fmla="*/ 30 h 124"/>
              <a:gd name="T108" fmla="*/ 96 w 152"/>
              <a:gd name="T109"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24">
                <a:moveTo>
                  <a:pt x="0" y="122"/>
                </a:moveTo>
                <a:cubicBezTo>
                  <a:pt x="51" y="121"/>
                  <a:pt x="101" y="121"/>
                  <a:pt x="152" y="124"/>
                </a:cubicBezTo>
                <a:moveTo>
                  <a:pt x="39" y="122"/>
                </a:moveTo>
                <a:cubicBezTo>
                  <a:pt x="38" y="112"/>
                  <a:pt x="37" y="101"/>
                  <a:pt x="37" y="91"/>
                </a:cubicBezTo>
                <a:cubicBezTo>
                  <a:pt x="31" y="91"/>
                  <a:pt x="24" y="91"/>
                  <a:pt x="17" y="91"/>
                </a:cubicBezTo>
                <a:cubicBezTo>
                  <a:pt x="17" y="101"/>
                  <a:pt x="17" y="112"/>
                  <a:pt x="17" y="122"/>
                </a:cubicBezTo>
                <a:moveTo>
                  <a:pt x="69" y="121"/>
                </a:moveTo>
                <a:cubicBezTo>
                  <a:pt x="70" y="101"/>
                  <a:pt x="70" y="80"/>
                  <a:pt x="69" y="59"/>
                </a:cubicBezTo>
                <a:cubicBezTo>
                  <a:pt x="62" y="60"/>
                  <a:pt x="55" y="61"/>
                  <a:pt x="48" y="60"/>
                </a:cubicBezTo>
                <a:cubicBezTo>
                  <a:pt x="49" y="80"/>
                  <a:pt x="49" y="101"/>
                  <a:pt x="49" y="121"/>
                </a:cubicBezTo>
                <a:moveTo>
                  <a:pt x="102" y="122"/>
                </a:moveTo>
                <a:cubicBezTo>
                  <a:pt x="101" y="106"/>
                  <a:pt x="101" y="90"/>
                  <a:pt x="102" y="74"/>
                </a:cubicBezTo>
                <a:cubicBezTo>
                  <a:pt x="95" y="73"/>
                  <a:pt x="89" y="73"/>
                  <a:pt x="82" y="73"/>
                </a:cubicBezTo>
                <a:cubicBezTo>
                  <a:pt x="82" y="89"/>
                  <a:pt x="82" y="105"/>
                  <a:pt x="81" y="122"/>
                </a:cubicBezTo>
                <a:moveTo>
                  <a:pt x="134" y="123"/>
                </a:moveTo>
                <a:cubicBezTo>
                  <a:pt x="134" y="96"/>
                  <a:pt x="134" y="68"/>
                  <a:pt x="133" y="41"/>
                </a:cubicBezTo>
                <a:cubicBezTo>
                  <a:pt x="127" y="40"/>
                  <a:pt x="120" y="40"/>
                  <a:pt x="113" y="41"/>
                </a:cubicBezTo>
                <a:cubicBezTo>
                  <a:pt x="113" y="68"/>
                  <a:pt x="113" y="95"/>
                  <a:pt x="114" y="122"/>
                </a:cubicBezTo>
                <a:moveTo>
                  <a:pt x="30" y="55"/>
                </a:moveTo>
                <a:cubicBezTo>
                  <a:pt x="28" y="54"/>
                  <a:pt x="26" y="54"/>
                  <a:pt x="24" y="55"/>
                </a:cubicBezTo>
                <a:cubicBezTo>
                  <a:pt x="22" y="56"/>
                  <a:pt x="21" y="58"/>
                  <a:pt x="21" y="61"/>
                </a:cubicBezTo>
                <a:cubicBezTo>
                  <a:pt x="21" y="63"/>
                  <a:pt x="23" y="65"/>
                  <a:pt x="25" y="66"/>
                </a:cubicBezTo>
                <a:cubicBezTo>
                  <a:pt x="26" y="67"/>
                  <a:pt x="27" y="67"/>
                  <a:pt x="28" y="67"/>
                </a:cubicBezTo>
                <a:cubicBezTo>
                  <a:pt x="30" y="67"/>
                  <a:pt x="31" y="67"/>
                  <a:pt x="32" y="66"/>
                </a:cubicBezTo>
                <a:cubicBezTo>
                  <a:pt x="33" y="65"/>
                  <a:pt x="33" y="63"/>
                  <a:pt x="33" y="62"/>
                </a:cubicBezTo>
                <a:cubicBezTo>
                  <a:pt x="33" y="59"/>
                  <a:pt x="32" y="57"/>
                  <a:pt x="30" y="55"/>
                </a:cubicBezTo>
                <a:close/>
                <a:moveTo>
                  <a:pt x="53" y="31"/>
                </a:moveTo>
                <a:cubicBezTo>
                  <a:pt x="53" y="34"/>
                  <a:pt x="55" y="36"/>
                  <a:pt x="57" y="37"/>
                </a:cubicBezTo>
                <a:cubicBezTo>
                  <a:pt x="58" y="38"/>
                  <a:pt x="61" y="38"/>
                  <a:pt x="63" y="37"/>
                </a:cubicBezTo>
                <a:cubicBezTo>
                  <a:pt x="64" y="37"/>
                  <a:pt x="65" y="36"/>
                  <a:pt x="65" y="35"/>
                </a:cubicBezTo>
                <a:cubicBezTo>
                  <a:pt x="66" y="34"/>
                  <a:pt x="66" y="33"/>
                  <a:pt x="65" y="31"/>
                </a:cubicBezTo>
                <a:cubicBezTo>
                  <a:pt x="65" y="30"/>
                  <a:pt x="64" y="29"/>
                  <a:pt x="63" y="28"/>
                </a:cubicBezTo>
                <a:cubicBezTo>
                  <a:pt x="63" y="27"/>
                  <a:pt x="62" y="26"/>
                  <a:pt x="61" y="26"/>
                </a:cubicBezTo>
                <a:cubicBezTo>
                  <a:pt x="60" y="25"/>
                  <a:pt x="60" y="25"/>
                  <a:pt x="59" y="25"/>
                </a:cubicBezTo>
                <a:cubicBezTo>
                  <a:pt x="56" y="26"/>
                  <a:pt x="53" y="28"/>
                  <a:pt x="53" y="31"/>
                </a:cubicBezTo>
                <a:close/>
                <a:moveTo>
                  <a:pt x="96" y="50"/>
                </a:moveTo>
                <a:cubicBezTo>
                  <a:pt x="97" y="48"/>
                  <a:pt x="97" y="46"/>
                  <a:pt x="96" y="45"/>
                </a:cubicBezTo>
                <a:cubicBezTo>
                  <a:pt x="96" y="43"/>
                  <a:pt x="96" y="42"/>
                  <a:pt x="95" y="41"/>
                </a:cubicBezTo>
                <a:cubicBezTo>
                  <a:pt x="94" y="40"/>
                  <a:pt x="92" y="40"/>
                  <a:pt x="91" y="40"/>
                </a:cubicBezTo>
                <a:cubicBezTo>
                  <a:pt x="89" y="39"/>
                  <a:pt x="87" y="39"/>
                  <a:pt x="86" y="40"/>
                </a:cubicBezTo>
                <a:cubicBezTo>
                  <a:pt x="85" y="41"/>
                  <a:pt x="85" y="42"/>
                  <a:pt x="84" y="43"/>
                </a:cubicBezTo>
                <a:cubicBezTo>
                  <a:pt x="84" y="45"/>
                  <a:pt x="84" y="48"/>
                  <a:pt x="85" y="50"/>
                </a:cubicBezTo>
                <a:cubicBezTo>
                  <a:pt x="86" y="52"/>
                  <a:pt x="88" y="53"/>
                  <a:pt x="90" y="53"/>
                </a:cubicBezTo>
                <a:cubicBezTo>
                  <a:pt x="93" y="53"/>
                  <a:pt x="95" y="52"/>
                  <a:pt x="96" y="50"/>
                </a:cubicBezTo>
                <a:close/>
                <a:moveTo>
                  <a:pt x="117" y="12"/>
                </a:moveTo>
                <a:cubicBezTo>
                  <a:pt x="119" y="14"/>
                  <a:pt x="121" y="16"/>
                  <a:pt x="124" y="16"/>
                </a:cubicBezTo>
                <a:cubicBezTo>
                  <a:pt x="131" y="16"/>
                  <a:pt x="131" y="6"/>
                  <a:pt x="126" y="3"/>
                </a:cubicBezTo>
                <a:cubicBezTo>
                  <a:pt x="121" y="0"/>
                  <a:pt x="115" y="6"/>
                  <a:pt x="117" y="12"/>
                </a:cubicBezTo>
                <a:close/>
                <a:moveTo>
                  <a:pt x="55" y="36"/>
                </a:moveTo>
                <a:cubicBezTo>
                  <a:pt x="47" y="43"/>
                  <a:pt x="39" y="50"/>
                  <a:pt x="32" y="57"/>
                </a:cubicBezTo>
                <a:moveTo>
                  <a:pt x="66" y="34"/>
                </a:moveTo>
                <a:cubicBezTo>
                  <a:pt x="72" y="38"/>
                  <a:pt x="77" y="40"/>
                  <a:pt x="84" y="43"/>
                </a:cubicBezTo>
                <a:moveTo>
                  <a:pt x="120" y="15"/>
                </a:moveTo>
                <a:cubicBezTo>
                  <a:pt x="116" y="20"/>
                  <a:pt x="111" y="25"/>
                  <a:pt x="107" y="30"/>
                </a:cubicBezTo>
                <a:cubicBezTo>
                  <a:pt x="103" y="34"/>
                  <a:pt x="99" y="38"/>
                  <a:pt x="96" y="4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3D2B0E37-1CDF-AF4D-9742-00E0F143150E}"/>
              </a:ext>
            </a:extLst>
          </p:cNvPr>
          <p:cNvSpPr>
            <a:spLocks noEditPoints="1"/>
          </p:cNvSpPr>
          <p:nvPr/>
        </p:nvSpPr>
        <p:spPr bwMode="auto">
          <a:xfrm>
            <a:off x="7512162" y="840771"/>
            <a:ext cx="577888" cy="473075"/>
          </a:xfrm>
          <a:custGeom>
            <a:avLst/>
            <a:gdLst>
              <a:gd name="T0" fmla="*/ 1 w 170"/>
              <a:gd name="T1" fmla="*/ 76 h 139"/>
              <a:gd name="T2" fmla="*/ 1 w 170"/>
              <a:gd name="T3" fmla="*/ 32 h 139"/>
              <a:gd name="T4" fmla="*/ 164 w 170"/>
              <a:gd name="T5" fmla="*/ 26 h 139"/>
              <a:gd name="T6" fmla="*/ 170 w 170"/>
              <a:gd name="T7" fmla="*/ 79 h 139"/>
              <a:gd name="T8" fmla="*/ 95 w 170"/>
              <a:gd name="T9" fmla="*/ 112 h 139"/>
              <a:gd name="T10" fmla="*/ 96 w 170"/>
              <a:gd name="T11" fmla="*/ 88 h 139"/>
              <a:gd name="T12" fmla="*/ 91 w 170"/>
              <a:gd name="T13" fmla="*/ 84 h 139"/>
              <a:gd name="T14" fmla="*/ 75 w 170"/>
              <a:gd name="T15" fmla="*/ 84 h 139"/>
              <a:gd name="T16" fmla="*/ 74 w 170"/>
              <a:gd name="T17" fmla="*/ 107 h 139"/>
              <a:gd name="T18" fmla="*/ 80 w 170"/>
              <a:gd name="T19" fmla="*/ 113 h 139"/>
              <a:gd name="T20" fmla="*/ 95 w 170"/>
              <a:gd name="T21" fmla="*/ 112 h 139"/>
              <a:gd name="T22" fmla="*/ 75 w 170"/>
              <a:gd name="T23" fmla="*/ 22 h 139"/>
              <a:gd name="T24" fmla="*/ 72 w 170"/>
              <a:gd name="T25" fmla="*/ 19 h 139"/>
              <a:gd name="T26" fmla="*/ 61 w 170"/>
              <a:gd name="T27" fmla="*/ 19 h 139"/>
              <a:gd name="T28" fmla="*/ 60 w 170"/>
              <a:gd name="T29" fmla="*/ 25 h 139"/>
              <a:gd name="T30" fmla="*/ 112 w 170"/>
              <a:gd name="T31" fmla="*/ 22 h 139"/>
              <a:gd name="T32" fmla="*/ 110 w 170"/>
              <a:gd name="T33" fmla="*/ 19 h 139"/>
              <a:gd name="T34" fmla="*/ 99 w 170"/>
              <a:gd name="T35" fmla="*/ 19 h 139"/>
              <a:gd name="T36" fmla="*/ 98 w 170"/>
              <a:gd name="T37" fmla="*/ 25 h 139"/>
              <a:gd name="T38" fmla="*/ 102 w 170"/>
              <a:gd name="T39" fmla="*/ 14 h 139"/>
              <a:gd name="T40" fmla="*/ 97 w 170"/>
              <a:gd name="T41" fmla="*/ 10 h 139"/>
              <a:gd name="T42" fmla="*/ 74 w 170"/>
              <a:gd name="T43" fmla="*/ 10 h 139"/>
              <a:gd name="T44" fmla="*/ 71 w 170"/>
              <a:gd name="T45" fmla="*/ 19 h 139"/>
              <a:gd name="T46" fmla="*/ 111 w 170"/>
              <a:gd name="T47" fmla="*/ 9 h 139"/>
              <a:gd name="T48" fmla="*/ 98 w 170"/>
              <a:gd name="T49" fmla="*/ 1 h 139"/>
              <a:gd name="T50" fmla="*/ 65 w 170"/>
              <a:gd name="T51" fmla="*/ 3 h 139"/>
              <a:gd name="T52" fmla="*/ 62 w 170"/>
              <a:gd name="T53" fmla="*/ 19 h 139"/>
              <a:gd name="T54" fmla="*/ 6 w 170"/>
              <a:gd name="T55" fmla="*/ 119 h 139"/>
              <a:gd name="T56" fmla="*/ 10 w 170"/>
              <a:gd name="T57" fmla="*/ 135 h 139"/>
              <a:gd name="T58" fmla="*/ 54 w 170"/>
              <a:gd name="T59" fmla="*/ 138 h 139"/>
              <a:gd name="T60" fmla="*/ 128 w 170"/>
              <a:gd name="T61" fmla="*/ 138 h 139"/>
              <a:gd name="T62" fmla="*/ 157 w 170"/>
              <a:gd name="T63" fmla="*/ 138 h 139"/>
              <a:gd name="T64" fmla="*/ 166 w 170"/>
              <a:gd name="T65" fmla="*/ 126 h 139"/>
              <a:gd name="T66" fmla="*/ 166 w 170"/>
              <a:gd name="T67" fmla="*/ 80 h 139"/>
              <a:gd name="T68" fmla="*/ 82 w 170"/>
              <a:gd name="T69" fmla="*/ 92 h 139"/>
              <a:gd name="T70" fmla="*/ 81 w 170"/>
              <a:gd name="T71" fmla="*/ 94 h 139"/>
              <a:gd name="T72" fmla="*/ 82 w 170"/>
              <a:gd name="T73" fmla="*/ 104 h 139"/>
              <a:gd name="T74" fmla="*/ 87 w 170"/>
              <a:gd name="T75" fmla="*/ 105 h 139"/>
              <a:gd name="T76" fmla="*/ 90 w 170"/>
              <a:gd name="T77" fmla="*/ 103 h 139"/>
              <a:gd name="T78" fmla="*/ 90 w 170"/>
              <a:gd name="T7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39">
                <a:moveTo>
                  <a:pt x="74" y="96"/>
                </a:moveTo>
                <a:cubicBezTo>
                  <a:pt x="49" y="94"/>
                  <a:pt x="25" y="85"/>
                  <a:pt x="1" y="76"/>
                </a:cubicBezTo>
                <a:cubicBezTo>
                  <a:pt x="1" y="32"/>
                  <a:pt x="1" y="32"/>
                  <a:pt x="1" y="32"/>
                </a:cubicBezTo>
                <a:cubicBezTo>
                  <a:pt x="1" y="32"/>
                  <a:pt x="1" y="32"/>
                  <a:pt x="1" y="32"/>
                </a:cubicBezTo>
                <a:cubicBezTo>
                  <a:pt x="0" y="29"/>
                  <a:pt x="3" y="26"/>
                  <a:pt x="7" y="26"/>
                </a:cubicBezTo>
                <a:cubicBezTo>
                  <a:pt x="164" y="26"/>
                  <a:pt x="164" y="26"/>
                  <a:pt x="164" y="26"/>
                </a:cubicBezTo>
                <a:cubicBezTo>
                  <a:pt x="167" y="26"/>
                  <a:pt x="170" y="28"/>
                  <a:pt x="170" y="32"/>
                </a:cubicBezTo>
                <a:cubicBezTo>
                  <a:pt x="170" y="48"/>
                  <a:pt x="170" y="63"/>
                  <a:pt x="170" y="79"/>
                </a:cubicBezTo>
                <a:cubicBezTo>
                  <a:pt x="146" y="87"/>
                  <a:pt x="121" y="95"/>
                  <a:pt x="96" y="96"/>
                </a:cubicBezTo>
                <a:moveTo>
                  <a:pt x="95" y="112"/>
                </a:moveTo>
                <a:cubicBezTo>
                  <a:pt x="95" y="112"/>
                  <a:pt x="95" y="111"/>
                  <a:pt x="95" y="110"/>
                </a:cubicBezTo>
                <a:cubicBezTo>
                  <a:pt x="96" y="103"/>
                  <a:pt x="97" y="95"/>
                  <a:pt x="96" y="88"/>
                </a:cubicBezTo>
                <a:cubicBezTo>
                  <a:pt x="96" y="87"/>
                  <a:pt x="96" y="86"/>
                  <a:pt x="95" y="85"/>
                </a:cubicBezTo>
                <a:cubicBezTo>
                  <a:pt x="94" y="84"/>
                  <a:pt x="92" y="84"/>
                  <a:pt x="91" y="84"/>
                </a:cubicBezTo>
                <a:cubicBezTo>
                  <a:pt x="86" y="84"/>
                  <a:pt x="81" y="84"/>
                  <a:pt x="76" y="84"/>
                </a:cubicBezTo>
                <a:cubicBezTo>
                  <a:pt x="76" y="84"/>
                  <a:pt x="75" y="84"/>
                  <a:pt x="75" y="84"/>
                </a:cubicBezTo>
                <a:cubicBezTo>
                  <a:pt x="75" y="84"/>
                  <a:pt x="75" y="85"/>
                  <a:pt x="75" y="86"/>
                </a:cubicBezTo>
                <a:cubicBezTo>
                  <a:pt x="74" y="93"/>
                  <a:pt x="74" y="100"/>
                  <a:pt x="74" y="107"/>
                </a:cubicBezTo>
                <a:cubicBezTo>
                  <a:pt x="74" y="108"/>
                  <a:pt x="74" y="110"/>
                  <a:pt x="75" y="111"/>
                </a:cubicBezTo>
                <a:cubicBezTo>
                  <a:pt x="76" y="112"/>
                  <a:pt x="78" y="113"/>
                  <a:pt x="80" y="113"/>
                </a:cubicBezTo>
                <a:cubicBezTo>
                  <a:pt x="84" y="113"/>
                  <a:pt x="88" y="113"/>
                  <a:pt x="92" y="113"/>
                </a:cubicBezTo>
                <a:cubicBezTo>
                  <a:pt x="93" y="113"/>
                  <a:pt x="94" y="113"/>
                  <a:pt x="95" y="112"/>
                </a:cubicBezTo>
                <a:close/>
                <a:moveTo>
                  <a:pt x="75" y="25"/>
                </a:moveTo>
                <a:cubicBezTo>
                  <a:pt x="75" y="24"/>
                  <a:pt x="75" y="23"/>
                  <a:pt x="75" y="22"/>
                </a:cubicBezTo>
                <a:cubicBezTo>
                  <a:pt x="75" y="21"/>
                  <a:pt x="75" y="20"/>
                  <a:pt x="74" y="19"/>
                </a:cubicBezTo>
                <a:cubicBezTo>
                  <a:pt x="73" y="19"/>
                  <a:pt x="73" y="19"/>
                  <a:pt x="72" y="19"/>
                </a:cubicBezTo>
                <a:cubicBezTo>
                  <a:pt x="69" y="19"/>
                  <a:pt x="66" y="19"/>
                  <a:pt x="64" y="19"/>
                </a:cubicBezTo>
                <a:cubicBezTo>
                  <a:pt x="63" y="19"/>
                  <a:pt x="62" y="19"/>
                  <a:pt x="61" y="19"/>
                </a:cubicBezTo>
                <a:cubicBezTo>
                  <a:pt x="60" y="20"/>
                  <a:pt x="60" y="21"/>
                  <a:pt x="60" y="22"/>
                </a:cubicBezTo>
                <a:cubicBezTo>
                  <a:pt x="61" y="23"/>
                  <a:pt x="61" y="24"/>
                  <a:pt x="60" y="25"/>
                </a:cubicBezTo>
                <a:moveTo>
                  <a:pt x="113" y="25"/>
                </a:moveTo>
                <a:cubicBezTo>
                  <a:pt x="112" y="24"/>
                  <a:pt x="112" y="23"/>
                  <a:pt x="112" y="22"/>
                </a:cubicBezTo>
                <a:cubicBezTo>
                  <a:pt x="113" y="21"/>
                  <a:pt x="112" y="20"/>
                  <a:pt x="111" y="19"/>
                </a:cubicBezTo>
                <a:cubicBezTo>
                  <a:pt x="111" y="19"/>
                  <a:pt x="110" y="19"/>
                  <a:pt x="110" y="19"/>
                </a:cubicBezTo>
                <a:cubicBezTo>
                  <a:pt x="107" y="19"/>
                  <a:pt x="104" y="19"/>
                  <a:pt x="101" y="19"/>
                </a:cubicBezTo>
                <a:cubicBezTo>
                  <a:pt x="100" y="19"/>
                  <a:pt x="99" y="19"/>
                  <a:pt x="99" y="19"/>
                </a:cubicBezTo>
                <a:cubicBezTo>
                  <a:pt x="98" y="20"/>
                  <a:pt x="98" y="21"/>
                  <a:pt x="98" y="22"/>
                </a:cubicBezTo>
                <a:cubicBezTo>
                  <a:pt x="98" y="23"/>
                  <a:pt x="98" y="24"/>
                  <a:pt x="98" y="25"/>
                </a:cubicBezTo>
                <a:moveTo>
                  <a:pt x="102" y="18"/>
                </a:moveTo>
                <a:cubicBezTo>
                  <a:pt x="102" y="17"/>
                  <a:pt x="102" y="16"/>
                  <a:pt x="102" y="14"/>
                </a:cubicBezTo>
                <a:cubicBezTo>
                  <a:pt x="102" y="13"/>
                  <a:pt x="101" y="12"/>
                  <a:pt x="100" y="11"/>
                </a:cubicBezTo>
                <a:cubicBezTo>
                  <a:pt x="99" y="10"/>
                  <a:pt x="98" y="10"/>
                  <a:pt x="97" y="10"/>
                </a:cubicBezTo>
                <a:cubicBezTo>
                  <a:pt x="90" y="9"/>
                  <a:pt x="84" y="9"/>
                  <a:pt x="78" y="9"/>
                </a:cubicBezTo>
                <a:cubicBezTo>
                  <a:pt x="77" y="9"/>
                  <a:pt x="75" y="9"/>
                  <a:pt x="74" y="10"/>
                </a:cubicBezTo>
                <a:cubicBezTo>
                  <a:pt x="73" y="11"/>
                  <a:pt x="72" y="12"/>
                  <a:pt x="72" y="14"/>
                </a:cubicBezTo>
                <a:cubicBezTo>
                  <a:pt x="71" y="15"/>
                  <a:pt x="71" y="17"/>
                  <a:pt x="71" y="19"/>
                </a:cubicBezTo>
                <a:moveTo>
                  <a:pt x="111" y="18"/>
                </a:moveTo>
                <a:cubicBezTo>
                  <a:pt x="111" y="15"/>
                  <a:pt x="111" y="12"/>
                  <a:pt x="111" y="9"/>
                </a:cubicBezTo>
                <a:cubicBezTo>
                  <a:pt x="110" y="6"/>
                  <a:pt x="108" y="3"/>
                  <a:pt x="105" y="2"/>
                </a:cubicBezTo>
                <a:cubicBezTo>
                  <a:pt x="103" y="1"/>
                  <a:pt x="101" y="1"/>
                  <a:pt x="98" y="1"/>
                </a:cubicBezTo>
                <a:cubicBezTo>
                  <a:pt x="90" y="1"/>
                  <a:pt x="81" y="0"/>
                  <a:pt x="72" y="1"/>
                </a:cubicBezTo>
                <a:cubicBezTo>
                  <a:pt x="70" y="1"/>
                  <a:pt x="67" y="2"/>
                  <a:pt x="65" y="3"/>
                </a:cubicBezTo>
                <a:cubicBezTo>
                  <a:pt x="63" y="5"/>
                  <a:pt x="62" y="8"/>
                  <a:pt x="62" y="10"/>
                </a:cubicBezTo>
                <a:cubicBezTo>
                  <a:pt x="62" y="13"/>
                  <a:pt x="63" y="16"/>
                  <a:pt x="62" y="19"/>
                </a:cubicBezTo>
                <a:moveTo>
                  <a:pt x="6" y="78"/>
                </a:moveTo>
                <a:cubicBezTo>
                  <a:pt x="6" y="92"/>
                  <a:pt x="6" y="105"/>
                  <a:pt x="6" y="119"/>
                </a:cubicBezTo>
                <a:cubicBezTo>
                  <a:pt x="6" y="122"/>
                  <a:pt x="6" y="125"/>
                  <a:pt x="6" y="128"/>
                </a:cubicBezTo>
                <a:cubicBezTo>
                  <a:pt x="7" y="130"/>
                  <a:pt x="8" y="133"/>
                  <a:pt x="10" y="135"/>
                </a:cubicBezTo>
                <a:cubicBezTo>
                  <a:pt x="12" y="137"/>
                  <a:pt x="15" y="139"/>
                  <a:pt x="18" y="138"/>
                </a:cubicBezTo>
                <a:cubicBezTo>
                  <a:pt x="54" y="138"/>
                  <a:pt x="54" y="138"/>
                  <a:pt x="54" y="138"/>
                </a:cubicBezTo>
                <a:cubicBezTo>
                  <a:pt x="68" y="138"/>
                  <a:pt x="83" y="138"/>
                  <a:pt x="97" y="138"/>
                </a:cubicBezTo>
                <a:cubicBezTo>
                  <a:pt x="108" y="138"/>
                  <a:pt x="118" y="138"/>
                  <a:pt x="128" y="138"/>
                </a:cubicBezTo>
                <a:cubicBezTo>
                  <a:pt x="133" y="138"/>
                  <a:pt x="138" y="138"/>
                  <a:pt x="144" y="138"/>
                </a:cubicBezTo>
                <a:cubicBezTo>
                  <a:pt x="148" y="138"/>
                  <a:pt x="153" y="139"/>
                  <a:pt x="157" y="138"/>
                </a:cubicBezTo>
                <a:cubicBezTo>
                  <a:pt x="160" y="137"/>
                  <a:pt x="162" y="136"/>
                  <a:pt x="164" y="134"/>
                </a:cubicBezTo>
                <a:cubicBezTo>
                  <a:pt x="165" y="131"/>
                  <a:pt x="166" y="128"/>
                  <a:pt x="166" y="126"/>
                </a:cubicBezTo>
                <a:cubicBezTo>
                  <a:pt x="167" y="116"/>
                  <a:pt x="166" y="107"/>
                  <a:pt x="166" y="97"/>
                </a:cubicBezTo>
                <a:cubicBezTo>
                  <a:pt x="166" y="91"/>
                  <a:pt x="166" y="86"/>
                  <a:pt x="166" y="80"/>
                </a:cubicBezTo>
                <a:moveTo>
                  <a:pt x="88" y="92"/>
                </a:moveTo>
                <a:cubicBezTo>
                  <a:pt x="86" y="92"/>
                  <a:pt x="84" y="92"/>
                  <a:pt x="82" y="92"/>
                </a:cubicBezTo>
                <a:cubicBezTo>
                  <a:pt x="82" y="92"/>
                  <a:pt x="82" y="92"/>
                  <a:pt x="82" y="92"/>
                </a:cubicBezTo>
                <a:cubicBezTo>
                  <a:pt x="81" y="93"/>
                  <a:pt x="81" y="93"/>
                  <a:pt x="81" y="94"/>
                </a:cubicBezTo>
                <a:cubicBezTo>
                  <a:pt x="81" y="96"/>
                  <a:pt x="81" y="99"/>
                  <a:pt x="81" y="101"/>
                </a:cubicBezTo>
                <a:cubicBezTo>
                  <a:pt x="81" y="102"/>
                  <a:pt x="81" y="104"/>
                  <a:pt x="82" y="104"/>
                </a:cubicBezTo>
                <a:cubicBezTo>
                  <a:pt x="82" y="105"/>
                  <a:pt x="83" y="105"/>
                  <a:pt x="83" y="105"/>
                </a:cubicBezTo>
                <a:cubicBezTo>
                  <a:pt x="85" y="105"/>
                  <a:pt x="86" y="105"/>
                  <a:pt x="87" y="105"/>
                </a:cubicBezTo>
                <a:cubicBezTo>
                  <a:pt x="88" y="105"/>
                  <a:pt x="89" y="105"/>
                  <a:pt x="89" y="104"/>
                </a:cubicBezTo>
                <a:cubicBezTo>
                  <a:pt x="90" y="104"/>
                  <a:pt x="90" y="103"/>
                  <a:pt x="90" y="103"/>
                </a:cubicBezTo>
                <a:cubicBezTo>
                  <a:pt x="90" y="100"/>
                  <a:pt x="90" y="97"/>
                  <a:pt x="90" y="94"/>
                </a:cubicBezTo>
                <a:cubicBezTo>
                  <a:pt x="90" y="94"/>
                  <a:pt x="90" y="93"/>
                  <a:pt x="90" y="93"/>
                </a:cubicBezTo>
                <a:cubicBezTo>
                  <a:pt x="89" y="92"/>
                  <a:pt x="89" y="92"/>
                  <a:pt x="88" y="92"/>
                </a:cubicBezTo>
                <a:close/>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749FF635-93C8-1A4F-A0F3-06520E340299}"/>
              </a:ext>
            </a:extLst>
          </p:cNvPr>
          <p:cNvSpPr>
            <a:spLocks noEditPoints="1"/>
          </p:cNvSpPr>
          <p:nvPr/>
        </p:nvSpPr>
        <p:spPr bwMode="auto">
          <a:xfrm>
            <a:off x="8090050" y="2305050"/>
            <a:ext cx="514350" cy="495300"/>
          </a:xfrm>
          <a:custGeom>
            <a:avLst/>
            <a:gdLst>
              <a:gd name="T0" fmla="*/ 90 w 135"/>
              <a:gd name="T1" fmla="*/ 56 h 130"/>
              <a:gd name="T2" fmla="*/ 86 w 135"/>
              <a:gd name="T3" fmla="*/ 85 h 130"/>
              <a:gd name="T4" fmla="*/ 59 w 135"/>
              <a:gd name="T5" fmla="*/ 97 h 130"/>
              <a:gd name="T6" fmla="*/ 43 w 135"/>
              <a:gd name="T7" fmla="*/ 88 h 130"/>
              <a:gd name="T8" fmla="*/ 34 w 135"/>
              <a:gd name="T9" fmla="*/ 64 h 130"/>
              <a:gd name="T10" fmla="*/ 49 w 135"/>
              <a:gd name="T11" fmla="*/ 43 h 130"/>
              <a:gd name="T12" fmla="*/ 75 w 135"/>
              <a:gd name="T13" fmla="*/ 42 h 130"/>
              <a:gd name="T14" fmla="*/ 87 w 135"/>
              <a:gd name="T15" fmla="*/ 31 h 130"/>
              <a:gd name="T16" fmla="*/ 38 w 135"/>
              <a:gd name="T17" fmla="*/ 31 h 130"/>
              <a:gd name="T18" fmla="*/ 19 w 135"/>
              <a:gd name="T19" fmla="*/ 76 h 130"/>
              <a:gd name="T20" fmla="*/ 54 w 135"/>
              <a:gd name="T21" fmla="*/ 111 h 130"/>
              <a:gd name="T22" fmla="*/ 100 w 135"/>
              <a:gd name="T23" fmla="*/ 94 h 130"/>
              <a:gd name="T24" fmla="*/ 103 w 135"/>
              <a:gd name="T25" fmla="*/ 44 h 130"/>
              <a:gd name="T26" fmla="*/ 96 w 135"/>
              <a:gd name="T27" fmla="*/ 20 h 130"/>
              <a:gd name="T28" fmla="*/ 30 w 135"/>
              <a:gd name="T29" fmla="*/ 20 h 130"/>
              <a:gd name="T30" fmla="*/ 4 w 135"/>
              <a:gd name="T31" fmla="*/ 81 h 130"/>
              <a:gd name="T32" fmla="*/ 17 w 135"/>
              <a:gd name="T33" fmla="*/ 107 h 130"/>
              <a:gd name="T34" fmla="*/ 70 w 135"/>
              <a:gd name="T35" fmla="*/ 127 h 130"/>
              <a:gd name="T36" fmla="*/ 116 w 135"/>
              <a:gd name="T37" fmla="*/ 93 h 130"/>
              <a:gd name="T38" fmla="*/ 112 w 135"/>
              <a:gd name="T39" fmla="*/ 36 h 130"/>
              <a:gd name="T40" fmla="*/ 63 w 135"/>
              <a:gd name="T41" fmla="*/ 68 h 130"/>
              <a:gd name="T42" fmla="*/ 129 w 135"/>
              <a:gd name="T43" fmla="*/ 4 h 130"/>
              <a:gd name="T44" fmla="*/ 113 w 135"/>
              <a:gd name="T45" fmla="*/ 0 h 130"/>
              <a:gd name="T46" fmla="*/ 113 w 135"/>
              <a:gd name="T47" fmla="*/ 19 h 130"/>
              <a:gd name="T48" fmla="*/ 135 w 135"/>
              <a:gd name="T49" fmla="*/ 19 h 130"/>
              <a:gd name="T50" fmla="*/ 25 w 135"/>
              <a:gd name="T51" fmla="*/ 115 h 130"/>
              <a:gd name="T52" fmla="*/ 14 w 135"/>
              <a:gd name="T53" fmla="*/ 129 h 130"/>
              <a:gd name="T54" fmla="*/ 100 w 135"/>
              <a:gd name="T55" fmla="*/ 114 h 130"/>
              <a:gd name="T56" fmla="*/ 112 w 135"/>
              <a:gd name="T57"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0">
                <a:moveTo>
                  <a:pt x="90" y="56"/>
                </a:moveTo>
                <a:cubicBezTo>
                  <a:pt x="93" y="66"/>
                  <a:pt x="91" y="77"/>
                  <a:pt x="86" y="85"/>
                </a:cubicBezTo>
                <a:cubicBezTo>
                  <a:pt x="80" y="93"/>
                  <a:pt x="69" y="98"/>
                  <a:pt x="59" y="97"/>
                </a:cubicBezTo>
                <a:cubicBezTo>
                  <a:pt x="53" y="96"/>
                  <a:pt x="47" y="92"/>
                  <a:pt x="43" y="88"/>
                </a:cubicBezTo>
                <a:cubicBezTo>
                  <a:pt x="37" y="81"/>
                  <a:pt x="33" y="72"/>
                  <a:pt x="34" y="64"/>
                </a:cubicBezTo>
                <a:cubicBezTo>
                  <a:pt x="35" y="55"/>
                  <a:pt x="41" y="46"/>
                  <a:pt x="49" y="43"/>
                </a:cubicBezTo>
                <a:cubicBezTo>
                  <a:pt x="57" y="39"/>
                  <a:pt x="66" y="40"/>
                  <a:pt x="75" y="42"/>
                </a:cubicBezTo>
                <a:moveTo>
                  <a:pt x="87" y="31"/>
                </a:moveTo>
                <a:cubicBezTo>
                  <a:pt x="72" y="21"/>
                  <a:pt x="52" y="21"/>
                  <a:pt x="38" y="31"/>
                </a:cubicBezTo>
                <a:cubicBezTo>
                  <a:pt x="24" y="41"/>
                  <a:pt x="16" y="59"/>
                  <a:pt x="19" y="76"/>
                </a:cubicBezTo>
                <a:cubicBezTo>
                  <a:pt x="23" y="93"/>
                  <a:pt x="37" y="108"/>
                  <a:pt x="54" y="111"/>
                </a:cubicBezTo>
                <a:cubicBezTo>
                  <a:pt x="71" y="115"/>
                  <a:pt x="90" y="108"/>
                  <a:pt x="100" y="94"/>
                </a:cubicBezTo>
                <a:cubicBezTo>
                  <a:pt x="110" y="80"/>
                  <a:pt x="111" y="60"/>
                  <a:pt x="103" y="44"/>
                </a:cubicBezTo>
                <a:moveTo>
                  <a:pt x="96" y="20"/>
                </a:moveTo>
                <a:cubicBezTo>
                  <a:pt x="77" y="7"/>
                  <a:pt x="49" y="7"/>
                  <a:pt x="30" y="20"/>
                </a:cubicBezTo>
                <a:cubicBezTo>
                  <a:pt x="10" y="33"/>
                  <a:pt x="0" y="58"/>
                  <a:pt x="4" y="81"/>
                </a:cubicBezTo>
                <a:cubicBezTo>
                  <a:pt x="6" y="91"/>
                  <a:pt x="11" y="99"/>
                  <a:pt x="17" y="107"/>
                </a:cubicBezTo>
                <a:cubicBezTo>
                  <a:pt x="30" y="122"/>
                  <a:pt x="50" y="130"/>
                  <a:pt x="70" y="127"/>
                </a:cubicBezTo>
                <a:cubicBezTo>
                  <a:pt x="90" y="125"/>
                  <a:pt x="107" y="111"/>
                  <a:pt x="116" y="93"/>
                </a:cubicBezTo>
                <a:cubicBezTo>
                  <a:pt x="124" y="75"/>
                  <a:pt x="123" y="53"/>
                  <a:pt x="112" y="36"/>
                </a:cubicBezTo>
                <a:moveTo>
                  <a:pt x="63" y="68"/>
                </a:moveTo>
                <a:cubicBezTo>
                  <a:pt x="85" y="47"/>
                  <a:pt x="107" y="26"/>
                  <a:pt x="129" y="4"/>
                </a:cubicBezTo>
                <a:moveTo>
                  <a:pt x="113" y="0"/>
                </a:moveTo>
                <a:cubicBezTo>
                  <a:pt x="113" y="6"/>
                  <a:pt x="113" y="13"/>
                  <a:pt x="113" y="19"/>
                </a:cubicBezTo>
                <a:cubicBezTo>
                  <a:pt x="120" y="20"/>
                  <a:pt x="128" y="20"/>
                  <a:pt x="135" y="19"/>
                </a:cubicBezTo>
                <a:moveTo>
                  <a:pt x="25" y="115"/>
                </a:moveTo>
                <a:cubicBezTo>
                  <a:pt x="21" y="120"/>
                  <a:pt x="17" y="124"/>
                  <a:pt x="14" y="129"/>
                </a:cubicBezTo>
                <a:moveTo>
                  <a:pt x="100" y="114"/>
                </a:moveTo>
                <a:cubicBezTo>
                  <a:pt x="104" y="119"/>
                  <a:pt x="108" y="123"/>
                  <a:pt x="112" y="127"/>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9816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6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8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4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6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2F774-4DD2-5046-B9D9-6B63FE61CDEC}"/>
              </a:ext>
            </a:extLst>
          </p:cNvPr>
          <p:cNvSpPr>
            <a:spLocks noGrp="1"/>
          </p:cNvSpPr>
          <p:nvPr>
            <p:ph type="body" sz="quarter" idx="20"/>
          </p:nvPr>
        </p:nvSpPr>
        <p:spPr/>
        <p:txBody>
          <a:bodyPr/>
          <a:lstStyle/>
          <a:p>
            <a:r>
              <a:rPr lang="en-US" dirty="0"/>
              <a:t>STARTUP</a:t>
            </a:r>
          </a:p>
        </p:txBody>
      </p:sp>
      <p:sp>
        <p:nvSpPr>
          <p:cNvPr id="6" name="Text Placeholder 5">
            <a:extLst>
              <a:ext uri="{FF2B5EF4-FFF2-40B4-BE49-F238E27FC236}">
                <a16:creationId xmlns:a16="http://schemas.microsoft.com/office/drawing/2014/main" id="{3642986C-CA43-9A4E-BD9E-0EF74F04B71C}"/>
              </a:ext>
            </a:extLst>
          </p:cNvPr>
          <p:cNvSpPr>
            <a:spLocks noGrp="1"/>
          </p:cNvSpPr>
          <p:nvPr>
            <p:ph type="body" sz="quarter" idx="21"/>
          </p:nvPr>
        </p:nvSpPr>
        <p:spPr/>
        <p:txBody>
          <a:bodyPr/>
          <a:lstStyle/>
          <a:p>
            <a:r>
              <a:rPr lang="en-US" dirty="0"/>
              <a:t>BUSINESS</a:t>
            </a:r>
          </a:p>
        </p:txBody>
      </p:sp>
      <p:sp>
        <p:nvSpPr>
          <p:cNvPr id="7" name="Text Placeholder 6">
            <a:extLst>
              <a:ext uri="{FF2B5EF4-FFF2-40B4-BE49-F238E27FC236}">
                <a16:creationId xmlns:a16="http://schemas.microsoft.com/office/drawing/2014/main" id="{998D209D-81DE-F741-8790-081A939A857C}"/>
              </a:ext>
            </a:extLst>
          </p:cNvPr>
          <p:cNvSpPr>
            <a:spLocks noGrp="1"/>
          </p:cNvSpPr>
          <p:nvPr>
            <p:ph type="body" sz="quarter" idx="22"/>
          </p:nvPr>
        </p:nvSpPr>
        <p:spPr/>
        <p:txBody>
          <a:bodyPr/>
          <a:lstStyle/>
          <a:p>
            <a:r>
              <a:rPr lang="en-US" dirty="0"/>
              <a:t>TRAVAIL D'ÉQUIPE</a:t>
            </a:r>
          </a:p>
        </p:txBody>
      </p:sp>
      <p:sp>
        <p:nvSpPr>
          <p:cNvPr id="8" name="Text Placeholder 7">
            <a:extLst>
              <a:ext uri="{FF2B5EF4-FFF2-40B4-BE49-F238E27FC236}">
                <a16:creationId xmlns:a16="http://schemas.microsoft.com/office/drawing/2014/main" id="{1E5CF2ED-E0A0-CE43-B7DD-1F8C0710BEBF}"/>
              </a:ext>
            </a:extLst>
          </p:cNvPr>
          <p:cNvSpPr>
            <a:spLocks noGrp="1"/>
          </p:cNvSpPr>
          <p:nvPr>
            <p:ph type="body" sz="quarter" idx="23"/>
          </p:nvPr>
        </p:nvSpPr>
        <p:spPr/>
        <p:txBody>
          <a:bodyPr/>
          <a:lstStyle/>
          <a:p>
            <a:r>
              <a:rPr lang="en-US" dirty="0"/>
              <a:t>MARKETING</a:t>
            </a:r>
          </a:p>
        </p:txBody>
      </p:sp>
      <p:sp>
        <p:nvSpPr>
          <p:cNvPr id="9" name="Text Placeholder 8">
            <a:extLst>
              <a:ext uri="{FF2B5EF4-FFF2-40B4-BE49-F238E27FC236}">
                <a16:creationId xmlns:a16="http://schemas.microsoft.com/office/drawing/2014/main" id="{636BA290-EE27-644E-8676-462361F2E1CE}"/>
              </a:ext>
            </a:extLst>
          </p:cNvPr>
          <p:cNvSpPr>
            <a:spLocks noGrp="1"/>
          </p:cNvSpPr>
          <p:nvPr>
            <p:ph type="body" sz="quarter" idx="24"/>
          </p:nvPr>
        </p:nvSpPr>
        <p:spPr/>
        <p:txBody>
          <a:bodyPr/>
          <a:lstStyle/>
          <a:p>
            <a:r>
              <a:rPr lang="en-US" dirty="0"/>
              <a:t>OBJECTIF</a:t>
            </a:r>
          </a:p>
        </p:txBody>
      </p:sp>
      <p:sp>
        <p:nvSpPr>
          <p:cNvPr id="4" name="Text Placeholder 3">
            <a:extLst>
              <a:ext uri="{FF2B5EF4-FFF2-40B4-BE49-F238E27FC236}">
                <a16:creationId xmlns:a16="http://schemas.microsoft.com/office/drawing/2014/main" id="{0F71EC1C-299F-5349-8A82-83D37439DB2C}"/>
              </a:ext>
            </a:extLst>
          </p:cNvPr>
          <p:cNvSpPr>
            <a:spLocks noGrp="1"/>
          </p:cNvSpPr>
          <p:nvPr>
            <p:ph type="body" sz="quarter" idx="18"/>
          </p:nvPr>
        </p:nvSpPr>
        <p:spPr>
          <a:xfrm>
            <a:off x="2265316" y="3886766"/>
            <a:ext cx="2579872" cy="684000"/>
          </a:xfrm>
        </p:spPr>
        <p:txBody>
          <a:bodyPr/>
          <a:lstStyle/>
          <a:p>
            <a:r>
              <a:rPr lang="en-US" dirty="0"/>
              <a:t>- JEFFREY EUGENIDES</a:t>
            </a:r>
          </a:p>
        </p:txBody>
      </p:sp>
      <p:sp>
        <p:nvSpPr>
          <p:cNvPr id="3" name="Text Placeholder 2">
            <a:extLst>
              <a:ext uri="{FF2B5EF4-FFF2-40B4-BE49-F238E27FC236}">
                <a16:creationId xmlns:a16="http://schemas.microsoft.com/office/drawing/2014/main" id="{70C60D44-886D-AB4F-BAC4-643F0C341ACB}"/>
              </a:ext>
            </a:extLst>
          </p:cNvPr>
          <p:cNvSpPr>
            <a:spLocks noGrp="1"/>
          </p:cNvSpPr>
          <p:nvPr>
            <p:ph type="body" sz="quarter" idx="16"/>
          </p:nvPr>
        </p:nvSpPr>
        <p:spPr/>
        <p:txBody>
          <a:bodyPr/>
          <a:lstStyle/>
          <a:p>
            <a:r>
              <a:rPr lang="en-IE" i="1" dirty="0"/>
              <a:t>La biologie vous donne un cerveau. La vie le transforme en esprit.</a:t>
            </a:r>
            <a:endParaRPr lang="en-US" i="1" dirty="0"/>
          </a:p>
        </p:txBody>
      </p:sp>
      <p:sp>
        <p:nvSpPr>
          <p:cNvPr id="11" name="Text Placeholder 10">
            <a:extLst>
              <a:ext uri="{FF2B5EF4-FFF2-40B4-BE49-F238E27FC236}">
                <a16:creationId xmlns:a16="http://schemas.microsoft.com/office/drawing/2014/main" id="{EE4BC7A3-9E0C-364D-8133-031EAE65955E}"/>
              </a:ext>
            </a:extLst>
          </p:cNvPr>
          <p:cNvSpPr>
            <a:spLocks noGrp="1"/>
          </p:cNvSpPr>
          <p:nvPr>
            <p:ph type="body" sz="quarter" idx="25"/>
          </p:nvPr>
        </p:nvSpPr>
        <p:spPr>
          <a:xfrm>
            <a:off x="922966" y="2335014"/>
            <a:ext cx="796700" cy="553134"/>
          </a:xfrm>
        </p:spPr>
        <p:txBody>
          <a:bodyPr/>
          <a:lstStyle/>
          <a:p>
            <a:r>
              <a:rPr lang="en-US" dirty="0"/>
              <a:t>"</a:t>
            </a:r>
          </a:p>
        </p:txBody>
      </p:sp>
      <p:sp>
        <p:nvSpPr>
          <p:cNvPr id="12" name="Text Placeholder 11">
            <a:extLst>
              <a:ext uri="{FF2B5EF4-FFF2-40B4-BE49-F238E27FC236}">
                <a16:creationId xmlns:a16="http://schemas.microsoft.com/office/drawing/2014/main" id="{8880D651-3C12-D141-938E-C53B01883C8F}"/>
              </a:ext>
            </a:extLst>
          </p:cNvPr>
          <p:cNvSpPr>
            <a:spLocks noGrp="1"/>
          </p:cNvSpPr>
          <p:nvPr>
            <p:ph type="body" sz="quarter" idx="26"/>
          </p:nvPr>
        </p:nvSpPr>
        <p:spPr>
          <a:xfrm>
            <a:off x="2265316" y="3188119"/>
            <a:ext cx="443684" cy="217279"/>
          </a:xfrm>
        </p:spPr>
        <p:txBody>
          <a:bodyPr/>
          <a:lstStyle/>
          <a:p>
            <a:r>
              <a:rPr lang="en-US" dirty="0"/>
              <a:t>"</a:t>
            </a:r>
          </a:p>
        </p:txBody>
      </p:sp>
    </p:spTree>
    <p:extLst>
      <p:ext uri="{BB962C8B-B14F-4D97-AF65-F5344CB8AC3E}">
        <p14:creationId xmlns:p14="http://schemas.microsoft.com/office/powerpoint/2010/main" val="42195408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A172E-976A-4074-A342-6D66729666FA}"/>
              </a:ext>
            </a:extLst>
          </p:cNvPr>
          <p:cNvSpPr>
            <a:spLocks noGrp="1"/>
          </p:cNvSpPr>
          <p:nvPr>
            <p:ph type="body" sz="quarter" idx="17"/>
          </p:nvPr>
        </p:nvSpPr>
        <p:spPr>
          <a:xfrm>
            <a:off x="618461" y="329784"/>
            <a:ext cx="9439939" cy="648412"/>
          </a:xfrm>
        </p:spPr>
        <p:txBody>
          <a:bodyPr/>
          <a:lstStyle/>
          <a:p>
            <a:r>
              <a:rPr lang="en-US"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Quelles sont les six compétences efficaces en matière de communication empathique ?</a:t>
            </a:r>
          </a:p>
        </p:txBody>
      </p:sp>
      <p:sp>
        <p:nvSpPr>
          <p:cNvPr id="4" name="Text Placeholder 3">
            <a:extLst>
              <a:ext uri="{FF2B5EF4-FFF2-40B4-BE49-F238E27FC236}">
                <a16:creationId xmlns:a16="http://schemas.microsoft.com/office/drawing/2014/main" id="{04DE2704-3375-4B10-8553-4A41D2C8329F}"/>
              </a:ext>
            </a:extLst>
          </p:cNvPr>
          <p:cNvSpPr>
            <a:spLocks noGrp="1"/>
          </p:cNvSpPr>
          <p:nvPr>
            <p:ph type="body" sz="quarter" idx="16"/>
          </p:nvPr>
        </p:nvSpPr>
        <p:spPr>
          <a:xfrm>
            <a:off x="618461" y="1481121"/>
            <a:ext cx="10450032" cy="1371329"/>
          </a:xfrm>
        </p:spPr>
        <p:txBody>
          <a:bodyPr>
            <a:normAutofit fontScale="25000" lnSpcReduction="20000"/>
          </a:bodyPr>
          <a:lstStyle/>
          <a:p>
            <a:pPr>
              <a:lnSpc>
                <a:spcPct val="150000"/>
              </a:lnSpc>
            </a:pP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La communication empathique implique à la fois d'accepter et de </a:t>
            </a:r>
            <a:r>
              <a:rPr lang="en-US" sz="6400" dirty="0">
                <a:solidFill>
                  <a:srgbClr val="000000"/>
                </a:solidFill>
                <a:latin typeface="Josefin Sans" pitchFamily="2" charset="0"/>
                <a:ea typeface="Calibri" panose="020F0502020204030204" pitchFamily="34" charset="0"/>
                <a:cs typeface="Calibri" panose="020F0502020204030204" pitchFamily="34" charset="0"/>
              </a:rPr>
              <a:t>permettre des </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perspectives et des émotions différentes de </a:t>
            </a:r>
            <a:r>
              <a:rPr lang="en-US" sz="6400" dirty="0">
                <a:solidFill>
                  <a:srgbClr val="000000"/>
                </a:solidFill>
                <a:latin typeface="Josefin Sans" pitchFamily="2" charset="0"/>
                <a:ea typeface="Calibri" panose="020F0502020204030204" pitchFamily="34" charset="0"/>
                <a:cs typeface="Calibri" panose="020F0502020204030204" pitchFamily="34" charset="0"/>
              </a:rPr>
              <a:t>la part des </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autres. </a:t>
            </a:r>
            <a:r>
              <a:rPr lang="en-US" sz="6400" dirty="0">
                <a:solidFill>
                  <a:srgbClr val="000000"/>
                </a:solidFill>
                <a:latin typeface="Josefin Sans" pitchFamily="2" charset="0"/>
                <a:ea typeface="Calibri" panose="020F0502020204030204" pitchFamily="34" charset="0"/>
                <a:cs typeface="Calibri" panose="020F0502020204030204" pitchFamily="34" charset="0"/>
              </a:rPr>
              <a:t>Cette </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capacité à partager les points de vue et les émotions permet d'apporter encouragement et soutien. La </a:t>
            </a:r>
            <a:r>
              <a:rPr lang="en-US" sz="6400" dirty="0">
                <a:solidFill>
                  <a:srgbClr val="000000"/>
                </a:solidFill>
                <a:latin typeface="Josefin Sans" pitchFamily="2" charset="0"/>
                <a:ea typeface="Calibri" panose="020F0502020204030204" pitchFamily="34" charset="0"/>
                <a:cs typeface="Calibri" panose="020F0502020204030204" pitchFamily="34" charset="0"/>
              </a:rPr>
              <a:t>communication </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empathique </a:t>
            </a:r>
            <a:r>
              <a:rPr lang="en-US" sz="6400" dirty="0">
                <a:solidFill>
                  <a:srgbClr val="000000"/>
                </a:solidFill>
                <a:latin typeface="Josefin Sans" pitchFamily="2" charset="0"/>
                <a:ea typeface="Calibri" panose="020F0502020204030204" pitchFamily="34" charset="0"/>
                <a:cs typeface="Calibri" panose="020F0502020204030204" pitchFamily="34" charset="0"/>
              </a:rPr>
              <a:t>comprend le </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processus d'écoute active afin de comprendre les réponses émotionnelles de la personne avec laquelle vous avez </a:t>
            </a:r>
            <a:r>
              <a:rPr lang="en-US" sz="6400" dirty="0">
                <a:solidFill>
                  <a:srgbClr val="000000"/>
                </a:solidFill>
                <a:latin typeface="Josefin Sans" pitchFamily="2" charset="0"/>
                <a:ea typeface="Calibri" panose="020F0502020204030204" pitchFamily="34" charset="0"/>
                <a:cs typeface="Calibri" panose="020F0502020204030204" pitchFamily="34" charset="0"/>
              </a:rPr>
              <a:t>conversé</a:t>
            </a: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8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CD314292-BA7F-4E79-A30B-5B10A65D7452}"/>
              </a:ext>
            </a:extLst>
          </p:cNvPr>
          <p:cNvSpPr txBox="1"/>
          <p:nvPr/>
        </p:nvSpPr>
        <p:spPr>
          <a:xfrm>
            <a:off x="618462" y="2991808"/>
            <a:ext cx="9140135" cy="3447098"/>
          </a:xfrm>
          <a:prstGeom prst="rect">
            <a:avLst/>
          </a:prstGeom>
          <a:noFill/>
        </p:spPr>
        <p:txBody>
          <a:bodyPr wrap="square" rtlCol="0">
            <a:spAutoFit/>
          </a:bodyPr>
          <a:lstStyle/>
          <a:p>
            <a:pPr algn="just">
              <a:spcAft>
                <a:spcPts val="800"/>
              </a:spcAft>
            </a:pPr>
            <a:r>
              <a:rPr lang="en-US" b="1" dirty="0">
                <a:solidFill>
                  <a:srgbClr val="FFC652"/>
                </a:solidFill>
                <a:effectLst/>
                <a:latin typeface="Josefin Sans" pitchFamily="2" charset="0"/>
                <a:ea typeface="Calibri" panose="020F0502020204030204" pitchFamily="34" charset="0"/>
                <a:cs typeface="Calibri" panose="020F0502020204030204" pitchFamily="34" charset="0"/>
              </a:rPr>
              <a:t>On dit qu'il y a 6 étapes nécessaires pour faire progresser vos compétences en communication :</a:t>
            </a:r>
            <a:endParaRPr lang="en-US" b="1" dirty="0">
              <a:solidFill>
                <a:srgbClr val="FFC652"/>
              </a:solidFill>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Déterminez la valeur de votre relation.</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Harmonisez</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Objectivez</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Comprenez vos émotions.</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Faites preuve d'empathie envers les autres.</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Contrôlez vos émotions.</a:t>
            </a:r>
            <a:endParaRPr lang="en-US" sz="1600" dirty="0">
              <a:effectLst/>
              <a:latin typeface="Josefin Sans" pitchFamily="2" charset="0"/>
              <a:ea typeface="Calibri" panose="020F0502020204030204" pitchFamily="34" charset="0"/>
              <a:cs typeface="Arial" panose="020B0604020202020204" pitchFamily="34" charset="0"/>
            </a:endParaRPr>
          </a:p>
        </p:txBody>
      </p:sp>
      <p:pic>
        <p:nvPicPr>
          <p:cNvPr id="7" name="Picture 6" descr="A picture containing text, vector graphics&#10;&#10;Description automatically generated">
            <a:extLst>
              <a:ext uri="{FF2B5EF4-FFF2-40B4-BE49-F238E27FC236}">
                <a16:creationId xmlns:a16="http://schemas.microsoft.com/office/drawing/2014/main" id="{262FEFA4-3917-511E-B95C-15341CB20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550" y="2898903"/>
            <a:ext cx="3398795" cy="3821076"/>
          </a:xfrm>
          <a:prstGeom prst="rect">
            <a:avLst/>
          </a:prstGeom>
        </p:spPr>
      </p:pic>
    </p:spTree>
    <p:extLst>
      <p:ext uri="{BB962C8B-B14F-4D97-AF65-F5344CB8AC3E}">
        <p14:creationId xmlns:p14="http://schemas.microsoft.com/office/powerpoint/2010/main" val="545233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14044" y="0"/>
            <a:ext cx="12206044" cy="701995"/>
          </a:xfrm>
        </p:spPr>
        <p:txBody>
          <a:bodyPr/>
          <a:lstStyle/>
          <a:p>
            <a:r>
              <a:rPr lang="en-US" sz="3600" dirty="0"/>
              <a:t>COMPRENDRE les 6 étapes pour faire progresser une communication efficace </a:t>
            </a:r>
          </a:p>
          <a:p>
            <a:r>
              <a:rPr lang="en-US" sz="3600" dirty="0"/>
              <a:t>il existe 6 piliers d'une communication efficace</a:t>
            </a: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r>
              <a:rPr lang="en-US" dirty="0"/>
              <a:t>	</a:t>
            </a:r>
          </a:p>
          <a:p>
            <a:r>
              <a:rPr lang="en-US" dirty="0"/>
              <a:t>Assurance</a:t>
            </a:r>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endParaRPr lang="en-US" dirty="0"/>
          </a:p>
          <a:p>
            <a:r>
              <a:rPr lang="en-US" dirty="0"/>
              <a:t>Authenticité</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endParaRPr lang="en-US" sz="1050" dirty="0"/>
          </a:p>
          <a:p>
            <a:r>
              <a:rPr lang="en-US" dirty="0"/>
              <a:t>Ouverture d'esprit</a:t>
            </a:r>
          </a:p>
          <a:p>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endParaRPr lang="en-US" dirty="0"/>
          </a:p>
          <a:p>
            <a:r>
              <a:rPr lang="en-US" dirty="0"/>
              <a:t>Empathie</a:t>
            </a: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endParaRPr lang="en-US" dirty="0"/>
          </a:p>
          <a:p>
            <a:r>
              <a:rPr lang="en-US" dirty="0"/>
              <a:t>clarté</a:t>
            </a:r>
          </a:p>
          <a:p>
            <a:endParaRPr lang="en-US"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endParaRPr lang="en-US" dirty="0"/>
          </a:p>
          <a:p>
            <a:r>
              <a:rPr lang="en-US" dirty="0" err="1"/>
              <a:t>écoute</a:t>
            </a:r>
            <a:r>
              <a:rPr lang="en-US" dirty="0"/>
              <a:t> active</a:t>
            </a:r>
          </a:p>
          <a:p>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a:xfrm>
            <a:off x="8191994" y="4061686"/>
            <a:ext cx="584381" cy="930105"/>
          </a:xfrm>
        </p:spPr>
        <p:txBody>
          <a:bodyPr/>
          <a:lstStyle/>
          <a:p>
            <a:r>
              <a:rPr lang="en-US" dirty="0">
                <a:solidFill>
                  <a:srgbClr val="FFC652"/>
                </a:solidFill>
              </a:rPr>
              <a:t>6</a:t>
            </a:r>
          </a:p>
        </p:txBody>
      </p:sp>
    </p:spTree>
    <p:extLst>
      <p:ext uri="{BB962C8B-B14F-4D97-AF65-F5344CB8AC3E}">
        <p14:creationId xmlns:p14="http://schemas.microsoft.com/office/powerpoint/2010/main" val="2670498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n-US" sz="4000"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Le développement de ces compétences se fera par le biais des étapes suivantes :</a:t>
            </a:r>
            <a:endParaRPr lang="en-US" sz="40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p:txBody>
          <a:bodyPr/>
          <a:lstStyle/>
          <a:p>
            <a:r>
              <a:rPr lang="en-US" dirty="0"/>
              <a:t>Étape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p:txBody>
          <a:bodyPr/>
          <a:lstStyle/>
          <a:p>
            <a:r>
              <a:rPr lang="en-US" dirty="0"/>
              <a:t>Étape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p:txBody>
          <a:bodyPr/>
          <a:lstStyle/>
          <a:p>
            <a:r>
              <a:rPr lang="en-US" dirty="0"/>
              <a:t>Étape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p:txBody>
          <a:bodyPr/>
          <a:lstStyle/>
          <a:p>
            <a:r>
              <a:rPr lang="en-US" dirty="0"/>
              <a:t>Étape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p>
            <a:r>
              <a:rPr lang="en-US" dirty="0"/>
              <a:t>Étape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p>
            <a:r>
              <a:rPr lang="en-US" dirty="0"/>
              <a:t>Étape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p:txBody>
          <a:bodyPr/>
          <a:lstStyle/>
          <a:p>
            <a:r>
              <a:rPr lang="en-US" dirty="0"/>
              <a:t>Étape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284813" y="5520979"/>
            <a:ext cx="1873443" cy="1224595"/>
          </a:xfrm>
        </p:spPr>
        <p:txBody>
          <a:bodyPr/>
          <a:lstStyle/>
          <a:p>
            <a:pPr algn="l"/>
            <a:r>
              <a:rPr lang="en-US" sz="1200" dirty="0">
                <a:solidFill>
                  <a:srgbClr val="FFC652"/>
                </a:solidFill>
                <a:latin typeface="Josefin Sans" pitchFamily="2" charset="0"/>
              </a:rPr>
              <a:t>Le formateur reste détaché de la situation, ce qui augmente l'attention et la concentration disponibles.</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31349" y="5526338"/>
            <a:ext cx="1238531" cy="1219236"/>
          </a:xfrm>
        </p:spPr>
        <p:txBody>
          <a:bodyPr/>
          <a:lstStyle/>
          <a:p>
            <a:r>
              <a:rPr lang="en-US" sz="1200" dirty="0">
                <a:solidFill>
                  <a:srgbClr val="51A9BA"/>
                </a:solidFill>
                <a:latin typeface="Josefin Sans" pitchFamily="2" charset="0"/>
              </a:rPr>
              <a:t>Ouverture aux mots, pensées, sentiments et émotions des autres </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719779" y="5526338"/>
            <a:ext cx="1608003" cy="1219236"/>
          </a:xfrm>
        </p:spPr>
        <p:txBody>
          <a:bodyPr/>
          <a:lstStyle/>
          <a:p>
            <a:r>
              <a:rPr lang="en-US" sz="1200" dirty="0">
                <a:solidFill>
                  <a:srgbClr val="F3BDB7"/>
                </a:solidFill>
                <a:latin typeface="Josefin Sans" pitchFamily="2" charset="0"/>
              </a:rPr>
              <a:t>Ne vous précipitez pas pour évaluer rapidement la situation, prenez le temps de comprendre.</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436668" y="5562647"/>
            <a:ext cx="1441165" cy="940215"/>
          </a:xfrm>
        </p:spPr>
        <p:txBody>
          <a:bodyPr/>
          <a:lstStyle/>
          <a:p>
            <a:r>
              <a:rPr lang="en-US" sz="1200" dirty="0">
                <a:solidFill>
                  <a:srgbClr val="FFC652"/>
                </a:solidFill>
                <a:latin typeface="Josefin Sans" pitchFamily="2" charset="0"/>
              </a:rPr>
              <a:t>La participation et l'écoute actives sont essentielles au succès</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080545" y="5595206"/>
            <a:ext cx="1608003" cy="1112442"/>
          </a:xfrm>
        </p:spPr>
        <p:txBody>
          <a:bodyPr/>
          <a:lstStyle/>
          <a:p>
            <a:r>
              <a:rPr lang="en-US" sz="1200" dirty="0">
                <a:solidFill>
                  <a:srgbClr val="51A9BA"/>
                </a:solidFill>
                <a:latin typeface="Josefin Sans" pitchFamily="2" charset="0"/>
              </a:rPr>
              <a:t>Mettez-vous "dans la peau de l'orateur", paraphrasez pour assurer la clarté.</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6194" y="5582364"/>
            <a:ext cx="1660024" cy="1219236"/>
          </a:xfrm>
        </p:spPr>
        <p:txBody>
          <a:bodyPr/>
          <a:lstStyle/>
          <a:p>
            <a:r>
              <a:rPr lang="en-US" sz="1200" dirty="0">
                <a:solidFill>
                  <a:srgbClr val="F3BDB7"/>
                </a:solidFill>
                <a:latin typeface="Josefin Sans" pitchFamily="2" charset="0"/>
              </a:rPr>
              <a:t>Importance des compétences en communication non verbale - expressions, contact visuel, ton, toucher et gestes.</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30522" y="5605611"/>
            <a:ext cx="1577670" cy="1102037"/>
          </a:xfrm>
        </p:spPr>
        <p:txBody>
          <a:bodyPr/>
          <a:lstStyle/>
          <a:p>
            <a:r>
              <a:rPr lang="en-US" sz="1200" dirty="0">
                <a:solidFill>
                  <a:srgbClr val="FFC652"/>
                </a:solidFill>
                <a:latin typeface="Josefin Sans" pitchFamily="2" charset="0"/>
              </a:rPr>
              <a:t>Capacité à traiter et à analyser les données conversationnelles afin d'éviter les hypothèses.</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 name="TextBox 1">
            <a:extLst>
              <a:ext uri="{FF2B5EF4-FFF2-40B4-BE49-F238E27FC236}">
                <a16:creationId xmlns:a16="http://schemas.microsoft.com/office/drawing/2014/main" id="{7949603E-128C-11DA-DB77-834A31145944}"/>
              </a:ext>
            </a:extLst>
          </p:cNvPr>
          <p:cNvSpPr txBox="1"/>
          <p:nvPr/>
        </p:nvSpPr>
        <p:spPr>
          <a:xfrm>
            <a:off x="559398" y="1229193"/>
            <a:ext cx="9558963" cy="400110"/>
          </a:xfrm>
          <a:prstGeom prst="rect">
            <a:avLst/>
          </a:prstGeom>
          <a:noFill/>
        </p:spPr>
        <p:txBody>
          <a:bodyPr wrap="square" rtlCol="0">
            <a:spAutoFit/>
          </a:bodyPr>
          <a:lstStyle/>
          <a:p>
            <a:r>
              <a:rPr lang="en-GB" sz="2000" dirty="0">
                <a:solidFill>
                  <a:srgbClr val="51A9BA"/>
                </a:solidFill>
                <a:latin typeface="Josefin Sans" pitchFamily="2" charset="0"/>
              </a:rPr>
              <a:t>N'oubliez pas qu'il faut du temps et de la patience à chaque étape.</a:t>
            </a:r>
          </a:p>
        </p:txBody>
      </p:sp>
      <p:sp>
        <p:nvSpPr>
          <p:cNvPr id="3" name="TextBox 2">
            <a:extLst>
              <a:ext uri="{FF2B5EF4-FFF2-40B4-BE49-F238E27FC236}">
                <a16:creationId xmlns:a16="http://schemas.microsoft.com/office/drawing/2014/main" id="{1D2633E2-EEF5-8C72-A7F8-E89CDEEE71A1}"/>
              </a:ext>
            </a:extLst>
          </p:cNvPr>
          <p:cNvSpPr txBox="1"/>
          <p:nvPr/>
        </p:nvSpPr>
        <p:spPr>
          <a:xfrm>
            <a:off x="9951973" y="1399011"/>
            <a:ext cx="1714629" cy="1200329"/>
          </a:xfrm>
          <a:prstGeom prst="rect">
            <a:avLst/>
          </a:prstGeom>
          <a:noFill/>
        </p:spPr>
        <p:txBody>
          <a:bodyPr wrap="square" rtlCol="0">
            <a:spAutoFit/>
          </a:bodyPr>
          <a:lstStyle/>
          <a:p>
            <a:pPr algn="ctr"/>
            <a:r>
              <a:rPr lang="en-GB" dirty="0">
                <a:solidFill>
                  <a:srgbClr val="FFC652"/>
                </a:solidFill>
                <a:latin typeface="Josefin Sans" pitchFamily="2" charset="0"/>
              </a:rPr>
              <a:t>Peut-être l'étape la plus importante de toutes</a:t>
            </a:r>
          </a:p>
        </p:txBody>
      </p:sp>
    </p:spTree>
    <p:extLst>
      <p:ext uri="{BB962C8B-B14F-4D97-AF65-F5344CB8AC3E}">
        <p14:creationId xmlns:p14="http://schemas.microsoft.com/office/powerpoint/2010/main" val="40961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26ED3-01F7-4AB4-B348-022049095FE0}"/>
              </a:ext>
            </a:extLst>
          </p:cNvPr>
          <p:cNvSpPr>
            <a:spLocks noGrp="1"/>
          </p:cNvSpPr>
          <p:nvPr>
            <p:ph type="body" sz="quarter" idx="17"/>
          </p:nvPr>
        </p:nvSpPr>
        <p:spPr>
          <a:xfrm>
            <a:off x="618460" y="518339"/>
            <a:ext cx="10896599" cy="863893"/>
          </a:xfrm>
        </p:spPr>
        <p:txBody>
          <a:bodyPr>
            <a:normAutofit/>
          </a:bodyPr>
          <a:lstStyle/>
          <a:p>
            <a:pPr algn="ctr"/>
            <a:r>
              <a:rPr lang="en-US" sz="2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3. Quel est le rôle et la signification de l'empathie dans les professions de la santé et du social pour le parcours thérapeutique de </a:t>
            </a:r>
            <a:r>
              <a:rPr lang="en-US" sz="2600" dirty="0" err="1">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l'usager</a:t>
            </a:r>
            <a:r>
              <a:rPr lang="en-US" sz="2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des </a:t>
            </a:r>
            <a:r>
              <a:rPr lang="en-US" sz="2600" dirty="0" err="1">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soins</a:t>
            </a:r>
            <a:r>
              <a:rPr lang="en-US" sz="2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a:t>
            </a:r>
          </a:p>
          <a:p>
            <a:endParaRPr lang="en-US" dirty="0"/>
          </a:p>
        </p:txBody>
      </p:sp>
      <p:sp>
        <p:nvSpPr>
          <p:cNvPr id="4" name="TextBox 3">
            <a:extLst>
              <a:ext uri="{FF2B5EF4-FFF2-40B4-BE49-F238E27FC236}">
                <a16:creationId xmlns:a16="http://schemas.microsoft.com/office/drawing/2014/main" id="{8927F43C-99FD-4CED-AAFC-713C15C2F586}"/>
              </a:ext>
            </a:extLst>
          </p:cNvPr>
          <p:cNvSpPr txBox="1"/>
          <p:nvPr/>
        </p:nvSpPr>
        <p:spPr>
          <a:xfrm>
            <a:off x="531628" y="1382233"/>
            <a:ext cx="10983432" cy="5360122"/>
          </a:xfrm>
          <a:prstGeom prst="rect">
            <a:avLst/>
          </a:prstGeom>
          <a:noFill/>
        </p:spPr>
        <p:txBody>
          <a:bodyPr wrap="square" rtlCol="0">
            <a:spAutoFit/>
          </a:bodyPr>
          <a:lstStyle/>
          <a:p>
            <a:pPr algn="just">
              <a:lnSpc>
                <a:spcPct val="150000"/>
              </a:lnSpc>
              <a:spcAft>
                <a:spcPts val="800"/>
              </a:spcAft>
            </a:pP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La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capacité</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de communication a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été</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identifiée</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comme</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la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compétence</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la plus importante pour un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professionnel</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US" sz="1400" dirty="0" err="1">
                <a:solidFill>
                  <a:srgbClr val="000000"/>
                </a:solidFill>
                <a:effectLst/>
                <a:latin typeface="Josefin Sans" pitchFamily="2" charset="0"/>
                <a:ea typeface="Calibri" panose="020F0502020204030204" pitchFamily="34" charset="0"/>
                <a:cs typeface="Calibri" panose="020F0502020204030204" pitchFamily="34" charset="0"/>
              </a:rPr>
              <a:t>santé</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Pour communiquer efficacement, le thérapeute doit avoir la certitude d'avoir réellement entendu et enregistré les besoins de l'usager des soins de santé afin de lui fournir des soins personnalisés. Il est essentiel de comprendre les sentiments, les opinions et les expériences des gens afin d'évaluer leurs véritables besoins et de leur fournir des services adaptés. Pour atteindre cet objectif, il est nécessaire de développer des compétences en matière d'empathie. Des études menées sur différents groupes de patients souffrant de divers problèmes de santé ont donné des résultats positifs en termes d'évolution de leur état de santé </a:t>
            </a:r>
            <a:r>
              <a:rPr lang="en-US" sz="1400" i="1" dirty="0">
                <a:solidFill>
                  <a:srgbClr val="000000"/>
                </a:solidFill>
                <a:effectLst/>
                <a:latin typeface="Josefin Sans" pitchFamily="2" charset="0"/>
                <a:ea typeface="Calibri" panose="020F0502020204030204" pitchFamily="34" charset="0"/>
                <a:cs typeface="Calibri" panose="020F0502020204030204" pitchFamily="34" charset="0"/>
              </a:rPr>
              <a:t>(</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Lim </a:t>
            </a:r>
            <a:r>
              <a:rPr lang="en-US" sz="1400" dirty="0">
                <a:solidFill>
                  <a:srgbClr val="000000"/>
                </a:solidFill>
                <a:latin typeface="Josefin Sans" pitchFamily="2" charset="0"/>
                <a:ea typeface="Calibri" panose="020F0502020204030204" pitchFamily="34" charset="0"/>
                <a:cs typeface="Calibri" panose="020F0502020204030204" pitchFamily="34" charset="0"/>
              </a:rPr>
              <a:t>et al- </a:t>
            </a:r>
            <a:r>
              <a:rPr lang="en-US" sz="1400" i="1" dirty="0">
                <a:solidFill>
                  <a:srgbClr val="000000"/>
                </a:solidFill>
                <a:effectLst/>
                <a:latin typeface="Josefin Sans" pitchFamily="2" charset="0"/>
                <a:ea typeface="Calibri" panose="020F0502020204030204" pitchFamily="34" charset="0"/>
                <a:cs typeface="Calibri" panose="020F0502020204030204" pitchFamily="34" charset="0"/>
              </a:rPr>
              <a:t>'</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Being-in-role</a:t>
            </a:r>
            <a:r>
              <a:rPr lang="en-US" sz="1400" i="1" dirty="0">
                <a:solidFill>
                  <a:srgbClr val="000000"/>
                </a:solidFill>
                <a:latin typeface="Josefin Sans" pitchFamily="2" charset="0"/>
                <a:ea typeface="Calibri" panose="020F0502020204030204" pitchFamily="34" charset="0"/>
                <a:cs typeface="Calibri" panose="020F0502020204030204" pitchFamily="34" charset="0"/>
              </a:rPr>
              <a:t> : </a:t>
            </a:r>
            <a:r>
              <a:rPr lang="en-US" sz="1400" i="1" dirty="0">
                <a:solidFill>
                  <a:srgbClr val="000000"/>
                </a:solidFill>
                <a:effectLst/>
                <a:latin typeface="Josefin Sans" pitchFamily="2" charset="0"/>
                <a:ea typeface="Calibri" panose="020F0502020204030204" pitchFamily="34" charset="0"/>
                <a:cs typeface="Calibri" panose="020F0502020204030204" pitchFamily="34" charset="0"/>
              </a:rPr>
              <a:t>“A teaching innovation to enhance empathic communication skills in medical students”)</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4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L'empathie est particulièrement importante dans le domaine des soins sociaux</a:t>
            </a:r>
            <a:r>
              <a:rPr lang="en-US" sz="1400" dirty="0">
                <a:solidFill>
                  <a:srgbClr val="000000"/>
                </a:solidFill>
                <a:latin typeface="Josefin Sans" pitchFamily="2" charset="0"/>
                <a:ea typeface="Calibri" panose="020F0502020204030204" pitchFamily="34" charset="0"/>
                <a:cs typeface="Calibri" panose="020F0502020204030204" pitchFamily="34" charset="0"/>
              </a:rPr>
              <a:t>. La </a:t>
            </a:r>
            <a:r>
              <a:rPr lang="en-US" sz="1400" dirty="0">
                <a:solidFill>
                  <a:srgbClr val="000000"/>
                </a:solidFill>
                <a:effectLst/>
                <a:latin typeface="Josefin Sans" pitchFamily="2" charset="0"/>
                <a:ea typeface="Calibri" panose="020F0502020204030204" pitchFamily="34" charset="0"/>
                <a:cs typeface="Calibri" panose="020F0502020204030204" pitchFamily="34" charset="0"/>
              </a:rPr>
              <a:t>capacité du travailleur social à faire preuve d'empathie et à comprendre les expériences des usagers est cruciale car l'empathie est l'une des qualités les plus essentielles que ces experts peuvent utiliser pour développer une alliance thérapeutique. Les usagers des soins de santé qui font l'expérience de l'empathie obtiennent de meilleurs résultats et ont plus de chances de s'améliorer. En outre, les travailleurs sociaux ayant des niveaux d'empathie plus élevés travaillent de manière plus productive et plus efficace pour remplir leur rôle de transformation sociale. L'empathie permet au travailleur social de faire preuve de confiance et de compassion envers les usagers des soins de santé, leur permettant ainsi de se sentir en sécurité pour exprimer leurs points de vue et leurs problèmes.</a:t>
            </a:r>
            <a:endParaRPr lang="en-US" sz="1400" dirty="0">
              <a:effectLst/>
              <a:latin typeface="Josefin Sans" pitchFamily="2" charset="0"/>
              <a:ea typeface="Calibri" panose="020F0502020204030204" pitchFamily="34" charset="0"/>
              <a:cs typeface="Arial" panose="020B0604020202020204" pitchFamily="34" charset="0"/>
            </a:endParaRPr>
          </a:p>
          <a:p>
            <a:pPr algn="just">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1310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sz="4000" dirty="0">
                <a:effectLst>
                  <a:outerShdw blurRad="38100" dist="38100" dir="2700000" algn="tl">
                    <a:srgbClr val="000000">
                      <a:alpha val="43137"/>
                    </a:srgbClr>
                  </a:outerShdw>
                </a:effectLst>
              </a:rPr>
              <a:t>Utilisation de l'empathie dans les relations professionnelles</a:t>
            </a:r>
          </a:p>
        </p:txBody>
      </p:sp>
      <p:sp>
        <p:nvSpPr>
          <p:cNvPr id="5" name="TextBox 4">
            <a:extLst>
              <a:ext uri="{FF2B5EF4-FFF2-40B4-BE49-F238E27FC236}">
                <a16:creationId xmlns:a16="http://schemas.microsoft.com/office/drawing/2014/main" id="{9C56E252-6B2D-DF7C-F240-CD9CD71ED53A}"/>
              </a:ext>
            </a:extLst>
          </p:cNvPr>
          <p:cNvSpPr txBox="1"/>
          <p:nvPr/>
        </p:nvSpPr>
        <p:spPr>
          <a:xfrm>
            <a:off x="710698" y="1411392"/>
            <a:ext cx="10512420" cy="3857466"/>
          </a:xfrm>
          <a:prstGeom prst="rect">
            <a:avLst/>
          </a:prstGeom>
          <a:noFill/>
        </p:spPr>
        <p:txBody>
          <a:bodyPr wrap="square">
            <a:spAutoFit/>
          </a:bodyPr>
          <a:lstStyle/>
          <a:p>
            <a:pPr algn="just">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L'empathie entre de nombreux utilisateurs de soins de santé et spécialistes a un impact important sur la réaction des deux groupes, ainsi que sur leur thérapie et leur bien-être général. Le développement des compétences empathiques est une priorité essentielle dans l'apprentissage des différents étudiants en soins de santé et doit être motivé. Les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programmes </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éducatifs pratiques qui renforcent les compétences personnelles et sociales des éducateurs et leur permettent de s'exprimer clairement avec leurs patients devraient être privilégiés (</a:t>
            </a:r>
            <a:r>
              <a:rPr lang="en-US" sz="1600" i="1" dirty="0">
                <a:solidFill>
                  <a:srgbClr val="000000"/>
                </a:solidFill>
                <a:effectLst/>
                <a:latin typeface="Josefin Sans" pitchFamily="2" charset="0"/>
                <a:ea typeface="Calibri" panose="020F0502020204030204" pitchFamily="34" charset="0"/>
                <a:cs typeface="Calibri" panose="020F0502020204030204" pitchFamily="34" charset="0"/>
              </a:rPr>
              <a:t>Kahrima </a:t>
            </a:r>
            <a:r>
              <a:rPr lang="en-US" sz="1600" i="1" dirty="0">
                <a:solidFill>
                  <a:srgbClr val="000000"/>
                </a:solidFill>
                <a:latin typeface="Josefin Sans" pitchFamily="2" charset="0"/>
                <a:ea typeface="Calibri" panose="020F0502020204030204" pitchFamily="34" charset="0"/>
                <a:cs typeface="Calibri" panose="020F0502020204030204" pitchFamily="34" charset="0"/>
              </a:rPr>
              <a:t>et al- </a:t>
            </a:r>
            <a:r>
              <a:rPr lang="en-US" sz="1600" i="1" dirty="0">
                <a:solidFill>
                  <a:srgbClr val="000000"/>
                </a:solidFill>
                <a:effectLst/>
                <a:latin typeface="Josefin Sans" pitchFamily="2" charset="0"/>
                <a:ea typeface="Calibri" panose="020F0502020204030204" pitchFamily="34" charset="0"/>
                <a:cs typeface="Calibri" panose="020F0502020204030204" pitchFamily="34" charset="0"/>
              </a:rPr>
              <a:t>'The effect of empathy training on the empathic skills of nurses'. </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Iran Red Crescent Med. J. 2016).</a:t>
            </a:r>
            <a:endParaRPr lang="en-US" sz="16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En</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outre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les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prestataires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soins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santé</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devraient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être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aidés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par des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programmes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d'éducation</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permanente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développement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personnel durable,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ainsi</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que par des séances de supervision qui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leur</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permettent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développer</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des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compétences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en</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matière de compassion. Une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volonté</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politique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est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nécessaire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pour financer et inspirer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ces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mesures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err="1">
                <a:solidFill>
                  <a:srgbClr val="000000"/>
                </a:solidFill>
                <a:effectLst/>
                <a:latin typeface="Josefin Sans" pitchFamily="2" charset="0"/>
                <a:ea typeface="Calibri" panose="020F0502020204030204" pitchFamily="34" charset="0"/>
                <a:cs typeface="Calibri" panose="020F0502020204030204" pitchFamily="34" charset="0"/>
              </a:rPr>
              <a:t>supplémentaires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p:txBody>
      </p:sp>
      <p:pic>
        <p:nvPicPr>
          <p:cNvPr id="6" name="Picture 5" descr="Icon&#10;&#10;Description automatically generated with low confidence">
            <a:extLst>
              <a:ext uri="{FF2B5EF4-FFF2-40B4-BE49-F238E27FC236}">
                <a16:creationId xmlns:a16="http://schemas.microsoft.com/office/drawing/2014/main" id="{C3AA46D6-0D71-0E2E-9813-E0E51BDA5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893" y="4590532"/>
            <a:ext cx="2876450" cy="2568682"/>
          </a:xfrm>
          <a:prstGeom prst="rect">
            <a:avLst/>
          </a:prstGeom>
        </p:spPr>
      </p:pic>
    </p:spTree>
    <p:extLst>
      <p:ext uri="{BB962C8B-B14F-4D97-AF65-F5344CB8AC3E}">
        <p14:creationId xmlns:p14="http://schemas.microsoft.com/office/powerpoint/2010/main" val="9545147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18F01-5EE3-4B09-AA2B-7EB99470C2C9}"/>
              </a:ext>
            </a:extLst>
          </p:cNvPr>
          <p:cNvSpPr>
            <a:spLocks noGrp="1"/>
          </p:cNvSpPr>
          <p:nvPr>
            <p:ph type="body" sz="quarter" idx="16"/>
          </p:nvPr>
        </p:nvSpPr>
        <p:spPr>
          <a:xfrm>
            <a:off x="469606" y="1064302"/>
            <a:ext cx="10928496" cy="5516379"/>
          </a:xfrm>
        </p:spPr>
        <p:txBody>
          <a:bodyPr>
            <a:normAutofit fontScale="25000" lnSpcReduction="20000"/>
          </a:bodyPr>
          <a:lstStyle/>
          <a:p>
            <a:pPr algn="just">
              <a:lnSpc>
                <a:spcPct val="150000"/>
              </a:lnSpc>
              <a:spcAft>
                <a:spcPts val="800"/>
              </a:spcAft>
            </a:pP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Selon une enquête, les usagers des soins de santé et les professionnels de la santé sont confrontés à un déficit de leurs compétences en matière de communication. Bien que l'empathie soit un élément clé de leur travail, elle est en constante diminution. L'opinion la plus courante sur le sujet est que les usagers des soins de santé pensent que les professionnels ne comprennent pas pleinement la situation </a:t>
            </a:r>
            <a:r>
              <a:rPr lang="en-US" sz="5600" dirty="0">
                <a:solidFill>
                  <a:srgbClr val="000000"/>
                </a:solidFill>
                <a:latin typeface="Josefin Sans" pitchFamily="2" charset="0"/>
                <a:ea typeface="Calibri" panose="020F0502020204030204" pitchFamily="34" charset="0"/>
                <a:cs typeface="Calibri" panose="020F0502020204030204" pitchFamily="34" charset="0"/>
              </a:rPr>
              <a:t>dans laquelle se trouvent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les usagers. Les recherches sur l'empathie montrent qu'elle est optimisée au cours des premières années de formation et d'activité sur le lieu de travail, mais qu'elle diminue au fur et à mesure que les professionnels sont actifs dans le domaine des soins de santé.</a:t>
            </a:r>
          </a:p>
          <a:p>
            <a:pPr algn="just">
              <a:lnSpc>
                <a:spcPct val="150000"/>
              </a:lnSpc>
              <a:spcAft>
                <a:spcPts val="800"/>
              </a:spcAft>
            </a:pP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L'empathie existe à différents niveaux. Plus précisément, il existe différentes échelles d'évaluation pour les professionnels et les patients-usagers. Pour la mesure quantitative de l'empathie, l'outil le plus utilisé </a:t>
            </a:r>
            <a:r>
              <a:rPr lang="en-US" sz="5600" dirty="0">
                <a:solidFill>
                  <a:srgbClr val="000000"/>
                </a:solidFill>
                <a:latin typeface="Josefin Sans" pitchFamily="2" charset="0"/>
                <a:ea typeface="Calibri" panose="020F0502020204030204" pitchFamily="34" charset="0"/>
                <a:cs typeface="Calibri" panose="020F0502020204030204" pitchFamily="34" charset="0"/>
              </a:rPr>
              <a:t>est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l'échelle d'empathie de Jefferson (Hojat et al- '</a:t>
            </a:r>
            <a:r>
              <a:rPr lang="en-US" sz="5600" i="1" dirty="0">
                <a:solidFill>
                  <a:srgbClr val="000000"/>
                </a:solidFill>
                <a:effectLst/>
                <a:latin typeface="Josefin Sans" pitchFamily="2" charset="0"/>
                <a:ea typeface="Calibri" panose="020F0502020204030204" pitchFamily="34" charset="0"/>
                <a:cs typeface="Calibri" panose="020F0502020204030204" pitchFamily="34" charset="0"/>
              </a:rPr>
              <a:t>The Jefferson scale of physician empathy : development and preliminary psychometric data'.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Edu. Psychol. Meas. 2001). Cet outil a d'abord été utilisé avec des étudiants en médecine, puis étendu aux professionnels de la santé et à leurs étudiants. Il s'</a:t>
            </a:r>
            <a:r>
              <a:rPr lang="en-US" sz="5600" dirty="0">
                <a:solidFill>
                  <a:srgbClr val="000000"/>
                </a:solidFill>
                <a:latin typeface="Josefin Sans" pitchFamily="2" charset="0"/>
                <a:ea typeface="Calibri" panose="020F0502020204030204" pitchFamily="34" charset="0"/>
                <a:cs typeface="Calibri" panose="020F0502020204030204" pitchFamily="34" charset="0"/>
              </a:rPr>
              <a:t>est avéré </a:t>
            </a:r>
            <a:r>
              <a:rPr lang="en-US" sz="5600" dirty="0" err="1">
                <a:solidFill>
                  <a:srgbClr val="000000"/>
                </a:solidFill>
                <a:latin typeface="Josefin Sans" pitchFamily="2" charset="0"/>
                <a:ea typeface="Calibri" panose="020F0502020204030204" pitchFamily="34" charset="0"/>
                <a:cs typeface="Calibri" panose="020F0502020204030204" pitchFamily="34" charset="0"/>
              </a:rPr>
              <a:t>être</a:t>
            </a:r>
            <a:r>
              <a:rPr lang="en-US" sz="5600" dirty="0">
                <a:solidFill>
                  <a:srgbClr val="000000"/>
                </a:solidFill>
                <a:latin typeface="Josefin Sans" pitchFamily="2" charset="0"/>
                <a:ea typeface="Calibri" panose="020F0502020204030204" pitchFamily="34" charset="0"/>
                <a:cs typeface="Calibri" panose="020F0502020204030204" pitchFamily="34" charset="0"/>
              </a:rPr>
              <a:t> </a:t>
            </a:r>
            <a:r>
              <a:rPr lang="en-US" sz="5600" dirty="0" err="1">
                <a:solidFill>
                  <a:srgbClr val="000000"/>
                </a:solidFill>
                <a:effectLst/>
                <a:latin typeface="Josefin Sans" pitchFamily="2" charset="0"/>
                <a:ea typeface="Calibri" panose="020F0502020204030204" pitchFamily="34" charset="0"/>
                <a:cs typeface="Calibri" panose="020F0502020204030204" pitchFamily="34" charset="0"/>
              </a:rPr>
              <a:t>efficace</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et fiable lorsqu'il a été testé par des médecins et d'autres professionnels de la </a:t>
            </a:r>
            <a:r>
              <a:rPr lang="en-US" sz="5600" dirty="0" err="1">
                <a:solidFill>
                  <a:srgbClr val="000000"/>
                </a:solidFill>
                <a:effectLst/>
                <a:latin typeface="Josefin Sans" pitchFamily="2" charset="0"/>
                <a:ea typeface="Calibri" panose="020F0502020204030204" pitchFamily="34" charset="0"/>
                <a:cs typeface="Calibri" panose="020F0502020204030204" pitchFamily="34" charset="0"/>
              </a:rPr>
              <a:t>santé</a:t>
            </a:r>
            <a:r>
              <a:rPr lang="en-US" sz="5600" dirty="0">
                <a:solidFill>
                  <a:srgbClr val="000000"/>
                </a:solidFill>
                <a:latin typeface="Josefin Sans" pitchFamily="2" charset="0"/>
                <a:ea typeface="Calibri" panose="020F0502020204030204" pitchFamily="34" charset="0"/>
                <a:cs typeface="Calibri" panose="020F0502020204030204" pitchFamily="34" charset="0"/>
              </a:rPr>
              <a:t>. </a:t>
            </a:r>
            <a:r>
              <a:rPr lang="en-US" sz="5600" dirty="0" err="1">
                <a:solidFill>
                  <a:srgbClr val="000000"/>
                </a:solidFill>
                <a:effectLst/>
                <a:latin typeface="Josefin Sans" pitchFamily="2" charset="0"/>
                <a:ea typeface="Calibri" panose="020F0502020204030204" pitchFamily="34" charset="0"/>
                <a:cs typeface="Calibri" panose="020F0502020204030204" pitchFamily="34" charset="0"/>
              </a:rPr>
              <a:t>L'échelle</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spécifique comprend entre 20 et 41 questions </a:t>
            </a:r>
            <a:r>
              <a:rPr lang="en-US" sz="5600" dirty="0">
                <a:solidFill>
                  <a:srgbClr val="000000"/>
                </a:solidFill>
                <a:latin typeface="Josefin Sans" pitchFamily="2" charset="0"/>
                <a:ea typeface="Calibri" panose="020F0502020204030204" pitchFamily="34" charset="0"/>
                <a:cs typeface="Calibri" panose="020F0502020204030204" pitchFamily="34" charset="0"/>
              </a:rPr>
              <a:t>avec des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scores </a:t>
            </a:r>
            <a:r>
              <a:rPr lang="en-US" sz="5600" dirty="0">
                <a:solidFill>
                  <a:srgbClr val="000000"/>
                </a:solidFill>
                <a:latin typeface="Josefin Sans" pitchFamily="2" charset="0"/>
                <a:ea typeface="Calibri" panose="020F0502020204030204" pitchFamily="34" charset="0"/>
                <a:cs typeface="Calibri" panose="020F0502020204030204" pitchFamily="34" charset="0"/>
              </a:rPr>
              <a:t>correspondants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entre </a:t>
            </a:r>
            <a:r>
              <a:rPr lang="en-US" sz="5600" dirty="0">
                <a:solidFill>
                  <a:srgbClr val="000000"/>
                </a:solidFill>
                <a:latin typeface="Josefin Sans" pitchFamily="2" charset="0"/>
                <a:ea typeface="Calibri" panose="020F0502020204030204" pitchFamily="34" charset="0"/>
                <a:cs typeface="Calibri" panose="020F0502020204030204" pitchFamily="34" charset="0"/>
              </a:rPr>
              <a:t>20 et 140</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Plus le score est élevé, plus l'empathie des professionnels de la santé et leurs actions thérapeutiques sont importantes (Kliszcz </a:t>
            </a:r>
            <a:r>
              <a:rPr lang="en-US" sz="5600" dirty="0">
                <a:solidFill>
                  <a:srgbClr val="000000"/>
                </a:solidFill>
                <a:latin typeface="Josefin Sans" pitchFamily="2" charset="0"/>
                <a:ea typeface="Calibri" panose="020F0502020204030204" pitchFamily="34" charset="0"/>
                <a:cs typeface="Calibri" panose="020F0502020204030204" pitchFamily="34" charset="0"/>
              </a:rPr>
              <a:t>et al- '</a:t>
            </a:r>
            <a:r>
              <a:rPr lang="en-US" sz="5600" i="1" dirty="0">
                <a:solidFill>
                  <a:srgbClr val="000000"/>
                </a:solidFill>
                <a:effectLst/>
                <a:latin typeface="Josefin Sans" pitchFamily="2" charset="0"/>
                <a:ea typeface="Calibri" panose="020F0502020204030204" pitchFamily="34" charset="0"/>
                <a:cs typeface="Calibri" panose="020F0502020204030204" pitchFamily="34" charset="0"/>
              </a:rPr>
              <a:t>A. Empathy in health care providers-validation study of the Polish version of the Jefferson Scale of Empathy'.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Adv. Med. Sci. 2006). </a:t>
            </a:r>
            <a:r>
              <a:rPr lang="en-GB" sz="5600" dirty="0">
                <a:solidFill>
                  <a:srgbClr val="000000"/>
                </a:solidFill>
                <a:latin typeface="Josefin Sans" pitchFamily="2" charset="0"/>
                <a:ea typeface="Calibri" panose="020F0502020204030204" pitchFamily="34" charset="0"/>
                <a:cs typeface="Calibri" panose="020F0502020204030204" pitchFamily="34" charset="0"/>
              </a:rPr>
              <a:t>L'échelle d'auto-évaluation a été adaptée pour être utilisée dans d'autres contextes, comme le </a:t>
            </a:r>
            <a:r>
              <a:rPr lang="en-US" sz="5600" dirty="0">
                <a:solidFill>
                  <a:srgbClr val="000000"/>
                </a:solidFill>
                <a:effectLst/>
                <a:latin typeface="Josefin Sans" pitchFamily="2" charset="0"/>
                <a:ea typeface="Calibri" panose="020F0502020204030204" pitchFamily="34" charset="0"/>
              </a:rPr>
              <a:t>travail social qui utilise l'échelle d'empathie pour les travailleurs sociaux.  L'échelle de Jefferson prend la forme d'un questionnaire </a:t>
            </a:r>
            <a:r>
              <a:rPr lang="en-US" sz="5600" dirty="0">
                <a:solidFill>
                  <a:srgbClr val="000000"/>
                </a:solidFill>
                <a:latin typeface="Josefin Sans" pitchFamily="2" charset="0"/>
                <a:ea typeface="Calibri" panose="020F0502020204030204" pitchFamily="34" charset="0"/>
              </a:rPr>
              <a:t>mesurant des </a:t>
            </a:r>
            <a:r>
              <a:rPr lang="en-US" sz="5600" dirty="0">
                <a:solidFill>
                  <a:srgbClr val="000000"/>
                </a:solidFill>
                <a:effectLst/>
                <a:latin typeface="Josefin Sans" pitchFamily="2" charset="0"/>
                <a:ea typeface="Calibri" panose="020F0502020204030204" pitchFamily="34" charset="0"/>
              </a:rPr>
              <a:t>indicateurs quantitatifs et soutient la prise de décision pour les besoins éducatifs ou professionnels. </a:t>
            </a:r>
          </a:p>
          <a:p>
            <a:pPr algn="just">
              <a:lnSpc>
                <a:spcPct val="150000"/>
              </a:lnSpc>
              <a:spcAft>
                <a:spcPts val="800"/>
              </a:spcAft>
            </a:pPr>
            <a:r>
              <a:rPr lang="en-US" sz="5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5600" dirty="0">
                <a:solidFill>
                  <a:schemeClr val="tx1"/>
                </a:solidFill>
                <a:effectLst/>
                <a:latin typeface="Josefin Sans" pitchFamily="2" charset="0"/>
                <a:ea typeface="Calibri" panose="020F0502020204030204" pitchFamily="34" charset="0"/>
              </a:rPr>
              <a:t>http://www.jefferson.edu/jmc/crmehc/jse.html).</a:t>
            </a:r>
            <a:endParaRPr lang="en-US" sz="5600" dirty="0">
              <a:solidFill>
                <a:schemeClr val="tx1"/>
              </a:solidFill>
              <a:latin typeface="Josefin Sans" pitchFamily="2" charset="0"/>
            </a:endParaRPr>
          </a:p>
          <a:p>
            <a:pPr algn="just">
              <a:lnSpc>
                <a:spcPct val="150000"/>
              </a:lnSpc>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a:p>
            <a:pPr>
              <a:lnSpc>
                <a:spcPct val="150000"/>
              </a:lnSpc>
            </a:pPr>
            <a:endParaRPr lang="en-US" dirty="0"/>
          </a:p>
        </p:txBody>
      </p:sp>
      <p:sp>
        <p:nvSpPr>
          <p:cNvPr id="3" name="Text Placeholder 2">
            <a:extLst>
              <a:ext uri="{FF2B5EF4-FFF2-40B4-BE49-F238E27FC236}">
                <a16:creationId xmlns:a16="http://schemas.microsoft.com/office/drawing/2014/main" id="{17385CBA-6B23-465B-B53E-9C341B6CDE2F}"/>
              </a:ext>
            </a:extLst>
          </p:cNvPr>
          <p:cNvSpPr>
            <a:spLocks noGrp="1"/>
          </p:cNvSpPr>
          <p:nvPr>
            <p:ph type="body" sz="quarter" idx="17"/>
          </p:nvPr>
        </p:nvSpPr>
        <p:spPr>
          <a:xfrm>
            <a:off x="618461" y="419725"/>
            <a:ext cx="10512420" cy="644577"/>
          </a:xfrm>
        </p:spPr>
        <p:txBody>
          <a:bodyPr/>
          <a:lstStyle/>
          <a:p>
            <a:pPr algn="ctr"/>
            <a:r>
              <a:rPr lang="en-US" sz="32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4. </a:t>
            </a:r>
            <a:r>
              <a:rPr lang="en-US" sz="3600" b="1" dirty="0">
                <a:solidFill>
                  <a:srgbClr val="000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Comment évaluer les niveaux d'empathie chez les professionnels ?</a:t>
            </a:r>
            <a:endParaRPr lang="en-US"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Tree>
    <p:extLst>
      <p:ext uri="{BB962C8B-B14F-4D97-AF65-F5344CB8AC3E}">
        <p14:creationId xmlns:p14="http://schemas.microsoft.com/office/powerpoint/2010/main" val="15992273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2028585"/>
            <a:ext cx="7223759" cy="1937971"/>
          </a:xfrm>
        </p:spPr>
        <p:txBody>
          <a:bodyPr>
            <a:normAutofit/>
          </a:bodyPr>
          <a:lstStyle/>
          <a:p>
            <a:pPr algn="ctr"/>
            <a:r>
              <a:rPr lang="en-US" dirty="0"/>
              <a:t>Littératie en matière de santé et bien-être</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THEME </a:t>
            </a:r>
            <a:r>
              <a:rPr lang="en-US" dirty="0">
                <a:solidFill>
                  <a:srgbClr val="FFC652"/>
                </a:solidFill>
              </a:rPr>
              <a:t>2 </a:t>
            </a:r>
            <a:r>
              <a:rPr lang="en-US" dirty="0"/>
              <a:t>Module </a:t>
            </a:r>
            <a:r>
              <a:rPr lang="en-US" dirty="0">
                <a:solidFill>
                  <a:srgbClr val="FFC652"/>
                </a:solidFill>
              </a:rPr>
              <a:t>4</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191" y="1798302"/>
            <a:ext cx="4918983" cy="5374189"/>
          </a:xfrm>
          <a:prstGeom prst="rect">
            <a:avLst/>
          </a:prstGeom>
        </p:spPr>
      </p:pic>
    </p:spTree>
    <p:extLst>
      <p:ext uri="{BB962C8B-B14F-4D97-AF65-F5344CB8AC3E}">
        <p14:creationId xmlns:p14="http://schemas.microsoft.com/office/powerpoint/2010/main" val="31431515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C2C05B-BB3C-D3DF-D3C3-B163CE62E532}"/>
              </a:ext>
            </a:extLst>
          </p:cNvPr>
          <p:cNvSpPr txBox="1"/>
          <p:nvPr/>
        </p:nvSpPr>
        <p:spPr>
          <a:xfrm>
            <a:off x="814230" y="543516"/>
            <a:ext cx="4926767" cy="5209118"/>
          </a:xfrm>
          <a:prstGeom prst="rect">
            <a:avLst/>
          </a:prstGeom>
          <a:noFill/>
        </p:spPr>
        <p:txBody>
          <a:bodyPr wrap="square" rtlCol="0">
            <a:spAutoFit/>
          </a:bodyPr>
          <a:lstStyle/>
          <a:p>
            <a:pPr>
              <a:lnSpc>
                <a:spcPct val="150000"/>
              </a:lnSpc>
            </a:pPr>
            <a:r>
              <a:rPr lang="en-GB" sz="2800" dirty="0">
                <a:latin typeface="Josefin Sans" pitchFamily="2" charset="0"/>
              </a:rPr>
              <a:t>"La </a:t>
            </a:r>
            <a:r>
              <a:rPr lang="en-GB" sz="2800" b="1" dirty="0">
                <a:latin typeface="Josefin Sans" pitchFamily="2" charset="0"/>
              </a:rPr>
              <a:t>littératie en santé </a:t>
            </a:r>
            <a:r>
              <a:rPr lang="en-GB" sz="2800" dirty="0">
                <a:latin typeface="Josefin Sans" pitchFamily="2" charset="0"/>
              </a:rPr>
              <a:t>est définie comme la capacité d'une personne à comprendre et à utiliser les informations relatives aux soins de santé qui sont nécessaires pour permettre une prise de décision appropriée."</a:t>
            </a:r>
          </a:p>
        </p:txBody>
      </p:sp>
      <p:sp>
        <p:nvSpPr>
          <p:cNvPr id="5" name="TextBox 4">
            <a:extLst>
              <a:ext uri="{FF2B5EF4-FFF2-40B4-BE49-F238E27FC236}">
                <a16:creationId xmlns:a16="http://schemas.microsoft.com/office/drawing/2014/main" id="{818D6231-A4E6-1019-EA47-69FD920C9627}"/>
              </a:ext>
            </a:extLst>
          </p:cNvPr>
          <p:cNvSpPr txBox="1"/>
          <p:nvPr/>
        </p:nvSpPr>
        <p:spPr>
          <a:xfrm>
            <a:off x="7248715" y="960781"/>
            <a:ext cx="2578308" cy="1200329"/>
          </a:xfrm>
          <a:prstGeom prst="rect">
            <a:avLst/>
          </a:prstGeom>
          <a:noFill/>
        </p:spPr>
        <p:txBody>
          <a:bodyPr wrap="square" rtlCol="0">
            <a:spAutoFit/>
          </a:bodyPr>
          <a:lstStyle/>
          <a:p>
            <a:r>
              <a:rPr lang="en-GB" sz="3600" dirty="0">
                <a:latin typeface="Josefin Sans" pitchFamily="2" charset="0"/>
              </a:rPr>
              <a:t>    DONNÉES</a:t>
            </a:r>
          </a:p>
        </p:txBody>
      </p:sp>
      <p:sp>
        <p:nvSpPr>
          <p:cNvPr id="6" name="TextBox 5">
            <a:extLst>
              <a:ext uri="{FF2B5EF4-FFF2-40B4-BE49-F238E27FC236}">
                <a16:creationId xmlns:a16="http://schemas.microsoft.com/office/drawing/2014/main" id="{46E37B8D-375B-63E6-4115-A19331AD5447}"/>
              </a:ext>
            </a:extLst>
          </p:cNvPr>
          <p:cNvSpPr txBox="1"/>
          <p:nvPr/>
        </p:nvSpPr>
        <p:spPr>
          <a:xfrm>
            <a:off x="6572303" y="2320382"/>
            <a:ext cx="3607395" cy="3693319"/>
          </a:xfrm>
          <a:prstGeom prst="rect">
            <a:avLst/>
          </a:prstGeom>
          <a:noFill/>
        </p:spPr>
        <p:txBody>
          <a:bodyPr wrap="square" rtlCol="0">
            <a:spAutoFit/>
          </a:bodyPr>
          <a:lstStyle/>
          <a:p>
            <a:pPr algn="ctr"/>
            <a:r>
              <a:rPr lang="en-US" sz="1800" b="0" i="0" dirty="0">
                <a:solidFill>
                  <a:schemeClr val="tx1"/>
                </a:solidFill>
                <a:effectLst/>
                <a:latin typeface="Josefin Sans" pitchFamily="2" charset="0"/>
              </a:rPr>
              <a:t>Une étude </a:t>
            </a:r>
            <a:r>
              <a:rPr lang="en-US" sz="1800" b="0" i="0" dirty="0" err="1">
                <a:solidFill>
                  <a:schemeClr val="tx1"/>
                </a:solidFill>
                <a:effectLst/>
                <a:latin typeface="Josefin Sans" pitchFamily="2" charset="0"/>
              </a:rPr>
              <a:t>menée</a:t>
            </a:r>
            <a:r>
              <a:rPr lang="en-US" sz="1800" b="0" i="0" dirty="0">
                <a:solidFill>
                  <a:schemeClr val="tx1"/>
                </a:solidFill>
                <a:effectLst/>
                <a:latin typeface="Josefin Sans" pitchFamily="2" charset="0"/>
              </a:rPr>
              <a:t> en 1995 par deux hôpitaux </a:t>
            </a:r>
            <a:r>
              <a:rPr lang="en-US" sz="1800" b="0" i="0" dirty="0" err="1">
                <a:solidFill>
                  <a:schemeClr val="tx1"/>
                </a:solidFill>
                <a:effectLst/>
                <a:latin typeface="Josefin Sans" pitchFamily="2" charset="0"/>
              </a:rPr>
              <a:t>américains</a:t>
            </a:r>
            <a:r>
              <a:rPr lang="en-US" sz="1800" b="0" i="0" dirty="0">
                <a:solidFill>
                  <a:schemeClr val="tx1"/>
                </a:solidFill>
                <a:effectLst/>
                <a:latin typeface="Josefin Sans" pitchFamily="2" charset="0"/>
              </a:rPr>
              <a:t> sur 2 600 patients a révélé qu'entre</a:t>
            </a:r>
          </a:p>
          <a:p>
            <a:pPr algn="ctr"/>
            <a:endParaRPr lang="en-US" dirty="0">
              <a:latin typeface="Josefin Sans" pitchFamily="2" charset="0"/>
            </a:endParaRPr>
          </a:p>
          <a:p>
            <a:pPr algn="ctr"/>
            <a:r>
              <a:rPr lang="en-US" sz="1800" b="0" i="0" dirty="0">
                <a:solidFill>
                  <a:schemeClr val="tx1"/>
                </a:solidFill>
                <a:effectLst/>
                <a:latin typeface="Josefin Sans" pitchFamily="2" charset="0"/>
              </a:rPr>
              <a:t> 26 % et 60 % des patients ne </a:t>
            </a:r>
            <a:r>
              <a:rPr lang="en-US" sz="1800" b="0" i="0" dirty="0" err="1">
                <a:solidFill>
                  <a:schemeClr val="tx1"/>
                </a:solidFill>
                <a:effectLst/>
                <a:latin typeface="Josefin Sans" pitchFamily="2" charset="0"/>
              </a:rPr>
              <a:t>comprennent</a:t>
            </a:r>
            <a:r>
              <a:rPr lang="en-US" sz="1800" b="0" i="0" dirty="0">
                <a:solidFill>
                  <a:schemeClr val="tx1"/>
                </a:solidFill>
                <a:effectLst/>
                <a:latin typeface="Josefin Sans" pitchFamily="2" charset="0"/>
              </a:rPr>
              <a:t> pas le mode d'emploi des médicaments, </a:t>
            </a:r>
          </a:p>
          <a:p>
            <a:pPr algn="ctr"/>
            <a:endParaRPr lang="en-US" dirty="0">
              <a:latin typeface="Josefin Sans" pitchFamily="2" charset="0"/>
            </a:endParaRPr>
          </a:p>
          <a:p>
            <a:pPr algn="ctr"/>
            <a:r>
              <a:rPr lang="en-US" sz="1800" b="0" i="0" dirty="0">
                <a:solidFill>
                  <a:schemeClr val="tx1"/>
                </a:solidFill>
                <a:effectLst/>
                <a:latin typeface="Josefin Sans" pitchFamily="2" charset="0"/>
              </a:rPr>
              <a:t>le </a:t>
            </a:r>
            <a:r>
              <a:rPr lang="en-US" sz="1800" b="0" i="0" dirty="0" err="1">
                <a:solidFill>
                  <a:schemeClr val="tx1"/>
                </a:solidFill>
                <a:effectLst/>
                <a:latin typeface="Josefin Sans" pitchFamily="2" charset="0"/>
              </a:rPr>
              <a:t>formulaire</a:t>
            </a:r>
            <a:r>
              <a:rPr lang="en-US" sz="1800" b="0" i="0" dirty="0">
                <a:solidFill>
                  <a:schemeClr val="tx1"/>
                </a:solidFill>
                <a:effectLst/>
                <a:latin typeface="Josefin Sans" pitchFamily="2" charset="0"/>
              </a:rPr>
              <a:t> standard de </a:t>
            </a:r>
            <a:r>
              <a:rPr lang="en-US" sz="1800" b="0" i="0" u="none" strike="noStrike" dirty="0" err="1">
                <a:solidFill>
                  <a:schemeClr val="tx1"/>
                </a:solidFill>
                <a:effectLst/>
                <a:latin typeface="Josefin Sans" pitchFamily="2" charset="0"/>
              </a:rPr>
              <a:t>consentement</a:t>
            </a:r>
            <a:r>
              <a:rPr lang="en-US" sz="1800" b="0" i="0" u="none" strike="noStrike" dirty="0">
                <a:solidFill>
                  <a:schemeClr val="tx1"/>
                </a:solidFill>
                <a:effectLst/>
                <a:latin typeface="Josefin Sans" pitchFamily="2" charset="0"/>
              </a:rPr>
              <a:t> </a:t>
            </a:r>
            <a:r>
              <a:rPr lang="en-US" sz="1800" b="0" i="0" u="none" strike="noStrike" dirty="0" err="1">
                <a:solidFill>
                  <a:schemeClr val="tx1"/>
                </a:solidFill>
                <a:effectLst/>
                <a:latin typeface="Josefin Sans" pitchFamily="2" charset="0"/>
              </a:rPr>
              <a:t>éclairé</a:t>
            </a:r>
            <a:r>
              <a:rPr lang="en-US" sz="1800" b="0" i="0" dirty="0">
                <a:solidFill>
                  <a:schemeClr val="tx1"/>
                </a:solidFill>
                <a:effectLst/>
                <a:latin typeface="Josefin Sans" pitchFamily="2" charset="0"/>
              </a:rPr>
              <a:t>, ou des documents sur la prise de rendez-vous.</a:t>
            </a:r>
            <a:endParaRPr lang="en-US" sz="1800" b="0" i="0" baseline="30000" dirty="0">
              <a:solidFill>
                <a:schemeClr val="tx1"/>
              </a:solidFill>
              <a:effectLst/>
              <a:latin typeface="Josefin Sans" pitchFamily="2" charset="0"/>
            </a:endParaRPr>
          </a:p>
          <a:p>
            <a:endParaRPr lang="en-GB" dirty="0"/>
          </a:p>
        </p:txBody>
      </p:sp>
      <p:sp>
        <p:nvSpPr>
          <p:cNvPr id="9" name="TextBox 8">
            <a:extLst>
              <a:ext uri="{FF2B5EF4-FFF2-40B4-BE49-F238E27FC236}">
                <a16:creationId xmlns:a16="http://schemas.microsoft.com/office/drawing/2014/main" id="{0FB9DAFA-B443-241B-7F79-24477981FD82}"/>
              </a:ext>
            </a:extLst>
          </p:cNvPr>
          <p:cNvSpPr txBox="1"/>
          <p:nvPr/>
        </p:nvSpPr>
        <p:spPr>
          <a:xfrm>
            <a:off x="230863" y="5898986"/>
            <a:ext cx="6093500" cy="415498"/>
          </a:xfrm>
          <a:prstGeom prst="rect">
            <a:avLst/>
          </a:prstGeom>
          <a:noFill/>
        </p:spPr>
        <p:txBody>
          <a:bodyPr wrap="square">
            <a:spAutoFit/>
          </a:bodyPr>
          <a:lstStyle/>
          <a:p>
            <a:pPr algn="l"/>
            <a:r>
              <a:rPr lang="en-US" sz="1050" i="1" dirty="0">
                <a:solidFill>
                  <a:schemeClr val="tx1"/>
                </a:solidFill>
                <a:effectLst/>
                <a:latin typeface="Josefin Sans" pitchFamily="2" charset="0"/>
              </a:rPr>
              <a:t>(M. V. Williams ; et al. (1995). </a:t>
            </a:r>
            <a:r>
              <a:rPr lang="en-US" sz="1050" i="1" strike="noStrike" dirty="0">
                <a:solidFill>
                  <a:schemeClr val="tx1"/>
                </a:solidFill>
                <a:effectLst/>
                <a:latin typeface="Josefin Sans" pitchFamily="2" charset="0"/>
              </a:rPr>
              <a:t>"Inadequate functional health literacy among patients at two public hospitals"</a:t>
            </a:r>
            <a:r>
              <a:rPr lang="en-US" sz="1050" i="1" dirty="0">
                <a:solidFill>
                  <a:schemeClr val="tx1"/>
                </a:solidFill>
                <a:effectLst/>
                <a:latin typeface="Josefin Sans" pitchFamily="2" charset="0"/>
              </a:rPr>
              <a:t>. JAMA. 274 (21) : 677 82. Consulté le 2006-06-30).</a:t>
            </a:r>
            <a:endParaRPr lang="en-US" sz="1050" i="0" dirty="0">
              <a:solidFill>
                <a:schemeClr val="tx1"/>
              </a:solidFill>
              <a:effectLst/>
              <a:latin typeface="Josefin Sans" pitchFamily="2" charset="0"/>
            </a:endParaRPr>
          </a:p>
        </p:txBody>
      </p:sp>
    </p:spTree>
    <p:extLst>
      <p:ext uri="{BB962C8B-B14F-4D97-AF65-F5344CB8AC3E}">
        <p14:creationId xmlns:p14="http://schemas.microsoft.com/office/powerpoint/2010/main" val="4188877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p:txBody>
          <a:bodyPr/>
          <a:lstStyle/>
          <a:p>
            <a:r>
              <a:rPr lang="en-US" dirty="0">
                <a:solidFill>
                  <a:srgbClr val="FFC652"/>
                </a:solidFill>
                <a:effectLst>
                  <a:outerShdw blurRad="38100" dist="38100" dir="2700000" algn="tl">
                    <a:srgbClr val="000000">
                      <a:alpha val="43137"/>
                    </a:srgbClr>
                  </a:outerShdw>
                </a:effectLst>
              </a:rPr>
              <a:t>1.Accèder</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n-US" dirty="0"/>
              <a:t>Évaluer</a:t>
            </a:r>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n-US" dirty="0"/>
              <a:t>communiquer</a:t>
            </a:r>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n-US" dirty="0"/>
              <a:t>comprendre</a:t>
            </a:r>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n-US" dirty="0"/>
              <a:t>relations</a:t>
            </a:r>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n-US" dirty="0"/>
              <a:t>partenariat</a:t>
            </a:r>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2171409" y="1162320"/>
            <a:ext cx="1992717" cy="785651"/>
          </a:xfrm>
        </p:spPr>
        <p:txBody>
          <a:bodyPr>
            <a:normAutofit fontScale="70000" lnSpcReduction="20000"/>
          </a:bodyPr>
          <a:lstStyle/>
          <a:p>
            <a:r>
              <a:rPr lang="en-US" dirty="0"/>
              <a:t>Possibilité d'accéder à des informations sur la santé</a:t>
            </a:r>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p:txBody>
          <a:bodyPr/>
          <a:lstStyle/>
          <a:p>
            <a:r>
              <a:rPr lang="en-US" dirty="0">
                <a:solidFill>
                  <a:srgbClr val="FFC652"/>
                </a:solidFill>
                <a:effectLst>
                  <a:outerShdw blurRad="38100" dist="38100" dir="2700000" algn="tl">
                    <a:srgbClr val="000000">
                      <a:alpha val="43137"/>
                    </a:srgbClr>
                  </a:outerShdw>
                </a:effectLst>
              </a:rPr>
              <a:t>2. évaluer</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1902056" y="3080178"/>
            <a:ext cx="2446719" cy="952176"/>
          </a:xfrm>
        </p:spPr>
        <p:txBody>
          <a:bodyPr>
            <a:normAutofit fontScale="85000" lnSpcReduction="10000"/>
          </a:bodyPr>
          <a:lstStyle/>
          <a:p>
            <a:r>
              <a:rPr lang="en-US" dirty="0"/>
              <a:t>Capacité d'interpréter et d'évaluer les informations sur la santé</a:t>
            </a:r>
          </a:p>
          <a:p>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p:txBody>
          <a:bodyPr/>
          <a:lstStyle/>
          <a:p>
            <a:r>
              <a:rPr lang="en-US" dirty="0">
                <a:solidFill>
                  <a:srgbClr val="FFC652"/>
                </a:solidFill>
                <a:effectLst>
                  <a:outerShdw blurRad="38100" dist="38100" dir="2700000" algn="tl">
                    <a:srgbClr val="000000">
                      <a:alpha val="43137"/>
                    </a:srgbClr>
                  </a:outerShdw>
                </a:effectLst>
              </a:rPr>
              <a:t>3.communiquer</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2068643" y="4977219"/>
            <a:ext cx="2374404" cy="952176"/>
          </a:xfrm>
        </p:spPr>
        <p:txBody>
          <a:bodyPr>
            <a:normAutofit fontScale="92500" lnSpcReduction="20000"/>
          </a:bodyPr>
          <a:lstStyle/>
          <a:p>
            <a:r>
              <a:rPr lang="en-US" dirty="0"/>
              <a:t>Capacité à prendre des décisions éclairées en matière de soins de santé</a:t>
            </a:r>
          </a:p>
          <a:p>
            <a:endParaRPr lang="en-US"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a:xfrm>
            <a:off x="7955675" y="460153"/>
            <a:ext cx="3405520" cy="684000"/>
          </a:xfrm>
        </p:spPr>
        <p:txBody>
          <a:bodyPr/>
          <a:lstStyle/>
          <a:p>
            <a:r>
              <a:rPr lang="en-US" dirty="0">
                <a:solidFill>
                  <a:srgbClr val="FFC652"/>
                </a:solidFill>
                <a:effectLst>
                  <a:outerShdw blurRad="38100" dist="38100" dir="2700000" algn="tl">
                    <a:srgbClr val="000000">
                      <a:alpha val="43137"/>
                    </a:srgbClr>
                  </a:outerShdw>
                </a:effectLst>
              </a:rPr>
              <a:t>4.comprendre</a:t>
            </a: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7844627" y="1013554"/>
            <a:ext cx="2609250" cy="1023267"/>
          </a:xfrm>
        </p:spPr>
        <p:txBody>
          <a:bodyPr>
            <a:normAutofit fontScale="92500"/>
          </a:bodyPr>
          <a:lstStyle/>
          <a:p>
            <a:r>
              <a:rPr lang="en-US" dirty="0"/>
              <a:t>Capacité à tirer un sens des informations sur la santé</a:t>
            </a:r>
          </a:p>
          <a:p>
            <a:endParaRPr lang="en-US"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p:txBody>
          <a:bodyPr/>
          <a:lstStyle/>
          <a:p>
            <a:r>
              <a:rPr lang="en-US" dirty="0">
                <a:solidFill>
                  <a:srgbClr val="FFC652"/>
                </a:solidFill>
                <a:effectLst>
                  <a:outerShdw blurRad="38100" dist="38100" dir="2700000" algn="tl">
                    <a:srgbClr val="000000">
                      <a:alpha val="43137"/>
                    </a:srgbClr>
                  </a:outerShdw>
                </a:effectLst>
              </a:rPr>
              <a:t>5.relations</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7748953" y="3080178"/>
            <a:ext cx="2540991" cy="1023267"/>
          </a:xfrm>
        </p:spPr>
        <p:txBody>
          <a:bodyPr/>
          <a:lstStyle/>
          <a:p>
            <a:r>
              <a:rPr lang="en-US" dirty="0"/>
              <a:t>Respect, valeurs et préférences</a:t>
            </a:r>
          </a:p>
          <a:p>
            <a:endParaRPr lang="en-US" dirty="0"/>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p:txBody>
          <a:bodyPr/>
          <a:lstStyle/>
          <a:p>
            <a:r>
              <a:rPr lang="en-US" dirty="0">
                <a:solidFill>
                  <a:srgbClr val="FFC652"/>
                </a:solidFill>
                <a:effectLst>
                  <a:outerShdw blurRad="38100" dist="38100" dir="2700000" algn="tl">
                    <a:srgbClr val="000000">
                      <a:alpha val="43137"/>
                    </a:srgbClr>
                  </a:outerShdw>
                </a:effectLst>
              </a:rPr>
              <a:t>6. partenariat</a:t>
            </a: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4977219"/>
            <a:ext cx="2037618" cy="785651"/>
          </a:xfrm>
        </p:spPr>
        <p:txBody>
          <a:bodyPr>
            <a:normAutofit fontScale="92500" lnSpcReduction="20000"/>
          </a:bodyPr>
          <a:lstStyle/>
          <a:p>
            <a:r>
              <a:rPr lang="en-US" dirty="0"/>
              <a:t>Le soutien par les pairs dans l'éducation</a:t>
            </a:r>
          </a:p>
          <a:p>
            <a:endParaRPr lang="en-US" dirty="0"/>
          </a:p>
        </p:txBody>
      </p:sp>
      <p:sp>
        <p:nvSpPr>
          <p:cNvPr id="2" name="TextBox 1">
            <a:extLst>
              <a:ext uri="{FF2B5EF4-FFF2-40B4-BE49-F238E27FC236}">
                <a16:creationId xmlns:a16="http://schemas.microsoft.com/office/drawing/2014/main" id="{1043B9EE-A3B5-1FC6-2A67-BC65E71F9E1F}"/>
              </a:ext>
            </a:extLst>
          </p:cNvPr>
          <p:cNvSpPr txBox="1"/>
          <p:nvPr/>
        </p:nvSpPr>
        <p:spPr>
          <a:xfrm>
            <a:off x="137797" y="175491"/>
            <a:ext cx="1888761" cy="6832640"/>
          </a:xfrm>
          <a:prstGeom prst="rect">
            <a:avLst/>
          </a:prstGeom>
          <a:noFill/>
        </p:spPr>
        <p:txBody>
          <a:bodyPr wrap="square" rtlCol="0">
            <a:spAutoFit/>
          </a:bodyPr>
          <a:lstStyle/>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La littératie personnelle en matière de santé désigne la capacité d'un individu à trouver, comprendre et appliquer des informations et des services pour prendre des décisions et faire des choix en matière de santé pour lui-même et son entourage.</a:t>
            </a:r>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La compréhension des instructions de prescription, des instructions du médecin et des formulaires de consentement, ainsi que la capacité à naviguer dans le système complexe des soins de santé sont autant d'exemples de littératie personnelle en matière de santé.</a:t>
            </a:r>
            <a:endParaRPr lang="en-US" sz="1400" dirty="0">
              <a:solidFill>
                <a:srgbClr val="51A9BA"/>
              </a:solidFill>
              <a:effectLst/>
              <a:latin typeface="Josefin Sans" pitchFamily="2" charset="0"/>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E9C62898-36F3-3FBB-14E3-FEBF1F63097E}"/>
              </a:ext>
            </a:extLst>
          </p:cNvPr>
          <p:cNvSpPr txBox="1"/>
          <p:nvPr/>
        </p:nvSpPr>
        <p:spPr>
          <a:xfrm>
            <a:off x="10358203" y="558471"/>
            <a:ext cx="1653915" cy="5755422"/>
          </a:xfrm>
          <a:prstGeom prst="rect">
            <a:avLst/>
          </a:prstGeom>
          <a:noFill/>
        </p:spPr>
        <p:txBody>
          <a:bodyPr wrap="square" rtlCol="0">
            <a:spAutoFit/>
          </a:bodyPr>
          <a:lstStyle/>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Au lieu de se contenter de comprendre les informations sur la santé, il faut mettre l'accent sur la capacité des gens à les utiliser.</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Concentrez-vous sur la capacité à prendre des </a:t>
            </a:r>
            <a:r>
              <a:rPr lang="en-US" sz="1400" dirty="0" err="1">
                <a:solidFill>
                  <a:srgbClr val="51A9BA"/>
                </a:solidFill>
                <a:effectLst/>
                <a:latin typeface="Josefin Sans" pitchFamily="2" charset="0"/>
                <a:ea typeface="Calibri" panose="020F0502020204030204" pitchFamily="34" charset="0"/>
                <a:cs typeface="Calibri" panose="020F0502020204030204" pitchFamily="34" charset="0"/>
              </a:rPr>
              <a:t>décisions</a:t>
            </a:r>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 ”</a:t>
            </a:r>
            <a:r>
              <a:rPr lang="en-US" sz="1400" dirty="0" err="1">
                <a:solidFill>
                  <a:srgbClr val="51A9BA"/>
                </a:solidFill>
                <a:effectLst/>
                <a:latin typeface="Josefin Sans" pitchFamily="2" charset="0"/>
                <a:ea typeface="Calibri" panose="020F0502020204030204" pitchFamily="34" charset="0"/>
                <a:cs typeface="Calibri" panose="020F0502020204030204" pitchFamily="34" charset="0"/>
              </a:rPr>
              <a:t>avisées</a:t>
            </a:r>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 plutôt que "appropriées". </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Reconnaître qu'il est de la responsabilité des organisations d'identifier la littératie en santé.</a:t>
            </a:r>
            <a:endParaRPr lang="en-US" sz="1400" dirty="0">
              <a:solidFill>
                <a:srgbClr val="51A9BA"/>
              </a:solidFill>
              <a:effectLst/>
              <a:latin typeface="Josefin Sans" pitchFamily="2" charset="0"/>
              <a:ea typeface="Calibri" panose="020F0502020204030204" pitchFamily="34" charset="0"/>
              <a:cs typeface="Arial" panose="020B0604020202020204" pitchFamily="34" charset="0"/>
            </a:endParaRPr>
          </a:p>
          <a:p>
            <a:endParaRPr lang="en-GB" dirty="0"/>
          </a:p>
        </p:txBody>
      </p:sp>
      <p:sp>
        <p:nvSpPr>
          <p:cNvPr id="9" name="Text Placeholder 8">
            <a:extLst>
              <a:ext uri="{FF2B5EF4-FFF2-40B4-BE49-F238E27FC236}">
                <a16:creationId xmlns:a16="http://schemas.microsoft.com/office/drawing/2014/main" id="{D96C3A3A-726F-C569-1796-9FF080FAF436}"/>
              </a:ext>
            </a:extLst>
          </p:cNvPr>
          <p:cNvSpPr>
            <a:spLocks noGrp="1"/>
          </p:cNvSpPr>
          <p:nvPr>
            <p:ph type="body" sz="quarter" idx="20"/>
          </p:nvPr>
        </p:nvSpPr>
        <p:spPr/>
        <p:txBody>
          <a:bodyPr/>
          <a:lstStyle/>
          <a:p>
            <a:r>
              <a:rPr lang="en-US" b="0" dirty="0" err="1">
                <a:solidFill>
                  <a:schemeClr val="tx1">
                    <a:lumMod val="50000"/>
                  </a:schemeClr>
                </a:solidFill>
                <a:effectLst>
                  <a:outerShdw blurRad="38100" dist="38100" dir="2700000" algn="tl">
                    <a:srgbClr val="000000">
                      <a:alpha val="43137"/>
                    </a:srgbClr>
                  </a:outerShdw>
                </a:effectLst>
              </a:rPr>
              <a:t>Accèder</a:t>
            </a:r>
            <a:endParaRPr lang="en-GB" b="0" dirty="0">
              <a:solidFill>
                <a:schemeClr val="tx1">
                  <a:lumMod val="50000"/>
                </a:schemeClr>
              </a:solidFill>
            </a:endParaRPr>
          </a:p>
        </p:txBody>
      </p:sp>
      <p:sp>
        <p:nvSpPr>
          <p:cNvPr id="10" name="TextBox 9">
            <a:extLst>
              <a:ext uri="{FF2B5EF4-FFF2-40B4-BE49-F238E27FC236}">
                <a16:creationId xmlns:a16="http://schemas.microsoft.com/office/drawing/2014/main" id="{5FE0ACDF-0BA1-BD82-089F-6AE386C499B7}"/>
              </a:ext>
            </a:extLst>
          </p:cNvPr>
          <p:cNvSpPr txBox="1"/>
          <p:nvPr/>
        </p:nvSpPr>
        <p:spPr>
          <a:xfrm>
            <a:off x="1871646" y="5879635"/>
            <a:ext cx="9725411" cy="1169551"/>
          </a:xfrm>
          <a:prstGeom prst="rect">
            <a:avLst/>
          </a:prstGeom>
          <a:noFill/>
        </p:spPr>
        <p:txBody>
          <a:bodyPr wrap="square" rtlCol="0">
            <a:spAutoFit/>
          </a:bodyPr>
          <a:lstStyle/>
          <a:p>
            <a:r>
              <a:rPr lang="en-GB" sz="3200" b="1"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7. compréhension - </a:t>
            </a:r>
            <a:r>
              <a:rPr lang="en-GB" sz="2000" dirty="0">
                <a:latin typeface="Josefin Sans" pitchFamily="2" charset="0"/>
                <a:cs typeface="Amatic SC" panose="00000500000000000000" pitchFamily="2" charset="-79"/>
              </a:rPr>
              <a:t>navigation facile, dialogue et technologie clairs</a:t>
            </a:r>
          </a:p>
          <a:p>
            <a:endParaRPr lang="en-GB" sz="800" dirty="0">
              <a:latin typeface="Josefin Sans" pitchFamily="2" charset="0"/>
              <a:cs typeface="Amatic SC" panose="00000500000000000000" pitchFamily="2" charset="-79"/>
            </a:endParaRPr>
          </a:p>
          <a:p>
            <a:r>
              <a:rPr lang="en-US"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(http://www.institute.nhs.uk/quality_and_service_improvement_ tools/quality_and_service_improvement_tools/plan_do_study_act</a:t>
            </a:r>
            <a:r>
              <a:rPr lang="en-US" sz="1000" u="sng" dirty="0">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html#sthash.l4V6VaYd.dpuf</a:t>
            </a:r>
            <a:r>
              <a:rPr lang="en-US" sz="1000" dirty="0">
                <a:effectLst/>
                <a:latin typeface="Josefin Sans" pitchFamily="2" charset="0"/>
                <a:ea typeface="Calibri" panose="020F0502020204030204" pitchFamily="34" charset="0"/>
                <a:cs typeface="Arial" panose="020B0604020202020204" pitchFamily="34" charset="0"/>
              </a:rPr>
              <a:t>)</a:t>
            </a:r>
          </a:p>
          <a:p>
            <a:r>
              <a:rPr lang="en-GB" sz="2000" dirty="0">
                <a:latin typeface="Josefin Sans" pitchFamily="2" charset="0"/>
                <a:cs typeface="Amatic SC" panose="00000500000000000000" pitchFamily="2" charset="-79"/>
              </a:rPr>
              <a:t> </a:t>
            </a:r>
          </a:p>
        </p:txBody>
      </p:sp>
    </p:spTree>
    <p:extLst>
      <p:ext uri="{BB962C8B-B14F-4D97-AF65-F5344CB8AC3E}">
        <p14:creationId xmlns:p14="http://schemas.microsoft.com/office/powerpoint/2010/main" val="12345589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13494" y="376457"/>
            <a:ext cx="12178506" cy="1436750"/>
          </a:xfrm>
        </p:spPr>
        <p:txBody>
          <a:bodyPr/>
          <a:lstStyle/>
          <a:p>
            <a:r>
              <a:rPr lang="en-US" dirty="0">
                <a:effectLst>
                  <a:outerShdw blurRad="38100" dist="38100" dir="2700000" algn="tl">
                    <a:srgbClr val="000000">
                      <a:alpha val="43137"/>
                    </a:srgbClr>
                  </a:outerShdw>
                </a:effectLst>
              </a:rPr>
              <a:t>Facteurs contribuant à la littératie en matière de santé</a:t>
            </a:r>
          </a:p>
          <a:p>
            <a:r>
              <a:rPr lang="en-US" sz="1000" b="0" i="1" u="none" strike="noStrike" dirty="0">
                <a:solidFill>
                  <a:schemeClr val="tx1"/>
                </a:solidFill>
                <a:effectLst/>
                <a:latin typeface="Arial" panose="020B0604020202020204" pitchFamily="34" charset="0"/>
              </a:rPr>
              <a:t>("Health Literacy"</a:t>
            </a:r>
            <a:r>
              <a:rPr lang="en-US" sz="1000" b="0" i="1" dirty="0">
                <a:solidFill>
                  <a:schemeClr val="tx1"/>
                </a:solidFill>
                <a:effectLst/>
                <a:latin typeface="Arial" panose="020B0604020202020204" pitchFamily="34" charset="0"/>
              </a:rPr>
              <a:t>. Instituts nationaux de la santé (NIH). 2015-05-08. Consulté le 30 avril 2020).</a:t>
            </a:r>
          </a:p>
          <a:p>
            <a:r>
              <a:rPr lang="en-US" sz="1000" b="0" i="1" u="none" strike="noStrike" dirty="0">
                <a:solidFill>
                  <a:schemeClr val="tx1"/>
                </a:solidFill>
                <a:effectLst/>
                <a:latin typeface="Arial" panose="020B0604020202020204" pitchFamily="34" charset="0"/>
              </a:rPr>
              <a:t>("Health Literacy"</a:t>
            </a:r>
            <a:r>
              <a:rPr lang="en-US" sz="1000" b="0" i="1" dirty="0">
                <a:solidFill>
                  <a:schemeClr val="tx1"/>
                </a:solidFill>
                <a:effectLst/>
                <a:latin typeface="Arial" panose="020B0604020202020204" pitchFamily="34" charset="0"/>
              </a:rPr>
              <a:t>. Site web officiel de l'Administration des ressources et services de santé des États-Unis. 2017-03-31. Consulté le 2020-04-30).</a:t>
            </a:r>
          </a:p>
          <a:p>
            <a:endParaRPr lang="en-US" sz="1000" dirty="0"/>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705603" y="2573337"/>
            <a:ext cx="1179554" cy="756605"/>
          </a:xfrm>
        </p:spPr>
        <p:txBody>
          <a:bodyPr/>
          <a:lstStyle/>
          <a:p>
            <a:r>
              <a:rPr lang="en-US" dirty="0"/>
              <a:t>Facteur A </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290327" y="1865524"/>
            <a:ext cx="1179553" cy="952627"/>
          </a:xfrm>
        </p:spPr>
        <p:txBody>
          <a:bodyPr/>
          <a:lstStyle/>
          <a:p>
            <a:r>
              <a:rPr lang="en-US" dirty="0"/>
              <a:t>Facteur b</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996033" y="2521658"/>
            <a:ext cx="1179553" cy="756605"/>
          </a:xfrm>
        </p:spPr>
        <p:txBody>
          <a:bodyPr/>
          <a:lstStyle/>
          <a:p>
            <a:r>
              <a:rPr lang="en-US" dirty="0"/>
              <a:t>Facteur c</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544107" y="1881882"/>
            <a:ext cx="1179553" cy="756605"/>
          </a:xfrm>
        </p:spPr>
        <p:txBody>
          <a:bodyPr/>
          <a:lstStyle/>
          <a:p>
            <a:r>
              <a:rPr lang="en-US" dirty="0"/>
              <a:t>Facteur d</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7106782" y="2583526"/>
            <a:ext cx="1179553" cy="756605"/>
          </a:xfrm>
        </p:spPr>
        <p:txBody>
          <a:bodyPr/>
          <a:lstStyle/>
          <a:p>
            <a:r>
              <a:rPr lang="en-US" dirty="0"/>
              <a:t>Facteur e</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688548" y="1900329"/>
            <a:ext cx="1179553" cy="756605"/>
          </a:xfrm>
        </p:spPr>
        <p:txBody>
          <a:bodyPr/>
          <a:lstStyle/>
          <a:p>
            <a:r>
              <a:rPr lang="en-US" dirty="0"/>
              <a:t>Facteur f</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10266218" y="2548235"/>
            <a:ext cx="1220179" cy="756605"/>
          </a:xfrm>
        </p:spPr>
        <p:txBody>
          <a:bodyPr/>
          <a:lstStyle/>
          <a:p>
            <a:r>
              <a:rPr lang="en-US" dirty="0"/>
              <a:t>Facteur G</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284138" y="5604517"/>
            <a:ext cx="2027663" cy="756605"/>
          </a:xfrm>
        </p:spPr>
        <p:txBody>
          <a:bodyPr/>
          <a:lstStyle/>
          <a:p>
            <a:r>
              <a:rPr lang="en-US" dirty="0"/>
              <a:t>Niveau </a:t>
            </a:r>
            <a:r>
              <a:rPr lang="en-US" dirty="0" err="1"/>
              <a:t>d'éducation</a:t>
            </a:r>
            <a:r>
              <a:rPr lang="en-US" dirty="0"/>
              <a:t> EN matière de </a:t>
            </a:r>
            <a:r>
              <a:rPr lang="en-US" dirty="0" err="1"/>
              <a:t>santé</a:t>
            </a:r>
            <a:endParaRPr lang="en-US" dirty="0"/>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094688" y="5590606"/>
            <a:ext cx="1453730" cy="952627"/>
          </a:xfrm>
        </p:spPr>
        <p:txBody>
          <a:bodyPr/>
          <a:lstStyle/>
          <a:p>
            <a:r>
              <a:rPr lang="en-US" dirty="0"/>
              <a:t>Lisibilité du texte</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469880" y="5595965"/>
            <a:ext cx="1705706" cy="947268"/>
          </a:xfrm>
        </p:spPr>
        <p:txBody>
          <a:bodyPr/>
          <a:lstStyle/>
          <a:p>
            <a:r>
              <a:rPr lang="en-US" dirty="0" err="1"/>
              <a:t>état</a:t>
            </a:r>
            <a:r>
              <a:rPr lang="en-US" dirty="0"/>
              <a:t> de </a:t>
            </a:r>
            <a:r>
              <a:rPr lang="en-US" dirty="0" err="1"/>
              <a:t>santé</a:t>
            </a:r>
            <a:r>
              <a:rPr lang="en-US" dirty="0"/>
              <a:t> de la personne</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085220" y="5595965"/>
            <a:ext cx="1931196" cy="1273477"/>
          </a:xfrm>
        </p:spPr>
        <p:txBody>
          <a:bodyPr/>
          <a:lstStyle/>
          <a:p>
            <a:r>
              <a:rPr lang="en-US" dirty="0"/>
              <a:t>LANGAGE LOGIQUE ET SIMPLE</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6953731" y="5570256"/>
            <a:ext cx="1858757" cy="756605"/>
          </a:xfrm>
        </p:spPr>
        <p:txBody>
          <a:bodyPr/>
          <a:lstStyle/>
          <a:p>
            <a:r>
              <a:rPr lang="en-US" dirty="0" err="1"/>
              <a:t>Adéquation</a:t>
            </a:r>
            <a:r>
              <a:rPr lang="en-US" dirty="0"/>
              <a:t> A la culture de la </a:t>
            </a:r>
            <a:r>
              <a:rPr lang="en-US" dirty="0" err="1"/>
              <a:t>personne</a:t>
            </a:r>
            <a:endParaRPr lang="en-US" dirty="0"/>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8719" y="5584523"/>
            <a:ext cx="1858756" cy="1130348"/>
          </a:xfrm>
        </p:spPr>
        <p:txBody>
          <a:bodyPr/>
          <a:lstStyle/>
          <a:p>
            <a:r>
              <a:rPr lang="en-US" dirty="0"/>
              <a:t>Utilisation d'illustrations</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266218" y="5584523"/>
            <a:ext cx="1858757" cy="1130348"/>
          </a:xfrm>
        </p:spPr>
        <p:txBody>
          <a:bodyPr/>
          <a:lstStyle/>
          <a:p>
            <a:r>
              <a:rPr lang="en-US" dirty="0"/>
              <a:t>L'anxiété peut empêcher la compréhension</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4694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D65E86-EF13-A046-BFD3-B9B89E50FA4E}"/>
              </a:ext>
            </a:extLst>
          </p:cNvPr>
          <p:cNvSpPr>
            <a:spLocks noGrp="1"/>
          </p:cNvSpPr>
          <p:nvPr>
            <p:ph type="body" sz="quarter" idx="16"/>
          </p:nvPr>
        </p:nvSpPr>
        <p:spPr>
          <a:xfrm>
            <a:off x="366906" y="1713763"/>
            <a:ext cx="8954375" cy="3624549"/>
          </a:xfrm>
        </p:spPr>
        <p:txBody>
          <a:bodyPr>
            <a:normAutofit fontScale="25000" lnSpcReduction="20000"/>
          </a:bodyPr>
          <a:lstStyle/>
          <a:p>
            <a:pPr>
              <a:lnSpc>
                <a:spcPct val="170000"/>
              </a:lnSpc>
              <a:spcAft>
                <a:spcPts val="800"/>
              </a:spcAft>
            </a:pPr>
            <a:r>
              <a:rPr lang="en-GB" sz="11200" b="1" dirty="0">
                <a:effectLst/>
                <a:latin typeface="Amatic SC" panose="00000500000000000000" pitchFamily="2" charset="-79"/>
                <a:ea typeface="Calibri" panose="020F0502020204030204" pitchFamily="34" charset="0"/>
                <a:cs typeface="Amatic SC" panose="00000500000000000000" pitchFamily="2" charset="-79"/>
              </a:rPr>
              <a:t>Qu'est-ce que la prescription sociale ?</a:t>
            </a:r>
          </a:p>
          <a:p>
            <a:pPr>
              <a:lnSpc>
                <a:spcPct val="170000"/>
              </a:lnSpc>
              <a:spcAft>
                <a:spcPts val="800"/>
              </a:spcAft>
            </a:pPr>
            <a:r>
              <a:rPr lang="en-GB" sz="9600" b="1" dirty="0">
                <a:effectLst/>
                <a:latin typeface="Amatic SC" panose="00000500000000000000" pitchFamily="2" charset="-79"/>
                <a:ea typeface="Calibri" panose="020F0502020204030204" pitchFamily="34" charset="0"/>
                <a:cs typeface="Amatic SC" panose="00000500000000000000" pitchFamily="2" charset="-79"/>
              </a:rPr>
              <a:t>"</a:t>
            </a:r>
            <a:r>
              <a:rPr lang="en-GB" sz="9600" b="1" i="1" dirty="0">
                <a:latin typeface="Amatic SC" panose="00000500000000000000" pitchFamily="2" charset="-79"/>
                <a:ea typeface="Calibri" panose="020F0502020204030204" pitchFamily="34" charset="0"/>
                <a:cs typeface="Amatic SC" panose="00000500000000000000" pitchFamily="2" charset="-79"/>
              </a:rPr>
              <a:t>Plutôt que de médicamenter la quasi-totalité de la population adulte, investissons nos précieuses ressources dans le changement de société et de mode de vie, la santé publique et la prévention</a:t>
            </a:r>
            <a:r>
              <a:rPr lang="en-GB" sz="9600" b="1"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a:t>
            </a:r>
          </a:p>
          <a:p>
            <a:pPr>
              <a:lnSpc>
                <a:spcPct val="170000"/>
              </a:lnSpc>
              <a:spcAft>
                <a:spcPts val="800"/>
              </a:spcAft>
            </a:pPr>
            <a:endParaRPr lang="en-GB" sz="8800" b="1" dirty="0">
              <a:latin typeface="Amatic SC" panose="00000500000000000000" pitchFamily="2" charset="-79"/>
              <a:ea typeface="Calibri" panose="020F0502020204030204" pitchFamily="34" charset="0"/>
              <a:cs typeface="Amatic SC" panose="00000500000000000000" pitchFamily="2" charset="-79"/>
            </a:endParaRPr>
          </a:p>
          <a:p>
            <a:pPr>
              <a:lnSpc>
                <a:spcPct val="170000"/>
              </a:lnSpc>
              <a:spcAft>
                <a:spcPts val="800"/>
              </a:spcAft>
            </a:pPr>
            <a:r>
              <a:rPr lang="en-GB" sz="7200" b="1"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British Medical Journal https://twitter.com/bmj_latest/status/1017491338709864448 [12 juillet 2018]</a:t>
            </a:r>
          </a:p>
          <a:p>
            <a:endParaRPr lang="en-US" dirty="0"/>
          </a:p>
        </p:txBody>
      </p:sp>
      <p:sp>
        <p:nvSpPr>
          <p:cNvPr id="6" name="Text Placeholder 5">
            <a:extLst>
              <a:ext uri="{FF2B5EF4-FFF2-40B4-BE49-F238E27FC236}">
                <a16:creationId xmlns:a16="http://schemas.microsoft.com/office/drawing/2014/main" id="{ABB11635-01BB-C04B-98BD-B9687E05DDCB}"/>
              </a:ext>
            </a:extLst>
          </p:cNvPr>
          <p:cNvSpPr>
            <a:spLocks noGrp="1"/>
          </p:cNvSpPr>
          <p:nvPr>
            <p:ph type="body" sz="quarter" idx="17"/>
          </p:nvPr>
        </p:nvSpPr>
        <p:spPr>
          <a:xfrm>
            <a:off x="239936" y="301599"/>
            <a:ext cx="10522493" cy="1038939"/>
          </a:xfrm>
        </p:spPr>
        <p:txBody>
          <a:bodyPr/>
          <a:lstStyle/>
          <a:p>
            <a:pPr algn="ctr"/>
            <a:r>
              <a:rPr lang="en-US" sz="5400" dirty="0">
                <a:solidFill>
                  <a:srgbClr val="FFC000"/>
                </a:solidFill>
                <a:effectLst>
                  <a:outerShdw blurRad="38100" dist="38100" dir="2700000" algn="tl">
                    <a:srgbClr val="000000">
                      <a:alpha val="43137"/>
                    </a:srgbClr>
                  </a:outerShdw>
                </a:effectLst>
              </a:rPr>
              <a:t>THÈME 1 </a:t>
            </a:r>
            <a:r>
              <a:rPr lang="en-US" sz="5400" dirty="0">
                <a:effectLst>
                  <a:outerShdw blurRad="38100" dist="38100" dir="2700000" algn="tl">
                    <a:srgbClr val="000000">
                      <a:alpha val="43137"/>
                    </a:srgbClr>
                  </a:outerShdw>
                </a:effectLst>
              </a:rPr>
              <a:t>Module 1 introduction à la prescription sociale</a:t>
            </a:r>
          </a:p>
        </p:txBody>
      </p:sp>
      <p:pic>
        <p:nvPicPr>
          <p:cNvPr id="15" name="Picture 14" descr="Icon&#10;&#10;Description automatically generated">
            <a:extLst>
              <a:ext uri="{FF2B5EF4-FFF2-40B4-BE49-F238E27FC236}">
                <a16:creationId xmlns:a16="http://schemas.microsoft.com/office/drawing/2014/main" id="{FFAD42C6-A3C3-6648-9702-7AA6D8B78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885" y="2762025"/>
            <a:ext cx="4421742" cy="3624549"/>
          </a:xfrm>
          <a:prstGeom prst="rect">
            <a:avLst/>
          </a:prstGeom>
        </p:spPr>
      </p:pic>
    </p:spTree>
    <p:extLst>
      <p:ext uri="{BB962C8B-B14F-4D97-AF65-F5344CB8AC3E}">
        <p14:creationId xmlns:p14="http://schemas.microsoft.com/office/powerpoint/2010/main" val="39715913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pPr algn="ctr"/>
            <a:r>
              <a:rPr lang="en-US" dirty="0">
                <a:effectLst>
                  <a:outerShdw blurRad="38100" dist="38100" dir="2700000" algn="tl">
                    <a:srgbClr val="000000">
                      <a:alpha val="43137"/>
                    </a:srgbClr>
                  </a:outerShdw>
                </a:effectLst>
              </a:rPr>
              <a:t>Quelques quizz sur ce qu'est la littératie en santé !</a:t>
            </a:r>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Autofit/>
          </a:bodyPr>
          <a:lstStyle/>
          <a:p>
            <a:pPr lvl="0">
              <a:lnSpc>
                <a:spcPct val="170000"/>
              </a:lnSpc>
              <a:spcAft>
                <a:spcPts val="800"/>
              </a:spcAft>
            </a:pP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La littératie en matière de santé consiste à localiser, comprendre et appliquer des informations et des services pour prendre des décisions et faire des choix en matière de santé pour soi-même et son entourage.</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  A. VRAI</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B. FAUX</a:t>
            </a:r>
          </a:p>
          <a:p>
            <a:pPr>
              <a:lnSpc>
                <a:spcPct val="170000"/>
              </a:lnSpc>
              <a:spcAft>
                <a:spcPts val="800"/>
              </a:spcAft>
            </a:pP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La lisibilité du texte peut contribuer à des niveaux plus faibles de littératie en santé.</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  A. VRAI</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B. FAUX</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300"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4470455"/>
          </a:xfrm>
          <a:prstGeom prst="rect">
            <a:avLst/>
          </a:prstGeom>
          <a:noFill/>
        </p:spPr>
        <p:txBody>
          <a:bodyPr wrap="square" rtlCol="0">
            <a:spAutoFit/>
          </a:bodyPr>
          <a:lstStyle/>
          <a:p>
            <a:pPr lvl="0">
              <a:lnSpc>
                <a:spcPct val="150000"/>
              </a:lnSpc>
              <a:spcAft>
                <a:spcPts val="800"/>
              </a:spcAft>
            </a:pP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L'anxiété n'affecte jamais la capacité d'une personne à absorber, à se souvenir et à utiliser efficacement les informations relatives à la santé.</a:t>
            </a:r>
          </a:p>
          <a:p>
            <a:pPr lvl="0">
              <a:lnSpc>
                <a:spcPct val="150000"/>
              </a:lnSpc>
              <a:spcAft>
                <a:spcPts val="800"/>
              </a:spcAft>
            </a:pPr>
            <a:r>
              <a:rPr lang="en-US"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A. VRAI</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B. FAUX</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effectLst/>
                <a:latin typeface="Josefin Sans" pitchFamily="2" charset="0"/>
                <a:ea typeface="Calibri" panose="020F0502020204030204" pitchFamily="34" charset="0"/>
                <a:cs typeface="Calibri" panose="020F0502020204030204" pitchFamily="34" charset="0"/>
              </a:rPr>
              <a:t> </a:t>
            </a:r>
            <a:endParaRPr lang="en-US" sz="13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endParaRPr lang="en-US" sz="13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Lorsque nous disons "Communiquer" dans le cadre de la culture sanitaire, nous entendons la capacité d'interpréter et d'évaluer les informations relatives à la santé. </a:t>
            </a:r>
          </a:p>
          <a:p>
            <a:pPr>
              <a:lnSpc>
                <a:spcPct val="150000"/>
              </a:lnSpc>
              <a:spcAft>
                <a:spcPts val="800"/>
              </a:spcAft>
            </a:pPr>
            <a:r>
              <a:rPr lang="en-US"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A. VRAI</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B. FAUX</a:t>
            </a:r>
            <a:endParaRPr lang="en-US" sz="1300" dirty="0">
              <a:effectLst/>
              <a:latin typeface="Josefin Sans" pitchFamily="2" charset="0"/>
              <a:ea typeface="Calibri" panose="020F0502020204030204" pitchFamily="34" charset="0"/>
              <a:cs typeface="Arial" panose="020B0604020202020204" pitchFamily="34" charset="0"/>
            </a:endParaRPr>
          </a:p>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951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EFDB-5C30-4F7D-AEEE-92246A585702}"/>
              </a:ext>
            </a:extLst>
          </p:cNvPr>
          <p:cNvSpPr>
            <a:spLocks noGrp="1"/>
          </p:cNvSpPr>
          <p:nvPr>
            <p:ph type="body" sz="quarter" idx="16"/>
          </p:nvPr>
        </p:nvSpPr>
        <p:spPr>
          <a:xfrm>
            <a:off x="490870" y="838214"/>
            <a:ext cx="11024190" cy="4771789"/>
          </a:xfrm>
        </p:spPr>
        <p:txBody>
          <a:bodyPr>
            <a:normAutofit fontScale="92500" lnSpcReduction="10000"/>
          </a:bodyPr>
          <a:lstStyle/>
          <a:p>
            <a:pPr marL="685800">
              <a:lnSpc>
                <a:spcPct val="107000"/>
              </a:lnSpc>
              <a:spcAft>
                <a:spcPts val="800"/>
              </a:spcAft>
            </a:pPr>
            <a:r>
              <a:rPr lang="en-US" sz="1800" b="1" u="sng" dirty="0">
                <a:solidFill>
                  <a:srgbClr val="000000"/>
                </a:solidFill>
                <a:effectLst/>
                <a:latin typeface="Josefin Sans" pitchFamily="2" charset="0"/>
                <a:ea typeface="Calibri" panose="020F0502020204030204" pitchFamily="34" charset="0"/>
                <a:cs typeface="Calibri" panose="020F0502020204030204" pitchFamily="34" charset="0"/>
              </a:rPr>
              <a:t>QUESTIONS OUVERTES </a:t>
            </a:r>
            <a:r>
              <a:rPr lang="en-US" sz="1800" u="sng"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800" dirty="0">
              <a:effectLst/>
              <a:latin typeface="Josefin Sans" pitchFamily="2" charset="0"/>
              <a:ea typeface="Calibri" panose="020F0502020204030204" pitchFamily="34" charset="0"/>
              <a:cs typeface="Arial" panose="020B0604020202020204" pitchFamily="34" charset="0"/>
            </a:endParaRPr>
          </a:p>
          <a:p>
            <a:pPr marL="685800">
              <a:lnSpc>
                <a:spcPct val="107000"/>
              </a:lnSpc>
              <a:spcAft>
                <a:spcPts val="800"/>
              </a:spcAft>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Qu'est-ce que la littératie en matière de santé ? </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Pourquoi la littératie en matière de santé est-elle importante ?</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Est-il difficile de comprendre les informations écrites concernant votre problème médical ?</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Disposez-vous d'informations suffisantes pour gérer votre santé ?</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Quelles sources consultez-vous habituellement pour trouver votre problème médical ?</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https://www.oecd.org/skills/piaac/samplequestionsandquestionnaire.htm</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3"/>
              </a:rPr>
              <a:t>https://www.ahrq.gov/health-literacy/improve/precautions/tool3d.html</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4"/>
              </a:rPr>
              <a:t>https://www.slideshare.net/HealthEdUS/low-health-literacy-take-our-quiz</a:t>
            </a:r>
            <a:endParaRPr lang="en-US" sz="1800" dirty="0">
              <a:effectLst/>
              <a:latin typeface="Josefin Sans" pitchFamily="2" charset="0"/>
              <a:ea typeface="Calibri" panose="020F0502020204030204" pitchFamily="34" charset="0"/>
              <a:cs typeface="Arial" panose="020B0604020202020204" pitchFamily="34" charset="0"/>
            </a:endParaRPr>
          </a:p>
          <a:p>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5"/>
              </a:rPr>
              <a:t>https://www.surveymonkey.co.uk/r/HHLShealthliteracyquiz</a:t>
            </a:r>
            <a:endParaRPr lang="en-US" dirty="0">
              <a:latin typeface="Josefin Sans" pitchFamily="2" charset="0"/>
            </a:endParaRPr>
          </a:p>
        </p:txBody>
      </p:sp>
    </p:spTree>
    <p:extLst>
      <p:ext uri="{BB962C8B-B14F-4D97-AF65-F5344CB8AC3E}">
        <p14:creationId xmlns:p14="http://schemas.microsoft.com/office/powerpoint/2010/main" val="5229367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r>
              <a:rPr lang="en-US" dirty="0"/>
              <a:t>Conclusions</a:t>
            </a:r>
          </a:p>
          <a:p>
            <a:endParaRPr lang="en-US" dirty="0"/>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655674" y="1425866"/>
            <a:ext cx="10880652" cy="4872488"/>
          </a:xfrm>
          <a:prstGeom prst="rect">
            <a:avLst/>
          </a:prstGeom>
          <a:noFill/>
        </p:spPr>
        <p:txBody>
          <a:bodyPr wrap="square">
            <a:spAutoFit/>
          </a:bodyPr>
          <a:lstStyle/>
          <a:p>
            <a:pPr algn="just">
              <a:lnSpc>
                <a:spcPct val="130000"/>
              </a:lnSpc>
              <a:spcAft>
                <a:spcPts val="800"/>
              </a:spcAft>
            </a:pPr>
            <a:r>
              <a:rPr lang="en-US" sz="1500" dirty="0">
                <a:effectLst/>
                <a:latin typeface="Josefin Sans" pitchFamily="2" charset="0"/>
                <a:ea typeface="Calibri" panose="020F0502020204030204" pitchFamily="34" charset="0"/>
                <a:cs typeface="Times New Roman" panose="02020603050405020304" pitchFamily="18" charset="0"/>
              </a:rPr>
              <a:t>Les modules de ce cours ont </a:t>
            </a:r>
            <a:r>
              <a:rPr lang="en-US" sz="1500" dirty="0">
                <a:latin typeface="Josefin Sans" pitchFamily="2" charset="0"/>
                <a:ea typeface="Calibri" panose="020F0502020204030204" pitchFamily="34" charset="0"/>
                <a:cs typeface="Times New Roman" panose="02020603050405020304" pitchFamily="18" charset="0"/>
              </a:rPr>
              <a:t>cherché à </a:t>
            </a:r>
            <a:r>
              <a:rPr lang="en-US" sz="1500" dirty="0">
                <a:effectLst/>
                <a:latin typeface="Josefin Sans" pitchFamily="2" charset="0"/>
                <a:ea typeface="Calibri" panose="020F0502020204030204" pitchFamily="34" charset="0"/>
                <a:cs typeface="Times New Roman" panose="02020603050405020304" pitchFamily="18" charset="0"/>
              </a:rPr>
              <a:t>interconnecter les concepts d'éducation des adultes avec le rôle des professionnels de la santé et des soins par le biais de la prescription sociale. Il s'agit </a:t>
            </a:r>
            <a:r>
              <a:rPr lang="en-US" sz="1500" dirty="0">
                <a:latin typeface="Josefin Sans" pitchFamily="2" charset="0"/>
                <a:ea typeface="Calibri" panose="020F0502020204030204" pitchFamily="34" charset="0"/>
                <a:cs typeface="Times New Roman" panose="02020603050405020304" pitchFamily="18" charset="0"/>
              </a:rPr>
              <a:t>principalement </a:t>
            </a:r>
            <a:r>
              <a:rPr lang="en-US" sz="1500" dirty="0">
                <a:effectLst/>
                <a:latin typeface="Josefin Sans" pitchFamily="2" charset="0"/>
                <a:ea typeface="Calibri" panose="020F0502020204030204" pitchFamily="34" charset="0"/>
                <a:cs typeface="Times New Roman" panose="02020603050405020304" pitchFamily="18" charset="0"/>
              </a:rPr>
              <a:t>d'améliorer la compréhension de l'</a:t>
            </a:r>
            <a:r>
              <a:rPr lang="en-US" sz="1500" dirty="0">
                <a:latin typeface="Josefin Sans" pitchFamily="2" charset="0"/>
                <a:ea typeface="Calibri" panose="020F0502020204030204" pitchFamily="34" charset="0"/>
                <a:cs typeface="Times New Roman" panose="02020603050405020304" pitchFamily="18" charset="0"/>
              </a:rPr>
              <a:t>impact de la littératie en matière de santé sur la vie des personnes ayant une mauvaise santé mentale et de fournir des solutions alternatives pour améliorer les résultats en matière de santé.</a:t>
            </a:r>
            <a:endParaRPr lang="en-US" sz="1500" dirty="0">
              <a:effectLst/>
              <a:latin typeface="Josefin Sans" pitchFamily="2" charset="0"/>
              <a:ea typeface="Calibri" panose="020F0502020204030204" pitchFamily="34" charset="0"/>
              <a:cs typeface="Times New Roman" panose="02020603050405020304" pitchFamily="18" charset="0"/>
            </a:endParaRPr>
          </a:p>
          <a:p>
            <a:pPr algn="just">
              <a:lnSpc>
                <a:spcPct val="130000"/>
              </a:lnSpc>
              <a:spcAft>
                <a:spcPts val="800"/>
              </a:spcAft>
            </a:pPr>
            <a:r>
              <a:rPr lang="en-US" sz="1500" dirty="0">
                <a:latin typeface="Josefin Sans" pitchFamily="2" charset="0"/>
                <a:ea typeface="Calibri" panose="020F0502020204030204" pitchFamily="34" charset="0"/>
                <a:cs typeface="Times New Roman" panose="02020603050405020304" pitchFamily="18" charset="0"/>
              </a:rPr>
              <a:t>Tout d'abord, il était crucial d'examiner et de comprendre le rôle d'un professionnel de </a:t>
            </a:r>
            <a:r>
              <a:rPr lang="en-US" sz="1500" dirty="0" err="1">
                <a:latin typeface="Josefin Sans" pitchFamily="2" charset="0"/>
                <a:ea typeface="Calibri" panose="020F0502020204030204" pitchFamily="34" charset="0"/>
                <a:cs typeface="Times New Roman" panose="02020603050405020304" pitchFamily="18" charset="0"/>
              </a:rPr>
              <a:t>santé</a:t>
            </a:r>
            <a:r>
              <a:rPr lang="en-US" sz="1500" dirty="0">
                <a:latin typeface="Josefin Sans" pitchFamily="2" charset="0"/>
                <a:ea typeface="Calibri" panose="020F0502020204030204" pitchFamily="34" charset="0"/>
                <a:cs typeface="Times New Roman" panose="02020603050405020304" pitchFamily="18" charset="0"/>
              </a:rPr>
              <a:t>, afin d'identifier et de séparer plus facilement leur rôle supplémentaire et leur base de </a:t>
            </a:r>
            <a:r>
              <a:rPr lang="en-US" sz="1500" dirty="0" err="1">
                <a:latin typeface="Josefin Sans" pitchFamily="2" charset="0"/>
                <a:ea typeface="Calibri" panose="020F0502020204030204" pitchFamily="34" charset="0"/>
                <a:cs typeface="Times New Roman" panose="02020603050405020304" pitchFamily="18" charset="0"/>
              </a:rPr>
              <a:t>compétences</a:t>
            </a:r>
            <a:r>
              <a:rPr lang="en-US" sz="1500" dirty="0">
                <a:latin typeface="Josefin Sans" pitchFamily="2" charset="0"/>
                <a:ea typeface="Calibri" panose="020F0502020204030204" pitchFamily="34" charset="0"/>
                <a:cs typeface="Times New Roman" panose="02020603050405020304" pitchFamily="18" charset="0"/>
              </a:rPr>
              <a:t> </a:t>
            </a:r>
            <a:r>
              <a:rPr lang="en-US" sz="1500" dirty="0" err="1">
                <a:latin typeface="Josefin Sans" pitchFamily="2" charset="0"/>
                <a:ea typeface="Calibri" panose="020F0502020204030204" pitchFamily="34" charset="0"/>
                <a:cs typeface="Times New Roman" panose="02020603050405020304" pitchFamily="18" charset="0"/>
              </a:rPr>
              <a:t>en</a:t>
            </a:r>
            <a:r>
              <a:rPr lang="en-US" sz="1500" dirty="0">
                <a:latin typeface="Josefin Sans" pitchFamily="2" charset="0"/>
                <a:ea typeface="Calibri" panose="020F0502020204030204" pitchFamily="34" charset="0"/>
                <a:cs typeface="Times New Roman" panose="02020603050405020304" pitchFamily="18" charset="0"/>
              </a:rPr>
              <a:t> </a:t>
            </a:r>
            <a:r>
              <a:rPr lang="en-US" sz="1500" dirty="0" err="1">
                <a:latin typeface="Josefin Sans" pitchFamily="2" charset="0"/>
                <a:ea typeface="Calibri" panose="020F0502020204030204" pitchFamily="34" charset="0"/>
                <a:cs typeface="Times New Roman" panose="02020603050405020304" pitchFamily="18" charset="0"/>
              </a:rPr>
              <a:t>termes</a:t>
            </a:r>
            <a:r>
              <a:rPr lang="en-US" sz="1500" dirty="0">
                <a:latin typeface="Josefin Sans" pitchFamily="2" charset="0"/>
                <a:ea typeface="Calibri" panose="020F0502020204030204" pitchFamily="34" charset="0"/>
                <a:cs typeface="Times New Roman" panose="02020603050405020304" pitchFamily="18" charset="0"/>
              </a:rPr>
              <a:t> </a:t>
            </a:r>
            <a:r>
              <a:rPr lang="en-US" sz="1500" dirty="0" err="1">
                <a:latin typeface="Josefin Sans" pitchFamily="2" charset="0"/>
                <a:ea typeface="Calibri" panose="020F0502020204030204" pitchFamily="34" charset="0"/>
                <a:cs typeface="Times New Roman" panose="02020603050405020304" pitchFamily="18" charset="0"/>
              </a:rPr>
              <a:t>d'éducation</a:t>
            </a:r>
            <a:r>
              <a:rPr lang="en-US" sz="1500" dirty="0">
                <a:latin typeface="Josefin Sans" pitchFamily="2" charset="0"/>
                <a:ea typeface="Calibri" panose="020F0502020204030204" pitchFamily="34" charset="0"/>
                <a:cs typeface="Times New Roman" panose="02020603050405020304" pitchFamily="18" charset="0"/>
              </a:rPr>
              <a:t> des adultes qui peuvent soutenir et améliorer leur pratique dans les établissements de santé. Deuxièmement, la communication efficace étant une compétence clé pour un éducateur d'adultes, les modules l'ont explorée en relation avec la littératie en matière de santé, en se concentrant sur la </a:t>
            </a:r>
            <a:r>
              <a:rPr lang="en-US" sz="1500" dirty="0">
                <a:effectLst/>
                <a:latin typeface="Josefin Sans" pitchFamily="2" charset="0"/>
                <a:ea typeface="Calibri" panose="020F0502020204030204" pitchFamily="34" charset="0"/>
                <a:cs typeface="Times New Roman" panose="02020603050405020304" pitchFamily="18" charset="0"/>
              </a:rPr>
              <a:t>capacité à comprendre et à utiliser les informations </a:t>
            </a:r>
            <a:r>
              <a:rPr lang="en-US" sz="1500" dirty="0">
                <a:latin typeface="Josefin Sans" pitchFamily="2" charset="0"/>
                <a:ea typeface="Calibri" panose="020F0502020204030204" pitchFamily="34" charset="0"/>
                <a:cs typeface="Times New Roman" panose="02020603050405020304" pitchFamily="18" charset="0"/>
              </a:rPr>
              <a:t>sur les </a:t>
            </a:r>
            <a:r>
              <a:rPr lang="en-US" sz="1500" dirty="0">
                <a:effectLst/>
                <a:latin typeface="Josefin Sans" pitchFamily="2" charset="0"/>
                <a:ea typeface="Calibri" panose="020F0502020204030204" pitchFamily="34" charset="0"/>
                <a:cs typeface="Times New Roman" panose="02020603050405020304" pitchFamily="18" charset="0"/>
              </a:rPr>
              <a:t>soins de santé </a:t>
            </a:r>
            <a:r>
              <a:rPr lang="en-US" sz="1500" dirty="0">
                <a:latin typeface="Josefin Sans" pitchFamily="2" charset="0"/>
                <a:ea typeface="Calibri" panose="020F0502020204030204" pitchFamily="34" charset="0"/>
                <a:cs typeface="Times New Roman" panose="02020603050405020304" pitchFamily="18" charset="0"/>
              </a:rPr>
              <a:t>nécessaires à une </a:t>
            </a:r>
            <a:r>
              <a:rPr lang="en-US" sz="1500" dirty="0">
                <a:effectLst/>
                <a:latin typeface="Josefin Sans" pitchFamily="2" charset="0"/>
                <a:ea typeface="Calibri" panose="020F0502020204030204" pitchFamily="34" charset="0"/>
                <a:cs typeface="Times New Roman" panose="02020603050405020304" pitchFamily="18" charset="0"/>
              </a:rPr>
              <a:t>prise de décision appropriée. </a:t>
            </a:r>
          </a:p>
          <a:p>
            <a:pPr algn="just">
              <a:lnSpc>
                <a:spcPct val="130000"/>
              </a:lnSpc>
              <a:spcAft>
                <a:spcPts val="800"/>
              </a:spcAft>
            </a:pPr>
            <a:r>
              <a:rPr lang="en-US" sz="1500" dirty="0">
                <a:effectLst/>
                <a:latin typeface="Josefin Sans" pitchFamily="2" charset="0"/>
                <a:ea typeface="Calibri" panose="020F0502020204030204" pitchFamily="34" charset="0"/>
                <a:cs typeface="Times New Roman" panose="02020603050405020304" pitchFamily="18" charset="0"/>
              </a:rPr>
              <a:t>Il est crucial de faire davantage pour que plus de personnes aient accès aux cours d'éducation à la santé et puissent prendre soin de leur santé. L'éducation à la santé doit être accessible et abordable pour tous et de haute qualité.</a:t>
            </a:r>
          </a:p>
          <a:p>
            <a:pPr algn="just">
              <a:lnSpc>
                <a:spcPct val="130000"/>
              </a:lnSpc>
              <a:spcAft>
                <a:spcPts val="800"/>
              </a:spcAft>
            </a:pPr>
            <a:r>
              <a:rPr lang="en-US" sz="1500" dirty="0">
                <a:effectLst/>
                <a:latin typeface="Josefin Sans" pitchFamily="2" charset="0"/>
                <a:ea typeface="Calibri" panose="020F0502020204030204" pitchFamily="34" charset="0"/>
                <a:cs typeface="Times New Roman" panose="02020603050405020304" pitchFamily="18" charset="0"/>
              </a:rPr>
              <a:t>L'éducation des adultes doit être soutenue afin que davantage de personnes puissent y accéder, car il est prouvé que l'apprentissage crée un sentiment de bien-être et de bonheur personnel pour l'apprenant. C'est un excellent moyen de rester en bonne santé et heureux, mais aussi de combattre les maladies mentales de manière naturelle.</a:t>
            </a: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7987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r>
              <a:rPr lang="en-US" dirty="0"/>
              <a:t>Conclusions</a:t>
            </a:r>
          </a:p>
          <a:p>
            <a:endParaRPr lang="en-US" dirty="0"/>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655674" y="1425866"/>
            <a:ext cx="10880652" cy="5421997"/>
          </a:xfrm>
          <a:prstGeom prst="rect">
            <a:avLst/>
          </a:prstGeom>
          <a:noFill/>
        </p:spPr>
        <p:txBody>
          <a:bodyPr wrap="square">
            <a:spAutoFit/>
          </a:bodyPr>
          <a:lstStyle/>
          <a:p>
            <a:pPr>
              <a:lnSpc>
                <a:spcPct val="150000"/>
              </a:lnSpc>
              <a:spcAft>
                <a:spcPts val="800"/>
              </a:spcAft>
            </a:pPr>
            <a:r>
              <a:rPr lang="en-GB" sz="1400" dirty="0">
                <a:effectLst/>
                <a:latin typeface="Josefin Sans" pitchFamily="2" charset="0"/>
                <a:ea typeface="Calibri" panose="020F0502020204030204" pitchFamily="34" charset="0"/>
                <a:cs typeface="Times New Roman" panose="02020603050405020304" pitchFamily="18" charset="0"/>
              </a:rPr>
              <a:t>Les besoins de bien-être des communautés et des pays sont en constante évolution et la NÉCESSITÉ de l'apprentissage continu des adultes dans le cadre de la carrière d'un professionnel de la santé et des soins n'a jamais été aussi évidente qu'en 2022, à la suite de l'épidémie mondiale COVID 19. Les professionnels de la santé et des soins ont un rôle énorme à jouer dans le processus de rétablissement et le </a:t>
            </a:r>
            <a:r>
              <a:rPr lang="en-GB" sz="1400" dirty="0" err="1">
                <a:effectLst/>
                <a:latin typeface="Josefin Sans" pitchFamily="2" charset="0"/>
                <a:ea typeface="Calibri" panose="020F0502020204030204" pitchFamily="34" charset="0"/>
                <a:cs typeface="Times New Roman" panose="02020603050405020304" pitchFamily="18" charset="0"/>
              </a:rPr>
              <a:t>projet</a:t>
            </a:r>
            <a:r>
              <a:rPr lang="en-GB" sz="1400" dirty="0">
                <a:effectLst/>
                <a:latin typeface="Josefin Sans" pitchFamily="2" charset="0"/>
                <a:ea typeface="Calibri" panose="020F0502020204030204" pitchFamily="34" charset="0"/>
                <a:cs typeface="Times New Roman" panose="02020603050405020304" pitchFamily="18" charset="0"/>
              </a:rPr>
              <a:t> ACTIVATE est conçu pour garantir que les approches non médicales doivent faire partie de cette réponse.  Ce cours de formation pour les professionnels a, tout au long du thème 1, souligné les concepts clés derrière la prescription sociale en tant que modèle de soins alternatifs, tout en examinant l'application pratique de ces concepts. Dans le thème 2, l'accent a été mis sur la multifonctionnalité du rôle des professionnels de la santé et des soins, encourageant l'utilisation des concepts de l'éducation des adultes pour promouvoir et encourager l'adoption des prescriptions sociales parmi les populations </a:t>
            </a:r>
            <a:r>
              <a:rPr lang="en-GB" sz="1400" dirty="0" err="1">
                <a:effectLst/>
                <a:latin typeface="Josefin Sans" pitchFamily="2" charset="0"/>
                <a:ea typeface="Calibri" panose="020F0502020204030204" pitchFamily="34" charset="0"/>
                <a:cs typeface="Times New Roman" panose="02020603050405020304" pitchFamily="18" charset="0"/>
              </a:rPr>
              <a:t>vulnérables</a:t>
            </a:r>
            <a:r>
              <a:rPr lang="en-GB" sz="1400" dirty="0">
                <a:latin typeface="Josefin Sans" pitchFamily="2" charset="0"/>
                <a:ea typeface="Calibri" panose="020F0502020204030204" pitchFamily="34" charset="0"/>
                <a:cs typeface="Times New Roman" panose="02020603050405020304" pitchFamily="18" charset="0"/>
              </a:rPr>
              <a:t>.</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Josefin Sans" pitchFamily="2" charset="0"/>
                <a:ea typeface="Calibri" panose="020F0502020204030204" pitchFamily="34" charset="0"/>
                <a:cs typeface="Times New Roman" panose="02020603050405020304" pitchFamily="18" charset="0"/>
              </a:rPr>
              <a:t>Le </a:t>
            </a:r>
            <a:r>
              <a:rPr lang="en-GB" sz="1400" dirty="0" err="1">
                <a:effectLst/>
                <a:latin typeface="Josefin Sans" pitchFamily="2" charset="0"/>
                <a:ea typeface="Calibri" panose="020F0502020204030204" pitchFamily="34" charset="0"/>
                <a:cs typeface="Times New Roman" panose="02020603050405020304" pitchFamily="18" charset="0"/>
              </a:rPr>
              <a:t>projet</a:t>
            </a:r>
            <a:r>
              <a:rPr lang="en-GB" sz="1400" dirty="0">
                <a:effectLst/>
                <a:latin typeface="Josefin Sans" pitchFamily="2" charset="0"/>
                <a:ea typeface="Calibri" panose="020F0502020204030204" pitchFamily="34" charset="0"/>
                <a:cs typeface="Times New Roman" panose="02020603050405020304" pitchFamily="18" charset="0"/>
              </a:rPr>
              <a:t> ACTIVATE comprend que cela demandera du temps et des efforts de la part des professionnels de la santé, mais espère que l'impact et le potentiel de la prescription sociale parmi les personnes souffrant de mauvaise santé mentale l'emporteront sur tout doute qu'ils pourraient avoir quant à l'utilité de ce temps et de ces efforts. Cette formation fournit des informations utiles, un accès à des ressources utiles et des opportunités d'apprentissage qui permettront non seulement d'améliorer les compétences des professionnels de la santé et des soins, mais aussi d'utiliser les concepts de l'éducation des adultes, ce qui améliorera les résultats en matière de santé, non seulement pour les personnes qui ont le plus besoin de connaissances en matière de santé, mais aussi pour la société dans son ensemble.</a:t>
            </a:r>
          </a:p>
          <a:p>
            <a:pPr algn="just">
              <a:lnSpc>
                <a:spcPct val="100000"/>
              </a:lnSpc>
              <a:spcAft>
                <a:spcPts val="800"/>
              </a:spcAft>
            </a:pPr>
            <a:endParaRPr lang="en-US" sz="18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00155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p:txBody>
          <a:bodyPr>
            <a:normAutofit fontScale="92500"/>
          </a:bodyPr>
          <a:lstStyle/>
          <a:p>
            <a:r>
              <a:rPr lang="en-US" dirty="0"/>
              <a:t>Nous espérons que ce </a:t>
            </a:r>
            <a:r>
              <a:rPr lang="en-US" dirty="0" err="1"/>
              <a:t>cours</a:t>
            </a:r>
            <a:r>
              <a:rPr lang="en-US" dirty="0"/>
              <a:t> vous a </a:t>
            </a:r>
            <a:r>
              <a:rPr lang="en-US" dirty="0" err="1"/>
              <a:t>été</a:t>
            </a:r>
            <a:r>
              <a:rPr lang="en-US" dirty="0"/>
              <a:t> utile !</a:t>
            </a:r>
          </a:p>
        </p:txBody>
      </p:sp>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p:txBody>
          <a:bodyPr/>
          <a:lstStyle/>
          <a:p>
            <a:r>
              <a:rPr lang="en-US" dirty="0"/>
              <a:t>MERCI</a:t>
            </a:r>
          </a:p>
        </p:txBody>
      </p:sp>
      <p:sp>
        <p:nvSpPr>
          <p:cNvPr id="6" name="Rectangle 5">
            <a:extLst>
              <a:ext uri="{FF2B5EF4-FFF2-40B4-BE49-F238E27FC236}">
                <a16:creationId xmlns:a16="http://schemas.microsoft.com/office/drawing/2014/main" id="{646DC348-758F-04C1-1E47-547209486458}"/>
              </a:ext>
            </a:extLst>
          </p:cNvPr>
          <p:cNvSpPr/>
          <p:nvPr/>
        </p:nvSpPr>
        <p:spPr>
          <a:xfrm>
            <a:off x="9548037" y="5667153"/>
            <a:ext cx="2643963" cy="74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1379CA7-5680-AB19-1543-838893FA0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499" y="5746115"/>
            <a:ext cx="4654501" cy="582221"/>
          </a:xfrm>
          <a:prstGeom prst="rect">
            <a:avLst/>
          </a:prstGeom>
        </p:spPr>
      </p:pic>
    </p:spTree>
    <p:extLst>
      <p:ext uri="{BB962C8B-B14F-4D97-AF65-F5344CB8AC3E}">
        <p14:creationId xmlns:p14="http://schemas.microsoft.com/office/powerpoint/2010/main" val="338368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71741"/>
            <a:ext cx="2818931" cy="785651"/>
          </a:xfrm>
        </p:spPr>
        <p:txBody>
          <a:bodyPr>
            <a:normAutofit fontScale="92500" lnSpcReduction="10000"/>
          </a:bodyPr>
          <a:lstStyle/>
          <a:p>
            <a:pPr lvl="0" algn="ctr">
              <a:lnSpc>
                <a:spcPct val="150000"/>
              </a:lnSpc>
            </a:pPr>
            <a:r>
              <a:rPr lang="en-GB" sz="1800" b="1" dirty="0">
                <a:effectLst/>
                <a:latin typeface="Amatic SC" panose="00000500000000000000" pitchFamily="2" charset="-79"/>
                <a:ea typeface="Times New Roman" panose="02020603050405020304" pitchFamily="18" charset="0"/>
                <a:cs typeface="Amatic SC" panose="00000500000000000000" pitchFamily="2" charset="-79"/>
              </a:rPr>
              <a:t>Les éléments clés de la prescription sociale</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n-US" sz="2400" dirty="0">
                <a:solidFill>
                  <a:srgbClr val="FFC000"/>
                </a:solidFill>
              </a:rPr>
              <a:t>CLÉ </a:t>
            </a:r>
            <a:r>
              <a:rPr lang="en-US" sz="2400" dirty="0" err="1">
                <a:solidFill>
                  <a:srgbClr val="FFC000"/>
                </a:solidFill>
              </a:rPr>
              <a:t>d'apprentissage</a:t>
            </a:r>
            <a:r>
              <a:rPr lang="en-US" sz="2400" dirty="0">
                <a:solidFill>
                  <a:srgbClr val="FFC000"/>
                </a:solidFill>
              </a:rPr>
              <a:t>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n-US" sz="2400" dirty="0">
                <a:solidFill>
                  <a:srgbClr val="FFC000"/>
                </a:solidFill>
              </a:rPr>
              <a:t>CLÉ </a:t>
            </a:r>
            <a:r>
              <a:rPr lang="en-US" sz="2400" dirty="0" err="1">
                <a:solidFill>
                  <a:srgbClr val="FFC000"/>
                </a:solidFill>
              </a:rPr>
              <a:t>d'apprentissage</a:t>
            </a:r>
            <a:r>
              <a:rPr lang="en-US" sz="2400" dirty="0">
                <a:solidFill>
                  <a:srgbClr val="FFC000"/>
                </a:solidFill>
              </a:rPr>
              <a:t>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r>
              <a:rPr lang="en-US" sz="2400" dirty="0">
                <a:solidFill>
                  <a:srgbClr val="FFC000"/>
                </a:solidFill>
              </a:rPr>
              <a:t>CLÉ </a:t>
            </a:r>
            <a:r>
              <a:rPr lang="en-US" sz="2400" dirty="0" err="1">
                <a:solidFill>
                  <a:srgbClr val="FFC000"/>
                </a:solidFill>
              </a:rPr>
              <a:t>d'apprentissage</a:t>
            </a:r>
            <a:r>
              <a:rPr lang="en-US" sz="2400" dirty="0">
                <a:solidFill>
                  <a:srgbClr val="FFC000"/>
                </a:solidFill>
              </a:rPr>
              <a:t>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n-US" sz="2400" dirty="0">
                <a:solidFill>
                  <a:srgbClr val="FFC000"/>
                </a:solidFill>
              </a:rPr>
              <a:t>CLÉ </a:t>
            </a:r>
            <a:r>
              <a:rPr lang="en-US" sz="2400" dirty="0" err="1">
                <a:solidFill>
                  <a:srgbClr val="FFC000"/>
                </a:solidFill>
              </a:rPr>
              <a:t>d'apprentissage</a:t>
            </a:r>
            <a:r>
              <a:rPr lang="en-US" sz="2400" dirty="0">
                <a:solidFill>
                  <a:srgbClr val="FFC000"/>
                </a:solidFill>
              </a:rPr>
              <a:t>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462719" y="2697936"/>
            <a:ext cx="2492067" cy="684000"/>
          </a:xfrm>
        </p:spPr>
        <p:txBody>
          <a:bodyPr/>
          <a:lstStyle/>
          <a:p>
            <a:r>
              <a:rPr lang="en-US" sz="2400" dirty="0">
                <a:solidFill>
                  <a:srgbClr val="FFC000"/>
                </a:solidFill>
              </a:rPr>
              <a:t>CLÉ </a:t>
            </a:r>
            <a:r>
              <a:rPr lang="en-US" sz="2400" dirty="0" err="1">
                <a:solidFill>
                  <a:srgbClr val="FFC000"/>
                </a:solidFill>
              </a:rPr>
              <a:t>d'apprentissage</a:t>
            </a:r>
            <a:r>
              <a:rPr lang="en-US" sz="2400" dirty="0">
                <a:solidFill>
                  <a:srgbClr val="FFC000"/>
                </a:solidFill>
              </a:rPr>
              <a:t>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n-US" sz="2400" dirty="0">
                <a:solidFill>
                  <a:srgbClr val="FFC000"/>
                </a:solidFill>
              </a:rPr>
              <a:t>CLÉ </a:t>
            </a:r>
            <a:r>
              <a:rPr lang="en-US" sz="2400" dirty="0" err="1">
                <a:solidFill>
                  <a:srgbClr val="FFC000"/>
                </a:solidFill>
              </a:rPr>
              <a:t>d'apprentissage</a:t>
            </a:r>
            <a:r>
              <a:rPr lang="en-US" sz="2400" dirty="0">
                <a:solidFill>
                  <a:srgbClr val="FFC000"/>
                </a:solidFill>
              </a:rPr>
              <a:t>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439"/>
            <a:ext cx="2448367" cy="1106361"/>
          </a:xfrm>
        </p:spPr>
        <p:txBody>
          <a:bodyPr>
            <a:normAutofit fontScale="85000" lnSpcReduction="20000"/>
          </a:bodyPr>
          <a:lstStyle/>
          <a:p>
            <a:pPr algn="ctr">
              <a:lnSpc>
                <a:spcPct val="160000"/>
              </a:lnSpc>
            </a:pPr>
            <a:r>
              <a:rPr lang="en-GB" sz="1800" b="1" dirty="0">
                <a:effectLst/>
                <a:latin typeface="Amatic SC" panose="00000500000000000000" pitchFamily="2" charset="-79"/>
                <a:ea typeface="Calibri" panose="020F0502020204030204" pitchFamily="34" charset="0"/>
                <a:cs typeface="Amatic SC" panose="00000500000000000000" pitchFamily="2" charset="-79"/>
              </a:rPr>
              <a:t>Pourquoi la prescription sociale s'impose-t-elle dans la prestation de soins centrés sur la personne ? </a:t>
            </a:r>
            <a:endParaRPr lang="en-US" dirty="0">
              <a:latin typeface="Amatic SC" panose="00000500000000000000" pitchFamily="2" charset="-79"/>
              <a:cs typeface="Amatic SC" panose="00000500000000000000" pitchFamily="2" charset="-79"/>
            </a:endParaRP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1254383"/>
          </a:xfrm>
        </p:spPr>
        <p:txBody>
          <a:bodyPr>
            <a:normAutofit fontScale="70000" lnSpcReduction="20000"/>
          </a:bodyPr>
          <a:lstStyle/>
          <a:p>
            <a:pPr algn="ctr">
              <a:lnSpc>
                <a:spcPct val="160000"/>
              </a:lnSpc>
            </a:pPr>
            <a:r>
              <a:rPr lang="en-GB" sz="2200" b="1" dirty="0">
                <a:effectLst/>
                <a:latin typeface="Amatic SC" panose="00000500000000000000" pitchFamily="2" charset="-79"/>
                <a:ea typeface="Times New Roman" panose="02020603050405020304" pitchFamily="18" charset="0"/>
                <a:cs typeface="Amatic SC" panose="00000500000000000000" pitchFamily="2" charset="-79"/>
              </a:rPr>
              <a:t>Où cela se passe, à la fois près de chez vous et en accédant à des exemples dans toute l'Europe </a:t>
            </a:r>
            <a:endParaRPr lang="en-GB" sz="22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270310"/>
            <a:ext cx="2518175" cy="1016799"/>
          </a:xfrm>
        </p:spPr>
        <p:txBody>
          <a:bodyPr>
            <a:normAutofit/>
          </a:bodyPr>
          <a:lstStyle/>
          <a:p>
            <a:pPr algn="ctr">
              <a:lnSpc>
                <a:spcPct val="150000"/>
              </a:lnSpc>
            </a:pPr>
            <a:r>
              <a:rPr lang="en-GB" sz="1800" b="1" dirty="0">
                <a:effectLst/>
                <a:latin typeface="Amatic SC" panose="00000500000000000000" pitchFamily="2" charset="-79"/>
                <a:ea typeface="Calibri" panose="020F0502020204030204" pitchFamily="34" charset="0"/>
                <a:cs typeface="Amatic SC" panose="00000500000000000000" pitchFamily="2" charset="-79"/>
              </a:rPr>
              <a:t>Comment devenir un prescripteur social plus efficace ? </a:t>
            </a:r>
            <a:endParaRPr lang="en-US" dirty="0">
              <a:latin typeface="Amatic SC" panose="00000500000000000000" pitchFamily="2" charset="-79"/>
              <a:cs typeface="Amatic SC" panose="00000500000000000000" pitchFamily="2" charset="-79"/>
            </a:endParaRP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73323" y="5293008"/>
            <a:ext cx="2448367" cy="907251"/>
          </a:xfrm>
        </p:spPr>
        <p:txBody>
          <a:bodyPr>
            <a:normAutofit fontScale="77500" lnSpcReduction="20000"/>
          </a:bodyPr>
          <a:lstStyle/>
          <a:p>
            <a:pPr algn="ctr">
              <a:lnSpc>
                <a:spcPct val="160000"/>
              </a:lnSpc>
            </a:pP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Célébrons l'apprentissage en développant votre réseau personnel de soins. </a:t>
            </a:r>
            <a:endParaRPr lang="en-US" dirty="0">
              <a:latin typeface="Amatic SC" panose="00000500000000000000" pitchFamily="2" charset="-79"/>
              <a:cs typeface="Amatic SC" panose="00000500000000000000" pitchFamily="2" charset="-79"/>
            </a:endParaRPr>
          </a:p>
          <a:p>
            <a:endParaRPr lang="en-US"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p:txBody>
          <a:bodyPr/>
          <a:lstStyle/>
          <a:p>
            <a:pPr algn="ct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Plans pour </a:t>
            </a:r>
            <a:r>
              <a:rPr lang="en-GB" sz="1800" b="1" spc="25" dirty="0" err="1">
                <a:solidFill>
                  <a:srgbClr val="000000"/>
                </a:solidFill>
                <a:latin typeface="Amatic SC" panose="00000500000000000000" pitchFamily="2" charset="-79"/>
                <a:ea typeface="Calibri" panose="020F0502020204030204" pitchFamily="34" charset="0"/>
                <a:cs typeface="Amatic SC" panose="00000500000000000000" pitchFamily="2" charset="-79"/>
              </a:rPr>
              <a:t>L’avenir</a:t>
            </a:r>
            <a:endParaRPr lang="en-US" dirty="0"/>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rgbClr val="231F20"/>
            </a:solidFill>
            <a:prstDash val="solid"/>
            <a:round/>
            <a:headEnd/>
            <a:tailEnd/>
          </a:ln>
          <a:effectLst>
            <a:glow>
              <a:srgbClr val="FFC000"/>
            </a:glow>
          </a:effectLst>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9872950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241622" y="1317160"/>
            <a:ext cx="10917789" cy="5878123"/>
          </a:xfrm>
        </p:spPr>
        <p:txBody>
          <a:bodyPr numCol="2">
            <a:normAutofit fontScale="25000" lnSpcReduction="20000"/>
          </a:bodyPr>
          <a:lstStyle/>
          <a:p>
            <a:pPr eaLnBrk="1" fontAlgn="auto" hangingPunct="1">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400" b="1" dirty="0">
                <a:solidFill>
                  <a:srgbClr val="313031"/>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Le modèle bio-psycho-social</a:t>
            </a:r>
          </a:p>
          <a:p>
            <a:pPr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000" dirty="0">
                <a:effectLst/>
                <a:latin typeface="Josefin Sans" pitchFamily="2" charset="0"/>
                <a:ea typeface="Calibri" panose="020F0502020204030204" pitchFamily="34" charset="0"/>
                <a:cs typeface="Calibri" panose="020F0502020204030204" pitchFamily="34" charset="0"/>
              </a:rPr>
              <a:t>Le concept de santé bio-psycho-sociale permet aux praticiens d'aller au-delà de l'anatomie et de </a:t>
            </a:r>
          </a:p>
          <a:p>
            <a:pPr eaLnBrk="1" fontAlgn="auto" hangingPunct="1">
              <a:lnSpc>
                <a:spcPct val="170000"/>
              </a:lnSpc>
              <a:spcBef>
                <a:spcPts val="0"/>
              </a:spcBef>
              <a:spcAft>
                <a:spcPts val="0"/>
              </a:spcAft>
              <a:defRPr/>
            </a:pPr>
            <a:r>
              <a:rPr lang="en-GB" sz="6000" dirty="0" err="1">
                <a:effectLst/>
                <a:latin typeface="Josefin Sans" pitchFamily="2" charset="0"/>
                <a:ea typeface="Calibri" panose="020F0502020204030204" pitchFamily="34" charset="0"/>
                <a:cs typeface="Calibri" panose="020F0502020204030204" pitchFamily="34" charset="0"/>
              </a:rPr>
              <a:t>l'environnement</a:t>
            </a:r>
            <a:r>
              <a:rPr lang="en-GB" sz="6000" dirty="0">
                <a:latin typeface="Josefin Sans" pitchFamily="2" charset="0"/>
                <a:ea typeface="Calibri" panose="020F0502020204030204" pitchFamily="34" charset="0"/>
                <a:cs typeface="Calibri" panose="020F0502020204030204" pitchFamily="34" charset="0"/>
              </a:rPr>
              <a:t> et </a:t>
            </a:r>
            <a:r>
              <a:rPr lang="en-GB" sz="6000" dirty="0" err="1">
                <a:latin typeface="Josefin Sans" pitchFamily="2" charset="0"/>
                <a:ea typeface="Calibri" panose="020F0502020204030204" pitchFamily="34" charset="0"/>
                <a:cs typeface="Calibri" panose="020F0502020204030204" pitchFamily="34" charset="0"/>
              </a:rPr>
              <a:t>d’</a:t>
            </a:r>
            <a:r>
              <a:rPr lang="en-GB" sz="6000" dirty="0" err="1">
                <a:effectLst/>
                <a:latin typeface="Josefin Sans" pitchFamily="2" charset="0"/>
                <a:ea typeface="Calibri" panose="020F0502020204030204" pitchFamily="34" charset="0"/>
                <a:cs typeface="Calibri" panose="020F0502020204030204" pitchFamily="34" charset="0"/>
              </a:rPr>
              <a:t>examiner</a:t>
            </a:r>
            <a:r>
              <a:rPr lang="en-GB" sz="6000" dirty="0">
                <a:effectLst/>
                <a:latin typeface="Josefin Sans" pitchFamily="2" charset="0"/>
                <a:ea typeface="Calibri" panose="020F0502020204030204" pitchFamily="34" charset="0"/>
                <a:cs typeface="Calibri" panose="020F0502020204030204" pitchFamily="34" charset="0"/>
              </a:rPr>
              <a:t> comment l'interaction de l'esprit, du corps et des circonstances socio-économiques affecte la santé,</a:t>
            </a:r>
          </a:p>
          <a:p>
            <a:pPr eaLnBrk="1" fontAlgn="auto" hangingPunct="1">
              <a:lnSpc>
                <a:spcPct val="170000"/>
              </a:lnSpc>
              <a:spcBef>
                <a:spcPts val="0"/>
              </a:spcBef>
              <a:spcAft>
                <a:spcPts val="0"/>
              </a:spcAft>
              <a:defRPr/>
            </a:pPr>
            <a:r>
              <a:rPr lang="en-GB" sz="6000" dirty="0">
                <a:effectLst/>
                <a:latin typeface="Josefin Sans" pitchFamily="2" charset="0"/>
                <a:ea typeface="Calibri" panose="020F0502020204030204" pitchFamily="34" charset="0"/>
                <a:cs typeface="Calibri" panose="020F0502020204030204" pitchFamily="34" charset="0"/>
              </a:rPr>
              <a:t>le bien-être et la fin de la vie.</a:t>
            </a:r>
            <a:endParaRPr lang="en-GB" sz="60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Les initiatives psychologiques indiquent que l'engagement avec un travailleur assigné aide les gens à se sentir acceptés, à être écoutés et à ne pas être jugés. De plus, le fait d'être entouré de personnes qui ont peut-être vécu des expériences similaires aide à développer de nouveaux mécanismes d'adaptation et des comportements plus sains, ce qui favorise de meilleurs résultats mentaux et physiques.</a:t>
            </a:r>
            <a:endParaRPr lang="en-GB" sz="60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60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marL="92075"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L'approche médicale a beaucoup à offrir dans le </a:t>
            </a:r>
            <a:r>
              <a:rPr lang="en-GB" sz="6000" dirty="0" err="1">
                <a:latin typeface="Josefin Sans" pitchFamily="2" charset="0"/>
                <a:ea typeface="Calibri" panose="020F0502020204030204" pitchFamily="34" charset="0"/>
                <a:cs typeface="Calibri" panose="020F0502020204030204" pitchFamily="34" charset="0"/>
              </a:rPr>
              <a:t>traitement</a:t>
            </a:r>
            <a:r>
              <a:rPr lang="en-GB" sz="6000" dirty="0">
                <a:latin typeface="Josefin Sans" pitchFamily="2" charset="0"/>
                <a:ea typeface="Calibri" panose="020F0502020204030204" pitchFamily="34" charset="0"/>
                <a:cs typeface="Calibri" panose="020F0502020204030204" pitchFamily="34" charset="0"/>
              </a:rPr>
              <a:t> des aspects </a:t>
            </a:r>
            <a:r>
              <a:rPr lang="en-GB" sz="6000" dirty="0" err="1">
                <a:latin typeface="Josefin Sans" pitchFamily="2" charset="0"/>
                <a:ea typeface="Calibri" panose="020F0502020204030204" pitchFamily="34" charset="0"/>
                <a:cs typeface="Calibri" panose="020F0502020204030204" pitchFamily="34" charset="0"/>
              </a:rPr>
              <a:t>biologiques</a:t>
            </a:r>
            <a:r>
              <a:rPr lang="en-GB" sz="6000" dirty="0">
                <a:latin typeface="Josefin Sans" pitchFamily="2" charset="0"/>
                <a:ea typeface="Calibri" panose="020F0502020204030204" pitchFamily="34" charset="0"/>
                <a:cs typeface="Calibri" panose="020F0502020204030204" pitchFamily="34" charset="0"/>
              </a:rPr>
              <a:t> de la </a:t>
            </a:r>
            <a:r>
              <a:rPr lang="en-GB" sz="6000" dirty="0" err="1">
                <a:latin typeface="Josefin Sans" pitchFamily="2" charset="0"/>
                <a:ea typeface="Calibri" panose="020F0502020204030204" pitchFamily="34" charset="0"/>
                <a:cs typeface="Calibri" panose="020F0502020204030204" pitchFamily="34" charset="0"/>
              </a:rPr>
              <a:t>maladie</a:t>
            </a:r>
            <a:r>
              <a:rPr lang="en-GB" sz="6000" dirty="0">
                <a:latin typeface="Josefin Sans" pitchFamily="2" charset="0"/>
                <a:ea typeface="Calibri" panose="020F0502020204030204" pitchFamily="34" charset="0"/>
                <a:cs typeface="Calibri" panose="020F0502020204030204" pitchFamily="34" charset="0"/>
              </a:rPr>
              <a:t>.</a:t>
            </a:r>
          </a:p>
          <a:p>
            <a:pPr marL="92075" eaLnBrk="1" fontAlgn="auto" hangingPunct="1">
              <a:lnSpc>
                <a:spcPct val="170000"/>
              </a:lnSpc>
              <a:spcBef>
                <a:spcPts val="0"/>
              </a:spcBef>
              <a:spcAft>
                <a:spcPts val="0"/>
              </a:spcAft>
              <a:defRPr/>
            </a:pPr>
            <a:r>
              <a:rPr lang="en-GB" sz="6000" dirty="0">
                <a:effectLst/>
                <a:latin typeface="Josefin Sans" pitchFamily="2" charset="0"/>
                <a:ea typeface="Calibri" panose="020F0502020204030204" pitchFamily="34" charset="0"/>
                <a:cs typeface="Calibri" panose="020F0502020204030204" pitchFamily="34" charset="0"/>
              </a:rPr>
              <a:t>Toutefois, l'évolution récente montre que la priorité doit être accordée </a:t>
            </a:r>
            <a:r>
              <a:rPr lang="en-GB" sz="6000" dirty="0" err="1">
                <a:effectLst/>
                <a:latin typeface="Josefin Sans" pitchFamily="2" charset="0"/>
                <a:ea typeface="Calibri" panose="020F0502020204030204" pitchFamily="34" charset="0"/>
                <a:cs typeface="Calibri" panose="020F0502020204030204" pitchFamily="34" charset="0"/>
              </a:rPr>
              <a:t>à</a:t>
            </a:r>
            <a:r>
              <a:rPr lang="en-GB" sz="6000" dirty="0">
                <a:effectLst/>
                <a:latin typeface="Josefin Sans" pitchFamily="2" charset="0"/>
                <a:ea typeface="Calibri" panose="020F0502020204030204" pitchFamily="34" charset="0"/>
                <a:cs typeface="Calibri" panose="020F0502020204030204" pitchFamily="34" charset="0"/>
              </a:rPr>
              <a:t> </a:t>
            </a:r>
            <a:r>
              <a:rPr lang="en-GB" sz="6000" dirty="0" err="1">
                <a:effectLst/>
                <a:latin typeface="Josefin Sans" pitchFamily="2" charset="0"/>
                <a:ea typeface="Calibri" panose="020F0502020204030204" pitchFamily="34" charset="0"/>
                <a:cs typeface="Calibri" panose="020F0502020204030204" pitchFamily="34" charset="0"/>
              </a:rPr>
              <a:t>l’aspect</a:t>
            </a:r>
            <a:r>
              <a:rPr lang="en-GB" sz="6000" dirty="0">
                <a:effectLst/>
                <a:latin typeface="Josefin Sans" pitchFamily="2" charset="0"/>
                <a:ea typeface="Calibri" panose="020F0502020204030204" pitchFamily="34" charset="0"/>
                <a:cs typeface="Calibri" panose="020F0502020204030204" pitchFamily="34" charset="0"/>
              </a:rPr>
              <a:t> bio-psycho-sociale de la santé. </a:t>
            </a:r>
          </a:p>
          <a:p>
            <a:pPr marL="92075"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marL="92075"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Cependant, jusqu'à présent, la capacité de s'attaquer aux problèmes sociaux qui précipitent et perpétuent la </a:t>
            </a:r>
            <a:r>
              <a:rPr lang="en-GB" sz="6000" dirty="0" err="1">
                <a:latin typeface="Josefin Sans" pitchFamily="2" charset="0"/>
                <a:ea typeface="Calibri" panose="020F0502020204030204" pitchFamily="34" charset="0"/>
                <a:cs typeface="Calibri" panose="020F0502020204030204" pitchFamily="34" charset="0"/>
              </a:rPr>
              <a:t>maladie</a:t>
            </a:r>
            <a:r>
              <a:rPr lang="en-GB" sz="6000" dirty="0">
                <a:latin typeface="Josefin Sans" pitchFamily="2" charset="0"/>
                <a:ea typeface="Calibri" panose="020F0502020204030204" pitchFamily="34" charset="0"/>
                <a:cs typeface="Calibri" panose="020F0502020204030204" pitchFamily="34" charset="0"/>
              </a:rPr>
              <a:t> a été limitée, bien que les professionnels de la santé se soient </a:t>
            </a:r>
            <a:r>
              <a:rPr lang="en-GB" sz="6000" dirty="0" err="1">
                <a:latin typeface="Josefin Sans" pitchFamily="2" charset="0"/>
                <a:ea typeface="Calibri" panose="020F0502020204030204" pitchFamily="34" charset="0"/>
                <a:cs typeface="Calibri" panose="020F0502020204030204" pitchFamily="34" charset="0"/>
              </a:rPr>
              <a:t>attaqués</a:t>
            </a:r>
            <a:r>
              <a:rPr lang="en-GB" sz="6000" dirty="0">
                <a:latin typeface="Josefin Sans" pitchFamily="2" charset="0"/>
                <a:ea typeface="Calibri" panose="020F0502020204030204" pitchFamily="34" charset="0"/>
                <a:cs typeface="Calibri" panose="020F0502020204030204" pitchFamily="34" charset="0"/>
              </a:rPr>
              <a:t> </a:t>
            </a:r>
            <a:r>
              <a:rPr lang="en-GB" sz="6000" dirty="0" err="1">
                <a:latin typeface="Josefin Sans" pitchFamily="2" charset="0"/>
                <a:ea typeface="Calibri" panose="020F0502020204030204" pitchFamily="34" charset="0"/>
                <a:cs typeface="Calibri" panose="020F0502020204030204" pitchFamily="34" charset="0"/>
              </a:rPr>
              <a:t>à</a:t>
            </a:r>
            <a:r>
              <a:rPr lang="en-GB" sz="6000" dirty="0">
                <a:latin typeface="Josefin Sans" pitchFamily="2" charset="0"/>
                <a:ea typeface="Calibri" panose="020F0502020204030204" pitchFamily="34" charset="0"/>
                <a:cs typeface="Calibri" panose="020F0502020204030204" pitchFamily="34" charset="0"/>
              </a:rPr>
              <a:t> </a:t>
            </a:r>
            <a:r>
              <a:rPr lang="en-GB" sz="6000" dirty="0" err="1">
                <a:latin typeface="Josefin Sans" pitchFamily="2" charset="0"/>
                <a:ea typeface="Calibri" panose="020F0502020204030204" pitchFamily="34" charset="0"/>
                <a:cs typeface="Calibri" panose="020F0502020204030204" pitchFamily="34" charset="0"/>
              </a:rPr>
              <a:t>ses</a:t>
            </a:r>
            <a:r>
              <a:rPr lang="en-GB" sz="6000" dirty="0">
                <a:latin typeface="Josefin Sans" pitchFamily="2" charset="0"/>
                <a:ea typeface="Calibri" panose="020F0502020204030204" pitchFamily="34" charset="0"/>
                <a:cs typeface="Calibri" panose="020F0502020204030204" pitchFamily="34" charset="0"/>
              </a:rPr>
              <a:t> causes non </a:t>
            </a:r>
            <a:r>
              <a:rPr lang="en-GB" sz="6000" dirty="0" err="1">
                <a:latin typeface="Josefin Sans" pitchFamily="2" charset="0"/>
                <a:ea typeface="Calibri" panose="020F0502020204030204" pitchFamily="34" charset="0"/>
                <a:cs typeface="Calibri" panose="020F0502020204030204" pitchFamily="34" charset="0"/>
              </a:rPr>
              <a:t>médicales</a:t>
            </a:r>
            <a:r>
              <a:rPr lang="en-GB" sz="6000" dirty="0">
                <a:latin typeface="Josefin Sans" pitchFamily="2" charset="0"/>
                <a:ea typeface="Calibri" panose="020F0502020204030204" pitchFamily="34" charset="0"/>
                <a:cs typeface="Calibri" panose="020F0502020204030204" pitchFamily="34" charset="0"/>
              </a:rPr>
              <a:t>, par des interventions non cliniques. </a:t>
            </a:r>
            <a:r>
              <a:rPr lang="en-GB" sz="6000" dirty="0" err="1">
                <a:latin typeface="Josefin Sans" pitchFamily="2" charset="0"/>
                <a:ea typeface="Calibri" panose="020F0502020204030204" pitchFamily="34" charset="0"/>
                <a:cs typeface="Calibri" panose="020F0502020204030204" pitchFamily="34" charset="0"/>
              </a:rPr>
              <a:t>Ainsi</a:t>
            </a:r>
            <a:r>
              <a:rPr lang="en-GB" sz="6000" dirty="0">
                <a:latin typeface="Josefin Sans" pitchFamily="2" charset="0"/>
                <a:ea typeface="Calibri" panose="020F0502020204030204" pitchFamily="34" charset="0"/>
                <a:cs typeface="Calibri" panose="020F0502020204030204" pitchFamily="34" charset="0"/>
              </a:rPr>
              <a:t>, les méthodes fondamentales de la prescription sociale sont utilisées depuis de nombreuses années, sans qu'on leur ait donné un véritable titre.</a:t>
            </a:r>
          </a:p>
          <a:p>
            <a:pPr eaLnBrk="1" fontAlgn="auto" hangingPunct="1">
              <a:lnSpc>
                <a:spcPct val="170000"/>
              </a:lnSpc>
              <a:spcBef>
                <a:spcPts val="0"/>
              </a:spcBef>
              <a:spcAft>
                <a:spcPts val="0"/>
              </a:spcAft>
              <a:defRPr/>
            </a:pPr>
            <a:r>
              <a:rPr lang="en-GB" sz="5600" dirty="0">
                <a:latin typeface="Josefin Sans" pitchFamily="2" charset="0"/>
                <a:ea typeface="Calibri" panose="020F0502020204030204" pitchFamily="34" charset="0"/>
                <a:cs typeface="Calibri" panose="020F0502020204030204" pitchFamily="34" charset="0"/>
              </a:rPr>
              <a:t> </a:t>
            </a:r>
            <a:r>
              <a:rPr lang="en-GB" sz="5600" dirty="0">
                <a:effectLst/>
                <a:latin typeface="Josefin Sans" pitchFamily="2" charset="0"/>
                <a:ea typeface="Calibri" panose="020F0502020204030204" pitchFamily="34" charset="0"/>
                <a:cs typeface="Calibri" panose="020F0502020204030204" pitchFamily="34" charset="0"/>
              </a:rPr>
              <a:t>                                                               </a:t>
            </a:r>
            <a:endParaRPr lang="en-GB" sz="5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30530"/>
            <a:ext cx="9523066" cy="729873"/>
          </a:xfrm>
        </p:spPr>
        <p:txBody>
          <a:bodyPr/>
          <a:lstStyle/>
          <a:p>
            <a:pPr algn="ctr"/>
            <a:r>
              <a:rPr lang="en-US" sz="4400" dirty="0">
                <a:effectLst>
                  <a:outerShdw blurRad="38100" dist="38100" dir="2700000" algn="tl">
                    <a:srgbClr val="000000">
                      <a:alpha val="43137"/>
                    </a:srgbClr>
                  </a:outerShdw>
                </a:effectLst>
              </a:rPr>
              <a:t>Quels sont les éléments clés de la prescription </a:t>
            </a:r>
            <a:r>
              <a:rPr lang="en-US" sz="4400" dirty="0" err="1">
                <a:effectLst>
                  <a:outerShdw blurRad="38100" dist="38100" dir="2700000" algn="tl">
                    <a:srgbClr val="000000">
                      <a:alpha val="43137"/>
                    </a:srgbClr>
                  </a:outerShdw>
                </a:effectLst>
              </a:rPr>
              <a:t>sociale</a:t>
            </a:r>
            <a:r>
              <a:rPr lang="en-US" sz="4400" dirty="0">
                <a:effectLst>
                  <a:outerShdw blurRad="38100" dist="38100" dir="2700000" algn="tl">
                    <a:srgbClr val="000000">
                      <a:alpha val="43137"/>
                    </a:srgbClr>
                  </a:outerShdw>
                </a:effectLst>
              </a:rPr>
              <a:t> ? </a:t>
            </a:r>
            <a:r>
              <a:rPr lang="en-US" sz="2400" dirty="0">
                <a:solidFill>
                  <a:srgbClr val="FFC000"/>
                </a:solidFill>
              </a:rPr>
              <a:t>[CA1]</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1527" y="3949652"/>
            <a:ext cx="2528644" cy="2908348"/>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24674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p:txBody>
          <a:bodyPr/>
          <a:lstStyle/>
          <a:p>
            <a:pPr algn="l"/>
            <a:endParaRPr lang="en-US" dirty="0"/>
          </a:p>
          <a:p>
            <a:pPr algn="l"/>
            <a:endParaRPr lang="en-US" dirty="0"/>
          </a:p>
        </p:txBody>
      </p:sp>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319489" y="1443210"/>
            <a:ext cx="8339602" cy="3734718"/>
          </a:xfrm>
        </p:spPr>
        <p:txBody>
          <a:bodyPr/>
          <a:lstStyle/>
          <a:p>
            <a:pPr>
              <a:lnSpc>
                <a:spcPct val="150000"/>
              </a:lnSpc>
              <a:spcAft>
                <a:spcPts val="800"/>
              </a:spcAft>
            </a:pPr>
            <a:r>
              <a:rPr lang="en-GB" sz="2000" b="0" u="sng" dirty="0">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Introduction à la prescription sociale</a:t>
            </a:r>
          </a:p>
          <a:p>
            <a:pPr>
              <a:lnSpc>
                <a:spcPct val="150000"/>
              </a:lnSpc>
              <a:spcAft>
                <a:spcPts val="800"/>
              </a:spcAft>
            </a:pPr>
            <a:r>
              <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https://vimeopro.com/ehdm/social-prescribing/video/339575707</a:t>
            </a:r>
            <a:endPar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r>
              <a:rPr lang="en-GB" sz="2000" dirty="0">
                <a:solidFill>
                  <a:schemeClr val="bg1"/>
                </a:solidFill>
                <a:latin typeface="Josefin Sans" pitchFamily="2" charset="0"/>
                <a:ea typeface="Calibri" panose="020F0502020204030204" pitchFamily="34" charset="0"/>
                <a:cs typeface="Times New Roman" panose="02020603050405020304" pitchFamily="18" charset="0"/>
              </a:rPr>
              <a:t>Qu'est-ce que la prescription sociale ?</a:t>
            </a:r>
            <a:endParaRPr lang="en-GB" sz="2000" dirty="0">
              <a:solidFill>
                <a:schemeClr val="bg1"/>
              </a:solidFill>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https://www.youtube.com/watch?v=O9azfXNcqD8</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La Prescription sociale transormatrice de la santé à Londres</a:t>
            </a:r>
          </a:p>
          <a:p>
            <a:pPr>
              <a:lnSpc>
                <a:spcPct val="150000"/>
              </a:lnSpc>
              <a:spcAft>
                <a:spcPts val="800"/>
              </a:spcAft>
            </a:pPr>
            <a:r>
              <a:rPr lang="en-GB" sz="2000" u="sng" dirty="0">
                <a:solidFill>
                  <a:srgbClr val="F33B48"/>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https://www.youtube.com/watch?v=HA_yF9u0VsU </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Rectangle 13">
            <a:extLst>
              <a:ext uri="{FF2B5EF4-FFF2-40B4-BE49-F238E27FC236}">
                <a16:creationId xmlns:a16="http://schemas.microsoft.com/office/drawing/2014/main" id="{052BB538-463A-2224-489B-542242ECF947}"/>
              </a:ext>
            </a:extLst>
          </p:cNvPr>
          <p:cNvSpPr/>
          <p:nvPr/>
        </p:nvSpPr>
        <p:spPr>
          <a:xfrm>
            <a:off x="4955112" y="2967335"/>
            <a:ext cx="630440" cy="923330"/>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89A52EDB-DBFC-C7C6-2DBB-6ED6D2189449}"/>
              </a:ext>
            </a:extLst>
          </p:cNvPr>
          <p:cNvSpPr txBox="1"/>
          <p:nvPr/>
        </p:nvSpPr>
        <p:spPr>
          <a:xfrm>
            <a:off x="7447402" y="3281799"/>
            <a:ext cx="5887324" cy="1015663"/>
          </a:xfrm>
          <a:prstGeom prst="rect">
            <a:avLst/>
          </a:prstGeom>
          <a:noFill/>
        </p:spPr>
        <p:txBody>
          <a:bodyPr wrap="square">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Amatic SC" panose="00000500000000000000" pitchFamily="2" charset="-79"/>
                <a:cs typeface="Amatic SC" panose="00000500000000000000" pitchFamily="2" charset="-79"/>
              </a:rPr>
              <a:t>VIDÉOS</a:t>
            </a:r>
          </a:p>
        </p:txBody>
      </p:sp>
    </p:spTree>
    <p:extLst>
      <p:ext uri="{BB962C8B-B14F-4D97-AF65-F5344CB8AC3E}">
        <p14:creationId xmlns:p14="http://schemas.microsoft.com/office/powerpoint/2010/main" val="135120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A0A83365-512E-1B4E-95D2-B2DD9C1A5D56}"/>
              </a:ext>
            </a:extLst>
          </p:cNvPr>
          <p:cNvSpPr>
            <a:spLocks noGrp="1"/>
          </p:cNvSpPr>
          <p:nvPr>
            <p:ph type="body" sz="quarter" idx="17"/>
          </p:nvPr>
        </p:nvSpPr>
        <p:spPr>
          <a:xfrm>
            <a:off x="335672" y="524778"/>
            <a:ext cx="4071228" cy="1752381"/>
          </a:xfrm>
        </p:spPr>
        <p:txBody>
          <a:bodyPr/>
          <a:lstStyle/>
          <a:p>
            <a:r>
              <a:rPr lang="en-US" dirty="0">
                <a:effectLst>
                  <a:outerShdw blurRad="38100" dist="38100" dir="2700000" algn="tl">
                    <a:srgbClr val="000000">
                      <a:alpha val="43137"/>
                    </a:srgbClr>
                  </a:outerShdw>
                </a:effectLst>
              </a:rPr>
              <a:t>Principaux éléments de la prescription sociale</a:t>
            </a:r>
          </a:p>
        </p:txBody>
      </p:sp>
      <p:sp>
        <p:nvSpPr>
          <p:cNvPr id="48" name="Text Placeholder 47">
            <a:extLst>
              <a:ext uri="{FF2B5EF4-FFF2-40B4-BE49-F238E27FC236}">
                <a16:creationId xmlns:a16="http://schemas.microsoft.com/office/drawing/2014/main" id="{43CFE274-E7DC-ED49-AE0A-63C013D87284}"/>
              </a:ext>
            </a:extLst>
          </p:cNvPr>
          <p:cNvSpPr>
            <a:spLocks noGrp="1"/>
          </p:cNvSpPr>
          <p:nvPr>
            <p:ph type="body" sz="quarter" idx="20"/>
          </p:nvPr>
        </p:nvSpPr>
        <p:spPr>
          <a:xfrm>
            <a:off x="335672" y="3988594"/>
            <a:ext cx="2792979" cy="1481138"/>
          </a:xfrm>
        </p:spPr>
        <p:txBody>
          <a:bodyPr/>
          <a:lstStyle/>
          <a:p>
            <a:pPr algn="ctr">
              <a:lnSpc>
                <a:spcPct val="150000"/>
              </a:lnSpc>
            </a:pPr>
            <a:r>
              <a:rPr lang="en-GB" sz="1800" dirty="0">
                <a:latin typeface="Amatic SC" panose="00000500000000000000" pitchFamily="2" charset="-79"/>
                <a:ea typeface="Times New Roman" panose="02020603050405020304" pitchFamily="18" charset="0"/>
                <a:cs typeface="Amatic SC" panose="00000500000000000000" pitchFamily="2" charset="-79"/>
              </a:rPr>
              <a:t>Un  </a:t>
            </a:r>
            <a:r>
              <a:rPr lang="en-GB" sz="1800" dirty="0" err="1">
                <a:latin typeface="Amatic SC" panose="00000500000000000000" pitchFamily="2" charset="-79"/>
                <a:ea typeface="Times New Roman" panose="02020603050405020304" pitchFamily="18" charset="0"/>
                <a:cs typeface="Amatic SC" panose="00000500000000000000" pitchFamily="2" charset="-79"/>
              </a:rPr>
              <a:t>groupe</a:t>
            </a:r>
            <a:r>
              <a:rPr lang="en-GB" sz="1800" dirty="0">
                <a:latin typeface="Amatic SC" panose="00000500000000000000" pitchFamily="2" charset="-79"/>
                <a:ea typeface="Times New Roman" panose="02020603050405020304" pitchFamily="18" charset="0"/>
                <a:cs typeface="Amatic SC" panose="00000500000000000000" pitchFamily="2" charset="-79"/>
              </a:rPr>
              <a:t> de volontaires locaux, de communautés et d'entreprises sociales </a:t>
            </a:r>
            <a:r>
              <a:rPr lang="en-US" sz="1800" dirty="0"/>
              <a:t>pour fournir des services de soutien.</a:t>
            </a:r>
          </a:p>
        </p:txBody>
      </p:sp>
      <p:sp>
        <p:nvSpPr>
          <p:cNvPr id="49" name="Text Placeholder 48">
            <a:extLst>
              <a:ext uri="{FF2B5EF4-FFF2-40B4-BE49-F238E27FC236}">
                <a16:creationId xmlns:a16="http://schemas.microsoft.com/office/drawing/2014/main" id="{F2A7758E-1264-EB47-B260-EE03F90D2F42}"/>
              </a:ext>
            </a:extLst>
          </p:cNvPr>
          <p:cNvSpPr>
            <a:spLocks noGrp="1"/>
          </p:cNvSpPr>
          <p:nvPr>
            <p:ph type="body" sz="quarter" idx="21"/>
          </p:nvPr>
        </p:nvSpPr>
        <p:spPr>
          <a:xfrm>
            <a:off x="7423609" y="750668"/>
            <a:ext cx="2849105" cy="1752380"/>
          </a:xfrm>
        </p:spPr>
        <p:txBody>
          <a:bodyPr/>
          <a:lstStyle/>
          <a:p>
            <a:endParaRPr lang="en-GB" sz="1800" dirty="0">
              <a:effectLst/>
              <a:latin typeface="Calibri" panose="020F0502020204030204" pitchFamily="34" charset="0"/>
              <a:ea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endParaRPr>
          </a:p>
          <a:p>
            <a:pPr algn="ctr">
              <a:lnSpc>
                <a:spcPct val="150000"/>
              </a:lnSpc>
            </a:pPr>
            <a:r>
              <a:rPr lang="en-GB" sz="1800" dirty="0">
                <a:solidFill>
                  <a:schemeClr val="tx1"/>
                </a:solidFill>
                <a:effectLst/>
                <a:latin typeface="Amatic SC" panose="00000500000000000000" pitchFamily="2" charset="-79"/>
                <a:ea typeface="Times New Roman" panose="02020603050405020304" pitchFamily="18" charset="0"/>
                <a:cs typeface="Amatic SC" panose="00000500000000000000" pitchFamily="2" charset="-79"/>
              </a:rPr>
              <a:t>Un professionnel des soins de santé ou un professionnel paramédical qui effectue un premier aiguillage </a:t>
            </a:r>
          </a:p>
          <a:p>
            <a:endParaRPr lang="en-GB" sz="18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0" name="Text Placeholder 49">
            <a:extLst>
              <a:ext uri="{FF2B5EF4-FFF2-40B4-BE49-F238E27FC236}">
                <a16:creationId xmlns:a16="http://schemas.microsoft.com/office/drawing/2014/main" id="{04B86E8E-CB44-804D-9827-0FC25881A350}"/>
              </a:ext>
            </a:extLst>
          </p:cNvPr>
          <p:cNvSpPr>
            <a:spLocks noGrp="1"/>
          </p:cNvSpPr>
          <p:nvPr>
            <p:ph type="body" sz="quarter" idx="22"/>
          </p:nvPr>
        </p:nvSpPr>
        <p:spPr>
          <a:xfrm>
            <a:off x="9220196" y="3006436"/>
            <a:ext cx="2494447" cy="3428654"/>
          </a:xfrm>
        </p:spPr>
        <p:txBody>
          <a:bodyPr/>
          <a:lstStyle/>
          <a:p>
            <a:endParaRPr lang="en-GB" sz="1800" dirty="0">
              <a:effectLst/>
              <a:latin typeface="Calibri" panose="020F0502020204030204" pitchFamily="34" charset="0"/>
              <a:ea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endParaRPr>
          </a:p>
          <a:p>
            <a:pPr algn="ctr">
              <a:lnSpc>
                <a:spcPct val="150000"/>
              </a:lnSpc>
            </a:pP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Un agent de liaison, qui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peut</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être</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appelé prescripteur social, navigateur social, connecteur communautaire ou tout autre nom désignant ce rôle spécifique de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travailleur</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en</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individuel</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avec la personne nécessitant un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soutien</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pour </a:t>
            </a:r>
            <a:r>
              <a:rPr lang="en-GB" sz="1800" dirty="0" err="1">
                <a:solidFill>
                  <a:schemeClr val="tx1"/>
                </a:solidFill>
                <a:latin typeface="Amatic SC" panose="00000500000000000000" pitchFamily="2" charset="-79"/>
                <a:ea typeface="Times New Roman" panose="02020603050405020304" pitchFamily="18" charset="0"/>
                <a:cs typeface="Amatic SC" panose="00000500000000000000" pitchFamily="2" charset="-79"/>
              </a:rPr>
              <a:t>l'aider</a:t>
            </a: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 à trouver les systèmes de soutien appropriés</a:t>
            </a:r>
            <a:r>
              <a:rPr lang="en-GB" sz="22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a:t>
            </a:r>
          </a:p>
          <a:p>
            <a:endParaRPr lang="en-US" dirty="0"/>
          </a:p>
        </p:txBody>
      </p:sp>
      <p:sp>
        <p:nvSpPr>
          <p:cNvPr id="51" name="Freeform 15">
            <a:extLst>
              <a:ext uri="{FF2B5EF4-FFF2-40B4-BE49-F238E27FC236}">
                <a16:creationId xmlns:a16="http://schemas.microsoft.com/office/drawing/2014/main" id="{3D98CC49-B54A-5444-A9F1-4F36A0275247}"/>
              </a:ext>
            </a:extLst>
          </p:cNvPr>
          <p:cNvSpPr>
            <a:spLocks noEditPoints="1"/>
          </p:cNvSpPr>
          <p:nvPr/>
        </p:nvSpPr>
        <p:spPr bwMode="auto">
          <a:xfrm>
            <a:off x="5704681" y="1172944"/>
            <a:ext cx="771525" cy="860425"/>
          </a:xfrm>
          <a:custGeom>
            <a:avLst/>
            <a:gdLst>
              <a:gd name="T0" fmla="*/ 68 w 203"/>
              <a:gd name="T1" fmla="*/ 175 h 226"/>
              <a:gd name="T2" fmla="*/ 52 w 203"/>
              <a:gd name="T3" fmla="*/ 135 h 226"/>
              <a:gd name="T4" fmla="*/ 44 w 203"/>
              <a:gd name="T5" fmla="*/ 102 h 226"/>
              <a:gd name="T6" fmla="*/ 103 w 203"/>
              <a:gd name="T7" fmla="*/ 38 h 226"/>
              <a:gd name="T8" fmla="*/ 162 w 203"/>
              <a:gd name="T9" fmla="*/ 102 h 226"/>
              <a:gd name="T10" fmla="*/ 155 w 203"/>
              <a:gd name="T11" fmla="*/ 135 h 226"/>
              <a:gd name="T12" fmla="*/ 140 w 203"/>
              <a:gd name="T13" fmla="*/ 168 h 226"/>
              <a:gd name="T14" fmla="*/ 123 w 203"/>
              <a:gd name="T15" fmla="*/ 180 h 226"/>
              <a:gd name="T16" fmla="*/ 98 w 203"/>
              <a:gd name="T17" fmla="*/ 185 h 226"/>
              <a:gd name="T18" fmla="*/ 75 w 203"/>
              <a:gd name="T19" fmla="*/ 194 h 226"/>
              <a:gd name="T20" fmla="*/ 71 w 203"/>
              <a:gd name="T21" fmla="*/ 200 h 226"/>
              <a:gd name="T22" fmla="*/ 73 w 203"/>
              <a:gd name="T23" fmla="*/ 206 h 226"/>
              <a:gd name="T24" fmla="*/ 79 w 203"/>
              <a:gd name="T25" fmla="*/ 207 h 226"/>
              <a:gd name="T26" fmla="*/ 126 w 203"/>
              <a:gd name="T27" fmla="*/ 196 h 226"/>
              <a:gd name="T28" fmla="*/ 132 w 203"/>
              <a:gd name="T29" fmla="*/ 198 h 226"/>
              <a:gd name="T30" fmla="*/ 134 w 203"/>
              <a:gd name="T31" fmla="*/ 205 h 226"/>
              <a:gd name="T32" fmla="*/ 129 w 203"/>
              <a:gd name="T33" fmla="*/ 211 h 226"/>
              <a:gd name="T34" fmla="*/ 111 w 203"/>
              <a:gd name="T35" fmla="*/ 219 h 226"/>
              <a:gd name="T36" fmla="*/ 89 w 203"/>
              <a:gd name="T37" fmla="*/ 226 h 226"/>
              <a:gd name="T38" fmla="*/ 88 w 203"/>
              <a:gd name="T39" fmla="*/ 100 h 226"/>
              <a:gd name="T40" fmla="*/ 101 w 203"/>
              <a:gd name="T41" fmla="*/ 115 h 226"/>
              <a:gd name="T42" fmla="*/ 117 w 203"/>
              <a:gd name="T43" fmla="*/ 86 h 226"/>
              <a:gd name="T44" fmla="*/ 23 w 203"/>
              <a:gd name="T45" fmla="*/ 103 h 226"/>
              <a:gd name="T46" fmla="*/ 0 w 203"/>
              <a:gd name="T47" fmla="*/ 99 h 226"/>
              <a:gd name="T48" fmla="*/ 33 w 203"/>
              <a:gd name="T49" fmla="*/ 59 h 226"/>
              <a:gd name="T50" fmla="*/ 14 w 203"/>
              <a:gd name="T51" fmla="*/ 51 h 226"/>
              <a:gd name="T52" fmla="*/ 62 w 203"/>
              <a:gd name="T53" fmla="*/ 31 h 226"/>
              <a:gd name="T54" fmla="*/ 52 w 203"/>
              <a:gd name="T55" fmla="*/ 16 h 226"/>
              <a:gd name="T56" fmla="*/ 103 w 203"/>
              <a:gd name="T57" fmla="*/ 22 h 226"/>
              <a:gd name="T58" fmla="*/ 102 w 203"/>
              <a:gd name="T59" fmla="*/ 0 h 226"/>
              <a:gd name="T60" fmla="*/ 151 w 203"/>
              <a:gd name="T61" fmla="*/ 16 h 226"/>
              <a:gd name="T62" fmla="*/ 144 w 203"/>
              <a:gd name="T63" fmla="*/ 32 h 226"/>
              <a:gd name="T64" fmla="*/ 189 w 203"/>
              <a:gd name="T65" fmla="*/ 53 h 226"/>
              <a:gd name="T66" fmla="*/ 175 w 203"/>
              <a:gd name="T67" fmla="*/ 59 h 226"/>
              <a:gd name="T68" fmla="*/ 172 w 203"/>
              <a:gd name="T69" fmla="*/ 61 h 226"/>
              <a:gd name="T70" fmla="*/ 203 w 203"/>
              <a:gd name="T71" fmla="*/ 103 h 226"/>
              <a:gd name="T72" fmla="*/ 182 w 203"/>
              <a:gd name="T73" fmla="*/ 103 h 226"/>
              <a:gd name="T74" fmla="*/ 102 w 203"/>
              <a:gd name="T75" fmla="*/ 61 h 226"/>
              <a:gd name="T76" fmla="*/ 65 w 203"/>
              <a:gd name="T77" fmla="*/ 96 h 226"/>
              <a:gd name="T78" fmla="*/ 102 w 203"/>
              <a:gd name="T79" fmla="*/ 132 h 226"/>
              <a:gd name="T80" fmla="*/ 139 w 203"/>
              <a:gd name="T81" fmla="*/ 96 h 226"/>
              <a:gd name="T82" fmla="*/ 102 w 203"/>
              <a:gd name="T83" fmla="*/ 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226">
                <a:moveTo>
                  <a:pt x="68" y="175"/>
                </a:moveTo>
                <a:cubicBezTo>
                  <a:pt x="69" y="165"/>
                  <a:pt x="65" y="155"/>
                  <a:pt x="52" y="135"/>
                </a:cubicBezTo>
                <a:cubicBezTo>
                  <a:pt x="46" y="125"/>
                  <a:pt x="44" y="113"/>
                  <a:pt x="44" y="102"/>
                </a:cubicBezTo>
                <a:cubicBezTo>
                  <a:pt x="44" y="68"/>
                  <a:pt x="70" y="38"/>
                  <a:pt x="103" y="38"/>
                </a:cubicBezTo>
                <a:cubicBezTo>
                  <a:pt x="137" y="38"/>
                  <a:pt x="162" y="68"/>
                  <a:pt x="162" y="102"/>
                </a:cubicBezTo>
                <a:cubicBezTo>
                  <a:pt x="162" y="113"/>
                  <a:pt x="161" y="125"/>
                  <a:pt x="155" y="135"/>
                </a:cubicBezTo>
                <a:cubicBezTo>
                  <a:pt x="145" y="151"/>
                  <a:pt x="141" y="160"/>
                  <a:pt x="140" y="168"/>
                </a:cubicBezTo>
                <a:moveTo>
                  <a:pt x="123" y="180"/>
                </a:moveTo>
                <a:cubicBezTo>
                  <a:pt x="115" y="183"/>
                  <a:pt x="107" y="184"/>
                  <a:pt x="98" y="185"/>
                </a:cubicBezTo>
                <a:cubicBezTo>
                  <a:pt x="90" y="187"/>
                  <a:pt x="82" y="189"/>
                  <a:pt x="75" y="194"/>
                </a:cubicBezTo>
                <a:cubicBezTo>
                  <a:pt x="74" y="196"/>
                  <a:pt x="72" y="197"/>
                  <a:pt x="71" y="200"/>
                </a:cubicBezTo>
                <a:cubicBezTo>
                  <a:pt x="70" y="202"/>
                  <a:pt x="71" y="204"/>
                  <a:pt x="73" y="206"/>
                </a:cubicBezTo>
                <a:cubicBezTo>
                  <a:pt x="74" y="207"/>
                  <a:pt x="77" y="207"/>
                  <a:pt x="79" y="207"/>
                </a:cubicBezTo>
                <a:cubicBezTo>
                  <a:pt x="95" y="205"/>
                  <a:pt x="110" y="196"/>
                  <a:pt x="126" y="196"/>
                </a:cubicBezTo>
                <a:cubicBezTo>
                  <a:pt x="128" y="196"/>
                  <a:pt x="130" y="197"/>
                  <a:pt x="132" y="198"/>
                </a:cubicBezTo>
                <a:cubicBezTo>
                  <a:pt x="134" y="199"/>
                  <a:pt x="134" y="202"/>
                  <a:pt x="134" y="205"/>
                </a:cubicBezTo>
                <a:cubicBezTo>
                  <a:pt x="133" y="207"/>
                  <a:pt x="131" y="209"/>
                  <a:pt x="129" y="211"/>
                </a:cubicBezTo>
                <a:cubicBezTo>
                  <a:pt x="124" y="215"/>
                  <a:pt x="117" y="217"/>
                  <a:pt x="111" y="219"/>
                </a:cubicBezTo>
                <a:cubicBezTo>
                  <a:pt x="103" y="222"/>
                  <a:pt x="96" y="224"/>
                  <a:pt x="89" y="226"/>
                </a:cubicBezTo>
                <a:moveTo>
                  <a:pt x="88" y="100"/>
                </a:moveTo>
                <a:cubicBezTo>
                  <a:pt x="93" y="104"/>
                  <a:pt x="97" y="109"/>
                  <a:pt x="101" y="115"/>
                </a:cubicBezTo>
                <a:cubicBezTo>
                  <a:pt x="104" y="105"/>
                  <a:pt x="109" y="95"/>
                  <a:pt x="117" y="86"/>
                </a:cubicBezTo>
                <a:moveTo>
                  <a:pt x="23" y="103"/>
                </a:moveTo>
                <a:cubicBezTo>
                  <a:pt x="15" y="102"/>
                  <a:pt x="8" y="98"/>
                  <a:pt x="0" y="99"/>
                </a:cubicBezTo>
                <a:moveTo>
                  <a:pt x="33" y="59"/>
                </a:moveTo>
                <a:cubicBezTo>
                  <a:pt x="27" y="55"/>
                  <a:pt x="21" y="52"/>
                  <a:pt x="14" y="51"/>
                </a:cubicBezTo>
                <a:moveTo>
                  <a:pt x="62" y="31"/>
                </a:moveTo>
                <a:cubicBezTo>
                  <a:pt x="59" y="26"/>
                  <a:pt x="56" y="21"/>
                  <a:pt x="52" y="16"/>
                </a:cubicBezTo>
                <a:moveTo>
                  <a:pt x="103" y="22"/>
                </a:moveTo>
                <a:cubicBezTo>
                  <a:pt x="103" y="15"/>
                  <a:pt x="103" y="7"/>
                  <a:pt x="102" y="0"/>
                </a:cubicBezTo>
                <a:moveTo>
                  <a:pt x="151" y="16"/>
                </a:moveTo>
                <a:cubicBezTo>
                  <a:pt x="148" y="21"/>
                  <a:pt x="145" y="26"/>
                  <a:pt x="144" y="32"/>
                </a:cubicBezTo>
                <a:moveTo>
                  <a:pt x="189" y="53"/>
                </a:moveTo>
                <a:cubicBezTo>
                  <a:pt x="184" y="54"/>
                  <a:pt x="179" y="56"/>
                  <a:pt x="175" y="59"/>
                </a:cubicBezTo>
                <a:cubicBezTo>
                  <a:pt x="174" y="60"/>
                  <a:pt x="173" y="60"/>
                  <a:pt x="172" y="61"/>
                </a:cubicBezTo>
                <a:moveTo>
                  <a:pt x="203" y="103"/>
                </a:moveTo>
                <a:cubicBezTo>
                  <a:pt x="196" y="103"/>
                  <a:pt x="189" y="103"/>
                  <a:pt x="182" y="103"/>
                </a:cubicBezTo>
                <a:moveTo>
                  <a:pt x="102" y="61"/>
                </a:moveTo>
                <a:cubicBezTo>
                  <a:pt x="82" y="61"/>
                  <a:pt x="65" y="77"/>
                  <a:pt x="65" y="96"/>
                </a:cubicBezTo>
                <a:cubicBezTo>
                  <a:pt x="65" y="116"/>
                  <a:pt x="82" y="132"/>
                  <a:pt x="102" y="132"/>
                </a:cubicBezTo>
                <a:cubicBezTo>
                  <a:pt x="123" y="132"/>
                  <a:pt x="139" y="116"/>
                  <a:pt x="139" y="96"/>
                </a:cubicBezTo>
                <a:cubicBezTo>
                  <a:pt x="139" y="77"/>
                  <a:pt x="123" y="61"/>
                  <a:pt x="102" y="61"/>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
            <a:extLst>
              <a:ext uri="{FF2B5EF4-FFF2-40B4-BE49-F238E27FC236}">
                <a16:creationId xmlns:a16="http://schemas.microsoft.com/office/drawing/2014/main" id="{9B4E881E-0566-3F48-B92B-D2A9FAD328CD}"/>
              </a:ext>
            </a:extLst>
          </p:cNvPr>
          <p:cNvSpPr>
            <a:spLocks noEditPoints="1"/>
          </p:cNvSpPr>
          <p:nvPr/>
        </p:nvSpPr>
        <p:spPr bwMode="auto">
          <a:xfrm>
            <a:off x="3939381" y="4257456"/>
            <a:ext cx="801687" cy="658813"/>
          </a:xfrm>
          <a:custGeom>
            <a:avLst/>
            <a:gdLst>
              <a:gd name="T0" fmla="*/ 0 w 211"/>
              <a:gd name="T1" fmla="*/ 170 h 173"/>
              <a:gd name="T2" fmla="*/ 211 w 211"/>
              <a:gd name="T3" fmla="*/ 173 h 173"/>
              <a:gd name="T4" fmla="*/ 54 w 211"/>
              <a:gd name="T5" fmla="*/ 169 h 173"/>
              <a:gd name="T6" fmla="*/ 52 w 211"/>
              <a:gd name="T7" fmla="*/ 127 h 173"/>
              <a:gd name="T8" fmla="*/ 23 w 211"/>
              <a:gd name="T9" fmla="*/ 127 h 173"/>
              <a:gd name="T10" fmla="*/ 23 w 211"/>
              <a:gd name="T11" fmla="*/ 170 h 173"/>
              <a:gd name="T12" fmla="*/ 96 w 211"/>
              <a:gd name="T13" fmla="*/ 169 h 173"/>
              <a:gd name="T14" fmla="*/ 96 w 211"/>
              <a:gd name="T15" fmla="*/ 82 h 173"/>
              <a:gd name="T16" fmla="*/ 67 w 211"/>
              <a:gd name="T17" fmla="*/ 83 h 173"/>
              <a:gd name="T18" fmla="*/ 68 w 211"/>
              <a:gd name="T19" fmla="*/ 169 h 173"/>
              <a:gd name="T20" fmla="*/ 142 w 211"/>
              <a:gd name="T21" fmla="*/ 170 h 173"/>
              <a:gd name="T22" fmla="*/ 141 w 211"/>
              <a:gd name="T23" fmla="*/ 103 h 173"/>
              <a:gd name="T24" fmla="*/ 114 w 211"/>
              <a:gd name="T25" fmla="*/ 101 h 173"/>
              <a:gd name="T26" fmla="*/ 113 w 211"/>
              <a:gd name="T27" fmla="*/ 169 h 173"/>
              <a:gd name="T28" fmla="*/ 186 w 211"/>
              <a:gd name="T29" fmla="*/ 171 h 173"/>
              <a:gd name="T30" fmla="*/ 185 w 211"/>
              <a:gd name="T31" fmla="*/ 56 h 173"/>
              <a:gd name="T32" fmla="*/ 157 w 211"/>
              <a:gd name="T33" fmla="*/ 57 h 173"/>
              <a:gd name="T34" fmla="*/ 158 w 211"/>
              <a:gd name="T35" fmla="*/ 170 h 173"/>
              <a:gd name="T36" fmla="*/ 42 w 211"/>
              <a:gd name="T37" fmla="*/ 77 h 173"/>
              <a:gd name="T38" fmla="*/ 33 w 211"/>
              <a:gd name="T39" fmla="*/ 76 h 173"/>
              <a:gd name="T40" fmla="*/ 29 w 211"/>
              <a:gd name="T41" fmla="*/ 84 h 173"/>
              <a:gd name="T42" fmla="*/ 34 w 211"/>
              <a:gd name="T43" fmla="*/ 92 h 173"/>
              <a:gd name="T44" fmla="*/ 39 w 211"/>
              <a:gd name="T45" fmla="*/ 94 h 173"/>
              <a:gd name="T46" fmla="*/ 44 w 211"/>
              <a:gd name="T47" fmla="*/ 92 h 173"/>
              <a:gd name="T48" fmla="*/ 46 w 211"/>
              <a:gd name="T49" fmla="*/ 86 h 173"/>
              <a:gd name="T50" fmla="*/ 42 w 211"/>
              <a:gd name="T51" fmla="*/ 77 h 173"/>
              <a:gd name="T52" fmla="*/ 74 w 211"/>
              <a:gd name="T53" fmla="*/ 44 h 173"/>
              <a:gd name="T54" fmla="*/ 78 w 211"/>
              <a:gd name="T55" fmla="*/ 51 h 173"/>
              <a:gd name="T56" fmla="*/ 87 w 211"/>
              <a:gd name="T57" fmla="*/ 52 h 173"/>
              <a:gd name="T58" fmla="*/ 90 w 211"/>
              <a:gd name="T59" fmla="*/ 49 h 173"/>
              <a:gd name="T60" fmla="*/ 91 w 211"/>
              <a:gd name="T61" fmla="*/ 44 h 173"/>
              <a:gd name="T62" fmla="*/ 88 w 211"/>
              <a:gd name="T63" fmla="*/ 39 h 173"/>
              <a:gd name="T64" fmla="*/ 85 w 211"/>
              <a:gd name="T65" fmla="*/ 36 h 173"/>
              <a:gd name="T66" fmla="*/ 82 w 211"/>
              <a:gd name="T67" fmla="*/ 35 h 173"/>
              <a:gd name="T68" fmla="*/ 74 w 211"/>
              <a:gd name="T69" fmla="*/ 44 h 173"/>
              <a:gd name="T70" fmla="*/ 133 w 211"/>
              <a:gd name="T71" fmla="*/ 69 h 173"/>
              <a:gd name="T72" fmla="*/ 134 w 211"/>
              <a:gd name="T73" fmla="*/ 62 h 173"/>
              <a:gd name="T74" fmla="*/ 131 w 211"/>
              <a:gd name="T75" fmla="*/ 57 h 173"/>
              <a:gd name="T76" fmla="*/ 126 w 211"/>
              <a:gd name="T77" fmla="*/ 55 h 173"/>
              <a:gd name="T78" fmla="*/ 119 w 211"/>
              <a:gd name="T79" fmla="*/ 56 h 173"/>
              <a:gd name="T80" fmla="*/ 117 w 211"/>
              <a:gd name="T81" fmla="*/ 60 h 173"/>
              <a:gd name="T82" fmla="*/ 118 w 211"/>
              <a:gd name="T83" fmla="*/ 69 h 173"/>
              <a:gd name="T84" fmla="*/ 126 w 211"/>
              <a:gd name="T85" fmla="*/ 74 h 173"/>
              <a:gd name="T86" fmla="*/ 133 w 211"/>
              <a:gd name="T87" fmla="*/ 69 h 173"/>
              <a:gd name="T88" fmla="*/ 163 w 211"/>
              <a:gd name="T89" fmla="*/ 16 h 173"/>
              <a:gd name="T90" fmla="*/ 172 w 211"/>
              <a:gd name="T91" fmla="*/ 22 h 173"/>
              <a:gd name="T92" fmla="*/ 175 w 211"/>
              <a:gd name="T93" fmla="*/ 4 h 173"/>
              <a:gd name="T94" fmla="*/ 163 w 211"/>
              <a:gd name="T95" fmla="*/ 16 h 173"/>
              <a:gd name="T96" fmla="*/ 76 w 211"/>
              <a:gd name="T97" fmla="*/ 50 h 173"/>
              <a:gd name="T98" fmla="*/ 44 w 211"/>
              <a:gd name="T99" fmla="*/ 80 h 173"/>
              <a:gd name="T100" fmla="*/ 91 w 211"/>
              <a:gd name="T101" fmla="*/ 47 h 173"/>
              <a:gd name="T102" fmla="*/ 117 w 211"/>
              <a:gd name="T103" fmla="*/ 60 h 173"/>
              <a:gd name="T104" fmla="*/ 167 w 211"/>
              <a:gd name="T105" fmla="*/ 21 h 173"/>
              <a:gd name="T106" fmla="*/ 148 w 211"/>
              <a:gd name="T107" fmla="*/ 41 h 173"/>
              <a:gd name="T108" fmla="*/ 133 w 211"/>
              <a:gd name="T109" fmla="*/ 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173">
                <a:moveTo>
                  <a:pt x="0" y="170"/>
                </a:moveTo>
                <a:cubicBezTo>
                  <a:pt x="70" y="168"/>
                  <a:pt x="141" y="169"/>
                  <a:pt x="211" y="173"/>
                </a:cubicBezTo>
                <a:moveTo>
                  <a:pt x="54" y="169"/>
                </a:moveTo>
                <a:cubicBezTo>
                  <a:pt x="52" y="155"/>
                  <a:pt x="52" y="141"/>
                  <a:pt x="52" y="127"/>
                </a:cubicBezTo>
                <a:cubicBezTo>
                  <a:pt x="42" y="127"/>
                  <a:pt x="33" y="127"/>
                  <a:pt x="23" y="127"/>
                </a:cubicBezTo>
                <a:cubicBezTo>
                  <a:pt x="23" y="141"/>
                  <a:pt x="23" y="155"/>
                  <a:pt x="23" y="170"/>
                </a:cubicBezTo>
                <a:moveTo>
                  <a:pt x="96" y="169"/>
                </a:moveTo>
                <a:cubicBezTo>
                  <a:pt x="97" y="140"/>
                  <a:pt x="97" y="111"/>
                  <a:pt x="96" y="82"/>
                </a:cubicBezTo>
                <a:cubicBezTo>
                  <a:pt x="86" y="84"/>
                  <a:pt x="77" y="84"/>
                  <a:pt x="67" y="83"/>
                </a:cubicBezTo>
                <a:cubicBezTo>
                  <a:pt x="67" y="112"/>
                  <a:pt x="68" y="141"/>
                  <a:pt x="68" y="169"/>
                </a:cubicBezTo>
                <a:moveTo>
                  <a:pt x="142" y="170"/>
                </a:moveTo>
                <a:cubicBezTo>
                  <a:pt x="140" y="147"/>
                  <a:pt x="140" y="125"/>
                  <a:pt x="141" y="103"/>
                </a:cubicBezTo>
                <a:cubicBezTo>
                  <a:pt x="132" y="102"/>
                  <a:pt x="123" y="102"/>
                  <a:pt x="114" y="101"/>
                </a:cubicBezTo>
                <a:cubicBezTo>
                  <a:pt x="113" y="124"/>
                  <a:pt x="113" y="147"/>
                  <a:pt x="113" y="169"/>
                </a:cubicBezTo>
                <a:moveTo>
                  <a:pt x="186" y="171"/>
                </a:moveTo>
                <a:cubicBezTo>
                  <a:pt x="186" y="133"/>
                  <a:pt x="186" y="95"/>
                  <a:pt x="185" y="56"/>
                </a:cubicBezTo>
                <a:cubicBezTo>
                  <a:pt x="176" y="56"/>
                  <a:pt x="166" y="56"/>
                  <a:pt x="157" y="57"/>
                </a:cubicBezTo>
                <a:cubicBezTo>
                  <a:pt x="157" y="95"/>
                  <a:pt x="157" y="133"/>
                  <a:pt x="158" y="170"/>
                </a:cubicBezTo>
                <a:moveTo>
                  <a:pt x="42" y="77"/>
                </a:moveTo>
                <a:cubicBezTo>
                  <a:pt x="39" y="75"/>
                  <a:pt x="36" y="75"/>
                  <a:pt x="33" y="76"/>
                </a:cubicBezTo>
                <a:cubicBezTo>
                  <a:pt x="30" y="78"/>
                  <a:pt x="28" y="81"/>
                  <a:pt x="29" y="84"/>
                </a:cubicBezTo>
                <a:cubicBezTo>
                  <a:pt x="29" y="88"/>
                  <a:pt x="31" y="90"/>
                  <a:pt x="34" y="92"/>
                </a:cubicBezTo>
                <a:cubicBezTo>
                  <a:pt x="35" y="93"/>
                  <a:pt x="37" y="94"/>
                  <a:pt x="39" y="94"/>
                </a:cubicBezTo>
                <a:cubicBezTo>
                  <a:pt x="41" y="94"/>
                  <a:pt x="43" y="93"/>
                  <a:pt x="44" y="92"/>
                </a:cubicBezTo>
                <a:cubicBezTo>
                  <a:pt x="46" y="90"/>
                  <a:pt x="46" y="88"/>
                  <a:pt x="46" y="86"/>
                </a:cubicBezTo>
                <a:cubicBezTo>
                  <a:pt x="46" y="82"/>
                  <a:pt x="45" y="79"/>
                  <a:pt x="42" y="77"/>
                </a:cubicBezTo>
                <a:close/>
                <a:moveTo>
                  <a:pt x="74" y="44"/>
                </a:moveTo>
                <a:cubicBezTo>
                  <a:pt x="74" y="47"/>
                  <a:pt x="76" y="49"/>
                  <a:pt x="78" y="51"/>
                </a:cubicBezTo>
                <a:cubicBezTo>
                  <a:pt x="81" y="52"/>
                  <a:pt x="84" y="53"/>
                  <a:pt x="87" y="52"/>
                </a:cubicBezTo>
                <a:cubicBezTo>
                  <a:pt x="88" y="51"/>
                  <a:pt x="90" y="50"/>
                  <a:pt x="90" y="49"/>
                </a:cubicBezTo>
                <a:cubicBezTo>
                  <a:pt x="91" y="47"/>
                  <a:pt x="91" y="45"/>
                  <a:pt x="91" y="44"/>
                </a:cubicBezTo>
                <a:cubicBezTo>
                  <a:pt x="90" y="42"/>
                  <a:pt x="89" y="40"/>
                  <a:pt x="88" y="39"/>
                </a:cubicBezTo>
                <a:cubicBezTo>
                  <a:pt x="87" y="38"/>
                  <a:pt x="86" y="36"/>
                  <a:pt x="85" y="36"/>
                </a:cubicBezTo>
                <a:cubicBezTo>
                  <a:pt x="84" y="35"/>
                  <a:pt x="83" y="35"/>
                  <a:pt x="82" y="35"/>
                </a:cubicBezTo>
                <a:cubicBezTo>
                  <a:pt x="77" y="35"/>
                  <a:pt x="74" y="40"/>
                  <a:pt x="74" y="44"/>
                </a:cubicBezTo>
                <a:close/>
                <a:moveTo>
                  <a:pt x="133" y="69"/>
                </a:moveTo>
                <a:cubicBezTo>
                  <a:pt x="134" y="67"/>
                  <a:pt x="134" y="65"/>
                  <a:pt x="134" y="62"/>
                </a:cubicBezTo>
                <a:cubicBezTo>
                  <a:pt x="134" y="60"/>
                  <a:pt x="133" y="58"/>
                  <a:pt x="131" y="57"/>
                </a:cubicBezTo>
                <a:cubicBezTo>
                  <a:pt x="130" y="56"/>
                  <a:pt x="128" y="55"/>
                  <a:pt x="126" y="55"/>
                </a:cubicBezTo>
                <a:cubicBezTo>
                  <a:pt x="124" y="55"/>
                  <a:pt x="121" y="55"/>
                  <a:pt x="119" y="56"/>
                </a:cubicBezTo>
                <a:cubicBezTo>
                  <a:pt x="118" y="57"/>
                  <a:pt x="118" y="58"/>
                  <a:pt x="117" y="60"/>
                </a:cubicBezTo>
                <a:cubicBezTo>
                  <a:pt x="116" y="63"/>
                  <a:pt x="116" y="66"/>
                  <a:pt x="118" y="69"/>
                </a:cubicBezTo>
                <a:cubicBezTo>
                  <a:pt x="119" y="72"/>
                  <a:pt x="122" y="74"/>
                  <a:pt x="126" y="74"/>
                </a:cubicBezTo>
                <a:cubicBezTo>
                  <a:pt x="129" y="74"/>
                  <a:pt x="132" y="72"/>
                  <a:pt x="133" y="69"/>
                </a:cubicBezTo>
                <a:close/>
                <a:moveTo>
                  <a:pt x="163" y="16"/>
                </a:moveTo>
                <a:cubicBezTo>
                  <a:pt x="165" y="20"/>
                  <a:pt x="168" y="22"/>
                  <a:pt x="172" y="22"/>
                </a:cubicBezTo>
                <a:cubicBezTo>
                  <a:pt x="181" y="22"/>
                  <a:pt x="182" y="8"/>
                  <a:pt x="175" y="4"/>
                </a:cubicBezTo>
                <a:cubicBezTo>
                  <a:pt x="168" y="0"/>
                  <a:pt x="159" y="9"/>
                  <a:pt x="163" y="16"/>
                </a:cubicBezTo>
                <a:close/>
                <a:moveTo>
                  <a:pt x="76" y="50"/>
                </a:moveTo>
                <a:cubicBezTo>
                  <a:pt x="65" y="59"/>
                  <a:pt x="54" y="69"/>
                  <a:pt x="44" y="80"/>
                </a:cubicBezTo>
                <a:moveTo>
                  <a:pt x="91" y="47"/>
                </a:moveTo>
                <a:cubicBezTo>
                  <a:pt x="100" y="52"/>
                  <a:pt x="107" y="56"/>
                  <a:pt x="117" y="60"/>
                </a:cubicBezTo>
                <a:moveTo>
                  <a:pt x="167" y="21"/>
                </a:moveTo>
                <a:cubicBezTo>
                  <a:pt x="161" y="28"/>
                  <a:pt x="154" y="34"/>
                  <a:pt x="148" y="41"/>
                </a:cubicBezTo>
                <a:cubicBezTo>
                  <a:pt x="143" y="47"/>
                  <a:pt x="138" y="53"/>
                  <a:pt x="133" y="59"/>
                </a:cubicBezTo>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17">
            <a:extLst>
              <a:ext uri="{FF2B5EF4-FFF2-40B4-BE49-F238E27FC236}">
                <a16:creationId xmlns:a16="http://schemas.microsoft.com/office/drawing/2014/main" id="{4D9A59D5-F87D-0B46-B496-E04CECC8EB6E}"/>
              </a:ext>
            </a:extLst>
          </p:cNvPr>
          <p:cNvSpPr>
            <a:spLocks noEditPoints="1"/>
          </p:cNvSpPr>
          <p:nvPr/>
        </p:nvSpPr>
        <p:spPr bwMode="auto">
          <a:xfrm>
            <a:off x="7396956" y="4232056"/>
            <a:ext cx="871537" cy="714375"/>
          </a:xfrm>
          <a:custGeom>
            <a:avLst/>
            <a:gdLst>
              <a:gd name="T0" fmla="*/ 1 w 229"/>
              <a:gd name="T1" fmla="*/ 103 h 188"/>
              <a:gd name="T2" fmla="*/ 0 w 229"/>
              <a:gd name="T3" fmla="*/ 44 h 188"/>
              <a:gd name="T4" fmla="*/ 221 w 229"/>
              <a:gd name="T5" fmla="*/ 35 h 188"/>
              <a:gd name="T6" fmla="*/ 229 w 229"/>
              <a:gd name="T7" fmla="*/ 107 h 188"/>
              <a:gd name="T8" fmla="*/ 127 w 229"/>
              <a:gd name="T9" fmla="*/ 152 h 188"/>
              <a:gd name="T10" fmla="*/ 129 w 229"/>
              <a:gd name="T11" fmla="*/ 119 h 188"/>
              <a:gd name="T12" fmla="*/ 122 w 229"/>
              <a:gd name="T13" fmla="*/ 114 h 188"/>
              <a:gd name="T14" fmla="*/ 101 w 229"/>
              <a:gd name="T15" fmla="*/ 114 h 188"/>
              <a:gd name="T16" fmla="*/ 100 w 229"/>
              <a:gd name="T17" fmla="*/ 145 h 188"/>
              <a:gd name="T18" fmla="*/ 108 w 229"/>
              <a:gd name="T19" fmla="*/ 153 h 188"/>
              <a:gd name="T20" fmla="*/ 127 w 229"/>
              <a:gd name="T21" fmla="*/ 152 h 188"/>
              <a:gd name="T22" fmla="*/ 101 w 229"/>
              <a:gd name="T23" fmla="*/ 30 h 188"/>
              <a:gd name="T24" fmla="*/ 97 w 229"/>
              <a:gd name="T25" fmla="*/ 26 h 188"/>
              <a:gd name="T26" fmla="*/ 82 w 229"/>
              <a:gd name="T27" fmla="*/ 27 h 188"/>
              <a:gd name="T28" fmla="*/ 81 w 229"/>
              <a:gd name="T29" fmla="*/ 35 h 188"/>
              <a:gd name="T30" fmla="*/ 151 w 229"/>
              <a:gd name="T31" fmla="*/ 30 h 188"/>
              <a:gd name="T32" fmla="*/ 148 w 229"/>
              <a:gd name="T33" fmla="*/ 26 h 188"/>
              <a:gd name="T34" fmla="*/ 133 w 229"/>
              <a:gd name="T35" fmla="*/ 27 h 188"/>
              <a:gd name="T36" fmla="*/ 132 w 229"/>
              <a:gd name="T37" fmla="*/ 35 h 188"/>
              <a:gd name="T38" fmla="*/ 137 w 229"/>
              <a:gd name="T39" fmla="*/ 20 h 188"/>
              <a:gd name="T40" fmla="*/ 130 w 229"/>
              <a:gd name="T41" fmla="*/ 14 h 188"/>
              <a:gd name="T42" fmla="*/ 100 w 229"/>
              <a:gd name="T43" fmla="*/ 14 h 188"/>
              <a:gd name="T44" fmla="*/ 96 w 229"/>
              <a:gd name="T45" fmla="*/ 26 h 188"/>
              <a:gd name="T46" fmla="*/ 149 w 229"/>
              <a:gd name="T47" fmla="*/ 13 h 188"/>
              <a:gd name="T48" fmla="*/ 132 w 229"/>
              <a:gd name="T49" fmla="*/ 2 h 188"/>
              <a:gd name="T50" fmla="*/ 88 w 229"/>
              <a:gd name="T51" fmla="*/ 5 h 188"/>
              <a:gd name="T52" fmla="*/ 84 w 229"/>
              <a:gd name="T53" fmla="*/ 26 h 188"/>
              <a:gd name="T54" fmla="*/ 7 w 229"/>
              <a:gd name="T55" fmla="*/ 161 h 188"/>
              <a:gd name="T56" fmla="*/ 13 w 229"/>
              <a:gd name="T57" fmla="*/ 183 h 188"/>
              <a:gd name="T58" fmla="*/ 72 w 229"/>
              <a:gd name="T59" fmla="*/ 187 h 188"/>
              <a:gd name="T60" fmla="*/ 172 w 229"/>
              <a:gd name="T61" fmla="*/ 187 h 188"/>
              <a:gd name="T62" fmla="*/ 212 w 229"/>
              <a:gd name="T63" fmla="*/ 187 h 188"/>
              <a:gd name="T64" fmla="*/ 224 w 229"/>
              <a:gd name="T65" fmla="*/ 170 h 188"/>
              <a:gd name="T66" fmla="*/ 223 w 229"/>
              <a:gd name="T67" fmla="*/ 109 h 188"/>
              <a:gd name="T68" fmla="*/ 111 w 229"/>
              <a:gd name="T69" fmla="*/ 125 h 188"/>
              <a:gd name="T70" fmla="*/ 109 w 229"/>
              <a:gd name="T71" fmla="*/ 127 h 188"/>
              <a:gd name="T72" fmla="*/ 110 w 229"/>
              <a:gd name="T73" fmla="*/ 142 h 188"/>
              <a:gd name="T74" fmla="*/ 118 w 229"/>
              <a:gd name="T75" fmla="*/ 142 h 188"/>
              <a:gd name="T76" fmla="*/ 121 w 229"/>
              <a:gd name="T77" fmla="*/ 140 h 188"/>
              <a:gd name="T78" fmla="*/ 121 w 229"/>
              <a:gd name="T79"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88">
                <a:moveTo>
                  <a:pt x="100" y="131"/>
                </a:moveTo>
                <a:cubicBezTo>
                  <a:pt x="65" y="128"/>
                  <a:pt x="33" y="115"/>
                  <a:pt x="1" y="103"/>
                </a:cubicBezTo>
                <a:cubicBezTo>
                  <a:pt x="0" y="44"/>
                  <a:pt x="0" y="44"/>
                  <a:pt x="0" y="44"/>
                </a:cubicBezTo>
                <a:cubicBezTo>
                  <a:pt x="0" y="44"/>
                  <a:pt x="0" y="44"/>
                  <a:pt x="0" y="44"/>
                </a:cubicBezTo>
                <a:cubicBezTo>
                  <a:pt x="0" y="39"/>
                  <a:pt x="4" y="35"/>
                  <a:pt x="9" y="35"/>
                </a:cubicBezTo>
                <a:cubicBezTo>
                  <a:pt x="221" y="35"/>
                  <a:pt x="221" y="35"/>
                  <a:pt x="221" y="35"/>
                </a:cubicBezTo>
                <a:cubicBezTo>
                  <a:pt x="225" y="35"/>
                  <a:pt x="229" y="39"/>
                  <a:pt x="229" y="44"/>
                </a:cubicBezTo>
                <a:cubicBezTo>
                  <a:pt x="229" y="65"/>
                  <a:pt x="229" y="86"/>
                  <a:pt x="229" y="107"/>
                </a:cubicBezTo>
                <a:cubicBezTo>
                  <a:pt x="197" y="118"/>
                  <a:pt x="163" y="128"/>
                  <a:pt x="129" y="131"/>
                </a:cubicBezTo>
                <a:moveTo>
                  <a:pt x="127" y="152"/>
                </a:moveTo>
                <a:cubicBezTo>
                  <a:pt x="128" y="151"/>
                  <a:pt x="128" y="150"/>
                  <a:pt x="128" y="149"/>
                </a:cubicBezTo>
                <a:cubicBezTo>
                  <a:pt x="129" y="139"/>
                  <a:pt x="130" y="129"/>
                  <a:pt x="129" y="119"/>
                </a:cubicBezTo>
                <a:cubicBezTo>
                  <a:pt x="129" y="118"/>
                  <a:pt x="129" y="116"/>
                  <a:pt x="128" y="115"/>
                </a:cubicBezTo>
                <a:cubicBezTo>
                  <a:pt x="127" y="114"/>
                  <a:pt x="124" y="114"/>
                  <a:pt x="122" y="114"/>
                </a:cubicBezTo>
                <a:cubicBezTo>
                  <a:pt x="116" y="114"/>
                  <a:pt x="109" y="114"/>
                  <a:pt x="102" y="114"/>
                </a:cubicBezTo>
                <a:cubicBezTo>
                  <a:pt x="102" y="114"/>
                  <a:pt x="101" y="114"/>
                  <a:pt x="101" y="114"/>
                </a:cubicBezTo>
                <a:cubicBezTo>
                  <a:pt x="100" y="115"/>
                  <a:pt x="100" y="116"/>
                  <a:pt x="100" y="116"/>
                </a:cubicBezTo>
                <a:cubicBezTo>
                  <a:pt x="100" y="126"/>
                  <a:pt x="100" y="135"/>
                  <a:pt x="100" y="145"/>
                </a:cubicBezTo>
                <a:cubicBezTo>
                  <a:pt x="100" y="147"/>
                  <a:pt x="100" y="149"/>
                  <a:pt x="101" y="151"/>
                </a:cubicBezTo>
                <a:cubicBezTo>
                  <a:pt x="103" y="153"/>
                  <a:pt x="105" y="153"/>
                  <a:pt x="108" y="153"/>
                </a:cubicBezTo>
                <a:cubicBezTo>
                  <a:pt x="113" y="153"/>
                  <a:pt x="118" y="153"/>
                  <a:pt x="123" y="153"/>
                </a:cubicBezTo>
                <a:cubicBezTo>
                  <a:pt x="125" y="153"/>
                  <a:pt x="127" y="153"/>
                  <a:pt x="127" y="152"/>
                </a:cubicBezTo>
                <a:close/>
                <a:moveTo>
                  <a:pt x="101" y="35"/>
                </a:moveTo>
                <a:cubicBezTo>
                  <a:pt x="100" y="33"/>
                  <a:pt x="101" y="32"/>
                  <a:pt x="101" y="30"/>
                </a:cubicBezTo>
                <a:cubicBezTo>
                  <a:pt x="101" y="29"/>
                  <a:pt x="101" y="27"/>
                  <a:pt x="99" y="27"/>
                </a:cubicBezTo>
                <a:cubicBezTo>
                  <a:pt x="99" y="26"/>
                  <a:pt x="98" y="26"/>
                  <a:pt x="97" y="26"/>
                </a:cubicBezTo>
                <a:cubicBezTo>
                  <a:pt x="93" y="26"/>
                  <a:pt x="89" y="26"/>
                  <a:pt x="85" y="26"/>
                </a:cubicBezTo>
                <a:cubicBezTo>
                  <a:pt x="84" y="26"/>
                  <a:pt x="83" y="26"/>
                  <a:pt x="82" y="27"/>
                </a:cubicBezTo>
                <a:cubicBezTo>
                  <a:pt x="81" y="28"/>
                  <a:pt x="81" y="29"/>
                  <a:pt x="81" y="31"/>
                </a:cubicBezTo>
                <a:cubicBezTo>
                  <a:pt x="81" y="32"/>
                  <a:pt x="82" y="34"/>
                  <a:pt x="81" y="35"/>
                </a:cubicBezTo>
                <a:moveTo>
                  <a:pt x="152" y="35"/>
                </a:moveTo>
                <a:cubicBezTo>
                  <a:pt x="151" y="33"/>
                  <a:pt x="151" y="32"/>
                  <a:pt x="151" y="30"/>
                </a:cubicBezTo>
                <a:cubicBezTo>
                  <a:pt x="151" y="29"/>
                  <a:pt x="151" y="27"/>
                  <a:pt x="150" y="27"/>
                </a:cubicBezTo>
                <a:cubicBezTo>
                  <a:pt x="149" y="26"/>
                  <a:pt x="148" y="26"/>
                  <a:pt x="148" y="26"/>
                </a:cubicBezTo>
                <a:cubicBezTo>
                  <a:pt x="144" y="26"/>
                  <a:pt x="140" y="26"/>
                  <a:pt x="136" y="26"/>
                </a:cubicBezTo>
                <a:cubicBezTo>
                  <a:pt x="135" y="26"/>
                  <a:pt x="134" y="26"/>
                  <a:pt x="133" y="27"/>
                </a:cubicBezTo>
                <a:cubicBezTo>
                  <a:pt x="132" y="28"/>
                  <a:pt x="132" y="29"/>
                  <a:pt x="132" y="31"/>
                </a:cubicBezTo>
                <a:cubicBezTo>
                  <a:pt x="132" y="32"/>
                  <a:pt x="132" y="34"/>
                  <a:pt x="132" y="35"/>
                </a:cubicBezTo>
                <a:moveTo>
                  <a:pt x="137" y="25"/>
                </a:moveTo>
                <a:cubicBezTo>
                  <a:pt x="137" y="24"/>
                  <a:pt x="137" y="22"/>
                  <a:pt x="137" y="20"/>
                </a:cubicBezTo>
                <a:cubicBezTo>
                  <a:pt x="137" y="18"/>
                  <a:pt x="136" y="16"/>
                  <a:pt x="134" y="15"/>
                </a:cubicBezTo>
                <a:cubicBezTo>
                  <a:pt x="133" y="15"/>
                  <a:pt x="132" y="14"/>
                  <a:pt x="130" y="14"/>
                </a:cubicBezTo>
                <a:cubicBezTo>
                  <a:pt x="122" y="13"/>
                  <a:pt x="113" y="13"/>
                  <a:pt x="105" y="13"/>
                </a:cubicBezTo>
                <a:cubicBezTo>
                  <a:pt x="103" y="13"/>
                  <a:pt x="101" y="14"/>
                  <a:pt x="100" y="14"/>
                </a:cubicBezTo>
                <a:cubicBezTo>
                  <a:pt x="98" y="15"/>
                  <a:pt x="97" y="17"/>
                  <a:pt x="96" y="19"/>
                </a:cubicBezTo>
                <a:cubicBezTo>
                  <a:pt x="96" y="21"/>
                  <a:pt x="96" y="24"/>
                  <a:pt x="96" y="26"/>
                </a:cubicBezTo>
                <a:moveTo>
                  <a:pt x="149" y="25"/>
                </a:moveTo>
                <a:cubicBezTo>
                  <a:pt x="150" y="21"/>
                  <a:pt x="150" y="17"/>
                  <a:pt x="149" y="13"/>
                </a:cubicBezTo>
                <a:cubicBezTo>
                  <a:pt x="148" y="9"/>
                  <a:pt x="146" y="5"/>
                  <a:pt x="142" y="3"/>
                </a:cubicBezTo>
                <a:cubicBezTo>
                  <a:pt x="139" y="2"/>
                  <a:pt x="136" y="2"/>
                  <a:pt x="132" y="2"/>
                </a:cubicBezTo>
                <a:cubicBezTo>
                  <a:pt x="121" y="2"/>
                  <a:pt x="109" y="0"/>
                  <a:pt x="97" y="2"/>
                </a:cubicBezTo>
                <a:cubicBezTo>
                  <a:pt x="93" y="2"/>
                  <a:pt x="90" y="3"/>
                  <a:pt x="88" y="5"/>
                </a:cubicBezTo>
                <a:cubicBezTo>
                  <a:pt x="85" y="7"/>
                  <a:pt x="84" y="11"/>
                  <a:pt x="84" y="15"/>
                </a:cubicBezTo>
                <a:cubicBezTo>
                  <a:pt x="84" y="18"/>
                  <a:pt x="84" y="22"/>
                  <a:pt x="84" y="26"/>
                </a:cubicBezTo>
                <a:moveTo>
                  <a:pt x="8" y="106"/>
                </a:moveTo>
                <a:cubicBezTo>
                  <a:pt x="8" y="125"/>
                  <a:pt x="8" y="143"/>
                  <a:pt x="7" y="161"/>
                </a:cubicBezTo>
                <a:cubicBezTo>
                  <a:pt x="7" y="165"/>
                  <a:pt x="7" y="169"/>
                  <a:pt x="8" y="173"/>
                </a:cubicBezTo>
                <a:cubicBezTo>
                  <a:pt x="9" y="177"/>
                  <a:pt x="10" y="180"/>
                  <a:pt x="13" y="183"/>
                </a:cubicBezTo>
                <a:cubicBezTo>
                  <a:pt x="16" y="186"/>
                  <a:pt x="20" y="188"/>
                  <a:pt x="23" y="187"/>
                </a:cubicBezTo>
                <a:cubicBezTo>
                  <a:pt x="72" y="187"/>
                  <a:pt x="72" y="187"/>
                  <a:pt x="72" y="187"/>
                </a:cubicBezTo>
                <a:cubicBezTo>
                  <a:pt x="92" y="187"/>
                  <a:pt x="111" y="187"/>
                  <a:pt x="131" y="187"/>
                </a:cubicBezTo>
                <a:cubicBezTo>
                  <a:pt x="145" y="187"/>
                  <a:pt x="159" y="187"/>
                  <a:pt x="172" y="187"/>
                </a:cubicBezTo>
                <a:cubicBezTo>
                  <a:pt x="179" y="187"/>
                  <a:pt x="186" y="187"/>
                  <a:pt x="193" y="187"/>
                </a:cubicBezTo>
                <a:cubicBezTo>
                  <a:pt x="199" y="187"/>
                  <a:pt x="206" y="188"/>
                  <a:pt x="212" y="187"/>
                </a:cubicBezTo>
                <a:cubicBezTo>
                  <a:pt x="215" y="186"/>
                  <a:pt x="219" y="184"/>
                  <a:pt x="221" y="181"/>
                </a:cubicBezTo>
                <a:cubicBezTo>
                  <a:pt x="223" y="178"/>
                  <a:pt x="223" y="174"/>
                  <a:pt x="224" y="170"/>
                </a:cubicBezTo>
                <a:cubicBezTo>
                  <a:pt x="225" y="158"/>
                  <a:pt x="223" y="145"/>
                  <a:pt x="223" y="132"/>
                </a:cubicBezTo>
                <a:cubicBezTo>
                  <a:pt x="223" y="124"/>
                  <a:pt x="223" y="117"/>
                  <a:pt x="223" y="109"/>
                </a:cubicBezTo>
                <a:moveTo>
                  <a:pt x="119" y="125"/>
                </a:moveTo>
                <a:cubicBezTo>
                  <a:pt x="116" y="125"/>
                  <a:pt x="113" y="125"/>
                  <a:pt x="111" y="125"/>
                </a:cubicBezTo>
                <a:cubicBezTo>
                  <a:pt x="110" y="125"/>
                  <a:pt x="110" y="125"/>
                  <a:pt x="110" y="125"/>
                </a:cubicBezTo>
                <a:cubicBezTo>
                  <a:pt x="109" y="126"/>
                  <a:pt x="109" y="127"/>
                  <a:pt x="109" y="127"/>
                </a:cubicBezTo>
                <a:cubicBezTo>
                  <a:pt x="109" y="131"/>
                  <a:pt x="109" y="134"/>
                  <a:pt x="109" y="137"/>
                </a:cubicBezTo>
                <a:cubicBezTo>
                  <a:pt x="109" y="139"/>
                  <a:pt x="109" y="141"/>
                  <a:pt x="110" y="142"/>
                </a:cubicBezTo>
                <a:cubicBezTo>
                  <a:pt x="111" y="142"/>
                  <a:pt x="111" y="142"/>
                  <a:pt x="112" y="142"/>
                </a:cubicBezTo>
                <a:cubicBezTo>
                  <a:pt x="114" y="142"/>
                  <a:pt x="116" y="142"/>
                  <a:pt x="118" y="142"/>
                </a:cubicBezTo>
                <a:cubicBezTo>
                  <a:pt x="119" y="142"/>
                  <a:pt x="120" y="142"/>
                  <a:pt x="120" y="142"/>
                </a:cubicBezTo>
                <a:cubicBezTo>
                  <a:pt x="121" y="141"/>
                  <a:pt x="121" y="140"/>
                  <a:pt x="121" y="140"/>
                </a:cubicBezTo>
                <a:cubicBezTo>
                  <a:pt x="121" y="136"/>
                  <a:pt x="121" y="132"/>
                  <a:pt x="121" y="128"/>
                </a:cubicBezTo>
                <a:cubicBezTo>
                  <a:pt x="121" y="128"/>
                  <a:pt x="121" y="127"/>
                  <a:pt x="121" y="126"/>
                </a:cubicBezTo>
                <a:cubicBezTo>
                  <a:pt x="120" y="125"/>
                  <a:pt x="119" y="125"/>
                  <a:pt x="119" y="125"/>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 name="TextBox 1">
            <a:extLst>
              <a:ext uri="{FF2B5EF4-FFF2-40B4-BE49-F238E27FC236}">
                <a16:creationId xmlns:a16="http://schemas.microsoft.com/office/drawing/2014/main" id="{73E13151-9638-48F9-A93E-A67C4DE10508}"/>
              </a:ext>
            </a:extLst>
          </p:cNvPr>
          <p:cNvSpPr txBox="1"/>
          <p:nvPr/>
        </p:nvSpPr>
        <p:spPr>
          <a:xfrm>
            <a:off x="5264727" y="3006436"/>
            <a:ext cx="1745673" cy="1015663"/>
          </a:xfrm>
          <a:prstGeom prst="rect">
            <a:avLst/>
          </a:prstGeom>
          <a:noFill/>
        </p:spPr>
        <p:txBody>
          <a:bodyPr wrap="square" rtlCol="0">
            <a:spAutoFit/>
          </a:bodyPr>
          <a:lstStyle/>
          <a:p>
            <a:pPr algn="ctr"/>
            <a:r>
              <a:rPr lang="en-GB" sz="3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3 éléments liés entre eux</a:t>
            </a:r>
          </a:p>
        </p:txBody>
      </p:sp>
    </p:spTree>
    <p:extLst>
      <p:ext uri="{BB962C8B-B14F-4D97-AF65-F5344CB8AC3E}">
        <p14:creationId xmlns:p14="http://schemas.microsoft.com/office/powerpoint/2010/main" val="17512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50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53" presetClass="entr" presetSubtype="16" fill="hold" nodeType="withEffect">
                                  <p:stCondLst>
                                    <p:cond delay="90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590270" y="3059155"/>
            <a:ext cx="2447834" cy="2123590"/>
          </a:xfrm>
        </p:spPr>
        <p:txBody>
          <a:bodyPr>
            <a:normAutofit fontScale="25000" lnSpcReduction="20000"/>
          </a:bodyPr>
          <a:lstStyle/>
          <a:p>
            <a:pPr lvl="0">
              <a:lnSpc>
                <a:spcPct val="150000"/>
              </a:lnSpc>
            </a:pPr>
            <a:r>
              <a:rPr lang="en-GB" sz="4800" dirty="0">
                <a:latin typeface="Josefin Sans" pitchFamily="2" charset="0"/>
                <a:ea typeface="Times New Roman" panose="02020603050405020304" pitchFamily="18" charset="0"/>
                <a:cs typeface="Amatic SC" panose="00000500000000000000" pitchFamily="2" charset="-79"/>
              </a:rPr>
              <a:t>Les </a:t>
            </a:r>
            <a:r>
              <a:rPr lang="en-GB" sz="4800" dirty="0" err="1">
                <a:latin typeface="Josefin Sans" pitchFamily="2" charset="0"/>
                <a:ea typeface="Times New Roman" panose="02020603050405020304" pitchFamily="18" charset="0"/>
                <a:cs typeface="Amatic SC" panose="00000500000000000000" pitchFamily="2" charset="-79"/>
              </a:rPr>
              <a:t>g</a:t>
            </a:r>
            <a:r>
              <a:rPr lang="en-GB" sz="4800" dirty="0" err="1">
                <a:effectLst/>
                <a:latin typeface="Josefin Sans" pitchFamily="2" charset="0"/>
                <a:ea typeface="Times New Roman" panose="02020603050405020304" pitchFamily="18" charset="0"/>
                <a:cs typeface="Amatic SC" panose="00000500000000000000" pitchFamily="2" charset="-79"/>
              </a:rPr>
              <a:t>roupes</a:t>
            </a:r>
            <a:r>
              <a:rPr lang="en-GB" sz="4800" dirty="0">
                <a:effectLst/>
                <a:latin typeface="Josefin Sans" pitchFamily="2" charset="0"/>
                <a:ea typeface="Times New Roman" panose="02020603050405020304" pitchFamily="18" charset="0"/>
                <a:cs typeface="Amatic SC" panose="00000500000000000000" pitchFamily="2" charset="-79"/>
              </a:rPr>
              <a:t> vers lesquels une personne peut être dirigée ; </a:t>
            </a:r>
          </a:p>
          <a:p>
            <a:pPr lvl="0">
              <a:lnSpc>
                <a:spcPct val="150000"/>
              </a:lnSpc>
            </a:pPr>
            <a:endParaRPr lang="en-GB" sz="32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Les personnes souffrant de problèmes de santé chroniques et complexes</a:t>
            </a:r>
            <a:r>
              <a:rPr lang="en-GB" sz="4800" dirty="0">
                <a:latin typeface="Josefin Sans" pitchFamily="2" charset="0"/>
                <a:ea typeface="Times New Roman" panose="02020603050405020304" pitchFamily="18" charset="0"/>
                <a:cs typeface="Amatic SC" panose="00000500000000000000" pitchFamily="2" charset="-79"/>
              </a:rPr>
              <a:t> ;</a:t>
            </a:r>
            <a:endParaRPr lang="en-GB" sz="48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endParaRPr lang="en-GB" sz="3200" dirty="0">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n-GB" sz="4800" dirty="0">
                <a:latin typeface="Josefin Sans" pitchFamily="2" charset="0"/>
                <a:ea typeface="Times New Roman" panose="02020603050405020304" pitchFamily="18" charset="0"/>
                <a:cs typeface="Amatic SC" panose="00000500000000000000" pitchFamily="2" charset="-79"/>
              </a:rPr>
              <a:t>Les </a:t>
            </a:r>
            <a:r>
              <a:rPr lang="en-GB" sz="4800" dirty="0" err="1">
                <a:latin typeface="Josefin Sans" pitchFamily="2" charset="0"/>
                <a:ea typeface="Times New Roman" panose="02020603050405020304" pitchFamily="18" charset="0"/>
                <a:cs typeface="Amatic SC" panose="00000500000000000000" pitchFamily="2" charset="-79"/>
              </a:rPr>
              <a:t>p</a:t>
            </a:r>
            <a:r>
              <a:rPr lang="en-GB" sz="4800" dirty="0" err="1">
                <a:effectLst/>
                <a:latin typeface="Josefin Sans" pitchFamily="2" charset="0"/>
                <a:ea typeface="Times New Roman" panose="02020603050405020304" pitchFamily="18" charset="0"/>
                <a:cs typeface="Amatic SC" panose="00000500000000000000" pitchFamily="2" charset="-79"/>
              </a:rPr>
              <a:t>ersonnes</a:t>
            </a:r>
            <a:r>
              <a:rPr lang="en-GB" sz="4800" dirty="0">
                <a:effectLst/>
                <a:latin typeface="Josefin Sans" pitchFamily="2" charset="0"/>
                <a:ea typeface="Times New Roman" panose="02020603050405020304" pitchFamily="18" charset="0"/>
                <a:cs typeface="Amatic SC" panose="00000500000000000000" pitchFamily="2" charset="-79"/>
              </a:rPr>
              <a:t> </a:t>
            </a:r>
            <a:r>
              <a:rPr lang="en-GB" sz="4800" dirty="0" err="1">
                <a:effectLst/>
                <a:latin typeface="Josefin Sans" pitchFamily="2" charset="0"/>
                <a:ea typeface="Times New Roman" panose="02020603050405020304" pitchFamily="18" charset="0"/>
                <a:cs typeface="Amatic SC" panose="00000500000000000000" pitchFamily="2" charset="-79"/>
              </a:rPr>
              <a:t>susceptibles</a:t>
            </a:r>
            <a:r>
              <a:rPr lang="en-GB" sz="4800" dirty="0">
                <a:effectLst/>
                <a:latin typeface="Josefin Sans" pitchFamily="2" charset="0"/>
                <a:ea typeface="Times New Roman" panose="02020603050405020304" pitchFamily="18" charset="0"/>
                <a:cs typeface="Amatic SC" panose="00000500000000000000" pitchFamily="2" charset="-79"/>
              </a:rPr>
              <a:t> de développer un diabète de type 2</a:t>
            </a:r>
          </a:p>
          <a:p>
            <a:pPr lvl="0">
              <a:lnSpc>
                <a:spcPct val="150000"/>
              </a:lnSpc>
            </a:pPr>
            <a:endParaRPr lang="en-GB" dirty="0">
              <a:effectLst/>
              <a:latin typeface="Times New Roman" panose="02020603050405020304" pitchFamily="18" charset="0"/>
              <a:ea typeface="Times New Roman" panose="02020603050405020304" pitchFamily="18" charset="0"/>
            </a:endParaRPr>
          </a:p>
          <a:p>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GB" i="1"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Quelques questions que vous pourriez vous poser</a:t>
            </a:r>
            <a:endParaRPr lang="en-GB"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523528" y="2310256"/>
            <a:ext cx="2291978" cy="666794"/>
          </a:xfrm>
        </p:spPr>
        <p:txBody>
          <a:bodyPr/>
          <a:lstStyle/>
          <a:p>
            <a:r>
              <a:rPr lang="en-US" sz="2400" dirty="0">
                <a:effectLst>
                  <a:outerShdw blurRad="38100" dist="38100" dir="2700000" algn="tl">
                    <a:srgbClr val="000000">
                      <a:alpha val="43137"/>
                    </a:srgbClr>
                  </a:outerShdw>
                </a:effectLst>
              </a:rPr>
              <a:t>Qui bénéficie d'une prescription sociale</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611096" y="2310256"/>
            <a:ext cx="2108184" cy="2790383"/>
          </a:xfrm>
        </p:spPr>
        <p:txBody>
          <a:bodyPr>
            <a:normAutofit fontScale="25000" lnSpcReduction="20000"/>
          </a:bodyPr>
          <a:lstStyle/>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Ceux qui consultent fréquemment des prestataires de </a:t>
            </a:r>
            <a:r>
              <a:rPr lang="en-GB" sz="4800" dirty="0" err="1">
                <a:effectLst/>
                <a:latin typeface="Josefin Sans" pitchFamily="2" charset="0"/>
                <a:ea typeface="Times New Roman" panose="02020603050405020304" pitchFamily="18" charset="0"/>
                <a:cs typeface="Amatic SC" panose="00000500000000000000" pitchFamily="2" charset="-79"/>
              </a:rPr>
              <a:t>soins</a:t>
            </a:r>
            <a:r>
              <a:rPr lang="en-GB" sz="4800" dirty="0">
                <a:effectLst/>
                <a:latin typeface="Josefin Sans" pitchFamily="2" charset="0"/>
                <a:ea typeface="Times New Roman" panose="02020603050405020304" pitchFamily="18" charset="0"/>
                <a:cs typeface="Amatic SC" panose="00000500000000000000" pitchFamily="2" charset="-79"/>
              </a:rPr>
              <a:t> </a:t>
            </a:r>
            <a:r>
              <a:rPr lang="en-GB" sz="4800" dirty="0" err="1">
                <a:effectLst/>
                <a:latin typeface="Josefin Sans" pitchFamily="2" charset="0"/>
                <a:ea typeface="Times New Roman" panose="02020603050405020304" pitchFamily="18" charset="0"/>
                <a:cs typeface="Amatic SC" panose="00000500000000000000" pitchFamily="2" charset="-79"/>
              </a:rPr>
              <a:t>primaires</a:t>
            </a:r>
            <a:r>
              <a:rPr lang="en-GB" sz="4800" dirty="0">
                <a:effectLst/>
                <a:latin typeface="Josefin Sans" pitchFamily="2" charset="0"/>
                <a:ea typeface="Times New Roman" panose="02020603050405020304" pitchFamily="18" charset="0"/>
                <a:cs typeface="Amatic SC" panose="00000500000000000000" pitchFamily="2" charset="-79"/>
              </a:rPr>
              <a:t> ;</a:t>
            </a:r>
          </a:p>
          <a:p>
            <a:pPr lvl="0">
              <a:lnSpc>
                <a:spcPct val="150000"/>
              </a:lnSpc>
            </a:pPr>
            <a:endParaRPr lang="en-GB" sz="48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Les personnes vulnérables, seules, isolées, </a:t>
            </a:r>
            <a:r>
              <a:rPr lang="en-GB" sz="4800" dirty="0" err="1">
                <a:effectLst/>
                <a:latin typeface="Josefin Sans" pitchFamily="2" charset="0"/>
                <a:ea typeface="Times New Roman" panose="02020603050405020304" pitchFamily="18" charset="0"/>
                <a:cs typeface="Amatic SC" panose="00000500000000000000" pitchFamily="2" charset="-79"/>
              </a:rPr>
              <a:t>socialement</a:t>
            </a:r>
            <a:r>
              <a:rPr lang="en-GB" sz="4800" dirty="0">
                <a:effectLst/>
                <a:latin typeface="Josefin Sans" pitchFamily="2" charset="0"/>
                <a:ea typeface="Times New Roman" panose="02020603050405020304" pitchFamily="18" charset="0"/>
                <a:cs typeface="Amatic SC" panose="00000500000000000000" pitchFamily="2" charset="-79"/>
              </a:rPr>
              <a:t> </a:t>
            </a:r>
            <a:r>
              <a:rPr lang="en-GB" sz="4800" dirty="0" err="1">
                <a:effectLst/>
                <a:latin typeface="Josefin Sans" pitchFamily="2" charset="0"/>
                <a:ea typeface="Times New Roman" panose="02020603050405020304" pitchFamily="18" charset="0"/>
                <a:cs typeface="Amatic SC" panose="00000500000000000000" pitchFamily="2" charset="-79"/>
              </a:rPr>
              <a:t>défavorisées</a:t>
            </a:r>
            <a:r>
              <a:rPr lang="en-GB" sz="4800" dirty="0">
                <a:latin typeface="Josefin Sans" pitchFamily="2" charset="0"/>
                <a:ea typeface="Times New Roman" panose="02020603050405020304" pitchFamily="18" charset="0"/>
                <a:cs typeface="Amatic SC" panose="00000500000000000000" pitchFamily="2" charset="-79"/>
              </a:rPr>
              <a:t> ;</a:t>
            </a:r>
            <a:endParaRPr lang="en-GB" sz="48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endParaRPr lang="en-GB" sz="4800" dirty="0">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4800" dirty="0">
                <a:latin typeface="Josefin Sans" pitchFamily="2" charset="0"/>
                <a:ea typeface="Times New Roman" panose="02020603050405020304" pitchFamily="18" charset="0"/>
                <a:cs typeface="Amatic SC" panose="00000500000000000000" pitchFamily="2" charset="-79"/>
              </a:rPr>
              <a:t>Les personnes présentant un </a:t>
            </a:r>
            <a:r>
              <a:rPr lang="en-GB" sz="4800" dirty="0">
                <a:effectLst/>
                <a:latin typeface="Josefin Sans" pitchFamily="2" charset="0"/>
                <a:ea typeface="Times New Roman" panose="02020603050405020304" pitchFamily="18" charset="0"/>
                <a:cs typeface="Amatic SC" panose="00000500000000000000" pitchFamily="2" charset="-79"/>
              </a:rPr>
              <a:t>risque élevé de crise de santé mentale.</a:t>
            </a:r>
          </a:p>
          <a:p>
            <a:pPr lvl="0">
              <a:lnSpc>
                <a:spcPct val="150000"/>
              </a:lnSpc>
            </a:pPr>
            <a:endParaRPr lang="en-GB" sz="4400" dirty="0">
              <a:effectLst/>
              <a:latin typeface="Josefin Sans" pitchFamily="2" charset="0"/>
              <a:ea typeface="Times New Roman" panose="02020603050405020304" pitchFamily="18" charset="0"/>
              <a:cs typeface="Amatic SC" panose="00000500000000000000" pitchFamily="2" charset="-79"/>
            </a:endParaRPr>
          </a:p>
          <a:p>
            <a:pPr lvl="0" fontAlgn="base">
              <a:lnSpc>
                <a:spcPct val="150000"/>
              </a:lnSpc>
            </a:pPr>
            <a:r>
              <a:rPr lang="en-GB" sz="4400" dirty="0">
                <a:solidFill>
                  <a:srgbClr val="000000"/>
                </a:solidFill>
                <a:effectLst/>
                <a:latin typeface="Josefin Sans" pitchFamily="2" charset="0"/>
                <a:ea typeface="Times New Roman" panose="02020603050405020304" pitchFamily="18" charset="0"/>
                <a:cs typeface="Amatic SC" panose="00000500000000000000" pitchFamily="2" charset="-79"/>
              </a:rPr>
              <a:t>.</a:t>
            </a:r>
            <a:endParaRPr lang="en-GB" sz="4400" dirty="0">
              <a:effectLst/>
              <a:latin typeface="Josefin Sans" pitchFamily="2" charset="0"/>
              <a:ea typeface="Times New Roman" panose="02020603050405020304" pitchFamily="18" charset="0"/>
              <a:cs typeface="Amatic SC" panose="00000500000000000000" pitchFamily="2" charset="-79"/>
            </a:endParaRPr>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5984429" y="2344827"/>
            <a:ext cx="2583050" cy="831004"/>
          </a:xfrm>
        </p:spPr>
        <p:txBody>
          <a:bodyPr/>
          <a:lstStyle/>
          <a:p>
            <a:r>
              <a:rPr lang="en-US" sz="2400" dirty="0">
                <a:effectLst>
                  <a:outerShdw blurRad="38100" dist="38100" dir="2700000" algn="tl">
                    <a:srgbClr val="000000">
                      <a:alpha val="43137"/>
                    </a:srgbClr>
                  </a:outerShdw>
                </a:effectLst>
              </a:rPr>
              <a:t>Conditions nécessaires à l'aiguillage</a:t>
            </a: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472722" y="3141261"/>
            <a:ext cx="2072747" cy="1959379"/>
          </a:xfrm>
        </p:spPr>
        <p:txBody>
          <a:bodyPr>
            <a:normAutofit fontScale="25000" lnSpcReduction="20000"/>
          </a:bodyPr>
          <a:lstStyle/>
          <a:p>
            <a:r>
              <a:rPr lang="en-US" sz="4800" dirty="0">
                <a:latin typeface="Josefin Sans" pitchFamily="2" charset="0"/>
                <a:cs typeface="Amatic SC" panose="00000500000000000000" pitchFamily="2" charset="-79"/>
              </a:rPr>
              <a:t>Le </a:t>
            </a:r>
            <a:r>
              <a:rPr lang="en-US" sz="4800" dirty="0" err="1">
                <a:latin typeface="Josefin Sans" pitchFamily="2" charset="0"/>
                <a:cs typeface="Amatic SC" panose="00000500000000000000" pitchFamily="2" charset="-79"/>
              </a:rPr>
              <a:t>consentement</a:t>
            </a:r>
            <a:r>
              <a:rPr lang="en-US" sz="4800" dirty="0">
                <a:latin typeface="Josefin Sans" pitchFamily="2" charset="0"/>
                <a:cs typeface="Amatic SC" panose="00000500000000000000" pitchFamily="2" charset="-79"/>
              </a:rPr>
              <a:t> </a:t>
            </a:r>
            <a:r>
              <a:rPr lang="en-US" sz="4800" dirty="0" err="1">
                <a:latin typeface="Josefin Sans" pitchFamily="2" charset="0"/>
                <a:cs typeface="Amatic SC" panose="00000500000000000000" pitchFamily="2" charset="-79"/>
              </a:rPr>
              <a:t>éclairé</a:t>
            </a:r>
            <a:r>
              <a:rPr lang="en-US" sz="4800" dirty="0">
                <a:latin typeface="Josefin Sans" pitchFamily="2" charset="0"/>
                <a:cs typeface="Amatic SC" panose="00000500000000000000" pitchFamily="2" charset="-79"/>
              </a:rPr>
              <a:t> ;</a:t>
            </a:r>
          </a:p>
          <a:p>
            <a:endParaRPr lang="en-US" sz="4800" dirty="0">
              <a:latin typeface="Josefin Sans" pitchFamily="2" charset="0"/>
              <a:cs typeface="Amatic SC" panose="00000500000000000000" pitchFamily="2" charset="-79"/>
            </a:endParaRPr>
          </a:p>
          <a:p>
            <a:r>
              <a:rPr lang="en-US" sz="4800" dirty="0">
                <a:latin typeface="Josefin Sans" pitchFamily="2" charset="0"/>
                <a:cs typeface="Amatic SC" panose="00000500000000000000" pitchFamily="2" charset="-79"/>
              </a:rPr>
              <a:t>La </a:t>
            </a:r>
            <a:r>
              <a:rPr lang="en-US" sz="4800" dirty="0" err="1">
                <a:latin typeface="Josefin Sans" pitchFamily="2" charset="0"/>
                <a:cs typeface="Amatic SC" panose="00000500000000000000" pitchFamily="2" charset="-79"/>
              </a:rPr>
              <a:t>compréhension</a:t>
            </a:r>
            <a:r>
              <a:rPr lang="en-US" sz="4800" dirty="0">
                <a:latin typeface="Josefin Sans" pitchFamily="2" charset="0"/>
                <a:cs typeface="Amatic SC" panose="00000500000000000000" pitchFamily="2" charset="-79"/>
              </a:rPr>
              <a:t> partagée du programme</a:t>
            </a:r>
          </a:p>
          <a:p>
            <a:endParaRPr lang="en-US" sz="4800" dirty="0">
              <a:latin typeface="Josefin Sans" pitchFamily="2" charset="0"/>
              <a:cs typeface="Amatic SC" panose="00000500000000000000" pitchFamily="2" charset="-79"/>
            </a:endParaRPr>
          </a:p>
          <a:p>
            <a:r>
              <a:rPr lang="en-US" sz="4800" dirty="0">
                <a:latin typeface="Josefin Sans" pitchFamily="2" charset="0"/>
                <a:cs typeface="Amatic SC" panose="00000500000000000000" pitchFamily="2" charset="-79"/>
              </a:rPr>
              <a:t>Placer </a:t>
            </a:r>
            <a:r>
              <a:rPr lang="en-US" sz="4800" dirty="0" err="1">
                <a:latin typeface="Josefin Sans" pitchFamily="2" charset="0"/>
                <a:cs typeface="Amatic SC" panose="00000500000000000000" pitchFamily="2" charset="-79"/>
              </a:rPr>
              <a:t>l’utilisateur</a:t>
            </a:r>
            <a:r>
              <a:rPr lang="en-US" sz="4800" dirty="0">
                <a:latin typeface="Josefin Sans" pitchFamily="2" charset="0"/>
                <a:cs typeface="Amatic SC" panose="00000500000000000000" pitchFamily="2" charset="-79"/>
              </a:rPr>
              <a:t> au centre de la planification</a:t>
            </a:r>
          </a:p>
          <a:p>
            <a:endParaRPr lang="en-US"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140471" y="2310256"/>
            <a:ext cx="2108184" cy="1291926"/>
          </a:xfrm>
        </p:spPr>
        <p:txBody>
          <a:bodyPr/>
          <a:lstStyle/>
          <a:p>
            <a:endParaRPr lang="en-US" sz="2400" dirty="0"/>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298911" y="2344827"/>
            <a:ext cx="2262852" cy="2790384"/>
          </a:xfrm>
        </p:spPr>
        <p:txBody>
          <a:bodyPr>
            <a:noAutofit/>
          </a:bodyPr>
          <a:lstStyle/>
          <a:p>
            <a:r>
              <a:rPr lang="en-US" sz="1300" dirty="0">
                <a:latin typeface="Josefin Sans" pitchFamily="2" charset="0"/>
                <a:cs typeface="Amatic SC" panose="00000500000000000000" pitchFamily="2" charset="-79"/>
              </a:rPr>
              <a:t>La </a:t>
            </a:r>
            <a:r>
              <a:rPr lang="en-US" sz="1300" dirty="0" err="1">
                <a:latin typeface="Josefin Sans" pitchFamily="2" charset="0"/>
                <a:cs typeface="Amatic SC" panose="00000500000000000000" pitchFamily="2" charset="-79"/>
              </a:rPr>
              <a:t>prise</a:t>
            </a:r>
            <a:r>
              <a:rPr lang="en-US" sz="1300" dirty="0">
                <a:latin typeface="Josefin Sans" pitchFamily="2" charset="0"/>
                <a:cs typeface="Amatic SC" panose="00000500000000000000" pitchFamily="2" charset="-79"/>
              </a:rPr>
              <a:t> </a:t>
            </a:r>
            <a:r>
              <a:rPr lang="en-US" sz="1300" dirty="0" err="1">
                <a:latin typeface="Josefin Sans" pitchFamily="2" charset="0"/>
                <a:cs typeface="Amatic SC" panose="00000500000000000000" pitchFamily="2" charset="-79"/>
              </a:rPr>
              <a:t>en</a:t>
            </a:r>
            <a:r>
              <a:rPr lang="en-US" sz="1300" dirty="0">
                <a:latin typeface="Josefin Sans" pitchFamily="2" charset="0"/>
                <a:cs typeface="Amatic SC" panose="00000500000000000000" pitchFamily="2" charset="-79"/>
              </a:rPr>
              <a:t> </a:t>
            </a:r>
            <a:r>
              <a:rPr lang="en-US" sz="1300" dirty="0" err="1">
                <a:latin typeface="Josefin Sans" pitchFamily="2" charset="0"/>
                <a:cs typeface="Amatic SC" panose="00000500000000000000" pitchFamily="2" charset="-79"/>
              </a:rPr>
              <a:t>compte</a:t>
            </a:r>
            <a:r>
              <a:rPr lang="en-US" sz="1300" dirty="0">
                <a:latin typeface="Josefin Sans" pitchFamily="2" charset="0"/>
                <a:cs typeface="Amatic SC" panose="00000500000000000000" pitchFamily="2" charset="-79"/>
              </a:rPr>
              <a:t> des </a:t>
            </a:r>
            <a:r>
              <a:rPr lang="en-US" sz="1300" dirty="0" err="1">
                <a:latin typeface="Josefin Sans" pitchFamily="2" charset="0"/>
                <a:cs typeface="Amatic SC" panose="00000500000000000000" pitchFamily="2" charset="-79"/>
              </a:rPr>
              <a:t>besoins</a:t>
            </a:r>
            <a:r>
              <a:rPr lang="en-US" sz="1300" dirty="0">
                <a:latin typeface="Josefin Sans" pitchFamily="2" charset="0"/>
                <a:cs typeface="Amatic SC" panose="00000500000000000000" pitchFamily="2" charset="-79"/>
              </a:rPr>
              <a:t> </a:t>
            </a:r>
            <a:r>
              <a:rPr lang="en-US" sz="1300" dirty="0" err="1">
                <a:latin typeface="Josefin Sans" pitchFamily="2" charset="0"/>
                <a:cs typeface="Amatic SC" panose="00000500000000000000" pitchFamily="2" charset="-79"/>
              </a:rPr>
              <a:t>en</a:t>
            </a:r>
            <a:r>
              <a:rPr lang="en-US" sz="1300" dirty="0">
                <a:latin typeface="Josefin Sans" pitchFamily="2" charset="0"/>
                <a:cs typeface="Amatic SC" panose="00000500000000000000" pitchFamily="2" charset="-79"/>
              </a:rPr>
              <a:t> matière de communication </a:t>
            </a:r>
            <a:r>
              <a:rPr lang="en-US" sz="1300" dirty="0" err="1">
                <a:latin typeface="Josefin Sans" pitchFamily="2" charset="0"/>
                <a:cs typeface="Amatic SC" panose="00000500000000000000" pitchFamily="2" charset="-79"/>
              </a:rPr>
              <a:t>ou</a:t>
            </a:r>
            <a:r>
              <a:rPr lang="en-US" sz="1300" dirty="0">
                <a:latin typeface="Josefin Sans" pitchFamily="2" charset="0"/>
                <a:cs typeface="Amatic SC" panose="00000500000000000000" pitchFamily="2" charset="-79"/>
              </a:rPr>
              <a:t> </a:t>
            </a:r>
            <a:r>
              <a:rPr lang="en-US" sz="1300" dirty="0" err="1">
                <a:latin typeface="Josefin Sans" pitchFamily="2" charset="0"/>
                <a:cs typeface="Amatic SC" panose="00000500000000000000" pitchFamily="2" charset="-79"/>
              </a:rPr>
              <a:t>d’accès</a:t>
            </a:r>
            <a:endParaRPr lang="en-US" sz="1300" dirty="0">
              <a:latin typeface="Josefin Sans" pitchFamily="2" charset="0"/>
              <a:cs typeface="Amatic SC" panose="00000500000000000000" pitchFamily="2" charset="-79"/>
            </a:endParaRPr>
          </a:p>
          <a:p>
            <a:endParaRPr lang="en-US" sz="1300" dirty="0">
              <a:latin typeface="Josefin Sans" pitchFamily="2" charset="0"/>
              <a:cs typeface="Amatic SC" panose="00000500000000000000" pitchFamily="2" charset="-79"/>
            </a:endParaRPr>
          </a:p>
          <a:p>
            <a:r>
              <a:rPr lang="en-US" sz="1300" dirty="0">
                <a:latin typeface="Josefin Sans" pitchFamily="2" charset="0"/>
                <a:cs typeface="Amatic SC" panose="00000500000000000000" pitchFamily="2" charset="-79"/>
              </a:rPr>
              <a:t>La </a:t>
            </a:r>
            <a:r>
              <a:rPr lang="en-US" sz="1300" dirty="0" err="1">
                <a:latin typeface="Josefin Sans" pitchFamily="2" charset="0"/>
                <a:cs typeface="Amatic SC" panose="00000500000000000000" pitchFamily="2" charset="-79"/>
              </a:rPr>
              <a:t>clarté</a:t>
            </a:r>
            <a:r>
              <a:rPr lang="en-US" sz="1300" dirty="0">
                <a:latin typeface="Josefin Sans" pitchFamily="2" charset="0"/>
                <a:cs typeface="Amatic SC" panose="00000500000000000000" pitchFamily="2" charset="-79"/>
              </a:rPr>
              <a:t> du calendrier du programme</a:t>
            </a:r>
          </a:p>
          <a:p>
            <a:endParaRPr lang="en-US" sz="1300" dirty="0">
              <a:latin typeface="Josefin Sans" pitchFamily="2" charset="0"/>
              <a:cs typeface="Amatic SC" panose="00000500000000000000" pitchFamily="2" charset="-79"/>
            </a:endParaRPr>
          </a:p>
          <a:p>
            <a:r>
              <a:rPr lang="en-US" sz="1300" dirty="0">
                <a:latin typeface="Josefin Sans" pitchFamily="2" charset="0"/>
                <a:cs typeface="Amatic SC" panose="00000500000000000000" pitchFamily="2" charset="-79"/>
              </a:rPr>
              <a:t>Des protocoles clairs de partage d'informations</a:t>
            </a:r>
          </a:p>
        </p:txBody>
      </p:sp>
    </p:spTree>
    <p:extLst>
      <p:ext uri="{BB962C8B-B14F-4D97-AF65-F5344CB8AC3E}">
        <p14:creationId xmlns:p14="http://schemas.microsoft.com/office/powerpoint/2010/main" val="209806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05079" y="1111144"/>
            <a:ext cx="8821058" cy="5746856"/>
          </a:xfrm>
        </p:spPr>
        <p:txBody>
          <a:bodyPr>
            <a:normAutofit/>
          </a:bodyPr>
          <a:lstStyle/>
          <a:p>
            <a:pPr eaLnBrk="1" fontAlgn="auto" hangingPunct="1">
              <a:lnSpc>
                <a:spcPct val="150000"/>
              </a:lnSpc>
              <a:spcBef>
                <a:spcPts val="0"/>
              </a:spcBef>
              <a:spcAft>
                <a:spcPts val="0"/>
              </a:spcAft>
              <a:defRPr/>
            </a:pPr>
            <a:r>
              <a:rPr lang="en-GB" sz="1300" dirty="0">
                <a:effectLst/>
                <a:latin typeface="Josefin Sans" pitchFamily="2" charset="0"/>
                <a:ea typeface="Calibri" panose="020F0502020204030204" pitchFamily="34" charset="0"/>
                <a:cs typeface="Calibri" panose="020F0502020204030204" pitchFamily="34" charset="0"/>
              </a:rPr>
              <a:t>Si le terme "prescription sociale" a pris de l'importance ces dernières années, le concept réel a été activement mis en œuvre pour aider les personnes "difficiles à atteindre ou rarement entendues" qui, pour de nombreuses raisons : peur, pauvreté, stigmatisation ou simplement manque de connaissances, n'ont pas eu accès aux soins de santé. </a:t>
            </a:r>
          </a:p>
          <a:p>
            <a:pPr algn="ctr" eaLnBrk="1" fontAlgn="auto" hangingPunct="1">
              <a:lnSpc>
                <a:spcPct val="150000"/>
              </a:lnSpc>
              <a:spcBef>
                <a:spcPts val="0"/>
              </a:spcBef>
              <a:spcAft>
                <a:spcPts val="0"/>
              </a:spcAft>
              <a:defRPr/>
            </a:pPr>
            <a:r>
              <a:rPr lang="en-GB" sz="1300" dirty="0">
                <a:effectLst/>
                <a:latin typeface="Josefin Sans" pitchFamily="2" charset="0"/>
                <a:ea typeface="Calibri" panose="020F0502020204030204" pitchFamily="34" charset="0"/>
                <a:cs typeface="Calibri" panose="020F0502020204030204" pitchFamily="34" charset="0"/>
              </a:rPr>
              <a:t>Le modèle ci-dessous rassemble des éléments clés interdépendants </a:t>
            </a:r>
            <a:r>
              <a:rPr lang="en-GB" sz="1300" dirty="0">
                <a:latin typeface="Josefin Sans" pitchFamily="2" charset="0"/>
                <a:ea typeface="Calibri" panose="020F0502020204030204" pitchFamily="34" charset="0"/>
                <a:cs typeface="Calibri" panose="020F0502020204030204" pitchFamily="34" charset="0"/>
              </a:rPr>
              <a:t>et </a:t>
            </a:r>
            <a:r>
              <a:rPr lang="en-GB" sz="1300" dirty="0">
                <a:effectLst/>
                <a:latin typeface="Josefin Sans" pitchFamily="2" charset="0"/>
                <a:ea typeface="Calibri" panose="020F0502020204030204" pitchFamily="34" charset="0"/>
                <a:cs typeface="Calibri" panose="020F0502020204030204" pitchFamily="34" charset="0"/>
              </a:rPr>
              <a:t>illustre le raisonnement qui sous-tend la prescription sociale :</a:t>
            </a:r>
          </a:p>
          <a:p>
            <a:pPr algn="ctr"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3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74134"/>
            <a:ext cx="9523066" cy="541866"/>
          </a:xfrm>
        </p:spPr>
        <p:txBody>
          <a:bodyPr/>
          <a:lstStyle/>
          <a:p>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OÙ EN EST LA PRESCRIPTION SOCIALE ?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[CA2]</a:t>
            </a:r>
            <a:endParaRPr lang="en-US" sz="2400" dirty="0">
              <a:latin typeface="Amatic SC" panose="00000500000000000000" pitchFamily="2" charset="-79"/>
              <a:cs typeface="Amatic SC" panose="00000500000000000000" pitchFamily="2" charset="-79"/>
            </a:endParaRPr>
          </a:p>
        </p:txBody>
      </p:sp>
      <p:sp>
        <p:nvSpPr>
          <p:cNvPr id="6" name="ZoneTexte 5">
            <a:extLst>
              <a:ext uri="{FF2B5EF4-FFF2-40B4-BE49-F238E27FC236}">
                <a16:creationId xmlns:a16="http://schemas.microsoft.com/office/drawing/2014/main" id="{7054CBC0-F14C-59D2-62CF-0026B1CB6946}"/>
              </a:ext>
            </a:extLst>
          </p:cNvPr>
          <p:cNvSpPr txBox="1"/>
          <p:nvPr/>
        </p:nvSpPr>
        <p:spPr>
          <a:xfrm>
            <a:off x="502266" y="2824682"/>
            <a:ext cx="3799042" cy="1384995"/>
          </a:xfrm>
          <a:prstGeom prst="rect">
            <a:avLst/>
          </a:prstGeom>
          <a:noFill/>
        </p:spPr>
        <p:txBody>
          <a:bodyPr wrap="square" rtlCol="0">
            <a:spAutoFit/>
          </a:bodyPr>
          <a:lstStyle/>
          <a:p>
            <a:r>
              <a:rPr lang="fr-FR" sz="1400" dirty="0">
                <a:solidFill>
                  <a:schemeClr val="accent4">
                    <a:lumMod val="50000"/>
                  </a:schemeClr>
                </a:solidFill>
              </a:rPr>
              <a:t>Santé et bien être physique et mental</a:t>
            </a:r>
          </a:p>
          <a:p>
            <a:r>
              <a:rPr lang="fr-FR" sz="1400" dirty="0">
                <a:solidFill>
                  <a:schemeClr val="accent4">
                    <a:lumMod val="50000"/>
                  </a:schemeClr>
                </a:solidFill>
              </a:rPr>
              <a:t>Améliore la résilience, la confiance en soi et l'estime de soi</a:t>
            </a:r>
          </a:p>
          <a:p>
            <a:r>
              <a:rPr lang="fr-FR" sz="1400" dirty="0">
                <a:solidFill>
                  <a:schemeClr val="accent4">
                    <a:lumMod val="50000"/>
                  </a:schemeClr>
                </a:solidFill>
              </a:rPr>
              <a:t>Améliore les modes de vie qui peuvent l'être</a:t>
            </a:r>
          </a:p>
          <a:p>
            <a:r>
              <a:rPr lang="fr-FR" sz="1400" dirty="0">
                <a:solidFill>
                  <a:schemeClr val="accent4">
                    <a:lumMod val="50000"/>
                  </a:schemeClr>
                </a:solidFill>
              </a:rPr>
              <a:t>Améliore la santé mentale</a:t>
            </a:r>
          </a:p>
          <a:p>
            <a:r>
              <a:rPr lang="fr-FR" sz="1400" dirty="0">
                <a:solidFill>
                  <a:schemeClr val="accent4">
                    <a:lumMod val="50000"/>
                  </a:schemeClr>
                </a:solidFill>
              </a:rPr>
              <a:t>Améliore la qualité de vie</a:t>
            </a:r>
          </a:p>
        </p:txBody>
      </p:sp>
      <p:sp>
        <p:nvSpPr>
          <p:cNvPr id="7" name="ZoneTexte 6">
            <a:extLst>
              <a:ext uri="{FF2B5EF4-FFF2-40B4-BE49-F238E27FC236}">
                <a16:creationId xmlns:a16="http://schemas.microsoft.com/office/drawing/2014/main" id="{08C83B66-6448-836C-1DF8-12C8DB19B588}"/>
              </a:ext>
            </a:extLst>
          </p:cNvPr>
          <p:cNvSpPr txBox="1"/>
          <p:nvPr/>
        </p:nvSpPr>
        <p:spPr>
          <a:xfrm>
            <a:off x="4250912" y="2790227"/>
            <a:ext cx="3799042" cy="1384995"/>
          </a:xfrm>
          <a:prstGeom prst="rect">
            <a:avLst/>
          </a:prstGeom>
          <a:noFill/>
        </p:spPr>
        <p:txBody>
          <a:bodyPr wrap="square" rtlCol="0">
            <a:spAutoFit/>
          </a:bodyPr>
          <a:lstStyle/>
          <a:p>
            <a:r>
              <a:rPr lang="fr-FR" sz="1400" dirty="0">
                <a:solidFill>
                  <a:srgbClr val="00B050"/>
                </a:solidFill>
              </a:rPr>
              <a:t>Rapport coût-efficacité et durabilité</a:t>
            </a:r>
          </a:p>
          <a:p>
            <a:r>
              <a:rPr lang="fr-FR" sz="1400" dirty="0">
                <a:solidFill>
                  <a:srgbClr val="00B050"/>
                </a:solidFill>
              </a:rPr>
              <a:t>Prévention</a:t>
            </a:r>
          </a:p>
          <a:p>
            <a:r>
              <a:rPr lang="fr-FR" sz="1400" dirty="0">
                <a:solidFill>
                  <a:srgbClr val="00B050"/>
                </a:solidFill>
              </a:rPr>
              <a:t>Réduction du recours fréquent aux soins primaires</a:t>
            </a:r>
          </a:p>
          <a:p>
            <a:r>
              <a:rPr lang="fr-FR" sz="1400" dirty="0">
                <a:solidFill>
                  <a:srgbClr val="00B050"/>
                </a:solidFill>
              </a:rPr>
              <a:t>Economie au long du parcours de soins</a:t>
            </a:r>
          </a:p>
          <a:p>
            <a:r>
              <a:rPr lang="fr-FR" sz="1400" dirty="0">
                <a:solidFill>
                  <a:srgbClr val="00B050"/>
                </a:solidFill>
              </a:rPr>
              <a:t>Réduction des prescriptions médicamenteuses</a:t>
            </a:r>
          </a:p>
        </p:txBody>
      </p:sp>
      <p:sp>
        <p:nvSpPr>
          <p:cNvPr id="8" name="ZoneTexte 7">
            <a:extLst>
              <a:ext uri="{FF2B5EF4-FFF2-40B4-BE49-F238E27FC236}">
                <a16:creationId xmlns:a16="http://schemas.microsoft.com/office/drawing/2014/main" id="{57BE177C-58D4-F0DF-0FE4-515FA3AA33E0}"/>
              </a:ext>
            </a:extLst>
          </p:cNvPr>
          <p:cNvSpPr txBox="1"/>
          <p:nvPr/>
        </p:nvSpPr>
        <p:spPr>
          <a:xfrm>
            <a:off x="7959434" y="2695100"/>
            <a:ext cx="3799042" cy="1384995"/>
          </a:xfrm>
          <a:prstGeom prst="rect">
            <a:avLst/>
          </a:prstGeom>
          <a:noFill/>
        </p:spPr>
        <p:txBody>
          <a:bodyPr wrap="square" rtlCol="0">
            <a:spAutoFit/>
          </a:bodyPr>
          <a:lstStyle/>
          <a:p>
            <a:r>
              <a:rPr lang="fr-FR" sz="1400" dirty="0">
                <a:solidFill>
                  <a:srgbClr val="7030A0"/>
                </a:solidFill>
              </a:rPr>
              <a:t>Développer la communauté locale</a:t>
            </a:r>
          </a:p>
          <a:p>
            <a:r>
              <a:rPr lang="fr-FR" sz="1400" dirty="0">
                <a:solidFill>
                  <a:srgbClr val="7030A0"/>
                </a:solidFill>
              </a:rPr>
              <a:t>Améliore l'information sur l'existant</a:t>
            </a:r>
          </a:p>
          <a:p>
            <a:r>
              <a:rPr lang="fr-FR" sz="1400" dirty="0">
                <a:solidFill>
                  <a:srgbClr val="7030A0"/>
                </a:solidFill>
              </a:rPr>
              <a:t>Renforce les liens entre les professionnels de santé et les acteurs communautaires</a:t>
            </a:r>
          </a:p>
          <a:p>
            <a:r>
              <a:rPr lang="fr-FR" sz="1400" dirty="0">
                <a:solidFill>
                  <a:srgbClr val="7030A0"/>
                </a:solidFill>
              </a:rPr>
              <a:t>Résilience de la communauté</a:t>
            </a:r>
          </a:p>
          <a:p>
            <a:r>
              <a:rPr lang="fr-FR" sz="1400" dirty="0">
                <a:solidFill>
                  <a:srgbClr val="7030A0"/>
                </a:solidFill>
              </a:rPr>
              <a:t>Valorise les atouts de la communauté</a:t>
            </a:r>
          </a:p>
        </p:txBody>
      </p:sp>
      <p:sp>
        <p:nvSpPr>
          <p:cNvPr id="9" name="ZoneTexte 8">
            <a:extLst>
              <a:ext uri="{FF2B5EF4-FFF2-40B4-BE49-F238E27FC236}">
                <a16:creationId xmlns:a16="http://schemas.microsoft.com/office/drawing/2014/main" id="{5A7ABADB-31A2-B179-5D8D-63AEF8B52FF1}"/>
              </a:ext>
            </a:extLst>
          </p:cNvPr>
          <p:cNvSpPr txBox="1"/>
          <p:nvPr/>
        </p:nvSpPr>
        <p:spPr>
          <a:xfrm>
            <a:off x="502266" y="4626098"/>
            <a:ext cx="4327194" cy="1815882"/>
          </a:xfrm>
          <a:prstGeom prst="rect">
            <a:avLst/>
          </a:prstGeom>
          <a:noFill/>
        </p:spPr>
        <p:txBody>
          <a:bodyPr wrap="square" rtlCol="0">
            <a:spAutoFit/>
          </a:bodyPr>
          <a:lstStyle/>
          <a:p>
            <a:r>
              <a:rPr lang="fr-FR" sz="1400" dirty="0">
                <a:solidFill>
                  <a:srgbClr val="FF0000"/>
                </a:solidFill>
              </a:rPr>
              <a:t>Changement de comportement</a:t>
            </a:r>
          </a:p>
          <a:p>
            <a:r>
              <a:rPr lang="fr-FR" sz="1400" dirty="0">
                <a:solidFill>
                  <a:srgbClr val="FF0000"/>
                </a:solidFill>
              </a:rPr>
              <a:t>Mode de vie</a:t>
            </a:r>
          </a:p>
          <a:p>
            <a:r>
              <a:rPr lang="fr-FR" sz="1400" dirty="0">
                <a:solidFill>
                  <a:srgbClr val="FF0000"/>
                </a:solidFill>
              </a:rPr>
              <a:t>Changement durable</a:t>
            </a:r>
          </a:p>
          <a:p>
            <a:r>
              <a:rPr lang="fr-FR" sz="1400" dirty="0">
                <a:solidFill>
                  <a:srgbClr val="FF0000"/>
                </a:solidFill>
              </a:rPr>
              <a:t>Capacité à prendre soin de soi</a:t>
            </a:r>
          </a:p>
          <a:p>
            <a:r>
              <a:rPr lang="fr-FR" sz="1400" dirty="0">
                <a:solidFill>
                  <a:srgbClr val="FF0000"/>
                </a:solidFill>
              </a:rPr>
              <a:t>Autonomie</a:t>
            </a:r>
          </a:p>
          <a:p>
            <a:r>
              <a:rPr lang="fr-FR" sz="1400" dirty="0">
                <a:solidFill>
                  <a:srgbClr val="FF0000"/>
                </a:solidFill>
              </a:rPr>
              <a:t>Mise en marche</a:t>
            </a:r>
          </a:p>
          <a:p>
            <a:r>
              <a:rPr lang="fr-FR" sz="1400" dirty="0">
                <a:solidFill>
                  <a:srgbClr val="FF0000"/>
                </a:solidFill>
              </a:rPr>
              <a:t>Motivation</a:t>
            </a:r>
          </a:p>
          <a:p>
            <a:r>
              <a:rPr lang="fr-FR" sz="1400" dirty="0">
                <a:solidFill>
                  <a:srgbClr val="FF0000"/>
                </a:solidFill>
              </a:rPr>
              <a:t>Apprentissage de nouvelles compétences</a:t>
            </a:r>
          </a:p>
        </p:txBody>
      </p:sp>
      <p:sp>
        <p:nvSpPr>
          <p:cNvPr id="10" name="ZoneTexte 9">
            <a:extLst>
              <a:ext uri="{FF2B5EF4-FFF2-40B4-BE49-F238E27FC236}">
                <a16:creationId xmlns:a16="http://schemas.microsoft.com/office/drawing/2014/main" id="{49AE57FD-2CC9-947D-EF38-39AD4AFF410E}"/>
              </a:ext>
            </a:extLst>
          </p:cNvPr>
          <p:cNvSpPr txBox="1"/>
          <p:nvPr/>
        </p:nvSpPr>
        <p:spPr>
          <a:xfrm>
            <a:off x="4142343" y="4591643"/>
            <a:ext cx="4327194" cy="1384995"/>
          </a:xfrm>
          <a:prstGeom prst="rect">
            <a:avLst/>
          </a:prstGeom>
          <a:noFill/>
        </p:spPr>
        <p:txBody>
          <a:bodyPr wrap="square" rtlCol="0">
            <a:spAutoFit/>
          </a:bodyPr>
          <a:lstStyle/>
          <a:p>
            <a:r>
              <a:rPr lang="fr-FR" sz="1400" dirty="0">
                <a:solidFill>
                  <a:schemeClr val="accent3">
                    <a:lumMod val="60000"/>
                    <a:lumOff val="40000"/>
                  </a:schemeClr>
                </a:solidFill>
              </a:rPr>
              <a:t>Capacité à développer les acteurs communautaires</a:t>
            </a:r>
          </a:p>
          <a:p>
            <a:r>
              <a:rPr lang="fr-FR" sz="1400" dirty="0">
                <a:solidFill>
                  <a:schemeClr val="accent3">
                    <a:lumMod val="60000"/>
                    <a:lumOff val="40000"/>
                  </a:schemeClr>
                </a:solidFill>
              </a:rPr>
              <a:t>Meilleure employabilité</a:t>
            </a:r>
          </a:p>
          <a:p>
            <a:r>
              <a:rPr lang="fr-FR" sz="1400" dirty="0">
                <a:solidFill>
                  <a:schemeClr val="accent3">
                    <a:lumMod val="60000"/>
                    <a:lumOff val="40000"/>
                  </a:schemeClr>
                </a:solidFill>
              </a:rPr>
              <a:t>Réduction de l'isolement</a:t>
            </a:r>
          </a:p>
          <a:p>
            <a:r>
              <a:rPr lang="fr-FR" sz="1400" dirty="0">
                <a:solidFill>
                  <a:schemeClr val="accent3">
                    <a:lumMod val="60000"/>
                    <a:lumOff val="40000"/>
                  </a:schemeClr>
                </a:solidFill>
              </a:rPr>
              <a:t>Conseil en droit de la protection sociale</a:t>
            </a:r>
          </a:p>
          <a:p>
            <a:r>
              <a:rPr lang="fr-FR" sz="1400" dirty="0">
                <a:solidFill>
                  <a:schemeClr val="accent3">
                    <a:lumMod val="60000"/>
                    <a:lumOff val="40000"/>
                  </a:schemeClr>
                </a:solidFill>
              </a:rPr>
              <a:t>Touche des groupes marginalisés</a:t>
            </a:r>
          </a:p>
          <a:p>
            <a:r>
              <a:rPr lang="fr-FR" sz="1400" dirty="0">
                <a:solidFill>
                  <a:schemeClr val="accent3">
                    <a:lumMod val="60000"/>
                    <a:lumOff val="40000"/>
                  </a:schemeClr>
                </a:solidFill>
              </a:rPr>
              <a:t>Amélioration des compétences</a:t>
            </a:r>
          </a:p>
        </p:txBody>
      </p:sp>
      <p:sp>
        <p:nvSpPr>
          <p:cNvPr id="11" name="ZoneTexte 10">
            <a:extLst>
              <a:ext uri="{FF2B5EF4-FFF2-40B4-BE49-F238E27FC236}">
                <a16:creationId xmlns:a16="http://schemas.microsoft.com/office/drawing/2014/main" id="{A5BCA692-0F54-A57C-8C02-B97BBC5BC320}"/>
              </a:ext>
            </a:extLst>
          </p:cNvPr>
          <p:cNvSpPr txBox="1"/>
          <p:nvPr/>
        </p:nvSpPr>
        <p:spPr>
          <a:xfrm>
            <a:off x="8049954" y="4591242"/>
            <a:ext cx="4327194" cy="1384995"/>
          </a:xfrm>
          <a:prstGeom prst="rect">
            <a:avLst/>
          </a:prstGeom>
          <a:noFill/>
        </p:spPr>
        <p:txBody>
          <a:bodyPr wrap="square" rtlCol="0">
            <a:spAutoFit/>
          </a:bodyPr>
          <a:lstStyle/>
          <a:p>
            <a:r>
              <a:rPr lang="fr-FR" sz="1400" dirty="0">
                <a:solidFill>
                  <a:srgbClr val="FFC000"/>
                </a:solidFill>
              </a:rPr>
              <a:t>Dissuasion sociale de la malveillance</a:t>
            </a:r>
          </a:p>
          <a:p>
            <a:r>
              <a:rPr lang="fr-FR" sz="1400" dirty="0">
                <a:solidFill>
                  <a:srgbClr val="FFC000"/>
                </a:solidFill>
              </a:rPr>
              <a:t>Une meilleure employabilité</a:t>
            </a:r>
          </a:p>
          <a:p>
            <a:r>
              <a:rPr lang="fr-FR" sz="1400" dirty="0">
                <a:solidFill>
                  <a:srgbClr val="FFC000"/>
                </a:solidFill>
              </a:rPr>
              <a:t>Réduire l’isolation</a:t>
            </a:r>
          </a:p>
          <a:p>
            <a:r>
              <a:rPr lang="fr-FR" sz="1400" dirty="0">
                <a:solidFill>
                  <a:srgbClr val="FFC000"/>
                </a:solidFill>
              </a:rPr>
              <a:t>Conseil en droit de l'aide sociale</a:t>
            </a:r>
          </a:p>
          <a:p>
            <a:r>
              <a:rPr lang="fr-FR" sz="1400" dirty="0">
                <a:solidFill>
                  <a:srgbClr val="FFC000"/>
                </a:solidFill>
              </a:rPr>
              <a:t>Atteindre des groupes marginalisés</a:t>
            </a:r>
          </a:p>
          <a:p>
            <a:r>
              <a:rPr lang="fr-FR" sz="1400" dirty="0">
                <a:solidFill>
                  <a:srgbClr val="FFC000"/>
                </a:solidFill>
              </a:rPr>
              <a:t>Augmenter les compétences</a:t>
            </a:r>
          </a:p>
        </p:txBody>
      </p:sp>
      <p:pic>
        <p:nvPicPr>
          <p:cNvPr id="2" name="Picture 18" descr="Icon&#10;&#10;Description automatically generated with low confidence">
            <a:extLst>
              <a:ext uri="{FF2B5EF4-FFF2-40B4-BE49-F238E27FC236}">
                <a16:creationId xmlns:a16="http://schemas.microsoft.com/office/drawing/2014/main" id="{EB5A1FE9-24EF-C8C9-269C-A8908A3E9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85" y="-390602"/>
            <a:ext cx="2528644" cy="2908348"/>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4853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667BCB-9A25-3E4E-8394-B59238F9717C}"/>
              </a:ext>
            </a:extLst>
          </p:cNvPr>
          <p:cNvSpPr>
            <a:spLocks noGrp="1"/>
          </p:cNvSpPr>
          <p:nvPr>
            <p:ph type="body" sz="quarter" idx="17"/>
          </p:nvPr>
        </p:nvSpPr>
        <p:spPr>
          <a:xfrm>
            <a:off x="-13494" y="132648"/>
            <a:ext cx="12218988" cy="1238831"/>
          </a:xfrm>
        </p:spPr>
        <p:txBody>
          <a:bodyPr/>
          <a:lstStyle/>
          <a:p>
            <a:r>
              <a:rPr lang="en-US" dirty="0">
                <a:effectLst>
                  <a:outerShdw blurRad="38100" dist="38100" dir="2700000" algn="tl">
                    <a:srgbClr val="000000">
                      <a:alpha val="43137"/>
                    </a:srgbClr>
                  </a:outerShdw>
                </a:effectLst>
              </a:rPr>
              <a:t>formation pour les professionnels de la santé et des soins</a:t>
            </a:r>
          </a:p>
          <a:p>
            <a:r>
              <a:rPr lang="en-US" dirty="0">
                <a:effectLst>
                  <a:outerShdw blurRad="38100" dist="38100" dir="2700000" algn="tl">
                    <a:srgbClr val="000000">
                      <a:alpha val="43137"/>
                    </a:srgbClr>
                  </a:outerShdw>
                </a:effectLst>
              </a:rPr>
              <a:t>Aperçu du cours</a:t>
            </a:r>
          </a:p>
        </p:txBody>
      </p:sp>
      <p:sp>
        <p:nvSpPr>
          <p:cNvPr id="4" name="Text Placeholder 3">
            <a:extLst>
              <a:ext uri="{FF2B5EF4-FFF2-40B4-BE49-F238E27FC236}">
                <a16:creationId xmlns:a16="http://schemas.microsoft.com/office/drawing/2014/main" id="{096916DA-E8F4-BB4C-84BF-8C1F0DB67F87}"/>
              </a:ext>
            </a:extLst>
          </p:cNvPr>
          <p:cNvSpPr>
            <a:spLocks noGrp="1"/>
          </p:cNvSpPr>
          <p:nvPr>
            <p:ph type="body" sz="quarter" idx="41"/>
          </p:nvPr>
        </p:nvSpPr>
        <p:spPr>
          <a:xfrm>
            <a:off x="371860" y="1371479"/>
            <a:ext cx="2046668" cy="753156"/>
          </a:xfrm>
        </p:spPr>
        <p:txBody>
          <a:bodyPr/>
          <a:lstStyle/>
          <a:p>
            <a:r>
              <a:rPr lang="en-US" dirty="0">
                <a:effectLst>
                  <a:outerShdw blurRad="38100" dist="38100" dir="2700000" algn="tl">
                    <a:srgbClr val="000000">
                      <a:alpha val="43137"/>
                    </a:srgbClr>
                  </a:outerShdw>
                </a:effectLst>
              </a:rPr>
              <a:t>Sujet 1</a:t>
            </a:r>
          </a:p>
        </p:txBody>
      </p:sp>
      <p:sp>
        <p:nvSpPr>
          <p:cNvPr id="5" name="Text Placeholder 4">
            <a:extLst>
              <a:ext uri="{FF2B5EF4-FFF2-40B4-BE49-F238E27FC236}">
                <a16:creationId xmlns:a16="http://schemas.microsoft.com/office/drawing/2014/main" id="{283BAE8B-9F81-B34A-89FA-A6461DD4A08D}"/>
              </a:ext>
            </a:extLst>
          </p:cNvPr>
          <p:cNvSpPr>
            <a:spLocks noGrp="1"/>
          </p:cNvSpPr>
          <p:nvPr>
            <p:ph type="body" sz="quarter" idx="42"/>
          </p:nvPr>
        </p:nvSpPr>
        <p:spPr>
          <a:xfrm>
            <a:off x="371860" y="2124635"/>
            <a:ext cx="2046668" cy="793981"/>
          </a:xfrm>
        </p:spPr>
        <p:txBody>
          <a:bodyPr>
            <a:normAutofit fontScale="77500" lnSpcReduction="20000"/>
          </a:bodyPr>
          <a:lstStyle/>
          <a:p>
            <a:pPr>
              <a:lnSpc>
                <a:spcPct val="160000"/>
              </a:lnSpc>
            </a:pPr>
            <a:r>
              <a:rPr lang="en-US" dirty="0"/>
              <a:t>Introduction à la prescription sociale</a:t>
            </a:r>
          </a:p>
        </p:txBody>
      </p:sp>
      <p:sp>
        <p:nvSpPr>
          <p:cNvPr id="47" name="Text Placeholder 46">
            <a:extLst>
              <a:ext uri="{FF2B5EF4-FFF2-40B4-BE49-F238E27FC236}">
                <a16:creationId xmlns:a16="http://schemas.microsoft.com/office/drawing/2014/main" id="{D3EE1DC8-0DAA-6045-877A-987B9AE4107C}"/>
              </a:ext>
            </a:extLst>
          </p:cNvPr>
          <p:cNvSpPr>
            <a:spLocks noGrp="1"/>
          </p:cNvSpPr>
          <p:nvPr>
            <p:ph type="body" sz="quarter" idx="44"/>
          </p:nvPr>
        </p:nvSpPr>
        <p:spPr>
          <a:xfrm>
            <a:off x="2429274" y="1438407"/>
            <a:ext cx="2903060" cy="2340216"/>
          </a:xfrm>
        </p:spPr>
        <p:txBody>
          <a:bodyPr>
            <a:normAutofit fontScale="25000" lnSpcReduction="20000"/>
          </a:bodyPr>
          <a:lstStyle/>
          <a:p>
            <a:pPr marL="457200" indent="-457200" algn="l">
              <a:lnSpc>
                <a:spcPct val="170000"/>
              </a:lnSpc>
              <a:buFont typeface="+mj-lt"/>
              <a:buAutoNum type="arabicPeriod"/>
            </a:pPr>
            <a:r>
              <a:rPr lang="en-US" sz="4800" dirty="0"/>
              <a:t>Prescription </a:t>
            </a:r>
            <a:r>
              <a:rPr lang="en-US" sz="4800" dirty="0" err="1"/>
              <a:t>sociale</a:t>
            </a:r>
            <a:r>
              <a:rPr lang="en-US" sz="4800" dirty="0"/>
              <a:t> :  Quoi, Pourquoi, Où et Comment</a:t>
            </a:r>
          </a:p>
          <a:p>
            <a:pPr marL="457200" indent="-457200" algn="l">
              <a:lnSpc>
                <a:spcPct val="170000"/>
              </a:lnSpc>
              <a:buFont typeface="+mj-lt"/>
              <a:buAutoNum type="arabicPeriod"/>
            </a:pPr>
            <a:r>
              <a:rPr lang="en-US" sz="4800" dirty="0"/>
              <a:t>Rôle du professionnel de la santé et des soins</a:t>
            </a:r>
          </a:p>
          <a:p>
            <a:pPr marL="457200" indent="-457200" algn="l">
              <a:lnSpc>
                <a:spcPct val="170000"/>
              </a:lnSpc>
              <a:buFont typeface="+mj-lt"/>
              <a:buAutoNum type="arabicPeriod"/>
            </a:pPr>
            <a:r>
              <a:rPr lang="en-US" sz="4800" dirty="0"/>
              <a:t>La prescription sociale en action</a:t>
            </a:r>
          </a:p>
          <a:p>
            <a:pPr marL="457200" indent="-457200" algn="l">
              <a:lnSpc>
                <a:spcPct val="170000"/>
              </a:lnSpc>
              <a:buFont typeface="+mj-lt"/>
              <a:buAutoNum type="arabicPeriod"/>
            </a:pPr>
            <a:r>
              <a:rPr lang="en-US" sz="4800" dirty="0"/>
              <a:t>Tendre la main et collaborer pour le succès de la PS</a:t>
            </a:r>
          </a:p>
          <a:p>
            <a:endParaRPr lang="en-US" dirty="0"/>
          </a:p>
        </p:txBody>
      </p:sp>
      <p:sp>
        <p:nvSpPr>
          <p:cNvPr id="48" name="Text Placeholder 47">
            <a:extLst>
              <a:ext uri="{FF2B5EF4-FFF2-40B4-BE49-F238E27FC236}">
                <a16:creationId xmlns:a16="http://schemas.microsoft.com/office/drawing/2014/main" id="{F12D74C0-E1E3-024D-903C-D5A0E900DE78}"/>
              </a:ext>
            </a:extLst>
          </p:cNvPr>
          <p:cNvSpPr>
            <a:spLocks noGrp="1"/>
          </p:cNvSpPr>
          <p:nvPr>
            <p:ph type="body" sz="quarter" idx="45"/>
          </p:nvPr>
        </p:nvSpPr>
        <p:spPr>
          <a:xfrm>
            <a:off x="382606" y="3519454"/>
            <a:ext cx="2046668" cy="793981"/>
          </a:xfrm>
        </p:spPr>
        <p:txBody>
          <a:bodyPr/>
          <a:lstStyle/>
          <a:p>
            <a:r>
              <a:rPr lang="en-US" dirty="0">
                <a:effectLst>
                  <a:outerShdw blurRad="38100" dist="38100" dir="2700000" algn="tl">
                    <a:srgbClr val="000000">
                      <a:alpha val="43137"/>
                    </a:srgbClr>
                  </a:outerShdw>
                </a:effectLst>
              </a:rPr>
              <a:t>Sujet 2</a:t>
            </a:r>
          </a:p>
        </p:txBody>
      </p:sp>
      <p:sp>
        <p:nvSpPr>
          <p:cNvPr id="50" name="Text Placeholder 49">
            <a:extLst>
              <a:ext uri="{FF2B5EF4-FFF2-40B4-BE49-F238E27FC236}">
                <a16:creationId xmlns:a16="http://schemas.microsoft.com/office/drawing/2014/main" id="{4822C39B-D471-394C-8D4E-31F9D2A51E59}"/>
              </a:ext>
            </a:extLst>
          </p:cNvPr>
          <p:cNvSpPr>
            <a:spLocks noGrp="1"/>
          </p:cNvSpPr>
          <p:nvPr>
            <p:ph type="body" sz="quarter" idx="46"/>
          </p:nvPr>
        </p:nvSpPr>
        <p:spPr>
          <a:xfrm>
            <a:off x="382606" y="4272610"/>
            <a:ext cx="2046668" cy="1980272"/>
          </a:xfrm>
        </p:spPr>
        <p:txBody>
          <a:bodyPr>
            <a:normAutofit fontScale="25000" lnSpcReduction="20000"/>
          </a:bodyPr>
          <a:lstStyle/>
          <a:p>
            <a:pPr>
              <a:lnSpc>
                <a:spcPct val="170000"/>
              </a:lnSpc>
            </a:pPr>
            <a:r>
              <a:rPr lang="en-US" sz="5600" dirty="0"/>
              <a:t>Rôle du </a:t>
            </a:r>
            <a:r>
              <a:rPr lang="en-US" sz="5600" dirty="0" err="1"/>
              <a:t>professionnel</a:t>
            </a:r>
            <a:r>
              <a:rPr lang="en-US" sz="5600" dirty="0"/>
              <a:t> de santé et des soins dans l'apprentissage des </a:t>
            </a:r>
            <a:r>
              <a:rPr lang="en-US" sz="5600" dirty="0" err="1"/>
              <a:t>adultes</a:t>
            </a:r>
            <a:r>
              <a:rPr lang="en-US" sz="5600" dirty="0"/>
              <a:t> </a:t>
            </a:r>
            <a:r>
              <a:rPr lang="en-US" sz="5600" dirty="0" err="1"/>
              <a:t>en</a:t>
            </a:r>
            <a:r>
              <a:rPr lang="en-US" sz="5600" dirty="0"/>
              <a:t> </a:t>
            </a:r>
            <a:r>
              <a:rPr lang="en-US" sz="5600" dirty="0" err="1"/>
              <a:t>communauté</a:t>
            </a:r>
            <a:endParaRPr lang="en-US" sz="5600" dirty="0"/>
          </a:p>
          <a:p>
            <a:endParaRPr lang="en-US" dirty="0"/>
          </a:p>
        </p:txBody>
      </p:sp>
      <p:sp>
        <p:nvSpPr>
          <p:cNvPr id="53" name="Text Placeholder 52">
            <a:extLst>
              <a:ext uri="{FF2B5EF4-FFF2-40B4-BE49-F238E27FC236}">
                <a16:creationId xmlns:a16="http://schemas.microsoft.com/office/drawing/2014/main" id="{6525CEE2-BAC8-3F47-AF9C-5EFE85C217FA}"/>
              </a:ext>
            </a:extLst>
          </p:cNvPr>
          <p:cNvSpPr>
            <a:spLocks noGrp="1"/>
          </p:cNvSpPr>
          <p:nvPr>
            <p:ph type="body" sz="quarter" idx="48"/>
          </p:nvPr>
        </p:nvSpPr>
        <p:spPr>
          <a:xfrm>
            <a:off x="2792013" y="4029838"/>
            <a:ext cx="2046668" cy="1236576"/>
          </a:xfrm>
        </p:spPr>
        <p:txBody>
          <a:bodyPr/>
          <a:lstStyle/>
          <a:p>
            <a:endParaRPr lang="en-US" dirty="0"/>
          </a:p>
          <a:p>
            <a:endParaRPr lang="en-US" dirty="0"/>
          </a:p>
        </p:txBody>
      </p:sp>
      <p:sp>
        <p:nvSpPr>
          <p:cNvPr id="67" name="Text Placeholder 66">
            <a:extLst>
              <a:ext uri="{FF2B5EF4-FFF2-40B4-BE49-F238E27FC236}">
                <a16:creationId xmlns:a16="http://schemas.microsoft.com/office/drawing/2014/main" id="{4104EF0C-1968-5641-9E9D-42665FBD0285}"/>
              </a:ext>
            </a:extLst>
          </p:cNvPr>
          <p:cNvSpPr>
            <a:spLocks noGrp="1"/>
          </p:cNvSpPr>
          <p:nvPr>
            <p:ph type="body" sz="quarter" idx="49"/>
          </p:nvPr>
        </p:nvSpPr>
        <p:spPr>
          <a:xfrm>
            <a:off x="6271514" y="4877589"/>
            <a:ext cx="1208278" cy="823964"/>
          </a:xfrm>
        </p:spPr>
        <p:txBody>
          <a:bodyPr/>
          <a:lstStyle/>
          <a:p>
            <a:r>
              <a:rPr lang="en-US" sz="2000" dirty="0">
                <a:effectLst>
                  <a:outerShdw blurRad="38100" dist="38100" dir="2700000" algn="tl">
                    <a:srgbClr val="000000">
                      <a:alpha val="43137"/>
                    </a:srgbClr>
                  </a:outerShdw>
                </a:effectLst>
              </a:rPr>
              <a:t>15 heures de formation CPD</a:t>
            </a:r>
          </a:p>
        </p:txBody>
      </p:sp>
      <p:sp>
        <p:nvSpPr>
          <p:cNvPr id="68" name="Text Placeholder 67">
            <a:extLst>
              <a:ext uri="{FF2B5EF4-FFF2-40B4-BE49-F238E27FC236}">
                <a16:creationId xmlns:a16="http://schemas.microsoft.com/office/drawing/2014/main" id="{76555C1A-FF01-D34E-89FF-DFA6F6949A5E}"/>
              </a:ext>
            </a:extLst>
          </p:cNvPr>
          <p:cNvSpPr>
            <a:spLocks noGrp="1"/>
          </p:cNvSpPr>
          <p:nvPr>
            <p:ph type="body" sz="quarter" idx="50"/>
          </p:nvPr>
        </p:nvSpPr>
        <p:spPr>
          <a:xfrm>
            <a:off x="8569371" y="3208893"/>
            <a:ext cx="961326" cy="721909"/>
          </a:xfrm>
        </p:spPr>
        <p:txBody>
          <a:bodyPr/>
          <a:lstStyle/>
          <a:p>
            <a:r>
              <a:rPr lang="en-US" sz="1400" dirty="0">
                <a:effectLst>
                  <a:outerShdw blurRad="38100" dist="38100" dir="2700000" algn="tl">
                    <a:srgbClr val="000000">
                      <a:alpha val="43137"/>
                    </a:srgbClr>
                  </a:outerShdw>
                </a:effectLst>
              </a:rPr>
              <a:t>Plus de 28 ressources de lecture et liens</a:t>
            </a:r>
          </a:p>
        </p:txBody>
      </p:sp>
      <p:sp>
        <p:nvSpPr>
          <p:cNvPr id="69" name="Text Placeholder 68">
            <a:extLst>
              <a:ext uri="{FF2B5EF4-FFF2-40B4-BE49-F238E27FC236}">
                <a16:creationId xmlns:a16="http://schemas.microsoft.com/office/drawing/2014/main" id="{213EE7EA-892D-264F-915D-702F27C6F94D}"/>
              </a:ext>
            </a:extLst>
          </p:cNvPr>
          <p:cNvSpPr>
            <a:spLocks noGrp="1"/>
          </p:cNvSpPr>
          <p:nvPr>
            <p:ph type="body" sz="quarter" idx="51"/>
          </p:nvPr>
        </p:nvSpPr>
        <p:spPr>
          <a:xfrm>
            <a:off x="6096000" y="2124635"/>
            <a:ext cx="779653" cy="1084258"/>
          </a:xfrm>
        </p:spPr>
        <p:txBody>
          <a:bodyPr/>
          <a:lstStyle/>
          <a:p>
            <a:r>
              <a:rPr lang="en-US" sz="1400" dirty="0"/>
              <a:t>1 </a:t>
            </a:r>
            <a:r>
              <a:rPr lang="en-US" sz="1400" dirty="0">
                <a:effectLst>
                  <a:outerShdw blurRad="38100" dist="38100" dir="2700000" algn="tl">
                    <a:srgbClr val="000000">
                      <a:alpha val="43137"/>
                    </a:srgbClr>
                  </a:outerShdw>
                </a:effectLst>
              </a:rPr>
              <a:t>heure </a:t>
            </a:r>
            <a:r>
              <a:rPr lang="en-US" sz="1400" dirty="0"/>
              <a:t>de vidéos utiles</a:t>
            </a:r>
          </a:p>
          <a:p>
            <a:endParaRPr lang="en-US" sz="1200" dirty="0"/>
          </a:p>
        </p:txBody>
      </p:sp>
      <p:sp>
        <p:nvSpPr>
          <p:cNvPr id="70" name="Text Placeholder 69">
            <a:extLst>
              <a:ext uri="{FF2B5EF4-FFF2-40B4-BE49-F238E27FC236}">
                <a16:creationId xmlns:a16="http://schemas.microsoft.com/office/drawing/2014/main" id="{A8AD99C3-8C6E-0044-BD9A-2067527C1070}"/>
              </a:ext>
            </a:extLst>
          </p:cNvPr>
          <p:cNvSpPr>
            <a:spLocks noGrp="1"/>
          </p:cNvSpPr>
          <p:nvPr>
            <p:ph type="body" sz="quarter" idx="52"/>
          </p:nvPr>
        </p:nvSpPr>
        <p:spPr>
          <a:xfrm>
            <a:off x="9836112" y="1495039"/>
            <a:ext cx="942929" cy="1259191"/>
          </a:xfrm>
        </p:spPr>
        <p:txBody>
          <a:bodyPr/>
          <a:lstStyle/>
          <a:p>
            <a:r>
              <a:rPr lang="en-US" sz="1400" dirty="0">
                <a:effectLst>
                  <a:outerShdw blurRad="38100" dist="38100" dir="2700000" algn="tl">
                    <a:srgbClr val="000000">
                      <a:alpha val="43137"/>
                    </a:srgbClr>
                  </a:outerShdw>
                </a:effectLst>
              </a:rPr>
              <a:t>2 </a:t>
            </a:r>
            <a:r>
              <a:rPr lang="en-US" sz="1050" dirty="0">
                <a:effectLst>
                  <a:outerShdw blurRad="38100" dist="38100" dir="2700000" algn="tl">
                    <a:srgbClr val="000000">
                      <a:alpha val="43137"/>
                    </a:srgbClr>
                  </a:outerShdw>
                </a:effectLst>
              </a:rPr>
              <a:t>exercises interactifs</a:t>
            </a:r>
          </a:p>
        </p:txBody>
      </p:sp>
      <p:sp>
        <p:nvSpPr>
          <p:cNvPr id="9" name="TextBox 8">
            <a:extLst>
              <a:ext uri="{FF2B5EF4-FFF2-40B4-BE49-F238E27FC236}">
                <a16:creationId xmlns:a16="http://schemas.microsoft.com/office/drawing/2014/main" id="{AFA5FF8C-EB14-6833-EA32-084AFDC07C7D}"/>
              </a:ext>
            </a:extLst>
          </p:cNvPr>
          <p:cNvSpPr txBox="1"/>
          <p:nvPr/>
        </p:nvSpPr>
        <p:spPr>
          <a:xfrm>
            <a:off x="2515080" y="3814959"/>
            <a:ext cx="2694054" cy="2285241"/>
          </a:xfrm>
          <a:prstGeom prst="rect">
            <a:avLst/>
          </a:prstGeom>
          <a:noFill/>
        </p:spPr>
        <p:txBody>
          <a:bodyPr wrap="square" rtlCol="0">
            <a:spAutoFit/>
          </a:bodyPr>
          <a:lstStyle/>
          <a:p>
            <a:pPr marL="342900" indent="-342900">
              <a:lnSpc>
                <a:spcPct val="150000"/>
              </a:lnSpc>
              <a:buFont typeface="+mj-lt"/>
              <a:buAutoNum type="arabicPeriod"/>
            </a:pPr>
            <a:r>
              <a:rPr lang="en-GB" sz="1200" dirty="0">
                <a:latin typeface="Josefin Sans" pitchFamily="2" charset="0"/>
              </a:rPr>
              <a:t>Comprendre les concepts de l'éducation des adultes</a:t>
            </a:r>
          </a:p>
          <a:p>
            <a:pPr marL="342900" indent="-342900">
              <a:lnSpc>
                <a:spcPct val="150000"/>
              </a:lnSpc>
              <a:buFont typeface="+mj-lt"/>
              <a:buAutoNum type="arabicPeriod"/>
            </a:pPr>
            <a:r>
              <a:rPr lang="en-GB" sz="1200" dirty="0">
                <a:latin typeface="Josefin Sans" pitchFamily="2" charset="0"/>
              </a:rPr>
              <a:t>7 compétences des éducateurs d'adultes</a:t>
            </a:r>
          </a:p>
          <a:p>
            <a:pPr marL="342900" indent="-342900">
              <a:lnSpc>
                <a:spcPct val="150000"/>
              </a:lnSpc>
              <a:buFont typeface="+mj-lt"/>
              <a:buAutoNum type="arabicPeriod"/>
            </a:pPr>
            <a:r>
              <a:rPr lang="en-GB" sz="1200" dirty="0">
                <a:latin typeface="Josefin Sans" pitchFamily="2" charset="0"/>
              </a:rPr>
              <a:t>Compétences avancées en matière de communication</a:t>
            </a:r>
          </a:p>
          <a:p>
            <a:pPr marL="342900" indent="-342900">
              <a:lnSpc>
                <a:spcPct val="150000"/>
              </a:lnSpc>
              <a:buFont typeface="+mj-lt"/>
              <a:buAutoNum type="arabicPeriod"/>
            </a:pPr>
            <a:r>
              <a:rPr lang="en-GB" sz="1200" dirty="0">
                <a:latin typeface="Josefin Sans" pitchFamily="2" charset="0"/>
              </a:rPr>
              <a:t>Littératie en matière de </a:t>
            </a:r>
            <a:r>
              <a:rPr lang="en-GB" sz="1200" dirty="0" err="1">
                <a:latin typeface="Josefin Sans" pitchFamily="2" charset="0"/>
              </a:rPr>
              <a:t>santé</a:t>
            </a:r>
            <a:r>
              <a:rPr lang="en-GB" sz="1200" dirty="0">
                <a:latin typeface="Josefin Sans" pitchFamily="2" charset="0"/>
              </a:rPr>
              <a:t> et de bien-être</a:t>
            </a:r>
            <a:r>
              <a:rPr lang="en-GB" sz="1100" dirty="0">
                <a:latin typeface="Josefin Sans" pitchFamily="2" charset="0"/>
              </a:rPr>
              <a:t>.</a:t>
            </a:r>
          </a:p>
        </p:txBody>
      </p:sp>
    </p:spTree>
    <p:extLst>
      <p:ext uri="{BB962C8B-B14F-4D97-AF65-F5344CB8AC3E}">
        <p14:creationId xmlns:p14="http://schemas.microsoft.com/office/powerpoint/2010/main" val="93454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152252" y="441961"/>
            <a:ext cx="6218031" cy="868680"/>
          </a:xfrm>
        </p:spPr>
        <p:txBody>
          <a:bodyPr/>
          <a:lstStyle/>
          <a:p>
            <a:pPr algn="l"/>
            <a:r>
              <a:rPr lang="en-US" dirty="0"/>
              <a:t>Ressources utiles</a:t>
            </a: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pPr algn="l"/>
            <a:endParaRPr lang="en-US" dirty="0"/>
          </a:p>
        </p:txBody>
      </p:sp>
      <p:sp>
        <p:nvSpPr>
          <p:cNvPr id="11" name="TextBox 10">
            <a:extLst>
              <a:ext uri="{FF2B5EF4-FFF2-40B4-BE49-F238E27FC236}">
                <a16:creationId xmlns:a16="http://schemas.microsoft.com/office/drawing/2014/main" id="{A101709A-B327-4E49-812B-7B0FC6790892}"/>
              </a:ext>
            </a:extLst>
          </p:cNvPr>
          <p:cNvSpPr txBox="1"/>
          <p:nvPr/>
        </p:nvSpPr>
        <p:spPr>
          <a:xfrm>
            <a:off x="1152252" y="1000860"/>
            <a:ext cx="7686947" cy="6037487"/>
          </a:xfrm>
          <a:prstGeom prst="rect">
            <a:avLst/>
          </a:prstGeom>
          <a:noFill/>
        </p:spPr>
        <p:txBody>
          <a:bodyPr wrap="square">
            <a:spAutoFit/>
          </a:bodyPr>
          <a:lstStyle/>
          <a:p>
            <a:pPr>
              <a:spcAft>
                <a:spcPts val="800"/>
              </a:spcAft>
            </a:pPr>
            <a:r>
              <a:rPr lang="en-GB" sz="2800" dirty="0">
                <a:effectLst/>
                <a:latin typeface="Amatic SC" panose="00000500000000000000" pitchFamily="2" charset="-79"/>
                <a:ea typeface="Calibri" panose="020F0502020204030204" pitchFamily="34" charset="0"/>
                <a:cs typeface="Amatic SC" panose="00000500000000000000" pitchFamily="2" charset="-79"/>
              </a:rPr>
              <a:t>Le réseau de prescription sociale</a:t>
            </a: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hlinkClick r:id="rId2"/>
              </a:rPr>
              <a:t>https://www.socialprescribingnetwork.com/resources/useful-websites </a:t>
            </a:r>
          </a:p>
          <a:p>
            <a:pPr>
              <a:spcAft>
                <a:spcPts val="800"/>
              </a:spcAft>
            </a:pPr>
            <a:endParaRPr lang="en-GB" sz="2400" dirty="0">
              <a:latin typeface="Amatic SC" panose="00000500000000000000" pitchFamily="2" charset="-79"/>
              <a:cs typeface="Amatic SC" panose="00000500000000000000" pitchFamily="2" charset="-79"/>
            </a:endParaRPr>
          </a:p>
          <a:p>
            <a:pPr>
              <a:spcAft>
                <a:spcPts val="800"/>
              </a:spcAft>
            </a:pPr>
            <a:r>
              <a:rPr lang="en-GB" sz="2400" dirty="0">
                <a:latin typeface="Amatic SC" panose="00000500000000000000" pitchFamily="2" charset="-79"/>
                <a:cs typeface="Amatic SC" panose="00000500000000000000" pitchFamily="2" charset="-79"/>
              </a:rPr>
              <a:t>Quelles sont les preuves du rôle des arts dans l'amélioration de la santé et du bien-être dans </a:t>
            </a:r>
            <a:r>
              <a:rPr lang="en-GB" sz="2400" dirty="0" err="1">
                <a:latin typeface="Amatic SC" panose="00000500000000000000" pitchFamily="2" charset="-79"/>
                <a:cs typeface="Amatic SC" panose="00000500000000000000" pitchFamily="2" charset="-79"/>
              </a:rPr>
              <a:t>l'OMS</a:t>
            </a:r>
            <a:r>
              <a:rPr lang="en-GB" sz="2400" dirty="0">
                <a:latin typeface="Amatic SC" panose="00000500000000000000" pitchFamily="2" charset="-79"/>
                <a:cs typeface="Amatic SC" panose="00000500000000000000" pitchFamily="2" charset="-79"/>
              </a:rPr>
              <a:t> </a:t>
            </a:r>
            <a:r>
              <a:rPr lang="en-GB" sz="2400" dirty="0" err="1">
                <a:latin typeface="Amatic SC" panose="00000500000000000000" pitchFamily="2" charset="-79"/>
                <a:cs typeface="Amatic SC" panose="00000500000000000000" pitchFamily="2" charset="-79"/>
              </a:rPr>
              <a:t>en</a:t>
            </a:r>
            <a:r>
              <a:rPr lang="en-GB" sz="2400" dirty="0">
                <a:latin typeface="Amatic SC" panose="00000500000000000000" pitchFamily="2" charset="-79"/>
                <a:cs typeface="Amatic SC" panose="00000500000000000000" pitchFamily="2" charset="-79"/>
              </a:rPr>
              <a:t> Europe ?</a:t>
            </a: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hlinkClick r:id="rId3"/>
              </a:rPr>
              <a:t>https://gallery.mailchimp.com/a694bc0ff11d9dd94b05ccd0d/files/900a6411-424d-4617-8d31-9a6aadcf2b03/WHO_2pp_Arts_Factsheet_v6a.pdf </a:t>
            </a:r>
          </a:p>
          <a:p>
            <a:pPr>
              <a:spcAft>
                <a:spcPts val="800"/>
              </a:spcAft>
            </a:pPr>
            <a:endParaRPr lang="en-GB" sz="800" dirty="0">
              <a:effectLst/>
              <a:latin typeface="Amatic SC" panose="00000500000000000000" pitchFamily="2" charset="-79"/>
              <a:ea typeface="Calibri" panose="020F0502020204030204" pitchFamily="34" charset="0"/>
              <a:cs typeface="Amatic SC" panose="00000500000000000000" pitchFamily="2" charset="-79"/>
            </a:endParaRPr>
          </a:p>
          <a:p>
            <a:pPr>
              <a:spcAft>
                <a:spcPts val="800"/>
              </a:spcAft>
            </a:pP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rPr>
              <a:t>Debs Taylor, Creative Minds :</a:t>
            </a: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rPr>
              <a:t>"L'impact de la prescription sociale sur les personnes et les communautés".</a:t>
            </a:r>
          </a:p>
          <a:p>
            <a:pPr>
              <a:lnSpc>
                <a:spcPct val="150000"/>
              </a:lnSpc>
              <a:spcAft>
                <a:spcPts val="800"/>
              </a:spcAft>
            </a:pPr>
            <a:r>
              <a:rPr lang="en-GB" sz="24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4"/>
              </a:rPr>
              <a:t>https://www.youtube.com/watch?v=GT35aDMbTAI</a:t>
            </a: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p:txBody>
      </p:sp>
      <p:sp>
        <p:nvSpPr>
          <p:cNvPr id="5" name="TextBox 4">
            <a:extLst>
              <a:ext uri="{FF2B5EF4-FFF2-40B4-BE49-F238E27FC236}">
                <a16:creationId xmlns:a16="http://schemas.microsoft.com/office/drawing/2014/main" id="{7B100FEF-68C5-4DB6-A447-0A38F860E566}"/>
              </a:ext>
            </a:extLst>
          </p:cNvPr>
          <p:cNvSpPr txBox="1"/>
          <p:nvPr/>
        </p:nvSpPr>
        <p:spPr>
          <a:xfrm>
            <a:off x="9402447" y="2943667"/>
            <a:ext cx="1902579" cy="1200329"/>
          </a:xfrm>
          <a:prstGeom prst="rect">
            <a:avLst/>
          </a:prstGeom>
          <a:noFill/>
        </p:spPr>
        <p:txBody>
          <a:bodyPr wrap="square" rtlCol="0">
            <a:spAutoFit/>
          </a:bodyPr>
          <a:lstStyle/>
          <a:p>
            <a:pPr algn="ctr"/>
            <a:r>
              <a:rPr lang="en-GB" sz="3600" dirty="0">
                <a:latin typeface="Amatic SC" panose="00000500000000000000" pitchFamily="2" charset="-79"/>
                <a:cs typeface="Amatic SC" panose="00000500000000000000" pitchFamily="2" charset="-79"/>
              </a:rPr>
              <a:t>Vidéos </a:t>
            </a:r>
          </a:p>
          <a:p>
            <a:pPr algn="ctr"/>
            <a:r>
              <a:rPr lang="en-GB" sz="3600" dirty="0">
                <a:latin typeface="Amatic SC" panose="00000500000000000000" pitchFamily="2" charset="-79"/>
                <a:cs typeface="Amatic SC" panose="00000500000000000000" pitchFamily="2" charset="-79"/>
              </a:rPr>
              <a:t>&amp; sites web</a:t>
            </a:r>
          </a:p>
        </p:txBody>
      </p:sp>
    </p:spTree>
    <p:extLst>
      <p:ext uri="{BB962C8B-B14F-4D97-AF65-F5344CB8AC3E}">
        <p14:creationId xmlns:p14="http://schemas.microsoft.com/office/powerpoint/2010/main" val="119454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369791" y="1844040"/>
            <a:ext cx="9155140" cy="4655912"/>
          </a:xfrm>
        </p:spPr>
        <p:txBody>
          <a:bodyPr numCol="2">
            <a:normAutofit fontScale="92500" lnSpcReduction="20000"/>
          </a:bodyPr>
          <a:lstStyle/>
          <a:p>
            <a:pPr eaLnBrk="1" fontAlgn="auto" hangingPunct="1">
              <a:lnSpc>
                <a:spcPct val="150000"/>
              </a:lnSpc>
              <a:spcBef>
                <a:spcPts val="0"/>
              </a:spcBef>
              <a:spcAft>
                <a:spcPts val="0"/>
              </a:spcAft>
              <a:defRPr/>
            </a:pPr>
            <a:r>
              <a:rPr lang="en-GB" sz="1700" b="1" dirty="0">
                <a:effectLst/>
                <a:latin typeface="Josefin Sans" pitchFamily="2" charset="0"/>
                <a:ea typeface="Calibri" panose="020F0502020204030204" pitchFamily="34" charset="0"/>
                <a:cs typeface="Calibri" panose="020F0502020204030204" pitchFamily="34" charset="0"/>
              </a:rPr>
              <a:t>Exemples de soutien</a:t>
            </a:r>
          </a:p>
          <a:p>
            <a:pPr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Le soutien est aussi varié que le </a:t>
            </a:r>
            <a:r>
              <a:rPr lang="en-GB" sz="1500" dirty="0" err="1">
                <a:effectLst/>
                <a:latin typeface="Josefin Sans" pitchFamily="2" charset="0"/>
                <a:ea typeface="Calibri" panose="020F0502020204030204" pitchFamily="34" charset="0"/>
                <a:cs typeface="Calibri" panose="020F0502020204030204" pitchFamily="34" charset="0"/>
              </a:rPr>
              <a:t>sont</a:t>
            </a:r>
            <a:r>
              <a:rPr lang="en-GB" sz="1500" dirty="0">
                <a:effectLst/>
                <a:latin typeface="Josefin Sans" pitchFamily="2" charset="0"/>
                <a:ea typeface="Calibri" panose="020F0502020204030204" pitchFamily="34" charset="0"/>
                <a:cs typeface="Calibri" panose="020F0502020204030204" pitchFamily="34" charset="0"/>
              </a:rPr>
              <a:t> les personnes qui </a:t>
            </a:r>
          </a:p>
          <a:p>
            <a:pPr eaLnBrk="1" fontAlgn="auto" hangingPunct="1">
              <a:lnSpc>
                <a:spcPct val="150000"/>
              </a:lnSpc>
              <a:spcBef>
                <a:spcPts val="0"/>
              </a:spcBef>
              <a:spcAft>
                <a:spcPts val="0"/>
              </a:spcAft>
              <a:defRPr/>
            </a:pPr>
            <a:r>
              <a:rPr lang="en-GB" sz="1500" dirty="0" err="1">
                <a:effectLst/>
                <a:latin typeface="Josefin Sans" pitchFamily="2" charset="0"/>
                <a:ea typeface="Calibri" panose="020F0502020204030204" pitchFamily="34" charset="0"/>
                <a:cs typeface="Calibri" panose="020F0502020204030204" pitchFamily="34" charset="0"/>
              </a:rPr>
              <a:t>en</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bénéficient</a:t>
            </a:r>
            <a:r>
              <a:rPr lang="en-GB" sz="1500" dirty="0">
                <a:effectLst/>
                <a:latin typeface="Josefin Sans" pitchFamily="2" charset="0"/>
                <a:ea typeface="Calibri" panose="020F0502020204030204" pitchFamily="34" charset="0"/>
                <a:cs typeface="Calibri" panose="020F0502020204030204" pitchFamily="34" charset="0"/>
              </a:rPr>
              <a:t>. Il peut s'agir de groupes d'amis qui se réunissent pour discuter, de groupes de soutien par les pairs, de communautés en ligne, de clubs et de </a:t>
            </a: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des groupes de loisirs ou d'activités, des organisations sportives, artistiques et culturelles, ainsi que des services plus </a:t>
            </a:r>
            <a:r>
              <a:rPr lang="en-GB" sz="1500" dirty="0" err="1">
                <a:effectLst/>
                <a:latin typeface="Josefin Sans" pitchFamily="2" charset="0"/>
                <a:ea typeface="Calibri" panose="020F0502020204030204" pitchFamily="34" charset="0"/>
                <a:cs typeface="Calibri" panose="020F0502020204030204" pitchFamily="34" charset="0"/>
              </a:rPr>
              <a:t>sociaux</a:t>
            </a:r>
            <a:r>
              <a:rPr lang="en-GB" sz="1500" dirty="0">
                <a:effectLst/>
                <a:latin typeface="Josefin Sans" pitchFamily="2" charset="0"/>
                <a:ea typeface="Calibri" panose="020F0502020204030204" pitchFamily="34" charset="0"/>
                <a:cs typeface="Calibri" panose="020F0502020204030204" pitchFamily="34" charset="0"/>
              </a:rPr>
              <a:t> tels que l'information, le conseil et la défense des intérêts. </a:t>
            </a:r>
          </a:p>
          <a:p>
            <a:pPr eaLnBrk="1" fontAlgn="auto" hangingPunct="1">
              <a:lnSpc>
                <a:spcPct val="150000"/>
              </a:lnSpc>
              <a:spcBef>
                <a:spcPts val="0"/>
              </a:spcBef>
              <a:spcAft>
                <a:spcPts val="0"/>
              </a:spcAft>
              <a:defRPr/>
            </a:pPr>
            <a:endParaRPr lang="en-GB" sz="1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Il s'agit par exemple de visites à domicile, de </a:t>
            </a:r>
            <a:r>
              <a:rPr lang="en-GB" sz="1500" dirty="0" err="1">
                <a:effectLst/>
                <a:latin typeface="Josefin Sans" pitchFamily="2" charset="0"/>
                <a:ea typeface="Calibri" panose="020F0502020204030204" pitchFamily="34" charset="0"/>
                <a:cs typeface="Calibri" panose="020F0502020204030204" pitchFamily="34" charset="0"/>
              </a:rPr>
              <a:t>tenir</a:t>
            </a:r>
            <a:r>
              <a:rPr lang="en-GB" sz="1500" dirty="0">
                <a:effectLst/>
                <a:latin typeface="Josefin Sans" pitchFamily="2" charset="0"/>
                <a:ea typeface="Calibri" panose="020F0502020204030204" pitchFamily="34" charset="0"/>
                <a:cs typeface="Calibri" panose="020F0502020204030204" pitchFamily="34" charset="0"/>
              </a:rPr>
              <a:t> compagnie, </a:t>
            </a:r>
            <a:r>
              <a:rPr lang="en-GB" sz="1500" dirty="0" err="1">
                <a:effectLst/>
                <a:latin typeface="Josefin Sans" pitchFamily="2" charset="0"/>
                <a:ea typeface="Calibri" panose="020F0502020204030204" pitchFamily="34" charset="0"/>
                <a:cs typeface="Calibri" panose="020F0502020204030204" pitchFamily="34" charset="0"/>
              </a:rPr>
              <a:t>d'accompagner</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à</a:t>
            </a:r>
            <a:r>
              <a:rPr lang="en-GB" sz="1500" dirty="0">
                <a:effectLst/>
                <a:latin typeface="Josefin Sans" pitchFamily="2" charset="0"/>
                <a:ea typeface="Calibri" panose="020F0502020204030204" pitchFamily="34" charset="0"/>
                <a:cs typeface="Calibri" panose="020F0502020204030204" pitchFamily="34" charset="0"/>
              </a:rPr>
              <a:t> des rendez-vous et </a:t>
            </a:r>
            <a:r>
              <a:rPr lang="en-GB" sz="1500" dirty="0" err="1">
                <a:effectLst/>
                <a:latin typeface="Josefin Sans" pitchFamily="2" charset="0"/>
                <a:ea typeface="Calibri" panose="020F0502020204030204" pitchFamily="34" charset="0"/>
                <a:cs typeface="Calibri" panose="020F0502020204030204" pitchFamily="34" charset="0"/>
              </a:rPr>
              <a:t>d'encourager</a:t>
            </a:r>
            <a:r>
              <a:rPr lang="en-GB" sz="1500" dirty="0">
                <a:effectLst/>
                <a:latin typeface="Josefin Sans" pitchFamily="2" charset="0"/>
                <a:ea typeface="Calibri" panose="020F0502020204030204" pitchFamily="34" charset="0"/>
                <a:cs typeface="Calibri" panose="020F0502020204030204" pitchFamily="34" charset="0"/>
              </a:rPr>
              <a:t> de </a:t>
            </a:r>
            <a:r>
              <a:rPr lang="en-GB" sz="1500" dirty="0" err="1">
                <a:effectLst/>
                <a:latin typeface="Josefin Sans" pitchFamily="2" charset="0"/>
                <a:ea typeface="Calibri" panose="020F0502020204030204" pitchFamily="34" charset="0"/>
                <a:cs typeface="Calibri" panose="020F0502020204030204" pitchFamily="34" charset="0"/>
              </a:rPr>
              <a:t>nouvelles</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découvertes</a:t>
            </a:r>
            <a:r>
              <a:rPr lang="en-GB" sz="1500" dirty="0">
                <a:effectLst/>
                <a:latin typeface="Josefin Sans" pitchFamily="2" charset="0"/>
                <a:ea typeface="Calibri" panose="020F0502020204030204" pitchFamily="34" charset="0"/>
                <a:cs typeface="Calibri" panose="020F0502020204030204" pitchFamily="34" charset="0"/>
              </a:rPr>
              <a:t> et </a:t>
            </a:r>
            <a:r>
              <a:rPr lang="en-GB" sz="1500" dirty="0" err="1">
                <a:effectLst/>
                <a:latin typeface="Josefin Sans" pitchFamily="2" charset="0"/>
                <a:ea typeface="Calibri" panose="020F0502020204030204" pitchFamily="34" charset="0"/>
                <a:cs typeface="Calibri" panose="020F0502020204030204" pitchFamily="34" charset="0"/>
              </a:rPr>
              <a:t>activités</a:t>
            </a:r>
            <a:r>
              <a:rPr lang="en-GB" sz="1500" dirty="0">
                <a:effectLst/>
                <a:latin typeface="Josefin Sans" pitchFamily="2" charset="0"/>
                <a:ea typeface="Calibri" panose="020F0502020204030204" pitchFamily="34" charset="0"/>
                <a:cs typeface="Calibri" panose="020F0502020204030204" pitchFamily="34" charset="0"/>
              </a:rPr>
              <a:t>.</a:t>
            </a:r>
          </a:p>
          <a:p>
            <a:pPr eaLnBrk="1" fontAlgn="auto" hangingPunct="1">
              <a:lnSpc>
                <a:spcPct val="150000"/>
              </a:lnSpc>
              <a:spcBef>
                <a:spcPts val="0"/>
              </a:spcBef>
              <a:spcAft>
                <a:spcPts val="0"/>
              </a:spcAft>
              <a:defRPr/>
            </a:pPr>
            <a:endParaRPr lang="en-GB" sz="1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marL="314325" eaLnBrk="1" fontAlgn="auto" hangingPunct="1">
              <a:lnSpc>
                <a:spcPct val="150000"/>
              </a:lnSpc>
              <a:spcBef>
                <a:spcPts val="0"/>
              </a:spcBef>
              <a:spcAft>
                <a:spcPts val="0"/>
              </a:spcAft>
              <a:defRPr/>
            </a:pPr>
            <a:r>
              <a:rPr lang="en-GB" sz="1500" dirty="0" err="1">
                <a:effectLst/>
                <a:latin typeface="Josefin Sans" pitchFamily="2" charset="0"/>
                <a:ea typeface="Calibri" panose="020F0502020204030204" pitchFamily="34" charset="0"/>
                <a:cs typeface="Calibri" panose="020F0502020204030204" pitchFamily="34" charset="0"/>
              </a:rPr>
              <a:t>Ces</a:t>
            </a:r>
            <a:r>
              <a:rPr lang="en-GB" sz="1500" dirty="0">
                <a:effectLst/>
                <a:latin typeface="Josefin Sans" pitchFamily="2" charset="0"/>
                <a:ea typeface="Calibri" panose="020F0502020204030204" pitchFamily="34" charset="0"/>
                <a:cs typeface="Calibri" panose="020F0502020204030204" pitchFamily="34" charset="0"/>
              </a:rPr>
              <a:t> activités comprennent les arts, l'artisanat, l'alimentation saine, l'exercice, la danse, la pâtisserie, les projets créatifs, le jardinage, les clubs de lecture et les cours d'informatique. </a:t>
            </a:r>
            <a:r>
              <a:rPr lang="en-GB" sz="1500" dirty="0" err="1">
                <a:effectLst/>
                <a:latin typeface="Josefin Sans" pitchFamily="2" charset="0"/>
                <a:ea typeface="Calibri" panose="020F0502020204030204" pitchFamily="34" charset="0"/>
                <a:cs typeface="Calibri" panose="020F0502020204030204" pitchFamily="34" charset="0"/>
              </a:rPr>
              <a:t>Cela</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inclut</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également</a:t>
            </a:r>
            <a:r>
              <a:rPr lang="en-GB" sz="1500" dirty="0">
                <a:effectLst/>
                <a:latin typeface="Josefin Sans" pitchFamily="2" charset="0"/>
                <a:ea typeface="Calibri" panose="020F0502020204030204" pitchFamily="34" charset="0"/>
                <a:cs typeface="Calibri" panose="020F0502020204030204" pitchFamily="34" charset="0"/>
              </a:rPr>
              <a:t> le </a:t>
            </a:r>
            <a:r>
              <a:rPr lang="en-GB" sz="1500" dirty="0" err="1">
                <a:effectLst/>
                <a:latin typeface="Josefin Sans" pitchFamily="2" charset="0"/>
                <a:ea typeface="Calibri" panose="020F0502020204030204" pitchFamily="34" charset="0"/>
                <a:cs typeface="Calibri" panose="020F0502020204030204" pitchFamily="34" charset="0"/>
              </a:rPr>
              <a:t>soutien</a:t>
            </a:r>
            <a:r>
              <a:rPr lang="en-GB" sz="1500" dirty="0">
                <a:effectLst/>
                <a:latin typeface="Josefin Sans" pitchFamily="2" charset="0"/>
                <a:ea typeface="Calibri" panose="020F0502020204030204" pitchFamily="34" charset="0"/>
                <a:cs typeface="Calibri" panose="020F0502020204030204" pitchFamily="34" charset="0"/>
              </a:rPr>
              <a:t> pour les tâches de la vie quotidienne telles que les courses, le logement, le transport, l'accès à une aide pour les questions </a:t>
            </a:r>
            <a:r>
              <a:rPr lang="en-GB" sz="1500" dirty="0" err="1">
                <a:effectLst/>
                <a:latin typeface="Josefin Sans" pitchFamily="2" charset="0"/>
                <a:ea typeface="Calibri" panose="020F0502020204030204" pitchFamily="34" charset="0"/>
                <a:cs typeface="Calibri" panose="020F0502020204030204" pitchFamily="34" charset="0"/>
              </a:rPr>
              <a:t>financières</a:t>
            </a:r>
            <a:r>
              <a:rPr lang="en-GB" sz="1500" dirty="0">
                <a:latin typeface="Josefin Sans" pitchFamily="2" charset="0"/>
                <a:ea typeface="Calibri" panose="020F0502020204030204" pitchFamily="34" charset="0"/>
                <a:cs typeface="Calibri" panose="020F0502020204030204" pitchFamily="34" charset="0"/>
              </a:rPr>
              <a:t> </a:t>
            </a:r>
            <a:r>
              <a:rPr lang="en-GB" sz="1500" dirty="0" err="1">
                <a:latin typeface="Josefin Sans" pitchFamily="2" charset="0"/>
                <a:ea typeface="Calibri" panose="020F0502020204030204" pitchFamily="34" charset="0"/>
                <a:cs typeface="Calibri" panose="020F0502020204030204" pitchFamily="34" charset="0"/>
              </a:rPr>
              <a:t>ou</a:t>
            </a:r>
            <a:r>
              <a:rPr lang="en-GB" sz="1500" dirty="0">
                <a:latin typeface="Josefin Sans" pitchFamily="2" charset="0"/>
                <a:ea typeface="Calibri" panose="020F0502020204030204" pitchFamily="34" charset="0"/>
                <a:cs typeface="Calibri" panose="020F0502020204030204" pitchFamily="34" charset="0"/>
              </a:rPr>
              <a:t> </a:t>
            </a:r>
            <a:r>
              <a:rPr lang="en-GB" sz="1500" dirty="0">
                <a:effectLst/>
                <a:latin typeface="Josefin Sans" pitchFamily="2" charset="0"/>
                <a:ea typeface="Calibri" panose="020F0502020204030204" pitchFamily="34" charset="0"/>
                <a:cs typeface="Calibri" panose="020F0502020204030204" pitchFamily="34" charset="0"/>
              </a:rPr>
              <a:t>les démarches </a:t>
            </a:r>
            <a:r>
              <a:rPr lang="en-GB" sz="1500" dirty="0" err="1">
                <a:effectLst/>
                <a:latin typeface="Josefin Sans" pitchFamily="2" charset="0"/>
                <a:ea typeface="Calibri" panose="020F0502020204030204" pitchFamily="34" charset="0"/>
                <a:cs typeface="Calibri" panose="020F0502020204030204" pitchFamily="34" charset="0"/>
              </a:rPr>
              <a:t>administrtives</a:t>
            </a:r>
            <a:r>
              <a:rPr lang="en-GB" sz="1500" dirty="0">
                <a:effectLst/>
                <a:latin typeface="Josefin Sans" pitchFamily="2" charset="0"/>
                <a:ea typeface="Calibri" panose="020F0502020204030204" pitchFamily="34" charset="0"/>
                <a:cs typeface="Calibri" panose="020F0502020204030204" pitchFamily="34" charset="0"/>
              </a:rPr>
              <a:t>.</a:t>
            </a:r>
          </a:p>
          <a:p>
            <a:pPr marL="314325" eaLnBrk="1" fontAlgn="auto" hangingPunct="1">
              <a:lnSpc>
                <a:spcPct val="150000"/>
              </a:lnSpc>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marL="314325"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L'orientation vers d'autres sources de soutien telles que le logement, les services de lutte contre la toxicomanie et les </a:t>
            </a:r>
            <a:r>
              <a:rPr lang="en-GB" sz="1500" dirty="0">
                <a:latin typeface="Josefin Sans" pitchFamily="2" charset="0"/>
                <a:ea typeface="Calibri" panose="020F0502020204030204" pitchFamily="34" charset="0"/>
                <a:cs typeface="Calibri" panose="020F0502020204030204" pitchFamily="34" charset="0"/>
              </a:rPr>
              <a:t>ressources en matière de </a:t>
            </a:r>
            <a:r>
              <a:rPr lang="en-GB" sz="1500" dirty="0" err="1">
                <a:effectLst/>
                <a:latin typeface="Josefin Sans" pitchFamily="2" charset="0"/>
                <a:ea typeface="Calibri" panose="020F0502020204030204" pitchFamily="34" charset="0"/>
                <a:cs typeface="Calibri" panose="020F0502020204030204" pitchFamily="34" charset="0"/>
              </a:rPr>
              <a:t>santé</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mentale</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favorise</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l'engagement</a:t>
            </a:r>
            <a:r>
              <a:rPr lang="en-GB" sz="1500" dirty="0">
                <a:effectLst/>
                <a:latin typeface="Josefin Sans" pitchFamily="2" charset="0"/>
                <a:ea typeface="Calibri" panose="020F0502020204030204" pitchFamily="34" charset="0"/>
                <a:cs typeface="Calibri" panose="020F0502020204030204" pitchFamily="34" charset="0"/>
              </a:rPr>
              <a:t> communautaire et </a:t>
            </a:r>
            <a:r>
              <a:rPr lang="en-GB" sz="1500" dirty="0" err="1">
                <a:effectLst/>
                <a:latin typeface="Josefin Sans" pitchFamily="2" charset="0"/>
                <a:ea typeface="Calibri" panose="020F0502020204030204" pitchFamily="34" charset="0"/>
                <a:cs typeface="Calibri" panose="020F0502020204030204" pitchFamily="34" charset="0"/>
              </a:rPr>
              <a:t>réduit</a:t>
            </a:r>
            <a:r>
              <a:rPr lang="en-GB" sz="1500" dirty="0">
                <a:effectLst/>
                <a:latin typeface="Josefin Sans" pitchFamily="2" charset="0"/>
                <a:ea typeface="Calibri" panose="020F0502020204030204" pitchFamily="34" charset="0"/>
                <a:cs typeface="Calibri" panose="020F0502020204030204" pitchFamily="34" charset="0"/>
              </a:rPr>
              <a:t> l'isolement et </a:t>
            </a:r>
            <a:r>
              <a:rPr lang="en-GB" sz="1500" dirty="0" err="1">
                <a:effectLst/>
                <a:latin typeface="Josefin Sans" pitchFamily="2" charset="0"/>
                <a:ea typeface="Calibri" panose="020F0502020204030204" pitchFamily="34" charset="0"/>
                <a:cs typeface="Calibri" panose="020F0502020204030204" pitchFamily="34" charset="0"/>
              </a:rPr>
              <a:t>l'anxiété</a:t>
            </a:r>
            <a:r>
              <a:rPr lang="en-GB" sz="1500" dirty="0">
                <a:latin typeface="Josefin Sans" pitchFamily="2" charset="0"/>
                <a:ea typeface="Calibri" panose="020F0502020204030204" pitchFamily="34" charset="0"/>
                <a:cs typeface="Calibri" panose="020F0502020204030204" pitchFamily="34" charset="0"/>
              </a:rPr>
              <a:t>, </a:t>
            </a:r>
            <a:r>
              <a:rPr lang="en-GB" sz="1500" dirty="0" err="1">
                <a:latin typeface="Josefin Sans" pitchFamily="2" charset="0"/>
                <a:ea typeface="Calibri" panose="020F0502020204030204" pitchFamily="34" charset="0"/>
                <a:cs typeface="Calibri" panose="020F0502020204030204" pitchFamily="34" charset="0"/>
              </a:rPr>
              <a:t>permettant</a:t>
            </a:r>
            <a:r>
              <a:rPr lang="en-GB" sz="1500" dirty="0">
                <a:latin typeface="Josefin Sans" pitchFamily="2" charset="0"/>
                <a:ea typeface="Calibri" panose="020F0502020204030204" pitchFamily="34" charset="0"/>
                <a:cs typeface="Calibri" panose="020F0502020204030204" pitchFamily="34" charset="0"/>
              </a:rPr>
              <a:t> </a:t>
            </a:r>
            <a:r>
              <a:rPr lang="en-GB" sz="1500" dirty="0" err="1">
                <a:latin typeface="Josefin Sans" pitchFamily="2" charset="0"/>
                <a:ea typeface="Calibri" panose="020F0502020204030204" pitchFamily="34" charset="0"/>
                <a:cs typeface="Calibri" panose="020F0502020204030204" pitchFamily="34" charset="0"/>
              </a:rPr>
              <a:t>d’</a:t>
            </a:r>
            <a:r>
              <a:rPr lang="en-GB" sz="1500" dirty="0" err="1">
                <a:effectLst/>
                <a:latin typeface="Josefin Sans" pitchFamily="2" charset="0"/>
                <a:ea typeface="Calibri" panose="020F0502020204030204" pitchFamily="34" charset="0"/>
                <a:cs typeface="Calibri" panose="020F0502020204030204" pitchFamily="34" charset="0"/>
              </a:rPr>
              <a:t>obtenir</a:t>
            </a:r>
            <a:r>
              <a:rPr lang="en-GB" sz="1500" dirty="0">
                <a:effectLst/>
                <a:latin typeface="Josefin Sans" pitchFamily="2" charset="0"/>
                <a:ea typeface="Calibri" panose="020F0502020204030204" pitchFamily="34" charset="0"/>
                <a:cs typeface="Calibri" panose="020F0502020204030204" pitchFamily="34" charset="0"/>
              </a:rPr>
              <a:t> de meilleurs résultats en matière de santé.  </a:t>
            </a:r>
            <a:endParaRPr lang="en-GB" sz="15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08764" y="419009"/>
            <a:ext cx="11683236" cy="1074511"/>
          </a:xfrm>
        </p:spPr>
        <p:txBody>
          <a:bodyPr/>
          <a:lstStyle/>
          <a:p>
            <a:pPr algn="ctr"/>
            <a:r>
              <a:rPr lang="en-GB"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POURQUOI </a:t>
            </a:r>
            <a:r>
              <a:rPr lang="en-GB" sz="3600" dirty="0">
                <a:solidFill>
                  <a:srgbClr val="FFD243"/>
                </a:solidFill>
                <a:latin typeface="Amatic SC" panose="00000500000000000000" pitchFamily="2" charset="-79"/>
                <a:ea typeface="Times New Roman" panose="02020603050405020304" pitchFamily="18" charset="0"/>
                <a:cs typeface="Amatic SC" panose="00000500000000000000" pitchFamily="2" charset="-79"/>
              </a:rPr>
              <a:t>LA</a:t>
            </a:r>
            <a:r>
              <a:rPr lang="en-GB"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 PRESCRIPTION SOCIALE EST EN TRAIN DE DEVENIR </a:t>
            </a:r>
          </a:p>
          <a:p>
            <a:pPr algn="ctr"/>
            <a:r>
              <a:rPr lang="en-GB"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L'AVANT-GARDE DES SOINS CENTRÉS SUR LA PERSONNE ? </a:t>
            </a:r>
            <a:r>
              <a:rPr lang="en-GB" sz="32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[CA3]</a:t>
            </a:r>
            <a:endParaRPr lang="en-GB" sz="3200" dirty="0">
              <a:effectLst/>
              <a:latin typeface="Amatic SC" panose="00000500000000000000" pitchFamily="2" charset="-79"/>
              <a:ea typeface="Times New Roman" panose="02020603050405020304" pitchFamily="18" charset="0"/>
              <a:cs typeface="Amatic SC" panose="00000500000000000000" pitchFamily="2" charset="-79"/>
            </a:endParaRPr>
          </a:p>
        </p:txBody>
      </p:sp>
      <p:pic>
        <p:nvPicPr>
          <p:cNvPr id="6" name="Picture 5" descr="Icon&#10;&#10;Description automatically generated">
            <a:extLst>
              <a:ext uri="{FF2B5EF4-FFF2-40B4-BE49-F238E27FC236}">
                <a16:creationId xmlns:a16="http://schemas.microsoft.com/office/drawing/2014/main" id="{946E90E5-5C56-C754-A348-FDE9E8B7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9" y="3529330"/>
            <a:ext cx="1950721" cy="3624549"/>
          </a:xfrm>
          <a:prstGeom prst="rect">
            <a:avLst/>
          </a:prstGeom>
        </p:spPr>
      </p:pic>
    </p:spTree>
    <p:extLst>
      <p:ext uri="{BB962C8B-B14F-4D97-AF65-F5344CB8AC3E}">
        <p14:creationId xmlns:p14="http://schemas.microsoft.com/office/powerpoint/2010/main" val="83389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97162" y="1463042"/>
            <a:ext cx="8754139" cy="5013957"/>
          </a:xfrm>
        </p:spPr>
        <p:txBody>
          <a:bodyPr>
            <a:normAutofit fontScale="25000" lnSpcReduction="20000"/>
          </a:bodyPr>
          <a:lstStyle/>
          <a:p>
            <a:pPr algn="just">
              <a:lnSpc>
                <a:spcPct val="170000"/>
              </a:lnSpc>
              <a:spcAft>
                <a:spcPts val="800"/>
              </a:spcAft>
            </a:pPr>
            <a:r>
              <a:rPr lang="en-GB" sz="5600" dirty="0">
                <a:latin typeface="Josefin Sans" pitchFamily="2" charset="0"/>
                <a:ea typeface="Calibri" panose="020F0502020204030204" pitchFamily="34" charset="0"/>
                <a:cs typeface="Calibri" panose="020F0502020204030204" pitchFamily="34" charset="0"/>
              </a:rPr>
              <a:t>Le Compendium </a:t>
            </a:r>
            <a:r>
              <a:rPr lang="en-GB" sz="5600" dirty="0">
                <a:effectLst/>
                <a:latin typeface="Josefin Sans" pitchFamily="2" charset="0"/>
                <a:ea typeface="Calibri" panose="020F0502020204030204" pitchFamily="34" charset="0"/>
                <a:cs typeface="Calibri" panose="020F0502020204030204" pitchFamily="34" charset="0"/>
              </a:rPr>
              <a:t>détaille 35 exemples de projets de prescription sociale en action à travers l'Europe - vous pouvez accéder à ce document ici [insérer le lien] et </a:t>
            </a:r>
            <a:r>
              <a:rPr lang="en-GB" sz="5600" dirty="0" err="1">
                <a:effectLst/>
                <a:latin typeface="Josefin Sans" pitchFamily="2" charset="0"/>
                <a:ea typeface="Calibri" panose="020F0502020204030204" pitchFamily="34" charset="0"/>
                <a:cs typeface="Calibri" panose="020F0502020204030204" pitchFamily="34" charset="0"/>
              </a:rPr>
              <a:t>constater</a:t>
            </a:r>
            <a:r>
              <a:rPr lang="en-GB" sz="5600" dirty="0">
                <a:effectLst/>
                <a:latin typeface="Josefin Sans" pitchFamily="2" charset="0"/>
                <a:ea typeface="Calibri" panose="020F0502020204030204" pitchFamily="34" charset="0"/>
                <a:cs typeface="Calibri" panose="020F0502020204030204" pitchFamily="34" charset="0"/>
              </a:rPr>
              <a:t> la </a:t>
            </a:r>
            <a:r>
              <a:rPr lang="en-GB" sz="5600" dirty="0" err="1">
                <a:effectLst/>
                <a:latin typeface="Josefin Sans" pitchFamily="2" charset="0"/>
                <a:ea typeface="Calibri" panose="020F0502020204030204" pitchFamily="34" charset="0"/>
                <a:cs typeface="Calibri" panose="020F0502020204030204" pitchFamily="34" charset="0"/>
              </a:rPr>
              <a:t>diversité</a:t>
            </a:r>
            <a:r>
              <a:rPr lang="en-GB" sz="5600" dirty="0">
                <a:effectLst/>
                <a:latin typeface="Josefin Sans" pitchFamily="2" charset="0"/>
                <a:ea typeface="Calibri" panose="020F0502020204030204" pitchFamily="34" charset="0"/>
                <a:cs typeface="Calibri" panose="020F0502020204030204" pitchFamily="34" charset="0"/>
              </a:rPr>
              <a:t> de </a:t>
            </a:r>
            <a:r>
              <a:rPr lang="en-GB" sz="5600" dirty="0" err="1">
                <a:effectLst/>
                <a:latin typeface="Josefin Sans" pitchFamily="2" charset="0"/>
                <a:ea typeface="Calibri" panose="020F0502020204030204" pitchFamily="34" charset="0"/>
                <a:cs typeface="Calibri" panose="020F0502020204030204" pitchFamily="34" charset="0"/>
              </a:rPr>
              <a:t>l’offer</a:t>
            </a:r>
            <a:r>
              <a:rPr lang="en-GB" sz="5600" dirty="0">
                <a:effectLst/>
                <a:latin typeface="Josefin Sans" pitchFamily="2" charset="0"/>
                <a:ea typeface="Calibri" panose="020F0502020204030204" pitchFamily="34" charset="0"/>
                <a:cs typeface="Calibri" panose="020F0502020204030204" pitchFamily="34" charset="0"/>
              </a:rPr>
              <a:t> disponible. Il présente des études de cas européennes de projets communautaires qui :</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1) ont un potentiel énorme dans la sphère de la prescription </a:t>
            </a:r>
            <a:r>
              <a:rPr lang="en-GB" sz="5600" dirty="0" err="1">
                <a:effectLst/>
                <a:latin typeface="Josefin Sans" pitchFamily="2" charset="0"/>
                <a:ea typeface="Calibri" panose="020F0502020204030204" pitchFamily="34" charset="0"/>
                <a:cs typeface="Calibri" panose="020F0502020204030204" pitchFamily="34" charset="0"/>
              </a:rPr>
              <a:t>sociale</a:t>
            </a:r>
            <a:r>
              <a:rPr lang="en-GB" sz="5600" dirty="0">
                <a:effectLst/>
                <a:latin typeface="Josefin Sans" pitchFamily="2" charset="0"/>
                <a:ea typeface="Calibri" panose="020F0502020204030204" pitchFamily="34" charset="0"/>
                <a:cs typeface="Calibri" panose="020F0502020204030204" pitchFamily="34" charset="0"/>
              </a:rPr>
              <a:t>, et/ou</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2) ont déjà un impact sur la santé et le bien-être des personnes qui y participent.</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En explorant le compendium, il est clair que si les exemples de prescription sociale sont nombreux et positifs, il ne s'agit pas d'une solution universelle. Il existe des exemples où des personnes auparavant déprimées ont rapporté une atténuation de leurs symptômes parce qu'elles sont devenues socialement connectées grâce à un projet ou une activité. Tout le monde ne vivra pas la même expérience, et la prescription sociale ne doit pas se substituer à un avis médical. </a:t>
            </a:r>
            <a:r>
              <a:rPr lang="en-GB" sz="5600" dirty="0">
                <a:latin typeface="Josefin Sans" pitchFamily="2" charset="0"/>
                <a:ea typeface="Calibri" panose="020F0502020204030204" pitchFamily="34" charset="0"/>
                <a:cs typeface="Calibri" panose="020F0502020204030204" pitchFamily="34" charset="0"/>
              </a:rPr>
              <a:t>Les </a:t>
            </a:r>
            <a:r>
              <a:rPr lang="en-GB" sz="5600" dirty="0">
                <a:effectLst/>
                <a:latin typeface="Josefin Sans" pitchFamily="2" charset="0"/>
                <a:ea typeface="Calibri" panose="020F0502020204030204" pitchFamily="34" charset="0"/>
                <a:cs typeface="Calibri" panose="020F0502020204030204" pitchFamily="34" charset="0"/>
              </a:rPr>
              <a:t>types de groupes et d'activités varient énormément, et les prescriptions </a:t>
            </a:r>
            <a:r>
              <a:rPr lang="en-GB" sz="5600" dirty="0" err="1">
                <a:effectLst/>
                <a:latin typeface="Josefin Sans" pitchFamily="2" charset="0"/>
                <a:ea typeface="Calibri" panose="020F0502020204030204" pitchFamily="34" charset="0"/>
                <a:cs typeface="Calibri" panose="020F0502020204030204" pitchFamily="34" charset="0"/>
              </a:rPr>
              <a:t>sociales</a:t>
            </a:r>
            <a:r>
              <a:rPr lang="en-GB" sz="5600" dirty="0">
                <a:effectLst/>
                <a:latin typeface="Josefin Sans" pitchFamily="2" charset="0"/>
                <a:ea typeface="Calibri" panose="020F0502020204030204" pitchFamily="34" charset="0"/>
                <a:cs typeface="Calibri" panose="020F0502020204030204" pitchFamily="34" charset="0"/>
              </a:rPr>
              <a:t> </a:t>
            </a:r>
            <a:r>
              <a:rPr lang="en-GB" sz="5600" dirty="0" err="1">
                <a:effectLst/>
                <a:latin typeface="Josefin Sans" pitchFamily="2" charset="0"/>
                <a:ea typeface="Calibri" panose="020F0502020204030204" pitchFamily="34" charset="0"/>
                <a:cs typeface="Calibri" panose="020F0502020204030204" pitchFamily="34" charset="0"/>
              </a:rPr>
              <a:t>peuvent</a:t>
            </a:r>
            <a:r>
              <a:rPr lang="en-GB" sz="5600" dirty="0">
                <a:effectLst/>
                <a:latin typeface="Josefin Sans" pitchFamily="2" charset="0"/>
                <a:ea typeface="Calibri" panose="020F0502020204030204" pitchFamily="34" charset="0"/>
                <a:cs typeface="Calibri" panose="020F0502020204030204" pitchFamily="34" charset="0"/>
              </a:rPr>
              <a:t> </a:t>
            </a:r>
            <a:r>
              <a:rPr lang="en-GB" sz="5600" dirty="0" err="1">
                <a:effectLst/>
                <a:latin typeface="Josefin Sans" pitchFamily="2" charset="0"/>
                <a:ea typeface="Calibri" panose="020F0502020204030204" pitchFamily="34" charset="0"/>
                <a:cs typeface="Calibri" panose="020F0502020204030204" pitchFamily="34" charset="0"/>
              </a:rPr>
              <a:t>aller</a:t>
            </a:r>
            <a:r>
              <a:rPr lang="en-GB" sz="5600" dirty="0">
                <a:effectLst/>
                <a:latin typeface="Josefin Sans" pitchFamily="2" charset="0"/>
                <a:ea typeface="Calibri" panose="020F0502020204030204" pitchFamily="34" charset="0"/>
                <a:cs typeface="Calibri" panose="020F0502020204030204" pitchFamily="34" charset="0"/>
              </a:rPr>
              <a:t> de </a:t>
            </a:r>
            <a:r>
              <a:rPr lang="en-GB" sz="5600" dirty="0" err="1">
                <a:effectLst/>
                <a:latin typeface="Josefin Sans" pitchFamily="2" charset="0"/>
                <a:ea typeface="Calibri" panose="020F0502020204030204" pitchFamily="34" charset="0"/>
                <a:cs typeface="Calibri" panose="020F0502020204030204" pitchFamily="34" charset="0"/>
              </a:rPr>
              <a:t>l’organisation</a:t>
            </a:r>
            <a:r>
              <a:rPr lang="en-GB" sz="5600" dirty="0">
                <a:effectLst/>
                <a:latin typeface="Josefin Sans" pitchFamily="2" charset="0"/>
                <a:ea typeface="Calibri" panose="020F0502020204030204" pitchFamily="34" charset="0"/>
                <a:cs typeface="Calibri" panose="020F0502020204030204" pitchFamily="34" charset="0"/>
              </a:rPr>
              <a:t> non </a:t>
            </a:r>
            <a:r>
              <a:rPr lang="en-GB" sz="5600" dirty="0" err="1">
                <a:effectLst/>
                <a:latin typeface="Josefin Sans" pitchFamily="2" charset="0"/>
                <a:ea typeface="Calibri" panose="020F0502020204030204" pitchFamily="34" charset="0"/>
                <a:cs typeface="Calibri" panose="020F0502020204030204" pitchFamily="34" charset="0"/>
              </a:rPr>
              <a:t>gouvernementale</a:t>
            </a:r>
            <a:r>
              <a:rPr lang="en-GB" sz="5600" dirty="0">
                <a:effectLst/>
                <a:latin typeface="Josefin Sans" pitchFamily="2" charset="0"/>
                <a:ea typeface="Calibri" panose="020F0502020204030204" pitchFamily="34" charset="0"/>
                <a:cs typeface="Calibri" panose="020F0502020204030204" pitchFamily="34" charset="0"/>
              </a:rPr>
              <a:t> (ONG</a:t>
            </a:r>
            <a:r>
              <a:rPr lang="en-GB" sz="5600" dirty="0">
                <a:latin typeface="Josefin Sans" pitchFamily="2" charset="0"/>
                <a:ea typeface="Calibri" panose="020F0502020204030204" pitchFamily="34" charset="0"/>
                <a:cs typeface="Calibri" panose="020F0502020204030204" pitchFamily="34" charset="0"/>
              </a:rPr>
              <a:t>) </a:t>
            </a:r>
            <a:r>
              <a:rPr lang="en-GB" sz="5600" dirty="0">
                <a:effectLst/>
                <a:latin typeface="Josefin Sans" pitchFamily="2" charset="0"/>
                <a:ea typeface="Calibri" panose="020F0502020204030204" pitchFamily="34" charset="0"/>
                <a:cs typeface="Calibri" panose="020F0502020204030204" pitchFamily="34" charset="0"/>
              </a:rPr>
              <a:t>comme celles de la Grèce et de l'Espagne, au </a:t>
            </a:r>
            <a:r>
              <a:rPr lang="en-GB" sz="5600" dirty="0" err="1">
                <a:effectLst/>
                <a:latin typeface="Josefin Sans" pitchFamily="2" charset="0"/>
                <a:ea typeface="Calibri" panose="020F0502020204030204" pitchFamily="34" charset="0"/>
                <a:cs typeface="Calibri" panose="020F0502020204030204" pitchFamily="34" charset="0"/>
              </a:rPr>
              <a:t>groupe</a:t>
            </a:r>
            <a:r>
              <a:rPr lang="en-GB" sz="5600" dirty="0">
                <a:effectLst/>
                <a:latin typeface="Josefin Sans" pitchFamily="2" charset="0"/>
                <a:ea typeface="Calibri" panose="020F0502020204030204" pitchFamily="34" charset="0"/>
                <a:cs typeface="Calibri" panose="020F0502020204030204" pitchFamily="34" charset="0"/>
              </a:rPr>
              <a:t> local et bénévole comme ceux de l'Irlande et du Royaume-Uni, en passant par les arts et la culture et les projets créatifs qui prévalent en France et au Danemark.</a:t>
            </a:r>
            <a:endParaRPr lang="en-GB" sz="56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259082"/>
            <a:ext cx="9523066" cy="1203960"/>
          </a:xfrm>
        </p:spPr>
        <p:txBody>
          <a:bodyPr/>
          <a:lstStyle/>
          <a:p>
            <a:pPr algn="ctr"/>
            <a:r>
              <a:rPr lang="en-GB"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Le compendium ACTIVATE </a:t>
            </a:r>
            <a:r>
              <a:rPr lang="en-GB" sz="3600" dirty="0" err="1">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autour</a:t>
            </a:r>
            <a:r>
              <a:rPr lang="en-GB"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des projets de soins communautaires de prescription sociale</a:t>
            </a:r>
            <a:endParaRPr lang="en-GB" sz="3600" dirty="0">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endParaRPr>
          </a:p>
        </p:txBody>
      </p:sp>
      <p:pic>
        <p:nvPicPr>
          <p:cNvPr id="5" name="Picture 4" descr="A picture containing text&#10;&#10;Description automatically generated">
            <a:extLst>
              <a:ext uri="{FF2B5EF4-FFF2-40B4-BE49-F238E27FC236}">
                <a16:creationId xmlns:a16="http://schemas.microsoft.com/office/drawing/2014/main" id="{FD7477F2-A2BE-44AE-A4E8-9855D817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2545080"/>
            <a:ext cx="2423159" cy="3413760"/>
          </a:xfrm>
          <a:prstGeom prst="rect">
            <a:avLst/>
          </a:prstGeom>
        </p:spPr>
      </p:pic>
    </p:spTree>
    <p:extLst>
      <p:ext uri="{BB962C8B-B14F-4D97-AF65-F5344CB8AC3E}">
        <p14:creationId xmlns:p14="http://schemas.microsoft.com/office/powerpoint/2010/main" val="67795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922929" y="518161"/>
            <a:ext cx="7636706" cy="880333"/>
          </a:xfrm>
        </p:spPr>
        <p:txBody>
          <a:bodyPr/>
          <a:lstStyle/>
          <a:p>
            <a:pPr algn="ctr">
              <a:lnSpc>
                <a:spcPct val="150000"/>
              </a:lnSpc>
              <a:spcAft>
                <a:spcPts val="800"/>
              </a:spcAft>
            </a:pPr>
            <a:r>
              <a:rPr lang="en-GB" b="1" dirty="0">
                <a:latin typeface="Amatic SC" panose="00000500000000000000" pitchFamily="2" charset="-79"/>
                <a:ea typeface="Calibri" panose="020F0502020204030204" pitchFamily="34" charset="0"/>
                <a:cs typeface="Amatic SC" panose="00000500000000000000" pitchFamily="2" charset="-79"/>
              </a:rPr>
              <a:t>Jennifer Neff : Ted Talk "Social Prescribing and the power of change" (prescription sociale et pouvoir du changement) </a:t>
            </a:r>
            <a:endParaRPr lang="en-GB" sz="24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endParaRPr>
          </a:p>
          <a:p>
            <a:pPr>
              <a:lnSpc>
                <a:spcPct val="150000"/>
              </a:lnSpc>
              <a:spcAft>
                <a:spcPts val="800"/>
              </a:spcAft>
            </a:pPr>
            <a:r>
              <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2"/>
              </a:rPr>
              <a:t>https://www.youtube.com/watch?v=0lVnN_eZk8k</a:t>
            </a:r>
            <a:endPar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Pocket Medic "</a:t>
            </a:r>
            <a:r>
              <a:rPr lang="en-GB" b="1" dirty="0">
                <a:effectLst/>
                <a:latin typeface="Amatic SC" panose="00000500000000000000" pitchFamily="2" charset="-79"/>
                <a:ea typeface="Calibri" panose="020F0502020204030204" pitchFamily="34" charset="0"/>
                <a:cs typeface="Amatic SC" panose="00000500000000000000" pitchFamily="2" charset="-79"/>
              </a:rPr>
              <a:t>Le meilleur médicament".</a:t>
            </a:r>
          </a:p>
          <a:p>
            <a:pPr>
              <a:lnSpc>
                <a:spcPct val="150000"/>
              </a:lnSpc>
              <a:spcAft>
                <a:spcPts val="800"/>
              </a:spcAft>
            </a:pPr>
            <a:r>
              <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3"/>
              </a:rPr>
              <a:t>https://vimeopro.com/ehdm/social-prescribing/video/299877615</a:t>
            </a:r>
            <a:endPar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Université de Bath "Social Prescribing Feasibility Report" (Rapport de faisabilité sur la prescription sociale)</a:t>
            </a:r>
          </a:p>
          <a:p>
            <a:pPr>
              <a:lnSpc>
                <a:spcPct val="150000"/>
              </a:lnSpc>
              <a:spcAft>
                <a:spcPts val="800"/>
              </a:spcAft>
            </a:pPr>
            <a:r>
              <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4"/>
              </a:rPr>
              <a:t>https://purehost.bath.ac.uk/ws/portalfiles/portal/426828/Brandling_SocialPrescribingFeasabilityReport.</a:t>
            </a:r>
            <a:endParaRPr lang="en-US" dirty="0"/>
          </a:p>
          <a:p>
            <a:pPr algn="l"/>
            <a:endParaRPr lang="en-US" dirty="0"/>
          </a:p>
        </p:txBody>
      </p:sp>
      <p:sp>
        <p:nvSpPr>
          <p:cNvPr id="3" name="TextBox 2">
            <a:extLst>
              <a:ext uri="{FF2B5EF4-FFF2-40B4-BE49-F238E27FC236}">
                <a16:creationId xmlns:a16="http://schemas.microsoft.com/office/drawing/2014/main" id="{353073AD-53D8-4F5C-81B0-9D434C049CCC}"/>
              </a:ext>
            </a:extLst>
          </p:cNvPr>
          <p:cNvSpPr txBox="1"/>
          <p:nvPr/>
        </p:nvSpPr>
        <p:spPr>
          <a:xfrm>
            <a:off x="9394098" y="2915288"/>
            <a:ext cx="1717964" cy="1200329"/>
          </a:xfrm>
          <a:prstGeom prst="rect">
            <a:avLst/>
          </a:prstGeom>
          <a:noFill/>
        </p:spPr>
        <p:txBody>
          <a:bodyPr wrap="square" rtlCol="0">
            <a:spAutoFit/>
          </a:bodyPr>
          <a:lstStyle/>
          <a:p>
            <a:pPr algn="ctr"/>
            <a:r>
              <a:rPr lang="en-GB" sz="3600" dirty="0">
                <a:latin typeface="Amatic SC" panose="00000500000000000000" pitchFamily="2" charset="-79"/>
                <a:cs typeface="Amatic SC" panose="00000500000000000000" pitchFamily="2" charset="-79"/>
              </a:rPr>
              <a:t>Vidéos et ressources</a:t>
            </a:r>
          </a:p>
        </p:txBody>
      </p:sp>
    </p:spTree>
    <p:extLst>
      <p:ext uri="{BB962C8B-B14F-4D97-AF65-F5344CB8AC3E}">
        <p14:creationId xmlns:p14="http://schemas.microsoft.com/office/powerpoint/2010/main" val="417000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81138" y="1261177"/>
            <a:ext cx="6575715" cy="4673444"/>
          </a:xfrm>
        </p:spPr>
        <p:txBody>
          <a:bodyPr>
            <a:normAutofit fontScale="25000" lnSpcReduction="20000"/>
          </a:bodyPr>
          <a:lstStyle/>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Des critères d'orientation clairs et une communication entre les agences et les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secteurs</a:t>
            </a:r>
            <a:endParaRPr lang="en-GB" sz="8000" b="1" dirty="0">
              <a:effectLst/>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Une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Évaluation</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conjointe des besoins stratégiques et travail en partenariat</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Un Plan personnalisé coproduit, adapté aux besoins individuels, à un rythme adapté à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chaque</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personne</a:t>
            </a:r>
            <a:endParaRPr lang="en-GB" sz="8000" b="1" dirty="0">
              <a:effectLst/>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Des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Stratégies</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de collaboration en matière de santé et de bien-</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être</a:t>
            </a:r>
            <a:endParaRPr lang="en-GB" sz="8000" b="1" dirty="0">
              <a:effectLst/>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Des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Stratégies</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de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prévention</a:t>
            </a:r>
            <a:endParaRPr lang="en-GB" sz="8000" b="1" dirty="0">
              <a:effectLst/>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La Planification de la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durabilité</a:t>
            </a:r>
            <a:endParaRPr lang="en-GB" sz="8000" b="1" dirty="0">
              <a:effectLst/>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La recherche a indiqué que le travailleur de liaison est le rôle le plus important dans la prescription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sociale</a:t>
            </a:r>
            <a:endParaRPr lang="en-GB" sz="8000" b="1" dirty="0">
              <a:effectLst/>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endParaRPr lang="en-GB" sz="5500" b="1" dirty="0">
              <a:latin typeface="Amatic SC" panose="00000500000000000000" pitchFamily="2" charset="-79"/>
              <a:ea typeface="Times New Roman" panose="02020603050405020304" pitchFamily="18" charset="0"/>
              <a:cs typeface="Amatic SC" panose="00000500000000000000" pitchFamily="2" charset="-79"/>
            </a:endParaRPr>
          </a:p>
          <a:p>
            <a:pPr algn="ctr" eaLnBrk="1" fontAlgn="auto" hangingPunct="1">
              <a:spcBef>
                <a:spcPts val="0"/>
              </a:spcBef>
              <a:spcAft>
                <a:spcPts val="0"/>
              </a:spcAft>
              <a:defRPr/>
            </a:pPr>
            <a:r>
              <a:rPr lang="en-IE" sz="12000" dirty="0"/>
              <a:t>"TOUT EST VRAIE"</a:t>
            </a:r>
          </a:p>
          <a:p>
            <a:pPr marL="342900" lvl="0" indent="-342900">
              <a:lnSpc>
                <a:spcPct val="150000"/>
              </a:lnSpc>
              <a:buFont typeface="Symbol" panose="05050102010706020507" pitchFamily="18" charset="2"/>
              <a:buChar char=""/>
            </a:pPr>
            <a:endParaRPr lang="en-GB" sz="5500" b="1" dirty="0">
              <a:effectLst/>
              <a:latin typeface="Amatic SC" panose="00000500000000000000" pitchFamily="2" charset="-79"/>
              <a:ea typeface="Times New Roman" panose="02020603050405020304" pitchFamily="18" charset="0"/>
              <a:cs typeface="Amatic SC" panose="00000500000000000000" pitchFamily="2" charset="-79"/>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466531" y="261641"/>
            <a:ext cx="10936690" cy="924891"/>
          </a:xfrm>
        </p:spPr>
        <p:txBody>
          <a:bodyPr/>
          <a:lstStyle/>
          <a:p>
            <a:pPr algn="ctr"/>
            <a:r>
              <a:rPr lang="en-GB" sz="3200"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Pouvez-vous identifier les éléments clés d'un programme de prescription sociale ? </a:t>
            </a:r>
          </a:p>
          <a:p>
            <a:pPr algn="ctr"/>
            <a:r>
              <a:rPr lang="en-GB" sz="2400"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quiz vrai/faux</a:t>
            </a:r>
          </a:p>
          <a:p>
            <a:r>
              <a:rPr lang="en-US" dirty="0"/>
              <a:t> </a:t>
            </a:r>
          </a:p>
        </p:txBody>
      </p:sp>
      <p:pic>
        <p:nvPicPr>
          <p:cNvPr id="2050" name="Picture 2">
            <a:extLst>
              <a:ext uri="{FF2B5EF4-FFF2-40B4-BE49-F238E27FC236}">
                <a16:creationId xmlns:a16="http://schemas.microsoft.com/office/drawing/2014/main" id="{C56B1D7C-0A89-E672-19B7-ABFB0FFC9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191" y="2340021"/>
            <a:ext cx="2857500" cy="2900719"/>
          </a:xfrm>
          <a:prstGeom prst="rect">
            <a:avLst/>
          </a:prstGeom>
          <a:noFill/>
          <a:scene3d>
            <a:camera prst="orthographicFront"/>
            <a:lightRig rig="threePt" dir="t"/>
          </a:scene3d>
          <a:sp3d>
            <a:bevelT w="38100" h="1016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3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606410"/>
            <a:ext cx="7500303" cy="4576771"/>
          </a:xfrm>
        </p:spPr>
        <p:txBody>
          <a:bodyPr>
            <a:normAutofit fontScale="92500"/>
          </a:bodyPr>
          <a:lstStyle/>
          <a:p>
            <a:pPr algn="ctr">
              <a:lnSpc>
                <a:spcPct val="150000"/>
              </a:lnSpc>
              <a:spcAft>
                <a:spcPts val="800"/>
              </a:spcAft>
            </a:pPr>
            <a:r>
              <a:rPr lang="en-GB" dirty="0">
                <a:effectLst/>
                <a:latin typeface="Josefin Sans" pitchFamily="2" charset="0"/>
                <a:ea typeface="Calibri" panose="020F0502020204030204" pitchFamily="34" charset="0"/>
                <a:cs typeface="Calibri" panose="020F0502020204030204" pitchFamily="34" charset="0"/>
              </a:rPr>
              <a:t>Les articles suivants </a:t>
            </a:r>
            <a:r>
              <a:rPr lang="en-GB" dirty="0">
                <a:latin typeface="Josefin Sans" pitchFamily="2" charset="0"/>
                <a:ea typeface="Calibri" panose="020F0502020204030204" pitchFamily="34" charset="0"/>
                <a:cs typeface="Calibri" panose="020F0502020204030204" pitchFamily="34" charset="0"/>
              </a:rPr>
              <a:t>illustrent</a:t>
            </a:r>
            <a:endParaRPr lang="en-GB" dirty="0">
              <a:effectLst/>
              <a:latin typeface="Josefin Sans" pitchFamily="2" charset="0"/>
              <a:ea typeface="Calibri" panose="020F0502020204030204" pitchFamily="34" charset="0"/>
              <a:cs typeface="Calibri" panose="020F0502020204030204" pitchFamily="34" charset="0"/>
            </a:endParaRPr>
          </a:p>
          <a:p>
            <a:pPr algn="ctr">
              <a:lnSpc>
                <a:spcPct val="150000"/>
              </a:lnSpc>
              <a:spcAft>
                <a:spcPts val="800"/>
              </a:spcAft>
            </a:pPr>
            <a:r>
              <a:rPr lang="en-GB" dirty="0">
                <a:effectLst/>
                <a:latin typeface="Josefin Sans" pitchFamily="2" charset="0"/>
                <a:ea typeface="Calibri" panose="020F0502020204030204" pitchFamily="34" charset="0"/>
                <a:cs typeface="Calibri" panose="020F0502020204030204" pitchFamily="34" charset="0"/>
              </a:rPr>
              <a:t>"</a:t>
            </a:r>
            <a:r>
              <a:rPr lang="en-GB" i="1" dirty="0">
                <a:effectLst/>
                <a:latin typeface="Josefin Sans" pitchFamily="2" charset="0"/>
                <a:ea typeface="Calibri" panose="020F0502020204030204" pitchFamily="34" charset="0"/>
                <a:cs typeface="Calibri" panose="020F0502020204030204" pitchFamily="34" charset="0"/>
              </a:rPr>
              <a:t>Une journée typique dans la vie d'un prescripteur social</a:t>
            </a:r>
            <a:r>
              <a:rPr lang="en-GB" dirty="0">
                <a:effectLst/>
                <a:latin typeface="Josefin Sans" pitchFamily="2" charset="0"/>
                <a:ea typeface="Calibri" panose="020F0502020204030204" pitchFamily="34" charset="0"/>
                <a:cs typeface="Calibri" panose="020F0502020204030204" pitchFamily="34" charset="0"/>
              </a:rPr>
              <a:t>"</a:t>
            </a:r>
          </a:p>
          <a:p>
            <a:pPr algn="ct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GB" sz="1900" u="sng" dirty="0">
                <a:solidFill>
                  <a:srgbClr val="0000FF"/>
                </a:solidFill>
                <a:effectLst/>
                <a:latin typeface="Josefin Sans" pitchFamily="2" charset="0"/>
                <a:ea typeface="Calibri" panose="020F0502020204030204" pitchFamily="34" charset="0"/>
                <a:cs typeface="Calibri" panose="020F0502020204030204" pitchFamily="34" charset="0"/>
                <a:hlinkClick r:id="rId2"/>
              </a:rPr>
              <a:t>https://www.healthysurrey.org.uk/community-health/social-prescribing/a-day-in-the-life-of-a-social-prescriber  </a:t>
            </a:r>
          </a:p>
          <a:p>
            <a:pPr algn="ctr">
              <a:lnSpc>
                <a:spcPct val="150000"/>
              </a:lnSpc>
              <a:spcAft>
                <a:spcPts val="800"/>
              </a:spcAft>
            </a:pPr>
            <a:endParaRPr lang="en-GB" sz="19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GB" sz="1900" dirty="0">
                <a:solidFill>
                  <a:srgbClr val="0000FF"/>
                </a:solidFill>
                <a:effectLst/>
                <a:latin typeface="Josefin Sans" pitchFamily="2" charset="0"/>
                <a:ea typeface="Calibri" panose="020F0502020204030204" pitchFamily="34" charset="0"/>
                <a:cs typeface="Calibri" panose="020F0502020204030204" pitchFamily="34" charset="0"/>
                <a:hlinkClick r:id="rId3"/>
              </a:rPr>
              <a:t>https://suffolkfamilycarers.org/a-day-in-the-life-of-a-social-prescriber/  </a:t>
            </a:r>
            <a:endParaRPr lang="en-GB" sz="1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924891"/>
          </a:xfrm>
        </p:spPr>
        <p:txBody>
          <a:bodyPr/>
          <a:lstStyle/>
          <a:p>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Articles susceptibles de vous intéresser..</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sp>
        <p:nvSpPr>
          <p:cNvPr id="5" name="Rectangle: Rounded Corners 4">
            <a:extLst>
              <a:ext uri="{FF2B5EF4-FFF2-40B4-BE49-F238E27FC236}">
                <a16:creationId xmlns:a16="http://schemas.microsoft.com/office/drawing/2014/main" id="{BAEB1F1D-2C6C-A486-3ECF-9C548710B2FB}"/>
              </a:ext>
            </a:extLst>
          </p:cNvPr>
          <p:cNvSpPr/>
          <p:nvPr/>
        </p:nvSpPr>
        <p:spPr>
          <a:xfrm>
            <a:off x="7910945" y="4184752"/>
            <a:ext cx="3460003" cy="141820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7729C78D-02B8-6580-B977-ED9D61499ECC}"/>
              </a:ext>
            </a:extLst>
          </p:cNvPr>
          <p:cNvSpPr/>
          <p:nvPr/>
        </p:nvSpPr>
        <p:spPr>
          <a:xfrm>
            <a:off x="7755467" y="1502489"/>
            <a:ext cx="3488795" cy="1418205"/>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22225" cap="flat" cmpd="sng" algn="ctr">
            <a:noFill/>
            <a:prstDash val="sysDash"/>
            <a:miter lim="800000"/>
          </a:ln>
          <a:effectLst>
            <a:glow rad="127000">
              <a:srgbClr val="FFC000"/>
            </a:glow>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92EB8C00-876A-1059-F92D-A3D127C59AE3}"/>
              </a:ext>
            </a:extLst>
          </p:cNvPr>
          <p:cNvSpPr/>
          <p:nvPr/>
        </p:nvSpPr>
        <p:spPr>
          <a:xfrm>
            <a:off x="8580958" y="2920694"/>
            <a:ext cx="3200400" cy="1264058"/>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w="22225" cap="flat" cmpd="sng" algn="ctr">
            <a:solidFill>
              <a:srgbClr val="FFC000"/>
            </a:solid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9360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7500303" cy="4771789"/>
          </a:xfrm>
        </p:spPr>
        <p:txBody>
          <a:bodyPr>
            <a:normAutofit/>
          </a:bodyPr>
          <a:lstStyle/>
          <a:p>
            <a:pP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827792"/>
          </a:xfrm>
        </p:spPr>
        <p:txBody>
          <a:bodyPr/>
          <a:lstStyle/>
          <a:p>
            <a:r>
              <a:rPr lang="en-GB" sz="3600" b="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Que fait un travailleur social de liaison pour </a:t>
            </a:r>
            <a:r>
              <a:rPr lang="en-GB" sz="3600" b="1" dirty="0" err="1">
                <a:solidFill>
                  <a:srgbClr val="FFC652"/>
                </a:solidFill>
                <a:effectLst/>
                <a:latin typeface="Amatic SC" panose="00000500000000000000" pitchFamily="2" charset="-79"/>
                <a:ea typeface="Calibri" panose="020F0502020204030204" pitchFamily="34" charset="0"/>
                <a:cs typeface="Amatic SC" panose="00000500000000000000" pitchFamily="2" charset="-79"/>
              </a:rPr>
              <a:t>l’usager</a:t>
            </a:r>
            <a:r>
              <a:rPr lang="en-GB" sz="3600" b="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 du service ?            </a:t>
            </a:r>
            <a:endParaRPr lang="en-US" sz="3600" dirty="0">
              <a:solidFill>
                <a:srgbClr val="FFC652"/>
              </a:solidFill>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302" y="1179829"/>
            <a:ext cx="4281056" cy="4498342"/>
          </a:xfrm>
          <a:prstGeom prst="rect">
            <a:avLst/>
          </a:prstGeom>
        </p:spPr>
      </p:pic>
      <p:graphicFrame>
        <p:nvGraphicFramePr>
          <p:cNvPr id="2" name="Diagram 1">
            <a:extLst>
              <a:ext uri="{FF2B5EF4-FFF2-40B4-BE49-F238E27FC236}">
                <a16:creationId xmlns:a16="http://schemas.microsoft.com/office/drawing/2014/main" id="{5B67D34A-C2B6-49AA-8854-F56EA761D4AE}"/>
              </a:ext>
            </a:extLst>
          </p:cNvPr>
          <p:cNvGraphicFramePr/>
          <p:nvPr>
            <p:extLst>
              <p:ext uri="{D42A27DB-BD31-4B8C-83A1-F6EECF244321}">
                <p14:modId xmlns:p14="http://schemas.microsoft.com/office/powerpoint/2010/main" val="2535926556"/>
              </p:ext>
            </p:extLst>
          </p:nvPr>
        </p:nvGraphicFramePr>
        <p:xfrm>
          <a:off x="96793" y="1411393"/>
          <a:ext cx="8217474" cy="507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24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89466" y="1300743"/>
            <a:ext cx="10891243" cy="5819141"/>
          </a:xfrm>
        </p:spPr>
        <p:txBody>
          <a:bodyPr numCol="2">
            <a:normAutofit/>
          </a:bodyPr>
          <a:lstStyle/>
          <a:p>
            <a:pPr eaLnBrk="1" fontAlgn="auto" hangingPunct="1">
              <a:lnSpc>
                <a:spcPct val="150000"/>
              </a:lnSpc>
              <a:spcBef>
                <a:spcPts val="0"/>
              </a:spcBef>
              <a:spcAft>
                <a:spcPts val="0"/>
              </a:spcAft>
              <a:defRPr/>
            </a:pPr>
            <a:r>
              <a:rPr lang="en-GB" sz="1700" b="1" dirty="0">
                <a:latin typeface="Josefin Sans" pitchFamily="2" charset="0"/>
                <a:ea typeface="Calibri" panose="020F0502020204030204" pitchFamily="34" charset="0"/>
                <a:cs typeface="Calibri" panose="020F0502020204030204" pitchFamily="34" charset="0"/>
              </a:rPr>
              <a:t>Services disponibles</a:t>
            </a:r>
          </a:p>
          <a:p>
            <a:pPr eaLnBrk="1" fontAlgn="auto" hangingPunct="1">
              <a:lnSpc>
                <a:spcPct val="150000"/>
              </a:lnSpc>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En tant que professionnel de la santé et des soins, vous connaissez très bien les services disponibles dans votre propre </a:t>
            </a:r>
            <a:r>
              <a:rPr lang="en-GB" sz="1600" dirty="0" err="1">
                <a:latin typeface="Josefin Sans" pitchFamily="2" charset="0"/>
                <a:ea typeface="Calibri" panose="020F0502020204030204" pitchFamily="34" charset="0"/>
                <a:cs typeface="Calibri" panose="020F0502020204030204" pitchFamily="34" charset="0"/>
              </a:rPr>
              <a:t>environnement</a:t>
            </a:r>
            <a:r>
              <a:rPr lang="en-GB" sz="1600" dirty="0">
                <a:latin typeface="Josefin Sans" pitchFamily="2" charset="0"/>
                <a:ea typeface="Calibri" panose="020F0502020204030204" pitchFamily="34" charset="0"/>
                <a:cs typeface="Calibri" panose="020F0502020204030204" pitchFamily="34" charset="0"/>
              </a:rPr>
              <a:t>. Les modèles de prescription sociale vous demandent de sortir de votre rôle et d'examiner les autres possibilités qui existent dans votre localité. Il existe des organisations non gouvernementales (ONG), des services et des annuaires communautaires et bénévoles. Tous proposent des menus </a:t>
            </a:r>
            <a:r>
              <a:rPr lang="en-GB" sz="1600" dirty="0" err="1">
                <a:latin typeface="Josefin Sans" pitchFamily="2" charset="0"/>
                <a:ea typeface="Calibri" panose="020F0502020204030204" pitchFamily="34" charset="0"/>
                <a:cs typeface="Calibri" panose="020F0502020204030204" pitchFamily="34" charset="0"/>
              </a:rPr>
              <a:t>déroulants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listant</a:t>
            </a:r>
            <a:r>
              <a:rPr lang="en-GB" sz="1600" dirty="0">
                <a:latin typeface="Josefin Sans" pitchFamily="2" charset="0"/>
                <a:ea typeface="Calibri" panose="020F0502020204030204" pitchFamily="34" charset="0"/>
                <a:cs typeface="Calibri" panose="020F0502020204030204" pitchFamily="34" charset="0"/>
              </a:rPr>
              <a:t> des activités physiques, des programmes nutritionnels, des conseils en matière de soins personnels, dont beaucoup seront utiles à </a:t>
            </a:r>
            <a:r>
              <a:rPr lang="en-GB" sz="1600" dirty="0" err="1">
                <a:latin typeface="Josefin Sans" pitchFamily="2" charset="0"/>
                <a:ea typeface="Calibri" panose="020F0502020204030204" pitchFamily="34" charset="0"/>
                <a:cs typeface="Calibri" panose="020F0502020204030204" pitchFamily="34" charset="0"/>
              </a:rPr>
              <a:t>vos</a:t>
            </a:r>
            <a:r>
              <a:rPr lang="en-GB" sz="1600" dirty="0">
                <a:latin typeface="Josefin Sans" pitchFamily="2" charset="0"/>
                <a:ea typeface="Calibri" panose="020F0502020204030204" pitchFamily="34" charset="0"/>
                <a:cs typeface="Calibri" panose="020F0502020204030204" pitchFamily="34" charset="0"/>
              </a:rPr>
              <a:t> patients et </a:t>
            </a:r>
            <a:r>
              <a:rPr lang="en-GB" sz="1600" dirty="0" err="1">
                <a:latin typeface="Josefin Sans" pitchFamily="2" charset="0"/>
                <a:ea typeface="Calibri" panose="020F0502020204030204" pitchFamily="34" charset="0"/>
                <a:cs typeface="Calibri" panose="020F0502020204030204" pitchFamily="34" charset="0"/>
              </a:rPr>
              <a:t>utilisateurs</a:t>
            </a:r>
            <a:r>
              <a:rPr lang="en-GB" sz="1600" dirty="0">
                <a:latin typeface="Josefin Sans" pitchFamily="2" charset="0"/>
                <a:ea typeface="Calibri" panose="020F0502020204030204" pitchFamily="34" charset="0"/>
                <a:cs typeface="Calibri" panose="020F0502020204030204" pitchFamily="34" charset="0"/>
              </a:rPr>
              <a:t> de services.</a:t>
            </a: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                                      </a:t>
            </a:r>
          </a:p>
          <a:p>
            <a:pPr marL="138113"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Pour vous lancer dans cette aventure, vous pouvez consulter les sites web suivants pour plus d'informations : </a:t>
            </a:r>
          </a:p>
          <a:p>
            <a:pPr marL="138113"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marL="138113"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 Collaboration pour soutenir la prescription sociale dans le monde </a:t>
            </a:r>
            <a:r>
              <a:rPr lang="en-GB" sz="1600" dirty="0" err="1">
                <a:latin typeface="Josefin Sans" pitchFamily="2" charset="0"/>
                <a:ea typeface="Calibri" panose="020F0502020204030204" pitchFamily="34" charset="0"/>
                <a:cs typeface="Calibri" panose="020F0502020204030204" pitchFamily="34" charset="0"/>
              </a:rPr>
              <a:t>entier</a:t>
            </a:r>
            <a:r>
              <a:rPr lang="en-GB" sz="1600" dirty="0">
                <a:latin typeface="Josefin Sans" pitchFamily="2" charset="0"/>
                <a:ea typeface="Calibri" panose="020F0502020204030204" pitchFamily="34" charset="0"/>
                <a:cs typeface="Calibri" panose="020F0502020204030204" pitchFamily="34" charset="0"/>
              </a:rPr>
              <a:t> :</a:t>
            </a:r>
            <a:endParaRPr lang="en-GB" sz="1600" u="sng" dirty="0">
              <a:solidFill>
                <a:srgbClr val="FF0000"/>
              </a:solidFill>
              <a:latin typeface="Josefin Sans" pitchFamily="2" charset="0"/>
              <a:ea typeface="Calibri" panose="020F0502020204030204" pitchFamily="34" charset="0"/>
              <a:cs typeface="Calibri" panose="020F0502020204030204" pitchFamily="34" charset="0"/>
            </a:endParaRPr>
          </a:p>
          <a:p>
            <a:pPr marL="138113" eaLnBrk="1" fontAlgn="auto" hangingPunct="1">
              <a:lnSpc>
                <a:spcPct val="150000"/>
              </a:lnSpc>
              <a:spcBef>
                <a:spcPts val="0"/>
              </a:spcBef>
              <a:spcAft>
                <a:spcPts val="0"/>
              </a:spcAft>
              <a:defRPr/>
            </a:pPr>
            <a:r>
              <a:rPr lang="en-GB" sz="1600" u="sng" dirty="0">
                <a:solidFill>
                  <a:srgbClr val="FF0000"/>
                </a:solidFill>
                <a:latin typeface="Josefin Sans" pitchFamily="2" charset="0"/>
                <a:ea typeface="Calibri" panose="020F0502020204030204" pitchFamily="34" charset="0"/>
                <a:cs typeface="Calibri" panose="020F0502020204030204" pitchFamily="34" charset="0"/>
              </a:rPr>
              <a:t>https://www.socialprescribingnetwork.com</a:t>
            </a:r>
          </a:p>
          <a:p>
            <a:pPr marL="138113" eaLnBrk="1" fontAlgn="auto" hangingPunct="1">
              <a:lnSpc>
                <a:spcPct val="150000"/>
              </a:lnSpc>
              <a:spcBef>
                <a:spcPts val="0"/>
              </a:spcBef>
              <a:spcAft>
                <a:spcPts val="0"/>
              </a:spcAft>
              <a:defRPr/>
            </a:pPr>
            <a:endParaRPr lang="en-GB" sz="1600" dirty="0">
              <a:solidFill>
                <a:schemeClr val="tx1"/>
              </a:solidFill>
              <a:latin typeface="Josefin Sans" pitchFamily="2" charset="0"/>
              <a:ea typeface="Calibri" panose="020F0502020204030204" pitchFamily="34" charset="0"/>
              <a:cs typeface="Calibri" panose="020F0502020204030204" pitchFamily="34" charset="0"/>
            </a:endParaRPr>
          </a:p>
          <a:p>
            <a:pPr marL="138113" eaLnBrk="1" fontAlgn="auto" hangingPunct="1">
              <a:lnSpc>
                <a:spcPct val="11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 Alliance des centres de vie saine :</a:t>
            </a:r>
            <a:endParaRPr lang="en-GB" sz="1600" dirty="0">
              <a:solidFill>
                <a:schemeClr val="tx1"/>
              </a:solidFill>
              <a:latin typeface="Josefin Sans" pitchFamily="2" charset="0"/>
              <a:ea typeface="Calibri" panose="020F0502020204030204" pitchFamily="34" charset="0"/>
              <a:cs typeface="Times New Roman" panose="02020603050405020304" pitchFamily="18" charset="0"/>
            </a:endParaRPr>
          </a:p>
          <a:p>
            <a:pPr marL="138113" eaLnBrk="1" fontAlgn="auto" hangingPunct="1">
              <a:lnSpc>
                <a:spcPct val="110000"/>
              </a:lnSpc>
              <a:spcBef>
                <a:spcPts val="0"/>
              </a:spcBef>
              <a:spcAft>
                <a:spcPts val="0"/>
              </a:spcAft>
              <a:defRPr/>
            </a:pPr>
            <a:r>
              <a:rPr lang="en-GB" sz="1600" u="sng" dirty="0">
                <a:solidFill>
                  <a:srgbClr val="0000FF"/>
                </a:solidFill>
                <a:latin typeface="Josefin Sans" pitchFamily="2" charset="0"/>
                <a:ea typeface="Calibri" panose="020F0502020204030204" pitchFamily="34" charset="0"/>
                <a:cs typeface="Calibri" panose="020F0502020204030204" pitchFamily="34" charset="0"/>
                <a:hlinkClick r:id="rId2"/>
              </a:rPr>
              <a:t>www.hlcalliance.org</a:t>
            </a:r>
            <a:endParaRPr lang="en-GB" sz="16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sz="1600" dirty="0">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946193" y="157239"/>
            <a:ext cx="9447260" cy="87376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Comment devenir un prescripteur social </a:t>
            </a:r>
            <a:r>
              <a:rPr lang="en-GB" dirty="0" err="1">
                <a:solidFill>
                  <a:srgbClr val="FFD243"/>
                </a:solidFill>
                <a:latin typeface="Amatic SC" panose="00000500000000000000" pitchFamily="2" charset="-79"/>
                <a:ea typeface="Calibri" panose="020F0502020204030204" pitchFamily="34" charset="0"/>
                <a:cs typeface="Amatic SC" panose="00000500000000000000" pitchFamily="2" charset="-79"/>
              </a:rPr>
              <a:t>efficace</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(CA4].</a:t>
            </a:r>
            <a:endParaRPr lang="en-US" sz="2400" dirty="0">
              <a:latin typeface="Amatic SC" panose="00000500000000000000" pitchFamily="2" charset="-79"/>
              <a:cs typeface="Amatic SC" panose="00000500000000000000" pitchFamily="2" charset="-79"/>
            </a:endParaRPr>
          </a:p>
        </p:txBody>
      </p:sp>
      <p:pic>
        <p:nvPicPr>
          <p:cNvPr id="5" name="Picture 4" descr="Text, logo&#10;&#10;Description automatically generated">
            <a:extLst>
              <a:ext uri="{FF2B5EF4-FFF2-40B4-BE49-F238E27FC236}">
                <a16:creationId xmlns:a16="http://schemas.microsoft.com/office/drawing/2014/main" id="{AFD79F1A-2279-0659-2F75-0F402F02F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636" y="4618883"/>
            <a:ext cx="2796074" cy="1885979"/>
          </a:xfrm>
          <a:prstGeom prst="rect">
            <a:avLst/>
          </a:prstGeom>
        </p:spPr>
      </p:pic>
    </p:spTree>
    <p:extLst>
      <p:ext uri="{BB962C8B-B14F-4D97-AF65-F5344CB8AC3E}">
        <p14:creationId xmlns:p14="http://schemas.microsoft.com/office/powerpoint/2010/main" val="362353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01312" y="629246"/>
            <a:ext cx="8614826" cy="5710104"/>
          </a:xfrm>
        </p:spPr>
        <p:txBody>
          <a:bodyPr>
            <a:normAutofit fontScale="25000" lnSpcReduction="20000"/>
          </a:bodyPr>
          <a:lstStyle/>
          <a:p>
            <a:pPr eaLnBrk="1" fontAlgn="auto" hangingPunct="1">
              <a:lnSpc>
                <a:spcPct val="160000"/>
              </a:lnSpc>
              <a:spcBef>
                <a:spcPts val="0"/>
              </a:spcBef>
              <a:spcAft>
                <a:spcPts val="0"/>
              </a:spcAft>
              <a:defRPr/>
            </a:pPr>
            <a:r>
              <a:rPr lang="en-GB" sz="6000" b="1" dirty="0">
                <a:latin typeface="Josefin Sans" pitchFamily="2" charset="0"/>
                <a:ea typeface="Calibri" panose="020F0502020204030204" pitchFamily="34" charset="0"/>
                <a:cs typeface="Calibri" panose="020F0502020204030204" pitchFamily="34" charset="0"/>
              </a:rPr>
              <a:t>Une nouvelle </a:t>
            </a:r>
            <a:r>
              <a:rPr lang="en-GB" sz="6000" b="1" dirty="0" err="1">
                <a:latin typeface="Josefin Sans" pitchFamily="2" charset="0"/>
                <a:ea typeface="Calibri" panose="020F0502020204030204" pitchFamily="34" charset="0"/>
                <a:cs typeface="Calibri" panose="020F0502020204030204" pitchFamily="34" charset="0"/>
              </a:rPr>
              <a:t>ligne</a:t>
            </a:r>
            <a:r>
              <a:rPr lang="en-GB" sz="6000" b="1" dirty="0">
                <a:latin typeface="Josefin Sans" pitchFamily="2" charset="0"/>
                <a:ea typeface="Calibri" panose="020F0502020204030204" pitchFamily="34" charset="0"/>
                <a:cs typeface="Calibri" panose="020F0502020204030204" pitchFamily="34" charset="0"/>
              </a:rPr>
              <a:t> </a:t>
            </a:r>
            <a:r>
              <a:rPr lang="en-GB" sz="6000" b="1" dirty="0">
                <a:effectLst/>
                <a:latin typeface="Josefin Sans" pitchFamily="2" charset="0"/>
                <a:ea typeface="Calibri" panose="020F0502020204030204" pitchFamily="34" charset="0"/>
                <a:cs typeface="Calibri" panose="020F0502020204030204" pitchFamily="34" charset="0"/>
              </a:rPr>
              <a:t>de </a:t>
            </a:r>
            <a:r>
              <a:rPr lang="en-GB" sz="6000" b="1" dirty="0" err="1">
                <a:effectLst/>
                <a:latin typeface="Josefin Sans" pitchFamily="2" charset="0"/>
                <a:ea typeface="Calibri" panose="020F0502020204030204" pitchFamily="34" charset="0"/>
                <a:cs typeface="Calibri" panose="020F0502020204030204" pitchFamily="34" charset="0"/>
              </a:rPr>
              <a:t>conduite</a:t>
            </a:r>
            <a:endParaRPr lang="en-GB" sz="6000" b="1"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endParaRPr lang="en-GB" sz="56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5600" dirty="0">
                <a:effectLst/>
                <a:latin typeface="Josefin Sans" pitchFamily="2" charset="0"/>
                <a:ea typeface="Calibri" panose="020F0502020204030204" pitchFamily="34" charset="0"/>
                <a:cs typeface="Calibri" panose="020F0502020204030204" pitchFamily="34" charset="0"/>
              </a:rPr>
              <a:t>Il s'agit d'une nouvelle initiative psychologique </a:t>
            </a:r>
            <a:r>
              <a:rPr lang="en-GB" sz="5600" dirty="0" err="1">
                <a:effectLst/>
                <a:latin typeface="Josefin Sans" pitchFamily="2" charset="0"/>
                <a:ea typeface="Calibri" panose="020F0502020204030204" pitchFamily="34" charset="0"/>
                <a:cs typeface="Calibri" panose="020F0502020204030204" pitchFamily="34" charset="0"/>
              </a:rPr>
              <a:t>appelée</a:t>
            </a:r>
            <a:r>
              <a:rPr lang="en-GB" sz="5600" dirty="0">
                <a:effectLst/>
                <a:latin typeface="Josefin Sans" pitchFamily="2" charset="0"/>
                <a:ea typeface="Calibri" panose="020F0502020204030204" pitchFamily="34" charset="0"/>
                <a:cs typeface="Calibri" panose="020F0502020204030204" pitchFamily="34" charset="0"/>
              </a:rPr>
              <a:t> DARN, qui </a:t>
            </a:r>
            <a:r>
              <a:rPr lang="en-GB" sz="5600" dirty="0" err="1">
                <a:effectLst/>
                <a:latin typeface="Josefin Sans" pitchFamily="2" charset="0"/>
                <a:ea typeface="Calibri" panose="020F0502020204030204" pitchFamily="34" charset="0"/>
                <a:cs typeface="Calibri" panose="020F0502020204030204" pitchFamily="34" charset="0"/>
              </a:rPr>
              <a:t>décrit</a:t>
            </a:r>
            <a:r>
              <a:rPr lang="en-GB" sz="5600" dirty="0">
                <a:effectLst/>
                <a:latin typeface="Josefin Sans" pitchFamily="2" charset="0"/>
                <a:ea typeface="Calibri" panose="020F0502020204030204" pitchFamily="34" charset="0"/>
                <a:cs typeface="Calibri" panose="020F0502020204030204" pitchFamily="34" charset="0"/>
              </a:rPr>
              <a:t> </a:t>
            </a:r>
            <a:r>
              <a:rPr lang="en-GB" sz="5600" dirty="0" err="1">
                <a:effectLst/>
                <a:latin typeface="Josefin Sans" pitchFamily="2" charset="0"/>
                <a:ea typeface="Calibri" panose="020F0502020204030204" pitchFamily="34" charset="0"/>
                <a:cs typeface="Calibri" panose="020F0502020204030204" pitchFamily="34" charset="0"/>
              </a:rPr>
              <a:t>une</a:t>
            </a:r>
            <a:r>
              <a:rPr lang="en-GB" sz="5600" dirty="0">
                <a:effectLst/>
                <a:latin typeface="Josefin Sans" pitchFamily="2" charset="0"/>
                <a:ea typeface="Calibri" panose="020F0502020204030204" pitchFamily="34" charset="0"/>
                <a:cs typeface="Calibri" panose="020F0502020204030204" pitchFamily="34" charset="0"/>
              </a:rPr>
              <a:t> nouvelle </a:t>
            </a:r>
            <a:r>
              <a:rPr lang="en-GB" sz="5600" dirty="0" err="1">
                <a:effectLst/>
                <a:latin typeface="Josefin Sans" pitchFamily="2" charset="0"/>
                <a:ea typeface="Calibri" panose="020F0502020204030204" pitchFamily="34" charset="0"/>
                <a:cs typeface="Calibri" panose="020F0502020204030204" pitchFamily="34" charset="0"/>
              </a:rPr>
              <a:t>ligne</a:t>
            </a:r>
            <a:r>
              <a:rPr lang="en-GB" sz="5600" dirty="0">
                <a:effectLst/>
                <a:latin typeface="Josefin Sans" pitchFamily="2" charset="0"/>
                <a:ea typeface="Calibri" panose="020F0502020204030204" pitchFamily="34" charset="0"/>
                <a:cs typeface="Calibri" panose="020F0502020204030204" pitchFamily="34" charset="0"/>
              </a:rPr>
              <a:t> de conduit </a:t>
            </a:r>
            <a:r>
              <a:rPr lang="en-GB" sz="5600" kern="1200" dirty="0" err="1">
                <a:effectLst/>
                <a:latin typeface="Josefin Sans" pitchFamily="2" charset="0"/>
                <a:ea typeface="Times New Roman" panose="02020603050405020304" pitchFamily="18" charset="0"/>
                <a:cs typeface="Calibri" panose="020F0502020204030204" pitchFamily="34" charset="0"/>
              </a:rPr>
              <a:t>visant</a:t>
            </a:r>
            <a:r>
              <a:rPr lang="en-GB" sz="5600" kern="1200" dirty="0">
                <a:effectLst/>
                <a:latin typeface="Josefin Sans" pitchFamily="2" charset="0"/>
                <a:ea typeface="Times New Roman" panose="02020603050405020304" pitchFamily="18" charset="0"/>
                <a:cs typeface="Calibri" panose="020F0502020204030204" pitchFamily="34" charset="0"/>
              </a:rPr>
              <a:t> à développer des mécanismes d'adaptation et à changer les mentalités pour adopter un "discours de changement". </a:t>
            </a:r>
            <a:r>
              <a:rPr lang="en-GB" sz="5600" dirty="0">
                <a:effectLst/>
                <a:latin typeface="Josefin Sans" pitchFamily="2" charset="0"/>
                <a:ea typeface="Calibri" panose="020F0502020204030204" pitchFamily="34" charset="0"/>
                <a:cs typeface="Calibri" panose="020F0502020204030204" pitchFamily="34" charset="0"/>
              </a:rPr>
              <a:t>DARN </a:t>
            </a:r>
            <a:r>
              <a:rPr lang="en-GB" sz="5600" dirty="0" err="1">
                <a:effectLst/>
                <a:latin typeface="Josefin Sans" pitchFamily="2" charset="0"/>
                <a:ea typeface="Calibri" panose="020F0502020204030204" pitchFamily="34" charset="0"/>
                <a:cs typeface="Calibri" panose="020F0502020204030204" pitchFamily="34" charset="0"/>
              </a:rPr>
              <a:t>signifie</a:t>
            </a:r>
            <a:r>
              <a:rPr lang="en-GB" sz="5600" dirty="0">
                <a:effectLst/>
                <a:latin typeface="Josefin Sans" pitchFamily="2" charset="0"/>
                <a:ea typeface="Calibri" panose="020F0502020204030204" pitchFamily="34" charset="0"/>
                <a:cs typeface="Calibri" panose="020F0502020204030204" pitchFamily="34" charset="0"/>
              </a:rPr>
              <a:t> </a:t>
            </a:r>
            <a:r>
              <a:rPr lang="en-GB" sz="5600" kern="1200" dirty="0">
                <a:effectLst/>
                <a:latin typeface="Josefin Sans" pitchFamily="2" charset="0"/>
                <a:ea typeface="Times New Roman" panose="02020603050405020304" pitchFamily="18" charset="0"/>
                <a:cs typeface="Calibri" panose="020F0502020204030204" pitchFamily="34" charset="0"/>
              </a:rPr>
              <a:t>Desire, Ability, Reason and Need for change (</a:t>
            </a:r>
            <a:r>
              <a:rPr lang="en-GB" sz="5600" kern="1200" dirty="0" err="1">
                <a:effectLst/>
                <a:latin typeface="Josefin Sans" pitchFamily="2" charset="0"/>
                <a:ea typeface="Times New Roman" panose="02020603050405020304" pitchFamily="18" charset="0"/>
                <a:cs typeface="Calibri" panose="020F0502020204030204" pitchFamily="34" charset="0"/>
              </a:rPr>
              <a:t>Désir</a:t>
            </a:r>
            <a:r>
              <a:rPr lang="en-GB" sz="5600" kern="1200" dirty="0">
                <a:effectLst/>
                <a:latin typeface="Josefin Sans" pitchFamily="2" charset="0"/>
                <a:ea typeface="Times New Roman" panose="02020603050405020304" pitchFamily="18" charset="0"/>
                <a:cs typeface="Calibri" panose="020F0502020204030204" pitchFamily="34" charset="0"/>
              </a:rPr>
              <a:t>, </a:t>
            </a:r>
            <a:r>
              <a:rPr lang="en-GB" sz="5600" kern="1200" dirty="0" err="1">
                <a:effectLst/>
                <a:latin typeface="Josefin Sans" pitchFamily="2" charset="0"/>
                <a:ea typeface="Times New Roman" panose="02020603050405020304" pitchFamily="18" charset="0"/>
                <a:cs typeface="Calibri" panose="020F0502020204030204" pitchFamily="34" charset="0"/>
              </a:rPr>
              <a:t>capacité</a:t>
            </a:r>
            <a:r>
              <a:rPr lang="en-GB" sz="5600" kern="1200" dirty="0">
                <a:effectLst/>
                <a:latin typeface="Josefin Sans" pitchFamily="2" charset="0"/>
                <a:ea typeface="Times New Roman" panose="02020603050405020304" pitchFamily="18" charset="0"/>
                <a:cs typeface="Calibri" panose="020F0502020204030204" pitchFamily="34" charset="0"/>
              </a:rPr>
              <a:t>, raison et besoin de </a:t>
            </a:r>
            <a:r>
              <a:rPr lang="en-GB" sz="5600" kern="1200" dirty="0" err="1">
                <a:effectLst/>
                <a:latin typeface="Josefin Sans" pitchFamily="2" charset="0"/>
                <a:ea typeface="Times New Roman" panose="02020603050405020304" pitchFamily="18" charset="0"/>
                <a:cs typeface="Calibri" panose="020F0502020204030204" pitchFamily="34" charset="0"/>
              </a:rPr>
              <a:t>changement</a:t>
            </a:r>
            <a:r>
              <a:rPr lang="en-GB" sz="5600" dirty="0">
                <a:latin typeface="Josefin Sans" pitchFamily="2" charset="0"/>
                <a:ea typeface="Times New Roman" panose="02020603050405020304" pitchFamily="18" charset="0"/>
                <a:cs typeface="Calibri" panose="020F0502020204030204" pitchFamily="34" charset="0"/>
              </a:rPr>
              <a:t>).</a:t>
            </a:r>
            <a:r>
              <a:rPr lang="en-GB" sz="5600" dirty="0">
                <a:effectLst/>
                <a:latin typeface="Josefin Sans" pitchFamily="2" charset="0"/>
                <a:ea typeface="Calibri" panose="020F0502020204030204" pitchFamily="34" charset="0"/>
                <a:cs typeface="Calibri" panose="020F0502020204030204" pitchFamily="34" charset="0"/>
              </a:rPr>
              <a:t> Ces mesures et d'autres mesures psychologiques sont actuellement utilisées dans le service par l'intermédiaire du travailleur de liaison. Jusqu'à présent, ces initiatives ont donné des résultats positifs et entraîné des changements encourageants pour les utilisateurs du service. </a:t>
            </a:r>
          </a:p>
          <a:p>
            <a:pPr eaLnBrk="1" fontAlgn="auto" hangingPunct="1">
              <a:lnSpc>
                <a:spcPct val="160000"/>
              </a:lnSpc>
              <a:spcBef>
                <a:spcPts val="0"/>
              </a:spcBef>
              <a:spcAft>
                <a:spcPts val="0"/>
              </a:spcAft>
              <a:defRPr/>
            </a:pPr>
            <a:endParaRPr lang="en-GB" sz="5600" dirty="0">
              <a:latin typeface="Josefin Sans" pitchFamily="2" charset="0"/>
              <a:ea typeface="Calibri" panose="020F0502020204030204" pitchFamily="34" charset="0"/>
            </a:endParaRPr>
          </a:p>
          <a:p>
            <a:pPr eaLnBrk="1" fontAlgn="auto" hangingPunct="1">
              <a:lnSpc>
                <a:spcPct val="160000"/>
              </a:lnSpc>
              <a:spcBef>
                <a:spcPts val="0"/>
              </a:spcBef>
              <a:spcAft>
                <a:spcPts val="0"/>
              </a:spcAft>
              <a:defRPr/>
            </a:pPr>
            <a:r>
              <a:rPr lang="en-GB" sz="5600" b="1" dirty="0">
                <a:latin typeface="Josefin Sans" pitchFamily="2" charset="0"/>
                <a:ea typeface="Calibri" panose="020F0502020204030204" pitchFamily="34" charset="0"/>
              </a:rPr>
              <a:t>Compétences et éthique des travailleurs de liaison</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Un travailleur de liaison doit être sensible, ne pas porter de jugement et faire preuve d'intégrité, de flexibilité et de cohérence.</a:t>
            </a:r>
          </a:p>
          <a:p>
            <a:pPr marL="342900" lvl="0" indent="-342900">
              <a:lnSpc>
                <a:spcPct val="160000"/>
              </a:lnSpc>
              <a:spcBef>
                <a:spcPts val="0"/>
              </a:spcBef>
              <a:buFont typeface="Symbol" panose="05050102010706020507" pitchFamily="18" charset="2"/>
              <a:buChar char=""/>
            </a:pPr>
            <a:r>
              <a:rPr lang="en-GB" sz="5600" dirty="0">
                <a:latin typeface="Josefin Sans" pitchFamily="2" charset="0"/>
                <a:ea typeface="Times New Roman" panose="02020603050405020304" pitchFamily="18" charset="0"/>
              </a:rPr>
              <a:t>De </a:t>
            </a:r>
            <a:r>
              <a:rPr lang="en-GB" sz="5600" dirty="0" err="1">
                <a:latin typeface="Josefin Sans" pitchFamily="2" charset="0"/>
                <a:ea typeface="Times New Roman" panose="02020603050405020304" pitchFamily="18" charset="0"/>
              </a:rPr>
              <a:t>b</a:t>
            </a:r>
            <a:r>
              <a:rPr lang="en-GB" sz="5600" dirty="0" err="1">
                <a:effectLst/>
                <a:latin typeface="Josefin Sans" pitchFamily="2" charset="0"/>
                <a:ea typeface="Times New Roman" panose="02020603050405020304" pitchFamily="18" charset="0"/>
              </a:rPr>
              <a:t>onnes</a:t>
            </a:r>
            <a:r>
              <a:rPr lang="en-GB" sz="5600" dirty="0">
                <a:effectLst/>
                <a:latin typeface="Josefin Sans" pitchFamily="2" charset="0"/>
                <a:ea typeface="Times New Roman" panose="02020603050405020304" pitchFamily="18" charset="0"/>
              </a:rPr>
              <a:t> compétences interpersonnelles et </a:t>
            </a:r>
            <a:r>
              <a:rPr lang="en-GB" sz="5600" dirty="0" err="1">
                <a:effectLst/>
                <a:latin typeface="Josefin Sans" pitchFamily="2" charset="0"/>
                <a:ea typeface="Times New Roman" panose="02020603050405020304" pitchFamily="18" charset="0"/>
              </a:rPr>
              <a:t>confidentialité</a:t>
            </a:r>
            <a:endParaRPr lang="en-GB" sz="5600" dirty="0">
              <a:effectLst/>
              <a:latin typeface="Josefin Sans" pitchFamily="2" charset="0"/>
              <a:ea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Un travail en équipe et de manière autonome</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Une </a:t>
            </a:r>
            <a:r>
              <a:rPr lang="en-GB" sz="5600" dirty="0" err="1">
                <a:effectLst/>
                <a:latin typeface="Josefin Sans" pitchFamily="2" charset="0"/>
                <a:ea typeface="Times New Roman" panose="02020603050405020304" pitchFamily="18" charset="0"/>
              </a:rPr>
              <a:t>éthique</a:t>
            </a:r>
            <a:r>
              <a:rPr lang="en-GB" sz="5600" dirty="0">
                <a:effectLst/>
                <a:latin typeface="Josefin Sans" pitchFamily="2" charset="0"/>
                <a:ea typeface="Times New Roman" panose="02020603050405020304" pitchFamily="18" charset="0"/>
              </a:rPr>
              <a:t> </a:t>
            </a:r>
            <a:r>
              <a:rPr lang="en-GB" sz="5600" dirty="0" err="1">
                <a:effectLst/>
                <a:latin typeface="Josefin Sans" pitchFamily="2" charset="0"/>
                <a:ea typeface="Times New Roman" panose="02020603050405020304" pitchFamily="18" charset="0"/>
              </a:rPr>
              <a:t>centrée</a:t>
            </a:r>
            <a:r>
              <a:rPr lang="en-GB" sz="5600" dirty="0">
                <a:effectLst/>
                <a:latin typeface="Josefin Sans" pitchFamily="2" charset="0"/>
                <a:ea typeface="Times New Roman" panose="02020603050405020304" pitchFamily="18" charset="0"/>
              </a:rPr>
              <a:t> sur la personne</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Une communication ouverte entre les agences et les </a:t>
            </a:r>
            <a:r>
              <a:rPr lang="en-GB" sz="5600" dirty="0" err="1">
                <a:effectLst/>
                <a:latin typeface="Josefin Sans" pitchFamily="2" charset="0"/>
                <a:ea typeface="Times New Roman" panose="02020603050405020304" pitchFamily="18" charset="0"/>
              </a:rPr>
              <a:t>secteurs</a:t>
            </a:r>
            <a:r>
              <a:rPr lang="en-GB" sz="5600" dirty="0">
                <a:effectLst/>
                <a:latin typeface="Josefin Sans" pitchFamily="2" charset="0"/>
                <a:ea typeface="Times New Roman" panose="02020603050405020304" pitchFamily="18" charset="0"/>
              </a:rPr>
              <a:t>,</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Entretenir des relations avec les professionnels référents</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Tenir des </a:t>
            </a:r>
            <a:r>
              <a:rPr lang="en-GB" sz="5600" dirty="0" err="1">
                <a:effectLst/>
                <a:latin typeface="Josefin Sans" pitchFamily="2" charset="0"/>
                <a:ea typeface="Times New Roman" panose="02020603050405020304" pitchFamily="18" charset="0"/>
              </a:rPr>
              <a:t>registres</a:t>
            </a:r>
            <a:r>
              <a:rPr lang="en-GB" sz="5600" dirty="0">
                <a:effectLst/>
                <a:latin typeface="Josefin Sans" pitchFamily="2" charset="0"/>
                <a:ea typeface="Times New Roman" panose="02020603050405020304" pitchFamily="18" charset="0"/>
              </a:rPr>
              <a:t> précis, </a:t>
            </a:r>
            <a:r>
              <a:rPr lang="en-GB" sz="5600" dirty="0" err="1">
                <a:effectLst/>
                <a:latin typeface="Josefin Sans" pitchFamily="2" charset="0"/>
                <a:ea typeface="Times New Roman" panose="02020603050405020304" pitchFamily="18" charset="0"/>
              </a:rPr>
              <a:t>avoir</a:t>
            </a:r>
            <a:r>
              <a:rPr lang="en-GB" sz="5600" dirty="0">
                <a:effectLst/>
                <a:latin typeface="Josefin Sans" pitchFamily="2" charset="0"/>
                <a:ea typeface="Times New Roman" panose="02020603050405020304" pitchFamily="18" charset="0"/>
              </a:rPr>
              <a:t> des </a:t>
            </a:r>
            <a:r>
              <a:rPr lang="en-GB" sz="5600" dirty="0" err="1">
                <a:effectLst/>
                <a:latin typeface="Josefin Sans" pitchFamily="2" charset="0"/>
                <a:ea typeface="Times New Roman" panose="02020603050405020304" pitchFamily="18" charset="0"/>
              </a:rPr>
              <a:t>compétences</a:t>
            </a:r>
            <a:r>
              <a:rPr lang="en-GB" sz="5600" dirty="0">
                <a:effectLst/>
                <a:latin typeface="Josefin Sans" pitchFamily="2" charset="0"/>
                <a:ea typeface="Times New Roman" panose="02020603050405020304" pitchFamily="18" charset="0"/>
              </a:rPr>
              <a:t> </a:t>
            </a:r>
            <a:r>
              <a:rPr lang="en-GB" sz="5600" dirty="0" err="1">
                <a:effectLst/>
                <a:latin typeface="Josefin Sans" pitchFamily="2" charset="0"/>
                <a:ea typeface="Times New Roman" panose="02020603050405020304" pitchFamily="18" charset="0"/>
              </a:rPr>
              <a:t>informatiques</a:t>
            </a:r>
            <a:r>
              <a:rPr lang="en-GB" sz="5600" dirty="0">
                <a:effectLst/>
                <a:latin typeface="Josefin Sans" pitchFamily="2" charset="0"/>
                <a:ea typeface="Times New Roman" panose="02020603050405020304" pitchFamily="18" charset="0"/>
              </a:rPr>
              <a:t> et savoir </a:t>
            </a:r>
            <a:r>
              <a:rPr lang="en-GB" sz="5600" dirty="0" err="1">
                <a:effectLst/>
                <a:latin typeface="Josefin Sans" pitchFamily="2" charset="0"/>
                <a:ea typeface="Times New Roman" panose="02020603050405020304" pitchFamily="18" charset="0"/>
              </a:rPr>
              <a:t>référencer</a:t>
            </a:r>
            <a:endParaRPr lang="en-GB" sz="5600" dirty="0">
              <a:effectLst/>
              <a:latin typeface="Josefin Sans" pitchFamily="2" charset="0"/>
              <a:ea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n-GB" sz="5600" dirty="0" err="1">
                <a:effectLst/>
                <a:latin typeface="Josefin Sans" pitchFamily="2" charset="0"/>
                <a:ea typeface="Times New Roman" panose="02020603050405020304" pitchFamily="18" charset="0"/>
              </a:rPr>
              <a:t>Protéger</a:t>
            </a:r>
            <a:r>
              <a:rPr lang="en-GB" sz="5600" dirty="0">
                <a:effectLst/>
                <a:latin typeface="Josefin Sans" pitchFamily="2" charset="0"/>
                <a:ea typeface="Times New Roman" panose="02020603050405020304" pitchFamily="18" charset="0"/>
              </a:rPr>
              <a:t> les </a:t>
            </a:r>
            <a:r>
              <a:rPr lang="en-GB" sz="5600" dirty="0" err="1">
                <a:effectLst/>
                <a:latin typeface="Josefin Sans" pitchFamily="2" charset="0"/>
                <a:ea typeface="Times New Roman" panose="02020603050405020304" pitchFamily="18" charset="0"/>
              </a:rPr>
              <a:t>donénes</a:t>
            </a:r>
            <a:endParaRPr lang="en-GB" sz="5600" dirty="0">
              <a:effectLst/>
              <a:latin typeface="Josefin Sans" pitchFamily="2" charset="0"/>
              <a:ea typeface="Times New Roman" panose="02020603050405020304" pitchFamily="18" charset="0"/>
            </a:endParaRP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Identifier et utiliser les ressources/compétences/expériences de la communauté.</a:t>
            </a: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1150306" y="148300"/>
            <a:ext cx="9523066" cy="74070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Une étude de cas - DARN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[CA4]</a:t>
            </a:r>
            <a:endParaRPr lang="en-US" sz="2400" dirty="0">
              <a:latin typeface="Amatic SC" panose="00000500000000000000" pitchFamily="2" charset="-79"/>
              <a:cs typeface="Amatic SC" panose="00000500000000000000" pitchFamily="2" charset="-79"/>
            </a:endParaRPr>
          </a:p>
        </p:txBody>
      </p:sp>
      <p:pic>
        <p:nvPicPr>
          <p:cNvPr id="5" name="Picture 4" descr="What does a Support Worker do? - Precious Homes">
            <a:extLst>
              <a:ext uri="{FF2B5EF4-FFF2-40B4-BE49-F238E27FC236}">
                <a16:creationId xmlns:a16="http://schemas.microsoft.com/office/drawing/2014/main" id="{39478963-7201-4443-68BC-FF054D86B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0" y="1453860"/>
            <a:ext cx="2485390" cy="1975140"/>
          </a:xfrm>
          <a:prstGeom prst="rect">
            <a:avLst/>
          </a:prstGeom>
          <a:noFill/>
          <a:ln>
            <a:noFill/>
          </a:ln>
          <a:effectLst>
            <a:outerShdw blurRad="50800" dist="50800" dir="5400000" algn="ctr" rotWithShape="0">
              <a:srgbClr val="FFC000"/>
            </a:outerShdw>
            <a:softEdge rad="127000"/>
          </a:effectLst>
        </p:spPr>
      </p:pic>
      <p:sp>
        <p:nvSpPr>
          <p:cNvPr id="6" name="Rectangle: Rounded Corners 5">
            <a:extLst>
              <a:ext uri="{FF2B5EF4-FFF2-40B4-BE49-F238E27FC236}">
                <a16:creationId xmlns:a16="http://schemas.microsoft.com/office/drawing/2014/main" id="{73662CF2-EBEF-059A-2AD9-DD8FD6C33673}"/>
              </a:ext>
            </a:extLst>
          </p:cNvPr>
          <p:cNvSpPr/>
          <p:nvPr/>
        </p:nvSpPr>
        <p:spPr>
          <a:xfrm>
            <a:off x="8890000" y="4203699"/>
            <a:ext cx="2485390" cy="164200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22225">
            <a:solidFill>
              <a:schemeClr val="tx1"/>
            </a:solidFill>
            <a:prstDash val="sysDash"/>
          </a:ln>
          <a:effectLst>
            <a:outerShdw blurRad="50800" dist="50800" dir="5400000" algn="ctr" rotWithShape="0">
              <a:srgbClr val="FFC000"/>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1716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904976" y="244628"/>
            <a:ext cx="10382048" cy="1123809"/>
          </a:xfrm>
        </p:spPr>
        <p:txBody>
          <a:bodyPr/>
          <a:lstStyle/>
          <a:p>
            <a:pPr algn="ctr"/>
            <a:r>
              <a:rPr lang="en-GB" sz="3600"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Autres noms utilisés pour décrire un travailleur de liaison dans la prescription sociale </a:t>
            </a:r>
            <a:r>
              <a:rPr lang="en-GB" sz="3600" dirty="0" err="1">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Modèles</a:t>
            </a:r>
            <a:r>
              <a:rPr lang="en-GB" sz="3600"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[CA4]</a:t>
            </a:r>
            <a:endParaRPr lang="en-US" sz="2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4" y="1593710"/>
            <a:ext cx="4525100" cy="3295790"/>
          </a:xfrm>
          <a:prstGeom prst="rect">
            <a:avLst/>
          </a:prstGeom>
          <a:effectLst>
            <a:outerShdw blurRad="50800" dist="50800" dir="5400000" algn="ctr" rotWithShape="0">
              <a:srgbClr val="FFC000"/>
            </a:outerShdw>
          </a:effectLst>
        </p:spPr>
      </p:pic>
      <p:pic>
        <p:nvPicPr>
          <p:cNvPr id="6" name="Image 5">
            <a:extLst>
              <a:ext uri="{FF2B5EF4-FFF2-40B4-BE49-F238E27FC236}">
                <a16:creationId xmlns:a16="http://schemas.microsoft.com/office/drawing/2014/main" id="{0D29FC1B-D597-DAA5-243F-E940409A7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52" y="1509428"/>
            <a:ext cx="8584999" cy="4632293"/>
          </a:xfrm>
          <a:prstGeom prst="rect">
            <a:avLst/>
          </a:prstGeom>
        </p:spPr>
      </p:pic>
    </p:spTree>
    <p:extLst>
      <p:ext uri="{BB962C8B-B14F-4D97-AF65-F5344CB8AC3E}">
        <p14:creationId xmlns:p14="http://schemas.microsoft.com/office/powerpoint/2010/main" val="170538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237130"/>
            <a:ext cx="7718578" cy="3402106"/>
          </a:xfrm>
        </p:spPr>
        <p:txBody>
          <a:bodyPr>
            <a:normAutofit/>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08" y="925733"/>
            <a:ext cx="6205671" cy="7427006"/>
          </a:xfrm>
          <a:prstGeom prst="rect">
            <a:avLst/>
          </a:prstGeom>
        </p:spPr>
      </p:pic>
      <p:sp>
        <p:nvSpPr>
          <p:cNvPr id="6" name="TextBox 5">
            <a:extLst>
              <a:ext uri="{FF2B5EF4-FFF2-40B4-BE49-F238E27FC236}">
                <a16:creationId xmlns:a16="http://schemas.microsoft.com/office/drawing/2014/main" id="{26CF3619-F854-E7A2-A5C2-2B9C883C0F67}"/>
              </a:ext>
            </a:extLst>
          </p:cNvPr>
          <p:cNvSpPr txBox="1"/>
          <p:nvPr/>
        </p:nvSpPr>
        <p:spPr>
          <a:xfrm>
            <a:off x="230467" y="1296091"/>
            <a:ext cx="9681882" cy="2550698"/>
          </a:xfrm>
          <a:prstGeom prst="rect">
            <a:avLst/>
          </a:prstGeom>
          <a:noFill/>
        </p:spPr>
        <p:txBody>
          <a:bodyPr wrap="square">
            <a:spAutoFit/>
          </a:bodyPr>
          <a:lstStyle/>
          <a:p>
            <a:pPr>
              <a:lnSpc>
                <a:spcPct val="150000"/>
              </a:lnSpc>
            </a:pPr>
            <a:r>
              <a:rPr lang="en-GB" b="0" i="0" dirty="0">
                <a:solidFill>
                  <a:srgbClr val="B2B2B2"/>
                </a:solidFill>
                <a:effectLst>
                  <a:outerShdw blurRad="38100" dist="38100" dir="2700000" algn="tl">
                    <a:srgbClr val="000000">
                      <a:alpha val="43137"/>
                    </a:srgbClr>
                  </a:outerShdw>
                </a:effectLst>
                <a:latin typeface="Josefin Sans" pitchFamily="2" charset="0"/>
              </a:rPr>
              <a:t>Ce </a:t>
            </a:r>
            <a:r>
              <a:rPr lang="en-GB" b="0" i="0" dirty="0" err="1">
                <a:solidFill>
                  <a:srgbClr val="B2B2B2"/>
                </a:solidFill>
                <a:effectLst>
                  <a:outerShdw blurRad="38100" dist="38100" dir="2700000" algn="tl">
                    <a:srgbClr val="000000">
                      <a:alpha val="43137"/>
                    </a:srgbClr>
                  </a:outerShdw>
                </a:effectLst>
                <a:latin typeface="Josefin Sans" pitchFamily="2" charset="0"/>
              </a:rPr>
              <a:t>projet</a:t>
            </a:r>
            <a:r>
              <a:rPr lang="en-GB" b="0" i="0" dirty="0">
                <a:solidFill>
                  <a:srgbClr val="B2B2B2"/>
                </a:solidFill>
                <a:effectLst>
                  <a:outerShdw blurRad="38100" dist="38100" dir="2700000" algn="tl">
                    <a:srgbClr val="000000">
                      <a:alpha val="43137"/>
                    </a:srgbClr>
                  </a:outerShdw>
                </a:effectLst>
                <a:latin typeface="Josefin Sans" pitchFamily="2" charset="0"/>
              </a:rPr>
              <a:t> a </a:t>
            </a:r>
            <a:r>
              <a:rPr lang="en-GB" b="0" i="0" dirty="0" err="1">
                <a:solidFill>
                  <a:srgbClr val="B2B2B2"/>
                </a:solidFill>
                <a:effectLst>
                  <a:outerShdw blurRad="38100" dist="38100" dir="2700000" algn="tl">
                    <a:srgbClr val="000000">
                      <a:alpha val="43137"/>
                    </a:srgbClr>
                  </a:outerShdw>
                </a:effectLst>
                <a:latin typeface="Josefin Sans" pitchFamily="2" charset="0"/>
              </a:rPr>
              <a:t>été</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financé</a:t>
            </a:r>
            <a:r>
              <a:rPr lang="en-GB" b="0" i="0" dirty="0">
                <a:solidFill>
                  <a:srgbClr val="B2B2B2"/>
                </a:solidFill>
                <a:effectLst>
                  <a:outerShdw blurRad="38100" dist="38100" dir="2700000" algn="tl">
                    <a:srgbClr val="000000">
                      <a:alpha val="43137"/>
                    </a:srgbClr>
                  </a:outerShdw>
                </a:effectLst>
                <a:latin typeface="Josefin Sans" pitchFamily="2" charset="0"/>
              </a:rPr>
              <a:t> avec le </a:t>
            </a:r>
            <a:r>
              <a:rPr lang="en-GB" b="0" i="0" dirty="0" err="1">
                <a:solidFill>
                  <a:srgbClr val="B2B2B2"/>
                </a:solidFill>
                <a:effectLst>
                  <a:outerShdw blurRad="38100" dist="38100" dir="2700000" algn="tl">
                    <a:srgbClr val="000000">
                      <a:alpha val="43137"/>
                    </a:srgbClr>
                  </a:outerShdw>
                </a:effectLst>
                <a:latin typeface="Josefin Sans" pitchFamily="2" charset="0"/>
              </a:rPr>
              <a:t>soutien</a:t>
            </a:r>
            <a:r>
              <a:rPr lang="en-GB" b="0" i="0" dirty="0">
                <a:solidFill>
                  <a:srgbClr val="B2B2B2"/>
                </a:solidFill>
                <a:effectLst>
                  <a:outerShdw blurRad="38100" dist="38100" dir="2700000" algn="tl">
                    <a:srgbClr val="000000">
                      <a:alpha val="43137"/>
                    </a:srgbClr>
                  </a:outerShdw>
                </a:effectLst>
                <a:latin typeface="Josefin Sans" pitchFamily="2" charset="0"/>
              </a:rPr>
              <a:t> de la Commission </a:t>
            </a:r>
            <a:r>
              <a:rPr lang="en-GB" b="0" i="0" dirty="0" err="1">
                <a:solidFill>
                  <a:srgbClr val="B2B2B2"/>
                </a:solidFill>
                <a:effectLst>
                  <a:outerShdw blurRad="38100" dist="38100" dir="2700000" algn="tl">
                    <a:srgbClr val="000000">
                      <a:alpha val="43137"/>
                    </a:srgbClr>
                  </a:outerShdw>
                </a:effectLst>
                <a:latin typeface="Josefin Sans" pitchFamily="2" charset="0"/>
              </a:rPr>
              <a:t>européenne</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L'auteur</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est</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seul</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responsable</a:t>
            </a:r>
            <a:r>
              <a:rPr lang="en-GB" b="0" i="0" dirty="0">
                <a:solidFill>
                  <a:srgbClr val="B2B2B2"/>
                </a:solidFill>
                <a:effectLst>
                  <a:outerShdw blurRad="38100" dist="38100" dir="2700000" algn="tl">
                    <a:srgbClr val="000000">
                      <a:alpha val="43137"/>
                    </a:srgbClr>
                  </a:outerShdw>
                </a:effectLst>
                <a:latin typeface="Josefin Sans" pitchFamily="2" charset="0"/>
              </a:rPr>
              <a:t> de </a:t>
            </a:r>
            <a:r>
              <a:rPr lang="en-GB" b="0" i="0" dirty="0" err="1">
                <a:solidFill>
                  <a:srgbClr val="B2B2B2"/>
                </a:solidFill>
                <a:effectLst>
                  <a:outerShdw blurRad="38100" dist="38100" dir="2700000" algn="tl">
                    <a:srgbClr val="000000">
                      <a:alpha val="43137"/>
                    </a:srgbClr>
                  </a:outerShdw>
                </a:effectLst>
                <a:latin typeface="Josefin Sans" pitchFamily="2" charset="0"/>
              </a:rPr>
              <a:t>cette</a:t>
            </a:r>
            <a:r>
              <a:rPr lang="en-GB" b="0" i="0" dirty="0">
                <a:solidFill>
                  <a:srgbClr val="B2B2B2"/>
                </a:solidFill>
                <a:effectLst>
                  <a:outerShdw blurRad="38100" dist="38100" dir="2700000" algn="tl">
                    <a:srgbClr val="000000">
                      <a:alpha val="43137"/>
                    </a:srgbClr>
                  </a:outerShdw>
                </a:effectLst>
                <a:latin typeface="Josefin Sans" pitchFamily="2" charset="0"/>
              </a:rPr>
              <a:t> publication (communication) et la Commission </a:t>
            </a:r>
            <a:r>
              <a:rPr lang="en-GB" b="0" i="0" dirty="0" err="1">
                <a:solidFill>
                  <a:srgbClr val="B2B2B2"/>
                </a:solidFill>
                <a:effectLst>
                  <a:outerShdw blurRad="38100" dist="38100" dir="2700000" algn="tl">
                    <a:srgbClr val="000000">
                      <a:alpha val="43137"/>
                    </a:srgbClr>
                  </a:outerShdw>
                </a:effectLst>
                <a:latin typeface="Josefin Sans" pitchFamily="2" charset="0"/>
              </a:rPr>
              <a:t>n'accepte</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aucune</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responsabilité</a:t>
            </a:r>
            <a:r>
              <a:rPr lang="en-GB" b="0" i="0" dirty="0">
                <a:solidFill>
                  <a:srgbClr val="B2B2B2"/>
                </a:solidFill>
                <a:effectLst>
                  <a:outerShdw blurRad="38100" dist="38100" dir="2700000" algn="tl">
                    <a:srgbClr val="000000">
                      <a:alpha val="43137"/>
                    </a:srgbClr>
                  </a:outerShdw>
                </a:effectLst>
                <a:latin typeface="Josefin Sans" pitchFamily="2" charset="0"/>
              </a:rPr>
              <a:t> quant </a:t>
            </a:r>
            <a:r>
              <a:rPr lang="en-GB" b="0" i="0" dirty="0" err="1">
                <a:solidFill>
                  <a:srgbClr val="B2B2B2"/>
                </a:solidFill>
                <a:effectLst>
                  <a:outerShdw blurRad="38100" dist="38100" dir="2700000" algn="tl">
                    <a:srgbClr val="000000">
                      <a:alpha val="43137"/>
                    </a:srgbClr>
                  </a:outerShdw>
                </a:effectLst>
                <a:latin typeface="Josefin Sans" pitchFamily="2" charset="0"/>
              </a:rPr>
              <a:t>à</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l'utilisation</a:t>
            </a:r>
            <a:r>
              <a:rPr lang="en-GB" b="0" i="0" dirty="0">
                <a:solidFill>
                  <a:srgbClr val="B2B2B2"/>
                </a:solidFill>
                <a:effectLst>
                  <a:outerShdw blurRad="38100" dist="38100" dir="2700000" algn="tl">
                    <a:srgbClr val="000000">
                      <a:alpha val="43137"/>
                    </a:srgbClr>
                  </a:outerShdw>
                </a:effectLst>
                <a:latin typeface="Josefin Sans" pitchFamily="2" charset="0"/>
              </a:rPr>
              <a:t> qui </a:t>
            </a:r>
            <a:r>
              <a:rPr lang="en-GB" b="0" i="0" dirty="0" err="1">
                <a:solidFill>
                  <a:srgbClr val="B2B2B2"/>
                </a:solidFill>
                <a:effectLst>
                  <a:outerShdw blurRad="38100" dist="38100" dir="2700000" algn="tl">
                    <a:srgbClr val="000000">
                      <a:alpha val="43137"/>
                    </a:srgbClr>
                  </a:outerShdw>
                </a:effectLst>
                <a:latin typeface="Josefin Sans" pitchFamily="2" charset="0"/>
              </a:rPr>
              <a:t>pourrait</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être</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faite</a:t>
            </a:r>
            <a:r>
              <a:rPr lang="en-GB" b="0" i="0" dirty="0">
                <a:solidFill>
                  <a:srgbClr val="B2B2B2"/>
                </a:solidFill>
                <a:effectLst>
                  <a:outerShdw blurRad="38100" dist="38100" dir="2700000" algn="tl">
                    <a:srgbClr val="000000">
                      <a:alpha val="43137"/>
                    </a:srgbClr>
                  </a:outerShdw>
                </a:effectLst>
                <a:latin typeface="Josefin Sans" pitchFamily="2" charset="0"/>
              </a:rPr>
              <a:t> des </a:t>
            </a:r>
            <a:r>
              <a:rPr lang="en-GB" b="0" i="0" dirty="0" err="1">
                <a:solidFill>
                  <a:srgbClr val="B2B2B2"/>
                </a:solidFill>
                <a:effectLst>
                  <a:outerShdw blurRad="38100" dist="38100" dir="2700000" algn="tl">
                    <a:srgbClr val="000000">
                      <a:alpha val="43137"/>
                    </a:srgbClr>
                  </a:outerShdw>
                </a:effectLst>
                <a:latin typeface="Josefin Sans" pitchFamily="2" charset="0"/>
              </a:rPr>
              <a:t>informations</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contenues</a:t>
            </a:r>
            <a:r>
              <a:rPr lang="en-GB" b="0" i="0" dirty="0">
                <a:solidFill>
                  <a:srgbClr val="B2B2B2"/>
                </a:solidFill>
                <a:effectLst>
                  <a:outerShdw blurRad="38100" dist="38100" dir="2700000" algn="tl">
                    <a:srgbClr val="000000">
                      <a:alpha val="43137"/>
                    </a:srgbClr>
                  </a:outerShdw>
                </a:effectLst>
                <a:latin typeface="Josefin Sans" pitchFamily="2" charset="0"/>
              </a:rPr>
              <a:t> dans </a:t>
            </a:r>
            <a:r>
              <a:rPr lang="en-GB" b="0" i="0" dirty="0" err="1">
                <a:solidFill>
                  <a:srgbClr val="B2B2B2"/>
                </a:solidFill>
                <a:effectLst>
                  <a:outerShdw blurRad="38100" dist="38100" dir="2700000" algn="tl">
                    <a:srgbClr val="000000">
                      <a:alpha val="43137"/>
                    </a:srgbClr>
                  </a:outerShdw>
                </a:effectLst>
                <a:latin typeface="Josefin Sans" pitchFamily="2" charset="0"/>
              </a:rPr>
              <a:t>ce</a:t>
            </a:r>
            <a:r>
              <a:rPr lang="en-GB" b="0" i="0" dirty="0">
                <a:solidFill>
                  <a:srgbClr val="B2B2B2"/>
                </a:solidFill>
                <a:effectLst>
                  <a:outerShdw blurRad="38100" dist="38100" dir="2700000" algn="tl">
                    <a:srgbClr val="000000">
                      <a:alpha val="43137"/>
                    </a:srgbClr>
                  </a:outerShdw>
                </a:effectLst>
                <a:latin typeface="Josefin Sans" pitchFamily="2" charset="0"/>
              </a:rPr>
              <a:t> document. </a:t>
            </a:r>
            <a:r>
              <a:rPr lang="en-GB" b="0" i="0" dirty="0" err="1">
                <a:solidFill>
                  <a:srgbClr val="B2B2B2"/>
                </a:solidFill>
                <a:effectLst>
                  <a:outerShdw blurRad="38100" dist="38100" dir="2700000" algn="tl">
                    <a:srgbClr val="000000">
                      <a:alpha val="43137"/>
                    </a:srgbClr>
                  </a:outerShdw>
                </a:effectLst>
                <a:latin typeface="Josefin Sans" pitchFamily="2" charset="0"/>
              </a:rPr>
              <a:t>Conformément</a:t>
            </a:r>
            <a:r>
              <a:rPr lang="en-GB" b="0" i="0" dirty="0">
                <a:solidFill>
                  <a:srgbClr val="B2B2B2"/>
                </a:solidFill>
                <a:effectLst>
                  <a:outerShdw blurRad="38100" dist="38100" dir="2700000" algn="tl">
                    <a:srgbClr val="000000">
                      <a:alpha val="43137"/>
                    </a:srgbClr>
                  </a:outerShdw>
                </a:effectLst>
                <a:latin typeface="Josefin Sans" pitchFamily="2" charset="0"/>
              </a:rPr>
              <a:t> au nouveau cadre du GDPR, </a:t>
            </a:r>
            <a:r>
              <a:rPr lang="en-GB" b="0" i="0" dirty="0" err="1">
                <a:solidFill>
                  <a:srgbClr val="B2B2B2"/>
                </a:solidFill>
                <a:effectLst>
                  <a:outerShdw blurRad="38100" dist="38100" dir="2700000" algn="tl">
                    <a:srgbClr val="000000">
                      <a:alpha val="43137"/>
                    </a:srgbClr>
                  </a:outerShdw>
                </a:effectLst>
                <a:latin typeface="Josefin Sans" pitchFamily="2" charset="0"/>
              </a:rPr>
              <a:t>veuillez</a:t>
            </a:r>
            <a:r>
              <a:rPr lang="en-GB" b="0" i="0" dirty="0">
                <a:solidFill>
                  <a:srgbClr val="B2B2B2"/>
                </a:solidFill>
                <a:effectLst>
                  <a:outerShdw blurRad="38100" dist="38100" dir="2700000" algn="tl">
                    <a:srgbClr val="000000">
                      <a:alpha val="43137"/>
                    </a:srgbClr>
                  </a:outerShdw>
                </a:effectLst>
                <a:latin typeface="Josefin Sans" pitchFamily="2" charset="0"/>
              </a:rPr>
              <a:t> noter que le </a:t>
            </a:r>
            <a:r>
              <a:rPr lang="en-GB" b="0" i="0" dirty="0" err="1">
                <a:solidFill>
                  <a:srgbClr val="B2B2B2"/>
                </a:solidFill>
                <a:effectLst>
                  <a:outerShdw blurRad="38100" dist="38100" dir="2700000" algn="tl">
                    <a:srgbClr val="000000">
                      <a:alpha val="43137"/>
                    </a:srgbClr>
                  </a:outerShdw>
                </a:effectLst>
                <a:latin typeface="Josefin Sans" pitchFamily="2" charset="0"/>
              </a:rPr>
              <a:t>Partenariat</a:t>
            </a:r>
            <a:r>
              <a:rPr lang="en-GB" b="0" i="0" dirty="0">
                <a:solidFill>
                  <a:srgbClr val="B2B2B2"/>
                </a:solidFill>
                <a:effectLst>
                  <a:outerShdw blurRad="38100" dist="38100" dir="2700000" algn="tl">
                    <a:srgbClr val="000000">
                      <a:alpha val="43137"/>
                    </a:srgbClr>
                  </a:outerShdw>
                </a:effectLst>
                <a:latin typeface="Josefin Sans" pitchFamily="2" charset="0"/>
              </a:rPr>
              <a:t> ne </a:t>
            </a:r>
            <a:r>
              <a:rPr lang="en-GB" b="0" i="0" dirty="0" err="1">
                <a:solidFill>
                  <a:srgbClr val="B2B2B2"/>
                </a:solidFill>
                <a:effectLst>
                  <a:outerShdw blurRad="38100" dist="38100" dir="2700000" algn="tl">
                    <a:srgbClr val="000000">
                      <a:alpha val="43137"/>
                    </a:srgbClr>
                  </a:outerShdw>
                </a:effectLst>
                <a:latin typeface="Josefin Sans" pitchFamily="2" charset="0"/>
              </a:rPr>
              <a:t>traitera</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vos</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données</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personnelles</a:t>
            </a:r>
            <a:r>
              <a:rPr lang="en-GB" b="0" i="0" dirty="0">
                <a:solidFill>
                  <a:srgbClr val="B2B2B2"/>
                </a:solidFill>
                <a:effectLst>
                  <a:outerShdw blurRad="38100" dist="38100" dir="2700000" algn="tl">
                    <a:srgbClr val="000000">
                      <a:alpha val="43137"/>
                    </a:srgbClr>
                  </a:outerShdw>
                </a:effectLst>
                <a:latin typeface="Josefin Sans" pitchFamily="2" charset="0"/>
              </a:rPr>
              <a:t> que dans le </a:t>
            </a:r>
            <a:r>
              <a:rPr lang="en-GB" b="0" i="0" dirty="0" err="1">
                <a:solidFill>
                  <a:srgbClr val="B2B2B2"/>
                </a:solidFill>
                <a:effectLst>
                  <a:outerShdw blurRad="38100" dist="38100" dir="2700000" algn="tl">
                    <a:srgbClr val="000000">
                      <a:alpha val="43137"/>
                    </a:srgbClr>
                  </a:outerShdw>
                </a:effectLst>
                <a:latin typeface="Josefin Sans" pitchFamily="2" charset="0"/>
              </a:rPr>
              <a:t>seul</a:t>
            </a:r>
            <a:r>
              <a:rPr lang="en-GB" b="0" i="0" dirty="0">
                <a:solidFill>
                  <a:srgbClr val="B2B2B2"/>
                </a:solidFill>
                <a:effectLst>
                  <a:outerShdw blurRad="38100" dist="38100" dir="2700000" algn="tl">
                    <a:srgbClr val="000000">
                      <a:alpha val="43137"/>
                    </a:srgbClr>
                  </a:outerShdw>
                </a:effectLst>
                <a:latin typeface="Josefin Sans" pitchFamily="2" charset="0"/>
              </a:rPr>
              <a:t> </a:t>
            </a:r>
            <a:r>
              <a:rPr lang="en-GB" b="0" i="0" dirty="0" err="1">
                <a:solidFill>
                  <a:srgbClr val="B2B2B2"/>
                </a:solidFill>
                <a:effectLst>
                  <a:outerShdw blurRad="38100" dist="38100" dir="2700000" algn="tl">
                    <a:srgbClr val="000000">
                      <a:alpha val="43137"/>
                    </a:srgbClr>
                  </a:outerShdw>
                </a:effectLst>
                <a:latin typeface="Josefin Sans" pitchFamily="2" charset="0"/>
              </a:rPr>
              <a:t>intérêt</a:t>
            </a:r>
            <a:r>
              <a:rPr lang="en-GB" b="0" i="0" dirty="0">
                <a:solidFill>
                  <a:srgbClr val="B2B2B2"/>
                </a:solidFill>
                <a:effectLst>
                  <a:outerShdw blurRad="38100" dist="38100" dir="2700000" algn="tl">
                    <a:srgbClr val="000000">
                      <a:alpha val="43137"/>
                    </a:srgbClr>
                  </a:outerShdw>
                </a:effectLst>
                <a:latin typeface="Josefin Sans" pitchFamily="2" charset="0"/>
              </a:rPr>
              <a:t> et aux </a:t>
            </a:r>
            <a:r>
              <a:rPr lang="en-GB" b="0" i="0" dirty="0" err="1">
                <a:solidFill>
                  <a:srgbClr val="B2B2B2"/>
                </a:solidFill>
                <a:effectLst>
                  <a:outerShdw blurRad="38100" dist="38100" dir="2700000" algn="tl">
                    <a:srgbClr val="000000">
                      <a:alpha val="43137"/>
                    </a:srgbClr>
                  </a:outerShdw>
                </a:effectLst>
                <a:latin typeface="Josefin Sans" pitchFamily="2" charset="0"/>
              </a:rPr>
              <a:t>seules</a:t>
            </a:r>
            <a:r>
              <a:rPr lang="en-GB" b="0" i="0" dirty="0">
                <a:solidFill>
                  <a:srgbClr val="B2B2B2"/>
                </a:solidFill>
                <a:effectLst>
                  <a:outerShdw blurRad="38100" dist="38100" dir="2700000" algn="tl">
                    <a:srgbClr val="000000">
                      <a:alpha val="43137"/>
                    </a:srgbClr>
                  </a:outerShdw>
                </a:effectLst>
                <a:latin typeface="Josefin Sans" pitchFamily="2" charset="0"/>
              </a:rPr>
              <a:t> fins du </a:t>
            </a:r>
            <a:r>
              <a:rPr lang="en-GB" b="0" i="0" dirty="0" err="1">
                <a:solidFill>
                  <a:srgbClr val="B2B2B2"/>
                </a:solidFill>
                <a:effectLst>
                  <a:outerShdw blurRad="38100" dist="38100" dir="2700000" algn="tl">
                    <a:srgbClr val="000000">
                      <a:alpha val="43137"/>
                    </a:srgbClr>
                  </a:outerShdw>
                </a:effectLst>
                <a:latin typeface="Josefin Sans" pitchFamily="2" charset="0"/>
              </a:rPr>
              <a:t>projet</a:t>
            </a:r>
            <a:r>
              <a:rPr lang="en-GB" b="0" i="0" dirty="0">
                <a:solidFill>
                  <a:srgbClr val="B2B2B2"/>
                </a:solidFill>
                <a:effectLst>
                  <a:outerShdw blurRad="38100" dist="38100" dir="2700000" algn="tl">
                    <a:srgbClr val="000000">
                      <a:alpha val="43137"/>
                    </a:srgbClr>
                  </a:outerShdw>
                </a:effectLst>
                <a:latin typeface="Josefin Sans" pitchFamily="2" charset="0"/>
              </a:rPr>
              <a:t> et sans </a:t>
            </a:r>
            <a:r>
              <a:rPr lang="en-GB" b="0" i="0" dirty="0" err="1">
                <a:solidFill>
                  <a:srgbClr val="B2B2B2"/>
                </a:solidFill>
                <a:effectLst>
                  <a:outerShdw blurRad="38100" dist="38100" dir="2700000" algn="tl">
                    <a:srgbClr val="000000">
                      <a:alpha val="43137"/>
                    </a:srgbClr>
                  </a:outerShdw>
                </a:effectLst>
                <a:latin typeface="Josefin Sans" pitchFamily="2" charset="0"/>
              </a:rPr>
              <a:t>préjudice</a:t>
            </a:r>
            <a:r>
              <a:rPr lang="en-GB" b="0" i="0" dirty="0">
                <a:solidFill>
                  <a:srgbClr val="B2B2B2"/>
                </a:solidFill>
                <a:effectLst>
                  <a:outerShdw blurRad="38100" dist="38100" dir="2700000" algn="tl">
                    <a:srgbClr val="000000">
                      <a:alpha val="43137"/>
                    </a:srgbClr>
                  </a:outerShdw>
                </a:effectLst>
                <a:latin typeface="Josefin Sans" pitchFamily="2" charset="0"/>
              </a:rPr>
              <a:t> de </a:t>
            </a:r>
            <a:r>
              <a:rPr lang="en-GB" b="0" i="0" dirty="0" err="1">
                <a:solidFill>
                  <a:srgbClr val="B2B2B2"/>
                </a:solidFill>
                <a:effectLst>
                  <a:outerShdw blurRad="38100" dist="38100" dir="2700000" algn="tl">
                    <a:srgbClr val="000000">
                      <a:alpha val="43137"/>
                    </a:srgbClr>
                  </a:outerShdw>
                </a:effectLst>
                <a:latin typeface="Josefin Sans" pitchFamily="2" charset="0"/>
              </a:rPr>
              <a:t>vos</a:t>
            </a:r>
            <a:r>
              <a:rPr lang="en-GB" b="0" i="0" dirty="0">
                <a:solidFill>
                  <a:srgbClr val="B2B2B2"/>
                </a:solidFill>
                <a:effectLst>
                  <a:outerShdw blurRad="38100" dist="38100" dir="2700000" algn="tl">
                    <a:srgbClr val="000000">
                      <a:alpha val="43137"/>
                    </a:srgbClr>
                  </a:outerShdw>
                </a:effectLst>
                <a:latin typeface="Josefin Sans" pitchFamily="2" charset="0"/>
              </a:rPr>
              <a:t> droits.</a:t>
            </a:r>
          </a:p>
        </p:txBody>
      </p:sp>
      <p:pic>
        <p:nvPicPr>
          <p:cNvPr id="3" name="Image 2" descr="Une image contenant texte&#10;&#10;Description générée automatiquement">
            <a:extLst>
              <a:ext uri="{FF2B5EF4-FFF2-40B4-BE49-F238E27FC236}">
                <a16:creationId xmlns:a16="http://schemas.microsoft.com/office/drawing/2014/main" id="{D359A9DC-3914-BB67-BCC4-A59B37AC4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56" y="305977"/>
            <a:ext cx="7772400" cy="990114"/>
          </a:xfrm>
          <a:prstGeom prst="rect">
            <a:avLst/>
          </a:prstGeom>
        </p:spPr>
      </p:pic>
    </p:spTree>
    <p:extLst>
      <p:ext uri="{BB962C8B-B14F-4D97-AF65-F5344CB8AC3E}">
        <p14:creationId xmlns:p14="http://schemas.microsoft.com/office/powerpoint/2010/main" val="415206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226982" y="458133"/>
            <a:ext cx="11738036" cy="6262369"/>
          </a:xfrm>
        </p:spPr>
        <p:txBody>
          <a:bodyPr numCol="2">
            <a:noAutofit/>
          </a:bodyPr>
          <a:lstStyle/>
          <a:p>
            <a:pPr>
              <a:lnSpc>
                <a:spcPct val="170000"/>
              </a:lnSpc>
              <a:spcAft>
                <a:spcPts val="800"/>
              </a:spcAft>
            </a:pPr>
            <a:r>
              <a:rPr lang="en-GB" sz="1600" b="1" dirty="0">
                <a:solidFill>
                  <a:srgbClr val="FFC000"/>
                </a:solidFill>
                <a:effectLst/>
                <a:latin typeface="Josefin Sans" pitchFamily="2" charset="0"/>
                <a:ea typeface="Calibri" panose="020F0502020204030204" pitchFamily="34" charset="0"/>
                <a:cs typeface="Calibri" panose="020F0502020204030204" pitchFamily="34" charset="0"/>
              </a:rPr>
              <a:t> Question 1</a:t>
            </a:r>
          </a:p>
          <a:p>
            <a:pPr>
              <a:lnSpc>
                <a:spcPct val="170000"/>
              </a:lnSpc>
              <a:spcAft>
                <a:spcPts val="800"/>
              </a:spcAft>
            </a:pPr>
            <a:r>
              <a:rPr lang="en-GB" sz="1500" b="1" dirty="0">
                <a:latin typeface="Josefin Sans" pitchFamily="2" charset="0"/>
                <a:ea typeface="Calibri" panose="020F0502020204030204" pitchFamily="34" charset="0"/>
              </a:rPr>
              <a:t>Les programmes de prescription sociale fonctionnent-ils vraiment ?</a:t>
            </a:r>
          </a:p>
          <a:p>
            <a:pPr>
              <a:lnSpc>
                <a:spcPct val="170000"/>
              </a:lnSpc>
              <a:spcAft>
                <a:spcPts val="800"/>
              </a:spcAft>
            </a:pPr>
            <a:r>
              <a:rPr lang="en-GB" sz="1500" dirty="0">
                <a:latin typeface="Josefin Sans" pitchFamily="2" charset="0"/>
                <a:ea typeface="Calibri" panose="020F0502020204030204" pitchFamily="34" charset="0"/>
              </a:rPr>
              <a:t>Il peut être difficile de mesurer les économies financières réalisées par les services de santé, mais de plus en plus d'éléments confirment que cette initiative permet de réduire les coûts. </a:t>
            </a:r>
          </a:p>
          <a:p>
            <a:pPr>
              <a:lnSpc>
                <a:spcPct val="170000"/>
              </a:lnSpc>
              <a:spcAft>
                <a:spcPts val="800"/>
              </a:spcAft>
            </a:pPr>
            <a:r>
              <a:rPr lang="en-GB" sz="1500" dirty="0">
                <a:latin typeface="Josefin Sans" pitchFamily="2" charset="0"/>
                <a:ea typeface="Calibri" panose="020F0502020204030204" pitchFamily="34" charset="0"/>
              </a:rPr>
              <a:t>Le NHS (service de </a:t>
            </a:r>
            <a:r>
              <a:rPr lang="en-GB" sz="1500" dirty="0" err="1">
                <a:latin typeface="Josefin Sans" pitchFamily="2" charset="0"/>
                <a:ea typeface="Calibri" panose="020F0502020204030204" pitchFamily="34" charset="0"/>
              </a:rPr>
              <a:t>santé</a:t>
            </a:r>
            <a:r>
              <a:rPr lang="en-GB" sz="1500" dirty="0">
                <a:latin typeface="Josefin Sans" pitchFamily="2" charset="0"/>
                <a:ea typeface="Calibri" panose="020F0502020204030204" pitchFamily="34" charset="0"/>
              </a:rPr>
              <a:t> </a:t>
            </a:r>
            <a:r>
              <a:rPr lang="en-GB" sz="1500" dirty="0" err="1">
                <a:latin typeface="Josefin Sans" pitchFamily="2" charset="0"/>
                <a:ea typeface="Calibri" panose="020F0502020204030204" pitchFamily="34" charset="0"/>
              </a:rPr>
              <a:t>publique</a:t>
            </a:r>
            <a:r>
              <a:rPr lang="en-GB" sz="1500" dirty="0">
                <a:latin typeface="Josefin Sans" pitchFamily="2" charset="0"/>
                <a:ea typeface="Calibri" panose="020F0502020204030204" pitchFamily="34" charset="0"/>
              </a:rPr>
              <a:t> du </a:t>
            </a:r>
            <a:r>
              <a:rPr lang="en-GB" sz="1500" dirty="0" err="1">
                <a:latin typeface="Josefin Sans" pitchFamily="2" charset="0"/>
                <a:ea typeface="Calibri" panose="020F0502020204030204" pitchFamily="34" charset="0"/>
              </a:rPr>
              <a:t>Royaume</a:t>
            </a:r>
            <a:r>
              <a:rPr lang="en-GB" sz="1500" dirty="0">
                <a:latin typeface="Josefin Sans" pitchFamily="2" charset="0"/>
                <a:ea typeface="Calibri" panose="020F0502020204030204" pitchFamily="34" charset="0"/>
              </a:rPr>
              <a:t>-Uni) a indiqué qu'il subissait une pression moindre, avec moins de visites chez le généraliste et aux urgences, des séjours hospitaliers plus courts, moins de plaintes et moins de demandes de médicaments à long terme.</a:t>
            </a: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marL="138113">
              <a:lnSpc>
                <a:spcPct val="170000"/>
              </a:lnSpc>
            </a:pPr>
            <a:r>
              <a:rPr lang="en-GB" sz="1600" b="1" dirty="0">
                <a:solidFill>
                  <a:srgbClr val="FFC000"/>
                </a:solidFill>
                <a:latin typeface="Josefin Sans" pitchFamily="2" charset="0"/>
                <a:ea typeface="Calibri" panose="020F0502020204030204" pitchFamily="34" charset="0"/>
                <a:cs typeface="Calibri" panose="020F0502020204030204" pitchFamily="34" charset="0"/>
              </a:rPr>
              <a:t>Question 2 </a:t>
            </a:r>
          </a:p>
          <a:p>
            <a:pPr marL="222250">
              <a:lnSpc>
                <a:spcPct val="170000"/>
              </a:lnSpc>
            </a:pPr>
            <a:r>
              <a:rPr lang="en-GB" sz="1500" b="1" dirty="0">
                <a:latin typeface="Josefin Sans" pitchFamily="2" charset="0"/>
                <a:ea typeface="Calibri" panose="020F0502020204030204" pitchFamily="34" charset="0"/>
                <a:cs typeface="Calibri" panose="020F0502020204030204" pitchFamily="34" charset="0"/>
              </a:rPr>
              <a:t>Et s'il n'y a pas de groupes pertinents dans la région ?</a:t>
            </a:r>
          </a:p>
          <a:p>
            <a:pPr marL="222250">
              <a:lnSpc>
                <a:spcPct val="170000"/>
              </a:lnSpc>
            </a:pPr>
            <a:r>
              <a:rPr lang="en-GB" sz="1500" dirty="0">
                <a:effectLst/>
                <a:latin typeface="Josefin Sans" pitchFamily="2" charset="0"/>
                <a:ea typeface="Calibri" panose="020F0502020204030204" pitchFamily="34" charset="0"/>
                <a:cs typeface="Calibri" panose="020F0502020204030204" pitchFamily="34" charset="0"/>
              </a:rPr>
              <a:t>Un travailleur de liaison constatera directement les lacunes de l'offre communautaire et jouera un rôle créatif dans la mise en place de groupes d'activités adaptés aux besoins de la personne. Le travailleur de liaison se connectera aux différents hubs qui hébergent des organisations membres pouvant fournir les prescriptions sociales. </a:t>
            </a:r>
            <a:r>
              <a:rPr lang="en-GB" sz="1500" dirty="0" err="1">
                <a:effectLst/>
                <a:latin typeface="Josefin Sans" pitchFamily="2" charset="0"/>
                <a:ea typeface="Calibri" panose="020F0502020204030204" pitchFamily="34" charset="0"/>
                <a:cs typeface="Calibri" panose="020F0502020204030204" pitchFamily="34" charset="0"/>
              </a:rPr>
              <a:t>Ces</a:t>
            </a:r>
            <a:r>
              <a:rPr lang="en-GB" sz="1500" dirty="0">
                <a:effectLst/>
                <a:latin typeface="Josefin Sans" pitchFamily="2" charset="0"/>
                <a:ea typeface="Calibri" panose="020F0502020204030204" pitchFamily="34" charset="0"/>
                <a:cs typeface="Calibri" panose="020F0502020204030204" pitchFamily="34" charset="0"/>
              </a:rPr>
              <a:t> organisations </a:t>
            </a:r>
            <a:r>
              <a:rPr lang="en-GB" sz="1500" dirty="0" err="1">
                <a:effectLst/>
                <a:latin typeface="Josefin Sans" pitchFamily="2" charset="0"/>
                <a:ea typeface="Calibri" panose="020F0502020204030204" pitchFamily="34" charset="0"/>
                <a:cs typeface="Calibri" panose="020F0502020204030204" pitchFamily="34" charset="0"/>
              </a:rPr>
              <a:t>membres</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proviendront</a:t>
            </a:r>
            <a:r>
              <a:rPr lang="en-GB" sz="1500" dirty="0">
                <a:effectLst/>
                <a:latin typeface="Josefin Sans" pitchFamily="2" charset="0"/>
                <a:ea typeface="Calibri" panose="020F0502020204030204" pitchFamily="34" charset="0"/>
                <a:cs typeface="Calibri" panose="020F0502020204030204" pitchFamily="34" charset="0"/>
              </a:rPr>
              <a:t> du secteur des entreprises communautaires, volontaires et sociales ainsi que des ONG. Comme indiqué précédemment, le Compendium des </a:t>
            </a:r>
            <a:r>
              <a:rPr lang="en-GB" sz="1500" dirty="0" err="1">
                <a:effectLst/>
                <a:latin typeface="Josefin Sans" pitchFamily="2" charset="0"/>
                <a:ea typeface="Calibri" panose="020F0502020204030204" pitchFamily="34" charset="0"/>
                <a:cs typeface="Calibri" panose="020F0502020204030204" pitchFamily="34" charset="0"/>
              </a:rPr>
              <a:t>projets</a:t>
            </a:r>
            <a:r>
              <a:rPr lang="en-GB" sz="1500" dirty="0">
                <a:effectLst/>
                <a:latin typeface="Josefin Sans" pitchFamily="2" charset="0"/>
                <a:ea typeface="Calibri" panose="020F0502020204030204" pitchFamily="34" charset="0"/>
                <a:cs typeface="Calibri" panose="020F0502020204030204" pitchFamily="34" charset="0"/>
              </a:rPr>
              <a:t> de </a:t>
            </a:r>
            <a:r>
              <a:rPr lang="en-GB" sz="1500" dirty="0" err="1">
                <a:effectLst/>
                <a:latin typeface="Josefin Sans" pitchFamily="2" charset="0"/>
                <a:ea typeface="Calibri" panose="020F0502020204030204" pitchFamily="34" charset="0"/>
                <a:cs typeface="Calibri" panose="020F0502020204030204" pitchFamily="34" charset="0"/>
              </a:rPr>
              <a:t>soins</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communautaires</a:t>
            </a:r>
            <a:r>
              <a:rPr lang="en-GB" sz="1500" dirty="0">
                <a:effectLst/>
                <a:latin typeface="Josefin Sans" pitchFamily="2" charset="0"/>
                <a:ea typeface="Calibri" panose="020F0502020204030204" pitchFamily="34" charset="0"/>
                <a:cs typeface="Calibri" panose="020F0502020204030204" pitchFamily="34" charset="0"/>
              </a:rPr>
              <a:t> de prescriptions </a:t>
            </a:r>
            <a:r>
              <a:rPr lang="en-GB" sz="1500" dirty="0" err="1">
                <a:effectLst/>
                <a:latin typeface="Josefin Sans" pitchFamily="2" charset="0"/>
                <a:ea typeface="Calibri" panose="020F0502020204030204" pitchFamily="34" charset="0"/>
                <a:cs typeface="Calibri" panose="020F0502020204030204" pitchFamily="34" charset="0"/>
              </a:rPr>
              <a:t>sociales</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présente</a:t>
            </a:r>
            <a:r>
              <a:rPr lang="en-GB" sz="1500" dirty="0">
                <a:effectLst/>
                <a:latin typeface="Josefin Sans" pitchFamily="2" charset="0"/>
                <a:ea typeface="Calibri" panose="020F0502020204030204" pitchFamily="34" charset="0"/>
                <a:cs typeface="Calibri" panose="020F0502020204030204" pitchFamily="34" charset="0"/>
              </a:rPr>
              <a:t> 35 études de </a:t>
            </a:r>
            <a:r>
              <a:rPr lang="en-GB" sz="1500" dirty="0" err="1">
                <a:effectLst/>
                <a:latin typeface="Josefin Sans" pitchFamily="2" charset="0"/>
                <a:ea typeface="Calibri" panose="020F0502020204030204" pitchFamily="34" charset="0"/>
                <a:cs typeface="Calibri" panose="020F0502020204030204" pitchFamily="34" charset="0"/>
              </a:rPr>
              <a:t>cas</a:t>
            </a:r>
            <a:r>
              <a:rPr lang="en-GB" sz="1500" dirty="0">
                <a:latin typeface="Josefin Sans" pitchFamily="2" charset="0"/>
                <a:ea typeface="Calibri" panose="020F0502020204030204" pitchFamily="34" charset="0"/>
                <a:cs typeface="Calibri" panose="020F0502020204030204" pitchFamily="34" charset="0"/>
              </a:rPr>
              <a:t>. </a:t>
            </a:r>
            <a:r>
              <a:rPr lang="en-GB" sz="1500" dirty="0">
                <a:effectLst/>
                <a:latin typeface="Josefin Sans" pitchFamily="2" charset="0"/>
                <a:ea typeface="Calibri" panose="020F0502020204030204" pitchFamily="34" charset="0"/>
                <a:cs typeface="Calibri" panose="020F0502020204030204" pitchFamily="34" charset="0"/>
              </a:rPr>
              <a:t>La </a:t>
            </a:r>
            <a:r>
              <a:rPr lang="en-GB" sz="1500" dirty="0" err="1">
                <a:effectLst/>
                <a:latin typeface="Josefin Sans" pitchFamily="2" charset="0"/>
                <a:ea typeface="Calibri" panose="020F0502020204030204" pitchFamily="34" charset="0"/>
                <a:cs typeface="Calibri" panose="020F0502020204030204" pitchFamily="34" charset="0"/>
              </a:rPr>
              <a:t>majorité</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d’entre</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elles</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contient</a:t>
            </a:r>
            <a:r>
              <a:rPr lang="en-GB" sz="1500" dirty="0">
                <a:effectLst/>
                <a:latin typeface="Josefin Sans" pitchFamily="2" charset="0"/>
                <a:ea typeface="Calibri" panose="020F0502020204030204" pitchFamily="34" charset="0"/>
                <a:cs typeface="Calibri" panose="020F0502020204030204" pitchFamily="34" charset="0"/>
              </a:rPr>
              <a:t> </a:t>
            </a:r>
            <a:r>
              <a:rPr lang="en-GB" sz="1500" dirty="0" err="1">
                <a:effectLst/>
                <a:latin typeface="Josefin Sans" pitchFamily="2" charset="0"/>
                <a:ea typeface="Calibri" panose="020F0502020204030204" pitchFamily="34" charset="0"/>
                <a:cs typeface="Calibri" panose="020F0502020204030204" pitchFamily="34" charset="0"/>
              </a:rPr>
              <a:t>également</a:t>
            </a:r>
            <a:r>
              <a:rPr lang="en-GB" sz="1500" dirty="0">
                <a:effectLst/>
                <a:latin typeface="Josefin Sans" pitchFamily="2" charset="0"/>
                <a:ea typeface="Calibri" panose="020F0502020204030204" pitchFamily="34" charset="0"/>
                <a:cs typeface="Calibri" panose="020F0502020204030204" pitchFamily="34" charset="0"/>
              </a:rPr>
              <a:t> des suggestions pour </a:t>
            </a:r>
            <a:r>
              <a:rPr lang="en-GB" sz="1500" dirty="0" err="1">
                <a:effectLst/>
                <a:latin typeface="Josefin Sans" pitchFamily="2" charset="0"/>
                <a:ea typeface="Calibri" panose="020F0502020204030204" pitchFamily="34" charset="0"/>
                <a:cs typeface="Calibri" panose="020F0502020204030204" pitchFamily="34" charset="0"/>
              </a:rPr>
              <a:t>leur</a:t>
            </a:r>
            <a:r>
              <a:rPr lang="en-GB" sz="1500" dirty="0">
                <a:effectLst/>
                <a:latin typeface="Josefin Sans" pitchFamily="2" charset="0"/>
                <a:ea typeface="Calibri" panose="020F0502020204030204" pitchFamily="34" charset="0"/>
                <a:cs typeface="Calibri" panose="020F0502020204030204" pitchFamily="34" charset="0"/>
              </a:rPr>
              <a:t> reconduction.</a:t>
            </a:r>
          </a:p>
          <a:p>
            <a:pPr>
              <a:lnSpc>
                <a:spcPct val="170000"/>
              </a:lnSpc>
              <a:spcAft>
                <a:spcPts val="800"/>
              </a:spcAft>
            </a:pPr>
            <a:endParaRPr lang="en-GB" sz="1400" b="1" dirty="0">
              <a:effectLst/>
              <a:latin typeface="Josefin Sans" pitchFamily="2" charset="0"/>
              <a:ea typeface="Calibri" panose="020F0502020204030204" pitchFamily="34" charset="0"/>
              <a:cs typeface="Calibri" panose="020F0502020204030204" pitchFamily="34" charset="0"/>
            </a:endParaRPr>
          </a:p>
          <a:p>
            <a:pPr>
              <a:lnSpc>
                <a:spcPct val="170000"/>
              </a:lnSpc>
            </a:pPr>
            <a:endParaRPr lang="en-GB" sz="1400" b="1" dirty="0">
              <a:latin typeface="Josefin Sans" pitchFamily="2" charset="0"/>
              <a:ea typeface="Calibri" panose="020F0502020204030204" pitchFamily="34" charset="0"/>
            </a:endParaRPr>
          </a:p>
          <a:p>
            <a:pPr>
              <a:lnSpc>
                <a:spcPct val="170000"/>
              </a:lnSpc>
            </a:pPr>
            <a:r>
              <a:rPr lang="en-GB" sz="1400" dirty="0">
                <a:latin typeface="Josefin Sans" pitchFamily="2" charset="0"/>
                <a:ea typeface="Calibri" panose="020F0502020204030204" pitchFamily="34" charset="0"/>
              </a:rPr>
              <a:t>. </a:t>
            </a:r>
            <a:endParaRPr lang="en-GB" sz="14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821094" y="39927"/>
            <a:ext cx="10036439" cy="774700"/>
          </a:xfrm>
        </p:spPr>
        <p:txBody>
          <a:bodyPr/>
          <a:lstStyle/>
          <a:p>
            <a:pPr algn="ctr"/>
            <a:r>
              <a:rPr lang="en-GB" sz="28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CA4]    </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Quelques questions que vous pourriez vous poser</a:t>
            </a:r>
            <a:endParaRPr lang="en-US" sz="2400" dirty="0">
              <a:latin typeface="Amatic SC" panose="00000500000000000000" pitchFamily="2" charset="-79"/>
              <a:cs typeface="Amatic SC" panose="00000500000000000000" pitchFamily="2" charset="-79"/>
            </a:endParaRPr>
          </a:p>
        </p:txBody>
      </p:sp>
      <p:pic>
        <p:nvPicPr>
          <p:cNvPr id="6" name="Picture 5" descr="A picture containing text, vector graphics&#10;&#10;Description automatically generated">
            <a:extLst>
              <a:ext uri="{FF2B5EF4-FFF2-40B4-BE49-F238E27FC236}">
                <a16:creationId xmlns:a16="http://schemas.microsoft.com/office/drawing/2014/main" id="{D1CEF9B7-5C47-4C15-0EB0-F34D4DEBD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627" y="4900127"/>
            <a:ext cx="2817219" cy="2286492"/>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1869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47965" y="776230"/>
            <a:ext cx="10739958" cy="5586470"/>
          </a:xfrm>
        </p:spPr>
        <p:txBody>
          <a:bodyPr numCol="2">
            <a:noAutofit/>
          </a:bodyPr>
          <a:lstStyle/>
          <a:p>
            <a:pPr>
              <a:lnSpc>
                <a:spcPct val="150000"/>
              </a:lnSpc>
              <a:spcAft>
                <a:spcPts val="800"/>
              </a:spcAft>
            </a:pPr>
            <a:r>
              <a:rPr lang="en-GB" sz="1400" b="1" dirty="0">
                <a:effectLst/>
                <a:latin typeface="Josefin Sans" pitchFamily="2" charset="0"/>
                <a:ea typeface="Calibri" panose="020F0502020204030204" pitchFamily="34" charset="0"/>
                <a:cs typeface="Calibri" panose="020F0502020204030204" pitchFamily="34" charset="0"/>
              </a:rPr>
              <a:t>Quel est l'avenir des programmes de prescription sociale ?</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400" dirty="0">
                <a:effectLst/>
                <a:latin typeface="Josefin Sans" pitchFamily="2" charset="0"/>
                <a:ea typeface="Calibri" panose="020F0502020204030204" pitchFamily="34" charset="0"/>
                <a:cs typeface="Calibri" panose="020F0502020204030204" pitchFamily="34" charset="0"/>
              </a:rPr>
              <a:t>Au fur et à mesure que le programme de prescription sociale se développe, il sera plus facile d'identifier les lacunes dans les services et les ressources. Les activités suivantes permettront de poursuivre le développement du programme et d'intégrer les modèles de travail des meilleures pratiques :</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latin typeface="Josefin Sans" pitchFamily="2" charset="0"/>
              <a:ea typeface="Times New Roman" panose="02020603050405020304" pitchFamily="18" charset="0"/>
            </a:endParaRPr>
          </a:p>
          <a:p>
            <a:pPr lvl="0">
              <a:lnSpc>
                <a:spcPct val="170000"/>
              </a:lnSpc>
            </a:pPr>
            <a:endParaRPr lang="en-GB" sz="1400" dirty="0">
              <a:latin typeface="Josefin Sans" pitchFamily="2" charset="0"/>
              <a:ea typeface="Times New Roman" panose="02020603050405020304" pitchFamily="18" charset="0"/>
            </a:endParaRPr>
          </a:p>
          <a:p>
            <a:pPr marL="342900" lvl="0" indent="-28575">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Évaluation et appréciation par l'analyse systématique des données à des moments </a:t>
            </a:r>
            <a:r>
              <a:rPr lang="en-GB" sz="1400" dirty="0" err="1">
                <a:effectLst/>
                <a:latin typeface="Josefin Sans" pitchFamily="2" charset="0"/>
                <a:ea typeface="Times New Roman" panose="02020603050405020304" pitchFamily="18" charset="0"/>
              </a:rPr>
              <a:t>determinés</a:t>
            </a:r>
            <a:r>
              <a:rPr lang="en-GB" sz="1400" dirty="0">
                <a:latin typeface="Josefin Sans" pitchFamily="2" charset="0"/>
                <a:ea typeface="Times New Roman" panose="02020603050405020304" pitchFamily="18" charset="0"/>
              </a:rPr>
              <a:t> (</a:t>
            </a:r>
            <a:r>
              <a:rPr lang="en-GB" sz="1400" dirty="0">
                <a:effectLst/>
                <a:latin typeface="Josefin Sans" pitchFamily="2" charset="0"/>
                <a:ea typeface="Times New Roman" panose="02020603050405020304" pitchFamily="18" charset="0"/>
              </a:rPr>
              <a:t>par exemple, le </a:t>
            </a:r>
            <a:r>
              <a:rPr lang="en-GB" sz="1400" dirty="0" err="1">
                <a:effectLst/>
                <a:latin typeface="Josefin Sans" pitchFamily="2" charset="0"/>
                <a:ea typeface="Times New Roman" panose="02020603050405020304" pitchFamily="18" charset="0"/>
              </a:rPr>
              <a:t>suivi</a:t>
            </a:r>
            <a:r>
              <a:rPr lang="en-GB" sz="1400" dirty="0">
                <a:effectLst/>
                <a:latin typeface="Josefin Sans" pitchFamily="2" charset="0"/>
                <a:ea typeface="Times New Roman" panose="02020603050405020304" pitchFamily="18" charset="0"/>
              </a:rPr>
              <a:t> </a:t>
            </a:r>
            <a:r>
              <a:rPr lang="en-GB" sz="1400" dirty="0" err="1">
                <a:latin typeface="Josefin Sans" pitchFamily="2" charset="0"/>
                <a:ea typeface="Times New Roman" panose="02020603050405020304" pitchFamily="18" charset="0"/>
              </a:rPr>
              <a:t>régulier</a:t>
            </a:r>
            <a:r>
              <a:rPr lang="en-GB" sz="1400" dirty="0">
                <a:latin typeface="Josefin Sans" pitchFamily="2" charset="0"/>
                <a:ea typeface="Times New Roman" panose="02020603050405020304" pitchFamily="18" charset="0"/>
              </a:rPr>
              <a:t> -</a:t>
            </a:r>
            <a:r>
              <a:rPr lang="en-GB" sz="1400" dirty="0">
                <a:effectLst/>
                <a:latin typeface="Josefin Sans" pitchFamily="2" charset="0"/>
                <a:ea typeface="Times New Roman" panose="02020603050405020304" pitchFamily="18" charset="0"/>
              </a:rPr>
              <a:t> environ tous les six </a:t>
            </a:r>
            <a:r>
              <a:rPr lang="en-GB" sz="1400" dirty="0" err="1">
                <a:effectLst/>
                <a:latin typeface="Josefin Sans" pitchFamily="2" charset="0"/>
                <a:ea typeface="Times New Roman" panose="02020603050405020304" pitchFamily="18" charset="0"/>
              </a:rPr>
              <a:t>mois</a:t>
            </a:r>
            <a:r>
              <a:rPr lang="en-GB" sz="1400" dirty="0">
                <a:effectLst/>
                <a:latin typeface="Josefin Sans" pitchFamily="2" charset="0"/>
                <a:ea typeface="Times New Roman" panose="02020603050405020304" pitchFamily="18" charset="0"/>
              </a:rPr>
              <a:t>)</a:t>
            </a:r>
            <a:endParaRPr lang="en-GB" sz="1400" dirty="0">
              <a:latin typeface="Josefin Sans" pitchFamily="2" charset="0"/>
              <a:ea typeface="Times New Roman" panose="02020603050405020304" pitchFamily="18" charset="0"/>
            </a:endParaRPr>
          </a:p>
          <a:p>
            <a:pPr marL="342900" indent="-28575">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Des discussions ouvertes et permanentes pour évaluer et réviser le modèle convenu, et s'assurer qu'il s'adapte bien à l'</a:t>
            </a:r>
            <a:r>
              <a:rPr lang="en-GB" sz="1400" dirty="0">
                <a:latin typeface="Josefin Sans" pitchFamily="2" charset="0"/>
                <a:ea typeface="Times New Roman" panose="02020603050405020304" pitchFamily="18" charset="0"/>
              </a:rPr>
              <a:t>offre et aux groupes </a:t>
            </a:r>
            <a:r>
              <a:rPr lang="en-GB" sz="1400" dirty="0">
                <a:effectLst/>
                <a:latin typeface="Josefin Sans" pitchFamily="2" charset="0"/>
                <a:ea typeface="Times New Roman" panose="02020603050405020304" pitchFamily="18" charset="0"/>
              </a:rPr>
              <a:t>existants </a:t>
            </a:r>
            <a:r>
              <a:rPr lang="en-GB" sz="1400" dirty="0">
                <a:latin typeface="Josefin Sans" pitchFamily="2" charset="0"/>
                <a:ea typeface="Times New Roman" panose="02020603050405020304" pitchFamily="18" charset="0"/>
              </a:rPr>
              <a:t>dans la région. </a:t>
            </a:r>
            <a:endParaRPr lang="en-GB" sz="1400" dirty="0">
              <a:effectLst/>
              <a:latin typeface="Josefin Sans" pitchFamily="2" charset="0"/>
              <a:ea typeface="Times New Roman" panose="02020603050405020304" pitchFamily="18" charset="0"/>
            </a:endParaRPr>
          </a:p>
          <a:p>
            <a:pPr marL="342900" lvl="0" indent="-28575">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Affecter des ressources appropriées à la mesure de l'impact.</a:t>
            </a:r>
          </a:p>
          <a:p>
            <a:pPr marL="342900" lvl="0" indent="-28575">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Évaluer les attentes, les valeurs et les objectifs perçus de toutes les parties prenantes, en étant réaliste et clair sur les résultats essentiels. </a:t>
            </a:r>
          </a:p>
          <a:p>
            <a:pPr marL="342900" lvl="0" indent="-28575">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Le maintien de la confidentialité lors de la mise en relation des dossiers des patients avec divers groupes et services bénévoles, communautaires et d'entreprise. Les données ne doivent pas être utilisées à des fins autres que le cadre interne et un consentement éclairé doit être donné.</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90428"/>
            <a:ext cx="9523066" cy="685802"/>
          </a:xfrm>
        </p:spPr>
        <p:txBody>
          <a:bodyPr/>
          <a:lstStyle/>
          <a:p>
            <a:pPr algn="ct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plans pour </a:t>
            </a:r>
            <a:r>
              <a:rPr lang="en-GB" b="1" dirty="0" err="1">
                <a:solidFill>
                  <a:srgbClr val="FFD243"/>
                </a:solidFill>
                <a:effectLst/>
                <a:latin typeface="Amatic SC" panose="00000500000000000000" pitchFamily="2" charset="-79"/>
                <a:ea typeface="Calibri" panose="020F0502020204030204" pitchFamily="34" charset="0"/>
                <a:cs typeface="Amatic SC" panose="00000500000000000000" pitchFamily="2" charset="-79"/>
              </a:rPr>
              <a:t>l'avenir</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CA5]</a:t>
            </a:r>
            <a:endParaRPr lang="en-US" sz="2400" dirty="0">
              <a:latin typeface="Amatic SC" panose="00000500000000000000" pitchFamily="2" charset="-79"/>
              <a:cs typeface="Amatic SC" panose="00000500000000000000" pitchFamily="2" charset="-79"/>
            </a:endParaRPr>
          </a:p>
        </p:txBody>
      </p:sp>
      <p:pic>
        <p:nvPicPr>
          <p:cNvPr id="7" name="Picture 6">
            <a:extLst>
              <a:ext uri="{FF2B5EF4-FFF2-40B4-BE49-F238E27FC236}">
                <a16:creationId xmlns:a16="http://schemas.microsoft.com/office/drawing/2014/main" id="{0CD01B24-6B03-0D40-D836-7E7FB9680E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3719202"/>
            <a:ext cx="2984500" cy="2300597"/>
          </a:xfrm>
          <a:prstGeom prst="rect">
            <a:avLst/>
          </a:prstGeom>
          <a:noFill/>
          <a:ln>
            <a:noFill/>
          </a:ln>
        </p:spPr>
      </p:pic>
    </p:spTree>
    <p:extLst>
      <p:ext uri="{BB962C8B-B14F-4D97-AF65-F5344CB8AC3E}">
        <p14:creationId xmlns:p14="http://schemas.microsoft.com/office/powerpoint/2010/main" val="168005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8367598" cy="5004648"/>
          </a:xfrm>
        </p:spPr>
        <p:txBody>
          <a:bodyPr numCol="2">
            <a:normAutofit fontScale="47500" lnSpcReduction="20000"/>
          </a:bodyPr>
          <a:lstStyle/>
          <a:p>
            <a:pPr marL="314325">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La recherche n'en étant qu'à ses débuts, les résultats ne peuvent être entièrement prouvés ou quantifiés, mais ils suggèrent que la prescription sociale continue de croître en portée et en échelle à travers le Royaume-Uni. Le </a:t>
            </a:r>
            <a:r>
              <a:rPr lang="en-GB" sz="2500" kern="1200" dirty="0">
                <a:effectLst/>
                <a:latin typeface="Josefin Sans" pitchFamily="2" charset="0"/>
              </a:rPr>
              <a:t>défi consiste à étendre le concept à d'autres régions</a:t>
            </a:r>
            <a:r>
              <a:rPr lang="en-GB" sz="2500" dirty="0">
                <a:effectLst/>
                <a:latin typeface="Josefin Sans" pitchFamily="2" charset="0"/>
                <a:ea typeface="Calibri" panose="020F0502020204030204" pitchFamily="34" charset="0"/>
              </a:rPr>
              <a:t>.  </a:t>
            </a:r>
          </a:p>
          <a:p>
            <a:pPr marL="285750" indent="-17463">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Cependant, les demandes pendant la pandémie de Covid </a:t>
            </a:r>
            <a:r>
              <a:rPr lang="en-GB" sz="2500" dirty="0">
                <a:latin typeface="Josefin Sans" pitchFamily="2" charset="0"/>
                <a:ea typeface="Calibri" panose="020F0502020204030204" pitchFamily="34" charset="0"/>
              </a:rPr>
              <a:t>laissent les services de santé </a:t>
            </a:r>
            <a:r>
              <a:rPr lang="en-GB" sz="2500" dirty="0">
                <a:effectLst/>
                <a:latin typeface="Josefin Sans" pitchFamily="2" charset="0"/>
                <a:ea typeface="Calibri" panose="020F0502020204030204" pitchFamily="34" charset="0"/>
              </a:rPr>
              <a:t>très sollicités. En </a:t>
            </a:r>
            <a:r>
              <a:rPr lang="en-GB" sz="2500" dirty="0">
                <a:latin typeface="Josefin Sans" pitchFamily="2" charset="0"/>
                <a:ea typeface="Calibri" panose="020F0502020204030204" pitchFamily="34" charset="0"/>
              </a:rPr>
              <a:t>outre, les </a:t>
            </a:r>
            <a:r>
              <a:rPr lang="en-GB" sz="2500" dirty="0" err="1">
                <a:effectLst/>
                <a:latin typeface="Josefin Sans" pitchFamily="2" charset="0"/>
                <a:ea typeface="Calibri" panose="020F0502020204030204" pitchFamily="34" charset="0"/>
              </a:rPr>
              <a:t>séquelles</a:t>
            </a:r>
            <a:r>
              <a:rPr lang="en-GB" sz="2500" dirty="0">
                <a:effectLst/>
                <a:latin typeface="Josefin Sans" pitchFamily="2" charset="0"/>
                <a:ea typeface="Calibri" panose="020F0502020204030204" pitchFamily="34" charset="0"/>
              </a:rPr>
              <a:t> </a:t>
            </a:r>
            <a:r>
              <a:rPr lang="en-GB" sz="2500" dirty="0">
                <a:solidFill>
                  <a:srgbClr val="000000"/>
                </a:solidFill>
                <a:effectLst/>
                <a:latin typeface="Josefin Sans" pitchFamily="2" charset="0"/>
                <a:ea typeface="Calibri" panose="020F0502020204030204" pitchFamily="34" charset="0"/>
              </a:rPr>
              <a:t>des </a:t>
            </a:r>
            <a:r>
              <a:rPr lang="en-GB" sz="2500" dirty="0" err="1">
                <a:solidFill>
                  <a:srgbClr val="000000"/>
                </a:solidFill>
                <a:effectLst/>
                <a:latin typeface="Josefin Sans" pitchFamily="2" charset="0"/>
                <a:ea typeface="Calibri" panose="020F0502020204030204" pitchFamily="34" charset="0"/>
              </a:rPr>
              <a:t>quarantaines</a:t>
            </a:r>
            <a:r>
              <a:rPr lang="en-GB" sz="2500" dirty="0">
                <a:solidFill>
                  <a:srgbClr val="000000"/>
                </a:solidFill>
                <a:effectLst/>
                <a:latin typeface="Josefin Sans" pitchFamily="2" charset="0"/>
                <a:ea typeface="Calibri" panose="020F0502020204030204" pitchFamily="34" charset="0"/>
              </a:rPr>
              <a:t> suggèrent que les effets sur la santé mentale sont durables.</a:t>
            </a:r>
          </a:p>
          <a:p>
            <a:pPr marL="285750" indent="-17463">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Le financement est également un défi permanent. Nombre de ces organisations sont depuis </a:t>
            </a:r>
            <a:r>
              <a:rPr lang="en-GB" sz="2500" dirty="0" err="1">
                <a:effectLst/>
                <a:latin typeface="Josefin Sans" pitchFamily="2" charset="0"/>
                <a:ea typeface="Calibri" panose="020F0502020204030204" pitchFamily="34" charset="0"/>
              </a:rPr>
              <a:t>longtemps</a:t>
            </a:r>
            <a:r>
              <a:rPr lang="en-GB" sz="2500" dirty="0">
                <a:effectLst/>
                <a:latin typeface="Josefin Sans" pitchFamily="2" charset="0"/>
                <a:ea typeface="Calibri" panose="020F0502020204030204" pitchFamily="34" charset="0"/>
              </a:rPr>
              <a:t> sous-</a:t>
            </a:r>
            <a:r>
              <a:rPr lang="en-GB" sz="2500" dirty="0" err="1">
                <a:effectLst/>
                <a:latin typeface="Josefin Sans" pitchFamily="2" charset="0"/>
                <a:ea typeface="Calibri" panose="020F0502020204030204" pitchFamily="34" charset="0"/>
              </a:rPr>
              <a:t>financées</a:t>
            </a:r>
            <a:r>
              <a:rPr lang="en-GB" sz="2500" dirty="0">
                <a:effectLst/>
                <a:latin typeface="Josefin Sans" pitchFamily="2" charset="0"/>
                <a:ea typeface="Calibri" panose="020F0502020204030204" pitchFamily="34" charset="0"/>
              </a:rPr>
              <a:t> et subissent aujourd'hui une pression supplémentaire en raison de la crise financière mondiale et du Covid-19.  </a:t>
            </a:r>
          </a:p>
          <a:p>
            <a:pPr marL="285750" indent="-17463">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Le succès de la prescription sociale ne peut pas être jugé uniquement sur les économies de coûts ou les résultats cliniques, qui constituent </a:t>
            </a:r>
            <a:r>
              <a:rPr lang="en-GB" sz="2500" dirty="0">
                <a:latin typeface="Josefin Sans" pitchFamily="2" charset="0"/>
                <a:ea typeface="Calibri" panose="020F0502020204030204" pitchFamily="34" charset="0"/>
              </a:rPr>
              <a:t>en fin de compte le principal indicateur à mesurer. Il </a:t>
            </a:r>
            <a:r>
              <a:rPr lang="en-GB" sz="2500" dirty="0">
                <a:effectLst/>
                <a:latin typeface="Josefin Sans" pitchFamily="2" charset="0"/>
                <a:ea typeface="Calibri" panose="020F0502020204030204" pitchFamily="34" charset="0"/>
              </a:rPr>
              <a:t>s'agit fondamentalement d'améliorer la qualité et le bien-être des individus, de leurs familles et des communautés. </a:t>
            </a:r>
          </a:p>
          <a:p>
            <a:pPr marL="285750" indent="-17463">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Bien que les résultats puissent être difficiles à quantifier, des études </a:t>
            </a:r>
            <a:r>
              <a:rPr lang="en-GB" sz="2500" dirty="0" err="1">
                <a:effectLst/>
                <a:latin typeface="Josefin Sans" pitchFamily="2" charset="0"/>
                <a:ea typeface="Calibri" panose="020F0502020204030204" pitchFamily="34" charset="0"/>
              </a:rPr>
              <a:t>horizontales</a:t>
            </a:r>
            <a:r>
              <a:rPr lang="en-GB" sz="2500" dirty="0">
                <a:effectLst/>
                <a:latin typeface="Josefin Sans" pitchFamily="2" charset="0"/>
                <a:ea typeface="Calibri" panose="020F0502020204030204" pitchFamily="34" charset="0"/>
              </a:rPr>
              <a:t> permettront, à terme, d'évaluer son impact et son influence réels</a:t>
            </a:r>
            <a:r>
              <a:rPr lang="en-GB" sz="2500" dirty="0">
                <a:latin typeface="Josefin Sans" pitchFamily="2" charset="0"/>
                <a:ea typeface="Calibri" panose="020F0502020204030204" pitchFamily="34" charset="0"/>
              </a:rPr>
              <a:t>.</a:t>
            </a:r>
          </a:p>
          <a:p>
            <a:pPr marL="285750" indent="-17463">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Le gouvernement et les flux de financement sont essentiels à la poursuite de son succès. La politique et la stratégie sociales joueront également un rôle clé.</a:t>
            </a:r>
          </a:p>
          <a:p>
            <a:pPr marL="285750" indent="-285750">
              <a:lnSpc>
                <a:spcPct val="150000"/>
              </a:lnSpc>
              <a:spcAft>
                <a:spcPts val="800"/>
              </a:spcAft>
              <a:buFont typeface="Courier New" panose="02070309020205020404" pitchFamily="49" charset="0"/>
              <a:buChar char="o"/>
            </a:pPr>
            <a:endParaRPr lang="en-GB" sz="2500" dirty="0">
              <a:effectLst/>
              <a:latin typeface="Josefin Sans" pitchFamily="2" charset="0"/>
              <a:ea typeface="Calibri" panose="020F0502020204030204" pitchFamily="34"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729873"/>
          </a:xfrm>
        </p:spPr>
        <p:txBody>
          <a:bodyPr/>
          <a:lstStyle/>
          <a:p>
            <a:pPr algn="ct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plans pour </a:t>
            </a:r>
            <a:r>
              <a:rPr lang="en-GB" b="1" dirty="0" err="1">
                <a:solidFill>
                  <a:srgbClr val="FFD243"/>
                </a:solidFill>
                <a:effectLst/>
                <a:latin typeface="Amatic SC" panose="00000500000000000000" pitchFamily="2" charset="-79"/>
                <a:ea typeface="Calibri" panose="020F0502020204030204" pitchFamily="34" charset="0"/>
                <a:cs typeface="Amatic SC" panose="00000500000000000000" pitchFamily="2" charset="-79"/>
              </a:rPr>
              <a:t>l'avenir</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[CA5]</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958" y="2332176"/>
            <a:ext cx="3200400" cy="3952274"/>
          </a:xfrm>
          <a:prstGeom prst="rect">
            <a:avLst/>
          </a:prstGeom>
        </p:spPr>
      </p:pic>
      <p:pic>
        <p:nvPicPr>
          <p:cNvPr id="11" name="Picture 10">
            <a:extLst>
              <a:ext uri="{FF2B5EF4-FFF2-40B4-BE49-F238E27FC236}">
                <a16:creationId xmlns:a16="http://schemas.microsoft.com/office/drawing/2014/main" id="{FF8D200B-1AB8-F7A9-8F4F-661AB1E2C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0619" y="1143000"/>
            <a:ext cx="1835641" cy="1590073"/>
          </a:xfrm>
          <a:prstGeom prst="rect">
            <a:avLst/>
          </a:prstGeom>
          <a:noFill/>
          <a:ln>
            <a:noFill/>
          </a:ln>
        </p:spPr>
      </p:pic>
    </p:spTree>
    <p:extLst>
      <p:ext uri="{BB962C8B-B14F-4D97-AF65-F5344CB8AC3E}">
        <p14:creationId xmlns:p14="http://schemas.microsoft.com/office/powerpoint/2010/main" val="273727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38351" y="802899"/>
            <a:ext cx="11315297" cy="5608320"/>
          </a:xfrm>
        </p:spPr>
        <p:txBody>
          <a:bodyPr numCol="2">
            <a:normAutofit fontScale="25000" lnSpcReduction="20000"/>
          </a:bodyPr>
          <a:lstStyle/>
          <a:p>
            <a:pPr>
              <a:lnSpc>
                <a:spcPct val="150000"/>
              </a:lnSpc>
              <a:spcAft>
                <a:spcPts val="800"/>
              </a:spcAft>
            </a:pPr>
            <a:r>
              <a:rPr lang="en-GB" sz="6400" dirty="0">
                <a:effectLst/>
                <a:latin typeface="Josefin Sans" pitchFamily="2" charset="0"/>
                <a:ea typeface="Calibri" panose="020F0502020204030204" pitchFamily="34" charset="0"/>
              </a:rPr>
              <a:t>Célébrons votre apprentissage en développant votre propre réseau de soins</a:t>
            </a:r>
            <a:r>
              <a:rPr lang="en-GB" sz="6400" dirty="0">
                <a:latin typeface="Josefin Sans" pitchFamily="2" charset="0"/>
                <a:ea typeface="Calibri" panose="020F0502020204030204" pitchFamily="34" charset="0"/>
                <a:cs typeface="Calibri" panose="020F0502020204030204" pitchFamily="34" charset="0"/>
              </a:rPr>
              <a:t>. </a:t>
            </a:r>
          </a:p>
          <a:p>
            <a:pPr>
              <a:lnSpc>
                <a:spcPct val="150000"/>
              </a:lnSpc>
              <a:spcAft>
                <a:spcPts val="800"/>
              </a:spcAft>
            </a:pPr>
            <a:r>
              <a:rPr lang="en-GB" sz="6400" dirty="0">
                <a:latin typeface="Josefin Sans" pitchFamily="2" charset="0"/>
                <a:ea typeface="Calibri" panose="020F0502020204030204" pitchFamily="34" charset="0"/>
                <a:cs typeface="Calibri" panose="020F0502020204030204" pitchFamily="34" charset="0"/>
              </a:rPr>
              <a:t>Alors maintenant, c'est à vous...</a:t>
            </a:r>
          </a:p>
          <a:p>
            <a:pPr>
              <a:lnSpc>
                <a:spcPct val="150000"/>
              </a:lnSpc>
              <a:spcAft>
                <a:spcPts val="800"/>
              </a:spcAft>
            </a:pPr>
            <a:r>
              <a:rPr lang="en-GB" sz="6400" dirty="0">
                <a:effectLst/>
                <a:latin typeface="Josefin Sans" pitchFamily="2" charset="0"/>
                <a:ea typeface="Calibri" panose="020F0502020204030204" pitchFamily="34" charset="0"/>
                <a:cs typeface="Calibri" panose="020F0502020204030204" pitchFamily="34" charset="0"/>
              </a:rPr>
              <a:t>Pour intégrer les informations et les exemples disponibles tout au long de ce sujet, le </a:t>
            </a:r>
            <a:r>
              <a:rPr lang="en-GB" sz="6400" dirty="0" err="1">
                <a:effectLst/>
                <a:latin typeface="Josefin Sans" pitchFamily="2" charset="0"/>
                <a:ea typeface="Calibri" panose="020F0502020204030204" pitchFamily="34" charset="0"/>
                <a:cs typeface="Calibri" panose="020F0502020204030204" pitchFamily="34" charset="0"/>
              </a:rPr>
              <a:t>projet</a:t>
            </a:r>
            <a:r>
              <a:rPr lang="en-GB" sz="6400" dirty="0">
                <a:effectLst/>
                <a:latin typeface="Josefin Sans" pitchFamily="2" charset="0"/>
                <a:ea typeface="Calibri" panose="020F0502020204030204" pitchFamily="34" charset="0"/>
                <a:cs typeface="Calibri" panose="020F0502020204030204" pitchFamily="34" charset="0"/>
              </a:rPr>
              <a:t> ACTIVATE aimerait que vous conceviez un réseau de soins pour l'un de vos utilisateurs de services ou votre organisation.  </a:t>
            </a:r>
          </a:p>
          <a:p>
            <a:pPr>
              <a:lnSpc>
                <a:spcPct val="150000"/>
              </a:lnSpc>
              <a:spcAft>
                <a:spcPts val="800"/>
              </a:spcAft>
            </a:pPr>
            <a:r>
              <a:rPr lang="en-GB" sz="6400" dirty="0">
                <a:effectLst/>
                <a:latin typeface="Josefin Sans" pitchFamily="2" charset="0"/>
                <a:ea typeface="Calibri" panose="020F0502020204030204" pitchFamily="34" charset="0"/>
                <a:cs typeface="Calibri" panose="020F0502020204030204" pitchFamily="34" charset="0"/>
              </a:rPr>
              <a:t>Ne vous inquiétez pas, il existe de nombreux exemples à explorer dans le lien </a:t>
            </a:r>
            <a:r>
              <a:rPr lang="en-GB" sz="6400" dirty="0">
                <a:latin typeface="Josefin Sans" pitchFamily="2" charset="0"/>
                <a:ea typeface="Calibri" panose="020F0502020204030204" pitchFamily="34" charset="0"/>
                <a:cs typeface="Calibri" panose="020F0502020204030204" pitchFamily="34" charset="0"/>
              </a:rPr>
              <a:t>suivant </a:t>
            </a:r>
            <a:r>
              <a:rPr lang="en-GB" sz="6400" dirty="0">
                <a:effectLst/>
                <a:latin typeface="Josefin Sans" pitchFamily="2" charset="0"/>
                <a:ea typeface="Calibri" panose="020F0502020204030204" pitchFamily="34" charset="0"/>
                <a:cs typeface="Calibri" panose="020F0502020204030204" pitchFamily="34" charset="0"/>
              </a:rPr>
              <a:t>pour vous aider dans cette tâche. </a:t>
            </a:r>
          </a:p>
          <a:p>
            <a:pPr>
              <a:lnSpc>
                <a:spcPct val="150000"/>
              </a:lnSpc>
              <a:spcAft>
                <a:spcPts val="800"/>
              </a:spcAft>
            </a:pPr>
            <a:r>
              <a:rPr lang="en-GB" sz="6400" u="sng" dirty="0">
                <a:solidFill>
                  <a:srgbClr val="0000FF"/>
                </a:solidFill>
                <a:latin typeface="Josefin Sans" pitchFamily="2" charset="0"/>
                <a:ea typeface="Calibri" panose="020F0502020204030204" pitchFamily="34" charset="0"/>
                <a:cs typeface="Calibri" panose="020F0502020204030204" pitchFamily="34" charset="0"/>
                <a:hlinkClick r:id="rId2"/>
              </a:rPr>
              <a:t>https://www.nationalvoices.org.uk/publications/our-publications/webs-care </a:t>
            </a:r>
            <a:endParaRPr lang="en-GB" sz="64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6400" dirty="0">
                <a:latin typeface="Josefin Sans" pitchFamily="2" charset="0"/>
                <a:ea typeface="Calibri" panose="020F0502020204030204" pitchFamily="34" charset="0"/>
                <a:cs typeface="Calibri" panose="020F0502020204030204" pitchFamily="34" charset="0"/>
              </a:rPr>
              <a:t>L'un des </a:t>
            </a:r>
            <a:r>
              <a:rPr lang="en-GB" sz="6400" dirty="0" err="1">
                <a:latin typeface="Josefin Sans" pitchFamily="2" charset="0"/>
                <a:ea typeface="Calibri" panose="020F0502020204030204" pitchFamily="34" charset="0"/>
                <a:cs typeface="Calibri" panose="020F0502020204030204" pitchFamily="34" charset="0"/>
              </a:rPr>
              <a:t>partenaires</a:t>
            </a:r>
            <a:r>
              <a:rPr lang="en-GB" sz="6400" dirty="0">
                <a:latin typeface="Josefin Sans" pitchFamily="2" charset="0"/>
                <a:ea typeface="Calibri" panose="020F0502020204030204" pitchFamily="34" charset="0"/>
                <a:cs typeface="Calibri" panose="020F0502020204030204" pitchFamily="34" charset="0"/>
              </a:rPr>
              <a:t> </a:t>
            </a:r>
            <a:r>
              <a:rPr lang="en-GB" sz="6400" dirty="0" err="1">
                <a:latin typeface="Josefin Sans" pitchFamily="2" charset="0"/>
                <a:ea typeface="Calibri" panose="020F0502020204030204" pitchFamily="34" charset="0"/>
                <a:cs typeface="Calibri" panose="020F0502020204030204" pitchFamily="34" charset="0"/>
              </a:rPr>
              <a:t>d'ACTIVATE</a:t>
            </a:r>
            <a:r>
              <a:rPr lang="en-GB" sz="6400" dirty="0">
                <a:latin typeface="Josefin Sans" pitchFamily="2" charset="0"/>
                <a:ea typeface="Calibri" panose="020F0502020204030204" pitchFamily="34" charset="0"/>
                <a:cs typeface="Calibri" panose="020F0502020204030204" pitchFamily="34" charset="0"/>
              </a:rPr>
              <a:t>, le NLDCHP, présente également son propre réseau de soins dirigé par les utilisateurs de services.</a:t>
            </a:r>
            <a:endParaRPr lang="en-GB" sz="64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152089"/>
            <a:ext cx="9523066" cy="92964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Célébrons </a:t>
            </a:r>
            <a:r>
              <a:rPr lang="en-GB" dirty="0" err="1">
                <a:solidFill>
                  <a:srgbClr val="FFD243"/>
                </a:solidFill>
                <a:latin typeface="Amatic SC" panose="00000500000000000000" pitchFamily="2" charset="-79"/>
                <a:ea typeface="Calibri" panose="020F0502020204030204" pitchFamily="34" charset="0"/>
                <a:cs typeface="Amatic SC" panose="00000500000000000000" pitchFamily="2" charset="-79"/>
              </a:rPr>
              <a:t>l'apprentissage</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[CA6</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573" y="1798"/>
            <a:ext cx="3300165" cy="3279856"/>
          </a:xfrm>
          <a:prstGeom prst="rect">
            <a:avLst/>
          </a:prstGeom>
        </p:spPr>
      </p:pic>
      <p:pic>
        <p:nvPicPr>
          <p:cNvPr id="2" name="Picture 7">
            <a:extLst>
              <a:ext uri="{FF2B5EF4-FFF2-40B4-BE49-F238E27FC236}">
                <a16:creationId xmlns:a16="http://schemas.microsoft.com/office/drawing/2014/main" id="{9DA83FE4-CB5B-BA6D-3938-AD04368C2B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3127" y="3607059"/>
            <a:ext cx="2695995" cy="2574955"/>
          </a:xfrm>
          <a:prstGeom prst="rect">
            <a:avLst/>
          </a:prstGeom>
          <a:noFill/>
          <a:ln>
            <a:noFill/>
          </a:ln>
        </p:spPr>
      </p:pic>
    </p:spTree>
    <p:extLst>
      <p:ext uri="{BB962C8B-B14F-4D97-AF65-F5344CB8AC3E}">
        <p14:creationId xmlns:p14="http://schemas.microsoft.com/office/powerpoint/2010/main" val="66774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65617" y="962461"/>
            <a:ext cx="11379343" cy="5895539"/>
          </a:xfrm>
        </p:spPr>
        <p:txBody>
          <a:bodyPr numCol="2">
            <a:normAutofit fontScale="25000" lnSpcReduction="20000"/>
          </a:bodyPr>
          <a:lstStyle/>
          <a:p>
            <a:pPr>
              <a:lnSpc>
                <a:spcPct val="170000"/>
              </a:lnSpc>
              <a:spcAft>
                <a:spcPts val="800"/>
              </a:spcAft>
            </a:pPr>
            <a:r>
              <a:rPr lang="en-GB" sz="6400" b="1" dirty="0" err="1">
                <a:effectLst/>
                <a:latin typeface="Josefin Sans" pitchFamily="2" charset="0"/>
                <a:ea typeface="Calibri" panose="020F0502020204030204" pitchFamily="34" charset="0"/>
                <a:cs typeface="Calibri" panose="020F0502020204030204" pitchFamily="34" charset="0"/>
              </a:rPr>
              <a:t>Partenariat</a:t>
            </a:r>
            <a:r>
              <a:rPr lang="en-GB" sz="6400" b="1" dirty="0">
                <a:effectLst/>
                <a:latin typeface="Josefin Sans" pitchFamily="2" charset="0"/>
                <a:ea typeface="Calibri" panose="020F0502020204030204" pitchFamily="34" charset="0"/>
                <a:cs typeface="Calibri" panose="020F0502020204030204" pitchFamily="34" charset="0"/>
              </a:rPr>
              <a:t> avec New Lodge </a:t>
            </a:r>
            <a:r>
              <a:rPr lang="en-GB" sz="6400" b="1" dirty="0" err="1">
                <a:effectLst/>
                <a:latin typeface="Josefin Sans" pitchFamily="2" charset="0"/>
                <a:ea typeface="Calibri" panose="020F0502020204030204" pitchFamily="34" charset="0"/>
                <a:cs typeface="Calibri" panose="020F0502020204030204" pitchFamily="34" charset="0"/>
              </a:rPr>
              <a:t>Duncairn</a:t>
            </a:r>
            <a:r>
              <a:rPr lang="en-GB" sz="6400" b="1" dirty="0">
                <a:effectLst/>
                <a:latin typeface="Josefin Sans" pitchFamily="2" charset="0"/>
                <a:ea typeface="Calibri" panose="020F0502020204030204" pitchFamily="34" charset="0"/>
                <a:cs typeface="Calibri" panose="020F0502020204030204" pitchFamily="34" charset="0"/>
              </a:rPr>
              <a:t> Community Health (NLDCHP)</a:t>
            </a:r>
            <a:endParaRPr lang="en-GB" sz="5200" dirty="0">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Le NLDCHP est un centre de </a:t>
            </a:r>
            <a:r>
              <a:rPr lang="en-GB" sz="5200" dirty="0" err="1">
                <a:latin typeface="Josefin Sans" pitchFamily="2" charset="0"/>
                <a:ea typeface="Calibri" panose="020F0502020204030204" pitchFamily="34" charset="0"/>
                <a:cs typeface="Calibri" panose="020F0502020204030204" pitchFamily="34" charset="0"/>
              </a:rPr>
              <a:t>soins</a:t>
            </a:r>
            <a:r>
              <a:rPr lang="en-GB" sz="5200" dirty="0">
                <a:latin typeface="Josefin Sans" pitchFamily="2" charset="0"/>
                <a:ea typeface="Calibri" panose="020F0502020204030204" pitchFamily="34" charset="0"/>
                <a:cs typeface="Calibri" panose="020F0502020204030204" pitchFamily="34" charset="0"/>
              </a:rPr>
              <a:t> </a:t>
            </a:r>
            <a:r>
              <a:rPr lang="en-GB" sz="5200" dirty="0" err="1">
                <a:effectLst/>
                <a:latin typeface="Josefin Sans" pitchFamily="2" charset="0"/>
                <a:ea typeface="Calibri" panose="020F0502020204030204" pitchFamily="34" charset="0"/>
                <a:cs typeface="Calibri" panose="020F0502020204030204" pitchFamily="34" charset="0"/>
              </a:rPr>
              <a:t>situé</a:t>
            </a:r>
            <a:r>
              <a:rPr lang="en-GB" sz="5200" dirty="0">
                <a:effectLst/>
                <a:latin typeface="Josefin Sans" pitchFamily="2" charset="0"/>
                <a:ea typeface="Calibri" panose="020F0502020204030204" pitchFamily="34" charset="0"/>
                <a:cs typeface="Calibri" panose="020F0502020204030204" pitchFamily="34" charset="0"/>
              </a:rPr>
              <a:t> dans le nord de Belfast au sein </a:t>
            </a:r>
            <a:r>
              <a:rPr lang="en-GB" sz="5200" dirty="0" err="1">
                <a:effectLst/>
                <a:latin typeface="Josefin Sans" pitchFamily="2" charset="0"/>
                <a:ea typeface="Calibri" panose="020F0502020204030204" pitchFamily="34" charset="0"/>
                <a:cs typeface="Calibri" panose="020F0502020204030204" pitchFamily="34" charset="0"/>
              </a:rPr>
              <a:t>duquel</a:t>
            </a:r>
            <a:r>
              <a:rPr lang="en-GB" sz="5200" dirty="0">
                <a:effectLst/>
                <a:latin typeface="Josefin Sans" pitchFamily="2" charset="0"/>
                <a:ea typeface="Calibri" panose="020F0502020204030204" pitchFamily="34" charset="0"/>
                <a:cs typeface="Calibri" panose="020F0502020204030204" pitchFamily="34" charset="0"/>
              </a:rPr>
              <a:t> le personnel est conscient que les personnes traversent des situations difficiles avec des problèmes de santé permanents et que, parfois, les besoins peuvent </a:t>
            </a:r>
            <a:r>
              <a:rPr lang="en-GB" sz="5200" dirty="0" err="1">
                <a:effectLst/>
                <a:latin typeface="Josefin Sans" pitchFamily="2" charset="0"/>
                <a:ea typeface="Calibri" panose="020F0502020204030204" pitchFamily="34" charset="0"/>
                <a:cs typeface="Calibri" panose="020F0502020204030204" pitchFamily="34" charset="0"/>
              </a:rPr>
              <a:t>dépasser</a:t>
            </a:r>
            <a:r>
              <a:rPr lang="en-GB" sz="5200" dirty="0">
                <a:effectLst/>
                <a:latin typeface="Josefin Sans" pitchFamily="2" charset="0"/>
                <a:ea typeface="Calibri" panose="020F0502020204030204" pitchFamily="34" charset="0"/>
                <a:cs typeface="Calibri" panose="020F0502020204030204" pitchFamily="34" charset="0"/>
              </a:rPr>
              <a:t> les </a:t>
            </a:r>
            <a:r>
              <a:rPr lang="en-GB" sz="5200" dirty="0" err="1">
                <a:effectLst/>
                <a:latin typeface="Josefin Sans" pitchFamily="2" charset="0"/>
                <a:ea typeface="Calibri" panose="020F0502020204030204" pitchFamily="34" charset="0"/>
                <a:cs typeface="Calibri" panose="020F0502020204030204" pitchFamily="34" charset="0"/>
              </a:rPr>
              <a:t>capicités</a:t>
            </a:r>
            <a:r>
              <a:rPr lang="en-GB" sz="5200" dirty="0">
                <a:effectLst/>
                <a:latin typeface="Josefin Sans" pitchFamily="2" charset="0"/>
                <a:ea typeface="Calibri" panose="020F0502020204030204" pitchFamily="34" charset="0"/>
                <a:cs typeface="Calibri" panose="020F0502020204030204" pitchFamily="34" charset="0"/>
              </a:rPr>
              <a:t> des services.</a:t>
            </a:r>
          </a:p>
          <a:p>
            <a:pPr>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Nous utilisons donc le modèle du réseau de soins avec les familles vulnérables pour illustrer et aider à identifier une gamme de services de soutien dans leur localité.  </a:t>
            </a: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Vous pouvez tout d'abord choisir un patient/utilisateur de service avec lequel vous avez travaillé ou même développer un réseau de soins pour votre organisation. Pour chaque réseau de soins, vous devrez détailler l'historique et le contexte dans lequel le modèle est utilisé.  En concevant le réseau de soins pour sa famille de services, le NLDCHP a pris en compte les éléments suivants : </a:t>
            </a:r>
            <a:endParaRPr lang="en-GB" sz="52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5200" dirty="0">
              <a:effectLst/>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marL="342900" lvl="0" indent="-28575">
              <a:lnSpc>
                <a:spcPct val="170000"/>
              </a:lnSpc>
              <a:buFont typeface="Courier New" panose="02070309020205020404" pitchFamily="49" charset="0"/>
              <a:buChar char="o"/>
            </a:pPr>
            <a:r>
              <a:rPr lang="en-GB" sz="5200" dirty="0">
                <a:latin typeface="Josefin Sans" pitchFamily="2" charset="0"/>
                <a:ea typeface="Times New Roman" panose="02020603050405020304" pitchFamily="18" charset="0"/>
              </a:rPr>
              <a:t>La composition des membres de la famille, </a:t>
            </a:r>
            <a:r>
              <a:rPr lang="en-GB" sz="5200" dirty="0">
                <a:effectLst/>
                <a:latin typeface="Josefin Sans" pitchFamily="2" charset="0"/>
                <a:ea typeface="Times New Roman" panose="02020603050405020304" pitchFamily="18" charset="0"/>
              </a:rPr>
              <a:t>leur localisation et leur environnement </a:t>
            </a:r>
            <a:r>
              <a:rPr lang="en-GB" sz="5200" dirty="0" err="1">
                <a:effectLst/>
                <a:latin typeface="Josefin Sans" pitchFamily="2" charset="0"/>
                <a:ea typeface="Times New Roman" panose="02020603050405020304" pitchFamily="18" charset="0"/>
              </a:rPr>
              <a:t>proche</a:t>
            </a:r>
            <a:r>
              <a:rPr lang="en-GB" sz="5200" dirty="0">
                <a:effectLst/>
                <a:latin typeface="Josefin Sans" pitchFamily="2" charset="0"/>
                <a:ea typeface="Times New Roman" panose="02020603050405020304" pitchFamily="18" charset="0"/>
              </a:rPr>
              <a:t> – transports </a:t>
            </a:r>
            <a:r>
              <a:rPr lang="en-GB" sz="5200" dirty="0" err="1">
                <a:effectLst/>
                <a:latin typeface="Josefin Sans" pitchFamily="2" charset="0"/>
                <a:ea typeface="Times New Roman" panose="02020603050405020304" pitchFamily="18" charset="0"/>
              </a:rPr>
              <a:t>en</a:t>
            </a:r>
            <a:r>
              <a:rPr lang="en-GB" sz="5200" dirty="0">
                <a:effectLst/>
                <a:latin typeface="Josefin Sans" pitchFamily="2" charset="0"/>
                <a:ea typeface="Times New Roman" panose="02020603050405020304" pitchFamily="18" charset="0"/>
              </a:rPr>
              <a:t> </a:t>
            </a:r>
            <a:r>
              <a:rPr lang="en-GB" sz="5200" dirty="0" err="1">
                <a:effectLst/>
                <a:latin typeface="Josefin Sans" pitchFamily="2" charset="0"/>
                <a:ea typeface="Times New Roman" panose="02020603050405020304" pitchFamily="18" charset="0"/>
              </a:rPr>
              <a:t>communs</a:t>
            </a:r>
            <a:r>
              <a:rPr lang="en-GB" sz="5200" dirty="0">
                <a:effectLst/>
                <a:latin typeface="Josefin Sans" pitchFamily="2" charset="0"/>
                <a:ea typeface="Times New Roman" panose="02020603050405020304" pitchFamily="18" charset="0"/>
              </a:rPr>
              <a:t>, magasins, équipements, parcs, espaces verts.</a:t>
            </a:r>
          </a:p>
          <a:p>
            <a:pPr marL="342900" lvl="0" indent="-28575">
              <a:lnSpc>
                <a:spcPct val="170000"/>
              </a:lnSpc>
            </a:pPr>
            <a:r>
              <a:rPr lang="en-GB" sz="5200" dirty="0">
                <a:effectLst/>
                <a:latin typeface="Josefin Sans" pitchFamily="2" charset="0"/>
                <a:ea typeface="Times New Roman" panose="02020603050405020304" pitchFamily="18" charset="0"/>
              </a:rPr>
              <a:t>          </a:t>
            </a:r>
          </a:p>
          <a:p>
            <a:pPr marL="342900" indent="-28575">
              <a:lnSpc>
                <a:spcPct val="170000"/>
              </a:lnSpc>
              <a:buFont typeface="Courier New" panose="02070309020205020404" pitchFamily="49" charset="0"/>
              <a:buChar char="o"/>
            </a:pPr>
            <a:r>
              <a:rPr lang="en-GB" sz="5200" dirty="0">
                <a:effectLst/>
                <a:latin typeface="Josefin Sans" pitchFamily="2" charset="0"/>
                <a:ea typeface="Times New Roman" panose="02020603050405020304" pitchFamily="18" charset="0"/>
              </a:rPr>
              <a:t>Leur situation en matière de logement - social, </a:t>
            </a:r>
            <a:r>
              <a:rPr lang="en-GB" sz="5200" dirty="0" err="1">
                <a:effectLst/>
                <a:latin typeface="Josefin Sans" pitchFamily="2" charset="0"/>
                <a:ea typeface="Times New Roman" panose="02020603050405020304" pitchFamily="18" charset="0"/>
              </a:rPr>
              <a:t>locatif</a:t>
            </a:r>
            <a:r>
              <a:rPr lang="en-GB" sz="5200" dirty="0">
                <a:effectLst/>
                <a:latin typeface="Josefin Sans" pitchFamily="2" charset="0"/>
                <a:ea typeface="Times New Roman" panose="02020603050405020304" pitchFamily="18" charset="0"/>
              </a:rPr>
              <a:t> </a:t>
            </a:r>
            <a:r>
              <a:rPr lang="en-GB" sz="5200" dirty="0" err="1">
                <a:effectLst/>
                <a:latin typeface="Josefin Sans" pitchFamily="2" charset="0"/>
                <a:ea typeface="Times New Roman" panose="02020603050405020304" pitchFamily="18" charset="0"/>
              </a:rPr>
              <a:t>privé</a:t>
            </a:r>
            <a:r>
              <a:rPr lang="en-GB" sz="5200" dirty="0">
                <a:effectLst/>
                <a:latin typeface="Josefin Sans" pitchFamily="2" charset="0"/>
                <a:ea typeface="Times New Roman" panose="02020603050405020304" pitchFamily="18" charset="0"/>
              </a:rPr>
              <a:t> : répond-il à leurs besoins ? et les </a:t>
            </a:r>
            <a:r>
              <a:rPr lang="en-GB" sz="5200" dirty="0">
                <a:latin typeface="Josefin Sans" pitchFamily="2" charset="0"/>
                <a:ea typeface="Times New Roman" panose="02020603050405020304" pitchFamily="18" charset="0"/>
              </a:rPr>
              <a:t>questions </a:t>
            </a:r>
            <a:r>
              <a:rPr lang="en-GB" sz="5200" dirty="0" err="1">
                <a:effectLst/>
                <a:latin typeface="Josefin Sans" pitchFamily="2" charset="0"/>
                <a:ea typeface="Times New Roman" panose="02020603050405020304" pitchFamily="18" charset="0"/>
              </a:rPr>
              <a:t>liées</a:t>
            </a:r>
            <a:r>
              <a:rPr lang="en-GB" sz="5200" dirty="0">
                <a:effectLst/>
                <a:latin typeface="Josefin Sans" pitchFamily="2" charset="0"/>
                <a:ea typeface="Times New Roman" panose="02020603050405020304" pitchFamily="18" charset="0"/>
              </a:rPr>
              <a:t> en </a:t>
            </a:r>
            <a:r>
              <a:rPr lang="en-GB" sz="5200" dirty="0">
                <a:latin typeface="Josefin Sans" pitchFamily="2" charset="0"/>
                <a:ea typeface="Times New Roman" panose="02020603050405020304" pitchFamily="18" charset="0"/>
              </a:rPr>
              <a:t>matière de </a:t>
            </a:r>
            <a:r>
              <a:rPr lang="en-GB" sz="5200" dirty="0">
                <a:effectLst/>
                <a:latin typeface="Josefin Sans" pitchFamily="2" charset="0"/>
                <a:ea typeface="Times New Roman" panose="02020603050405020304" pitchFamily="18" charset="0"/>
              </a:rPr>
              <a:t>santé et d'aide sociale</a:t>
            </a:r>
            <a:r>
              <a:rPr lang="en-GB" sz="5200" dirty="0">
                <a:latin typeface="Josefin Sans" pitchFamily="2" charset="0"/>
                <a:ea typeface="Times New Roman" panose="02020603050405020304" pitchFamily="18" charset="0"/>
              </a:rPr>
              <a:t>. Leur communauté et tous les systèmes de soutien qu'ils peuvent avoir en place.</a:t>
            </a:r>
          </a:p>
          <a:p>
            <a:pPr marL="342900" indent="-28575">
              <a:lnSpc>
                <a:spcPct val="170000"/>
              </a:lnSpc>
              <a:buFont typeface="Courier New" panose="02070309020205020404" pitchFamily="49" charset="0"/>
              <a:buChar char="o"/>
            </a:pPr>
            <a:r>
              <a:rPr lang="en-GB" sz="5200" dirty="0" err="1">
                <a:latin typeface="Josefin Sans" pitchFamily="2" charset="0"/>
                <a:ea typeface="Times New Roman" panose="02020603050405020304" pitchFamily="18" charset="0"/>
              </a:rPr>
              <a:t>Leur</a:t>
            </a:r>
            <a:r>
              <a:rPr lang="en-GB" sz="5200" dirty="0">
                <a:latin typeface="Josefin Sans" pitchFamily="2" charset="0"/>
                <a:ea typeface="Times New Roman" panose="02020603050405020304" pitchFamily="18" charset="0"/>
              </a:rPr>
              <a:t> situation professionnelle/principale source de revenus. </a:t>
            </a:r>
            <a:r>
              <a:rPr lang="en-GB" sz="5200" dirty="0" err="1">
                <a:effectLst/>
                <a:latin typeface="Josefin Sans" pitchFamily="2" charset="0"/>
                <a:ea typeface="Calibri" panose="020F0502020204030204" pitchFamily="34" charset="0"/>
                <a:cs typeface="Calibri" panose="020F0502020204030204" pitchFamily="34" charset="0"/>
              </a:rPr>
              <a:t>Ces</a:t>
            </a:r>
            <a:r>
              <a:rPr lang="en-GB" sz="5200" dirty="0">
                <a:effectLst/>
                <a:latin typeface="Josefin Sans" pitchFamily="2" charset="0"/>
                <a:ea typeface="Calibri" panose="020F0502020204030204" pitchFamily="34" charset="0"/>
                <a:cs typeface="Calibri" panose="020F0502020204030204" pitchFamily="34" charset="0"/>
              </a:rPr>
              <a:t> informations de base sont utilisées pour développer le réseau de </a:t>
            </a:r>
            <a:r>
              <a:rPr lang="en-GB" sz="5200" dirty="0">
                <a:latin typeface="Josefin Sans" pitchFamily="2" charset="0"/>
                <a:ea typeface="Calibri" panose="020F0502020204030204" pitchFamily="34" charset="0"/>
                <a:cs typeface="Calibri" panose="020F0502020204030204" pitchFamily="34" charset="0"/>
              </a:rPr>
              <a:t>soins en explorant les </a:t>
            </a:r>
            <a:r>
              <a:rPr lang="en-GB" sz="5200" dirty="0">
                <a:effectLst/>
                <a:latin typeface="Josefin Sans" pitchFamily="2" charset="0"/>
                <a:ea typeface="Calibri" panose="020F0502020204030204" pitchFamily="34" charset="0"/>
                <a:cs typeface="Calibri" panose="020F0502020204030204" pitchFamily="34" charset="0"/>
              </a:rPr>
              <a:t>ressources et les atouts communautaires </a:t>
            </a:r>
            <a:r>
              <a:rPr lang="en-GB" sz="5200" dirty="0">
                <a:latin typeface="Josefin Sans" pitchFamily="2" charset="0"/>
                <a:ea typeface="Calibri" panose="020F0502020204030204" pitchFamily="34" charset="0"/>
                <a:cs typeface="Calibri" panose="020F0502020204030204" pitchFamily="34" charset="0"/>
              </a:rPr>
              <a:t>disponibles dont </a:t>
            </a:r>
            <a:r>
              <a:rPr lang="en-GB" sz="5200" dirty="0">
                <a:effectLst/>
                <a:latin typeface="Josefin Sans" pitchFamily="2" charset="0"/>
                <a:ea typeface="Calibri" panose="020F0502020204030204" pitchFamily="34" charset="0"/>
                <a:cs typeface="Calibri" panose="020F0502020204030204" pitchFamily="34" charset="0"/>
              </a:rPr>
              <a:t>la famille aurait déjà pu bénéficier en plus des aides statutaires plus formelles.  </a:t>
            </a:r>
            <a:endParaRPr lang="en-GB" sz="5200" dirty="0">
              <a:effectLst/>
              <a:latin typeface="Josefin Sans" pitchFamily="2" charset="0"/>
              <a:ea typeface="Calibri" panose="020F0502020204030204" pitchFamily="34" charset="0"/>
              <a:cs typeface="Times New Roman" panose="02020603050405020304" pitchFamily="18" charset="0"/>
            </a:endParaRPr>
          </a:p>
          <a:p>
            <a:pPr marL="342900" lvl="0" indent="-28575">
              <a:lnSpc>
                <a:spcPct val="170000"/>
              </a:lnSpc>
              <a:buFont typeface="Symbol" panose="05050102010706020507" pitchFamily="18" charset="2"/>
              <a:buChar char=""/>
            </a:pPr>
            <a:endParaRPr lang="en-GB" sz="5200" dirty="0">
              <a:latin typeface="Josefin Sans" pitchFamily="2" charset="0"/>
              <a:ea typeface="Times New Roman" panose="02020603050405020304" pitchFamily="18" charset="0"/>
            </a:endParaRPr>
          </a:p>
          <a:p>
            <a:pPr lvl="0">
              <a:lnSpc>
                <a:spcPct val="170000"/>
              </a:lnSpc>
            </a:pPr>
            <a:r>
              <a:rPr lang="en-GB" sz="4800" dirty="0">
                <a:effectLst/>
                <a:latin typeface="Josefin Sans" pitchFamily="2" charset="0"/>
                <a:ea typeface="Times New Roman" panose="02020603050405020304" pitchFamily="18" charset="0"/>
              </a:rPr>
              <a:t>       </a:t>
            </a:r>
          </a:p>
          <a:p>
            <a:pPr lvl="0">
              <a:lnSpc>
                <a:spcPct val="170000"/>
              </a:lnSpc>
            </a:pPr>
            <a:r>
              <a:rPr lang="en-GB" sz="4800" dirty="0">
                <a:latin typeface="Josefin Sans" pitchFamily="2" charset="0"/>
                <a:ea typeface="Times New Roman" panose="02020603050405020304" pitchFamily="18" charset="0"/>
              </a:rPr>
              <a:t>   </a:t>
            </a:r>
          </a:p>
          <a:p>
            <a:pPr marL="342900" lvl="0" indent="-342900">
              <a:lnSpc>
                <a:spcPct val="170000"/>
              </a:lnSpc>
              <a:buFont typeface="Symbol" panose="05050102010706020507" pitchFamily="18" charset="2"/>
              <a:buChar char=""/>
            </a:pPr>
            <a:endParaRPr lang="en-GB" sz="4800" dirty="0">
              <a:effectLst/>
              <a:latin typeface="Josefin Sans" pitchFamily="2" charset="0"/>
              <a:ea typeface="Times New Roman" panose="02020603050405020304" pitchFamily="18" charset="0"/>
            </a:endParaRPr>
          </a:p>
          <a:p>
            <a:pPr>
              <a:lnSpc>
                <a:spcPct val="170000"/>
              </a:lnSpc>
            </a:pPr>
            <a:endParaRPr lang="en-GB" sz="48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4800" dirty="0">
              <a:effectLst/>
              <a:latin typeface="Josefin Sans" pitchFamily="2" charset="0"/>
              <a:ea typeface="Times New Roman" panose="02020603050405020304" pitchFamily="18"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1047963" y="128072"/>
            <a:ext cx="9523066" cy="834389"/>
          </a:xfrm>
        </p:spPr>
        <p:txBody>
          <a:bodyPr/>
          <a:lstStyle/>
          <a:p>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Célébrons </a:t>
            </a:r>
            <a:r>
              <a:rPr lang="en-GB" dirty="0" err="1">
                <a:solidFill>
                  <a:srgbClr val="FFD243"/>
                </a:solidFill>
                <a:latin typeface="Amatic SC" panose="00000500000000000000" pitchFamily="2" charset="-79"/>
                <a:ea typeface="Calibri" panose="020F0502020204030204" pitchFamily="34" charset="0"/>
                <a:cs typeface="Amatic SC" panose="00000500000000000000" pitchFamily="2" charset="-79"/>
              </a:rPr>
              <a:t>l'apprentissage</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[CA6</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1026" name="Picture 2">
            <a:extLst>
              <a:ext uri="{FF2B5EF4-FFF2-40B4-BE49-F238E27FC236}">
                <a16:creationId xmlns:a16="http://schemas.microsoft.com/office/drawing/2014/main" id="{1DD36A98-4AFA-68C3-9CD5-FD5810886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282" b="29960"/>
          <a:stretch/>
        </p:blipFill>
        <p:spPr bwMode="auto">
          <a:xfrm>
            <a:off x="3574379" y="1445073"/>
            <a:ext cx="2664095" cy="52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51FC7-B59D-4FF6-8206-222F4D531EDB}"/>
              </a:ext>
            </a:extLst>
          </p:cNvPr>
          <p:cNvSpPr>
            <a:spLocks noGrp="1"/>
          </p:cNvSpPr>
          <p:nvPr>
            <p:ph type="body" sz="quarter" idx="16"/>
          </p:nvPr>
        </p:nvSpPr>
        <p:spPr/>
        <p:txBody>
          <a:bodyPr/>
          <a:lstStyle/>
          <a:p>
            <a:endParaRPr lang="en-GB" dirty="0"/>
          </a:p>
        </p:txBody>
      </p:sp>
      <p:sp>
        <p:nvSpPr>
          <p:cNvPr id="3" name="Text Placeholder 2">
            <a:extLst>
              <a:ext uri="{FF2B5EF4-FFF2-40B4-BE49-F238E27FC236}">
                <a16:creationId xmlns:a16="http://schemas.microsoft.com/office/drawing/2014/main" id="{83B0F9DA-BDCC-405D-9142-98AE5BF35783}"/>
              </a:ext>
            </a:extLst>
          </p:cNvPr>
          <p:cNvSpPr>
            <a:spLocks noGrp="1"/>
          </p:cNvSpPr>
          <p:nvPr>
            <p:ph type="body" sz="quarter" idx="17"/>
          </p:nvPr>
        </p:nvSpPr>
        <p:spPr>
          <a:xfrm>
            <a:off x="618461" y="319879"/>
            <a:ext cx="10512420" cy="746922"/>
          </a:xfrm>
        </p:spPr>
        <p:txBody>
          <a:bodyPr/>
          <a:lstStyle/>
          <a:p>
            <a:pPr algn="ctr"/>
            <a:r>
              <a:rPr lang="en-GB" sz="4000" dirty="0"/>
              <a:t>Informations générales et contexte</a:t>
            </a:r>
          </a:p>
        </p:txBody>
      </p:sp>
      <p:pic>
        <p:nvPicPr>
          <p:cNvPr id="6" name="Picture 5" descr="Timeline&#10;&#10;Description automatically generated">
            <a:extLst>
              <a:ext uri="{FF2B5EF4-FFF2-40B4-BE49-F238E27FC236}">
                <a16:creationId xmlns:a16="http://schemas.microsoft.com/office/drawing/2014/main" id="{74945168-C30C-453D-883F-FE9CB1682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61" y="896555"/>
            <a:ext cx="10343296" cy="5383299"/>
          </a:xfrm>
          <a:prstGeom prst="rect">
            <a:avLst/>
          </a:prstGeom>
        </p:spPr>
      </p:pic>
    </p:spTree>
    <p:extLst>
      <p:ext uri="{BB962C8B-B14F-4D97-AF65-F5344CB8AC3E}">
        <p14:creationId xmlns:p14="http://schemas.microsoft.com/office/powerpoint/2010/main" val="247709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1A165-2524-44F4-8F65-0B773B8EDB38}"/>
              </a:ext>
            </a:extLst>
          </p:cNvPr>
          <p:cNvSpPr>
            <a:spLocks noGrp="1"/>
          </p:cNvSpPr>
          <p:nvPr>
            <p:ph type="body" sz="quarter" idx="16"/>
          </p:nvPr>
        </p:nvSpPr>
        <p:spPr/>
        <p:txBody>
          <a:bodyPr/>
          <a:lstStyle/>
          <a:p>
            <a:endParaRPr lang="en-GB"/>
          </a:p>
        </p:txBody>
      </p:sp>
      <p:sp>
        <p:nvSpPr>
          <p:cNvPr id="3" name="Text Placeholder 2">
            <a:extLst>
              <a:ext uri="{FF2B5EF4-FFF2-40B4-BE49-F238E27FC236}">
                <a16:creationId xmlns:a16="http://schemas.microsoft.com/office/drawing/2014/main" id="{CBE9D60F-85AD-49B4-8E95-5432B4B9AB3D}"/>
              </a:ext>
            </a:extLst>
          </p:cNvPr>
          <p:cNvSpPr>
            <a:spLocks noGrp="1"/>
          </p:cNvSpPr>
          <p:nvPr>
            <p:ph type="body" sz="quarter" idx="17"/>
          </p:nvPr>
        </p:nvSpPr>
        <p:spPr/>
        <p:txBody>
          <a:bodyPr/>
          <a:lstStyle/>
          <a:p>
            <a:pPr algn="ctr"/>
            <a:r>
              <a:rPr lang="en-GB" dirty="0">
                <a:effectLst>
                  <a:outerShdw blurRad="38100" dist="38100" dir="2700000" algn="tl">
                    <a:srgbClr val="000000">
                      <a:alpha val="43137"/>
                    </a:srgbClr>
                  </a:outerShdw>
                </a:effectLst>
              </a:rPr>
              <a:t>Réseau de soins</a:t>
            </a:r>
          </a:p>
        </p:txBody>
      </p:sp>
      <p:pic>
        <p:nvPicPr>
          <p:cNvPr id="4" name="Graphic 25">
            <a:extLst>
              <a:ext uri="{FF2B5EF4-FFF2-40B4-BE49-F238E27FC236}">
                <a16:creationId xmlns:a16="http://schemas.microsoft.com/office/drawing/2014/main" id="{6469E4D0-A8F4-4132-BC33-518CED5E34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61" y="1508064"/>
            <a:ext cx="10512420" cy="4771789"/>
          </a:xfrm>
          <a:prstGeom prst="rect">
            <a:avLst/>
          </a:prstGeom>
        </p:spPr>
      </p:pic>
    </p:spTree>
    <p:extLst>
      <p:ext uri="{BB962C8B-B14F-4D97-AF65-F5344CB8AC3E}">
        <p14:creationId xmlns:p14="http://schemas.microsoft.com/office/powerpoint/2010/main" val="15200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8E0BF2-E52C-0CAA-1ECD-3AD7D147CC55}"/>
              </a:ext>
            </a:extLst>
          </p:cNvPr>
          <p:cNvSpPr>
            <a:spLocks noGrp="1"/>
          </p:cNvSpPr>
          <p:nvPr>
            <p:ph type="body" sz="quarter" idx="17"/>
          </p:nvPr>
        </p:nvSpPr>
        <p:spPr>
          <a:xfrm>
            <a:off x="315186" y="386370"/>
            <a:ext cx="3540815" cy="1982349"/>
          </a:xfrm>
        </p:spPr>
        <p:txBody>
          <a:bodyPr/>
          <a:lstStyle/>
          <a:p>
            <a:r>
              <a:rPr lang="en-GB" dirty="0"/>
              <a:t>Modèle de réseau de soins </a:t>
            </a:r>
          </a:p>
          <a:p>
            <a:endParaRPr lang="en-US" dirty="0"/>
          </a:p>
        </p:txBody>
      </p:sp>
      <p:grpSp>
        <p:nvGrpSpPr>
          <p:cNvPr id="210" name="Group 209">
            <a:extLst>
              <a:ext uri="{FF2B5EF4-FFF2-40B4-BE49-F238E27FC236}">
                <a16:creationId xmlns:a16="http://schemas.microsoft.com/office/drawing/2014/main" id="{D4A56099-0E0C-5A30-CE42-60DE5ACD21C1}"/>
              </a:ext>
            </a:extLst>
          </p:cNvPr>
          <p:cNvGrpSpPr/>
          <p:nvPr/>
        </p:nvGrpSpPr>
        <p:grpSpPr>
          <a:xfrm>
            <a:off x="2541998" y="363555"/>
            <a:ext cx="8590460" cy="6130890"/>
            <a:chOff x="-17781631" y="-3630839"/>
            <a:chExt cx="5918282" cy="5331891"/>
          </a:xfrm>
        </p:grpSpPr>
        <p:sp>
          <p:nvSpPr>
            <p:cNvPr id="211" name="Freeform 210">
              <a:extLst>
                <a:ext uri="{FF2B5EF4-FFF2-40B4-BE49-F238E27FC236}">
                  <a16:creationId xmlns:a16="http://schemas.microsoft.com/office/drawing/2014/main" id="{07A11543-9551-23B9-3916-701B4DEEDE02}"/>
                </a:ext>
              </a:extLst>
            </p:cNvPr>
            <p:cNvSpPr/>
            <p:nvPr/>
          </p:nvSpPr>
          <p:spPr>
            <a:xfrm>
              <a:off x="-13628479" y="-1648891"/>
              <a:ext cx="200907" cy="182867"/>
            </a:xfrm>
            <a:custGeom>
              <a:avLst/>
              <a:gdLst>
                <a:gd name="connsiteX0" fmla="*/ 8037 w 200907"/>
                <a:gd name="connsiteY0" fmla="*/ 25491 h 182867"/>
                <a:gd name="connsiteX1" fmla="*/ 83660 w 200907"/>
                <a:gd name="connsiteY1" fmla="*/ 31901 h 182867"/>
                <a:gd name="connsiteX2" fmla="*/ 137494 w 200907"/>
                <a:gd name="connsiteY2" fmla="*/ 38310 h 182867"/>
                <a:gd name="connsiteX3" fmla="*/ 161847 w 200907"/>
                <a:gd name="connsiteY3" fmla="*/ 39592 h 182867"/>
                <a:gd name="connsiteX4" fmla="*/ 149029 w 200907"/>
                <a:gd name="connsiteY4" fmla="*/ 74204 h 182867"/>
                <a:gd name="connsiteX5" fmla="*/ 134930 w 200907"/>
                <a:gd name="connsiteY5" fmla="*/ 108816 h 182867"/>
                <a:gd name="connsiteX6" fmla="*/ 120831 w 200907"/>
                <a:gd name="connsiteY6" fmla="*/ 175476 h 182867"/>
                <a:gd name="connsiteX7" fmla="*/ 136212 w 200907"/>
                <a:gd name="connsiteY7" fmla="*/ 181885 h 182867"/>
                <a:gd name="connsiteX8" fmla="*/ 178510 w 200907"/>
                <a:gd name="connsiteY8" fmla="*/ 102406 h 182867"/>
                <a:gd name="connsiteX9" fmla="*/ 197736 w 200907"/>
                <a:gd name="connsiteY9" fmla="*/ 24210 h 182867"/>
                <a:gd name="connsiteX10" fmla="*/ 129803 w 200907"/>
                <a:gd name="connsiteY10" fmla="*/ 3699 h 182867"/>
                <a:gd name="connsiteX11" fmla="*/ 9319 w 200907"/>
                <a:gd name="connsiteY11" fmla="*/ 4981 h 182867"/>
                <a:gd name="connsiteX12" fmla="*/ 8037 w 200907"/>
                <a:gd name="connsiteY12" fmla="*/ 25491 h 182867"/>
                <a:gd name="connsiteX13" fmla="*/ 8037 w 200907"/>
                <a:gd name="connsiteY13" fmla="*/ 25491 h 1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07" h="182867">
                  <a:moveTo>
                    <a:pt x="8037" y="25491"/>
                  </a:moveTo>
                  <a:cubicBezTo>
                    <a:pt x="32391" y="29337"/>
                    <a:pt x="58025" y="29337"/>
                    <a:pt x="83660" y="31901"/>
                  </a:cubicBezTo>
                  <a:cubicBezTo>
                    <a:pt x="101605" y="33183"/>
                    <a:pt x="119549" y="35747"/>
                    <a:pt x="137494" y="38310"/>
                  </a:cubicBezTo>
                  <a:cubicBezTo>
                    <a:pt x="142621" y="39592"/>
                    <a:pt x="166974" y="47284"/>
                    <a:pt x="161847" y="39592"/>
                  </a:cubicBezTo>
                  <a:cubicBezTo>
                    <a:pt x="163129" y="42156"/>
                    <a:pt x="150311" y="71640"/>
                    <a:pt x="149029" y="74204"/>
                  </a:cubicBezTo>
                  <a:cubicBezTo>
                    <a:pt x="145184" y="85741"/>
                    <a:pt x="140057" y="97279"/>
                    <a:pt x="134930" y="108816"/>
                  </a:cubicBezTo>
                  <a:cubicBezTo>
                    <a:pt x="127240" y="130608"/>
                    <a:pt x="111859" y="152401"/>
                    <a:pt x="120831" y="175476"/>
                  </a:cubicBezTo>
                  <a:cubicBezTo>
                    <a:pt x="123395" y="181885"/>
                    <a:pt x="129803" y="184449"/>
                    <a:pt x="136212" y="181885"/>
                  </a:cubicBezTo>
                  <a:cubicBezTo>
                    <a:pt x="163129" y="169066"/>
                    <a:pt x="168256" y="128044"/>
                    <a:pt x="178510" y="102406"/>
                  </a:cubicBezTo>
                  <a:cubicBezTo>
                    <a:pt x="186200" y="83177"/>
                    <a:pt x="209272" y="46002"/>
                    <a:pt x="197736" y="24210"/>
                  </a:cubicBezTo>
                  <a:cubicBezTo>
                    <a:pt x="186200" y="3699"/>
                    <a:pt x="149029" y="6262"/>
                    <a:pt x="129803" y="3699"/>
                  </a:cubicBezTo>
                  <a:cubicBezTo>
                    <a:pt x="90069" y="-147"/>
                    <a:pt x="47772" y="-2711"/>
                    <a:pt x="9319" y="4981"/>
                  </a:cubicBezTo>
                  <a:cubicBezTo>
                    <a:pt x="-2216" y="6262"/>
                    <a:pt x="-3498" y="24210"/>
                    <a:pt x="8037" y="25491"/>
                  </a:cubicBezTo>
                  <a:lnTo>
                    <a:pt x="8037" y="25491"/>
                  </a:lnTo>
                  <a:close/>
                </a:path>
              </a:pathLst>
            </a:custGeom>
            <a:solidFill>
              <a:srgbClr val="313031"/>
            </a:solidFill>
            <a:ln w="128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4D36AE8-7396-DE42-0926-2CDB1A250B9B}"/>
                </a:ext>
              </a:extLst>
            </p:cNvPr>
            <p:cNvSpPr/>
            <p:nvPr/>
          </p:nvSpPr>
          <p:spPr>
            <a:xfrm>
              <a:off x="-13732812" y="-1574811"/>
              <a:ext cx="194566" cy="168519"/>
            </a:xfrm>
            <a:custGeom>
              <a:avLst/>
              <a:gdLst>
                <a:gd name="connsiteX0" fmla="*/ 187994 w 194566"/>
                <a:gd name="connsiteY0" fmla="*/ 124 h 168519"/>
                <a:gd name="connsiteX1" fmla="*/ 3423 w 194566"/>
                <a:gd name="connsiteY1" fmla="*/ 143698 h 168519"/>
                <a:gd name="connsiteX2" fmla="*/ 34184 w 194566"/>
                <a:gd name="connsiteY2" fmla="*/ 147544 h 168519"/>
                <a:gd name="connsiteX3" fmla="*/ 32903 w 194566"/>
                <a:gd name="connsiteY3" fmla="*/ 141135 h 168519"/>
                <a:gd name="connsiteX4" fmla="*/ 27776 w 194566"/>
                <a:gd name="connsiteY4" fmla="*/ 136007 h 168519"/>
                <a:gd name="connsiteX5" fmla="*/ 22649 w 194566"/>
                <a:gd name="connsiteY5" fmla="*/ 134725 h 168519"/>
                <a:gd name="connsiteX6" fmla="*/ 32903 w 194566"/>
                <a:gd name="connsiteY6" fmla="*/ 160364 h 168519"/>
                <a:gd name="connsiteX7" fmla="*/ 108526 w 194566"/>
                <a:gd name="connsiteY7" fmla="*/ 77039 h 168519"/>
                <a:gd name="connsiteX8" fmla="*/ 191839 w 194566"/>
                <a:gd name="connsiteY8" fmla="*/ 12943 h 168519"/>
                <a:gd name="connsiteX9" fmla="*/ 187994 w 194566"/>
                <a:gd name="connsiteY9" fmla="*/ 124 h 168519"/>
                <a:gd name="connsiteX10" fmla="*/ 187994 w 194566"/>
                <a:gd name="connsiteY10" fmla="*/ 124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566" h="168519">
                  <a:moveTo>
                    <a:pt x="187994" y="124"/>
                  </a:moveTo>
                  <a:cubicBezTo>
                    <a:pt x="113653" y="5251"/>
                    <a:pt x="43157" y="86012"/>
                    <a:pt x="3423" y="143698"/>
                  </a:cubicBezTo>
                  <a:cubicBezTo>
                    <a:pt x="-14522" y="170619"/>
                    <a:pt x="44439" y="180874"/>
                    <a:pt x="34184" y="147544"/>
                  </a:cubicBezTo>
                  <a:cubicBezTo>
                    <a:pt x="34184" y="144980"/>
                    <a:pt x="32903" y="143698"/>
                    <a:pt x="32903" y="141135"/>
                  </a:cubicBezTo>
                  <a:cubicBezTo>
                    <a:pt x="32903" y="138571"/>
                    <a:pt x="30339" y="137289"/>
                    <a:pt x="27776" y="136007"/>
                  </a:cubicBezTo>
                  <a:cubicBezTo>
                    <a:pt x="26494" y="136007"/>
                    <a:pt x="23931" y="134725"/>
                    <a:pt x="22649" y="134725"/>
                  </a:cubicBezTo>
                  <a:cubicBezTo>
                    <a:pt x="26494" y="143698"/>
                    <a:pt x="29057" y="151390"/>
                    <a:pt x="32903" y="160364"/>
                  </a:cubicBezTo>
                  <a:cubicBezTo>
                    <a:pt x="54692" y="129598"/>
                    <a:pt x="80327" y="101395"/>
                    <a:pt x="108526" y="77039"/>
                  </a:cubicBezTo>
                  <a:cubicBezTo>
                    <a:pt x="135443" y="53964"/>
                    <a:pt x="168768" y="38581"/>
                    <a:pt x="191839" y="12943"/>
                  </a:cubicBezTo>
                  <a:cubicBezTo>
                    <a:pt x="196966" y="7815"/>
                    <a:pt x="194402" y="-1158"/>
                    <a:pt x="187994" y="124"/>
                  </a:cubicBezTo>
                  <a:lnTo>
                    <a:pt x="187994" y="124"/>
                  </a:lnTo>
                  <a:close/>
                </a:path>
              </a:pathLst>
            </a:custGeom>
            <a:solidFill>
              <a:srgbClr val="313031"/>
            </a:solidFill>
            <a:ln w="128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61AB8E-64C9-01EB-E38F-8A1194889A11}"/>
                </a:ext>
              </a:extLst>
            </p:cNvPr>
            <p:cNvSpPr/>
            <p:nvPr/>
          </p:nvSpPr>
          <p:spPr>
            <a:xfrm>
              <a:off x="-17781631" y="-2450871"/>
              <a:ext cx="1711166" cy="1020102"/>
            </a:xfrm>
            <a:custGeom>
              <a:avLst/>
              <a:gdLst>
                <a:gd name="connsiteX0" fmla="*/ 1570783 w 1711166"/>
                <a:gd name="connsiteY0" fmla="*/ 231380 h 1020102"/>
                <a:gd name="connsiteX1" fmla="*/ 1120890 w 1711166"/>
                <a:gd name="connsiteY1" fmla="*/ 22427 h 1020102"/>
                <a:gd name="connsiteX2" fmla="*/ 819680 w 1711166"/>
                <a:gd name="connsiteY2" fmla="*/ 4481 h 1020102"/>
                <a:gd name="connsiteX3" fmla="*/ 668434 w 1711166"/>
                <a:gd name="connsiteY3" fmla="*/ 18582 h 1020102"/>
                <a:gd name="connsiteX4" fmla="*/ 614601 w 1711166"/>
                <a:gd name="connsiteY4" fmla="*/ 21145 h 1020102"/>
                <a:gd name="connsiteX5" fmla="*/ 373633 w 1711166"/>
                <a:gd name="connsiteY5" fmla="*/ 66013 h 1020102"/>
                <a:gd name="connsiteX6" fmla="*/ 51915 w 1711166"/>
                <a:gd name="connsiteY6" fmla="*/ 322396 h 1020102"/>
                <a:gd name="connsiteX7" fmla="*/ 63450 w 1711166"/>
                <a:gd name="connsiteY7" fmla="*/ 721072 h 1020102"/>
                <a:gd name="connsiteX8" fmla="*/ 460791 w 1711166"/>
                <a:gd name="connsiteY8" fmla="*/ 959509 h 1020102"/>
                <a:gd name="connsiteX9" fmla="*/ 986307 w 1711166"/>
                <a:gd name="connsiteY9" fmla="*/ 1018477 h 1020102"/>
                <a:gd name="connsiteX10" fmla="*/ 1440045 w 1711166"/>
                <a:gd name="connsiteY10" fmla="*/ 923615 h 1020102"/>
                <a:gd name="connsiteX11" fmla="*/ 1706648 w 1711166"/>
                <a:gd name="connsiteY11" fmla="*/ 590317 h 1020102"/>
                <a:gd name="connsiteX12" fmla="*/ 1570783 w 1711166"/>
                <a:gd name="connsiteY12" fmla="*/ 231380 h 10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1166" h="1020102">
                  <a:moveTo>
                    <a:pt x="1570783" y="231380"/>
                  </a:moveTo>
                  <a:cubicBezTo>
                    <a:pt x="1449017" y="127545"/>
                    <a:pt x="1274700" y="60885"/>
                    <a:pt x="1120890" y="22427"/>
                  </a:cubicBezTo>
                  <a:cubicBezTo>
                    <a:pt x="1019632" y="-3211"/>
                    <a:pt x="923501" y="-3211"/>
                    <a:pt x="819680" y="4481"/>
                  </a:cubicBezTo>
                  <a:cubicBezTo>
                    <a:pt x="772255" y="8326"/>
                    <a:pt x="719704" y="10890"/>
                    <a:pt x="668434" y="18582"/>
                  </a:cubicBezTo>
                  <a:cubicBezTo>
                    <a:pt x="650490" y="19863"/>
                    <a:pt x="632545" y="21145"/>
                    <a:pt x="614601" y="21145"/>
                  </a:cubicBezTo>
                  <a:cubicBezTo>
                    <a:pt x="532569" y="26273"/>
                    <a:pt x="450537" y="39092"/>
                    <a:pt x="373633" y="66013"/>
                  </a:cubicBezTo>
                  <a:cubicBezTo>
                    <a:pt x="241613" y="112162"/>
                    <a:pt x="118565" y="195486"/>
                    <a:pt x="51915" y="322396"/>
                  </a:cubicBezTo>
                  <a:cubicBezTo>
                    <a:pt x="-12173" y="444178"/>
                    <a:pt x="-26272" y="608264"/>
                    <a:pt x="63450" y="721072"/>
                  </a:cubicBezTo>
                  <a:cubicBezTo>
                    <a:pt x="154454" y="837727"/>
                    <a:pt x="324926" y="910796"/>
                    <a:pt x="460791" y="959509"/>
                  </a:cubicBezTo>
                  <a:cubicBezTo>
                    <a:pt x="627418" y="1019759"/>
                    <a:pt x="810708" y="1023605"/>
                    <a:pt x="986307" y="1018477"/>
                  </a:cubicBezTo>
                  <a:cubicBezTo>
                    <a:pt x="1141398" y="1014631"/>
                    <a:pt x="1299053" y="996684"/>
                    <a:pt x="1440045" y="923615"/>
                  </a:cubicBezTo>
                  <a:cubicBezTo>
                    <a:pt x="1568219" y="856956"/>
                    <a:pt x="1682295" y="736455"/>
                    <a:pt x="1706648" y="590317"/>
                  </a:cubicBezTo>
                  <a:cubicBezTo>
                    <a:pt x="1727156" y="454434"/>
                    <a:pt x="1677168" y="321114"/>
                    <a:pt x="1570783" y="231380"/>
                  </a:cubicBezTo>
                  <a:close/>
                </a:path>
              </a:pathLst>
            </a:custGeom>
            <a:solidFill>
              <a:srgbClr val="F2BCB7"/>
            </a:solidFill>
            <a:ln w="128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D312EB27-283F-FFDD-D9FB-2A8854748E1A}"/>
                </a:ext>
              </a:extLst>
            </p:cNvPr>
            <p:cNvSpPr/>
            <p:nvPr/>
          </p:nvSpPr>
          <p:spPr>
            <a:xfrm>
              <a:off x="-13461382" y="-2587588"/>
              <a:ext cx="1549225" cy="1046331"/>
            </a:xfrm>
            <a:custGeom>
              <a:avLst/>
              <a:gdLst>
                <a:gd name="connsiteX0" fmla="*/ 1545662 w 1549225"/>
                <a:gd name="connsiteY0" fmla="*/ 462958 h 1046331"/>
                <a:gd name="connsiteX1" fmla="*/ 1463630 w 1549225"/>
                <a:gd name="connsiteY1" fmla="*/ 277080 h 1046331"/>
                <a:gd name="connsiteX2" fmla="*/ 1320075 w 1549225"/>
                <a:gd name="connsiteY2" fmla="*/ 123250 h 1046331"/>
                <a:gd name="connsiteX3" fmla="*/ 1066289 w 1549225"/>
                <a:gd name="connsiteY3" fmla="*/ 46335 h 1046331"/>
                <a:gd name="connsiteX4" fmla="*/ 793278 w 1549225"/>
                <a:gd name="connsiteY4" fmla="*/ 186 h 1046331"/>
                <a:gd name="connsiteX5" fmla="*/ 531801 w 1549225"/>
                <a:gd name="connsiteY5" fmla="*/ 68128 h 1046331"/>
                <a:gd name="connsiteX6" fmla="*/ 320314 w 1549225"/>
                <a:gd name="connsiteY6" fmla="*/ 160426 h 1046331"/>
                <a:gd name="connsiteX7" fmla="*/ 35766 w 1549225"/>
                <a:gd name="connsiteY7" fmla="*/ 445011 h 1046331"/>
                <a:gd name="connsiteX8" fmla="*/ 454897 w 1549225"/>
                <a:gd name="connsiteY8" fmla="*/ 1023156 h 1046331"/>
                <a:gd name="connsiteX9" fmla="*/ 1336738 w 1549225"/>
                <a:gd name="connsiteY9" fmla="*/ 816767 h 1046331"/>
                <a:gd name="connsiteX10" fmla="*/ 1545662 w 1549225"/>
                <a:gd name="connsiteY10" fmla="*/ 462958 h 10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225" h="1046331">
                  <a:moveTo>
                    <a:pt x="1545662" y="462958"/>
                  </a:moveTo>
                  <a:cubicBezTo>
                    <a:pt x="1534126" y="396298"/>
                    <a:pt x="1502083" y="334767"/>
                    <a:pt x="1463630" y="277080"/>
                  </a:cubicBezTo>
                  <a:cubicBezTo>
                    <a:pt x="1425178" y="221958"/>
                    <a:pt x="1381598" y="156580"/>
                    <a:pt x="1320075" y="123250"/>
                  </a:cubicBezTo>
                  <a:cubicBezTo>
                    <a:pt x="1245734" y="83511"/>
                    <a:pt x="1148321" y="69410"/>
                    <a:pt x="1066289" y="46335"/>
                  </a:cubicBezTo>
                  <a:cubicBezTo>
                    <a:pt x="976567" y="21979"/>
                    <a:pt x="888127" y="-2378"/>
                    <a:pt x="793278" y="186"/>
                  </a:cubicBezTo>
                  <a:cubicBezTo>
                    <a:pt x="700992" y="4032"/>
                    <a:pt x="612552" y="29670"/>
                    <a:pt x="531801" y="68128"/>
                  </a:cubicBezTo>
                  <a:cubicBezTo>
                    <a:pt x="457460" y="86075"/>
                    <a:pt x="385683" y="115559"/>
                    <a:pt x="320314" y="160426"/>
                  </a:cubicBezTo>
                  <a:cubicBezTo>
                    <a:pt x="210084" y="234777"/>
                    <a:pt x="94727" y="327075"/>
                    <a:pt x="35766" y="445011"/>
                  </a:cubicBezTo>
                  <a:cubicBezTo>
                    <a:pt x="-102662" y="727033"/>
                    <a:pt x="187012" y="960342"/>
                    <a:pt x="454897" y="1023156"/>
                  </a:cubicBezTo>
                  <a:cubicBezTo>
                    <a:pt x="772770" y="1097507"/>
                    <a:pt x="1076543" y="983416"/>
                    <a:pt x="1336738" y="816767"/>
                  </a:cubicBezTo>
                  <a:cubicBezTo>
                    <a:pt x="1466194" y="734725"/>
                    <a:pt x="1570015" y="616788"/>
                    <a:pt x="1545662" y="462958"/>
                  </a:cubicBezTo>
                  <a:close/>
                </a:path>
              </a:pathLst>
            </a:custGeom>
            <a:solidFill>
              <a:srgbClr val="50A9BA"/>
            </a:solidFill>
            <a:ln w="128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CAEB89E-D96C-8315-03EE-BB6C3F884965}"/>
                </a:ext>
              </a:extLst>
            </p:cNvPr>
            <p:cNvSpPr/>
            <p:nvPr/>
          </p:nvSpPr>
          <p:spPr>
            <a:xfrm>
              <a:off x="-13399122" y="-369121"/>
              <a:ext cx="1466623" cy="985297"/>
            </a:xfrm>
            <a:custGeom>
              <a:avLst/>
              <a:gdLst>
                <a:gd name="connsiteX0" fmla="*/ 1280886 w 1466623"/>
                <a:gd name="connsiteY0" fmla="*/ 187877 h 985297"/>
                <a:gd name="connsiteX1" fmla="*/ 877136 w 1466623"/>
                <a:gd name="connsiteY1" fmla="*/ 7127 h 985297"/>
                <a:gd name="connsiteX2" fmla="*/ 570799 w 1466623"/>
                <a:gd name="connsiteY2" fmla="*/ 23792 h 985297"/>
                <a:gd name="connsiteX3" fmla="*/ 392636 w 1466623"/>
                <a:gd name="connsiteY3" fmla="*/ 46866 h 985297"/>
                <a:gd name="connsiteX4" fmla="*/ 61946 w 1466623"/>
                <a:gd name="connsiteY4" fmla="*/ 255819 h 985297"/>
                <a:gd name="connsiteX5" fmla="*/ 343930 w 1466623"/>
                <a:gd name="connsiteY5" fmla="*/ 912160 h 985297"/>
                <a:gd name="connsiteX6" fmla="*/ 788696 w 1466623"/>
                <a:gd name="connsiteY6" fmla="*/ 985230 h 985297"/>
                <a:gd name="connsiteX7" fmla="*/ 1220643 w 1466623"/>
                <a:gd name="connsiteY7" fmla="*/ 878831 h 985297"/>
                <a:gd name="connsiteX8" fmla="*/ 1465457 w 1466623"/>
                <a:gd name="connsiteY8" fmla="*/ 557070 h 985297"/>
                <a:gd name="connsiteX9" fmla="*/ 1280886 w 1466623"/>
                <a:gd name="connsiteY9" fmla="*/ 187877 h 98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623" h="985297">
                  <a:moveTo>
                    <a:pt x="1280886" y="187877"/>
                  </a:moveTo>
                  <a:cubicBezTo>
                    <a:pt x="1166810" y="89170"/>
                    <a:pt x="1027100" y="26356"/>
                    <a:pt x="877136" y="7127"/>
                  </a:cubicBezTo>
                  <a:cubicBezTo>
                    <a:pt x="781005" y="-5692"/>
                    <a:pt x="672057" y="-1846"/>
                    <a:pt x="570799" y="23792"/>
                  </a:cubicBezTo>
                  <a:cubicBezTo>
                    <a:pt x="509275" y="26356"/>
                    <a:pt x="449033" y="35329"/>
                    <a:pt x="392636" y="46866"/>
                  </a:cubicBezTo>
                  <a:cubicBezTo>
                    <a:pt x="261898" y="73787"/>
                    <a:pt x="136287" y="141728"/>
                    <a:pt x="61946" y="255819"/>
                  </a:cubicBezTo>
                  <a:cubicBezTo>
                    <a:pt x="-107245" y="513484"/>
                    <a:pt x="97835" y="810889"/>
                    <a:pt x="343930" y="912160"/>
                  </a:cubicBezTo>
                  <a:cubicBezTo>
                    <a:pt x="482358" y="969847"/>
                    <a:pt x="640013" y="986512"/>
                    <a:pt x="788696" y="985230"/>
                  </a:cubicBezTo>
                  <a:cubicBezTo>
                    <a:pt x="937378" y="983948"/>
                    <a:pt x="1091187" y="955746"/>
                    <a:pt x="1220643" y="878831"/>
                  </a:cubicBezTo>
                  <a:cubicBezTo>
                    <a:pt x="1334719" y="812171"/>
                    <a:pt x="1453921" y="695516"/>
                    <a:pt x="1465457" y="557070"/>
                  </a:cubicBezTo>
                  <a:cubicBezTo>
                    <a:pt x="1478274" y="414777"/>
                    <a:pt x="1383425" y="276330"/>
                    <a:pt x="1280886" y="187877"/>
                  </a:cubicBezTo>
                  <a:close/>
                </a:path>
              </a:pathLst>
            </a:custGeom>
            <a:solidFill>
              <a:srgbClr val="F2BCB7"/>
            </a:solidFill>
            <a:ln w="128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A91B73C-BF3B-5465-6590-5ECA92FC7071}"/>
                </a:ext>
              </a:extLst>
            </p:cNvPr>
            <p:cNvSpPr/>
            <p:nvPr/>
          </p:nvSpPr>
          <p:spPr>
            <a:xfrm>
              <a:off x="-15663035" y="682672"/>
              <a:ext cx="1793971" cy="1018380"/>
            </a:xfrm>
            <a:custGeom>
              <a:avLst/>
              <a:gdLst>
                <a:gd name="connsiteX0" fmla="*/ 1620899 w 1793971"/>
                <a:gd name="connsiteY0" fmla="*/ 155208 h 1018380"/>
                <a:gd name="connsiteX1" fmla="*/ 1104356 w 1793971"/>
                <a:gd name="connsiteY1" fmla="*/ 1378 h 1018380"/>
                <a:gd name="connsiteX2" fmla="*/ 728805 w 1793971"/>
                <a:gd name="connsiteY2" fmla="*/ 50091 h 1018380"/>
                <a:gd name="connsiteX3" fmla="*/ 628829 w 1793971"/>
                <a:gd name="connsiteY3" fmla="*/ 61628 h 1018380"/>
                <a:gd name="connsiteX4" fmla="*/ 355817 w 1793971"/>
                <a:gd name="connsiteY4" fmla="*/ 116750 h 1018380"/>
                <a:gd name="connsiteX5" fmla="*/ 35381 w 1793971"/>
                <a:gd name="connsiteY5" fmla="*/ 373134 h 1018380"/>
                <a:gd name="connsiteX6" fmla="*/ 102031 w 1793971"/>
                <a:gd name="connsiteY6" fmla="*/ 755145 h 1018380"/>
                <a:gd name="connsiteX7" fmla="*/ 504499 w 1793971"/>
                <a:gd name="connsiteY7" fmla="*/ 949996 h 1018380"/>
                <a:gd name="connsiteX8" fmla="*/ 1031297 w 1793971"/>
                <a:gd name="connsiteY8" fmla="*/ 1016656 h 1018380"/>
                <a:gd name="connsiteX9" fmla="*/ 1509387 w 1793971"/>
                <a:gd name="connsiteY9" fmla="*/ 883337 h 1018380"/>
                <a:gd name="connsiteX10" fmla="*/ 1790090 w 1793971"/>
                <a:gd name="connsiteY10" fmla="*/ 548757 h 1018380"/>
                <a:gd name="connsiteX11" fmla="*/ 1620899 w 1793971"/>
                <a:gd name="connsiteY11" fmla="*/ 155208 h 101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71" h="1018380">
                  <a:moveTo>
                    <a:pt x="1620899" y="155208"/>
                  </a:moveTo>
                  <a:cubicBezTo>
                    <a:pt x="1470935" y="33426"/>
                    <a:pt x="1291491" y="10351"/>
                    <a:pt x="1104356" y="1378"/>
                  </a:cubicBezTo>
                  <a:cubicBezTo>
                    <a:pt x="988999" y="-3750"/>
                    <a:pt x="848007" y="3942"/>
                    <a:pt x="728805" y="50091"/>
                  </a:cubicBezTo>
                  <a:cubicBezTo>
                    <a:pt x="695479" y="53936"/>
                    <a:pt x="662154" y="57782"/>
                    <a:pt x="628829" y="61628"/>
                  </a:cubicBezTo>
                  <a:cubicBezTo>
                    <a:pt x="536543" y="73165"/>
                    <a:pt x="444257" y="87266"/>
                    <a:pt x="355817" y="116750"/>
                  </a:cubicBezTo>
                  <a:cubicBezTo>
                    <a:pt x="225079" y="161617"/>
                    <a:pt x="100749" y="246224"/>
                    <a:pt x="35381" y="373134"/>
                  </a:cubicBezTo>
                  <a:cubicBezTo>
                    <a:pt x="-29989" y="501325"/>
                    <a:pt x="-3072" y="656438"/>
                    <a:pt x="102031" y="755145"/>
                  </a:cubicBezTo>
                  <a:cubicBezTo>
                    <a:pt x="214825" y="860262"/>
                    <a:pt x="357098" y="915384"/>
                    <a:pt x="504499" y="949996"/>
                  </a:cubicBezTo>
                  <a:cubicBezTo>
                    <a:pt x="673690" y="989736"/>
                    <a:pt x="856979" y="1026911"/>
                    <a:pt x="1031297" y="1016656"/>
                  </a:cubicBezTo>
                  <a:cubicBezTo>
                    <a:pt x="1196642" y="1006401"/>
                    <a:pt x="1358142" y="952560"/>
                    <a:pt x="1509387" y="883337"/>
                  </a:cubicBezTo>
                  <a:cubicBezTo>
                    <a:pt x="1650379" y="819241"/>
                    <a:pt x="1769582" y="708996"/>
                    <a:pt x="1790090" y="548757"/>
                  </a:cubicBezTo>
                  <a:cubicBezTo>
                    <a:pt x="1811879" y="392362"/>
                    <a:pt x="1740101" y="251352"/>
                    <a:pt x="1620899" y="155208"/>
                  </a:cubicBezTo>
                  <a:close/>
                </a:path>
              </a:pathLst>
            </a:custGeom>
            <a:solidFill>
              <a:srgbClr val="FFC654"/>
            </a:solidFill>
            <a:ln w="12815" cap="flat">
              <a:noFill/>
              <a:prstDash val="solid"/>
              <a:miter/>
            </a:ln>
          </p:spPr>
          <p:txBody>
            <a:bodyPr rtlCol="0" anchor="ctr"/>
            <a:lstStyle/>
            <a:p>
              <a:endParaRPr lang="en-US" dirty="0"/>
            </a:p>
          </p:txBody>
        </p:sp>
        <p:sp>
          <p:nvSpPr>
            <p:cNvPr id="217" name="Freeform 216">
              <a:extLst>
                <a:ext uri="{FF2B5EF4-FFF2-40B4-BE49-F238E27FC236}">
                  <a16:creationId xmlns:a16="http://schemas.microsoft.com/office/drawing/2014/main" id="{6A417F82-07B1-0DAF-CE1E-5196C14F4481}"/>
                </a:ext>
              </a:extLst>
            </p:cNvPr>
            <p:cNvSpPr/>
            <p:nvPr/>
          </p:nvSpPr>
          <p:spPr>
            <a:xfrm>
              <a:off x="-17651654" y="-327711"/>
              <a:ext cx="1562569" cy="1046888"/>
            </a:xfrm>
            <a:custGeom>
              <a:avLst/>
              <a:gdLst>
                <a:gd name="connsiteX0" fmla="*/ 1453623 w 1562569"/>
                <a:gd name="connsiteY0" fmla="*/ 205436 h 1046888"/>
                <a:gd name="connsiteX1" fmla="*/ 1037056 w 1562569"/>
                <a:gd name="connsiteY1" fmla="*/ 18276 h 1046888"/>
                <a:gd name="connsiteX2" fmla="*/ 533330 w 1562569"/>
                <a:gd name="connsiteY2" fmla="*/ 33659 h 1046888"/>
                <a:gd name="connsiteX3" fmla="*/ 20632 w 1562569"/>
                <a:gd name="connsiteY3" fmla="*/ 404133 h 1046888"/>
                <a:gd name="connsiteX4" fmla="*/ 444890 w 1562569"/>
                <a:gd name="connsiteY4" fmla="*/ 997661 h 1046888"/>
                <a:gd name="connsiteX5" fmla="*/ 906318 w 1562569"/>
                <a:gd name="connsiteY5" fmla="*/ 1041246 h 1046888"/>
                <a:gd name="connsiteX6" fmla="*/ 1306223 w 1562569"/>
                <a:gd name="connsiteY6" fmla="*/ 887416 h 1046888"/>
                <a:gd name="connsiteX7" fmla="*/ 1554881 w 1562569"/>
                <a:gd name="connsiteY7" fmla="*/ 584884 h 1046888"/>
                <a:gd name="connsiteX8" fmla="*/ 1453623 w 1562569"/>
                <a:gd name="connsiteY8" fmla="*/ 205436 h 10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69" h="1046888">
                  <a:moveTo>
                    <a:pt x="1453623" y="205436"/>
                  </a:moveTo>
                  <a:cubicBezTo>
                    <a:pt x="1351084" y="70835"/>
                    <a:pt x="1197274" y="40069"/>
                    <a:pt x="1037056" y="18276"/>
                  </a:cubicBezTo>
                  <a:cubicBezTo>
                    <a:pt x="880683" y="-2234"/>
                    <a:pt x="689703" y="-15054"/>
                    <a:pt x="533330" y="33659"/>
                  </a:cubicBezTo>
                  <a:cubicBezTo>
                    <a:pt x="319279" y="64425"/>
                    <a:pt x="91128" y="209282"/>
                    <a:pt x="20632" y="404133"/>
                  </a:cubicBezTo>
                  <a:cubicBezTo>
                    <a:pt x="-80626" y="682309"/>
                    <a:pt x="211612" y="922028"/>
                    <a:pt x="444890" y="997661"/>
                  </a:cubicBezTo>
                  <a:cubicBezTo>
                    <a:pt x="587164" y="1043810"/>
                    <a:pt x="757636" y="1055347"/>
                    <a:pt x="906318" y="1041246"/>
                  </a:cubicBezTo>
                  <a:cubicBezTo>
                    <a:pt x="1048592" y="1027145"/>
                    <a:pt x="1188302" y="966895"/>
                    <a:pt x="1306223" y="887416"/>
                  </a:cubicBezTo>
                  <a:cubicBezTo>
                    <a:pt x="1416453" y="814347"/>
                    <a:pt x="1527965" y="722049"/>
                    <a:pt x="1554881" y="584884"/>
                  </a:cubicBezTo>
                  <a:cubicBezTo>
                    <a:pt x="1581798" y="450282"/>
                    <a:pt x="1535655" y="314399"/>
                    <a:pt x="1453623" y="205436"/>
                  </a:cubicBezTo>
                  <a:close/>
                </a:path>
              </a:pathLst>
            </a:custGeom>
            <a:solidFill>
              <a:srgbClr val="50A9BA"/>
            </a:solidFill>
            <a:ln w="128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9E0CA6E2-12A8-6D46-93D8-3B4EBFB0CCD1}"/>
                </a:ext>
              </a:extLst>
            </p:cNvPr>
            <p:cNvSpPr/>
            <p:nvPr/>
          </p:nvSpPr>
          <p:spPr>
            <a:xfrm>
              <a:off x="-15713211" y="-3574478"/>
              <a:ext cx="1677392" cy="1066187"/>
            </a:xfrm>
            <a:custGeom>
              <a:avLst/>
              <a:gdLst>
                <a:gd name="connsiteX0" fmla="*/ 1615961 w 1677392"/>
                <a:gd name="connsiteY0" fmla="*/ 312788 h 1066187"/>
                <a:gd name="connsiteX1" fmla="*/ 1431389 w 1677392"/>
                <a:gd name="connsiteY1" fmla="*/ 135883 h 1066187"/>
                <a:gd name="connsiteX2" fmla="*/ 1310905 w 1677392"/>
                <a:gd name="connsiteY2" fmla="*/ 91016 h 1066187"/>
                <a:gd name="connsiteX3" fmla="*/ 1223747 w 1677392"/>
                <a:gd name="connsiteY3" fmla="*/ 43585 h 1066187"/>
                <a:gd name="connsiteX4" fmla="*/ 943045 w 1677392"/>
                <a:gd name="connsiteY4" fmla="*/ 0 h 1066187"/>
                <a:gd name="connsiteX5" fmla="*/ 727711 w 1677392"/>
                <a:gd name="connsiteY5" fmla="*/ 43585 h 1066187"/>
                <a:gd name="connsiteX6" fmla="*/ 322680 w 1677392"/>
                <a:gd name="connsiteY6" fmla="*/ 171777 h 1066187"/>
                <a:gd name="connsiteX7" fmla="*/ 13779 w 1677392"/>
                <a:gd name="connsiteY7" fmla="*/ 507639 h 1066187"/>
                <a:gd name="connsiteX8" fmla="*/ 185533 w 1677392"/>
                <a:gd name="connsiteY8" fmla="*/ 903752 h 1066187"/>
                <a:gd name="connsiteX9" fmla="*/ 685414 w 1677392"/>
                <a:gd name="connsiteY9" fmla="*/ 1056300 h 1066187"/>
                <a:gd name="connsiteX10" fmla="*/ 1180167 w 1677392"/>
                <a:gd name="connsiteY10" fmla="*/ 1022970 h 1066187"/>
                <a:gd name="connsiteX11" fmla="*/ 1586480 w 1677392"/>
                <a:gd name="connsiteY11" fmla="*/ 748640 h 1066187"/>
                <a:gd name="connsiteX12" fmla="*/ 1615961 w 1677392"/>
                <a:gd name="connsiteY12" fmla="*/ 312788 h 106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7392" h="1066187">
                  <a:moveTo>
                    <a:pt x="1615961" y="312788"/>
                  </a:moveTo>
                  <a:cubicBezTo>
                    <a:pt x="1563409" y="251256"/>
                    <a:pt x="1495476" y="185878"/>
                    <a:pt x="1431389" y="135883"/>
                  </a:cubicBezTo>
                  <a:cubicBezTo>
                    <a:pt x="1391655" y="105117"/>
                    <a:pt x="1357048" y="102553"/>
                    <a:pt x="1310905" y="91016"/>
                  </a:cubicBezTo>
                  <a:cubicBezTo>
                    <a:pt x="1277580" y="82043"/>
                    <a:pt x="1255790" y="58968"/>
                    <a:pt x="1223747" y="43585"/>
                  </a:cubicBezTo>
                  <a:cubicBezTo>
                    <a:pt x="1142996" y="5128"/>
                    <a:pt x="1030203" y="1282"/>
                    <a:pt x="943045" y="0"/>
                  </a:cubicBezTo>
                  <a:cubicBezTo>
                    <a:pt x="867421" y="0"/>
                    <a:pt x="793080" y="10255"/>
                    <a:pt x="727711" y="43585"/>
                  </a:cubicBezTo>
                  <a:cubicBezTo>
                    <a:pt x="585437" y="61532"/>
                    <a:pt x="447009" y="101271"/>
                    <a:pt x="322680" y="171777"/>
                  </a:cubicBezTo>
                  <a:cubicBezTo>
                    <a:pt x="193223" y="246128"/>
                    <a:pt x="59922" y="360219"/>
                    <a:pt x="13779" y="507639"/>
                  </a:cubicBezTo>
                  <a:cubicBezTo>
                    <a:pt x="-34927" y="667879"/>
                    <a:pt x="50950" y="819145"/>
                    <a:pt x="185533" y="903752"/>
                  </a:cubicBezTo>
                  <a:cubicBezTo>
                    <a:pt x="330370" y="996050"/>
                    <a:pt x="517505" y="1034507"/>
                    <a:pt x="685414" y="1056300"/>
                  </a:cubicBezTo>
                  <a:cubicBezTo>
                    <a:pt x="849477" y="1076810"/>
                    <a:pt x="1019949" y="1065273"/>
                    <a:pt x="1180167" y="1022970"/>
                  </a:cubicBezTo>
                  <a:cubicBezTo>
                    <a:pt x="1345512" y="979385"/>
                    <a:pt x="1492913" y="897342"/>
                    <a:pt x="1586480" y="748640"/>
                  </a:cubicBezTo>
                  <a:cubicBezTo>
                    <a:pt x="1668512" y="620448"/>
                    <a:pt x="1727472" y="443543"/>
                    <a:pt x="1615961" y="312788"/>
                  </a:cubicBezTo>
                  <a:close/>
                </a:path>
              </a:pathLst>
            </a:custGeom>
            <a:solidFill>
              <a:srgbClr val="FFC654"/>
            </a:solidFill>
            <a:ln w="128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CA942E5F-D955-2AF4-62DB-9DFD5DD811F5}"/>
                </a:ext>
              </a:extLst>
            </p:cNvPr>
            <p:cNvSpPr/>
            <p:nvPr/>
          </p:nvSpPr>
          <p:spPr>
            <a:xfrm>
              <a:off x="-15691145" y="-3630839"/>
              <a:ext cx="1670127" cy="1123121"/>
            </a:xfrm>
            <a:custGeom>
              <a:avLst/>
              <a:gdLst>
                <a:gd name="connsiteX0" fmla="*/ 751788 w 1670127"/>
                <a:gd name="connsiteY0" fmla="*/ 16622 h 1123121"/>
                <a:gd name="connsiteX1" fmla="*/ 34010 w 1670127"/>
                <a:gd name="connsiteY1" fmla="*/ 402479 h 1123121"/>
                <a:gd name="connsiteX2" fmla="*/ 63491 w 1670127"/>
                <a:gd name="connsiteY2" fmla="*/ 784490 h 1123121"/>
                <a:gd name="connsiteX3" fmla="*/ 396744 w 1670127"/>
                <a:gd name="connsiteY3" fmla="*/ 1020363 h 1123121"/>
                <a:gd name="connsiteX4" fmla="*/ 892780 w 1670127"/>
                <a:gd name="connsiteY4" fmla="*/ 1121635 h 1123121"/>
                <a:gd name="connsiteX5" fmla="*/ 1369589 w 1670127"/>
                <a:gd name="connsiteY5" fmla="*/ 998571 h 1123121"/>
                <a:gd name="connsiteX6" fmla="*/ 1652854 w 1670127"/>
                <a:gd name="connsiteY6" fmla="*/ 716549 h 1123121"/>
                <a:gd name="connsiteX7" fmla="*/ 1602867 w 1670127"/>
                <a:gd name="connsiteY7" fmla="*/ 357612 h 1123121"/>
                <a:gd name="connsiteX8" fmla="*/ 1250387 w 1670127"/>
                <a:gd name="connsiteY8" fmla="*/ 80718 h 1123121"/>
                <a:gd name="connsiteX9" fmla="*/ 744097 w 1670127"/>
                <a:gd name="connsiteY9" fmla="*/ 21750 h 1123121"/>
                <a:gd name="connsiteX10" fmla="*/ 750506 w 1670127"/>
                <a:gd name="connsiteY10" fmla="*/ 46106 h 1123121"/>
                <a:gd name="connsiteX11" fmla="*/ 1160664 w 1670127"/>
                <a:gd name="connsiteY11" fmla="*/ 88410 h 1123121"/>
                <a:gd name="connsiteX12" fmla="*/ 1499045 w 1670127"/>
                <a:gd name="connsiteY12" fmla="*/ 287107 h 1123121"/>
                <a:gd name="connsiteX13" fmla="*/ 1628501 w 1670127"/>
                <a:gd name="connsiteY13" fmla="*/ 626815 h 1123121"/>
                <a:gd name="connsiteX14" fmla="*/ 1391379 w 1670127"/>
                <a:gd name="connsiteY14" fmla="*/ 940884 h 1123121"/>
                <a:gd name="connsiteX15" fmla="*/ 982502 w 1670127"/>
                <a:gd name="connsiteY15" fmla="*/ 1070358 h 1123121"/>
                <a:gd name="connsiteX16" fmla="*/ 541582 w 1670127"/>
                <a:gd name="connsiteY16" fmla="*/ 1025491 h 1123121"/>
                <a:gd name="connsiteX17" fmla="*/ 169876 w 1670127"/>
                <a:gd name="connsiteY17" fmla="*/ 853714 h 1123121"/>
                <a:gd name="connsiteX18" fmla="*/ 45546 w 1670127"/>
                <a:gd name="connsiteY18" fmla="*/ 465293 h 1123121"/>
                <a:gd name="connsiteX19" fmla="*/ 754351 w 1670127"/>
                <a:gd name="connsiteY19" fmla="*/ 32005 h 1123121"/>
                <a:gd name="connsiteX20" fmla="*/ 751788 w 1670127"/>
                <a:gd name="connsiteY20" fmla="*/ 16622 h 1123121"/>
                <a:gd name="connsiteX21" fmla="*/ 751788 w 1670127"/>
                <a:gd name="connsiteY21" fmla="*/ 16622 h 1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0127" h="1123121">
                  <a:moveTo>
                    <a:pt x="751788" y="16622"/>
                  </a:moveTo>
                  <a:cubicBezTo>
                    <a:pt x="483903" y="39697"/>
                    <a:pt x="153213" y="130713"/>
                    <a:pt x="34010" y="402479"/>
                  </a:cubicBezTo>
                  <a:cubicBezTo>
                    <a:pt x="-19823" y="525543"/>
                    <a:pt x="-9569" y="670400"/>
                    <a:pt x="63491" y="784490"/>
                  </a:cubicBezTo>
                  <a:cubicBezTo>
                    <a:pt x="139114" y="903709"/>
                    <a:pt x="267288" y="974214"/>
                    <a:pt x="396744" y="1020363"/>
                  </a:cubicBezTo>
                  <a:cubicBezTo>
                    <a:pt x="550554" y="1075486"/>
                    <a:pt x="727435" y="1133172"/>
                    <a:pt x="892780" y="1121635"/>
                  </a:cubicBezTo>
                  <a:cubicBezTo>
                    <a:pt x="1055562" y="1110098"/>
                    <a:pt x="1223470" y="1074204"/>
                    <a:pt x="1369589" y="998571"/>
                  </a:cubicBezTo>
                  <a:cubicBezTo>
                    <a:pt x="1490073" y="935757"/>
                    <a:pt x="1610557" y="851150"/>
                    <a:pt x="1652854" y="716549"/>
                  </a:cubicBezTo>
                  <a:cubicBezTo>
                    <a:pt x="1690025" y="597331"/>
                    <a:pt x="1664391" y="464011"/>
                    <a:pt x="1602867" y="357612"/>
                  </a:cubicBezTo>
                  <a:cubicBezTo>
                    <a:pt x="1525962" y="224293"/>
                    <a:pt x="1390097" y="137122"/>
                    <a:pt x="1250387" y="80718"/>
                  </a:cubicBezTo>
                  <a:cubicBezTo>
                    <a:pt x="1092732" y="17904"/>
                    <a:pt x="910724" y="-29527"/>
                    <a:pt x="744097" y="21750"/>
                  </a:cubicBezTo>
                  <a:cubicBezTo>
                    <a:pt x="728717" y="26878"/>
                    <a:pt x="735125" y="49952"/>
                    <a:pt x="750506" y="46106"/>
                  </a:cubicBezTo>
                  <a:cubicBezTo>
                    <a:pt x="886371" y="12776"/>
                    <a:pt x="1029927" y="46106"/>
                    <a:pt x="1160664" y="88410"/>
                  </a:cubicBezTo>
                  <a:cubicBezTo>
                    <a:pt x="1286276" y="129431"/>
                    <a:pt x="1408041" y="189681"/>
                    <a:pt x="1499045" y="287107"/>
                  </a:cubicBezTo>
                  <a:cubicBezTo>
                    <a:pt x="1584922" y="376841"/>
                    <a:pt x="1637474" y="502469"/>
                    <a:pt x="1628501" y="626815"/>
                  </a:cubicBezTo>
                  <a:cubicBezTo>
                    <a:pt x="1618248" y="774235"/>
                    <a:pt x="1511863" y="871661"/>
                    <a:pt x="1391379" y="940884"/>
                  </a:cubicBezTo>
                  <a:cubicBezTo>
                    <a:pt x="1263204" y="1013954"/>
                    <a:pt x="1128621" y="1048565"/>
                    <a:pt x="982502" y="1070358"/>
                  </a:cubicBezTo>
                  <a:cubicBezTo>
                    <a:pt x="827411" y="1094715"/>
                    <a:pt x="691546" y="1066512"/>
                    <a:pt x="541582" y="1025491"/>
                  </a:cubicBezTo>
                  <a:cubicBezTo>
                    <a:pt x="409562" y="989597"/>
                    <a:pt x="273697" y="946012"/>
                    <a:pt x="169876" y="853714"/>
                  </a:cubicBezTo>
                  <a:cubicBezTo>
                    <a:pt x="60927" y="756288"/>
                    <a:pt x="7094" y="608868"/>
                    <a:pt x="45546" y="465293"/>
                  </a:cubicBezTo>
                  <a:cubicBezTo>
                    <a:pt x="131423" y="149941"/>
                    <a:pt x="487748" y="98665"/>
                    <a:pt x="754351" y="32005"/>
                  </a:cubicBezTo>
                  <a:cubicBezTo>
                    <a:pt x="763323" y="32005"/>
                    <a:pt x="760760" y="16622"/>
                    <a:pt x="751788" y="16622"/>
                  </a:cubicBezTo>
                  <a:lnTo>
                    <a:pt x="751788" y="16622"/>
                  </a:lnTo>
                  <a:close/>
                </a:path>
              </a:pathLst>
            </a:custGeom>
            <a:solidFill>
              <a:srgbClr val="313031"/>
            </a:solidFill>
            <a:ln w="128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D02EF29-9E7D-5ABD-F30C-A436F71696DA}"/>
                </a:ext>
              </a:extLst>
            </p:cNvPr>
            <p:cNvSpPr/>
            <p:nvPr/>
          </p:nvSpPr>
          <p:spPr>
            <a:xfrm>
              <a:off x="-17739345" y="-2507940"/>
              <a:ext cx="1672351" cy="1065351"/>
            </a:xfrm>
            <a:custGeom>
              <a:avLst/>
              <a:gdLst>
                <a:gd name="connsiteX0" fmla="*/ 938894 w 1672351"/>
                <a:gd name="connsiteY0" fmla="*/ 35911 h 1065351"/>
                <a:gd name="connsiteX1" fmla="*/ 116014 w 1672351"/>
                <a:gd name="connsiteY1" fmla="*/ 226917 h 1065351"/>
                <a:gd name="connsiteX2" fmla="*/ 253161 w 1672351"/>
                <a:gd name="connsiteY2" fmla="*/ 926843 h 1065351"/>
                <a:gd name="connsiteX3" fmla="*/ 704335 w 1672351"/>
                <a:gd name="connsiteY3" fmla="*/ 1062727 h 1065351"/>
                <a:gd name="connsiteX4" fmla="*/ 1217033 w 1672351"/>
                <a:gd name="connsiteY4" fmla="*/ 1011450 h 1065351"/>
                <a:gd name="connsiteX5" fmla="*/ 1564386 w 1672351"/>
                <a:gd name="connsiteY5" fmla="*/ 851210 h 1065351"/>
                <a:gd name="connsiteX6" fmla="*/ 1664362 w 1672351"/>
                <a:gd name="connsiteY6" fmla="*/ 489710 h 1065351"/>
                <a:gd name="connsiteX7" fmla="*/ 887625 w 1672351"/>
                <a:gd name="connsiteY7" fmla="*/ 6427 h 1065351"/>
                <a:gd name="connsiteX8" fmla="*/ 887625 w 1672351"/>
                <a:gd name="connsiteY8" fmla="*/ 32065 h 1065351"/>
                <a:gd name="connsiteX9" fmla="*/ 1588739 w 1672351"/>
                <a:gd name="connsiteY9" fmla="*/ 383311 h 1065351"/>
                <a:gd name="connsiteX10" fmla="*/ 1581049 w 1672351"/>
                <a:gd name="connsiteY10" fmla="*/ 767886 h 1065351"/>
                <a:gd name="connsiteX11" fmla="*/ 1264458 w 1672351"/>
                <a:gd name="connsiteY11" fmla="*/ 960173 h 1065351"/>
                <a:gd name="connsiteX12" fmla="*/ 426196 w 1672351"/>
                <a:gd name="connsiteY12" fmla="*/ 962737 h 1065351"/>
                <a:gd name="connsiteX13" fmla="*/ 86534 w 1672351"/>
                <a:gd name="connsiteY13" fmla="*/ 717891 h 1065351"/>
                <a:gd name="connsiteX14" fmla="*/ 98070 w 1672351"/>
                <a:gd name="connsiteY14" fmla="*/ 305114 h 1065351"/>
                <a:gd name="connsiteX15" fmla="*/ 487720 w 1672351"/>
                <a:gd name="connsiteY15" fmla="*/ 61549 h 1065351"/>
                <a:gd name="connsiteX16" fmla="*/ 933767 w 1672351"/>
                <a:gd name="connsiteY16" fmla="*/ 58985 h 1065351"/>
                <a:gd name="connsiteX17" fmla="*/ 938894 w 1672351"/>
                <a:gd name="connsiteY17" fmla="*/ 35911 h 1065351"/>
                <a:gd name="connsiteX18" fmla="*/ 938894 w 1672351"/>
                <a:gd name="connsiteY18" fmla="*/ 35911 h 10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2351" h="1065351">
                  <a:moveTo>
                    <a:pt x="938894" y="35911"/>
                  </a:moveTo>
                  <a:cubicBezTo>
                    <a:pt x="665883" y="-48696"/>
                    <a:pt x="319812" y="16682"/>
                    <a:pt x="116014" y="226917"/>
                  </a:cubicBezTo>
                  <a:cubicBezTo>
                    <a:pt x="-96756" y="446124"/>
                    <a:pt x="3221" y="788396"/>
                    <a:pt x="253161" y="926843"/>
                  </a:cubicBezTo>
                  <a:cubicBezTo>
                    <a:pt x="390308" y="1002476"/>
                    <a:pt x="547962" y="1053753"/>
                    <a:pt x="704335" y="1062727"/>
                  </a:cubicBezTo>
                  <a:cubicBezTo>
                    <a:pt x="874807" y="1074264"/>
                    <a:pt x="1050406" y="1046062"/>
                    <a:pt x="1217033" y="1011450"/>
                  </a:cubicBezTo>
                  <a:cubicBezTo>
                    <a:pt x="1341362" y="985812"/>
                    <a:pt x="1472100" y="944790"/>
                    <a:pt x="1564386" y="851210"/>
                  </a:cubicBezTo>
                  <a:cubicBezTo>
                    <a:pt x="1657953" y="756348"/>
                    <a:pt x="1688715" y="617901"/>
                    <a:pt x="1664362" y="489710"/>
                  </a:cubicBezTo>
                  <a:cubicBezTo>
                    <a:pt x="1600275" y="153847"/>
                    <a:pt x="1199089" y="-25621"/>
                    <a:pt x="887625" y="6427"/>
                  </a:cubicBezTo>
                  <a:cubicBezTo>
                    <a:pt x="872244" y="7709"/>
                    <a:pt x="870962" y="32065"/>
                    <a:pt x="887625" y="32065"/>
                  </a:cubicBezTo>
                  <a:cubicBezTo>
                    <a:pt x="1154228" y="33347"/>
                    <a:pt x="1460565" y="126927"/>
                    <a:pt x="1588739" y="383311"/>
                  </a:cubicBezTo>
                  <a:cubicBezTo>
                    <a:pt x="1647700" y="502529"/>
                    <a:pt x="1654108" y="653795"/>
                    <a:pt x="1581049" y="767886"/>
                  </a:cubicBezTo>
                  <a:cubicBezTo>
                    <a:pt x="1511835" y="878130"/>
                    <a:pt x="1386223" y="929407"/>
                    <a:pt x="1264458" y="960173"/>
                  </a:cubicBezTo>
                  <a:cubicBezTo>
                    <a:pt x="990164" y="1028115"/>
                    <a:pt x="695363" y="1061445"/>
                    <a:pt x="426196" y="962737"/>
                  </a:cubicBezTo>
                  <a:cubicBezTo>
                    <a:pt x="291613" y="912742"/>
                    <a:pt x="159593" y="847364"/>
                    <a:pt x="86534" y="717891"/>
                  </a:cubicBezTo>
                  <a:cubicBezTo>
                    <a:pt x="14756" y="589699"/>
                    <a:pt x="16038" y="428178"/>
                    <a:pt x="98070" y="305114"/>
                  </a:cubicBezTo>
                  <a:cubicBezTo>
                    <a:pt x="182665" y="176922"/>
                    <a:pt x="345446" y="98725"/>
                    <a:pt x="487720" y="61549"/>
                  </a:cubicBezTo>
                  <a:cubicBezTo>
                    <a:pt x="635121" y="23092"/>
                    <a:pt x="786367" y="25656"/>
                    <a:pt x="933767" y="58985"/>
                  </a:cubicBezTo>
                  <a:cubicBezTo>
                    <a:pt x="947867" y="61549"/>
                    <a:pt x="952994" y="41039"/>
                    <a:pt x="938894" y="35911"/>
                  </a:cubicBezTo>
                  <a:lnTo>
                    <a:pt x="938894" y="35911"/>
                  </a:lnTo>
                  <a:close/>
                </a:path>
              </a:pathLst>
            </a:custGeom>
            <a:solidFill>
              <a:srgbClr val="313031"/>
            </a:solidFill>
            <a:ln w="128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14A8EB85-2175-5B1F-08E7-02715381CE09}"/>
                </a:ext>
              </a:extLst>
            </p:cNvPr>
            <p:cNvSpPr/>
            <p:nvPr/>
          </p:nvSpPr>
          <p:spPr>
            <a:xfrm>
              <a:off x="-12511732" y="-2486130"/>
              <a:ext cx="6408" cy="11216"/>
            </a:xfrm>
            <a:custGeom>
              <a:avLst/>
              <a:gdLst>
                <a:gd name="connsiteX0" fmla="*/ 6409 w 6408"/>
                <a:gd name="connsiteY0" fmla="*/ 10255 h 11216"/>
                <a:gd name="connsiteX1" fmla="*/ 1282 w 6408"/>
                <a:gd name="connsiteY1" fmla="*/ 0 h 11216"/>
                <a:gd name="connsiteX2" fmla="*/ 0 w 6408"/>
                <a:gd name="connsiteY2" fmla="*/ 0 h 11216"/>
                <a:gd name="connsiteX3" fmla="*/ 6409 w 6408"/>
                <a:gd name="connsiteY3" fmla="*/ 10255 h 11216"/>
                <a:gd name="connsiteX4" fmla="*/ 6409 w 6408"/>
                <a:gd name="connsiteY4" fmla="*/ 10255 h 11216"/>
                <a:gd name="connsiteX5" fmla="*/ 6409 w 6408"/>
                <a:gd name="connsiteY5" fmla="*/ 10255 h 1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8" h="11216">
                  <a:moveTo>
                    <a:pt x="6409" y="10255"/>
                  </a:moveTo>
                  <a:cubicBezTo>
                    <a:pt x="5127" y="6410"/>
                    <a:pt x="2564" y="3846"/>
                    <a:pt x="1282" y="0"/>
                  </a:cubicBezTo>
                  <a:cubicBezTo>
                    <a:pt x="1282" y="0"/>
                    <a:pt x="0" y="0"/>
                    <a:pt x="0" y="0"/>
                  </a:cubicBezTo>
                  <a:cubicBezTo>
                    <a:pt x="2564" y="3846"/>
                    <a:pt x="3845" y="7692"/>
                    <a:pt x="6409" y="10255"/>
                  </a:cubicBezTo>
                  <a:cubicBezTo>
                    <a:pt x="5127" y="11537"/>
                    <a:pt x="6409" y="11537"/>
                    <a:pt x="6409" y="10255"/>
                  </a:cubicBezTo>
                  <a:lnTo>
                    <a:pt x="6409" y="10255"/>
                  </a:lnTo>
                  <a:close/>
                </a:path>
              </a:pathLst>
            </a:custGeom>
            <a:solidFill>
              <a:srgbClr val="313031"/>
            </a:solidFill>
            <a:ln w="128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7CEF2DF-276A-C7CE-2DE7-84750EB7745A}"/>
                </a:ext>
              </a:extLst>
            </p:cNvPr>
            <p:cNvSpPr/>
            <p:nvPr/>
          </p:nvSpPr>
          <p:spPr>
            <a:xfrm>
              <a:off x="-13479788" y="-2640354"/>
              <a:ext cx="1616439" cy="1082341"/>
            </a:xfrm>
            <a:custGeom>
              <a:avLst/>
              <a:gdLst>
                <a:gd name="connsiteX0" fmla="*/ 939858 w 1616439"/>
                <a:gd name="connsiteY0" fmla="*/ 14495 h 1082341"/>
                <a:gd name="connsiteX1" fmla="*/ 456640 w 1616439"/>
                <a:gd name="connsiteY1" fmla="*/ 56798 h 1082341"/>
                <a:gd name="connsiteX2" fmla="*/ 111851 w 1616439"/>
                <a:gd name="connsiteY2" fmla="*/ 340102 h 1082341"/>
                <a:gd name="connsiteX3" fmla="*/ 15720 w 1616439"/>
                <a:gd name="connsiteY3" fmla="*/ 481113 h 1082341"/>
                <a:gd name="connsiteX4" fmla="*/ 9311 w 1616439"/>
                <a:gd name="connsiteY4" fmla="*/ 693911 h 1082341"/>
                <a:gd name="connsiteX5" fmla="*/ 220799 w 1616439"/>
                <a:gd name="connsiteY5" fmla="*/ 974651 h 1082341"/>
                <a:gd name="connsiteX6" fmla="*/ 1103921 w 1616439"/>
                <a:gd name="connsiteY6" fmla="*/ 1009263 h 1082341"/>
                <a:gd name="connsiteX7" fmla="*/ 1614056 w 1616439"/>
                <a:gd name="connsiteY7" fmla="*/ 470857 h 1082341"/>
                <a:gd name="connsiteX8" fmla="*/ 953957 w 1616439"/>
                <a:gd name="connsiteY8" fmla="*/ 394 h 1082341"/>
                <a:gd name="connsiteX9" fmla="*/ 953957 w 1616439"/>
                <a:gd name="connsiteY9" fmla="*/ 28596 h 1082341"/>
                <a:gd name="connsiteX10" fmla="*/ 1557659 w 1616439"/>
                <a:gd name="connsiteY10" fmla="*/ 392660 h 1082341"/>
                <a:gd name="connsiteX11" fmla="*/ 1473064 w 1616439"/>
                <a:gd name="connsiteY11" fmla="*/ 768262 h 1082341"/>
                <a:gd name="connsiteX12" fmla="*/ 1128274 w 1616439"/>
                <a:gd name="connsiteY12" fmla="*/ 963113 h 1082341"/>
                <a:gd name="connsiteX13" fmla="*/ 364354 w 1616439"/>
                <a:gd name="connsiteY13" fmla="*/ 1001571 h 1082341"/>
                <a:gd name="connsiteX14" fmla="*/ 54172 w 1616439"/>
                <a:gd name="connsiteY14" fmla="*/ 751597 h 1082341"/>
                <a:gd name="connsiteX15" fmla="*/ 33664 w 1616439"/>
                <a:gd name="connsiteY15" fmla="*/ 573411 h 1082341"/>
                <a:gd name="connsiteX16" fmla="*/ 128513 w 1616439"/>
                <a:gd name="connsiteY16" fmla="*/ 373432 h 1082341"/>
                <a:gd name="connsiteX17" fmla="*/ 478430 w 1616439"/>
                <a:gd name="connsiteY17" fmla="*/ 87564 h 1082341"/>
                <a:gd name="connsiteX18" fmla="*/ 941139 w 1616439"/>
                <a:gd name="connsiteY18" fmla="*/ 36287 h 1082341"/>
                <a:gd name="connsiteX19" fmla="*/ 939858 w 1616439"/>
                <a:gd name="connsiteY19" fmla="*/ 14495 h 1082341"/>
                <a:gd name="connsiteX20" fmla="*/ 939858 w 1616439"/>
                <a:gd name="connsiteY20" fmla="*/ 14495 h 10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16439" h="1082341">
                  <a:moveTo>
                    <a:pt x="939858" y="14495"/>
                  </a:moveTo>
                  <a:cubicBezTo>
                    <a:pt x="779640" y="4239"/>
                    <a:pt x="611731" y="6803"/>
                    <a:pt x="456640" y="56798"/>
                  </a:cubicBezTo>
                  <a:cubicBezTo>
                    <a:pt x="314366" y="102947"/>
                    <a:pt x="206700" y="231139"/>
                    <a:pt x="111851" y="340102"/>
                  </a:cubicBezTo>
                  <a:cubicBezTo>
                    <a:pt x="74680" y="382405"/>
                    <a:pt x="34946" y="427272"/>
                    <a:pt x="15720" y="481113"/>
                  </a:cubicBezTo>
                  <a:cubicBezTo>
                    <a:pt x="-8633" y="547772"/>
                    <a:pt x="339" y="624687"/>
                    <a:pt x="9311" y="693911"/>
                  </a:cubicBezTo>
                  <a:cubicBezTo>
                    <a:pt x="25973" y="828512"/>
                    <a:pt x="106724" y="909273"/>
                    <a:pt x="220799" y="974651"/>
                  </a:cubicBezTo>
                  <a:cubicBezTo>
                    <a:pt x="491247" y="1127199"/>
                    <a:pt x="818092" y="1097715"/>
                    <a:pt x="1103921" y="1009263"/>
                  </a:cubicBezTo>
                  <a:cubicBezTo>
                    <a:pt x="1348735" y="932348"/>
                    <a:pt x="1646099" y="775954"/>
                    <a:pt x="1614056" y="470857"/>
                  </a:cubicBezTo>
                  <a:cubicBezTo>
                    <a:pt x="1583294" y="181144"/>
                    <a:pt x="1217996" y="-9862"/>
                    <a:pt x="953957" y="394"/>
                  </a:cubicBezTo>
                  <a:cubicBezTo>
                    <a:pt x="936013" y="1676"/>
                    <a:pt x="936013" y="27314"/>
                    <a:pt x="953957" y="28596"/>
                  </a:cubicBezTo>
                  <a:cubicBezTo>
                    <a:pt x="1188517" y="43979"/>
                    <a:pt x="1466655" y="155506"/>
                    <a:pt x="1557659" y="392660"/>
                  </a:cubicBezTo>
                  <a:cubicBezTo>
                    <a:pt x="1607647" y="522134"/>
                    <a:pt x="1562786" y="668273"/>
                    <a:pt x="1473064" y="768262"/>
                  </a:cubicBezTo>
                  <a:cubicBezTo>
                    <a:pt x="1382060" y="869533"/>
                    <a:pt x="1255167" y="922092"/>
                    <a:pt x="1128274" y="963113"/>
                  </a:cubicBezTo>
                  <a:cubicBezTo>
                    <a:pt x="883461" y="1045156"/>
                    <a:pt x="614294" y="1086178"/>
                    <a:pt x="364354" y="1001571"/>
                  </a:cubicBezTo>
                  <a:cubicBezTo>
                    <a:pt x="243870" y="960549"/>
                    <a:pt x="91343" y="883634"/>
                    <a:pt x="54172" y="751597"/>
                  </a:cubicBezTo>
                  <a:cubicBezTo>
                    <a:pt x="38791" y="696474"/>
                    <a:pt x="32382" y="629815"/>
                    <a:pt x="33664" y="573411"/>
                  </a:cubicBezTo>
                  <a:cubicBezTo>
                    <a:pt x="36228" y="491368"/>
                    <a:pt x="75961" y="433681"/>
                    <a:pt x="128513" y="373432"/>
                  </a:cubicBezTo>
                  <a:cubicBezTo>
                    <a:pt x="223362" y="264469"/>
                    <a:pt x="334874" y="129867"/>
                    <a:pt x="478430" y="87564"/>
                  </a:cubicBezTo>
                  <a:cubicBezTo>
                    <a:pt x="623267" y="43979"/>
                    <a:pt x="789894" y="32442"/>
                    <a:pt x="941139" y="36287"/>
                  </a:cubicBezTo>
                  <a:cubicBezTo>
                    <a:pt x="952675" y="33724"/>
                    <a:pt x="952675" y="14495"/>
                    <a:pt x="939858" y="14495"/>
                  </a:cubicBezTo>
                  <a:lnTo>
                    <a:pt x="939858" y="14495"/>
                  </a:lnTo>
                  <a:close/>
                </a:path>
              </a:pathLst>
            </a:custGeom>
            <a:solidFill>
              <a:srgbClr val="313031"/>
            </a:solidFill>
            <a:ln w="128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9EE1A68D-1726-1571-D103-F145B7FFE94E}"/>
                </a:ext>
              </a:extLst>
            </p:cNvPr>
            <p:cNvSpPr/>
            <p:nvPr/>
          </p:nvSpPr>
          <p:spPr>
            <a:xfrm>
              <a:off x="-15055283" y="-2345001"/>
              <a:ext cx="243128" cy="155954"/>
            </a:xfrm>
            <a:custGeom>
              <a:avLst/>
              <a:gdLst>
                <a:gd name="connsiteX0" fmla="*/ 19795 w 243128"/>
                <a:gd name="connsiteY0" fmla="*/ 143456 h 155954"/>
                <a:gd name="connsiteX1" fmla="*/ 63375 w 243128"/>
                <a:gd name="connsiteY1" fmla="*/ 72951 h 155954"/>
                <a:gd name="connsiteX2" fmla="*/ 105672 w 243128"/>
                <a:gd name="connsiteY2" fmla="*/ 37057 h 155954"/>
                <a:gd name="connsiteX3" fmla="*/ 136434 w 243128"/>
                <a:gd name="connsiteY3" fmla="*/ 58850 h 155954"/>
                <a:gd name="connsiteX4" fmla="*/ 190267 w 243128"/>
                <a:gd name="connsiteY4" fmla="*/ 112690 h 155954"/>
                <a:gd name="connsiteX5" fmla="*/ 228720 w 243128"/>
                <a:gd name="connsiteY5" fmla="*/ 154993 h 155954"/>
                <a:gd name="connsiteX6" fmla="*/ 242819 w 243128"/>
                <a:gd name="connsiteY6" fmla="*/ 147302 h 155954"/>
                <a:gd name="connsiteX7" fmla="*/ 108236 w 243128"/>
                <a:gd name="connsiteY7" fmla="*/ 2445 h 155954"/>
                <a:gd name="connsiteX8" fmla="*/ 58248 w 243128"/>
                <a:gd name="connsiteY8" fmla="*/ 19110 h 155954"/>
                <a:gd name="connsiteX9" fmla="*/ 569 w 243128"/>
                <a:gd name="connsiteY9" fmla="*/ 137047 h 155954"/>
                <a:gd name="connsiteX10" fmla="*/ 19795 w 243128"/>
                <a:gd name="connsiteY10" fmla="*/ 143456 h 155954"/>
                <a:gd name="connsiteX11" fmla="*/ 19795 w 243128"/>
                <a:gd name="connsiteY11" fmla="*/ 143456 h 1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128" h="155954">
                  <a:moveTo>
                    <a:pt x="19795" y="143456"/>
                  </a:moveTo>
                  <a:cubicBezTo>
                    <a:pt x="36458" y="120381"/>
                    <a:pt x="49275" y="97307"/>
                    <a:pt x="63375" y="72951"/>
                  </a:cubicBezTo>
                  <a:cubicBezTo>
                    <a:pt x="73629" y="56286"/>
                    <a:pt x="78756" y="31929"/>
                    <a:pt x="105672" y="37057"/>
                  </a:cubicBezTo>
                  <a:cubicBezTo>
                    <a:pt x="115926" y="38339"/>
                    <a:pt x="128744" y="52440"/>
                    <a:pt x="136434" y="58850"/>
                  </a:cubicBezTo>
                  <a:cubicBezTo>
                    <a:pt x="155660" y="74232"/>
                    <a:pt x="173605" y="92179"/>
                    <a:pt x="190267" y="112690"/>
                  </a:cubicBezTo>
                  <a:cubicBezTo>
                    <a:pt x="203085" y="129355"/>
                    <a:pt x="209493" y="146020"/>
                    <a:pt x="228720" y="154993"/>
                  </a:cubicBezTo>
                  <a:cubicBezTo>
                    <a:pt x="235128" y="157557"/>
                    <a:pt x="241537" y="154993"/>
                    <a:pt x="242819" y="147302"/>
                  </a:cubicBezTo>
                  <a:cubicBezTo>
                    <a:pt x="249228" y="96025"/>
                    <a:pt x="154379" y="16546"/>
                    <a:pt x="108236" y="2445"/>
                  </a:cubicBezTo>
                  <a:cubicBezTo>
                    <a:pt x="87728" y="-3964"/>
                    <a:pt x="72347" y="2445"/>
                    <a:pt x="58248" y="19110"/>
                  </a:cubicBezTo>
                  <a:cubicBezTo>
                    <a:pt x="33895" y="51158"/>
                    <a:pt x="14668" y="98589"/>
                    <a:pt x="569" y="137047"/>
                  </a:cubicBezTo>
                  <a:cubicBezTo>
                    <a:pt x="-3276" y="147302"/>
                    <a:pt x="13387" y="151147"/>
                    <a:pt x="19795" y="143456"/>
                  </a:cubicBezTo>
                  <a:lnTo>
                    <a:pt x="19795" y="143456"/>
                  </a:lnTo>
                  <a:close/>
                </a:path>
              </a:pathLst>
            </a:custGeom>
            <a:solidFill>
              <a:srgbClr val="313031"/>
            </a:solidFill>
            <a:ln w="128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98384AE-016C-BD43-F2AF-1237B3377C08}"/>
                </a:ext>
              </a:extLst>
            </p:cNvPr>
            <p:cNvSpPr/>
            <p:nvPr/>
          </p:nvSpPr>
          <p:spPr>
            <a:xfrm>
              <a:off x="-14949676" y="-2240349"/>
              <a:ext cx="55714" cy="333512"/>
            </a:xfrm>
            <a:custGeom>
              <a:avLst/>
              <a:gdLst>
                <a:gd name="connsiteX0" fmla="*/ 65 w 55714"/>
                <a:gd name="connsiteY0" fmla="*/ 9321 h 333512"/>
                <a:gd name="connsiteX1" fmla="*/ 18010 w 55714"/>
                <a:gd name="connsiteY1" fmla="*/ 177252 h 333512"/>
                <a:gd name="connsiteX2" fmla="*/ 23137 w 55714"/>
                <a:gd name="connsiteY2" fmla="*/ 327236 h 333512"/>
                <a:gd name="connsiteX3" fmla="*/ 39799 w 55714"/>
                <a:gd name="connsiteY3" fmla="*/ 329800 h 333512"/>
                <a:gd name="connsiteX4" fmla="*/ 51335 w 55714"/>
                <a:gd name="connsiteY4" fmla="*/ 178534 h 333512"/>
                <a:gd name="connsiteX5" fmla="*/ 20573 w 55714"/>
                <a:gd name="connsiteY5" fmla="*/ 8039 h 333512"/>
                <a:gd name="connsiteX6" fmla="*/ 65 w 55714"/>
                <a:gd name="connsiteY6" fmla="*/ 9321 h 333512"/>
                <a:gd name="connsiteX7" fmla="*/ 65 w 55714"/>
                <a:gd name="connsiteY7" fmla="*/ 9321 h 3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14" h="333512">
                  <a:moveTo>
                    <a:pt x="65" y="9321"/>
                  </a:moveTo>
                  <a:cubicBezTo>
                    <a:pt x="6474" y="65725"/>
                    <a:pt x="15446" y="120847"/>
                    <a:pt x="18010" y="177252"/>
                  </a:cubicBezTo>
                  <a:cubicBezTo>
                    <a:pt x="20573" y="225964"/>
                    <a:pt x="9037" y="279805"/>
                    <a:pt x="23137" y="327236"/>
                  </a:cubicBezTo>
                  <a:cubicBezTo>
                    <a:pt x="25700" y="333646"/>
                    <a:pt x="35954" y="336209"/>
                    <a:pt x="39799" y="329800"/>
                  </a:cubicBezTo>
                  <a:cubicBezTo>
                    <a:pt x="62871" y="284933"/>
                    <a:pt x="55180" y="227246"/>
                    <a:pt x="51335" y="178534"/>
                  </a:cubicBezTo>
                  <a:cubicBezTo>
                    <a:pt x="47490" y="120847"/>
                    <a:pt x="38518" y="63161"/>
                    <a:pt x="20573" y="8039"/>
                  </a:cubicBezTo>
                  <a:cubicBezTo>
                    <a:pt x="16728" y="-3499"/>
                    <a:pt x="-1216" y="-2217"/>
                    <a:pt x="65" y="9321"/>
                  </a:cubicBezTo>
                  <a:lnTo>
                    <a:pt x="65" y="9321"/>
                  </a:lnTo>
                  <a:close/>
                </a:path>
              </a:pathLst>
            </a:custGeom>
            <a:solidFill>
              <a:srgbClr val="313031"/>
            </a:solidFill>
            <a:ln w="12815" cap="flat">
              <a:noFill/>
              <a:prstDash val="solid"/>
              <a:miter/>
            </a:ln>
          </p:spPr>
          <p:txBody>
            <a:bodyPr rtlCol="0" anchor="ctr"/>
            <a:lstStyle/>
            <a:p>
              <a:endParaRPr lang="en-US"/>
            </a:p>
          </p:txBody>
        </p:sp>
        <p:grpSp>
          <p:nvGrpSpPr>
            <p:cNvPr id="225" name="Graphic 4">
              <a:extLst>
                <a:ext uri="{FF2B5EF4-FFF2-40B4-BE49-F238E27FC236}">
                  <a16:creationId xmlns:a16="http://schemas.microsoft.com/office/drawing/2014/main" id="{AEDD0517-8E7E-2C50-5AE3-DB92D76ACDC2}"/>
                </a:ext>
              </a:extLst>
            </p:cNvPr>
            <p:cNvGrpSpPr/>
            <p:nvPr/>
          </p:nvGrpSpPr>
          <p:grpSpPr>
            <a:xfrm>
              <a:off x="-13785803" y="-631696"/>
              <a:ext cx="351512" cy="343624"/>
              <a:chOff x="-13785803" y="-631696"/>
              <a:chExt cx="351512" cy="343624"/>
            </a:xfrm>
            <a:solidFill>
              <a:srgbClr val="313031"/>
            </a:solidFill>
          </p:grpSpPr>
          <p:sp>
            <p:nvSpPr>
              <p:cNvPr id="255" name="Freeform 254">
                <a:extLst>
                  <a:ext uri="{FF2B5EF4-FFF2-40B4-BE49-F238E27FC236}">
                    <a16:creationId xmlns:a16="http://schemas.microsoft.com/office/drawing/2014/main" id="{4F9F925B-BB3C-548B-619D-EFB4EA110194}"/>
                  </a:ext>
                </a:extLst>
              </p:cNvPr>
              <p:cNvSpPr/>
              <p:nvPr/>
            </p:nvSpPr>
            <p:spPr>
              <a:xfrm>
                <a:off x="-13785803" y="-631696"/>
                <a:ext cx="274122" cy="262948"/>
              </a:xfrm>
              <a:custGeom>
                <a:avLst/>
                <a:gdLst>
                  <a:gd name="connsiteX0" fmla="*/ 271747 w 274122"/>
                  <a:gd name="connsiteY0" fmla="*/ 253037 h 262948"/>
                  <a:gd name="connsiteX1" fmla="*/ 135882 w 274122"/>
                  <a:gd name="connsiteY1" fmla="*/ 150484 h 262948"/>
                  <a:gd name="connsiteX2" fmla="*/ 87175 w 274122"/>
                  <a:gd name="connsiteY2" fmla="*/ 97925 h 262948"/>
                  <a:gd name="connsiteX3" fmla="*/ 29497 w 274122"/>
                  <a:gd name="connsiteY3" fmla="*/ 19729 h 262948"/>
                  <a:gd name="connsiteX4" fmla="*/ 12834 w 274122"/>
                  <a:gd name="connsiteY4" fmla="*/ 23574 h 262948"/>
                  <a:gd name="connsiteX5" fmla="*/ 15398 w 274122"/>
                  <a:gd name="connsiteY5" fmla="*/ 24856 h 262948"/>
                  <a:gd name="connsiteX6" fmla="*/ 30779 w 274122"/>
                  <a:gd name="connsiteY6" fmla="*/ 15883 h 262948"/>
                  <a:gd name="connsiteX7" fmla="*/ 30779 w 274122"/>
                  <a:gd name="connsiteY7" fmla="*/ 13319 h 262948"/>
                  <a:gd name="connsiteX8" fmla="*/ 21807 w 274122"/>
                  <a:gd name="connsiteY8" fmla="*/ 1782 h 262948"/>
                  <a:gd name="connsiteX9" fmla="*/ 17961 w 274122"/>
                  <a:gd name="connsiteY9" fmla="*/ 500 h 262948"/>
                  <a:gd name="connsiteX10" fmla="*/ 17 w 274122"/>
                  <a:gd name="connsiteY10" fmla="*/ 14601 h 262948"/>
                  <a:gd name="connsiteX11" fmla="*/ 102557 w 274122"/>
                  <a:gd name="connsiteY11" fmla="*/ 158176 h 262948"/>
                  <a:gd name="connsiteX12" fmla="*/ 266620 w 274122"/>
                  <a:gd name="connsiteY12" fmla="*/ 262011 h 262948"/>
                  <a:gd name="connsiteX13" fmla="*/ 271747 w 274122"/>
                  <a:gd name="connsiteY13" fmla="*/ 253037 h 262948"/>
                  <a:gd name="connsiteX14" fmla="*/ 271747 w 274122"/>
                  <a:gd name="connsiteY14" fmla="*/ 253037 h 26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122" h="262948">
                    <a:moveTo>
                      <a:pt x="271747" y="253037"/>
                    </a:moveTo>
                    <a:cubicBezTo>
                      <a:pt x="224322" y="220989"/>
                      <a:pt x="176898" y="190223"/>
                      <a:pt x="135882" y="150484"/>
                    </a:cubicBezTo>
                    <a:cubicBezTo>
                      <a:pt x="119219" y="133819"/>
                      <a:pt x="102557" y="117154"/>
                      <a:pt x="87175" y="97925"/>
                    </a:cubicBezTo>
                    <a:cubicBezTo>
                      <a:pt x="85894" y="96644"/>
                      <a:pt x="28215" y="22292"/>
                      <a:pt x="29497" y="19729"/>
                    </a:cubicBezTo>
                    <a:cubicBezTo>
                      <a:pt x="24370" y="21010"/>
                      <a:pt x="19243" y="22292"/>
                      <a:pt x="12834" y="23574"/>
                    </a:cubicBezTo>
                    <a:cubicBezTo>
                      <a:pt x="14116" y="23574"/>
                      <a:pt x="15398" y="24856"/>
                      <a:pt x="15398" y="24856"/>
                    </a:cubicBezTo>
                    <a:cubicBezTo>
                      <a:pt x="21807" y="27420"/>
                      <a:pt x="30779" y="24856"/>
                      <a:pt x="30779" y="15883"/>
                    </a:cubicBezTo>
                    <a:cubicBezTo>
                      <a:pt x="30779" y="14601"/>
                      <a:pt x="30779" y="13319"/>
                      <a:pt x="30779" y="13319"/>
                    </a:cubicBezTo>
                    <a:cubicBezTo>
                      <a:pt x="30779" y="8191"/>
                      <a:pt x="26934" y="3064"/>
                      <a:pt x="21807" y="1782"/>
                    </a:cubicBezTo>
                    <a:cubicBezTo>
                      <a:pt x="20525" y="1782"/>
                      <a:pt x="19243" y="500"/>
                      <a:pt x="17961" y="500"/>
                    </a:cubicBezTo>
                    <a:cubicBezTo>
                      <a:pt x="8989" y="-2064"/>
                      <a:pt x="17" y="5628"/>
                      <a:pt x="17" y="14601"/>
                    </a:cubicBezTo>
                    <a:cubicBezTo>
                      <a:pt x="-1265" y="62032"/>
                      <a:pt x="70513" y="128692"/>
                      <a:pt x="102557" y="158176"/>
                    </a:cubicBezTo>
                    <a:cubicBezTo>
                      <a:pt x="149981" y="203043"/>
                      <a:pt x="205096" y="240218"/>
                      <a:pt x="266620" y="262011"/>
                    </a:cubicBezTo>
                    <a:cubicBezTo>
                      <a:pt x="273029" y="265857"/>
                      <a:pt x="276874" y="256883"/>
                      <a:pt x="271747" y="253037"/>
                    </a:cubicBezTo>
                    <a:lnTo>
                      <a:pt x="271747" y="253037"/>
                    </a:lnTo>
                    <a:close/>
                  </a:path>
                </a:pathLst>
              </a:custGeom>
              <a:solidFill>
                <a:srgbClr val="313031"/>
              </a:solidFill>
              <a:ln w="1281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A6E71B71-0341-6D1B-A680-0CD9B47958BF}"/>
                  </a:ext>
                </a:extLst>
              </p:cNvPr>
              <p:cNvSpPr/>
              <p:nvPr/>
            </p:nvSpPr>
            <p:spPr>
              <a:xfrm>
                <a:off x="-13595688" y="-504243"/>
                <a:ext cx="161397" cy="216171"/>
              </a:xfrm>
              <a:custGeom>
                <a:avLst/>
                <a:gdLst>
                  <a:gd name="connsiteX0" fmla="*/ 103421 w 161397"/>
                  <a:gd name="connsiteY0" fmla="*/ 24313 h 216171"/>
                  <a:gd name="connsiteX1" fmla="*/ 111111 w 161397"/>
                  <a:gd name="connsiteY1" fmla="*/ 17903 h 216171"/>
                  <a:gd name="connsiteX2" fmla="*/ 93167 w 161397"/>
                  <a:gd name="connsiteY2" fmla="*/ 12775 h 216171"/>
                  <a:gd name="connsiteX3" fmla="*/ 117520 w 161397"/>
                  <a:gd name="connsiteY3" fmla="*/ 149940 h 216171"/>
                  <a:gd name="connsiteX4" fmla="*/ 53433 w 161397"/>
                  <a:gd name="connsiteY4" fmla="*/ 174297 h 216171"/>
                  <a:gd name="connsiteX5" fmla="*/ 2163 w 161397"/>
                  <a:gd name="connsiteY5" fmla="*/ 202499 h 216171"/>
                  <a:gd name="connsiteX6" fmla="*/ 6008 w 161397"/>
                  <a:gd name="connsiteY6" fmla="*/ 215318 h 216171"/>
                  <a:gd name="connsiteX7" fmla="*/ 98294 w 161397"/>
                  <a:gd name="connsiteY7" fmla="*/ 190962 h 216171"/>
                  <a:gd name="connsiteX8" fmla="*/ 157254 w 161397"/>
                  <a:gd name="connsiteY8" fmla="*/ 164041 h 216171"/>
                  <a:gd name="connsiteX9" fmla="*/ 152127 w 161397"/>
                  <a:gd name="connsiteY9" fmla="*/ 99946 h 216171"/>
                  <a:gd name="connsiteX10" fmla="*/ 113675 w 161397"/>
                  <a:gd name="connsiteY10" fmla="*/ 5084 h 216171"/>
                  <a:gd name="connsiteX11" fmla="*/ 97012 w 161397"/>
                  <a:gd name="connsiteY11" fmla="*/ 17903 h 216171"/>
                  <a:gd name="connsiteX12" fmla="*/ 103421 w 161397"/>
                  <a:gd name="connsiteY12" fmla="*/ 24313 h 216171"/>
                  <a:gd name="connsiteX13" fmla="*/ 103421 w 161397"/>
                  <a:gd name="connsiteY13" fmla="*/ 24313 h 216171"/>
                  <a:gd name="connsiteX14" fmla="*/ 103421 w 161397"/>
                  <a:gd name="connsiteY14" fmla="*/ 24313 h 21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397" h="216171">
                    <a:moveTo>
                      <a:pt x="103421" y="24313"/>
                    </a:moveTo>
                    <a:cubicBezTo>
                      <a:pt x="105984" y="21749"/>
                      <a:pt x="108548" y="20467"/>
                      <a:pt x="111111" y="17903"/>
                    </a:cubicBezTo>
                    <a:cubicBezTo>
                      <a:pt x="104703" y="16621"/>
                      <a:pt x="99576" y="15339"/>
                      <a:pt x="93167" y="12775"/>
                    </a:cubicBezTo>
                    <a:cubicBezTo>
                      <a:pt x="99576" y="42259"/>
                      <a:pt x="145719" y="125584"/>
                      <a:pt x="117520" y="149940"/>
                    </a:cubicBezTo>
                    <a:cubicBezTo>
                      <a:pt x="103421" y="162759"/>
                      <a:pt x="71377" y="166605"/>
                      <a:pt x="53433" y="174297"/>
                    </a:cubicBezTo>
                    <a:cubicBezTo>
                      <a:pt x="31643" y="181988"/>
                      <a:pt x="16262" y="184552"/>
                      <a:pt x="2163" y="202499"/>
                    </a:cubicBezTo>
                    <a:cubicBezTo>
                      <a:pt x="-1682" y="206345"/>
                      <a:pt x="-401" y="214036"/>
                      <a:pt x="6008" y="215318"/>
                    </a:cubicBezTo>
                    <a:cubicBezTo>
                      <a:pt x="38052" y="220446"/>
                      <a:pt x="68814" y="201217"/>
                      <a:pt x="98294" y="190962"/>
                    </a:cubicBezTo>
                    <a:cubicBezTo>
                      <a:pt x="114956" y="184552"/>
                      <a:pt x="147000" y="179425"/>
                      <a:pt x="157254" y="164041"/>
                    </a:cubicBezTo>
                    <a:cubicBezTo>
                      <a:pt x="167508" y="148659"/>
                      <a:pt x="155972" y="115329"/>
                      <a:pt x="152127" y="99946"/>
                    </a:cubicBezTo>
                    <a:cubicBezTo>
                      <a:pt x="144437" y="67898"/>
                      <a:pt x="134183" y="32004"/>
                      <a:pt x="113675" y="5084"/>
                    </a:cubicBezTo>
                    <a:cubicBezTo>
                      <a:pt x="104703" y="-7735"/>
                      <a:pt x="86758" y="6366"/>
                      <a:pt x="97012" y="17903"/>
                    </a:cubicBezTo>
                    <a:cubicBezTo>
                      <a:pt x="97012" y="19185"/>
                      <a:pt x="99576" y="21749"/>
                      <a:pt x="103421" y="24313"/>
                    </a:cubicBezTo>
                    <a:cubicBezTo>
                      <a:pt x="102139" y="24313"/>
                      <a:pt x="102139" y="24313"/>
                      <a:pt x="103421" y="24313"/>
                    </a:cubicBezTo>
                    <a:lnTo>
                      <a:pt x="103421" y="24313"/>
                    </a:lnTo>
                    <a:close/>
                  </a:path>
                </a:pathLst>
              </a:custGeom>
              <a:solidFill>
                <a:srgbClr val="313031"/>
              </a:solidFill>
              <a:ln w="128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EB80E84-619D-81E5-4CCC-9D5419D6EFB4}"/>
                </a:ext>
              </a:extLst>
            </p:cNvPr>
            <p:cNvSpPr/>
            <p:nvPr/>
          </p:nvSpPr>
          <p:spPr>
            <a:xfrm>
              <a:off x="-14681250" y="356305"/>
              <a:ext cx="247300" cy="169748"/>
            </a:xfrm>
            <a:custGeom>
              <a:avLst/>
              <a:gdLst>
                <a:gd name="connsiteX0" fmla="*/ 2087 w 247300"/>
                <a:gd name="connsiteY0" fmla="*/ 16238 h 169748"/>
                <a:gd name="connsiteX1" fmla="*/ 120008 w 247300"/>
                <a:gd name="connsiteY1" fmla="*/ 164941 h 169748"/>
                <a:gd name="connsiteX2" fmla="*/ 144361 w 247300"/>
                <a:gd name="connsiteY2" fmla="*/ 164941 h 169748"/>
                <a:gd name="connsiteX3" fmla="*/ 207166 w 247300"/>
                <a:gd name="connsiteY3" fmla="*/ 84180 h 169748"/>
                <a:gd name="connsiteX4" fmla="*/ 246900 w 247300"/>
                <a:gd name="connsiteY4" fmla="*/ 20084 h 169748"/>
                <a:gd name="connsiteX5" fmla="*/ 230238 w 247300"/>
                <a:gd name="connsiteY5" fmla="*/ 7265 h 169748"/>
                <a:gd name="connsiteX6" fmla="*/ 178968 w 247300"/>
                <a:gd name="connsiteY6" fmla="*/ 61106 h 169748"/>
                <a:gd name="connsiteX7" fmla="*/ 117444 w 247300"/>
                <a:gd name="connsiteY7" fmla="*/ 141866 h 169748"/>
                <a:gd name="connsiteX8" fmla="*/ 144361 w 247300"/>
                <a:gd name="connsiteY8" fmla="*/ 138021 h 169748"/>
                <a:gd name="connsiteX9" fmla="*/ 18750 w 247300"/>
                <a:gd name="connsiteY9" fmla="*/ 2137 h 169748"/>
                <a:gd name="connsiteX10" fmla="*/ 2087 w 247300"/>
                <a:gd name="connsiteY10" fmla="*/ 16238 h 169748"/>
                <a:gd name="connsiteX11" fmla="*/ 2087 w 247300"/>
                <a:gd name="connsiteY11" fmla="*/ 16238 h 1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00" h="169748">
                  <a:moveTo>
                    <a:pt x="2087" y="16238"/>
                  </a:moveTo>
                  <a:cubicBezTo>
                    <a:pt x="34131" y="70079"/>
                    <a:pt x="80274" y="116228"/>
                    <a:pt x="120008" y="164941"/>
                  </a:cubicBezTo>
                  <a:cubicBezTo>
                    <a:pt x="125135" y="171351"/>
                    <a:pt x="139234" y="171351"/>
                    <a:pt x="144361" y="164941"/>
                  </a:cubicBezTo>
                  <a:cubicBezTo>
                    <a:pt x="166151" y="138021"/>
                    <a:pt x="186659" y="111100"/>
                    <a:pt x="207166" y="84180"/>
                  </a:cubicBezTo>
                  <a:cubicBezTo>
                    <a:pt x="223829" y="62388"/>
                    <a:pt x="240492" y="47004"/>
                    <a:pt x="246900" y="20084"/>
                  </a:cubicBezTo>
                  <a:cubicBezTo>
                    <a:pt x="249464" y="9829"/>
                    <a:pt x="239210" y="2137"/>
                    <a:pt x="230238" y="7265"/>
                  </a:cubicBezTo>
                  <a:cubicBezTo>
                    <a:pt x="205885" y="20084"/>
                    <a:pt x="194349" y="40595"/>
                    <a:pt x="178968" y="61106"/>
                  </a:cubicBezTo>
                  <a:cubicBezTo>
                    <a:pt x="158460" y="88026"/>
                    <a:pt x="137952" y="114946"/>
                    <a:pt x="117444" y="141866"/>
                  </a:cubicBezTo>
                  <a:cubicBezTo>
                    <a:pt x="126416" y="140585"/>
                    <a:pt x="135389" y="139303"/>
                    <a:pt x="144361" y="138021"/>
                  </a:cubicBezTo>
                  <a:cubicBezTo>
                    <a:pt x="103345" y="91871"/>
                    <a:pt x="64893" y="40595"/>
                    <a:pt x="18750" y="2137"/>
                  </a:cubicBezTo>
                  <a:cubicBezTo>
                    <a:pt x="9778" y="-4272"/>
                    <a:pt x="-5603" y="4701"/>
                    <a:pt x="2087" y="16238"/>
                  </a:cubicBezTo>
                  <a:lnTo>
                    <a:pt x="2087" y="16238"/>
                  </a:lnTo>
                  <a:close/>
                </a:path>
              </a:pathLst>
            </a:custGeom>
            <a:solidFill>
              <a:srgbClr val="313031"/>
            </a:solidFill>
            <a:ln w="128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661A2C5B-9799-4F84-6C5F-35B29CB3D8DC}"/>
                </a:ext>
              </a:extLst>
            </p:cNvPr>
            <p:cNvSpPr/>
            <p:nvPr/>
          </p:nvSpPr>
          <p:spPr>
            <a:xfrm>
              <a:off x="-14567510" y="73216"/>
              <a:ext cx="44417" cy="335541"/>
            </a:xfrm>
            <a:custGeom>
              <a:avLst/>
              <a:gdLst>
                <a:gd name="connsiteX0" fmla="*/ 30621 w 44417"/>
                <a:gd name="connsiteY0" fmla="*/ 332657 h 335541"/>
                <a:gd name="connsiteX1" fmla="*/ 38312 w 44417"/>
                <a:gd name="connsiteY1" fmla="*/ 17306 h 335541"/>
                <a:gd name="connsiteX2" fmla="*/ 2423 w 44417"/>
                <a:gd name="connsiteY2" fmla="*/ 17306 h 335541"/>
                <a:gd name="connsiteX3" fmla="*/ 22931 w 44417"/>
                <a:gd name="connsiteY3" fmla="*/ 332657 h 335541"/>
                <a:gd name="connsiteX4" fmla="*/ 30621 w 44417"/>
                <a:gd name="connsiteY4" fmla="*/ 332657 h 335541"/>
                <a:gd name="connsiteX5" fmla="*/ 30621 w 44417"/>
                <a:gd name="connsiteY5" fmla="*/ 332657 h 33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17" h="335541">
                  <a:moveTo>
                    <a:pt x="30621" y="332657"/>
                  </a:moveTo>
                  <a:cubicBezTo>
                    <a:pt x="56256" y="236514"/>
                    <a:pt x="38312" y="116014"/>
                    <a:pt x="38312" y="17306"/>
                  </a:cubicBezTo>
                  <a:cubicBezTo>
                    <a:pt x="38312" y="-5769"/>
                    <a:pt x="2423" y="-5769"/>
                    <a:pt x="2423" y="17306"/>
                  </a:cubicBezTo>
                  <a:cubicBezTo>
                    <a:pt x="2423" y="116014"/>
                    <a:pt x="-10394" y="239077"/>
                    <a:pt x="22931" y="332657"/>
                  </a:cubicBezTo>
                  <a:cubicBezTo>
                    <a:pt x="24212" y="336503"/>
                    <a:pt x="29339" y="336503"/>
                    <a:pt x="30621" y="332657"/>
                  </a:cubicBezTo>
                  <a:lnTo>
                    <a:pt x="30621" y="332657"/>
                  </a:lnTo>
                  <a:close/>
                </a:path>
              </a:pathLst>
            </a:custGeom>
            <a:solidFill>
              <a:srgbClr val="313031"/>
            </a:solidFill>
            <a:ln w="12815" cap="flat">
              <a:noFill/>
              <a:prstDash val="solid"/>
              <a:miter/>
            </a:ln>
          </p:spPr>
          <p:txBody>
            <a:bodyPr rtlCol="0" anchor="ctr"/>
            <a:lstStyle/>
            <a:p>
              <a:endParaRPr lang="en-US"/>
            </a:p>
          </p:txBody>
        </p:sp>
        <p:grpSp>
          <p:nvGrpSpPr>
            <p:cNvPr id="228" name="Graphic 4">
              <a:extLst>
                <a:ext uri="{FF2B5EF4-FFF2-40B4-BE49-F238E27FC236}">
                  <a16:creationId xmlns:a16="http://schemas.microsoft.com/office/drawing/2014/main" id="{36F4D9F2-6C40-0186-182F-7CD8CF039CDB}"/>
                </a:ext>
              </a:extLst>
            </p:cNvPr>
            <p:cNvGrpSpPr/>
            <p:nvPr/>
          </p:nvGrpSpPr>
          <p:grpSpPr>
            <a:xfrm>
              <a:off x="-15970883" y="-475511"/>
              <a:ext cx="392166" cy="362262"/>
              <a:chOff x="-15970883" y="-475511"/>
              <a:chExt cx="392166" cy="362262"/>
            </a:xfrm>
            <a:solidFill>
              <a:srgbClr val="313031"/>
            </a:solidFill>
          </p:grpSpPr>
          <p:sp>
            <p:nvSpPr>
              <p:cNvPr id="253" name="Freeform 252">
                <a:extLst>
                  <a:ext uri="{FF2B5EF4-FFF2-40B4-BE49-F238E27FC236}">
                    <a16:creationId xmlns:a16="http://schemas.microsoft.com/office/drawing/2014/main" id="{B987D73D-175D-258B-A8A9-824E3607A9C1}"/>
                  </a:ext>
                </a:extLst>
              </p:cNvPr>
              <p:cNvSpPr/>
              <p:nvPr/>
            </p:nvSpPr>
            <p:spPr>
              <a:xfrm>
                <a:off x="-15970883" y="-308973"/>
                <a:ext cx="197140" cy="195724"/>
              </a:xfrm>
              <a:custGeom>
                <a:avLst/>
                <a:gdLst>
                  <a:gd name="connsiteX0" fmla="*/ 50991 w 197140"/>
                  <a:gd name="connsiteY0" fmla="*/ 9793 h 195724"/>
                  <a:gd name="connsiteX1" fmla="*/ 2285 w 197140"/>
                  <a:gd name="connsiteY1" fmla="*/ 157213 h 195724"/>
                  <a:gd name="connsiteX2" fmla="*/ 17666 w 197140"/>
                  <a:gd name="connsiteY2" fmla="*/ 184134 h 195724"/>
                  <a:gd name="connsiteX3" fmla="*/ 107388 w 197140"/>
                  <a:gd name="connsiteY3" fmla="*/ 189261 h 195724"/>
                  <a:gd name="connsiteX4" fmla="*/ 188138 w 197140"/>
                  <a:gd name="connsiteY4" fmla="*/ 191825 h 195724"/>
                  <a:gd name="connsiteX5" fmla="*/ 190701 w 197140"/>
                  <a:gd name="connsiteY5" fmla="*/ 168751 h 195724"/>
                  <a:gd name="connsiteX6" fmla="*/ 113796 w 197140"/>
                  <a:gd name="connsiteY6" fmla="*/ 152086 h 195724"/>
                  <a:gd name="connsiteX7" fmla="*/ 17666 w 197140"/>
                  <a:gd name="connsiteY7" fmla="*/ 148240 h 195724"/>
                  <a:gd name="connsiteX8" fmla="*/ 33047 w 197140"/>
                  <a:gd name="connsiteY8" fmla="*/ 175160 h 195724"/>
                  <a:gd name="connsiteX9" fmla="*/ 76626 w 197140"/>
                  <a:gd name="connsiteY9" fmla="*/ 13638 h 195724"/>
                  <a:gd name="connsiteX10" fmla="*/ 50991 w 197140"/>
                  <a:gd name="connsiteY10" fmla="*/ 9793 h 195724"/>
                  <a:gd name="connsiteX11" fmla="*/ 50991 w 197140"/>
                  <a:gd name="connsiteY11" fmla="*/ 9793 h 19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40" h="195724">
                    <a:moveTo>
                      <a:pt x="50991" y="9793"/>
                    </a:moveTo>
                    <a:cubicBezTo>
                      <a:pt x="35610" y="61070"/>
                      <a:pt x="27920" y="109782"/>
                      <a:pt x="2285" y="157213"/>
                    </a:cubicBezTo>
                    <a:cubicBezTo>
                      <a:pt x="-4124" y="168751"/>
                      <a:pt x="3567" y="184134"/>
                      <a:pt x="17666" y="184134"/>
                    </a:cubicBezTo>
                    <a:cubicBezTo>
                      <a:pt x="48428" y="184134"/>
                      <a:pt x="77908" y="186697"/>
                      <a:pt x="107388" y="189261"/>
                    </a:cubicBezTo>
                    <a:cubicBezTo>
                      <a:pt x="133023" y="191825"/>
                      <a:pt x="162503" y="200798"/>
                      <a:pt x="188138" y="191825"/>
                    </a:cubicBezTo>
                    <a:cubicBezTo>
                      <a:pt x="199674" y="187979"/>
                      <a:pt x="199674" y="175160"/>
                      <a:pt x="190701" y="168751"/>
                    </a:cubicBezTo>
                    <a:cubicBezTo>
                      <a:pt x="170193" y="153367"/>
                      <a:pt x="139431" y="154649"/>
                      <a:pt x="113796" y="152086"/>
                    </a:cubicBezTo>
                    <a:cubicBezTo>
                      <a:pt x="81753" y="149522"/>
                      <a:pt x="49709" y="148240"/>
                      <a:pt x="17666" y="148240"/>
                    </a:cubicBezTo>
                    <a:cubicBezTo>
                      <a:pt x="22793" y="157213"/>
                      <a:pt x="27920" y="166187"/>
                      <a:pt x="33047" y="175160"/>
                    </a:cubicBezTo>
                    <a:cubicBezTo>
                      <a:pt x="58682" y="126447"/>
                      <a:pt x="81753" y="68761"/>
                      <a:pt x="76626" y="13638"/>
                    </a:cubicBezTo>
                    <a:cubicBezTo>
                      <a:pt x="75344" y="-1744"/>
                      <a:pt x="56118" y="-5590"/>
                      <a:pt x="50991" y="9793"/>
                    </a:cubicBezTo>
                    <a:lnTo>
                      <a:pt x="50991" y="9793"/>
                    </a:lnTo>
                    <a:close/>
                  </a:path>
                </a:pathLst>
              </a:custGeom>
              <a:solidFill>
                <a:srgbClr val="313031"/>
              </a:solidFill>
              <a:ln w="128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B1BF9553-1872-1217-9FE5-4C1F28D41B41}"/>
                  </a:ext>
                </a:extLst>
              </p:cNvPr>
              <p:cNvSpPr/>
              <p:nvPr/>
            </p:nvSpPr>
            <p:spPr>
              <a:xfrm>
                <a:off x="-15872683" y="-475511"/>
                <a:ext cx="293966" cy="266163"/>
              </a:xfrm>
              <a:custGeom>
                <a:avLst/>
                <a:gdLst>
                  <a:gd name="connsiteX0" fmla="*/ 14315 w 293966"/>
                  <a:gd name="connsiteY0" fmla="*/ 264783 h 266163"/>
                  <a:gd name="connsiteX1" fmla="*/ 169406 w 293966"/>
                  <a:gd name="connsiteY1" fmla="*/ 141719 h 266163"/>
                  <a:gd name="connsiteX2" fmla="*/ 291172 w 293966"/>
                  <a:gd name="connsiteY2" fmla="*/ 31474 h 266163"/>
                  <a:gd name="connsiteX3" fmla="*/ 288608 w 293966"/>
                  <a:gd name="connsiteY3" fmla="*/ 7118 h 266163"/>
                  <a:gd name="connsiteX4" fmla="*/ 286045 w 293966"/>
                  <a:gd name="connsiteY4" fmla="*/ 4554 h 266163"/>
                  <a:gd name="connsiteX5" fmla="*/ 259128 w 293966"/>
                  <a:gd name="connsiteY5" fmla="*/ 8400 h 266163"/>
                  <a:gd name="connsiteX6" fmla="*/ 1497 w 293966"/>
                  <a:gd name="connsiteY6" fmla="*/ 251964 h 266163"/>
                  <a:gd name="connsiteX7" fmla="*/ 14315 w 293966"/>
                  <a:gd name="connsiteY7" fmla="*/ 264783 h 266163"/>
                  <a:gd name="connsiteX8" fmla="*/ 14315 w 293966"/>
                  <a:gd name="connsiteY8" fmla="*/ 264783 h 26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66" h="266163">
                    <a:moveTo>
                      <a:pt x="14315" y="264783"/>
                    </a:moveTo>
                    <a:cubicBezTo>
                      <a:pt x="68148" y="226326"/>
                      <a:pt x="116854" y="181459"/>
                      <a:pt x="169406" y="141719"/>
                    </a:cubicBezTo>
                    <a:cubicBezTo>
                      <a:pt x="210422" y="109671"/>
                      <a:pt x="262973" y="76341"/>
                      <a:pt x="291172" y="31474"/>
                    </a:cubicBezTo>
                    <a:cubicBezTo>
                      <a:pt x="296299" y="23783"/>
                      <a:pt x="293735" y="13528"/>
                      <a:pt x="288608" y="7118"/>
                    </a:cubicBezTo>
                    <a:cubicBezTo>
                      <a:pt x="287327" y="5836"/>
                      <a:pt x="287327" y="5836"/>
                      <a:pt x="286045" y="4554"/>
                    </a:cubicBezTo>
                    <a:cubicBezTo>
                      <a:pt x="278354" y="-3137"/>
                      <a:pt x="265537" y="-574"/>
                      <a:pt x="259128" y="8400"/>
                    </a:cubicBezTo>
                    <a:cubicBezTo>
                      <a:pt x="196323" y="108389"/>
                      <a:pt x="57894" y="145565"/>
                      <a:pt x="1497" y="251964"/>
                    </a:cubicBezTo>
                    <a:cubicBezTo>
                      <a:pt x="-3630" y="259656"/>
                      <a:pt x="5343" y="269911"/>
                      <a:pt x="14315" y="264783"/>
                    </a:cubicBezTo>
                    <a:lnTo>
                      <a:pt x="14315" y="264783"/>
                    </a:lnTo>
                    <a:close/>
                  </a:path>
                </a:pathLst>
              </a:custGeom>
              <a:solidFill>
                <a:srgbClr val="313031"/>
              </a:solidFill>
              <a:ln w="128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B4FEFF9-5A71-CEC9-41D8-8A24C313940F}"/>
                </a:ext>
              </a:extLst>
            </p:cNvPr>
            <p:cNvSpPr/>
            <p:nvPr/>
          </p:nvSpPr>
          <p:spPr>
            <a:xfrm>
              <a:off x="-16099657" y="-1586269"/>
              <a:ext cx="185377" cy="223780"/>
            </a:xfrm>
            <a:custGeom>
              <a:avLst/>
              <a:gdLst>
                <a:gd name="connsiteX0" fmla="*/ 87479 w 185377"/>
                <a:gd name="connsiteY0" fmla="*/ 210279 h 223780"/>
                <a:gd name="connsiteX1" fmla="*/ 32364 w 185377"/>
                <a:gd name="connsiteY1" fmla="*/ 56449 h 223780"/>
                <a:gd name="connsiteX2" fmla="*/ 24674 w 185377"/>
                <a:gd name="connsiteY2" fmla="*/ 74395 h 223780"/>
                <a:gd name="connsiteX3" fmla="*/ 174638 w 185377"/>
                <a:gd name="connsiteY3" fmla="*/ 29528 h 223780"/>
                <a:gd name="connsiteX4" fmla="*/ 170793 w 185377"/>
                <a:gd name="connsiteY4" fmla="*/ 44 h 223780"/>
                <a:gd name="connsiteX5" fmla="*/ 8011 w 185377"/>
                <a:gd name="connsiteY5" fmla="*/ 46193 h 223780"/>
                <a:gd name="connsiteX6" fmla="*/ 320 w 185377"/>
                <a:gd name="connsiteY6" fmla="*/ 64140 h 223780"/>
                <a:gd name="connsiteX7" fmla="*/ 66971 w 185377"/>
                <a:gd name="connsiteY7" fmla="*/ 219252 h 223780"/>
                <a:gd name="connsiteX8" fmla="*/ 87479 w 185377"/>
                <a:gd name="connsiteY8" fmla="*/ 210279 h 223780"/>
                <a:gd name="connsiteX9" fmla="*/ 87479 w 185377"/>
                <a:gd name="connsiteY9" fmla="*/ 210279 h 22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377" h="223780">
                  <a:moveTo>
                    <a:pt x="87479" y="210279"/>
                  </a:moveTo>
                  <a:cubicBezTo>
                    <a:pt x="69535" y="157720"/>
                    <a:pt x="43900" y="111571"/>
                    <a:pt x="32364" y="56449"/>
                  </a:cubicBezTo>
                  <a:cubicBezTo>
                    <a:pt x="29801" y="62858"/>
                    <a:pt x="27237" y="67986"/>
                    <a:pt x="24674" y="74395"/>
                  </a:cubicBezTo>
                  <a:cubicBezTo>
                    <a:pt x="73380" y="52603"/>
                    <a:pt x="123368" y="42347"/>
                    <a:pt x="174638" y="29528"/>
                  </a:cubicBezTo>
                  <a:cubicBezTo>
                    <a:pt x="191300" y="25683"/>
                    <a:pt x="187455" y="-1238"/>
                    <a:pt x="170793" y="44"/>
                  </a:cubicBezTo>
                  <a:cubicBezTo>
                    <a:pt x="114396" y="3890"/>
                    <a:pt x="59281" y="23119"/>
                    <a:pt x="8011" y="46193"/>
                  </a:cubicBezTo>
                  <a:cubicBezTo>
                    <a:pt x="1602" y="48757"/>
                    <a:pt x="-961" y="57731"/>
                    <a:pt x="320" y="64140"/>
                  </a:cubicBezTo>
                  <a:cubicBezTo>
                    <a:pt x="11856" y="116698"/>
                    <a:pt x="31082" y="178231"/>
                    <a:pt x="66971" y="219252"/>
                  </a:cubicBezTo>
                  <a:cubicBezTo>
                    <a:pt x="75943" y="229507"/>
                    <a:pt x="90043" y="220534"/>
                    <a:pt x="87479" y="210279"/>
                  </a:cubicBezTo>
                  <a:lnTo>
                    <a:pt x="87479" y="210279"/>
                  </a:lnTo>
                  <a:close/>
                </a:path>
              </a:pathLst>
            </a:custGeom>
            <a:solidFill>
              <a:srgbClr val="313031"/>
            </a:solidFill>
            <a:ln w="128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DA23B176-284D-F0E3-CA03-4E289E95F8F3}"/>
                </a:ext>
              </a:extLst>
            </p:cNvPr>
            <p:cNvSpPr/>
            <p:nvPr/>
          </p:nvSpPr>
          <p:spPr>
            <a:xfrm>
              <a:off x="-16002956" y="-1492973"/>
              <a:ext cx="273180" cy="170565"/>
            </a:xfrm>
            <a:custGeom>
              <a:avLst/>
              <a:gdLst>
                <a:gd name="connsiteX0" fmla="*/ 1032 w 273180"/>
                <a:gd name="connsiteY0" fmla="*/ 8020 h 170565"/>
                <a:gd name="connsiteX1" fmla="*/ 125361 w 273180"/>
                <a:gd name="connsiteY1" fmla="*/ 75961 h 170565"/>
                <a:gd name="connsiteX2" fmla="*/ 252254 w 273180"/>
                <a:gd name="connsiteY2" fmla="*/ 168260 h 170565"/>
                <a:gd name="connsiteX3" fmla="*/ 270198 w 273180"/>
                <a:gd name="connsiteY3" fmla="*/ 145185 h 170565"/>
                <a:gd name="connsiteX4" fmla="*/ 140742 w 273180"/>
                <a:gd name="connsiteY4" fmla="*/ 49041 h 170565"/>
                <a:gd name="connsiteX5" fmla="*/ 4877 w 273180"/>
                <a:gd name="connsiteY5" fmla="*/ 328 h 170565"/>
                <a:gd name="connsiteX6" fmla="*/ 1032 w 273180"/>
                <a:gd name="connsiteY6" fmla="*/ 8020 h 170565"/>
                <a:gd name="connsiteX7" fmla="*/ 1032 w 273180"/>
                <a:gd name="connsiteY7" fmla="*/ 8020 h 1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180" h="170565">
                  <a:moveTo>
                    <a:pt x="1032" y="8020"/>
                  </a:moveTo>
                  <a:cubicBezTo>
                    <a:pt x="34357" y="38786"/>
                    <a:pt x="85627" y="51605"/>
                    <a:pt x="125361" y="75961"/>
                  </a:cubicBezTo>
                  <a:cubicBezTo>
                    <a:pt x="171504" y="102882"/>
                    <a:pt x="208675" y="140057"/>
                    <a:pt x="252254" y="168260"/>
                  </a:cubicBezTo>
                  <a:cubicBezTo>
                    <a:pt x="266353" y="177233"/>
                    <a:pt x="279171" y="158004"/>
                    <a:pt x="270198" y="145185"/>
                  </a:cubicBezTo>
                  <a:cubicBezTo>
                    <a:pt x="238155" y="104164"/>
                    <a:pt x="185603" y="73398"/>
                    <a:pt x="140742" y="49041"/>
                  </a:cubicBezTo>
                  <a:cubicBezTo>
                    <a:pt x="101008" y="27249"/>
                    <a:pt x="51020" y="-3517"/>
                    <a:pt x="4877" y="328"/>
                  </a:cubicBezTo>
                  <a:cubicBezTo>
                    <a:pt x="1032" y="328"/>
                    <a:pt x="-1532" y="4174"/>
                    <a:pt x="1032" y="8020"/>
                  </a:cubicBezTo>
                  <a:lnTo>
                    <a:pt x="1032" y="8020"/>
                  </a:lnTo>
                  <a:close/>
                </a:path>
              </a:pathLst>
            </a:custGeom>
            <a:solidFill>
              <a:srgbClr val="313031"/>
            </a:solidFill>
            <a:ln w="128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98F885D9-712D-7D8A-7C50-75AD0CD08D7D}"/>
                </a:ext>
              </a:extLst>
            </p:cNvPr>
            <p:cNvSpPr/>
            <p:nvPr/>
          </p:nvSpPr>
          <p:spPr>
            <a:xfrm>
              <a:off x="-13421797" y="-436530"/>
              <a:ext cx="1525530" cy="995046"/>
            </a:xfrm>
            <a:custGeom>
              <a:avLst/>
              <a:gdLst>
                <a:gd name="connsiteX0" fmla="*/ 734467 w 1525530"/>
                <a:gd name="connsiteY0" fmla="*/ 59153 h 995046"/>
                <a:gd name="connsiteX1" fmla="*/ 737030 w 1525530"/>
                <a:gd name="connsiteY1" fmla="*/ 62999 h 995046"/>
                <a:gd name="connsiteX2" fmla="*/ 740875 w 1525530"/>
                <a:gd name="connsiteY2" fmla="*/ 64281 h 995046"/>
                <a:gd name="connsiteX3" fmla="*/ 747284 w 1525530"/>
                <a:gd name="connsiteY3" fmla="*/ 60435 h 995046"/>
                <a:gd name="connsiteX4" fmla="*/ 749847 w 1525530"/>
                <a:gd name="connsiteY4" fmla="*/ 55307 h 995046"/>
                <a:gd name="connsiteX5" fmla="*/ 644744 w 1525530"/>
                <a:gd name="connsiteY5" fmla="*/ 27105 h 995046"/>
                <a:gd name="connsiteX6" fmla="*/ 408903 w 1525530"/>
                <a:gd name="connsiteY6" fmla="*/ 59153 h 995046"/>
                <a:gd name="connsiteX7" fmla="*/ 88467 w 1525530"/>
                <a:gd name="connsiteY7" fmla="*/ 219393 h 995046"/>
                <a:gd name="connsiteX8" fmla="*/ 20534 w 1525530"/>
                <a:gd name="connsiteY8" fmla="*/ 610377 h 995046"/>
                <a:gd name="connsiteX9" fmla="*/ 296110 w 1525530"/>
                <a:gd name="connsiteY9" fmla="*/ 877016 h 995046"/>
                <a:gd name="connsiteX10" fmla="*/ 707550 w 1525530"/>
                <a:gd name="connsiteY10" fmla="*/ 994952 h 995046"/>
                <a:gd name="connsiteX11" fmla="*/ 1166414 w 1525530"/>
                <a:gd name="connsiteY11" fmla="*/ 943676 h 995046"/>
                <a:gd name="connsiteX12" fmla="*/ 1480442 w 1525530"/>
                <a:gd name="connsiteY12" fmla="*/ 368095 h 995046"/>
                <a:gd name="connsiteX13" fmla="*/ 754974 w 1525530"/>
                <a:gd name="connsiteY13" fmla="*/ 6594 h 995046"/>
                <a:gd name="connsiteX14" fmla="*/ 758820 w 1525530"/>
                <a:gd name="connsiteY14" fmla="*/ 32233 h 995046"/>
                <a:gd name="connsiteX15" fmla="*/ 1357394 w 1525530"/>
                <a:gd name="connsiteY15" fmla="*/ 256568 h 995046"/>
                <a:gd name="connsiteX16" fmla="*/ 1489414 w 1525530"/>
                <a:gd name="connsiteY16" fmla="*/ 606532 h 995046"/>
                <a:gd name="connsiteX17" fmla="*/ 1261264 w 1525530"/>
                <a:gd name="connsiteY17" fmla="*/ 870606 h 995046"/>
                <a:gd name="connsiteX18" fmla="*/ 881867 w 1525530"/>
                <a:gd name="connsiteY18" fmla="*/ 951367 h 995046"/>
                <a:gd name="connsiteX19" fmla="*/ 512724 w 1525530"/>
                <a:gd name="connsiteY19" fmla="*/ 937266 h 995046"/>
                <a:gd name="connsiteX20" fmla="*/ 182034 w 1525530"/>
                <a:gd name="connsiteY20" fmla="*/ 748824 h 995046"/>
                <a:gd name="connsiteX21" fmla="*/ 71804 w 1525530"/>
                <a:gd name="connsiteY21" fmla="*/ 634734 h 995046"/>
                <a:gd name="connsiteX22" fmla="*/ 51296 w 1525530"/>
                <a:gd name="connsiteY22" fmla="*/ 401425 h 995046"/>
                <a:gd name="connsiteX23" fmla="*/ 320463 w 1525530"/>
                <a:gd name="connsiteY23" fmla="*/ 118121 h 995046"/>
                <a:gd name="connsiteX24" fmla="*/ 516570 w 1525530"/>
                <a:gd name="connsiteY24" fmla="*/ 70690 h 995046"/>
                <a:gd name="connsiteX25" fmla="*/ 634490 w 1525530"/>
                <a:gd name="connsiteY25" fmla="*/ 57871 h 995046"/>
                <a:gd name="connsiteX26" fmla="*/ 734467 w 1525530"/>
                <a:gd name="connsiteY26" fmla="*/ 59153 h 995046"/>
                <a:gd name="connsiteX27" fmla="*/ 734467 w 1525530"/>
                <a:gd name="connsiteY27" fmla="*/ 59153 h 995046"/>
                <a:gd name="connsiteX28" fmla="*/ 734467 w 1525530"/>
                <a:gd name="connsiteY28" fmla="*/ 59153 h 99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5530" h="995046">
                  <a:moveTo>
                    <a:pt x="734467" y="59153"/>
                  </a:moveTo>
                  <a:cubicBezTo>
                    <a:pt x="735748" y="60435"/>
                    <a:pt x="735748" y="61717"/>
                    <a:pt x="737030" y="62999"/>
                  </a:cubicBezTo>
                  <a:cubicBezTo>
                    <a:pt x="738312" y="64281"/>
                    <a:pt x="739593" y="64281"/>
                    <a:pt x="740875" y="64281"/>
                  </a:cubicBezTo>
                  <a:cubicBezTo>
                    <a:pt x="743439" y="62999"/>
                    <a:pt x="744720" y="61717"/>
                    <a:pt x="747284" y="60435"/>
                  </a:cubicBezTo>
                  <a:cubicBezTo>
                    <a:pt x="748565" y="59153"/>
                    <a:pt x="749847" y="56589"/>
                    <a:pt x="749847" y="55307"/>
                  </a:cubicBezTo>
                  <a:cubicBezTo>
                    <a:pt x="735748" y="20695"/>
                    <a:pt x="674224" y="27105"/>
                    <a:pt x="644744" y="27105"/>
                  </a:cubicBezTo>
                  <a:cubicBezTo>
                    <a:pt x="565276" y="25823"/>
                    <a:pt x="485808" y="41206"/>
                    <a:pt x="408903" y="59153"/>
                  </a:cubicBezTo>
                  <a:cubicBezTo>
                    <a:pt x="293546" y="86073"/>
                    <a:pt x="166653" y="123249"/>
                    <a:pt x="88467" y="219393"/>
                  </a:cubicBezTo>
                  <a:cubicBezTo>
                    <a:pt x="12844" y="315536"/>
                    <a:pt x="-26890" y="495005"/>
                    <a:pt x="20534" y="610377"/>
                  </a:cubicBezTo>
                  <a:cubicBezTo>
                    <a:pt x="67959" y="725750"/>
                    <a:pt x="196134" y="809074"/>
                    <a:pt x="296110" y="877016"/>
                  </a:cubicBezTo>
                  <a:cubicBezTo>
                    <a:pt x="420439" y="960341"/>
                    <a:pt x="558867" y="992388"/>
                    <a:pt x="707550" y="994952"/>
                  </a:cubicBezTo>
                  <a:cubicBezTo>
                    <a:pt x="858796" y="996234"/>
                    <a:pt x="1020296" y="984697"/>
                    <a:pt x="1166414" y="943676"/>
                  </a:cubicBezTo>
                  <a:cubicBezTo>
                    <a:pt x="1421482" y="870606"/>
                    <a:pt x="1617588" y="632170"/>
                    <a:pt x="1480442" y="368095"/>
                  </a:cubicBezTo>
                  <a:cubicBezTo>
                    <a:pt x="1344577" y="109148"/>
                    <a:pt x="1038240" y="-33145"/>
                    <a:pt x="754974" y="6594"/>
                  </a:cubicBezTo>
                  <a:cubicBezTo>
                    <a:pt x="740875" y="9158"/>
                    <a:pt x="743439" y="33515"/>
                    <a:pt x="758820" y="32233"/>
                  </a:cubicBezTo>
                  <a:cubicBezTo>
                    <a:pt x="979280" y="13004"/>
                    <a:pt x="1206149" y="93765"/>
                    <a:pt x="1357394" y="256568"/>
                  </a:cubicBezTo>
                  <a:cubicBezTo>
                    <a:pt x="1443271" y="348866"/>
                    <a:pt x="1516331" y="477058"/>
                    <a:pt x="1489414" y="606532"/>
                  </a:cubicBezTo>
                  <a:cubicBezTo>
                    <a:pt x="1463779" y="725750"/>
                    <a:pt x="1367648" y="819330"/>
                    <a:pt x="1261264" y="870606"/>
                  </a:cubicBezTo>
                  <a:cubicBezTo>
                    <a:pt x="1143343" y="927011"/>
                    <a:pt x="1010042" y="941112"/>
                    <a:pt x="881867" y="951367"/>
                  </a:cubicBezTo>
                  <a:cubicBezTo>
                    <a:pt x="758820" y="961623"/>
                    <a:pt x="633208" y="966750"/>
                    <a:pt x="512724" y="937266"/>
                  </a:cubicBezTo>
                  <a:cubicBezTo>
                    <a:pt x="385832" y="906500"/>
                    <a:pt x="282010" y="829585"/>
                    <a:pt x="182034" y="748824"/>
                  </a:cubicBezTo>
                  <a:cubicBezTo>
                    <a:pt x="141018" y="715495"/>
                    <a:pt x="100003" y="679601"/>
                    <a:pt x="71804" y="634734"/>
                  </a:cubicBezTo>
                  <a:cubicBezTo>
                    <a:pt x="26943" y="561665"/>
                    <a:pt x="34634" y="480904"/>
                    <a:pt x="51296" y="401425"/>
                  </a:cubicBezTo>
                  <a:cubicBezTo>
                    <a:pt x="82058" y="248877"/>
                    <a:pt x="175626" y="165552"/>
                    <a:pt x="320463" y="118121"/>
                  </a:cubicBezTo>
                  <a:cubicBezTo>
                    <a:pt x="384550" y="97610"/>
                    <a:pt x="451201" y="82227"/>
                    <a:pt x="516570" y="70690"/>
                  </a:cubicBezTo>
                  <a:cubicBezTo>
                    <a:pt x="556304" y="64281"/>
                    <a:pt x="594756" y="59153"/>
                    <a:pt x="634490" y="57871"/>
                  </a:cubicBezTo>
                  <a:cubicBezTo>
                    <a:pt x="657562" y="55307"/>
                    <a:pt x="713959" y="48898"/>
                    <a:pt x="734467" y="59153"/>
                  </a:cubicBezTo>
                  <a:cubicBezTo>
                    <a:pt x="735748" y="57871"/>
                    <a:pt x="734467" y="57871"/>
                    <a:pt x="734467" y="59153"/>
                  </a:cubicBezTo>
                  <a:lnTo>
                    <a:pt x="734467" y="59153"/>
                  </a:lnTo>
                  <a:close/>
                </a:path>
              </a:pathLst>
            </a:custGeom>
            <a:solidFill>
              <a:srgbClr val="313031"/>
            </a:solidFill>
            <a:ln w="128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46A44DB8-E1BE-59C3-71FF-3817978D6365}"/>
                </a:ext>
              </a:extLst>
            </p:cNvPr>
            <p:cNvSpPr/>
            <p:nvPr/>
          </p:nvSpPr>
          <p:spPr>
            <a:xfrm>
              <a:off x="-15608446" y="635626"/>
              <a:ext cx="1774665" cy="1052512"/>
            </a:xfrm>
            <a:custGeom>
              <a:avLst/>
              <a:gdLst>
                <a:gd name="connsiteX0" fmla="*/ 899803 w 1774665"/>
                <a:gd name="connsiteY0" fmla="*/ 29195 h 1052512"/>
                <a:gd name="connsiteX1" fmla="*/ 76923 w 1774665"/>
                <a:gd name="connsiteY1" fmla="*/ 339419 h 1052512"/>
                <a:gd name="connsiteX2" fmla="*/ 41034 w 1774665"/>
                <a:gd name="connsiteY2" fmla="*/ 695792 h 1052512"/>
                <a:gd name="connsiteX3" fmla="*/ 371724 w 1774665"/>
                <a:gd name="connsiteY3" fmla="*/ 959868 h 1052512"/>
                <a:gd name="connsiteX4" fmla="*/ 1258692 w 1774665"/>
                <a:gd name="connsiteY4" fmla="*/ 988069 h 1052512"/>
                <a:gd name="connsiteX5" fmla="*/ 1766263 w 1774665"/>
                <a:gd name="connsiteY5" fmla="*/ 424026 h 1052512"/>
                <a:gd name="connsiteX6" fmla="*/ 1440700 w 1774665"/>
                <a:gd name="connsiteY6" fmla="*/ 93291 h 1052512"/>
                <a:gd name="connsiteX7" fmla="*/ 889549 w 1774665"/>
                <a:gd name="connsiteY7" fmla="*/ 4839 h 1052512"/>
                <a:gd name="connsiteX8" fmla="*/ 889549 w 1774665"/>
                <a:gd name="connsiteY8" fmla="*/ 24068 h 1052512"/>
                <a:gd name="connsiteX9" fmla="*/ 1320216 w 1774665"/>
                <a:gd name="connsiteY9" fmla="*/ 81754 h 1052512"/>
                <a:gd name="connsiteX10" fmla="*/ 1684231 w 1774665"/>
                <a:gd name="connsiteY10" fmla="*/ 321472 h 1052512"/>
                <a:gd name="connsiteX11" fmla="*/ 1307398 w 1774665"/>
                <a:gd name="connsiteY11" fmla="*/ 931665 h 1052512"/>
                <a:gd name="connsiteX12" fmla="*/ 538351 w 1774665"/>
                <a:gd name="connsiteY12" fmla="*/ 977814 h 1052512"/>
                <a:gd name="connsiteX13" fmla="*/ 165363 w 1774665"/>
                <a:gd name="connsiteY13" fmla="*/ 806037 h 1052512"/>
                <a:gd name="connsiteX14" fmla="*/ 75641 w 1774665"/>
                <a:gd name="connsiteY14" fmla="*/ 393260 h 1052512"/>
                <a:gd name="connsiteX15" fmla="*/ 452474 w 1774665"/>
                <a:gd name="connsiteY15" fmla="*/ 121493 h 1052512"/>
                <a:gd name="connsiteX16" fmla="*/ 898521 w 1774665"/>
                <a:gd name="connsiteY16" fmla="*/ 53552 h 1052512"/>
                <a:gd name="connsiteX17" fmla="*/ 899803 w 1774665"/>
                <a:gd name="connsiteY17" fmla="*/ 29195 h 1052512"/>
                <a:gd name="connsiteX18" fmla="*/ 899803 w 1774665"/>
                <a:gd name="connsiteY18" fmla="*/ 29195 h 10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665" h="1052512">
                  <a:moveTo>
                    <a:pt x="899803" y="29195"/>
                  </a:moveTo>
                  <a:cubicBezTo>
                    <a:pt x="608847" y="-9262"/>
                    <a:pt x="266621" y="112520"/>
                    <a:pt x="76923" y="339419"/>
                  </a:cubicBezTo>
                  <a:cubicBezTo>
                    <a:pt x="-12799" y="447101"/>
                    <a:pt x="-23053" y="571446"/>
                    <a:pt x="41034" y="695792"/>
                  </a:cubicBezTo>
                  <a:cubicBezTo>
                    <a:pt x="108967" y="829112"/>
                    <a:pt x="235859" y="904744"/>
                    <a:pt x="371724" y="959868"/>
                  </a:cubicBezTo>
                  <a:cubicBezTo>
                    <a:pt x="651145" y="1072676"/>
                    <a:pt x="972863" y="1082931"/>
                    <a:pt x="1258692" y="988069"/>
                  </a:cubicBezTo>
                  <a:cubicBezTo>
                    <a:pt x="1488124" y="912436"/>
                    <a:pt x="1832914" y="718866"/>
                    <a:pt x="1766263" y="424026"/>
                  </a:cubicBezTo>
                  <a:cubicBezTo>
                    <a:pt x="1729093" y="261223"/>
                    <a:pt x="1585537" y="157387"/>
                    <a:pt x="1440700" y="93291"/>
                  </a:cubicBezTo>
                  <a:cubicBezTo>
                    <a:pt x="1263819" y="13812"/>
                    <a:pt x="1081811" y="-11826"/>
                    <a:pt x="889549" y="4839"/>
                  </a:cubicBezTo>
                  <a:cubicBezTo>
                    <a:pt x="876732" y="6121"/>
                    <a:pt x="876732" y="25350"/>
                    <a:pt x="889549" y="24068"/>
                  </a:cubicBezTo>
                  <a:cubicBezTo>
                    <a:pt x="1033105" y="16376"/>
                    <a:pt x="1183069" y="36887"/>
                    <a:pt x="1320216" y="81754"/>
                  </a:cubicBezTo>
                  <a:cubicBezTo>
                    <a:pt x="1457362" y="126621"/>
                    <a:pt x="1602199" y="197126"/>
                    <a:pt x="1684231" y="321472"/>
                  </a:cubicBezTo>
                  <a:cubicBezTo>
                    <a:pt x="1868803" y="606058"/>
                    <a:pt x="1541958" y="839367"/>
                    <a:pt x="1307398" y="931665"/>
                  </a:cubicBezTo>
                  <a:cubicBezTo>
                    <a:pt x="1065148" y="1026527"/>
                    <a:pt x="790855" y="1041910"/>
                    <a:pt x="538351" y="977814"/>
                  </a:cubicBezTo>
                  <a:cubicBezTo>
                    <a:pt x="408895" y="944484"/>
                    <a:pt x="267903" y="895772"/>
                    <a:pt x="165363" y="806037"/>
                  </a:cubicBezTo>
                  <a:cubicBezTo>
                    <a:pt x="48725" y="703484"/>
                    <a:pt x="-17926" y="531707"/>
                    <a:pt x="75641" y="393260"/>
                  </a:cubicBezTo>
                  <a:cubicBezTo>
                    <a:pt x="161518" y="267632"/>
                    <a:pt x="312764" y="175334"/>
                    <a:pt x="452474" y="121493"/>
                  </a:cubicBezTo>
                  <a:cubicBezTo>
                    <a:pt x="596030" y="65089"/>
                    <a:pt x="745994" y="48424"/>
                    <a:pt x="898521" y="53552"/>
                  </a:cubicBezTo>
                  <a:cubicBezTo>
                    <a:pt x="915184" y="53552"/>
                    <a:pt x="915184" y="31759"/>
                    <a:pt x="899803" y="29195"/>
                  </a:cubicBezTo>
                  <a:lnTo>
                    <a:pt x="899803" y="29195"/>
                  </a:lnTo>
                  <a:close/>
                </a:path>
              </a:pathLst>
            </a:custGeom>
            <a:solidFill>
              <a:srgbClr val="313031"/>
            </a:solidFill>
            <a:ln w="128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B075070-213B-178F-3B11-3A50D21FF333}"/>
                </a:ext>
              </a:extLst>
            </p:cNvPr>
            <p:cNvSpPr/>
            <p:nvPr/>
          </p:nvSpPr>
          <p:spPr>
            <a:xfrm>
              <a:off x="-17642602" y="-397770"/>
              <a:ext cx="1572587" cy="1062782"/>
            </a:xfrm>
            <a:custGeom>
              <a:avLst/>
              <a:gdLst>
                <a:gd name="connsiteX0" fmla="*/ 798572 w 1572587"/>
                <a:gd name="connsiteY0" fmla="*/ 17829 h 1062782"/>
                <a:gd name="connsiteX1" fmla="*/ 365342 w 1572587"/>
                <a:gd name="connsiteY1" fmla="*/ 107563 h 1062782"/>
                <a:gd name="connsiteX2" fmla="*/ 55160 w 1572587"/>
                <a:gd name="connsiteY2" fmla="*/ 353692 h 1062782"/>
                <a:gd name="connsiteX3" fmla="*/ 285874 w 1572587"/>
                <a:gd name="connsiteY3" fmla="*/ 972857 h 1062782"/>
                <a:gd name="connsiteX4" fmla="*/ 1221548 w 1572587"/>
                <a:gd name="connsiteY4" fmla="*/ 969012 h 1062782"/>
                <a:gd name="connsiteX5" fmla="*/ 1531730 w 1572587"/>
                <a:gd name="connsiteY5" fmla="*/ 720320 h 1062782"/>
                <a:gd name="connsiteX6" fmla="*/ 1535576 w 1572587"/>
                <a:gd name="connsiteY6" fmla="*/ 375484 h 1062782"/>
                <a:gd name="connsiteX7" fmla="*/ 726794 w 1572587"/>
                <a:gd name="connsiteY7" fmla="*/ 12701 h 1062782"/>
                <a:gd name="connsiteX8" fmla="*/ 730640 w 1572587"/>
                <a:gd name="connsiteY8" fmla="*/ 37058 h 1062782"/>
                <a:gd name="connsiteX9" fmla="*/ 1447135 w 1572587"/>
                <a:gd name="connsiteY9" fmla="*/ 290878 h 1062782"/>
                <a:gd name="connsiteX10" fmla="*/ 1525322 w 1572587"/>
                <a:gd name="connsiteY10" fmla="*/ 642123 h 1062782"/>
                <a:gd name="connsiteX11" fmla="*/ 1270254 w 1572587"/>
                <a:gd name="connsiteY11" fmla="*/ 906198 h 1062782"/>
                <a:gd name="connsiteX12" fmla="*/ 464037 w 1572587"/>
                <a:gd name="connsiteY12" fmla="*/ 988240 h 1062782"/>
                <a:gd name="connsiteX13" fmla="*/ 121811 w 1572587"/>
                <a:gd name="connsiteY13" fmla="*/ 811336 h 1062782"/>
                <a:gd name="connsiteX14" fmla="*/ 52596 w 1572587"/>
                <a:gd name="connsiteY14" fmla="*/ 443426 h 1062782"/>
                <a:gd name="connsiteX15" fmla="*/ 344834 w 1572587"/>
                <a:gd name="connsiteY15" fmla="*/ 152430 h 1062782"/>
                <a:gd name="connsiteX16" fmla="*/ 799854 w 1572587"/>
                <a:gd name="connsiteY16" fmla="*/ 37058 h 1062782"/>
                <a:gd name="connsiteX17" fmla="*/ 798572 w 1572587"/>
                <a:gd name="connsiteY17" fmla="*/ 17829 h 1062782"/>
                <a:gd name="connsiteX18" fmla="*/ 798572 w 1572587"/>
                <a:gd name="connsiteY18" fmla="*/ 17829 h 106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587" h="1062782">
                  <a:moveTo>
                    <a:pt x="798572" y="17829"/>
                  </a:moveTo>
                  <a:cubicBezTo>
                    <a:pt x="649890" y="1164"/>
                    <a:pt x="501207" y="47313"/>
                    <a:pt x="365342" y="107563"/>
                  </a:cubicBezTo>
                  <a:cubicBezTo>
                    <a:pt x="243576" y="161404"/>
                    <a:pt x="121811" y="234473"/>
                    <a:pt x="55160" y="353692"/>
                  </a:cubicBezTo>
                  <a:cubicBezTo>
                    <a:pt x="-78142" y="589564"/>
                    <a:pt x="42342" y="875432"/>
                    <a:pt x="285874" y="972857"/>
                  </a:cubicBezTo>
                  <a:cubicBezTo>
                    <a:pt x="592211" y="1095921"/>
                    <a:pt x="916493" y="1090794"/>
                    <a:pt x="1221548" y="969012"/>
                  </a:cubicBezTo>
                  <a:cubicBezTo>
                    <a:pt x="1345877" y="919017"/>
                    <a:pt x="1467643" y="842102"/>
                    <a:pt x="1531730" y="720320"/>
                  </a:cubicBezTo>
                  <a:cubicBezTo>
                    <a:pt x="1588127" y="612639"/>
                    <a:pt x="1583000" y="484447"/>
                    <a:pt x="1535576" y="375484"/>
                  </a:cubicBezTo>
                  <a:cubicBezTo>
                    <a:pt x="1415092" y="89617"/>
                    <a:pt x="1015187" y="-43703"/>
                    <a:pt x="726794" y="12701"/>
                  </a:cubicBezTo>
                  <a:cubicBezTo>
                    <a:pt x="712695" y="15265"/>
                    <a:pt x="715259" y="39622"/>
                    <a:pt x="730640" y="37058"/>
                  </a:cubicBezTo>
                  <a:cubicBezTo>
                    <a:pt x="976735" y="11419"/>
                    <a:pt x="1288199" y="85771"/>
                    <a:pt x="1447135" y="290878"/>
                  </a:cubicBezTo>
                  <a:cubicBezTo>
                    <a:pt x="1524040" y="389585"/>
                    <a:pt x="1563774" y="520341"/>
                    <a:pt x="1525322" y="642123"/>
                  </a:cubicBezTo>
                  <a:cubicBezTo>
                    <a:pt x="1486869" y="763905"/>
                    <a:pt x="1383048" y="852357"/>
                    <a:pt x="1270254" y="906198"/>
                  </a:cubicBezTo>
                  <a:cubicBezTo>
                    <a:pt x="1017751" y="1029262"/>
                    <a:pt x="735767" y="1056182"/>
                    <a:pt x="464037" y="988240"/>
                  </a:cubicBezTo>
                  <a:cubicBezTo>
                    <a:pt x="337144" y="957475"/>
                    <a:pt x="207688" y="917735"/>
                    <a:pt x="121811" y="811336"/>
                  </a:cubicBezTo>
                  <a:cubicBezTo>
                    <a:pt x="38497" y="708783"/>
                    <a:pt x="11581" y="569053"/>
                    <a:pt x="52596" y="443426"/>
                  </a:cubicBezTo>
                  <a:cubicBezTo>
                    <a:pt x="98739" y="302415"/>
                    <a:pt x="216660" y="213963"/>
                    <a:pt x="344834" y="152430"/>
                  </a:cubicBezTo>
                  <a:cubicBezTo>
                    <a:pt x="488390" y="83207"/>
                    <a:pt x="639636" y="37058"/>
                    <a:pt x="799854" y="37058"/>
                  </a:cubicBezTo>
                  <a:cubicBezTo>
                    <a:pt x="812671" y="38340"/>
                    <a:pt x="811389" y="19111"/>
                    <a:pt x="798572" y="17829"/>
                  </a:cubicBezTo>
                  <a:lnTo>
                    <a:pt x="798572" y="17829"/>
                  </a:lnTo>
                  <a:close/>
                </a:path>
              </a:pathLst>
            </a:custGeom>
            <a:solidFill>
              <a:srgbClr val="313031"/>
            </a:solidFill>
            <a:ln w="128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7A9BD193-1C3A-3148-3053-9DB75B280EA9}"/>
                </a:ext>
              </a:extLst>
            </p:cNvPr>
            <p:cNvSpPr/>
            <p:nvPr/>
          </p:nvSpPr>
          <p:spPr>
            <a:xfrm>
              <a:off x="-15607773" y="-1704161"/>
              <a:ext cx="1759282" cy="1603242"/>
            </a:xfrm>
            <a:custGeom>
              <a:avLst/>
              <a:gdLst>
                <a:gd name="connsiteX0" fmla="*/ 869650 w 1759282"/>
                <a:gd name="connsiteY0" fmla="*/ 0 h 1603242"/>
                <a:gd name="connsiteX1" fmla="*/ 336444 w 1759282"/>
                <a:gd name="connsiteY1" fmla="*/ 89734 h 1603242"/>
                <a:gd name="connsiteX2" fmla="*/ 35234 w 1759282"/>
                <a:gd name="connsiteY2" fmla="*/ 520458 h 1603242"/>
                <a:gd name="connsiteX3" fmla="*/ 387713 w 1759282"/>
                <a:gd name="connsiteY3" fmla="*/ 1498561 h 1603242"/>
                <a:gd name="connsiteX4" fmla="*/ 992697 w 1759282"/>
                <a:gd name="connsiteY4" fmla="*/ 1601114 h 1603242"/>
                <a:gd name="connsiteX5" fmla="*/ 1505395 w 1759282"/>
                <a:gd name="connsiteY5" fmla="*/ 1406263 h 1603242"/>
                <a:gd name="connsiteX6" fmla="*/ 1674586 w 1759282"/>
                <a:gd name="connsiteY6" fmla="*/ 399958 h 1603242"/>
                <a:gd name="connsiteX7" fmla="*/ 1306725 w 1759282"/>
                <a:gd name="connsiteY7" fmla="*/ 49995 h 1603242"/>
                <a:gd name="connsiteX8" fmla="*/ 799154 w 1759282"/>
                <a:gd name="connsiteY8" fmla="*/ 14101 h 1603242"/>
                <a:gd name="connsiteX9" fmla="*/ 799154 w 1759282"/>
                <a:gd name="connsiteY9" fmla="*/ 37176 h 1603242"/>
                <a:gd name="connsiteX10" fmla="*/ 1561792 w 1759282"/>
                <a:gd name="connsiteY10" fmla="*/ 280740 h 1603242"/>
                <a:gd name="connsiteX11" fmla="*/ 1582300 w 1759282"/>
                <a:gd name="connsiteY11" fmla="*/ 1261406 h 1603242"/>
                <a:gd name="connsiteX12" fmla="*/ 571003 w 1759282"/>
                <a:gd name="connsiteY12" fmla="*/ 1524199 h 1603242"/>
                <a:gd name="connsiteX13" fmla="*/ 137773 w 1759282"/>
                <a:gd name="connsiteY13" fmla="*/ 1228076 h 1603242"/>
                <a:gd name="connsiteX14" fmla="*/ 42924 w 1759282"/>
                <a:gd name="connsiteY14" fmla="*/ 676852 h 1603242"/>
                <a:gd name="connsiteX15" fmla="*/ 328753 w 1759282"/>
                <a:gd name="connsiteY15" fmla="*/ 130756 h 1603242"/>
                <a:gd name="connsiteX16" fmla="*/ 873495 w 1759282"/>
                <a:gd name="connsiteY16" fmla="*/ 15383 h 1603242"/>
                <a:gd name="connsiteX17" fmla="*/ 869650 w 1759282"/>
                <a:gd name="connsiteY17" fmla="*/ 0 h 1603242"/>
                <a:gd name="connsiteX18" fmla="*/ 869650 w 1759282"/>
                <a:gd name="connsiteY18" fmla="*/ 0 h 160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282" h="1603242">
                  <a:moveTo>
                    <a:pt x="869650" y="0"/>
                  </a:moveTo>
                  <a:cubicBezTo>
                    <a:pt x="694050" y="2564"/>
                    <a:pt x="496662" y="8974"/>
                    <a:pt x="336444" y="89734"/>
                  </a:cubicBezTo>
                  <a:cubicBezTo>
                    <a:pt x="168535" y="174341"/>
                    <a:pt x="78813" y="343554"/>
                    <a:pt x="35234" y="520458"/>
                  </a:cubicBezTo>
                  <a:cubicBezTo>
                    <a:pt x="-54489" y="889650"/>
                    <a:pt x="14726" y="1319093"/>
                    <a:pt x="387713" y="1498561"/>
                  </a:cubicBezTo>
                  <a:cubicBezTo>
                    <a:pt x="569721" y="1585732"/>
                    <a:pt x="794026" y="1611370"/>
                    <a:pt x="992697" y="1601114"/>
                  </a:cubicBezTo>
                  <a:cubicBezTo>
                    <a:pt x="1181114" y="1592141"/>
                    <a:pt x="1363122" y="1533173"/>
                    <a:pt x="1505395" y="1406263"/>
                  </a:cubicBezTo>
                  <a:cubicBezTo>
                    <a:pt x="1779689" y="1161417"/>
                    <a:pt x="1824550" y="724283"/>
                    <a:pt x="1674586" y="399958"/>
                  </a:cubicBezTo>
                  <a:cubicBezTo>
                    <a:pt x="1600244" y="239719"/>
                    <a:pt x="1474633" y="110245"/>
                    <a:pt x="1306725" y="49995"/>
                  </a:cubicBezTo>
                  <a:cubicBezTo>
                    <a:pt x="1146506" y="-7692"/>
                    <a:pt x="965781" y="-6410"/>
                    <a:pt x="799154" y="14101"/>
                  </a:cubicBezTo>
                  <a:cubicBezTo>
                    <a:pt x="785054" y="15383"/>
                    <a:pt x="783773" y="37176"/>
                    <a:pt x="799154" y="37176"/>
                  </a:cubicBezTo>
                  <a:cubicBezTo>
                    <a:pt x="1081138" y="32048"/>
                    <a:pt x="1375939" y="30766"/>
                    <a:pt x="1561792" y="280740"/>
                  </a:cubicBezTo>
                  <a:cubicBezTo>
                    <a:pt x="1764308" y="552506"/>
                    <a:pt x="1779689" y="981949"/>
                    <a:pt x="1582300" y="1261406"/>
                  </a:cubicBezTo>
                  <a:cubicBezTo>
                    <a:pt x="1356713" y="1581886"/>
                    <a:pt x="922201" y="1610088"/>
                    <a:pt x="571003" y="1524199"/>
                  </a:cubicBezTo>
                  <a:cubicBezTo>
                    <a:pt x="394122" y="1480614"/>
                    <a:pt x="235186" y="1384471"/>
                    <a:pt x="137773" y="1228076"/>
                  </a:cubicBezTo>
                  <a:cubicBezTo>
                    <a:pt x="35234" y="1063991"/>
                    <a:pt x="21134" y="865294"/>
                    <a:pt x="42924" y="676852"/>
                  </a:cubicBezTo>
                  <a:cubicBezTo>
                    <a:pt x="67277" y="470464"/>
                    <a:pt x="137773" y="242282"/>
                    <a:pt x="328753" y="130756"/>
                  </a:cubicBezTo>
                  <a:cubicBezTo>
                    <a:pt x="492816" y="35894"/>
                    <a:pt x="691487" y="43585"/>
                    <a:pt x="873495" y="15383"/>
                  </a:cubicBezTo>
                  <a:cubicBezTo>
                    <a:pt x="883749" y="16665"/>
                    <a:pt x="879904" y="0"/>
                    <a:pt x="869650" y="0"/>
                  </a:cubicBezTo>
                  <a:lnTo>
                    <a:pt x="869650" y="0"/>
                  </a:lnTo>
                  <a:close/>
                </a:path>
              </a:pathLst>
            </a:custGeom>
            <a:solidFill>
              <a:srgbClr val="313031"/>
            </a:solidFill>
            <a:ln w="12815" cap="flat">
              <a:noFill/>
              <a:prstDash val="solid"/>
              <a:miter/>
            </a:ln>
          </p:spPr>
          <p:txBody>
            <a:bodyPr rtlCol="0" anchor="ctr"/>
            <a:lstStyle/>
            <a:p>
              <a:endParaRPr lang="en-US"/>
            </a:p>
          </p:txBody>
        </p:sp>
        <p:grpSp>
          <p:nvGrpSpPr>
            <p:cNvPr id="235" name="Graphic 4">
              <a:extLst>
                <a:ext uri="{FF2B5EF4-FFF2-40B4-BE49-F238E27FC236}">
                  <a16:creationId xmlns:a16="http://schemas.microsoft.com/office/drawing/2014/main" id="{EAA2C941-ECC3-6C71-7045-881007AFEA59}"/>
                </a:ext>
              </a:extLst>
            </p:cNvPr>
            <p:cNvGrpSpPr/>
            <p:nvPr/>
          </p:nvGrpSpPr>
          <p:grpSpPr>
            <a:xfrm>
              <a:off x="-16757562" y="-3223304"/>
              <a:ext cx="967501" cy="668956"/>
              <a:chOff x="-16757562" y="-3223304"/>
              <a:chExt cx="967501" cy="668956"/>
            </a:xfrm>
            <a:solidFill>
              <a:srgbClr val="313031"/>
            </a:solidFill>
          </p:grpSpPr>
          <p:sp>
            <p:nvSpPr>
              <p:cNvPr id="251" name="Freeform 250">
                <a:extLst>
                  <a:ext uri="{FF2B5EF4-FFF2-40B4-BE49-F238E27FC236}">
                    <a16:creationId xmlns:a16="http://schemas.microsoft.com/office/drawing/2014/main" id="{B0AC2EF6-205F-C663-35F5-19876FE45821}"/>
                  </a:ext>
                </a:extLst>
              </p:cNvPr>
              <p:cNvSpPr/>
              <p:nvPr/>
            </p:nvSpPr>
            <p:spPr>
              <a:xfrm>
                <a:off x="-16757562" y="-3131419"/>
                <a:ext cx="832662" cy="577070"/>
              </a:xfrm>
              <a:custGeom>
                <a:avLst/>
                <a:gdLst>
                  <a:gd name="connsiteX0" fmla="*/ 7099 w 832662"/>
                  <a:gd name="connsiteY0" fmla="*/ 576065 h 577070"/>
                  <a:gd name="connsiteX1" fmla="*/ 159627 w 832662"/>
                  <a:gd name="connsiteY1" fmla="*/ 408134 h 577070"/>
                  <a:gd name="connsiteX2" fmla="*/ 351888 w 832662"/>
                  <a:gd name="connsiteY2" fmla="*/ 245330 h 577070"/>
                  <a:gd name="connsiteX3" fmla="*/ 817162 w 832662"/>
                  <a:gd name="connsiteY3" fmla="*/ 37660 h 577070"/>
                  <a:gd name="connsiteX4" fmla="*/ 813317 w 832662"/>
                  <a:gd name="connsiteY4" fmla="*/ 484 h 577070"/>
                  <a:gd name="connsiteX5" fmla="*/ 337789 w 832662"/>
                  <a:gd name="connsiteY5" fmla="*/ 209437 h 577070"/>
                  <a:gd name="connsiteX6" fmla="*/ 146809 w 832662"/>
                  <a:gd name="connsiteY6" fmla="*/ 370958 h 577070"/>
                  <a:gd name="connsiteX7" fmla="*/ 690 w 832662"/>
                  <a:gd name="connsiteY7" fmla="*/ 570937 h 577070"/>
                  <a:gd name="connsiteX8" fmla="*/ 7099 w 832662"/>
                  <a:gd name="connsiteY8" fmla="*/ 576065 h 577070"/>
                  <a:gd name="connsiteX9" fmla="*/ 7099 w 832662"/>
                  <a:gd name="connsiteY9" fmla="*/ 576065 h 57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662" h="577070">
                    <a:moveTo>
                      <a:pt x="7099" y="576065"/>
                    </a:moveTo>
                    <a:cubicBezTo>
                      <a:pt x="66059" y="535044"/>
                      <a:pt x="108357" y="459411"/>
                      <a:pt x="159627" y="408134"/>
                    </a:cubicBezTo>
                    <a:cubicBezTo>
                      <a:pt x="218587" y="347884"/>
                      <a:pt x="282674" y="294043"/>
                      <a:pt x="351888" y="245330"/>
                    </a:cubicBezTo>
                    <a:cubicBezTo>
                      <a:pt x="492880" y="145341"/>
                      <a:pt x="650535" y="78681"/>
                      <a:pt x="817162" y="37660"/>
                    </a:cubicBezTo>
                    <a:cubicBezTo>
                      <a:pt x="840233" y="32532"/>
                      <a:pt x="836388" y="-4643"/>
                      <a:pt x="813317" y="484"/>
                    </a:cubicBezTo>
                    <a:cubicBezTo>
                      <a:pt x="642844" y="37660"/>
                      <a:pt x="481344" y="110729"/>
                      <a:pt x="337789" y="209437"/>
                    </a:cubicBezTo>
                    <a:cubicBezTo>
                      <a:pt x="269856" y="256868"/>
                      <a:pt x="205769" y="311990"/>
                      <a:pt x="146809" y="370958"/>
                    </a:cubicBezTo>
                    <a:cubicBezTo>
                      <a:pt x="94257" y="424799"/>
                      <a:pt x="18635" y="496586"/>
                      <a:pt x="690" y="570937"/>
                    </a:cubicBezTo>
                    <a:cubicBezTo>
                      <a:pt x="-1873" y="576065"/>
                      <a:pt x="3253" y="578629"/>
                      <a:pt x="7099" y="576065"/>
                    </a:cubicBezTo>
                    <a:lnTo>
                      <a:pt x="7099" y="576065"/>
                    </a:lnTo>
                    <a:close/>
                  </a:path>
                </a:pathLst>
              </a:custGeom>
              <a:solidFill>
                <a:srgbClr val="313031"/>
              </a:solidFill>
              <a:ln w="128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72C25BDB-9B45-A81F-7A90-642A8F886FE1}"/>
                  </a:ext>
                </a:extLst>
              </p:cNvPr>
              <p:cNvSpPr/>
              <p:nvPr/>
            </p:nvSpPr>
            <p:spPr>
              <a:xfrm>
                <a:off x="-15932752" y="-3223304"/>
                <a:ext cx="142691" cy="199449"/>
              </a:xfrm>
              <a:custGeom>
                <a:avLst/>
                <a:gdLst>
                  <a:gd name="connsiteX0" fmla="*/ 3888 w 142691"/>
                  <a:gd name="connsiteY0" fmla="*/ 21864 h 199449"/>
                  <a:gd name="connsiteX1" fmla="*/ 107709 w 142691"/>
                  <a:gd name="connsiteY1" fmla="*/ 97497 h 199449"/>
                  <a:gd name="connsiteX2" fmla="*/ 85919 w 142691"/>
                  <a:gd name="connsiteY2" fmla="*/ 192359 h 199449"/>
                  <a:gd name="connsiteX3" fmla="*/ 106427 w 142691"/>
                  <a:gd name="connsiteY3" fmla="*/ 194923 h 199449"/>
                  <a:gd name="connsiteX4" fmla="*/ 137189 w 142691"/>
                  <a:gd name="connsiteY4" fmla="*/ 74423 h 199449"/>
                  <a:gd name="connsiteX5" fmla="*/ 15423 w 142691"/>
                  <a:gd name="connsiteY5" fmla="*/ 1354 h 199449"/>
                  <a:gd name="connsiteX6" fmla="*/ 3888 w 142691"/>
                  <a:gd name="connsiteY6" fmla="*/ 21864 h 199449"/>
                  <a:gd name="connsiteX7" fmla="*/ 3888 w 142691"/>
                  <a:gd name="connsiteY7" fmla="*/ 21864 h 1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91" h="199449">
                    <a:moveTo>
                      <a:pt x="3888" y="21864"/>
                    </a:moveTo>
                    <a:cubicBezTo>
                      <a:pt x="32086" y="50066"/>
                      <a:pt x="102582" y="53912"/>
                      <a:pt x="107709" y="97497"/>
                    </a:cubicBezTo>
                    <a:cubicBezTo>
                      <a:pt x="111554" y="132109"/>
                      <a:pt x="75665" y="156465"/>
                      <a:pt x="85919" y="192359"/>
                    </a:cubicBezTo>
                    <a:cubicBezTo>
                      <a:pt x="88483" y="201333"/>
                      <a:pt x="101300" y="201333"/>
                      <a:pt x="106427" y="194923"/>
                    </a:cubicBezTo>
                    <a:cubicBezTo>
                      <a:pt x="129499" y="166721"/>
                      <a:pt x="153852" y="110317"/>
                      <a:pt x="137189" y="74423"/>
                    </a:cubicBezTo>
                    <a:cubicBezTo>
                      <a:pt x="116681" y="28274"/>
                      <a:pt x="56439" y="19300"/>
                      <a:pt x="15423" y="1354"/>
                    </a:cubicBezTo>
                    <a:cubicBezTo>
                      <a:pt x="2606" y="-5056"/>
                      <a:pt x="-5085" y="12891"/>
                      <a:pt x="3888" y="21864"/>
                    </a:cubicBezTo>
                    <a:lnTo>
                      <a:pt x="3888" y="21864"/>
                    </a:lnTo>
                    <a:close/>
                  </a:path>
                </a:pathLst>
              </a:custGeom>
              <a:solidFill>
                <a:srgbClr val="313031"/>
              </a:solidFill>
              <a:ln w="12815" cap="flat">
                <a:noFill/>
                <a:prstDash val="solid"/>
                <a:miter/>
              </a:ln>
            </p:spPr>
            <p:txBody>
              <a:bodyPr rtlCol="0" anchor="ctr"/>
              <a:lstStyle/>
              <a:p>
                <a:endParaRPr lang="en-US"/>
              </a:p>
            </p:txBody>
          </p:sp>
        </p:grpSp>
        <p:grpSp>
          <p:nvGrpSpPr>
            <p:cNvPr id="236" name="Graphic 4">
              <a:extLst>
                <a:ext uri="{FF2B5EF4-FFF2-40B4-BE49-F238E27FC236}">
                  <a16:creationId xmlns:a16="http://schemas.microsoft.com/office/drawing/2014/main" id="{05129F8D-FF8F-744F-6D47-2AC3117961C4}"/>
                </a:ext>
              </a:extLst>
            </p:cNvPr>
            <p:cNvGrpSpPr/>
            <p:nvPr/>
          </p:nvGrpSpPr>
          <p:grpSpPr>
            <a:xfrm>
              <a:off x="-13857544" y="-3195120"/>
              <a:ext cx="862739" cy="508920"/>
              <a:chOff x="-13857544" y="-3195120"/>
              <a:chExt cx="862739" cy="508920"/>
            </a:xfrm>
            <a:solidFill>
              <a:srgbClr val="313031"/>
            </a:solidFill>
          </p:grpSpPr>
          <p:sp>
            <p:nvSpPr>
              <p:cNvPr id="249" name="Freeform 248">
                <a:extLst>
                  <a:ext uri="{FF2B5EF4-FFF2-40B4-BE49-F238E27FC236}">
                    <a16:creationId xmlns:a16="http://schemas.microsoft.com/office/drawing/2014/main" id="{D27628F1-3131-666F-EA0C-82CCEA9B36D6}"/>
                  </a:ext>
                </a:extLst>
              </p:cNvPr>
              <p:cNvSpPr/>
              <p:nvPr/>
            </p:nvSpPr>
            <p:spPr>
              <a:xfrm>
                <a:off x="-13857544" y="-3195120"/>
                <a:ext cx="761556" cy="437556"/>
              </a:xfrm>
              <a:custGeom>
                <a:avLst/>
                <a:gdLst>
                  <a:gd name="connsiteX0" fmla="*/ 5107 w 761556"/>
                  <a:gd name="connsiteY0" fmla="*/ 14191 h 437556"/>
                  <a:gd name="connsiteX1" fmla="*/ 399884 w 761556"/>
                  <a:gd name="connsiteY1" fmla="*/ 169303 h 437556"/>
                  <a:gd name="connsiteX2" fmla="*/ 567793 w 761556"/>
                  <a:gd name="connsiteY2" fmla="*/ 273138 h 437556"/>
                  <a:gd name="connsiteX3" fmla="*/ 736983 w 761556"/>
                  <a:gd name="connsiteY3" fmla="*/ 430814 h 437556"/>
                  <a:gd name="connsiteX4" fmla="*/ 761336 w 761556"/>
                  <a:gd name="connsiteY4" fmla="*/ 420559 h 437556"/>
                  <a:gd name="connsiteX5" fmla="*/ 644698 w 761556"/>
                  <a:gd name="connsiteY5" fmla="*/ 292367 h 437556"/>
                  <a:gd name="connsiteX6" fmla="*/ 443464 w 761556"/>
                  <a:gd name="connsiteY6" fmla="*/ 159048 h 437556"/>
                  <a:gd name="connsiteX7" fmla="*/ 8952 w 761556"/>
                  <a:gd name="connsiteY7" fmla="*/ 90 h 437556"/>
                  <a:gd name="connsiteX8" fmla="*/ 5107 w 761556"/>
                  <a:gd name="connsiteY8" fmla="*/ 14191 h 437556"/>
                  <a:gd name="connsiteX9" fmla="*/ 5107 w 761556"/>
                  <a:gd name="connsiteY9" fmla="*/ 14191 h 4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556" h="437556">
                    <a:moveTo>
                      <a:pt x="5107" y="14191"/>
                    </a:moveTo>
                    <a:cubicBezTo>
                      <a:pt x="140972" y="52649"/>
                      <a:pt x="275555" y="102643"/>
                      <a:pt x="399884" y="169303"/>
                    </a:cubicBezTo>
                    <a:cubicBezTo>
                      <a:pt x="457563" y="200069"/>
                      <a:pt x="513960" y="234681"/>
                      <a:pt x="567793" y="273138"/>
                    </a:cubicBezTo>
                    <a:cubicBezTo>
                      <a:pt x="625472" y="314160"/>
                      <a:pt x="707503" y="364154"/>
                      <a:pt x="736983" y="430814"/>
                    </a:cubicBezTo>
                    <a:cubicBezTo>
                      <a:pt x="743392" y="444915"/>
                      <a:pt x="763900" y="434660"/>
                      <a:pt x="761336" y="420559"/>
                    </a:cubicBezTo>
                    <a:cubicBezTo>
                      <a:pt x="749801" y="362872"/>
                      <a:pt x="688277" y="326979"/>
                      <a:pt x="644698" y="292367"/>
                    </a:cubicBezTo>
                    <a:cubicBezTo>
                      <a:pt x="580610" y="242372"/>
                      <a:pt x="513960" y="198787"/>
                      <a:pt x="443464" y="159048"/>
                    </a:cubicBezTo>
                    <a:cubicBezTo>
                      <a:pt x="307598" y="83414"/>
                      <a:pt x="161480" y="28292"/>
                      <a:pt x="8952" y="90"/>
                    </a:cubicBezTo>
                    <a:cubicBezTo>
                      <a:pt x="-20" y="-1192"/>
                      <a:pt x="-3865" y="11627"/>
                      <a:pt x="5107" y="14191"/>
                    </a:cubicBezTo>
                    <a:lnTo>
                      <a:pt x="5107" y="14191"/>
                    </a:lnTo>
                    <a:close/>
                  </a:path>
                </a:pathLst>
              </a:custGeom>
              <a:solidFill>
                <a:srgbClr val="313031"/>
              </a:solidFill>
              <a:ln w="128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4452041A-0F23-38D9-599B-F12CC6B4A028}"/>
                  </a:ext>
                </a:extLst>
              </p:cNvPr>
              <p:cNvSpPr/>
              <p:nvPr/>
            </p:nvSpPr>
            <p:spPr>
              <a:xfrm>
                <a:off x="-13196382" y="-2827401"/>
                <a:ext cx="201577" cy="141201"/>
              </a:xfrm>
              <a:custGeom>
                <a:avLst/>
                <a:gdLst>
                  <a:gd name="connsiteX0" fmla="*/ 1480 w 201577"/>
                  <a:gd name="connsiteY0" fmla="*/ 111807 h 141201"/>
                  <a:gd name="connsiteX1" fmla="*/ 73258 w 201577"/>
                  <a:gd name="connsiteY1" fmla="*/ 133600 h 141201"/>
                  <a:gd name="connsiteX2" fmla="*/ 150163 w 201577"/>
                  <a:gd name="connsiteY2" fmla="*/ 136164 h 141201"/>
                  <a:gd name="connsiteX3" fmla="*/ 179643 w 201577"/>
                  <a:gd name="connsiteY3" fmla="*/ 87451 h 141201"/>
                  <a:gd name="connsiteX4" fmla="*/ 200151 w 201577"/>
                  <a:gd name="connsiteY4" fmla="*/ 6690 h 141201"/>
                  <a:gd name="connsiteX5" fmla="*/ 186051 w 201577"/>
                  <a:gd name="connsiteY5" fmla="*/ 1562 h 141201"/>
                  <a:gd name="connsiteX6" fmla="*/ 120682 w 201577"/>
                  <a:gd name="connsiteY6" fmla="*/ 105398 h 141201"/>
                  <a:gd name="connsiteX7" fmla="*/ 55313 w 201577"/>
                  <a:gd name="connsiteY7" fmla="*/ 97706 h 141201"/>
                  <a:gd name="connsiteX8" fmla="*/ 1480 w 201577"/>
                  <a:gd name="connsiteY8" fmla="*/ 102834 h 141201"/>
                  <a:gd name="connsiteX9" fmla="*/ 1480 w 201577"/>
                  <a:gd name="connsiteY9" fmla="*/ 111807 h 141201"/>
                  <a:gd name="connsiteX10" fmla="*/ 1480 w 201577"/>
                  <a:gd name="connsiteY10" fmla="*/ 111807 h 14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77" h="141201">
                    <a:moveTo>
                      <a:pt x="1480" y="111807"/>
                    </a:moveTo>
                    <a:cubicBezTo>
                      <a:pt x="20706" y="129754"/>
                      <a:pt x="47623" y="129754"/>
                      <a:pt x="73258" y="133600"/>
                    </a:cubicBezTo>
                    <a:cubicBezTo>
                      <a:pt x="95047" y="136164"/>
                      <a:pt x="129655" y="147701"/>
                      <a:pt x="150163" y="136164"/>
                    </a:cubicBezTo>
                    <a:cubicBezTo>
                      <a:pt x="168107" y="127190"/>
                      <a:pt x="173234" y="105398"/>
                      <a:pt x="179643" y="87451"/>
                    </a:cubicBezTo>
                    <a:cubicBezTo>
                      <a:pt x="189896" y="60531"/>
                      <a:pt x="206559" y="34892"/>
                      <a:pt x="200151" y="6690"/>
                    </a:cubicBezTo>
                    <a:cubicBezTo>
                      <a:pt x="198869" y="1562"/>
                      <a:pt x="191178" y="-2283"/>
                      <a:pt x="186051" y="1562"/>
                    </a:cubicBezTo>
                    <a:cubicBezTo>
                      <a:pt x="154008" y="23355"/>
                      <a:pt x="159135" y="95142"/>
                      <a:pt x="120682" y="105398"/>
                    </a:cubicBezTo>
                    <a:cubicBezTo>
                      <a:pt x="102738" y="110525"/>
                      <a:pt x="73258" y="100270"/>
                      <a:pt x="55313" y="97706"/>
                    </a:cubicBezTo>
                    <a:cubicBezTo>
                      <a:pt x="33524" y="95142"/>
                      <a:pt x="20706" y="92579"/>
                      <a:pt x="1480" y="102834"/>
                    </a:cubicBezTo>
                    <a:cubicBezTo>
                      <a:pt x="198" y="104116"/>
                      <a:pt x="-1084" y="109243"/>
                      <a:pt x="1480" y="111807"/>
                    </a:cubicBezTo>
                    <a:lnTo>
                      <a:pt x="1480" y="111807"/>
                    </a:lnTo>
                    <a:close/>
                  </a:path>
                </a:pathLst>
              </a:custGeom>
              <a:solidFill>
                <a:srgbClr val="313031"/>
              </a:solidFill>
              <a:ln w="12815" cap="flat">
                <a:noFill/>
                <a:prstDash val="solid"/>
                <a:miter/>
              </a:ln>
            </p:spPr>
            <p:txBody>
              <a:bodyPr rtlCol="0" anchor="ctr"/>
              <a:lstStyle/>
              <a:p>
                <a:endParaRPr lang="en-US"/>
              </a:p>
            </p:txBody>
          </p:sp>
        </p:grpSp>
        <p:grpSp>
          <p:nvGrpSpPr>
            <p:cNvPr id="237" name="Graphic 4">
              <a:extLst>
                <a:ext uri="{FF2B5EF4-FFF2-40B4-BE49-F238E27FC236}">
                  <a16:creationId xmlns:a16="http://schemas.microsoft.com/office/drawing/2014/main" id="{A770159B-1781-28E5-421D-792D81CFFD80}"/>
                </a:ext>
              </a:extLst>
            </p:cNvPr>
            <p:cNvGrpSpPr/>
            <p:nvPr/>
          </p:nvGrpSpPr>
          <p:grpSpPr>
            <a:xfrm>
              <a:off x="-12697585" y="-1404325"/>
              <a:ext cx="243295" cy="863442"/>
              <a:chOff x="-12697585" y="-1404325"/>
              <a:chExt cx="243295" cy="863442"/>
            </a:xfrm>
            <a:solidFill>
              <a:srgbClr val="313031"/>
            </a:solidFill>
          </p:grpSpPr>
          <p:sp>
            <p:nvSpPr>
              <p:cNvPr id="247" name="Freeform 246">
                <a:extLst>
                  <a:ext uri="{FF2B5EF4-FFF2-40B4-BE49-F238E27FC236}">
                    <a16:creationId xmlns:a16="http://schemas.microsoft.com/office/drawing/2014/main" id="{D170BC11-3713-63FF-23DF-4A2A98580583}"/>
                  </a:ext>
                </a:extLst>
              </p:cNvPr>
              <p:cNvSpPr/>
              <p:nvPr/>
            </p:nvSpPr>
            <p:spPr>
              <a:xfrm>
                <a:off x="-12596437" y="-1404325"/>
                <a:ext cx="135476" cy="754491"/>
              </a:xfrm>
              <a:custGeom>
                <a:avLst/>
                <a:gdLst>
                  <a:gd name="connsiteX0" fmla="*/ 78296 w 135476"/>
                  <a:gd name="connsiteY0" fmla="*/ 15516 h 754491"/>
                  <a:gd name="connsiteX1" fmla="*/ 93677 w 135476"/>
                  <a:gd name="connsiteY1" fmla="*/ 385990 h 754491"/>
                  <a:gd name="connsiteX2" fmla="*/ 56507 w 135476"/>
                  <a:gd name="connsiteY2" fmla="*/ 570586 h 754491"/>
                  <a:gd name="connsiteX3" fmla="*/ 110 w 135476"/>
                  <a:gd name="connsiteY3" fmla="*/ 742363 h 754491"/>
                  <a:gd name="connsiteX4" fmla="*/ 15491 w 135476"/>
                  <a:gd name="connsiteY4" fmla="*/ 751337 h 754491"/>
                  <a:gd name="connsiteX5" fmla="*/ 125721 w 135476"/>
                  <a:gd name="connsiteY5" fmla="*/ 407783 h 754491"/>
                  <a:gd name="connsiteX6" fmla="*/ 101368 w 135476"/>
                  <a:gd name="connsiteY6" fmla="*/ 7825 h 754491"/>
                  <a:gd name="connsiteX7" fmla="*/ 78296 w 135476"/>
                  <a:gd name="connsiteY7" fmla="*/ 15516 h 754491"/>
                  <a:gd name="connsiteX8" fmla="*/ 78296 w 135476"/>
                  <a:gd name="connsiteY8" fmla="*/ 15516 h 75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76" h="754491">
                    <a:moveTo>
                      <a:pt x="78296" y="15516"/>
                    </a:moveTo>
                    <a:cubicBezTo>
                      <a:pt x="94959" y="139862"/>
                      <a:pt x="107776" y="260362"/>
                      <a:pt x="93677" y="385990"/>
                    </a:cubicBezTo>
                    <a:cubicBezTo>
                      <a:pt x="85987" y="448804"/>
                      <a:pt x="74451" y="510336"/>
                      <a:pt x="56507" y="570586"/>
                    </a:cubicBezTo>
                    <a:cubicBezTo>
                      <a:pt x="39844" y="628272"/>
                      <a:pt x="7800" y="684677"/>
                      <a:pt x="110" y="742363"/>
                    </a:cubicBezTo>
                    <a:cubicBezTo>
                      <a:pt x="-1172" y="751337"/>
                      <a:pt x="9082" y="759028"/>
                      <a:pt x="15491" y="751337"/>
                    </a:cubicBezTo>
                    <a:cubicBezTo>
                      <a:pt x="91114" y="668012"/>
                      <a:pt x="111622" y="514182"/>
                      <a:pt x="125721" y="407783"/>
                    </a:cubicBezTo>
                    <a:cubicBezTo>
                      <a:pt x="142383" y="277027"/>
                      <a:pt x="139820" y="134734"/>
                      <a:pt x="101368" y="7825"/>
                    </a:cubicBezTo>
                    <a:cubicBezTo>
                      <a:pt x="97522" y="-6277"/>
                      <a:pt x="75733" y="133"/>
                      <a:pt x="78296" y="15516"/>
                    </a:cubicBezTo>
                    <a:lnTo>
                      <a:pt x="78296" y="15516"/>
                    </a:lnTo>
                    <a:close/>
                  </a:path>
                </a:pathLst>
              </a:custGeom>
              <a:solidFill>
                <a:srgbClr val="313031"/>
              </a:solidFill>
              <a:ln w="128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6372695-8FE3-6229-EE79-81955ED212EA}"/>
                  </a:ext>
                </a:extLst>
              </p:cNvPr>
              <p:cNvSpPr/>
              <p:nvPr/>
            </p:nvSpPr>
            <p:spPr>
              <a:xfrm>
                <a:off x="-12697585" y="-702060"/>
                <a:ext cx="243295" cy="161176"/>
              </a:xfrm>
              <a:custGeom>
                <a:avLst/>
                <a:gdLst>
                  <a:gd name="connsiteX0" fmla="*/ 0 w 243295"/>
                  <a:gd name="connsiteY0" fmla="*/ 9332 h 161176"/>
                  <a:gd name="connsiteX1" fmla="*/ 35889 w 243295"/>
                  <a:gd name="connsiteY1" fmla="*/ 150343 h 161176"/>
                  <a:gd name="connsiteX2" fmla="*/ 53833 w 243295"/>
                  <a:gd name="connsiteY2" fmla="*/ 160598 h 161176"/>
                  <a:gd name="connsiteX3" fmla="*/ 237123 w 243295"/>
                  <a:gd name="connsiteY3" fmla="*/ 90093 h 161176"/>
                  <a:gd name="connsiteX4" fmla="*/ 226869 w 243295"/>
                  <a:gd name="connsiteY4" fmla="*/ 67018 h 161176"/>
                  <a:gd name="connsiteX5" fmla="*/ 44861 w 243295"/>
                  <a:gd name="connsiteY5" fmla="*/ 132396 h 161176"/>
                  <a:gd name="connsiteX6" fmla="*/ 61524 w 243295"/>
                  <a:gd name="connsiteY6" fmla="*/ 138805 h 161176"/>
                  <a:gd name="connsiteX7" fmla="*/ 19226 w 243295"/>
                  <a:gd name="connsiteY7" fmla="*/ 5486 h 161176"/>
                  <a:gd name="connsiteX8" fmla="*/ 0 w 243295"/>
                  <a:gd name="connsiteY8" fmla="*/ 9332 h 161176"/>
                  <a:gd name="connsiteX9" fmla="*/ 0 w 243295"/>
                  <a:gd name="connsiteY9" fmla="*/ 9332 h 1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295" h="161176">
                    <a:moveTo>
                      <a:pt x="0" y="9332"/>
                    </a:moveTo>
                    <a:cubicBezTo>
                      <a:pt x="1282" y="59326"/>
                      <a:pt x="16663" y="104193"/>
                      <a:pt x="35889" y="150343"/>
                    </a:cubicBezTo>
                    <a:cubicBezTo>
                      <a:pt x="38452" y="156752"/>
                      <a:pt x="44861" y="163162"/>
                      <a:pt x="53833" y="160598"/>
                    </a:cubicBezTo>
                    <a:cubicBezTo>
                      <a:pt x="114075" y="141369"/>
                      <a:pt x="183290" y="124704"/>
                      <a:pt x="237123" y="90093"/>
                    </a:cubicBezTo>
                    <a:cubicBezTo>
                      <a:pt x="249940" y="82401"/>
                      <a:pt x="240968" y="63172"/>
                      <a:pt x="226869" y="67018"/>
                    </a:cubicBezTo>
                    <a:cubicBezTo>
                      <a:pt x="165345" y="81119"/>
                      <a:pt x="105103" y="111885"/>
                      <a:pt x="44861" y="132396"/>
                    </a:cubicBezTo>
                    <a:cubicBezTo>
                      <a:pt x="49988" y="134960"/>
                      <a:pt x="55115" y="136241"/>
                      <a:pt x="61524" y="138805"/>
                    </a:cubicBezTo>
                    <a:cubicBezTo>
                      <a:pt x="39734" y="96502"/>
                      <a:pt x="29480" y="51635"/>
                      <a:pt x="19226" y="5486"/>
                    </a:cubicBezTo>
                    <a:cubicBezTo>
                      <a:pt x="16663" y="-3487"/>
                      <a:pt x="0" y="-923"/>
                      <a:pt x="0" y="9332"/>
                    </a:cubicBezTo>
                    <a:lnTo>
                      <a:pt x="0" y="9332"/>
                    </a:lnTo>
                    <a:close/>
                  </a:path>
                </a:pathLst>
              </a:custGeom>
              <a:solidFill>
                <a:srgbClr val="313031"/>
              </a:solidFill>
              <a:ln w="12815" cap="flat">
                <a:noFill/>
                <a:prstDash val="solid"/>
                <a:miter/>
              </a:ln>
            </p:spPr>
            <p:txBody>
              <a:bodyPr rtlCol="0" anchor="ctr"/>
              <a:lstStyle/>
              <a:p>
                <a:endParaRPr lang="en-US"/>
              </a:p>
            </p:txBody>
          </p:sp>
        </p:grpSp>
        <p:grpSp>
          <p:nvGrpSpPr>
            <p:cNvPr id="238" name="Graphic 4">
              <a:extLst>
                <a:ext uri="{FF2B5EF4-FFF2-40B4-BE49-F238E27FC236}">
                  <a16:creationId xmlns:a16="http://schemas.microsoft.com/office/drawing/2014/main" id="{7FFEEB23-63FB-1A2F-7548-E345749ADFEA}"/>
                </a:ext>
              </a:extLst>
            </p:cNvPr>
            <p:cNvGrpSpPr/>
            <p:nvPr/>
          </p:nvGrpSpPr>
          <p:grpSpPr>
            <a:xfrm>
              <a:off x="-13752512" y="633817"/>
              <a:ext cx="751351" cy="559517"/>
              <a:chOff x="-13752512" y="633817"/>
              <a:chExt cx="751351" cy="559517"/>
            </a:xfrm>
            <a:solidFill>
              <a:srgbClr val="313031"/>
            </a:solidFill>
          </p:grpSpPr>
          <p:sp>
            <p:nvSpPr>
              <p:cNvPr id="245" name="Freeform 244">
                <a:extLst>
                  <a:ext uri="{FF2B5EF4-FFF2-40B4-BE49-F238E27FC236}">
                    <a16:creationId xmlns:a16="http://schemas.microsoft.com/office/drawing/2014/main" id="{AAEF5DED-D496-F3E4-F188-BB3A178D69C6}"/>
                  </a:ext>
                </a:extLst>
              </p:cNvPr>
              <p:cNvSpPr/>
              <p:nvPr/>
            </p:nvSpPr>
            <p:spPr>
              <a:xfrm>
                <a:off x="-13675516" y="633817"/>
                <a:ext cx="674355" cy="457881"/>
              </a:xfrm>
              <a:custGeom>
                <a:avLst/>
                <a:gdLst>
                  <a:gd name="connsiteX0" fmla="*/ 663903 w 674355"/>
                  <a:gd name="connsiteY0" fmla="*/ 1519 h 457881"/>
                  <a:gd name="connsiteX1" fmla="*/ 539574 w 674355"/>
                  <a:gd name="connsiteY1" fmla="*/ 133557 h 457881"/>
                  <a:gd name="connsiteX2" fmla="*/ 379356 w 674355"/>
                  <a:gd name="connsiteY2" fmla="*/ 278413 h 457881"/>
                  <a:gd name="connsiteX3" fmla="*/ 10213 w 674355"/>
                  <a:gd name="connsiteY3" fmla="*/ 429680 h 457881"/>
                  <a:gd name="connsiteX4" fmla="*/ 14059 w 674355"/>
                  <a:gd name="connsiteY4" fmla="*/ 457882 h 457881"/>
                  <a:gd name="connsiteX5" fmla="*/ 388328 w 674355"/>
                  <a:gd name="connsiteY5" fmla="*/ 314308 h 457881"/>
                  <a:gd name="connsiteX6" fmla="*/ 540856 w 674355"/>
                  <a:gd name="connsiteY6" fmla="*/ 182270 h 457881"/>
                  <a:gd name="connsiteX7" fmla="*/ 674158 w 674355"/>
                  <a:gd name="connsiteY7" fmla="*/ 11775 h 457881"/>
                  <a:gd name="connsiteX8" fmla="*/ 663903 w 674355"/>
                  <a:gd name="connsiteY8" fmla="*/ 1519 h 457881"/>
                  <a:gd name="connsiteX9" fmla="*/ 663903 w 674355"/>
                  <a:gd name="connsiteY9" fmla="*/ 1519 h 4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355" h="457881">
                    <a:moveTo>
                      <a:pt x="663903" y="1519"/>
                    </a:moveTo>
                    <a:cubicBezTo>
                      <a:pt x="615197" y="37413"/>
                      <a:pt x="580590" y="88690"/>
                      <a:pt x="539574" y="133557"/>
                    </a:cubicBezTo>
                    <a:cubicBezTo>
                      <a:pt x="490868" y="186115"/>
                      <a:pt x="438316" y="237392"/>
                      <a:pt x="379356" y="278413"/>
                    </a:cubicBezTo>
                    <a:cubicBezTo>
                      <a:pt x="265281" y="359175"/>
                      <a:pt x="142233" y="393786"/>
                      <a:pt x="10213" y="429680"/>
                    </a:cubicBezTo>
                    <a:cubicBezTo>
                      <a:pt x="-5167" y="433526"/>
                      <a:pt x="-2604" y="457882"/>
                      <a:pt x="14059" y="457882"/>
                    </a:cubicBezTo>
                    <a:cubicBezTo>
                      <a:pt x="144797" y="450190"/>
                      <a:pt x="281943" y="387376"/>
                      <a:pt x="388328" y="314308"/>
                    </a:cubicBezTo>
                    <a:cubicBezTo>
                      <a:pt x="443443" y="275850"/>
                      <a:pt x="494713" y="230983"/>
                      <a:pt x="540856" y="182270"/>
                    </a:cubicBezTo>
                    <a:cubicBezTo>
                      <a:pt x="588280" y="132275"/>
                      <a:pt x="644677" y="75870"/>
                      <a:pt x="674158" y="11775"/>
                    </a:cubicBezTo>
                    <a:cubicBezTo>
                      <a:pt x="675439" y="5365"/>
                      <a:pt x="670312" y="-3608"/>
                      <a:pt x="663903" y="1519"/>
                    </a:cubicBezTo>
                    <a:lnTo>
                      <a:pt x="663903" y="1519"/>
                    </a:lnTo>
                    <a:close/>
                  </a:path>
                </a:pathLst>
              </a:custGeom>
              <a:solidFill>
                <a:srgbClr val="313031"/>
              </a:solidFill>
              <a:ln w="128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627A30A-84EA-EEA5-3AD2-26E12FEAECC5}"/>
                  </a:ext>
                </a:extLst>
              </p:cNvPr>
              <p:cNvSpPr/>
              <p:nvPr/>
            </p:nvSpPr>
            <p:spPr>
              <a:xfrm>
                <a:off x="-13752512" y="977785"/>
                <a:ext cx="129770" cy="215550"/>
              </a:xfrm>
              <a:custGeom>
                <a:avLst/>
                <a:gdLst>
                  <a:gd name="connsiteX0" fmla="*/ 97464 w 129770"/>
                  <a:gd name="connsiteY0" fmla="*/ 2388 h 215550"/>
                  <a:gd name="connsiteX1" fmla="*/ 32095 w 129770"/>
                  <a:gd name="connsiteY1" fmla="*/ 83148 h 215550"/>
                  <a:gd name="connsiteX2" fmla="*/ 51 w 129770"/>
                  <a:gd name="connsiteY2" fmla="*/ 135707 h 215550"/>
                  <a:gd name="connsiteX3" fmla="*/ 26968 w 129770"/>
                  <a:gd name="connsiteY3" fmla="*/ 163909 h 215550"/>
                  <a:gd name="connsiteX4" fmla="*/ 117972 w 129770"/>
                  <a:gd name="connsiteY4" fmla="*/ 215186 h 215550"/>
                  <a:gd name="connsiteX5" fmla="*/ 126944 w 129770"/>
                  <a:gd name="connsiteY5" fmla="*/ 198521 h 215550"/>
                  <a:gd name="connsiteX6" fmla="*/ 78238 w 129770"/>
                  <a:gd name="connsiteY6" fmla="*/ 162627 h 215550"/>
                  <a:gd name="connsiteX7" fmla="*/ 29531 w 129770"/>
                  <a:gd name="connsiteY7" fmla="*/ 133143 h 215550"/>
                  <a:gd name="connsiteX8" fmla="*/ 66702 w 129770"/>
                  <a:gd name="connsiteY8" fmla="*/ 79303 h 215550"/>
                  <a:gd name="connsiteX9" fmla="*/ 109000 w 129770"/>
                  <a:gd name="connsiteY9" fmla="*/ 11361 h 215550"/>
                  <a:gd name="connsiteX10" fmla="*/ 97464 w 129770"/>
                  <a:gd name="connsiteY10" fmla="*/ 2388 h 215550"/>
                  <a:gd name="connsiteX11" fmla="*/ 97464 w 129770"/>
                  <a:gd name="connsiteY11" fmla="*/ 2388 h 21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770" h="215550">
                    <a:moveTo>
                      <a:pt x="97464" y="2388"/>
                    </a:moveTo>
                    <a:cubicBezTo>
                      <a:pt x="71829" y="25462"/>
                      <a:pt x="52603" y="56228"/>
                      <a:pt x="32095" y="83148"/>
                    </a:cubicBezTo>
                    <a:cubicBezTo>
                      <a:pt x="21841" y="97249"/>
                      <a:pt x="-1231" y="116478"/>
                      <a:pt x="51" y="135707"/>
                    </a:cubicBezTo>
                    <a:cubicBezTo>
                      <a:pt x="1333" y="151090"/>
                      <a:pt x="16714" y="157499"/>
                      <a:pt x="26968" y="163909"/>
                    </a:cubicBezTo>
                    <a:cubicBezTo>
                      <a:pt x="55166" y="181856"/>
                      <a:pt x="84647" y="206212"/>
                      <a:pt x="117972" y="215186"/>
                    </a:cubicBezTo>
                    <a:cubicBezTo>
                      <a:pt x="128226" y="217750"/>
                      <a:pt x="133353" y="206212"/>
                      <a:pt x="126944" y="198521"/>
                    </a:cubicBezTo>
                    <a:cubicBezTo>
                      <a:pt x="112845" y="183138"/>
                      <a:pt x="96182" y="172883"/>
                      <a:pt x="78238" y="162627"/>
                    </a:cubicBezTo>
                    <a:cubicBezTo>
                      <a:pt x="69265" y="157499"/>
                      <a:pt x="30813" y="138271"/>
                      <a:pt x="29531" y="133143"/>
                    </a:cubicBezTo>
                    <a:cubicBezTo>
                      <a:pt x="26968" y="124170"/>
                      <a:pt x="61575" y="88276"/>
                      <a:pt x="66702" y="79303"/>
                    </a:cubicBezTo>
                    <a:cubicBezTo>
                      <a:pt x="82083" y="57510"/>
                      <a:pt x="97464" y="35717"/>
                      <a:pt x="109000" y="11361"/>
                    </a:cubicBezTo>
                    <a:cubicBezTo>
                      <a:pt x="112845" y="3669"/>
                      <a:pt x="103873" y="-4022"/>
                      <a:pt x="97464" y="2388"/>
                    </a:cubicBezTo>
                    <a:lnTo>
                      <a:pt x="97464" y="2388"/>
                    </a:lnTo>
                    <a:close/>
                  </a:path>
                </a:pathLst>
              </a:custGeom>
              <a:solidFill>
                <a:srgbClr val="313031"/>
              </a:solidFill>
              <a:ln w="12815" cap="flat">
                <a:noFill/>
                <a:prstDash val="solid"/>
                <a:miter/>
              </a:ln>
            </p:spPr>
            <p:txBody>
              <a:bodyPr rtlCol="0" anchor="ctr"/>
              <a:lstStyle/>
              <a:p>
                <a:endParaRPr lang="en-US"/>
              </a:p>
            </p:txBody>
          </p:sp>
        </p:grpSp>
        <p:grpSp>
          <p:nvGrpSpPr>
            <p:cNvPr id="239" name="Graphic 4">
              <a:extLst>
                <a:ext uri="{FF2B5EF4-FFF2-40B4-BE49-F238E27FC236}">
                  <a16:creationId xmlns:a16="http://schemas.microsoft.com/office/drawing/2014/main" id="{54F12F16-99E3-A4D3-6368-59552D778939}"/>
                </a:ext>
              </a:extLst>
            </p:cNvPr>
            <p:cNvGrpSpPr/>
            <p:nvPr/>
          </p:nvGrpSpPr>
          <p:grpSpPr>
            <a:xfrm>
              <a:off x="-16441297" y="755801"/>
              <a:ext cx="734023" cy="396423"/>
              <a:chOff x="-16441297" y="755801"/>
              <a:chExt cx="734023" cy="396423"/>
            </a:xfrm>
            <a:solidFill>
              <a:srgbClr val="313031"/>
            </a:solidFill>
          </p:grpSpPr>
          <p:sp>
            <p:nvSpPr>
              <p:cNvPr id="243" name="Freeform 242">
                <a:extLst>
                  <a:ext uri="{FF2B5EF4-FFF2-40B4-BE49-F238E27FC236}">
                    <a16:creationId xmlns:a16="http://schemas.microsoft.com/office/drawing/2014/main" id="{76C52984-8924-3B2D-74B3-7EDDF46C6860}"/>
                  </a:ext>
                </a:extLst>
              </p:cNvPr>
              <p:cNvSpPr/>
              <p:nvPr/>
            </p:nvSpPr>
            <p:spPr>
              <a:xfrm>
                <a:off x="-16380495" y="808763"/>
                <a:ext cx="673221" cy="343461"/>
              </a:xfrm>
              <a:custGeom>
                <a:avLst/>
                <a:gdLst>
                  <a:gd name="connsiteX0" fmla="*/ 666964 w 673221"/>
                  <a:gd name="connsiteY0" fmla="*/ 318830 h 343461"/>
                  <a:gd name="connsiteX1" fmla="*/ 487519 w 673221"/>
                  <a:gd name="connsiteY1" fmla="*/ 282936 h 343461"/>
                  <a:gd name="connsiteX2" fmla="*/ 310638 w 673221"/>
                  <a:gd name="connsiteY2" fmla="*/ 197048 h 343461"/>
                  <a:gd name="connsiteX3" fmla="*/ 160674 w 673221"/>
                  <a:gd name="connsiteY3" fmla="*/ 103467 h 343461"/>
                  <a:gd name="connsiteX4" fmla="*/ 15837 w 673221"/>
                  <a:gd name="connsiteY4" fmla="*/ 914 h 343461"/>
                  <a:gd name="connsiteX5" fmla="*/ 1738 w 673221"/>
                  <a:gd name="connsiteY5" fmla="*/ 15016 h 343461"/>
                  <a:gd name="connsiteX6" fmla="*/ 126067 w 673221"/>
                  <a:gd name="connsiteY6" fmla="*/ 118851 h 343461"/>
                  <a:gd name="connsiteX7" fmla="*/ 315765 w 673221"/>
                  <a:gd name="connsiteY7" fmla="*/ 236787 h 343461"/>
                  <a:gd name="connsiteX8" fmla="*/ 666964 w 673221"/>
                  <a:gd name="connsiteY8" fmla="*/ 336776 h 343461"/>
                  <a:gd name="connsiteX9" fmla="*/ 666964 w 673221"/>
                  <a:gd name="connsiteY9" fmla="*/ 318830 h 343461"/>
                  <a:gd name="connsiteX10" fmla="*/ 666964 w 673221"/>
                  <a:gd name="connsiteY10" fmla="*/ 318830 h 34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221" h="343461">
                    <a:moveTo>
                      <a:pt x="666964" y="318830"/>
                    </a:moveTo>
                    <a:cubicBezTo>
                      <a:pt x="605440" y="308574"/>
                      <a:pt x="546480" y="303447"/>
                      <a:pt x="487519" y="282936"/>
                    </a:cubicBezTo>
                    <a:cubicBezTo>
                      <a:pt x="425996" y="261144"/>
                      <a:pt x="367035" y="229096"/>
                      <a:pt x="310638" y="197048"/>
                    </a:cubicBezTo>
                    <a:cubicBezTo>
                      <a:pt x="259369" y="167563"/>
                      <a:pt x="209381" y="136798"/>
                      <a:pt x="160674" y="103467"/>
                    </a:cubicBezTo>
                    <a:cubicBezTo>
                      <a:pt x="111968" y="70138"/>
                      <a:pt x="68389" y="25271"/>
                      <a:pt x="15837" y="914"/>
                    </a:cubicBezTo>
                    <a:cubicBezTo>
                      <a:pt x="8147" y="-2932"/>
                      <a:pt x="-4671" y="6042"/>
                      <a:pt x="1738" y="15016"/>
                    </a:cubicBezTo>
                    <a:cubicBezTo>
                      <a:pt x="32500" y="57319"/>
                      <a:pt x="82488" y="88085"/>
                      <a:pt x="126067" y="118851"/>
                    </a:cubicBezTo>
                    <a:cubicBezTo>
                      <a:pt x="186309" y="161154"/>
                      <a:pt x="250397" y="200894"/>
                      <a:pt x="315765" y="236787"/>
                    </a:cubicBezTo>
                    <a:cubicBezTo>
                      <a:pt x="415742" y="291909"/>
                      <a:pt x="549043" y="366260"/>
                      <a:pt x="666964" y="336776"/>
                    </a:cubicBezTo>
                    <a:cubicBezTo>
                      <a:pt x="674654" y="332931"/>
                      <a:pt x="675936" y="320112"/>
                      <a:pt x="666964" y="318830"/>
                    </a:cubicBezTo>
                    <a:lnTo>
                      <a:pt x="666964" y="318830"/>
                    </a:lnTo>
                    <a:close/>
                  </a:path>
                </a:pathLst>
              </a:custGeom>
              <a:solidFill>
                <a:srgbClr val="313031"/>
              </a:solidFill>
              <a:ln w="128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5BE2BBFA-2801-8DAF-2D21-BA883CF20E50}"/>
                  </a:ext>
                </a:extLst>
              </p:cNvPr>
              <p:cNvSpPr/>
              <p:nvPr/>
            </p:nvSpPr>
            <p:spPr>
              <a:xfrm>
                <a:off x="-16441297" y="755801"/>
                <a:ext cx="183208" cy="134637"/>
              </a:xfrm>
              <a:custGeom>
                <a:avLst/>
                <a:gdLst>
                  <a:gd name="connsiteX0" fmla="*/ 13834 w 183208"/>
                  <a:gd name="connsiteY0" fmla="*/ 134637 h 134637"/>
                  <a:gd name="connsiteX1" fmla="*/ 27933 w 183208"/>
                  <a:gd name="connsiteY1" fmla="*/ 93616 h 134637"/>
                  <a:gd name="connsiteX2" fmla="*/ 43314 w 183208"/>
                  <a:gd name="connsiteY2" fmla="*/ 29520 h 134637"/>
                  <a:gd name="connsiteX3" fmla="*/ 33060 w 183208"/>
                  <a:gd name="connsiteY3" fmla="*/ 39775 h 134637"/>
                  <a:gd name="connsiteX4" fmla="*/ 106119 w 183208"/>
                  <a:gd name="connsiteY4" fmla="*/ 32084 h 134637"/>
                  <a:gd name="connsiteX5" fmla="*/ 171488 w 183208"/>
                  <a:gd name="connsiteY5" fmla="*/ 41057 h 134637"/>
                  <a:gd name="connsiteX6" fmla="*/ 177897 w 183208"/>
                  <a:gd name="connsiteY6" fmla="*/ 17982 h 134637"/>
                  <a:gd name="connsiteX7" fmla="*/ 100992 w 183208"/>
                  <a:gd name="connsiteY7" fmla="*/ 36 h 134637"/>
                  <a:gd name="connsiteX8" fmla="*/ 21524 w 183208"/>
                  <a:gd name="connsiteY8" fmla="*/ 11573 h 134637"/>
                  <a:gd name="connsiteX9" fmla="*/ 2298 w 183208"/>
                  <a:gd name="connsiteY9" fmla="*/ 74387 h 134637"/>
                  <a:gd name="connsiteX10" fmla="*/ 12552 w 183208"/>
                  <a:gd name="connsiteY10" fmla="*/ 134637 h 134637"/>
                  <a:gd name="connsiteX11" fmla="*/ 13834 w 183208"/>
                  <a:gd name="connsiteY11" fmla="*/ 134637 h 134637"/>
                  <a:gd name="connsiteX12" fmla="*/ 13834 w 183208"/>
                  <a:gd name="connsiteY12" fmla="*/ 134637 h 13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208" h="134637">
                    <a:moveTo>
                      <a:pt x="13834" y="134637"/>
                    </a:moveTo>
                    <a:cubicBezTo>
                      <a:pt x="25369" y="124381"/>
                      <a:pt x="25369" y="108999"/>
                      <a:pt x="27933" y="93616"/>
                    </a:cubicBezTo>
                    <a:cubicBezTo>
                      <a:pt x="31778" y="71823"/>
                      <a:pt x="36905" y="50030"/>
                      <a:pt x="43314" y="29520"/>
                    </a:cubicBezTo>
                    <a:cubicBezTo>
                      <a:pt x="39468" y="33366"/>
                      <a:pt x="35623" y="37211"/>
                      <a:pt x="33060" y="39775"/>
                    </a:cubicBezTo>
                    <a:cubicBezTo>
                      <a:pt x="57413" y="33366"/>
                      <a:pt x="81766" y="30802"/>
                      <a:pt x="106119" y="32084"/>
                    </a:cubicBezTo>
                    <a:cubicBezTo>
                      <a:pt x="127909" y="33366"/>
                      <a:pt x="149699" y="41057"/>
                      <a:pt x="171488" y="41057"/>
                    </a:cubicBezTo>
                    <a:cubicBezTo>
                      <a:pt x="184306" y="41057"/>
                      <a:pt x="186869" y="24392"/>
                      <a:pt x="177897" y="17982"/>
                    </a:cubicBezTo>
                    <a:cubicBezTo>
                      <a:pt x="156107" y="2600"/>
                      <a:pt x="126627" y="1318"/>
                      <a:pt x="100992" y="36"/>
                    </a:cubicBezTo>
                    <a:cubicBezTo>
                      <a:pt x="80484" y="36"/>
                      <a:pt x="39468" y="-1246"/>
                      <a:pt x="21524" y="11573"/>
                    </a:cubicBezTo>
                    <a:cubicBezTo>
                      <a:pt x="6143" y="23110"/>
                      <a:pt x="4861" y="57722"/>
                      <a:pt x="2298" y="74387"/>
                    </a:cubicBezTo>
                    <a:cubicBezTo>
                      <a:pt x="-266" y="93616"/>
                      <a:pt x="-4111" y="120536"/>
                      <a:pt x="12552" y="134637"/>
                    </a:cubicBezTo>
                    <a:cubicBezTo>
                      <a:pt x="12552" y="134637"/>
                      <a:pt x="13834" y="134637"/>
                      <a:pt x="13834" y="134637"/>
                    </a:cubicBezTo>
                    <a:lnTo>
                      <a:pt x="13834" y="134637"/>
                    </a:lnTo>
                    <a:close/>
                  </a:path>
                </a:pathLst>
              </a:custGeom>
              <a:solidFill>
                <a:srgbClr val="313031"/>
              </a:solidFill>
              <a:ln w="12815" cap="flat">
                <a:noFill/>
                <a:prstDash val="solid"/>
                <a:miter/>
              </a:ln>
            </p:spPr>
            <p:txBody>
              <a:bodyPr rtlCol="0" anchor="ctr"/>
              <a:lstStyle/>
              <a:p>
                <a:endParaRPr lang="en-US"/>
              </a:p>
            </p:txBody>
          </p:sp>
        </p:grpSp>
        <p:grpSp>
          <p:nvGrpSpPr>
            <p:cNvPr id="240" name="Graphic 4">
              <a:extLst>
                <a:ext uri="{FF2B5EF4-FFF2-40B4-BE49-F238E27FC236}">
                  <a16:creationId xmlns:a16="http://schemas.microsoft.com/office/drawing/2014/main" id="{0E4ED199-03F2-77A4-F2FC-84FB24327E6F}"/>
                </a:ext>
              </a:extLst>
            </p:cNvPr>
            <p:cNvGrpSpPr/>
            <p:nvPr/>
          </p:nvGrpSpPr>
          <p:grpSpPr>
            <a:xfrm>
              <a:off x="-17077588" y="-1330188"/>
              <a:ext cx="276124" cy="912510"/>
              <a:chOff x="-17077588" y="-1330188"/>
              <a:chExt cx="276124" cy="912510"/>
            </a:xfrm>
            <a:solidFill>
              <a:srgbClr val="313031"/>
            </a:solidFill>
          </p:grpSpPr>
          <p:sp>
            <p:nvSpPr>
              <p:cNvPr id="241" name="Freeform 240">
                <a:extLst>
                  <a:ext uri="{FF2B5EF4-FFF2-40B4-BE49-F238E27FC236}">
                    <a16:creationId xmlns:a16="http://schemas.microsoft.com/office/drawing/2014/main" id="{7FACA8CD-7251-2558-ED26-A936A1BC9708}"/>
                  </a:ext>
                </a:extLst>
              </p:cNvPr>
              <p:cNvSpPr/>
              <p:nvPr/>
            </p:nvSpPr>
            <p:spPr>
              <a:xfrm>
                <a:off x="-17039272" y="-1247179"/>
                <a:ext cx="104714" cy="829502"/>
              </a:xfrm>
              <a:custGeom>
                <a:avLst/>
                <a:gdLst>
                  <a:gd name="connsiteX0" fmla="*/ 82448 w 104714"/>
                  <a:gd name="connsiteY0" fmla="*/ 8354 h 829502"/>
                  <a:gd name="connsiteX1" fmla="*/ 5543 w 104714"/>
                  <a:gd name="connsiteY1" fmla="*/ 410876 h 829502"/>
                  <a:gd name="connsiteX2" fmla="*/ 35023 w 104714"/>
                  <a:gd name="connsiteY2" fmla="*/ 819808 h 829502"/>
                  <a:gd name="connsiteX3" fmla="*/ 61940 w 104714"/>
                  <a:gd name="connsiteY3" fmla="*/ 815962 h 829502"/>
                  <a:gd name="connsiteX4" fmla="*/ 42714 w 104714"/>
                  <a:gd name="connsiteY4" fmla="*/ 626238 h 829502"/>
                  <a:gd name="connsiteX5" fmla="*/ 40150 w 104714"/>
                  <a:gd name="connsiteY5" fmla="*/ 422413 h 829502"/>
                  <a:gd name="connsiteX6" fmla="*/ 104238 w 104714"/>
                  <a:gd name="connsiteY6" fmla="*/ 13482 h 829502"/>
                  <a:gd name="connsiteX7" fmla="*/ 82448 w 104714"/>
                  <a:gd name="connsiteY7" fmla="*/ 8354 h 829502"/>
                  <a:gd name="connsiteX8" fmla="*/ 82448 w 104714"/>
                  <a:gd name="connsiteY8" fmla="*/ 8354 h 8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14" h="829502">
                    <a:moveTo>
                      <a:pt x="82448" y="8354"/>
                    </a:moveTo>
                    <a:cubicBezTo>
                      <a:pt x="32460" y="133982"/>
                      <a:pt x="13234" y="276275"/>
                      <a:pt x="5543" y="410876"/>
                    </a:cubicBezTo>
                    <a:cubicBezTo>
                      <a:pt x="-2147" y="540350"/>
                      <a:pt x="-8556" y="696744"/>
                      <a:pt x="35023" y="819808"/>
                    </a:cubicBezTo>
                    <a:cubicBezTo>
                      <a:pt x="40150" y="833909"/>
                      <a:pt x="63222" y="832627"/>
                      <a:pt x="61940" y="815962"/>
                    </a:cubicBezTo>
                    <a:cubicBezTo>
                      <a:pt x="61940" y="753148"/>
                      <a:pt x="47841" y="689052"/>
                      <a:pt x="42714" y="626238"/>
                    </a:cubicBezTo>
                    <a:cubicBezTo>
                      <a:pt x="37587" y="558297"/>
                      <a:pt x="37587" y="490355"/>
                      <a:pt x="40150" y="422413"/>
                    </a:cubicBezTo>
                    <a:cubicBezTo>
                      <a:pt x="46559" y="282685"/>
                      <a:pt x="77321" y="150647"/>
                      <a:pt x="104238" y="13482"/>
                    </a:cubicBezTo>
                    <a:cubicBezTo>
                      <a:pt x="108083" y="-619"/>
                      <a:pt x="87575" y="-5747"/>
                      <a:pt x="82448" y="8354"/>
                    </a:cubicBezTo>
                    <a:lnTo>
                      <a:pt x="82448" y="8354"/>
                    </a:lnTo>
                    <a:close/>
                  </a:path>
                </a:pathLst>
              </a:custGeom>
              <a:solidFill>
                <a:srgbClr val="313031"/>
              </a:solidFill>
              <a:ln w="128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5C29FF6-4056-67EE-9188-F5BDF0E47806}"/>
                  </a:ext>
                </a:extLst>
              </p:cNvPr>
              <p:cNvSpPr/>
              <p:nvPr/>
            </p:nvSpPr>
            <p:spPr>
              <a:xfrm>
                <a:off x="-17077588" y="-1330188"/>
                <a:ext cx="276124" cy="134760"/>
              </a:xfrm>
              <a:custGeom>
                <a:avLst/>
                <a:gdLst>
                  <a:gd name="connsiteX0" fmla="*/ 6689 w 276124"/>
                  <a:gd name="connsiteY0" fmla="*/ 92645 h 134760"/>
                  <a:gd name="connsiteX1" fmla="*/ 163062 w 276124"/>
                  <a:gd name="connsiteY1" fmla="*/ 34958 h 134760"/>
                  <a:gd name="connsiteX2" fmla="*/ 263038 w 276124"/>
                  <a:gd name="connsiteY2" fmla="*/ 132384 h 134760"/>
                  <a:gd name="connsiteX3" fmla="*/ 275856 w 276124"/>
                  <a:gd name="connsiteY3" fmla="*/ 127257 h 134760"/>
                  <a:gd name="connsiteX4" fmla="*/ 169471 w 276124"/>
                  <a:gd name="connsiteY4" fmla="*/ 4193 h 134760"/>
                  <a:gd name="connsiteX5" fmla="*/ 123328 w 276124"/>
                  <a:gd name="connsiteY5" fmla="*/ 8038 h 134760"/>
                  <a:gd name="connsiteX6" fmla="*/ 1562 w 276124"/>
                  <a:gd name="connsiteY6" fmla="*/ 84953 h 134760"/>
                  <a:gd name="connsiteX7" fmla="*/ 6689 w 276124"/>
                  <a:gd name="connsiteY7" fmla="*/ 92645 h 134760"/>
                  <a:gd name="connsiteX8" fmla="*/ 6689 w 276124"/>
                  <a:gd name="connsiteY8" fmla="*/ 92645 h 1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24" h="134760">
                    <a:moveTo>
                      <a:pt x="6689" y="92645"/>
                    </a:moveTo>
                    <a:cubicBezTo>
                      <a:pt x="50268" y="83672"/>
                      <a:pt x="120764" y="19576"/>
                      <a:pt x="163062" y="34958"/>
                    </a:cubicBezTo>
                    <a:cubicBezTo>
                      <a:pt x="207923" y="52905"/>
                      <a:pt x="229713" y="101618"/>
                      <a:pt x="263038" y="132384"/>
                    </a:cubicBezTo>
                    <a:cubicBezTo>
                      <a:pt x="268165" y="137512"/>
                      <a:pt x="275856" y="133666"/>
                      <a:pt x="275856" y="127257"/>
                    </a:cubicBezTo>
                    <a:cubicBezTo>
                      <a:pt x="280983" y="78544"/>
                      <a:pt x="211768" y="20857"/>
                      <a:pt x="169471" y="4193"/>
                    </a:cubicBezTo>
                    <a:cubicBezTo>
                      <a:pt x="151526" y="-3499"/>
                      <a:pt x="141272" y="347"/>
                      <a:pt x="123328" y="8038"/>
                    </a:cubicBezTo>
                    <a:cubicBezTo>
                      <a:pt x="82312" y="25985"/>
                      <a:pt x="33606" y="52905"/>
                      <a:pt x="1562" y="84953"/>
                    </a:cubicBezTo>
                    <a:cubicBezTo>
                      <a:pt x="-2283" y="88799"/>
                      <a:pt x="1562" y="93927"/>
                      <a:pt x="6689" y="92645"/>
                    </a:cubicBezTo>
                    <a:lnTo>
                      <a:pt x="6689" y="92645"/>
                    </a:lnTo>
                    <a:close/>
                  </a:path>
                </a:pathLst>
              </a:custGeom>
              <a:solidFill>
                <a:srgbClr val="313031"/>
              </a:solidFill>
              <a:ln w="12815" cap="flat">
                <a:noFill/>
                <a:prstDash val="solid"/>
                <a:miter/>
              </a:ln>
            </p:spPr>
            <p:txBody>
              <a:bodyPr rtlCol="0" anchor="ctr"/>
              <a:lstStyle/>
              <a:p>
                <a:endParaRPr lang="en-US"/>
              </a:p>
            </p:txBody>
          </p:sp>
        </p:grpSp>
      </p:grpSp>
      <p:sp>
        <p:nvSpPr>
          <p:cNvPr id="257" name="Flowchart: Connector 5">
            <a:extLst>
              <a:ext uri="{FF2B5EF4-FFF2-40B4-BE49-F238E27FC236}">
                <a16:creationId xmlns:a16="http://schemas.microsoft.com/office/drawing/2014/main" id="{345F98E8-54A5-30C5-A0B7-1E158CCD288E}"/>
              </a:ext>
            </a:extLst>
          </p:cNvPr>
          <p:cNvSpPr/>
          <p:nvPr/>
        </p:nvSpPr>
        <p:spPr>
          <a:xfrm>
            <a:off x="8666036" y="3955518"/>
            <a:ext cx="2670684" cy="138535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Soutien informel - amis et famille</a:t>
            </a:r>
          </a:p>
        </p:txBody>
      </p:sp>
      <p:sp>
        <p:nvSpPr>
          <p:cNvPr id="258" name="Flowchart: Connector 7">
            <a:extLst>
              <a:ext uri="{FF2B5EF4-FFF2-40B4-BE49-F238E27FC236}">
                <a16:creationId xmlns:a16="http://schemas.microsoft.com/office/drawing/2014/main" id="{C71A37EE-A803-C1EC-3B88-60233D791094}"/>
              </a:ext>
            </a:extLst>
          </p:cNvPr>
          <p:cNvSpPr/>
          <p:nvPr/>
        </p:nvSpPr>
        <p:spPr>
          <a:xfrm>
            <a:off x="5724084" y="5016751"/>
            <a:ext cx="2565525" cy="16369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Infrastructure locale / </a:t>
            </a:r>
            <a:r>
              <a:rPr lang="en-GB" dirty="0" err="1">
                <a:solidFill>
                  <a:srgbClr val="000000"/>
                </a:solidFill>
                <a:latin typeface="Calibri" panose="020F0502020204030204" pitchFamily="34" charset="0"/>
                <a:cs typeface="Calibri" panose="020F0502020204030204" pitchFamily="34" charset="0"/>
              </a:rPr>
              <a:t>logement</a:t>
            </a:r>
            <a:endParaRPr lang="en-GB" dirty="0">
              <a:solidFill>
                <a:srgbClr val="000000"/>
              </a:solidFill>
              <a:latin typeface="Calibri" panose="020F0502020204030204" pitchFamily="34" charset="0"/>
              <a:cs typeface="Calibri" panose="020F0502020204030204" pitchFamily="34" charset="0"/>
            </a:endParaRPr>
          </a:p>
        </p:txBody>
      </p:sp>
      <p:sp>
        <p:nvSpPr>
          <p:cNvPr id="259" name="Flowchart: Connector 8">
            <a:extLst>
              <a:ext uri="{FF2B5EF4-FFF2-40B4-BE49-F238E27FC236}">
                <a16:creationId xmlns:a16="http://schemas.microsoft.com/office/drawing/2014/main" id="{F85093A3-BABE-C8B1-C2BF-EA82BEB7FC3C}"/>
              </a:ext>
            </a:extLst>
          </p:cNvPr>
          <p:cNvSpPr/>
          <p:nvPr/>
        </p:nvSpPr>
        <p:spPr>
          <a:xfrm>
            <a:off x="8783945" y="1539760"/>
            <a:ext cx="2400602" cy="11710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Technologies de l'information</a:t>
            </a:r>
          </a:p>
        </p:txBody>
      </p:sp>
      <p:sp>
        <p:nvSpPr>
          <p:cNvPr id="260" name="Flowchart: Connector 9">
            <a:extLst>
              <a:ext uri="{FF2B5EF4-FFF2-40B4-BE49-F238E27FC236}">
                <a16:creationId xmlns:a16="http://schemas.microsoft.com/office/drawing/2014/main" id="{4643025A-1187-E6E5-1D22-7EED3514B5CA}"/>
              </a:ext>
            </a:extLst>
          </p:cNvPr>
          <p:cNvSpPr/>
          <p:nvPr/>
        </p:nvSpPr>
        <p:spPr>
          <a:xfrm>
            <a:off x="5373292" y="162439"/>
            <a:ext cx="2899059" cy="175259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Soutien communautaire - conseils, groupes et organisations</a:t>
            </a:r>
          </a:p>
        </p:txBody>
      </p:sp>
      <p:sp>
        <p:nvSpPr>
          <p:cNvPr id="261" name="Flowchart: Connector 10">
            <a:extLst>
              <a:ext uri="{FF2B5EF4-FFF2-40B4-BE49-F238E27FC236}">
                <a16:creationId xmlns:a16="http://schemas.microsoft.com/office/drawing/2014/main" id="{DA81C36D-CDCC-9F59-4150-C4D91359E3EF}"/>
              </a:ext>
            </a:extLst>
          </p:cNvPr>
          <p:cNvSpPr/>
          <p:nvPr/>
        </p:nvSpPr>
        <p:spPr>
          <a:xfrm>
            <a:off x="2469274" y="1553186"/>
            <a:ext cx="2668077" cy="146858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Soutiens statutaires - établissements d'enseignement, etc.</a:t>
            </a:r>
          </a:p>
        </p:txBody>
      </p:sp>
      <p:sp>
        <p:nvSpPr>
          <p:cNvPr id="262" name="Flowchart: Connector 11">
            <a:extLst>
              <a:ext uri="{FF2B5EF4-FFF2-40B4-BE49-F238E27FC236}">
                <a16:creationId xmlns:a16="http://schemas.microsoft.com/office/drawing/2014/main" id="{A07F14F7-FFB3-F367-04F6-9AF7CA9C83D7}"/>
              </a:ext>
            </a:extLst>
          </p:cNvPr>
          <p:cNvSpPr/>
          <p:nvPr/>
        </p:nvSpPr>
        <p:spPr>
          <a:xfrm>
            <a:off x="2785688" y="4058218"/>
            <a:ext cx="2399614" cy="142613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Soutien à la santé, formel et informel</a:t>
            </a:r>
          </a:p>
        </p:txBody>
      </p:sp>
      <p:sp>
        <p:nvSpPr>
          <p:cNvPr id="263" name="Text Placeholder 3">
            <a:extLst>
              <a:ext uri="{FF2B5EF4-FFF2-40B4-BE49-F238E27FC236}">
                <a16:creationId xmlns:a16="http://schemas.microsoft.com/office/drawing/2014/main" id="{F57A66DD-BCE2-2EEC-28DB-DF23EA017FC6}"/>
              </a:ext>
            </a:extLst>
          </p:cNvPr>
          <p:cNvSpPr txBox="1">
            <a:spLocks/>
          </p:cNvSpPr>
          <p:nvPr/>
        </p:nvSpPr>
        <p:spPr bwMode="auto">
          <a:xfrm>
            <a:off x="5524660" y="2817284"/>
            <a:ext cx="2899059" cy="24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50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800"/>
              </a:lnSpc>
              <a:spcBef>
                <a:spcPts val="0"/>
              </a:spcBef>
            </a:pPr>
            <a:r>
              <a:rPr lang="en-GB" sz="3200" dirty="0"/>
              <a:t>Planification des soins centrée sur la personne</a:t>
            </a:r>
          </a:p>
        </p:txBody>
      </p:sp>
    </p:spTree>
    <p:extLst>
      <p:ext uri="{BB962C8B-B14F-4D97-AF65-F5344CB8AC3E}">
        <p14:creationId xmlns:p14="http://schemas.microsoft.com/office/powerpoint/2010/main" val="352979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42FB14-58A2-0645-AA15-28B796EDD6ED}"/>
              </a:ext>
            </a:extLst>
          </p:cNvPr>
          <p:cNvSpPr>
            <a:spLocks noGrp="1"/>
          </p:cNvSpPr>
          <p:nvPr>
            <p:ph type="body" sz="quarter" idx="16"/>
          </p:nvPr>
        </p:nvSpPr>
        <p:spPr>
          <a:xfrm>
            <a:off x="685835" y="2349768"/>
            <a:ext cx="7718578" cy="867565"/>
          </a:xfrm>
        </p:spPr>
        <p:txBody>
          <a:bodyPr>
            <a:normAutofit/>
          </a:bodyPr>
          <a:lstStyle/>
          <a:p>
            <a:r>
              <a:rPr lang="en-US" sz="2800" dirty="0"/>
              <a:t>Le rôle du </a:t>
            </a:r>
            <a:r>
              <a:rPr lang="en-US" sz="2800" dirty="0" err="1"/>
              <a:t>professionnel</a:t>
            </a:r>
            <a:r>
              <a:rPr lang="en-US" sz="2800" dirty="0"/>
              <a:t> de santé et des soins</a:t>
            </a:r>
          </a:p>
        </p:txBody>
      </p:sp>
      <p:sp>
        <p:nvSpPr>
          <p:cNvPr id="6" name="Text Placeholder 5">
            <a:extLst>
              <a:ext uri="{FF2B5EF4-FFF2-40B4-BE49-F238E27FC236}">
                <a16:creationId xmlns:a16="http://schemas.microsoft.com/office/drawing/2014/main" id="{35F093E0-56A9-9B45-9742-FBECB7DE5998}"/>
              </a:ext>
            </a:extLst>
          </p:cNvPr>
          <p:cNvSpPr>
            <a:spLocks noGrp="1"/>
          </p:cNvSpPr>
          <p:nvPr>
            <p:ph type="body" sz="quarter" idx="17"/>
          </p:nvPr>
        </p:nvSpPr>
        <p:spPr/>
        <p:txBody>
          <a:bodyPr/>
          <a:lstStyle/>
          <a:p>
            <a:r>
              <a:rPr lang="en-US" dirty="0"/>
              <a:t>Module 2</a:t>
            </a:r>
          </a:p>
        </p:txBody>
      </p:sp>
      <p:pic>
        <p:nvPicPr>
          <p:cNvPr id="13" name="Picture 12" descr="Icon&#10;&#10;Description automatically generated">
            <a:extLst>
              <a:ext uri="{FF2B5EF4-FFF2-40B4-BE49-F238E27FC236}">
                <a16:creationId xmlns:a16="http://schemas.microsoft.com/office/drawing/2014/main" id="{86217A21-FA65-3047-AE4D-39B36A48F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625" y="2048682"/>
            <a:ext cx="5829266" cy="5205558"/>
          </a:xfrm>
          <a:prstGeom prst="rect">
            <a:avLst/>
          </a:prstGeom>
        </p:spPr>
      </p:pic>
    </p:spTree>
    <p:extLst>
      <p:ext uri="{BB962C8B-B14F-4D97-AF65-F5344CB8AC3E}">
        <p14:creationId xmlns:p14="http://schemas.microsoft.com/office/powerpoint/2010/main" val="262553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71741"/>
            <a:ext cx="2685657" cy="912067"/>
          </a:xfrm>
        </p:spPr>
        <p:txBody>
          <a:bodyPr>
            <a:normAutofit fontScale="25000" lnSpcReduction="20000"/>
          </a:bodyPr>
          <a:lstStyle/>
          <a:p>
            <a:pPr lvl="0" algn="ctr">
              <a:lnSpc>
                <a:spcPct val="150000"/>
              </a:lnSpc>
            </a:pPr>
            <a:r>
              <a:rPr lang="en-GB" sz="7200" b="1" dirty="0" err="1">
                <a:latin typeface="Amatic SC" panose="00000500000000000000" pitchFamily="2" charset="-79"/>
                <a:ea typeface="Times New Roman" panose="02020603050405020304" pitchFamily="18" charset="0"/>
                <a:cs typeface="Amatic SC" panose="00000500000000000000" pitchFamily="2" charset="-79"/>
              </a:rPr>
              <a:t>recentrer</a:t>
            </a:r>
            <a:r>
              <a:rPr lang="en-GB" sz="7200" b="1" dirty="0">
                <a:latin typeface="Amatic SC" panose="00000500000000000000" pitchFamily="2" charset="-79"/>
                <a:ea typeface="Times New Roman" panose="02020603050405020304" pitchFamily="18" charset="0"/>
                <a:cs typeface="Amatic SC" panose="00000500000000000000" pitchFamily="2" charset="-79"/>
              </a:rPr>
              <a:t> la conversation autour des </a:t>
            </a:r>
            <a:r>
              <a:rPr lang="en-GB" sz="7200" b="1" dirty="0" err="1">
                <a:latin typeface="Amatic SC" panose="00000500000000000000" pitchFamily="2" charset="-79"/>
                <a:ea typeface="Times New Roman" panose="02020603050405020304" pitchFamily="18" charset="0"/>
                <a:cs typeface="Amatic SC" panose="00000500000000000000" pitchFamily="2" charset="-79"/>
              </a:rPr>
              <a:t>modeles</a:t>
            </a:r>
            <a:r>
              <a:rPr lang="en-GB" sz="7200" b="1" dirty="0">
                <a:latin typeface="Amatic SC" panose="00000500000000000000" pitchFamily="2" charset="-79"/>
                <a:ea typeface="Times New Roman" panose="02020603050405020304" pitchFamily="18" charset="0"/>
                <a:cs typeface="Amatic SC" panose="00000500000000000000" pitchFamily="2" charset="-79"/>
              </a:rPr>
              <a:t> </a:t>
            </a:r>
            <a:r>
              <a:rPr lang="en-GB" sz="7200" b="1" dirty="0" err="1">
                <a:latin typeface="Amatic SC" panose="00000500000000000000" pitchFamily="2" charset="-79"/>
                <a:ea typeface="Times New Roman" panose="02020603050405020304" pitchFamily="18" charset="0"/>
                <a:cs typeface="Amatic SC" panose="00000500000000000000" pitchFamily="2" charset="-79"/>
              </a:rPr>
              <a:t>actuels</a:t>
            </a:r>
            <a:r>
              <a:rPr lang="en-GB" sz="7200" b="1" dirty="0">
                <a:latin typeface="Amatic SC" panose="00000500000000000000" pitchFamily="2" charset="-79"/>
                <a:ea typeface="Times New Roman" panose="02020603050405020304" pitchFamily="18" charset="0"/>
                <a:cs typeface="Amatic SC" panose="00000500000000000000" pitchFamily="2" charset="-79"/>
              </a:rPr>
              <a:t> de </a:t>
            </a:r>
            <a:r>
              <a:rPr lang="en-GB" sz="7200" b="1" dirty="0" err="1">
                <a:latin typeface="Amatic SC" panose="00000500000000000000" pitchFamily="2" charset="-79"/>
                <a:ea typeface="Times New Roman" panose="02020603050405020304" pitchFamily="18" charset="0"/>
                <a:cs typeface="Amatic SC" panose="00000500000000000000" pitchFamily="2" charset="-79"/>
              </a:rPr>
              <a:t>soins</a:t>
            </a:r>
            <a:r>
              <a:rPr lang="en-GB" sz="7200" b="1" dirty="0">
                <a:latin typeface="Amatic SC" panose="00000500000000000000" pitchFamily="2" charset="-79"/>
                <a:ea typeface="Times New Roman" panose="02020603050405020304" pitchFamily="18" charset="0"/>
                <a:cs typeface="Amatic SC" panose="00000500000000000000" pitchFamily="2" charset="-79"/>
              </a:rPr>
              <a:t> de </a:t>
            </a:r>
            <a:r>
              <a:rPr lang="en-GB" sz="7200" b="1" dirty="0" err="1">
                <a:latin typeface="Amatic SC" panose="00000500000000000000" pitchFamily="2" charset="-79"/>
                <a:ea typeface="Times New Roman" panose="02020603050405020304" pitchFamily="18" charset="0"/>
                <a:cs typeface="Amatic SC" panose="00000500000000000000" pitchFamily="2" charset="-79"/>
              </a:rPr>
              <a:t>santé</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n-US" sz="2400" dirty="0"/>
              <a:t>Résultat clé de l'apprentissage </a:t>
            </a:r>
            <a:r>
              <a:rPr lang="en-US" sz="2400" dirty="0">
                <a:solidFill>
                  <a:srgbClr val="FFC652"/>
                </a:solidFill>
                <a:effectLst>
                  <a:outerShdw blurRad="38100" dist="38100" dir="2700000" algn="tl">
                    <a:srgbClr val="000000">
                      <a:alpha val="43137"/>
                    </a:srgbClr>
                  </a:outerShdw>
                </a:effectLst>
              </a:rPr>
              <a:t>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n-US" sz="2400" dirty="0"/>
              <a:t>Résultat d'apprentissage clé </a:t>
            </a:r>
            <a:r>
              <a:rPr lang="en-US" sz="2400" dirty="0">
                <a:solidFill>
                  <a:srgbClr val="FFC652"/>
                </a:solidFill>
                <a:effectLst>
                  <a:outerShdw blurRad="38100" dist="38100" dir="2700000" algn="tl">
                    <a:srgbClr val="000000">
                      <a:alpha val="43137"/>
                    </a:srgbClr>
                  </a:outerShdw>
                </a:effectLst>
              </a:rPr>
              <a:t>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r>
              <a:rPr lang="en-US" sz="2400" dirty="0"/>
              <a:t>Résultat d'apprentissage clé </a:t>
            </a:r>
            <a:r>
              <a:rPr lang="en-US" sz="2400" dirty="0">
                <a:solidFill>
                  <a:srgbClr val="FFC652"/>
                </a:solidFill>
                <a:effectLst>
                  <a:outerShdw blurRad="38100" dist="38100" dir="2700000" algn="tl">
                    <a:srgbClr val="000000">
                      <a:alpha val="43137"/>
                    </a:srgbClr>
                  </a:outerShdw>
                </a:effectLst>
              </a:rPr>
              <a:t>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n-US" sz="2400" dirty="0"/>
              <a:t>Résultat d'apprentissage clé </a:t>
            </a:r>
            <a:r>
              <a:rPr lang="en-US" sz="2400" dirty="0">
                <a:solidFill>
                  <a:srgbClr val="FFC652"/>
                </a:solidFill>
                <a:effectLst>
                  <a:outerShdw blurRad="38100" dist="38100" dir="2700000" algn="tl">
                    <a:srgbClr val="000000">
                      <a:alpha val="43137"/>
                    </a:srgbClr>
                  </a:outerShdw>
                </a:effectLst>
              </a:rPr>
              <a:t>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7418"/>
            <a:ext cx="2492067" cy="684000"/>
          </a:xfrm>
        </p:spPr>
        <p:txBody>
          <a:bodyPr/>
          <a:lstStyle/>
          <a:p>
            <a:r>
              <a:rPr lang="en-US" sz="2400" dirty="0"/>
              <a:t>Résultat d'apprentissage clé </a:t>
            </a:r>
            <a:r>
              <a:rPr lang="en-US" sz="2400" dirty="0">
                <a:solidFill>
                  <a:srgbClr val="FFC652"/>
                </a:solidFill>
                <a:effectLst>
                  <a:outerShdw blurRad="38100" dist="38100" dir="2700000" algn="tl">
                    <a:srgbClr val="000000">
                      <a:alpha val="43137"/>
                    </a:srgbClr>
                  </a:outerShdw>
                </a:effectLst>
              </a:rPr>
              <a:t>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n-US" sz="2400" dirty="0"/>
              <a:t>Résultat d'apprentissage clé </a:t>
            </a:r>
            <a:r>
              <a:rPr lang="en-US" sz="2400" dirty="0">
                <a:solidFill>
                  <a:srgbClr val="FFC652"/>
                </a:solidFill>
                <a:effectLst>
                  <a:outerShdw blurRad="38100" dist="38100" dir="2700000" algn="tl">
                    <a:srgbClr val="000000">
                      <a:alpha val="43137"/>
                    </a:srgbClr>
                  </a:outerShdw>
                </a:effectLst>
              </a:rPr>
              <a:t>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p:txBody>
          <a:bodyPr>
            <a:normAutofit/>
          </a:bodyPr>
          <a:lstStyle/>
          <a:p>
            <a:pPr algn="ctr"/>
            <a:r>
              <a:rPr lang="en-GB" b="1" dirty="0">
                <a:latin typeface="Amatic SC" panose="00000500000000000000" pitchFamily="2" charset="-79"/>
                <a:ea typeface="Calibri" panose="020F0502020204030204" pitchFamily="34" charset="0"/>
                <a:cs typeface="Amatic SC" panose="00000500000000000000" pitchFamily="2" charset="-79"/>
              </a:rPr>
              <a:t>Le </a:t>
            </a:r>
            <a:r>
              <a:rPr lang="en-GB" b="1" dirty="0">
                <a:effectLst/>
                <a:latin typeface="Amatic SC" panose="00000500000000000000" pitchFamily="2" charset="-79"/>
                <a:ea typeface="Calibri" panose="020F0502020204030204" pitchFamily="34" charset="0"/>
                <a:cs typeface="Amatic SC" panose="00000500000000000000" pitchFamily="2" charset="-79"/>
              </a:rPr>
              <a:t>modèle de soins par étapes</a:t>
            </a:r>
            <a:endParaRPr lang="en-US" dirty="0">
              <a:latin typeface="Amatic SC" panose="00000500000000000000" pitchFamily="2" charset="-79"/>
              <a:cs typeface="Amatic SC" panose="00000500000000000000" pitchFamily="2" charset="-79"/>
            </a:endParaRP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448540" y="3303081"/>
            <a:ext cx="2022312" cy="785651"/>
          </a:xfrm>
        </p:spPr>
        <p:txBody>
          <a:bodyPr>
            <a:normAutofit/>
          </a:bodyPr>
          <a:lstStyle/>
          <a:p>
            <a:r>
              <a:rPr lang="en-GB" sz="1800" b="1" dirty="0">
                <a:latin typeface="Amatic SC" panose="00000500000000000000" pitchFamily="2" charset="-79"/>
                <a:ea typeface="Times New Roman" panose="02020603050405020304" pitchFamily="18" charset="0"/>
                <a:cs typeface="Amatic SC" panose="00000500000000000000" pitchFamily="2" charset="-79"/>
              </a:rPr>
              <a:t>Co Design &amp; Coproduction</a:t>
            </a:r>
          </a:p>
          <a:p>
            <a:r>
              <a:rPr lang="en-GB" sz="1800" b="1" dirty="0">
                <a:effectLst/>
                <a:latin typeface="Amatic SC" panose="00000500000000000000" pitchFamily="2" charset="-79"/>
                <a:ea typeface="Times New Roman" panose="02020603050405020304" pitchFamily="18" charset="0"/>
                <a:cs typeface="Amatic SC" panose="00000500000000000000" pitchFamily="2" charset="-79"/>
              </a:rPr>
              <a:t>Égalité</a:t>
            </a:r>
            <a:r>
              <a:rPr lang="en-GB" sz="1800" b="1" dirty="0">
                <a:latin typeface="Amatic SC" panose="00000500000000000000" pitchFamily="2" charset="-79"/>
                <a:ea typeface="Times New Roman" panose="02020603050405020304" pitchFamily="18" charset="0"/>
                <a:cs typeface="Amatic SC" panose="00000500000000000000" pitchFamily="2" charset="-79"/>
              </a:rPr>
              <a:t>, équité et réalité</a:t>
            </a:r>
            <a:endParaRPr lang="en-GB" sz="18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p:txBody>
          <a:bodyPr>
            <a:normAutofit fontScale="85000" lnSpcReduction="10000"/>
          </a:bodyPr>
          <a:lstStyle/>
          <a:p>
            <a:pPr algn="ctr">
              <a:lnSpc>
                <a:spcPct val="160000"/>
              </a:lnSpc>
            </a:pPr>
            <a:r>
              <a:rPr lang="en-US" b="1" dirty="0">
                <a:latin typeface="Amatic SC" panose="00000500000000000000" pitchFamily="2" charset="-79"/>
                <a:cs typeface="Amatic SC" panose="00000500000000000000" pitchFamily="2" charset="-79"/>
              </a:rPr>
              <a:t>Surmonter les réticences à s'engager</a:t>
            </a:r>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73323" y="5293008"/>
            <a:ext cx="2448367" cy="1067451"/>
          </a:xfrm>
        </p:spPr>
        <p:txBody>
          <a:bodyPr>
            <a:normAutofit fontScale="85000" lnSpcReduction="20000"/>
          </a:bodyPr>
          <a:lstStyle/>
          <a:p>
            <a:pPr algn="ctr">
              <a:lnSpc>
                <a:spcPct val="160000"/>
              </a:lnSpc>
            </a:pP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Célébrons l'apprentissage en développant un </a:t>
            </a:r>
            <a:r>
              <a:rPr lang="en-GB" sz="1800" b="1" spc="25" dirty="0">
                <a:solidFill>
                  <a:srgbClr val="000000"/>
                </a:solidFill>
                <a:latin typeface="Amatic SC" panose="00000500000000000000" pitchFamily="2" charset="-79"/>
                <a:ea typeface="Calibri" panose="020F0502020204030204" pitchFamily="34" charset="0"/>
                <a:cs typeface="Amatic SC" panose="00000500000000000000" pitchFamily="2" charset="-79"/>
              </a:rPr>
              <a:t>outil de cartographie des </a:t>
            </a:r>
            <a:r>
              <a:rPr lang="en-GB" sz="1800" b="1" spc="25" dirty="0" err="1">
                <a:solidFill>
                  <a:srgbClr val="000000"/>
                </a:solidFill>
                <a:latin typeface="Amatic SC" panose="00000500000000000000" pitchFamily="2" charset="-79"/>
                <a:ea typeface="Calibri" panose="020F0502020204030204" pitchFamily="34" charset="0"/>
                <a:cs typeface="Amatic SC" panose="00000500000000000000" pitchFamily="2" charset="-79"/>
              </a:rPr>
              <a:t>ressources</a:t>
            </a:r>
            <a:r>
              <a:rPr lang="en-GB" sz="1800" b="1" spc="25" dirty="0">
                <a:solidFill>
                  <a:srgbClr val="000000"/>
                </a:solidFill>
                <a:latin typeface="Amatic SC" panose="00000500000000000000" pitchFamily="2" charset="-79"/>
                <a:ea typeface="Calibri" panose="020F0502020204030204" pitchFamily="34" charset="0"/>
                <a:cs typeface="Amatic SC" panose="00000500000000000000" pitchFamily="2" charset="-79"/>
              </a:rPr>
              <a:t> </a:t>
            </a:r>
            <a:r>
              <a:rPr lang="en-GB" sz="1800" b="1" spc="25" dirty="0" err="1">
                <a:solidFill>
                  <a:srgbClr val="000000"/>
                </a:solidFill>
                <a:latin typeface="Amatic SC" panose="00000500000000000000" pitchFamily="2" charset="-79"/>
                <a:ea typeface="Calibri" panose="020F0502020204030204" pitchFamily="34" charset="0"/>
                <a:cs typeface="Amatic SC" panose="00000500000000000000" pitchFamily="2" charset="-79"/>
              </a:rPr>
              <a:t>communautaires</a:t>
            </a:r>
            <a:endParaRPr lang="en-US" dirty="0">
              <a:latin typeface="Amatic SC" panose="00000500000000000000" pitchFamily="2" charset="-79"/>
              <a:cs typeface="Amatic SC" panose="00000500000000000000" pitchFamily="2" charset="-79"/>
            </a:endParaRPr>
          </a:p>
          <a:p>
            <a:endParaRPr lang="en-US"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740665" y="3288256"/>
            <a:ext cx="2123286" cy="1108932"/>
          </a:xfrm>
        </p:spPr>
        <p:txBody>
          <a:bodyPr>
            <a:normAutofit fontScale="70000" lnSpcReduction="20000"/>
          </a:bodyPr>
          <a:lstStyle/>
          <a:p>
            <a:pPr algn="ctr">
              <a:lnSpc>
                <a:spcPct val="170000"/>
              </a:lnSpc>
            </a:pPr>
            <a:r>
              <a:rPr lang="en-GB" b="1" spc="25" dirty="0">
                <a:solidFill>
                  <a:srgbClr val="000000"/>
                </a:solidFill>
                <a:latin typeface="Amatic SC" panose="00000500000000000000" pitchFamily="2" charset="-79"/>
                <a:ea typeface="Calibri" panose="020F0502020204030204" pitchFamily="34" charset="0"/>
                <a:cs typeface="Amatic SC" panose="00000500000000000000" pitchFamily="2" charset="-79"/>
              </a:rPr>
              <a:t>Principes fondamentaux de l'engagement des professionnels de la santé et des </a:t>
            </a:r>
            <a:r>
              <a:rPr lang="en-GB" b="1" spc="25" dirty="0" err="1">
                <a:solidFill>
                  <a:srgbClr val="000000"/>
                </a:solidFill>
                <a:latin typeface="Amatic SC" panose="00000500000000000000" pitchFamily="2" charset="-79"/>
                <a:ea typeface="Calibri" panose="020F0502020204030204" pitchFamily="34" charset="0"/>
                <a:cs typeface="Amatic SC" panose="00000500000000000000" pitchFamily="2" charset="-79"/>
              </a:rPr>
              <a:t>soins</a:t>
            </a:r>
            <a:endParaRPr lang="en-US" dirty="0"/>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34630"/>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499685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4D8AF7-2D80-7C11-0A20-F669FE04B172}"/>
              </a:ext>
            </a:extLst>
          </p:cNvPr>
          <p:cNvSpPr>
            <a:spLocks noGrp="1"/>
          </p:cNvSpPr>
          <p:nvPr>
            <p:ph type="body" sz="quarter" idx="17"/>
          </p:nvPr>
        </p:nvSpPr>
        <p:spPr>
          <a:xfrm>
            <a:off x="618461" y="487681"/>
            <a:ext cx="10512420" cy="792480"/>
          </a:xfrm>
        </p:spPr>
        <p:txBody>
          <a:bodyPr numCol="2"/>
          <a:lstStyle/>
          <a:p>
            <a:r>
              <a:rPr lang="en-US" sz="6000" dirty="0">
                <a:effectLst>
                  <a:outerShdw blurRad="38100" dist="38100" dir="2700000" algn="tl">
                    <a:srgbClr val="000000">
                      <a:alpha val="43137"/>
                    </a:srgbClr>
                  </a:outerShdw>
                </a:effectLst>
              </a:rPr>
              <a:t>Introduction</a:t>
            </a:r>
            <a:endParaRPr lang="en-GB" sz="60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La </a:t>
            </a:r>
            <a:r>
              <a:rPr lang="en-GB" sz="1400" b="0" dirty="0">
                <a:latin typeface="Josefin Sans" pitchFamily="2" charset="0"/>
                <a:ea typeface="Times New Roman" panose="02020603050405020304" pitchFamily="18" charset="0"/>
                <a:cs typeface="Amatic SC" panose="00000500000000000000" pitchFamily="2" charset="-79"/>
              </a:rPr>
              <a:t>f</a:t>
            </a:r>
            <a:r>
              <a:rPr lang="en-GB" sz="1400" b="0" dirty="0">
                <a:effectLst/>
                <a:latin typeface="Josefin Sans" pitchFamily="2" charset="0"/>
                <a:ea typeface="Times New Roman" panose="02020603050405020304" pitchFamily="18" charset="0"/>
                <a:cs typeface="Amatic SC" panose="00000500000000000000" pitchFamily="2" charset="-79"/>
              </a:rPr>
              <a:t>ormation ACTIVATE sur la prescription </a:t>
            </a:r>
            <a:r>
              <a:rPr lang="en-GB" sz="1400" b="0" dirty="0" err="1">
                <a:effectLst/>
                <a:latin typeface="Josefin Sans" pitchFamily="2" charset="0"/>
                <a:ea typeface="Times New Roman" panose="02020603050405020304" pitchFamily="18" charset="0"/>
                <a:cs typeface="Amatic SC" panose="00000500000000000000" pitchFamily="2" charset="-79"/>
              </a:rPr>
              <a:t>sociale</a:t>
            </a:r>
            <a:r>
              <a:rPr lang="en-GB" sz="1400" b="0" dirty="0">
                <a:effectLst/>
                <a:latin typeface="Josefin Sans" pitchFamily="2" charset="0"/>
                <a:ea typeface="Times New Roman" panose="02020603050405020304" pitchFamily="18" charset="0"/>
                <a:cs typeface="Amatic SC" panose="00000500000000000000" pitchFamily="2" charset="-79"/>
              </a:rPr>
              <a:t> et les ressources éducatives ouvertes a </a:t>
            </a:r>
            <a:r>
              <a:rPr lang="en-GB" sz="1400" b="0" dirty="0" err="1">
                <a:effectLst/>
                <a:latin typeface="Josefin Sans" pitchFamily="2" charset="0"/>
                <a:ea typeface="Times New Roman" panose="02020603050405020304" pitchFamily="18" charset="0"/>
                <a:cs typeface="Amatic SC" panose="00000500000000000000" pitchFamily="2" charset="-79"/>
              </a:rPr>
              <a:t>été</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élaborée</a:t>
            </a:r>
            <a:r>
              <a:rPr lang="en-GB" sz="1400" b="0" dirty="0">
                <a:effectLst/>
                <a:latin typeface="Josefin Sans" pitchFamily="2" charset="0"/>
                <a:ea typeface="Times New Roman" panose="02020603050405020304" pitchFamily="18" charset="0"/>
                <a:cs typeface="Amatic SC" panose="00000500000000000000" pitchFamily="2" charset="-79"/>
              </a:rPr>
              <a:t> et </a:t>
            </a:r>
            <a:r>
              <a:rPr lang="en-GB" sz="1400" b="0" dirty="0" err="1">
                <a:effectLst/>
                <a:latin typeface="Josefin Sans" pitchFamily="2" charset="0"/>
                <a:ea typeface="Times New Roman" panose="02020603050405020304" pitchFamily="18" charset="0"/>
                <a:cs typeface="Amatic SC" panose="00000500000000000000" pitchFamily="2" charset="-79"/>
              </a:rPr>
              <a:t>conçue</a:t>
            </a:r>
            <a:r>
              <a:rPr lang="en-GB" sz="1400" b="0" dirty="0">
                <a:effectLst/>
                <a:latin typeface="Josefin Sans" pitchFamily="2" charset="0"/>
                <a:ea typeface="Times New Roman" panose="02020603050405020304" pitchFamily="18" charset="0"/>
                <a:cs typeface="Amatic SC" panose="00000500000000000000" pitchFamily="2" charset="-79"/>
              </a:rPr>
              <a:t> par des professionnels de la </a:t>
            </a:r>
            <a:r>
              <a:rPr lang="en-GB" sz="1400" b="0" dirty="0" err="1">
                <a:effectLst/>
                <a:latin typeface="Josefin Sans" pitchFamily="2" charset="0"/>
                <a:ea typeface="Times New Roman" panose="02020603050405020304" pitchFamily="18" charset="0"/>
                <a:cs typeface="Amatic SC" panose="00000500000000000000" pitchFamily="2" charset="-79"/>
              </a:rPr>
              <a:t>santé</a:t>
            </a:r>
            <a:r>
              <a:rPr lang="en-GB" sz="1400" b="0" dirty="0">
                <a:effectLst/>
                <a:latin typeface="Josefin Sans" pitchFamily="2" charset="0"/>
                <a:ea typeface="Times New Roman" panose="02020603050405020304" pitchFamily="18" charset="0"/>
                <a:cs typeface="Amatic SC" panose="00000500000000000000" pitchFamily="2" charset="-79"/>
              </a:rPr>
              <a:t> de </a:t>
            </a:r>
            <a:r>
              <a:rPr lang="en-GB" sz="1400" b="0" dirty="0" err="1">
                <a:effectLst/>
                <a:latin typeface="Josefin Sans" pitchFamily="2" charset="0"/>
                <a:ea typeface="Times New Roman" panose="02020603050405020304" pitchFamily="18" charset="0"/>
                <a:cs typeface="Amatic SC" panose="00000500000000000000" pitchFamily="2" charset="-79"/>
              </a:rPr>
              <a:t>proxilmité</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afin</a:t>
            </a:r>
            <a:r>
              <a:rPr lang="en-GB" sz="1400" b="0" dirty="0">
                <a:effectLst/>
                <a:latin typeface="Josefin Sans" pitchFamily="2" charset="0"/>
                <a:ea typeface="Times New Roman" panose="02020603050405020304" pitchFamily="18" charset="0"/>
                <a:cs typeface="Amatic SC" panose="00000500000000000000" pitchFamily="2" charset="-79"/>
              </a:rPr>
              <a:t> de fournir des informations, des ressources et un soutien pour le </a:t>
            </a:r>
            <a:r>
              <a:rPr lang="en-GB" sz="1400" b="0" dirty="0" err="1">
                <a:effectLst/>
                <a:latin typeface="Josefin Sans" pitchFamily="2" charset="0"/>
                <a:ea typeface="Times New Roman" panose="02020603050405020304" pitchFamily="18" charset="0"/>
                <a:cs typeface="Amatic SC" panose="00000500000000000000" pitchFamily="2" charset="-79"/>
              </a:rPr>
              <a:t>développement</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continu</a:t>
            </a:r>
            <a:r>
              <a:rPr lang="en-GB" sz="1400" b="0" dirty="0">
                <a:effectLst/>
                <a:latin typeface="Josefin Sans" pitchFamily="2" charset="0"/>
                <a:ea typeface="Times New Roman" panose="02020603050405020304" pitchFamily="18" charset="0"/>
                <a:cs typeface="Amatic SC" panose="00000500000000000000" pitchFamily="2" charset="-79"/>
              </a:rPr>
              <a:t> des professionnels de la santé et des soins, d'une manière ouverte et accessible.  </a:t>
            </a:r>
          </a:p>
          <a:p>
            <a:pPr>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Ce </a:t>
            </a:r>
            <a:r>
              <a:rPr lang="en-GB" sz="1400" b="0" dirty="0" err="1">
                <a:effectLst/>
                <a:latin typeface="Josefin Sans" pitchFamily="2" charset="0"/>
                <a:ea typeface="Times New Roman" panose="02020603050405020304" pitchFamily="18" charset="0"/>
                <a:cs typeface="Amatic SC" panose="00000500000000000000" pitchFamily="2" charset="-79"/>
              </a:rPr>
              <a:t>cours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viendra</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compléter</a:t>
            </a:r>
            <a:r>
              <a:rPr lang="en-GB" sz="1400" b="0" dirty="0">
                <a:effectLst/>
                <a:latin typeface="Josefin Sans" pitchFamily="2" charset="0"/>
                <a:ea typeface="Times New Roman" panose="02020603050405020304" pitchFamily="18" charset="0"/>
                <a:cs typeface="Amatic SC" panose="00000500000000000000" pitchFamily="2" charset="-79"/>
              </a:rPr>
              <a:t> les </a:t>
            </a:r>
            <a:r>
              <a:rPr lang="en-GB" sz="1400" b="0" dirty="0" err="1">
                <a:effectLst/>
                <a:latin typeface="Josefin Sans" pitchFamily="2" charset="0"/>
                <a:ea typeface="Times New Roman" panose="02020603050405020304" pitchFamily="18" charset="0"/>
                <a:cs typeface="Amatic SC" panose="00000500000000000000" pitchFamily="2" charset="-79"/>
              </a:rPr>
              <a:t>ressources</a:t>
            </a:r>
            <a:r>
              <a:rPr lang="en-GB" sz="1400" b="0" dirty="0">
                <a:effectLst/>
                <a:latin typeface="Josefin Sans" pitchFamily="2" charset="0"/>
                <a:ea typeface="Times New Roman" panose="02020603050405020304" pitchFamily="18" charset="0"/>
                <a:cs typeface="Amatic SC" panose="00000500000000000000" pitchFamily="2" charset="-79"/>
              </a:rPr>
              <a:t> déjà </a:t>
            </a:r>
            <a:r>
              <a:rPr lang="en-GB" sz="1400" b="0" dirty="0" err="1">
                <a:effectLst/>
                <a:latin typeface="Josefin Sans" pitchFamily="2" charset="0"/>
                <a:ea typeface="Times New Roman" panose="02020603050405020304" pitchFamily="18" charset="0"/>
                <a:cs typeface="Amatic SC" panose="00000500000000000000" pitchFamily="2" charset="-79"/>
              </a:rPr>
              <a:t>disponibles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auprès</a:t>
            </a:r>
            <a:r>
              <a:rPr lang="en-GB" sz="1400" b="0" dirty="0">
                <a:effectLst/>
                <a:latin typeface="Josefin Sans" pitchFamily="2" charset="0"/>
                <a:ea typeface="Times New Roman" panose="02020603050405020304" pitchFamily="18" charset="0"/>
                <a:cs typeface="Amatic SC" panose="00000500000000000000" pitchFamily="2" charset="-79"/>
              </a:rPr>
              <a:t> du </a:t>
            </a:r>
            <a:r>
              <a:rPr lang="en-GB" sz="1400" b="0" dirty="0" err="1">
                <a:effectLst/>
                <a:latin typeface="Josefin Sans" pitchFamily="2" charset="0"/>
                <a:ea typeface="Times New Roman" panose="02020603050405020304" pitchFamily="18" charset="0"/>
                <a:cs typeface="Amatic SC" panose="00000500000000000000" pitchFamily="2" charset="-79"/>
              </a:rPr>
              <a:t>projet</a:t>
            </a:r>
            <a:r>
              <a:rPr lang="en-GB" sz="1400" b="0" dirty="0">
                <a:effectLst/>
                <a:latin typeface="Josefin Sans" pitchFamily="2" charset="0"/>
                <a:ea typeface="Times New Roman" panose="02020603050405020304" pitchFamily="18" charset="0"/>
                <a:cs typeface="Amatic SC" panose="00000500000000000000" pitchFamily="2" charset="-79"/>
              </a:rPr>
              <a:t> ACTIVATE :</a:t>
            </a:r>
          </a:p>
          <a:p>
            <a:pPr marL="342900" lvl="0" indent="-342900">
              <a:lnSpc>
                <a:spcPct val="150000"/>
              </a:lnSpc>
              <a:buFont typeface="Symbol" panose="05050102010706020507" pitchFamily="18" charset="2"/>
              <a:buChar char=""/>
            </a:pPr>
            <a:r>
              <a:rPr lang="en-GB" sz="1400" b="0" dirty="0">
                <a:effectLst/>
                <a:latin typeface="Josefin Sans" pitchFamily="2" charset="0"/>
                <a:ea typeface="Times New Roman" panose="02020603050405020304" pitchFamily="18" charset="0"/>
                <a:cs typeface="Amatic SC" panose="00000500000000000000" pitchFamily="2" charset="-79"/>
              </a:rPr>
              <a:t>Mind Yourself Now - Guide </a:t>
            </a:r>
            <a:r>
              <a:rPr lang="en-GB" sz="1400" b="0" dirty="0" err="1">
                <a:effectLst/>
                <a:latin typeface="Josefin Sans" pitchFamily="2" charset="0"/>
                <a:ea typeface="Times New Roman" panose="02020603050405020304" pitchFamily="18" charset="0"/>
                <a:cs typeface="Amatic SC" panose="00000500000000000000" pitchFamily="2" charset="-79"/>
              </a:rPr>
              <a:t>d'autonomisation</a:t>
            </a:r>
            <a:r>
              <a:rPr lang="en-GB" sz="1400" b="0" dirty="0">
                <a:effectLst/>
                <a:latin typeface="Josefin Sans" pitchFamily="2" charset="0"/>
                <a:ea typeface="Times New Roman" panose="02020603050405020304" pitchFamily="18" charset="0"/>
                <a:cs typeface="Amatic SC" panose="00000500000000000000" pitchFamily="2" charset="-79"/>
              </a:rPr>
              <a:t> des </a:t>
            </a:r>
            <a:r>
              <a:rPr lang="en-GB" sz="1400" b="0" dirty="0" err="1">
                <a:effectLst/>
                <a:latin typeface="Josefin Sans" pitchFamily="2" charset="0"/>
                <a:ea typeface="Times New Roman" panose="02020603050405020304" pitchFamily="18" charset="0"/>
                <a:cs typeface="Amatic SC" panose="00000500000000000000" pitchFamily="2" charset="-79"/>
              </a:rPr>
              <a:t>adultes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en</a:t>
            </a:r>
            <a:r>
              <a:rPr lang="en-GB" sz="1400" b="0" dirty="0">
                <a:effectLst/>
                <a:latin typeface="Josefin Sans" pitchFamily="2" charset="0"/>
                <a:ea typeface="Times New Roman" panose="02020603050405020304" pitchFamily="18" charset="0"/>
                <a:cs typeface="Amatic SC" panose="00000500000000000000" pitchFamily="2" charset="-79"/>
              </a:rPr>
              <a:t> matière de </a:t>
            </a:r>
            <a:r>
              <a:rPr lang="en-GB" sz="1400" b="0" dirty="0" err="1">
                <a:effectLst/>
                <a:latin typeface="Josefin Sans" pitchFamily="2" charset="0"/>
                <a:ea typeface="Times New Roman" panose="02020603050405020304" pitchFamily="18" charset="0"/>
                <a:cs typeface="Amatic SC" panose="00000500000000000000" pitchFamily="2" charset="-79"/>
              </a:rPr>
              <a:t>littératie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en</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santé</a:t>
            </a:r>
            <a:r>
              <a:rPr lang="en-GB" sz="1400" b="0" dirty="0">
                <a:effectLst/>
                <a:latin typeface="Josefin Sans" pitchFamily="2" charset="0"/>
                <a:ea typeface="Times New Roman" panose="02020603050405020304" pitchFamily="18" charset="0"/>
                <a:cs typeface="Amatic SC" panose="00000500000000000000" pitchFamily="2" charset="-79"/>
              </a:rPr>
              <a:t> - </a:t>
            </a:r>
            <a:r>
              <a:rPr lang="en-GB" sz="1400" b="0" dirty="0" err="1">
                <a:effectLst/>
                <a:latin typeface="Josefin Sans" pitchFamily="2" charset="0"/>
                <a:ea typeface="Times New Roman" panose="02020603050405020304" pitchFamily="18" charset="0"/>
                <a:cs typeface="Amatic SC" panose="00000500000000000000" pitchFamily="2" charset="-79"/>
              </a:rPr>
              <a:t>fournit</a:t>
            </a:r>
            <a:r>
              <a:rPr lang="en-GB" sz="1400" b="0" dirty="0">
                <a:effectLst/>
                <a:latin typeface="Josefin Sans" pitchFamily="2" charset="0"/>
                <a:ea typeface="Times New Roman" panose="02020603050405020304" pitchFamily="18" charset="0"/>
                <a:cs typeface="Amatic SC" panose="00000500000000000000" pitchFamily="2" charset="-79"/>
              </a:rPr>
              <a:t> des </a:t>
            </a:r>
            <a:r>
              <a:rPr lang="en-GB" sz="1400" b="0" dirty="0" err="1">
                <a:effectLst/>
                <a:latin typeface="Josefin Sans" pitchFamily="2" charset="0"/>
                <a:ea typeface="Times New Roman" panose="02020603050405020304" pitchFamily="18" charset="0"/>
                <a:cs typeface="Amatic SC" panose="00000500000000000000" pitchFamily="2" charset="-79"/>
              </a:rPr>
              <a:t>informations</a:t>
            </a:r>
            <a:r>
              <a:rPr lang="en-GB" sz="1400" b="0" dirty="0">
                <a:effectLst/>
                <a:latin typeface="Josefin Sans" pitchFamily="2" charset="0"/>
                <a:ea typeface="Times New Roman" panose="02020603050405020304" pitchFamily="18" charset="0"/>
                <a:cs typeface="Amatic SC" panose="00000500000000000000" pitchFamily="2" charset="-79"/>
              </a:rPr>
              <a:t> pour nous aider </a:t>
            </a:r>
            <a:r>
              <a:rPr lang="en-GB" sz="1400" b="0" dirty="0" err="1">
                <a:effectLst/>
                <a:latin typeface="Josefin Sans" pitchFamily="2" charset="0"/>
                <a:ea typeface="Times New Roman" panose="02020603050405020304" pitchFamily="18" charset="0"/>
                <a:cs typeface="Amatic SC" panose="00000500000000000000" pitchFamily="2" charset="-79"/>
              </a:rPr>
              <a:t>à</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soutenir</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notre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santé</a:t>
            </a:r>
            <a:r>
              <a:rPr lang="en-GB" sz="1400" b="0" dirty="0">
                <a:effectLst/>
                <a:latin typeface="Josefin Sans" pitchFamily="2" charset="0"/>
                <a:ea typeface="Times New Roman" panose="02020603050405020304" pitchFamily="18" charset="0"/>
                <a:cs typeface="Amatic SC" panose="00000500000000000000" pitchFamily="2" charset="-79"/>
              </a:rPr>
              <a:t> et </a:t>
            </a:r>
            <a:r>
              <a:rPr lang="en-GB" sz="1400" b="0" dirty="0" err="1">
                <a:effectLst/>
                <a:latin typeface="Josefin Sans" pitchFamily="2" charset="0"/>
                <a:ea typeface="Times New Roman" panose="02020603050405020304" pitchFamily="18" charset="0"/>
                <a:cs typeface="Amatic SC" panose="00000500000000000000" pitchFamily="2" charset="-79"/>
              </a:rPr>
              <a:t>notre</a:t>
            </a:r>
            <a:r>
              <a:rPr lang="en-GB" sz="1400" b="0" dirty="0">
                <a:effectLst/>
                <a:latin typeface="Josefin Sans" pitchFamily="2" charset="0"/>
                <a:ea typeface="Times New Roman" panose="02020603050405020304" pitchFamily="18" charset="0"/>
                <a:cs typeface="Amatic SC" panose="00000500000000000000" pitchFamily="2" charset="-79"/>
              </a:rPr>
              <a:t> bien-</a:t>
            </a:r>
            <a:r>
              <a:rPr lang="en-GB" sz="1400" b="0" dirty="0" err="1">
                <a:effectLst/>
                <a:latin typeface="Josefin Sans" pitchFamily="2" charset="0"/>
                <a:ea typeface="Times New Roman" panose="02020603050405020304" pitchFamily="18" charset="0"/>
                <a:cs typeface="Amatic SC" panose="00000500000000000000" pitchFamily="2" charset="-79"/>
              </a:rPr>
              <a:t>être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a:solidFill>
                  <a:srgbClr val="FFC000"/>
                </a:solidFill>
                <a:latin typeface="Josefin Sans" pitchFamily="2" charset="0"/>
                <a:ea typeface="Times New Roman" panose="02020603050405020304" pitchFamily="18" charset="0"/>
                <a:cs typeface="Amatic SC" panose="00000500000000000000" pitchFamily="2" charset="-79"/>
                <a:hlinkClick r:id="rId2">
                  <a:extLst>
                    <a:ext uri="{A12FA001-AC4F-418D-AE19-62706E023703}">
                      <ahyp:hlinkClr xmlns:ahyp="http://schemas.microsoft.com/office/drawing/2018/hyperlinkcolor" val="tx"/>
                    </a:ext>
                  </a:extLst>
                </a:hlinkClick>
              </a:rPr>
              <a:t>https://</a:t>
            </a:r>
            <a:r>
              <a:rPr lang="en-GB" sz="1400" b="0" dirty="0" err="1">
                <a:solidFill>
                  <a:srgbClr val="FFC000"/>
                </a:solidFill>
                <a:latin typeface="Josefin Sans" pitchFamily="2" charset="0"/>
                <a:ea typeface="Times New Roman" panose="02020603050405020304" pitchFamily="18" charset="0"/>
                <a:cs typeface="Amatic SC" panose="00000500000000000000" pitchFamily="2" charset="-79"/>
                <a:hlinkClick r:id="rId2">
                  <a:extLst>
                    <a:ext uri="{A12FA001-AC4F-418D-AE19-62706E023703}">
                      <ahyp:hlinkClr xmlns:ahyp="http://schemas.microsoft.com/office/drawing/2018/hyperlinkcolor" val="tx"/>
                    </a:ext>
                  </a:extLst>
                </a:hlinkClick>
              </a:rPr>
              <a:t>www.</a:t>
            </a:r>
            <a:r>
              <a:rPr lang="en-GB" sz="1400" b="0" dirty="0" err="1">
                <a:solidFill>
                  <a:srgbClr val="FFC000"/>
                </a:solidFill>
                <a:latin typeface="Josefin Sans" pitchFamily="2" charset="0"/>
                <a:ea typeface="Times New Roman" panose="02020603050405020304" pitchFamily="18" charset="0"/>
                <a:cs typeface="Amatic SC" panose="00000500000000000000" pitchFamily="2" charset="-79"/>
              </a:rPr>
              <a:t>socialprescribers.eu</a:t>
            </a:r>
            <a:r>
              <a:rPr lang="en-GB" sz="1400" b="0" dirty="0">
                <a:solidFill>
                  <a:srgbClr val="FFC000"/>
                </a:solidFill>
                <a:latin typeface="Josefin Sans" pitchFamily="2" charset="0"/>
                <a:ea typeface="Times New Roman" panose="02020603050405020304" pitchFamily="18" charset="0"/>
                <a:cs typeface="Amatic SC" panose="00000500000000000000" pitchFamily="2" charset="-79"/>
              </a:rPr>
              <a:t>/the-health-literacy-empowerment-guide/ </a:t>
            </a:r>
          </a:p>
          <a:p>
            <a:pPr marL="342900" lvl="0" indent="-342900">
              <a:lnSpc>
                <a:spcPct val="150000"/>
              </a:lnSpc>
              <a:buFont typeface="Symbol" panose="05050102010706020507" pitchFamily="18" charset="2"/>
              <a:buChar char=""/>
            </a:pPr>
            <a:endParaRPr lang="en-GB" sz="1400" b="0" dirty="0">
              <a:effectLst/>
              <a:latin typeface="Josefin Sans" pitchFamily="2" charset="0"/>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endParaRPr lang="en-GB" sz="1400" b="0" dirty="0">
              <a:latin typeface="Josefin Sans" pitchFamily="2" charset="0"/>
              <a:ea typeface="Times New Roman" panose="02020603050405020304" pitchFamily="18" charset="0"/>
              <a:cs typeface="Amatic SC" panose="00000500000000000000" pitchFamily="2" charset="-79"/>
            </a:endParaRPr>
          </a:p>
          <a:p>
            <a:pPr lvl="0" algn="ctr">
              <a:lnSpc>
                <a:spcPct val="150000"/>
              </a:lnSpc>
            </a:pPr>
            <a:endParaRPr lang="en-GB" sz="1400" b="0" dirty="0">
              <a:latin typeface="Josefin Sans" pitchFamily="2" charset="0"/>
              <a:ea typeface="Times New Roman" panose="02020603050405020304" pitchFamily="18" charset="0"/>
              <a:cs typeface="Amatic SC" panose="00000500000000000000" pitchFamily="2" charset="-79"/>
            </a:endParaRPr>
          </a:p>
          <a:p>
            <a:pPr marL="184150" lvl="0">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Le compendium des </a:t>
            </a:r>
            <a:r>
              <a:rPr lang="en-GB" sz="1400" b="0" dirty="0" err="1">
                <a:effectLst/>
                <a:latin typeface="Josefin Sans" pitchFamily="2" charset="0"/>
                <a:ea typeface="Times New Roman" panose="02020603050405020304" pitchFamily="18" charset="0"/>
                <a:cs typeface="Amatic SC" panose="00000500000000000000" pitchFamily="2" charset="-79"/>
              </a:rPr>
              <a:t>projets</a:t>
            </a:r>
            <a:r>
              <a:rPr lang="en-GB" sz="1400" b="0" dirty="0">
                <a:effectLst/>
                <a:latin typeface="Josefin Sans" pitchFamily="2" charset="0"/>
                <a:ea typeface="Times New Roman" panose="02020603050405020304" pitchFamily="18" charset="0"/>
                <a:cs typeface="Amatic SC" panose="00000500000000000000" pitchFamily="2" charset="-79"/>
              </a:rPr>
              <a:t> de </a:t>
            </a:r>
            <a:r>
              <a:rPr lang="en-GB" sz="1400" b="0" dirty="0" err="1">
                <a:effectLst/>
                <a:latin typeface="Josefin Sans" pitchFamily="2" charset="0"/>
                <a:ea typeface="Times New Roman" panose="02020603050405020304" pitchFamily="18" charset="0"/>
                <a:cs typeface="Amatic SC" panose="00000500000000000000" pitchFamily="2" charset="-79"/>
              </a:rPr>
              <a:t>soins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communautaires</a:t>
            </a:r>
            <a:r>
              <a:rPr lang="en-GB" sz="1400" b="0" dirty="0">
                <a:effectLst/>
                <a:latin typeface="Josefin Sans" pitchFamily="2" charset="0"/>
                <a:ea typeface="Times New Roman" panose="02020603050405020304" pitchFamily="18" charset="0"/>
                <a:cs typeface="Amatic SC" panose="00000500000000000000" pitchFamily="2" charset="-79"/>
              </a:rPr>
              <a:t> de prescription </a:t>
            </a:r>
            <a:r>
              <a:rPr lang="en-GB" sz="1400" b="0" dirty="0" err="1">
                <a:effectLst/>
                <a:latin typeface="Josefin Sans" pitchFamily="2" charset="0"/>
                <a:ea typeface="Times New Roman" panose="02020603050405020304" pitchFamily="18" charset="0"/>
                <a:cs typeface="Amatic SC" panose="00000500000000000000" pitchFamily="2" charset="-79"/>
              </a:rPr>
              <a:t>sociale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détaille</a:t>
            </a:r>
            <a:r>
              <a:rPr lang="en-GB" sz="1400" b="0" dirty="0">
                <a:effectLst/>
                <a:latin typeface="Josefin Sans" pitchFamily="2" charset="0"/>
                <a:ea typeface="Times New Roman" panose="02020603050405020304" pitchFamily="18" charset="0"/>
                <a:cs typeface="Amatic SC" panose="00000500000000000000" pitchFamily="2" charset="-79"/>
              </a:rPr>
              <a:t> 35 études de </a:t>
            </a:r>
            <a:r>
              <a:rPr lang="en-GB" sz="1400" b="0" dirty="0" err="1">
                <a:effectLst/>
                <a:latin typeface="Josefin Sans" pitchFamily="2" charset="0"/>
                <a:ea typeface="Times New Roman" panose="02020603050405020304" pitchFamily="18" charset="0"/>
                <a:cs typeface="Amatic SC" panose="00000500000000000000" pitchFamily="2" charset="-79"/>
              </a:rPr>
              <a:t>cas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européennes</a:t>
            </a:r>
            <a:r>
              <a:rPr lang="en-GB" sz="1400" b="0" dirty="0">
                <a:effectLst/>
                <a:latin typeface="Josefin Sans" pitchFamily="2" charset="0"/>
                <a:ea typeface="Times New Roman" panose="02020603050405020304" pitchFamily="18" charset="0"/>
                <a:cs typeface="Amatic SC" panose="00000500000000000000" pitchFamily="2" charset="-79"/>
              </a:rPr>
              <a:t> dans </a:t>
            </a:r>
            <a:r>
              <a:rPr lang="en-GB" sz="1400" b="0" dirty="0" err="1">
                <a:latin typeface="Josefin Sans" pitchFamily="2" charset="0"/>
                <a:ea typeface="Times New Roman" panose="02020603050405020304" pitchFamily="18" charset="0"/>
                <a:cs typeface="Amatic SC" panose="00000500000000000000" pitchFamily="2" charset="-79"/>
              </a:rPr>
              <a:t>diverses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catégories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notamment</a:t>
            </a:r>
            <a:r>
              <a:rPr lang="en-GB" sz="1400" b="0" dirty="0">
                <a:effectLst/>
                <a:latin typeface="Josefin Sans" pitchFamily="2" charset="0"/>
                <a:ea typeface="Times New Roman" panose="02020603050405020304" pitchFamily="18" charset="0"/>
                <a:cs typeface="Amatic SC" panose="00000500000000000000" pitchFamily="2" charset="-79"/>
              </a:rPr>
              <a:t> les arts et la culture, </a:t>
            </a:r>
            <a:r>
              <a:rPr lang="en-GB" sz="1400" b="0" dirty="0" err="1">
                <a:effectLst/>
                <a:latin typeface="Josefin Sans" pitchFamily="2" charset="0"/>
                <a:ea typeface="Times New Roman" panose="02020603050405020304" pitchFamily="18" charset="0"/>
                <a:cs typeface="Amatic SC" panose="00000500000000000000" pitchFamily="2" charset="-79"/>
              </a:rPr>
              <a:t>l'intergénérationnel</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l'activité</a:t>
            </a:r>
            <a:r>
              <a:rPr lang="en-GB" sz="1400" b="0" dirty="0">
                <a:effectLst/>
                <a:latin typeface="Josefin Sans" pitchFamily="2" charset="0"/>
                <a:ea typeface="Times New Roman" panose="02020603050405020304" pitchFamily="18" charset="0"/>
                <a:cs typeface="Amatic SC" panose="00000500000000000000" pitchFamily="2" charset="-79"/>
              </a:rPr>
              <a:t> physique, la </a:t>
            </a:r>
            <a:r>
              <a:rPr lang="en-GB" sz="1400" b="0" dirty="0" err="1">
                <a:effectLst/>
                <a:latin typeface="Josefin Sans" pitchFamily="2" charset="0"/>
                <a:ea typeface="Times New Roman" panose="02020603050405020304" pitchFamily="18" charset="0"/>
                <a:cs typeface="Amatic SC" panose="00000500000000000000" pitchFamily="2" charset="-79"/>
              </a:rPr>
              <a:t>santé</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mentale</a:t>
            </a:r>
            <a:r>
              <a:rPr lang="en-GB" sz="1400" b="0" dirty="0">
                <a:effectLst/>
                <a:latin typeface="Josefin Sans" pitchFamily="2" charset="0"/>
                <a:ea typeface="Times New Roman" panose="02020603050405020304" pitchFamily="18" charset="0"/>
                <a:cs typeface="Amatic SC" panose="00000500000000000000" pitchFamily="2" charset="-79"/>
              </a:rPr>
              <a:t> et la prescription </a:t>
            </a:r>
            <a:r>
              <a:rPr lang="en-GB" sz="1400" b="0" dirty="0" err="1">
                <a:effectLst/>
                <a:latin typeface="Josefin Sans" pitchFamily="2" charset="0"/>
                <a:ea typeface="Times New Roman" panose="02020603050405020304" pitchFamily="18" charset="0"/>
                <a:cs typeface="Amatic SC" panose="00000500000000000000" pitchFamily="2" charset="-79"/>
              </a:rPr>
              <a:t>sociale</a:t>
            </a:r>
            <a:r>
              <a:rPr lang="en-GB" sz="1400" b="0" dirty="0">
                <a:effectLst/>
                <a:latin typeface="Josefin Sans" pitchFamily="2" charset="0"/>
                <a:ea typeface="Times New Roman" panose="02020603050405020304" pitchFamily="18" charset="0"/>
                <a:cs typeface="Amatic SC" panose="00000500000000000000" pitchFamily="2" charset="-79"/>
              </a:rPr>
              <a:t> [lien </a:t>
            </a:r>
            <a:r>
              <a:rPr lang="en-GB" sz="1400" b="0" dirty="0" err="1">
                <a:effectLst/>
                <a:latin typeface="Josefin Sans" pitchFamily="2" charset="0"/>
                <a:ea typeface="Times New Roman" panose="02020603050405020304" pitchFamily="18" charset="0"/>
                <a:cs typeface="Amatic SC" panose="00000500000000000000" pitchFamily="2" charset="-79"/>
              </a:rPr>
              <a:t>vers</a:t>
            </a:r>
            <a:r>
              <a:rPr lang="en-GB" sz="1400" b="0" dirty="0">
                <a:effectLst/>
                <a:latin typeface="Josefin Sans" pitchFamily="2" charset="0"/>
                <a:ea typeface="Times New Roman" panose="02020603050405020304" pitchFamily="18" charset="0"/>
                <a:cs typeface="Amatic SC" panose="00000500000000000000" pitchFamily="2" charset="-79"/>
              </a:rPr>
              <a:t> le compendium].</a:t>
            </a:r>
          </a:p>
          <a:p>
            <a:pPr marL="138113">
              <a:lnSpc>
                <a:spcPct val="150000"/>
              </a:lnSpc>
            </a:pPr>
            <a:r>
              <a:rPr lang="en-GB" sz="1400" b="0" dirty="0">
                <a:latin typeface="Josefin Sans" pitchFamily="2" charset="0"/>
                <a:ea typeface="Times New Roman" panose="02020603050405020304" pitchFamily="18" charset="0"/>
                <a:cs typeface="Amatic SC" panose="00000500000000000000" pitchFamily="2" charset="-79"/>
              </a:rPr>
              <a:t>De plus</a:t>
            </a:r>
            <a:r>
              <a:rPr lang="en-GB" sz="1400" b="0" dirty="0">
                <a:effectLst/>
                <a:latin typeface="Josefin Sans" pitchFamily="2" charset="0"/>
                <a:ea typeface="Times New Roman" panose="02020603050405020304" pitchFamily="18" charset="0"/>
                <a:cs typeface="Amatic SC" panose="00000500000000000000" pitchFamily="2" charset="-79"/>
              </a:rPr>
              <a:t>, la </a:t>
            </a:r>
            <a:r>
              <a:rPr lang="en-GB" sz="1400" b="0" dirty="0" err="1">
                <a:effectLst/>
                <a:latin typeface="Josefin Sans" pitchFamily="2" charset="0"/>
                <a:ea typeface="Times New Roman" panose="02020603050405020304" pitchFamily="18" charset="0"/>
                <a:cs typeface="Amatic SC" panose="00000500000000000000" pitchFamily="2" charset="-79"/>
              </a:rPr>
              <a:t>dernière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ressource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est</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en</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cours</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d'élaboration</a:t>
            </a:r>
            <a:r>
              <a:rPr lang="en-GB" sz="1400" b="0" dirty="0">
                <a:effectLst/>
                <a:latin typeface="Josefin Sans" pitchFamily="2" charset="0"/>
                <a:ea typeface="Times New Roman" panose="02020603050405020304" pitchFamily="18" charset="0"/>
                <a:cs typeface="Amatic SC" panose="00000500000000000000" pitchFamily="2" charset="-79"/>
              </a:rPr>
              <a:t> : le </a:t>
            </a:r>
            <a:r>
              <a:rPr lang="en-US" sz="1400" b="0" dirty="0" err="1">
                <a:effectLst/>
                <a:latin typeface="Josefin Sans" pitchFamily="2" charset="0"/>
                <a:ea typeface="Times New Roman" panose="02020603050405020304" pitchFamily="18" charset="0"/>
                <a:cs typeface="Amatic SC" panose="00000500000000000000" pitchFamily="2" charset="-79"/>
              </a:rPr>
              <a:t>cours</a:t>
            </a:r>
            <a:r>
              <a:rPr lang="en-US" sz="1400" b="0" dirty="0">
                <a:effectLst/>
                <a:latin typeface="Josefin Sans" pitchFamily="2" charset="0"/>
                <a:ea typeface="Times New Roman" panose="02020603050405020304" pitchFamily="18" charset="0"/>
                <a:cs typeface="Amatic SC" panose="00000500000000000000" pitchFamily="2" charset="-79"/>
              </a:rPr>
              <a:t> </a:t>
            </a:r>
            <a:r>
              <a:rPr lang="en-US" sz="1400" b="0" dirty="0" err="1">
                <a:effectLst/>
                <a:latin typeface="Josefin Sans" pitchFamily="2" charset="0"/>
                <a:ea typeface="Times New Roman" panose="02020603050405020304" pitchFamily="18" charset="0"/>
                <a:cs typeface="Amatic SC" panose="00000500000000000000" pitchFamily="2" charset="-79"/>
              </a:rPr>
              <a:t>d'introduction</a:t>
            </a:r>
            <a:r>
              <a:rPr lang="en-US" sz="1400" b="0" dirty="0">
                <a:effectLst/>
                <a:latin typeface="Josefin Sans" pitchFamily="2" charset="0"/>
                <a:ea typeface="Times New Roman" panose="02020603050405020304" pitchFamily="18" charset="0"/>
                <a:cs typeface="Amatic SC" panose="00000500000000000000" pitchFamily="2" charset="-79"/>
              </a:rPr>
              <a:t> </a:t>
            </a:r>
            <a:r>
              <a:rPr lang="en-US" sz="1400" b="0" dirty="0" err="1">
                <a:effectLst/>
                <a:latin typeface="Josefin Sans" pitchFamily="2" charset="0"/>
                <a:ea typeface="Times New Roman" panose="02020603050405020304" pitchFamily="18" charset="0"/>
                <a:cs typeface="Amatic SC" panose="00000500000000000000" pitchFamily="2" charset="-79"/>
              </a:rPr>
              <a:t>à</a:t>
            </a:r>
            <a:r>
              <a:rPr lang="en-US" sz="1400" b="0" dirty="0">
                <a:effectLst/>
                <a:latin typeface="Josefin Sans" pitchFamily="2" charset="0"/>
                <a:ea typeface="Times New Roman" panose="02020603050405020304" pitchFamily="18" charset="0"/>
                <a:cs typeface="Amatic SC" panose="00000500000000000000" pitchFamily="2" charset="-79"/>
              </a:rPr>
              <a:t> la prescription </a:t>
            </a:r>
            <a:r>
              <a:rPr lang="en-US" sz="1400" b="0" dirty="0" err="1">
                <a:effectLst/>
                <a:latin typeface="Josefin Sans" pitchFamily="2" charset="0"/>
                <a:ea typeface="Times New Roman" panose="02020603050405020304" pitchFamily="18" charset="0"/>
                <a:cs typeface="Amatic SC" panose="00000500000000000000" pitchFamily="2" charset="-79"/>
              </a:rPr>
              <a:t>sociale</a:t>
            </a:r>
            <a:r>
              <a:rPr lang="en-US" sz="1400" b="0" dirty="0">
                <a:effectLst/>
                <a:latin typeface="Josefin Sans" pitchFamily="2" charset="0"/>
                <a:ea typeface="Times New Roman" panose="02020603050405020304" pitchFamily="18" charset="0"/>
                <a:cs typeface="Amatic SC" panose="00000500000000000000" pitchFamily="2" charset="-79"/>
              </a:rPr>
              <a:t> </a:t>
            </a:r>
            <a:r>
              <a:rPr lang="en-US" sz="1400" b="0" dirty="0" err="1">
                <a:effectLst/>
                <a:latin typeface="Josefin Sans" pitchFamily="2" charset="0"/>
                <a:ea typeface="Times New Roman" panose="02020603050405020304" pitchFamily="18" charset="0"/>
                <a:cs typeface="Amatic SC" panose="00000500000000000000" pitchFamily="2" charset="-79"/>
              </a:rPr>
              <a:t>destiné</a:t>
            </a:r>
            <a:r>
              <a:rPr lang="en-US" sz="1400" b="0" dirty="0">
                <a:effectLst/>
                <a:latin typeface="Josefin Sans" pitchFamily="2" charset="0"/>
                <a:ea typeface="Times New Roman" panose="02020603050405020304" pitchFamily="18" charset="0"/>
                <a:cs typeface="Amatic SC" panose="00000500000000000000" pitchFamily="2" charset="-79"/>
              </a:rPr>
              <a:t> aux </a:t>
            </a:r>
            <a:r>
              <a:rPr lang="en-US" sz="1400" b="0" dirty="0" err="1">
                <a:effectLst/>
                <a:latin typeface="Josefin Sans" pitchFamily="2" charset="0"/>
                <a:ea typeface="Times New Roman" panose="02020603050405020304" pitchFamily="18" charset="0"/>
                <a:cs typeface="Amatic SC" panose="00000500000000000000" pitchFamily="2" charset="-79"/>
              </a:rPr>
              <a:t>éducateurs</a:t>
            </a:r>
            <a:r>
              <a:rPr lang="en-US" sz="1400" b="0" dirty="0">
                <a:effectLst/>
                <a:latin typeface="Josefin Sans" pitchFamily="2" charset="0"/>
                <a:ea typeface="Times New Roman" panose="02020603050405020304" pitchFamily="18" charset="0"/>
                <a:cs typeface="Amatic SC" panose="00000500000000000000" pitchFamily="2" charset="-79"/>
              </a:rPr>
              <a:t> des services </a:t>
            </a:r>
            <a:r>
              <a:rPr lang="en-US" sz="1400" b="0" dirty="0" err="1">
                <a:effectLst/>
                <a:latin typeface="Josefin Sans" pitchFamily="2" charset="0"/>
                <a:ea typeface="Times New Roman" panose="02020603050405020304" pitchFamily="18" charset="0"/>
                <a:cs typeface="Amatic SC" panose="00000500000000000000" pitchFamily="2" charset="-79"/>
              </a:rPr>
              <a:t>sociaux</a:t>
            </a:r>
            <a:r>
              <a:rPr lang="en-US" sz="1400" b="0" dirty="0">
                <a:effectLst/>
                <a:latin typeface="Josefin Sans" pitchFamily="2" charset="0"/>
                <a:ea typeface="Times New Roman" panose="02020603050405020304" pitchFamily="18" charset="0"/>
                <a:cs typeface="Amatic SC" panose="00000500000000000000" pitchFamily="2" charset="-79"/>
              </a:rPr>
              <a:t> et </a:t>
            </a:r>
            <a:r>
              <a:rPr lang="en-US" sz="1400" b="0" dirty="0" err="1">
                <a:effectLst/>
                <a:latin typeface="Josefin Sans" pitchFamily="2" charset="0"/>
                <a:ea typeface="Times New Roman" panose="02020603050405020304" pitchFamily="18" charset="0"/>
                <a:cs typeface="Amatic SC" panose="00000500000000000000" pitchFamily="2" charset="-79"/>
              </a:rPr>
              <a:t>culturels</a:t>
            </a:r>
            <a:r>
              <a:rPr lang="en-US" sz="1400" b="0" dirty="0">
                <a:effectLst/>
                <a:latin typeface="Josefin Sans" pitchFamily="2" charset="0"/>
                <a:ea typeface="Times New Roman" panose="02020603050405020304" pitchFamily="18" charset="0"/>
                <a:cs typeface="Amatic SC" panose="00000500000000000000" pitchFamily="2" charset="-79"/>
              </a:rPr>
              <a:t> </a:t>
            </a:r>
            <a:r>
              <a:rPr lang="en-US" sz="1400" b="0" dirty="0" err="1">
                <a:effectLst/>
                <a:latin typeface="Josefin Sans" pitchFamily="2" charset="0"/>
                <a:ea typeface="Times New Roman" panose="02020603050405020304" pitchFamily="18" charset="0"/>
                <a:cs typeface="Amatic SC" panose="00000500000000000000" pitchFamily="2" charset="-79"/>
              </a:rPr>
              <a:t>viendra</a:t>
            </a:r>
            <a:r>
              <a:rPr lang="en-US"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compléter</a:t>
            </a:r>
            <a:r>
              <a:rPr lang="en-GB" sz="1400" b="0" dirty="0">
                <a:effectLst/>
                <a:latin typeface="Josefin Sans" pitchFamily="2" charset="0"/>
                <a:ea typeface="Times New Roman" panose="02020603050405020304" pitchFamily="18" charset="0"/>
                <a:cs typeface="Amatic SC" panose="00000500000000000000" pitchFamily="2" charset="-79"/>
              </a:rPr>
              <a:t> le </a:t>
            </a:r>
            <a:r>
              <a:rPr lang="en-GB" sz="1400" b="0" dirty="0" err="1">
                <a:effectLst/>
                <a:latin typeface="Josefin Sans" pitchFamily="2" charset="0"/>
                <a:ea typeface="Times New Roman" panose="02020603050405020304" pitchFamily="18" charset="0"/>
                <a:cs typeface="Amatic SC" panose="00000500000000000000" pitchFamily="2" charset="-79"/>
              </a:rPr>
              <a:t>portefeuille</a:t>
            </a:r>
            <a:r>
              <a:rPr lang="en-GB" sz="1400" b="0" dirty="0">
                <a:effectLst/>
                <a:latin typeface="Josefin Sans" pitchFamily="2" charset="0"/>
                <a:ea typeface="Times New Roman" panose="02020603050405020304" pitchFamily="18" charset="0"/>
                <a:cs typeface="Amatic SC" panose="00000500000000000000" pitchFamily="2" charset="-79"/>
              </a:rPr>
              <a:t> de </a:t>
            </a:r>
            <a:r>
              <a:rPr lang="en-GB" sz="1400" b="0" dirty="0" err="1">
                <a:effectLst/>
                <a:latin typeface="Josefin Sans" pitchFamily="2" charset="0"/>
                <a:ea typeface="Times New Roman" panose="02020603050405020304" pitchFamily="18" charset="0"/>
                <a:cs typeface="Amatic SC" panose="00000500000000000000" pitchFamily="2" charset="-79"/>
              </a:rPr>
              <a:t>ressources</a:t>
            </a:r>
            <a:r>
              <a:rPr lang="en-GB" sz="1400" b="0" dirty="0">
                <a:effectLst/>
                <a:latin typeface="Josefin Sans" pitchFamily="2" charset="0"/>
                <a:ea typeface="Times New Roman" panose="02020603050405020304" pitchFamily="18" charset="0"/>
                <a:cs typeface="Amatic SC" panose="00000500000000000000" pitchFamily="2" charset="-79"/>
              </a:rPr>
              <a:t> de </a:t>
            </a:r>
            <a:r>
              <a:rPr lang="en-GB" sz="1400" b="0" dirty="0" err="1">
                <a:effectLst/>
                <a:latin typeface="Josefin Sans" pitchFamily="2" charset="0"/>
                <a:ea typeface="Times New Roman" panose="02020603050405020304" pitchFamily="18" charset="0"/>
                <a:cs typeface="Amatic SC" panose="00000500000000000000" pitchFamily="2" charset="-79"/>
              </a:rPr>
              <a:t>ce</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projet</a:t>
            </a:r>
            <a:r>
              <a:rPr lang="en-GB" sz="1400" b="0" dirty="0">
                <a:effectLst/>
                <a:latin typeface="Josefin Sans" pitchFamily="2" charset="0"/>
                <a:ea typeface="Times New Roman" panose="02020603050405020304" pitchFamily="18" charset="0"/>
                <a:cs typeface="Amatic SC" panose="00000500000000000000" pitchFamily="2" charset="-79"/>
              </a:rPr>
              <a:t> </a:t>
            </a:r>
            <a:r>
              <a:rPr lang="en-GB" sz="1400" b="0" dirty="0" err="1">
                <a:effectLst/>
                <a:latin typeface="Josefin Sans" pitchFamily="2" charset="0"/>
                <a:ea typeface="Times New Roman" panose="02020603050405020304" pitchFamily="18" charset="0"/>
                <a:cs typeface="Amatic SC" panose="00000500000000000000" pitchFamily="2" charset="-79"/>
              </a:rPr>
              <a:t>novateur</a:t>
            </a:r>
            <a:r>
              <a:rPr lang="en-GB" sz="1400" b="0" dirty="0">
                <a:effectLst/>
                <a:latin typeface="Josefin Sans" pitchFamily="2" charset="0"/>
                <a:ea typeface="Times New Roman" panose="02020603050405020304" pitchFamily="18" charset="0"/>
                <a:cs typeface="Amatic SC" panose="00000500000000000000" pitchFamily="2" charset="-79"/>
              </a:rPr>
              <a:t> et </a:t>
            </a:r>
            <a:r>
              <a:rPr lang="en-GB" sz="1400" b="0" dirty="0" err="1">
                <a:effectLst/>
                <a:latin typeface="Josefin Sans" pitchFamily="2" charset="0"/>
                <a:ea typeface="Times New Roman" panose="02020603050405020304" pitchFamily="18" charset="0"/>
                <a:cs typeface="Amatic SC" panose="00000500000000000000" pitchFamily="2" charset="-79"/>
              </a:rPr>
              <a:t>passionnant</a:t>
            </a:r>
            <a:r>
              <a:rPr lang="en-GB" sz="1400" b="0" dirty="0">
                <a:effectLst/>
                <a:latin typeface="Josefin Sans" pitchFamily="2" charset="0"/>
                <a:ea typeface="Times New Roman" panose="02020603050405020304" pitchFamily="18" charset="0"/>
                <a:cs typeface="Amatic SC" panose="00000500000000000000" pitchFamily="2" charset="-79"/>
              </a:rPr>
              <a:t>.  </a:t>
            </a:r>
          </a:p>
          <a:p>
            <a:pPr marL="138113">
              <a:lnSpc>
                <a:spcPct val="150000"/>
              </a:lnSpc>
            </a:pPr>
            <a:r>
              <a:rPr lang="en-US" sz="1400" b="0" dirty="0">
                <a:effectLst/>
                <a:latin typeface="Josefin Sans" pitchFamily="2" charset="0"/>
                <a:ea typeface="Times New Roman" panose="02020603050405020304" pitchFamily="18" charset="0"/>
                <a:cs typeface="Amatic SC" panose="00000500000000000000" pitchFamily="2" charset="-79"/>
              </a:rPr>
              <a:t>La dernière ressource est un petit cours destiné à aider les éducateurs des services sociaux, culturels et communautaires à comprendre la prescription sociale, afin qu'ils puissent créer et dispenser une formation adaptée aux adultes </a:t>
            </a:r>
            <a:r>
              <a:rPr lang="en-US" sz="1400" b="0" dirty="0">
                <a:latin typeface="Josefin Sans" pitchFamily="2" charset="0"/>
                <a:ea typeface="Times New Roman" panose="02020603050405020304" pitchFamily="18" charset="0"/>
                <a:cs typeface="Amatic SC" panose="00000500000000000000" pitchFamily="2" charset="-79"/>
              </a:rPr>
              <a:t>pour les </a:t>
            </a:r>
            <a:r>
              <a:rPr lang="en-US" sz="1400" b="0" dirty="0" err="1">
                <a:effectLst/>
                <a:latin typeface="Josefin Sans" pitchFamily="2" charset="0"/>
                <a:ea typeface="Times New Roman" panose="02020603050405020304" pitchFamily="18" charset="0"/>
                <a:cs typeface="Amatic SC" panose="00000500000000000000" pitchFamily="2" charset="-79"/>
              </a:rPr>
              <a:t>bénéfices</a:t>
            </a:r>
            <a:r>
              <a:rPr lang="en-US" sz="1400" b="0" dirty="0">
                <a:effectLst/>
                <a:latin typeface="Josefin Sans" pitchFamily="2" charset="0"/>
                <a:ea typeface="Times New Roman" panose="02020603050405020304" pitchFamily="18" charset="0"/>
                <a:cs typeface="Amatic SC" panose="00000500000000000000" pitchFamily="2" charset="-79"/>
              </a:rPr>
              <a:t> de santé et de bien-être prescrits par la société. </a:t>
            </a:r>
            <a:endParaRPr lang="en-GB" sz="1400" b="0" dirty="0">
              <a:effectLst/>
              <a:latin typeface="Josefin Sans" pitchFamily="2" charset="0"/>
              <a:ea typeface="Times New Roman" panose="02020603050405020304" pitchFamily="18" charset="0"/>
              <a:cs typeface="Amatic SC" panose="00000500000000000000" pitchFamily="2" charset="-79"/>
            </a:endParaRPr>
          </a:p>
          <a:p>
            <a:endParaRPr lang="en-GB" sz="1600" dirty="0">
              <a:latin typeface="Josefin Sans" pitchFamily="2" charset="0"/>
            </a:endParaRPr>
          </a:p>
        </p:txBody>
      </p:sp>
      <p:pic>
        <p:nvPicPr>
          <p:cNvPr id="4" name="Picture 3" descr="Text, logo&#10;&#10;Description automatically generated">
            <a:extLst>
              <a:ext uri="{FF2B5EF4-FFF2-40B4-BE49-F238E27FC236}">
                <a16:creationId xmlns:a16="http://schemas.microsoft.com/office/drawing/2014/main" id="{5F4D747D-0622-FC8C-423D-81B05BA37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400" y="0"/>
            <a:ext cx="1583979" cy="996098"/>
          </a:xfrm>
          <a:prstGeom prst="rect">
            <a:avLst/>
          </a:prstGeom>
        </p:spPr>
      </p:pic>
    </p:spTree>
    <p:extLst>
      <p:ext uri="{BB962C8B-B14F-4D97-AF65-F5344CB8AC3E}">
        <p14:creationId xmlns:p14="http://schemas.microsoft.com/office/powerpoint/2010/main" val="157804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614067" y="728212"/>
            <a:ext cx="8313703" cy="2062797"/>
          </a:xfrm>
        </p:spPr>
        <p:txBody>
          <a:bodyPr/>
          <a:lstStyle/>
          <a:p>
            <a:pPr>
              <a:lnSpc>
                <a:spcPct val="150000"/>
              </a:lnSpc>
              <a:spcAft>
                <a:spcPts val="800"/>
              </a:spcAft>
            </a:pPr>
            <a:r>
              <a:rPr lang="en-GB"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Le soutien médical me permet de rester en vie.</a:t>
            </a:r>
            <a:endParaRPr lang="en-GB" sz="3600" dirty="0">
              <a:effectLst/>
              <a:latin typeface="Amatic SC" panose="00000500000000000000" pitchFamily="2" charset="-79"/>
              <a:ea typeface="Calibri" panose="020F0502020204030204" pitchFamily="34" charset="0"/>
              <a:cs typeface="Amatic SC" panose="00000500000000000000" pitchFamily="2" charset="-79"/>
            </a:endParaRPr>
          </a:p>
          <a:p>
            <a:pPr algn="ctr">
              <a:lnSpc>
                <a:spcPct val="150000"/>
              </a:lnSpc>
              <a:spcAft>
                <a:spcPts val="800"/>
              </a:spcAft>
            </a:pPr>
            <a:r>
              <a:rPr lang="en-GB"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Mais ce sont les aspects psychologiques et sociaux </a:t>
            </a:r>
          </a:p>
          <a:p>
            <a:pPr algn="ctr">
              <a:lnSpc>
                <a:spcPct val="150000"/>
              </a:lnSpc>
              <a:spcAft>
                <a:spcPts val="800"/>
              </a:spcAft>
            </a:pPr>
            <a:r>
              <a:rPr lang="en-GB"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le soutien qui me fait </a:t>
            </a:r>
            <a:r>
              <a:rPr lang="en-GB" sz="3600" dirty="0">
                <a:effectLst/>
                <a:latin typeface="Amatic SC" panose="00000500000000000000" pitchFamily="2" charset="-79"/>
                <a:ea typeface="Calibri" panose="020F0502020204030204" pitchFamily="34" charset="0"/>
                <a:cs typeface="Amatic SC" panose="00000500000000000000" pitchFamily="2" charset="-79"/>
              </a:rPr>
              <a:t>vivre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8" name="Text Placeholder 7">
            <a:extLst>
              <a:ext uri="{FF2B5EF4-FFF2-40B4-BE49-F238E27FC236}">
                <a16:creationId xmlns:a16="http://schemas.microsoft.com/office/drawing/2014/main" id="{806F0424-6E25-B64F-AF72-3C86E6DE57A0}"/>
              </a:ext>
            </a:extLst>
          </p:cNvPr>
          <p:cNvSpPr>
            <a:spLocks noGrp="1"/>
          </p:cNvSpPr>
          <p:nvPr>
            <p:ph type="body" sz="quarter" idx="25"/>
          </p:nvPr>
        </p:nvSpPr>
        <p:spPr>
          <a:xfrm>
            <a:off x="1215717" y="1009280"/>
            <a:ext cx="796700" cy="553134"/>
          </a:xfrm>
        </p:spPr>
        <p:txBody>
          <a:bodyPr/>
          <a:lstStyle/>
          <a:p>
            <a:r>
              <a:rPr lang="en-US" dirty="0"/>
              <a:t>"</a:t>
            </a:r>
          </a:p>
        </p:txBody>
      </p:sp>
      <p:sp>
        <p:nvSpPr>
          <p:cNvPr id="9" name="Text Placeholder 8">
            <a:extLst>
              <a:ext uri="{FF2B5EF4-FFF2-40B4-BE49-F238E27FC236}">
                <a16:creationId xmlns:a16="http://schemas.microsoft.com/office/drawing/2014/main" id="{4A980DE9-36B3-1E47-A5B8-7A8EA19E115C}"/>
              </a:ext>
            </a:extLst>
          </p:cNvPr>
          <p:cNvSpPr>
            <a:spLocks noGrp="1"/>
          </p:cNvSpPr>
          <p:nvPr>
            <p:ph type="body" sz="quarter" idx="26"/>
          </p:nvPr>
        </p:nvSpPr>
        <p:spPr>
          <a:xfrm>
            <a:off x="5608358" y="3199869"/>
            <a:ext cx="2579872" cy="778409"/>
          </a:xfrm>
        </p:spPr>
        <p:txBody>
          <a:bodyPr/>
          <a:lstStyle/>
          <a:p>
            <a:endParaRPr lang="en-US" dirty="0"/>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2941638" y="4564566"/>
            <a:ext cx="4848575" cy="684000"/>
          </a:xfrm>
        </p:spPr>
        <p:txBody>
          <a:bodyPr/>
          <a:lstStyle/>
          <a:p>
            <a:endParaRPr lang="en-GB" dirty="0"/>
          </a:p>
          <a:p>
            <a:pPr>
              <a:lnSpc>
                <a:spcPct val="150000"/>
              </a:lnSpc>
            </a:pPr>
            <a:r>
              <a:rPr lang="en-GB" sz="4000" dirty="0"/>
              <a:t>Blog de patient 2019 </a:t>
            </a:r>
          </a:p>
          <a:p>
            <a:pPr>
              <a:lnSpc>
                <a:spcPct val="150000"/>
              </a:lnSpc>
            </a:pPr>
            <a:r>
              <a:rPr lang="en-GB" sz="1600" dirty="0">
                <a:hlinkClick r:id="rId2"/>
              </a:rPr>
              <a:t>https://q.health.org.uk/blog-post/q-visit-learning-more-about-social-prescribing-with-live-well-greenwich/ </a:t>
            </a:r>
          </a:p>
        </p:txBody>
      </p:sp>
    </p:spTree>
    <p:extLst>
      <p:ext uri="{BB962C8B-B14F-4D97-AF65-F5344CB8AC3E}">
        <p14:creationId xmlns:p14="http://schemas.microsoft.com/office/powerpoint/2010/main" val="2924230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0" y="880904"/>
            <a:ext cx="11633200" cy="5612131"/>
          </a:xfrm>
        </p:spPr>
        <p:txBody>
          <a:bodyPr numCol="2">
            <a:normAutofit fontScale="25000" lnSpcReduction="20000"/>
          </a:bodyPr>
          <a:lstStyle/>
          <a:p>
            <a:pPr marL="457200">
              <a:lnSpc>
                <a:spcPct val="170000"/>
              </a:lnSpc>
            </a:pPr>
            <a:r>
              <a:rPr lang="en-GB" sz="5600" dirty="0">
                <a:ln>
                  <a:noFill/>
                </a:ln>
                <a:solidFill>
                  <a:srgbClr val="000000"/>
                </a:solidFill>
                <a:latin typeface="Josefin Sans" pitchFamily="2" charset="0"/>
                <a:ea typeface="Times New Roman" panose="02020603050405020304" pitchFamily="18" charset="0"/>
                <a:cs typeface="Calibri" panose="020F0502020204030204" pitchFamily="34" charset="0"/>
              </a:rPr>
              <a:t>Redéfinir et examiner les questions clés</a:t>
            </a:r>
          </a:p>
          <a:p>
            <a:pPr marL="457200">
              <a:lnSpc>
                <a:spcPct val="170000"/>
              </a:lnSpc>
            </a:pP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Dans le module 2, la formation destinée aux professionnels de la santé et des soins s'appuiera sur l'introduction à la prescription sociale et l'exploration des éléments clés détaillés dans le module 1</a:t>
            </a:r>
            <a:r>
              <a:rPr lang="en-GB" sz="52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200" dirty="0" err="1">
                <a:solidFill>
                  <a:srgbClr val="000000"/>
                </a:solidFill>
                <a:latin typeface="Josefin Sans" pitchFamily="2" charset="0"/>
                <a:ea typeface="Times New Roman" panose="02020603050405020304" pitchFamily="18" charset="0"/>
                <a:cs typeface="Calibri" panose="020F0502020204030204" pitchFamily="34" charset="0"/>
              </a:rPr>
              <a:t>e</a:t>
            </a:r>
            <a:r>
              <a:rPr lang="en-GB" sz="5200" dirty="0" err="1">
                <a:ln>
                  <a:noFill/>
                </a:ln>
                <a:solidFill>
                  <a:srgbClr val="000000"/>
                </a:solidFill>
                <a:latin typeface="Josefin Sans" pitchFamily="2" charset="0"/>
                <a:ea typeface="Times New Roman" panose="02020603050405020304" pitchFamily="18" charset="0"/>
                <a:cs typeface="Calibri" panose="020F0502020204030204" pitchFamily="34" charset="0"/>
              </a:rPr>
              <a:t>n</a:t>
            </a: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 cherchant à recadrer les éléments clés des modèles déjà établis dans le secteur des soins de santé, tels que la co-production, la gestion des attentes et les modèles de soins par étapes. </a:t>
            </a:r>
          </a:p>
          <a:p>
            <a:pPr marL="457200">
              <a:lnSpc>
                <a:spcPct val="170000"/>
              </a:lnSpc>
            </a:pPr>
            <a:r>
              <a:rPr lang="en-GB" sz="5200" dirty="0">
                <a:solidFill>
                  <a:srgbClr val="000000"/>
                </a:solidFill>
                <a:latin typeface="Josefin Sans" pitchFamily="2" charset="0"/>
                <a:ea typeface="Times New Roman" panose="02020603050405020304" pitchFamily="18" charset="0"/>
                <a:cs typeface="Calibri" panose="020F0502020204030204" pitchFamily="34" charset="0"/>
              </a:rPr>
              <a:t>Il sera </a:t>
            </a:r>
            <a:r>
              <a:rPr lang="en-GB" sz="5200" dirty="0" err="1">
                <a:solidFill>
                  <a:srgbClr val="000000"/>
                </a:solidFill>
                <a:latin typeface="Josefin Sans" pitchFamily="2" charset="0"/>
                <a:ea typeface="Times New Roman" panose="02020603050405020304" pitchFamily="18" charset="0"/>
                <a:cs typeface="Calibri" panose="020F0502020204030204" pitchFamily="34" charset="0"/>
              </a:rPr>
              <a:t>ainsi</a:t>
            </a:r>
            <a:r>
              <a:rPr lang="en-GB" sz="5200" dirty="0">
                <a:solidFill>
                  <a:srgbClr val="000000"/>
                </a:solidFill>
                <a:latin typeface="Josefin Sans" pitchFamily="2" charset="0"/>
                <a:ea typeface="Times New Roman" panose="02020603050405020304" pitchFamily="18" charset="0"/>
                <a:cs typeface="Calibri" panose="020F0502020204030204" pitchFamily="34" charset="0"/>
              </a:rPr>
              <a:t> possible de </a:t>
            </a:r>
            <a:r>
              <a:rPr lang="en-GB" sz="5200" dirty="0" err="1">
                <a:solidFill>
                  <a:srgbClr val="000000"/>
                </a:solidFill>
                <a:latin typeface="Josefin Sans" pitchFamily="2" charset="0"/>
                <a:ea typeface="Times New Roman" panose="02020603050405020304" pitchFamily="18" charset="0"/>
                <a:cs typeface="Calibri" panose="020F0502020204030204" pitchFamily="34" charset="0"/>
              </a:rPr>
              <a:t>f</a:t>
            </a:r>
            <a:r>
              <a:rPr lang="en-GB" sz="5200" dirty="0" err="1">
                <a:ln>
                  <a:noFill/>
                </a:ln>
                <a:solidFill>
                  <a:srgbClr val="000000"/>
                </a:solidFill>
                <a:latin typeface="Josefin Sans" pitchFamily="2" charset="0"/>
                <a:ea typeface="Times New Roman" panose="02020603050405020304" pitchFamily="18" charset="0"/>
                <a:cs typeface="Calibri" panose="020F0502020204030204" pitchFamily="34" charset="0"/>
              </a:rPr>
              <a:t>ournir</a:t>
            </a: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 </a:t>
            </a:r>
            <a:r>
              <a:rPr lang="en-GB" sz="5200" dirty="0" err="1">
                <a:ln>
                  <a:noFill/>
                </a:ln>
                <a:solidFill>
                  <a:srgbClr val="000000"/>
                </a:solidFill>
                <a:latin typeface="Josefin Sans" pitchFamily="2" charset="0"/>
                <a:ea typeface="Times New Roman" panose="02020603050405020304" pitchFamily="18" charset="0"/>
                <a:cs typeface="Calibri" panose="020F0502020204030204" pitchFamily="34" charset="0"/>
              </a:rPr>
              <a:t>une</a:t>
            </a: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 meilleure compréhension des parcours de soins holistiques et des mesures préventives qui peuvent aider les patients/utilisateurs des services à gérer efficacement les </a:t>
            </a:r>
            <a:r>
              <a:rPr lang="en-GB" sz="5200" dirty="0" err="1">
                <a:ln>
                  <a:noFill/>
                </a:ln>
                <a:solidFill>
                  <a:srgbClr val="000000"/>
                </a:solidFill>
                <a:latin typeface="Josefin Sans" pitchFamily="2" charset="0"/>
                <a:ea typeface="Times New Roman" panose="02020603050405020304" pitchFamily="18" charset="0"/>
                <a:cs typeface="Calibri" panose="020F0502020204030204" pitchFamily="34" charset="0"/>
              </a:rPr>
              <a:t>soins</a:t>
            </a: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 y compris la </a:t>
            </a:r>
            <a:r>
              <a:rPr lang="en-GB" sz="5200"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santé mentale, les besoins complexes et </a:t>
            </a:r>
            <a:r>
              <a:rPr lang="en-GB" sz="5200" dirty="0" err="1">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l'isolement</a:t>
            </a:r>
            <a:r>
              <a:rPr lang="en-GB" sz="5200"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 social</a:t>
            </a:r>
            <a:r>
              <a:rPr lang="en-GB" sz="5200" dirty="0">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 pour </a:t>
            </a:r>
            <a:r>
              <a:rPr lang="en-GB" sz="5200" dirty="0" err="1">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é</a:t>
            </a:r>
            <a:r>
              <a:rPr lang="en-GB" sz="5200" dirty="0" err="1">
                <a:latin typeface="Josefin Sans" pitchFamily="2" charset="0"/>
                <a:ea typeface="Calibri" panose="020F0502020204030204" pitchFamily="34" charset="0"/>
                <a:cs typeface="Times New Roman" panose="02020603050405020304" pitchFamily="18" charset="0"/>
              </a:rPr>
              <a:t>tablir</a:t>
            </a:r>
            <a:r>
              <a:rPr lang="en-GB" sz="5200" dirty="0">
                <a:latin typeface="Josefin Sans" pitchFamily="2" charset="0"/>
                <a:ea typeface="Calibri" panose="020F0502020204030204" pitchFamily="34" charset="0"/>
                <a:cs typeface="Times New Roman" panose="02020603050405020304" pitchFamily="18" charset="0"/>
              </a:rPr>
              <a:t> une culture de collaboration avec de nouvelles opportunités, dans laquelle tous les secteurs contribuent, afin de générer une vision et un objectif stratégiques pour fournir des services de haute </a:t>
            </a:r>
            <a:r>
              <a:rPr lang="en-GB" sz="5200" dirty="0" err="1">
                <a:latin typeface="Josefin Sans" pitchFamily="2" charset="0"/>
                <a:ea typeface="Calibri" panose="020F0502020204030204" pitchFamily="34" charset="0"/>
                <a:cs typeface="Times New Roman" panose="02020603050405020304" pitchFamily="18" charset="0"/>
              </a:rPr>
              <a:t>qualité</a:t>
            </a:r>
            <a:r>
              <a:rPr lang="en-GB" sz="5200" dirty="0">
                <a:latin typeface="Josefin Sans" pitchFamily="2" charset="0"/>
                <a:ea typeface="Calibri" panose="020F0502020204030204" pitchFamily="34" charset="0"/>
                <a:cs typeface="Times New Roman" panose="02020603050405020304" pitchFamily="18" charset="0"/>
              </a:rPr>
              <a:t>. Dans ce module, le cours de formation pour les professionnels de la santé </a:t>
            </a:r>
            <a:r>
              <a:rPr lang="en-GB" sz="5200" dirty="0">
                <a:effectLst/>
                <a:latin typeface="Josefin Sans" pitchFamily="2" charset="0"/>
                <a:ea typeface="Calibri" panose="020F0502020204030204" pitchFamily="34" charset="0"/>
                <a:cs typeface="Times New Roman" panose="02020603050405020304" pitchFamily="18" charset="0"/>
              </a:rPr>
              <a:t>explorera ces questions, à l'aide d'un récit autour des termes clés, avec des vidéos et des études de cas pour illustrer et consolider </a:t>
            </a:r>
            <a:r>
              <a:rPr lang="en-GB" sz="5200" dirty="0" err="1">
                <a:effectLst/>
                <a:latin typeface="Josefin Sans" pitchFamily="2" charset="0"/>
                <a:ea typeface="Calibri" panose="020F0502020204030204" pitchFamily="34" charset="0"/>
                <a:cs typeface="Times New Roman" panose="02020603050405020304" pitchFamily="18" charset="0"/>
              </a:rPr>
              <a:t>l'apprentissage</a:t>
            </a:r>
            <a:r>
              <a:rPr lang="en-GB" sz="5200" dirty="0">
                <a:effectLst/>
                <a:latin typeface="Josefin Sans" pitchFamily="2" charset="0"/>
                <a:ea typeface="Calibri" panose="020F0502020204030204" pitchFamily="34" charset="0"/>
                <a:cs typeface="Times New Roman" panose="02020603050405020304" pitchFamily="18" charset="0"/>
              </a:rPr>
              <a:t>. Le module cherchera à répondre à toutes les questions que vous pourriez avoir :</a:t>
            </a:r>
          </a:p>
          <a:p>
            <a:pPr marL="1028700" lvl="1" indent="-342900">
              <a:lnSpc>
                <a:spcPct val="170000"/>
              </a:lnSpc>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Pourquoi dois-je être impliqué ?</a:t>
            </a:r>
          </a:p>
          <a:p>
            <a:pPr marL="1028700" lvl="1" indent="-342900">
              <a:lnSpc>
                <a:spcPct val="170000"/>
              </a:lnSpc>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Comment puis-je savoir que la </a:t>
            </a:r>
            <a:r>
              <a:rPr lang="en-GB" sz="5600" dirty="0" err="1">
                <a:effectLst/>
                <a:latin typeface="Josefin Sans" pitchFamily="2" charset="0"/>
                <a:ea typeface="Calibri" panose="020F0502020204030204" pitchFamily="34" charset="0"/>
                <a:cs typeface="Times New Roman" panose="02020603050405020304" pitchFamily="18" charset="0"/>
              </a:rPr>
              <a:t>référence</a:t>
            </a:r>
            <a:r>
              <a:rPr lang="en-GB" sz="5600" dirty="0">
                <a:effectLst/>
                <a:latin typeface="Josefin Sans" pitchFamily="2" charset="0"/>
                <a:ea typeface="Calibri" panose="020F0502020204030204" pitchFamily="34" charset="0"/>
                <a:cs typeface="Times New Roman" panose="02020603050405020304" pitchFamily="18" charset="0"/>
              </a:rPr>
              <a:t> que je fais à un travailleur de liaison </a:t>
            </a:r>
            <a:r>
              <a:rPr lang="en-GB" sz="5600" dirty="0" err="1">
                <a:effectLst/>
                <a:latin typeface="Josefin Sans" pitchFamily="2" charset="0"/>
                <a:ea typeface="Calibri" panose="020F0502020204030204" pitchFamily="34" charset="0"/>
                <a:cs typeface="Times New Roman" panose="02020603050405020304" pitchFamily="18" charset="0"/>
              </a:rPr>
              <a:t>fera</a:t>
            </a:r>
            <a:r>
              <a:rPr lang="en-GB" sz="5600" dirty="0">
                <a:effectLst/>
                <a:latin typeface="Josefin Sans" pitchFamily="2" charset="0"/>
                <a:ea typeface="Calibri" panose="020F0502020204030204" pitchFamily="34" charset="0"/>
                <a:cs typeface="Times New Roman" panose="02020603050405020304" pitchFamily="18" charset="0"/>
              </a:rPr>
              <a:t> l'objet d'un suivi ?</a:t>
            </a:r>
          </a:p>
          <a:p>
            <a:pPr marL="1028700" lvl="1" indent="-342900">
              <a:lnSpc>
                <a:spcPct val="170000"/>
              </a:lnSpc>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Comment puis-je me renseigner sur les possibilités de prescription </a:t>
            </a:r>
            <a:r>
              <a:rPr lang="en-GB" sz="5600" dirty="0" err="1">
                <a:effectLst/>
                <a:latin typeface="Josefin Sans" pitchFamily="2" charset="0"/>
                <a:ea typeface="Calibri" panose="020F0502020204030204" pitchFamily="34" charset="0"/>
                <a:cs typeface="Times New Roman" panose="02020603050405020304" pitchFamily="18" charset="0"/>
              </a:rPr>
              <a:t>sociale</a:t>
            </a:r>
            <a:r>
              <a:rPr lang="en-GB" sz="5600" dirty="0">
                <a:latin typeface="Josefin Sans" pitchFamily="2" charset="0"/>
                <a:ea typeface="Calibri" panose="020F0502020204030204" pitchFamily="34" charset="0"/>
                <a:cs typeface="Times New Roman" panose="02020603050405020304" pitchFamily="18" charset="0"/>
              </a:rPr>
              <a:t> </a:t>
            </a:r>
            <a:r>
              <a:rPr lang="en-GB" sz="5600" dirty="0">
                <a:effectLst/>
                <a:latin typeface="Josefin Sans" pitchFamily="2" charset="0"/>
                <a:ea typeface="Calibri" panose="020F0502020204030204" pitchFamily="34" charset="0"/>
                <a:cs typeface="Times New Roman" panose="02020603050405020304" pitchFamily="18" charset="0"/>
              </a:rPr>
              <a:t>dans ma région ?</a:t>
            </a:r>
          </a:p>
          <a:p>
            <a:pPr marL="1028700" lvl="1" indent="-342900">
              <a:lnSpc>
                <a:spcPct val="170000"/>
              </a:lnSpc>
              <a:spcAft>
                <a:spcPts val="800"/>
              </a:spcAft>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La prescription sociale peut-elle combler les lacunes ?</a:t>
            </a:r>
          </a:p>
          <a:p>
            <a:pPr lvl="1" indent="0">
              <a:lnSpc>
                <a:spcPct val="170000"/>
              </a:lnSpc>
              <a:spcAft>
                <a:spcPts val="800"/>
              </a:spcAft>
              <a:buNone/>
            </a:pPr>
            <a:r>
              <a:rPr lang="en-GB" sz="5200" dirty="0">
                <a:effectLst/>
                <a:latin typeface="Josefin Sans" pitchFamily="2" charset="0"/>
                <a:ea typeface="Calibri" panose="020F0502020204030204" pitchFamily="34" charset="0"/>
                <a:cs typeface="Times New Roman" panose="02020603050405020304" pitchFamily="18" charset="0"/>
              </a:rPr>
              <a:t>L'objectif principal de ce module est de donner un sens pratique à la prescription sociale, en reconnaissant pleinement que l'on ne peut pas s'attendre à ce que les professionnels aient une connaissance actualisée des </a:t>
            </a:r>
            <a:r>
              <a:rPr lang="en-GB" sz="5200" dirty="0" err="1">
                <a:effectLst/>
                <a:latin typeface="Josefin Sans" pitchFamily="2" charset="0"/>
                <a:ea typeface="Calibri" panose="020F0502020204030204" pitchFamily="34" charset="0"/>
                <a:cs typeface="Times New Roman" panose="02020603050405020304" pitchFamily="18" charset="0"/>
              </a:rPr>
              <a:t>ressources</a:t>
            </a:r>
            <a:r>
              <a:rPr lang="en-GB" sz="5200" dirty="0">
                <a:effectLst/>
                <a:latin typeface="Josefin Sans" pitchFamily="2" charset="0"/>
                <a:ea typeface="Calibri" panose="020F0502020204030204" pitchFamily="34" charset="0"/>
                <a:cs typeface="Times New Roman" panose="02020603050405020304" pitchFamily="18" charset="0"/>
              </a:rPr>
              <a:t> locales. </a:t>
            </a:r>
            <a:r>
              <a:rPr lang="en-GB" sz="5200" dirty="0" err="1">
                <a:latin typeface="Josefin Sans" pitchFamily="2" charset="0"/>
                <a:ea typeface="Calibri" panose="020F0502020204030204" pitchFamily="34" charset="0"/>
                <a:cs typeface="Times New Roman" panose="02020603050405020304" pitchFamily="18" charset="0"/>
              </a:rPr>
              <a:t>E</a:t>
            </a:r>
            <a:r>
              <a:rPr lang="en-GB" sz="5200" dirty="0" err="1">
                <a:effectLst/>
                <a:latin typeface="Josefin Sans" pitchFamily="2" charset="0"/>
                <a:ea typeface="Calibri" panose="020F0502020204030204" pitchFamily="34" charset="0"/>
                <a:cs typeface="Times New Roman" panose="02020603050405020304" pitchFamily="18" charset="0"/>
              </a:rPr>
              <a:t>n</a:t>
            </a:r>
            <a:r>
              <a:rPr lang="en-GB" sz="5200" dirty="0">
                <a:effectLst/>
                <a:latin typeface="Josefin Sans" pitchFamily="2" charset="0"/>
                <a:ea typeface="Calibri" panose="020F0502020204030204" pitchFamily="34" charset="0"/>
                <a:cs typeface="Times New Roman" panose="02020603050405020304" pitchFamily="18" charset="0"/>
              </a:rPr>
              <a:t> utilisant les contacts avec les travailleurs de liaison locaux, </a:t>
            </a:r>
            <a:r>
              <a:rPr lang="en-GB" sz="5200" dirty="0">
                <a:latin typeface="Josefin Sans" pitchFamily="2" charset="0"/>
                <a:ea typeface="Calibri" panose="020F0502020204030204" pitchFamily="34" charset="0"/>
                <a:cs typeface="Times New Roman" panose="02020603050405020304" pitchFamily="18" charset="0"/>
              </a:rPr>
              <a:t>les </a:t>
            </a:r>
            <a:r>
              <a:rPr lang="en-GB" sz="5200" dirty="0" err="1">
                <a:latin typeface="Josefin Sans" pitchFamily="2" charset="0"/>
                <a:ea typeface="Calibri" panose="020F0502020204030204" pitchFamily="34" charset="0"/>
                <a:cs typeface="Times New Roman" panose="02020603050405020304" pitchFamily="18" charset="0"/>
              </a:rPr>
              <a:t>professionnels</a:t>
            </a:r>
            <a:r>
              <a:rPr lang="en-GB" sz="5200" dirty="0">
                <a:effectLst/>
                <a:latin typeface="Josefin Sans" pitchFamily="2" charset="0"/>
                <a:ea typeface="Calibri" panose="020F0502020204030204" pitchFamily="34" charset="0"/>
                <a:cs typeface="Times New Roman" panose="02020603050405020304" pitchFamily="18" charset="0"/>
              </a:rPr>
              <a:t> seront tenus informés des services disponibles dans la communauté locale et plus large.</a:t>
            </a:r>
          </a:p>
          <a:p>
            <a:pPr marL="457200">
              <a:lnSpc>
                <a:spcPct val="170000"/>
              </a:lnSpc>
              <a:spcAft>
                <a:spcPts val="800"/>
              </a:spcAft>
            </a:pPr>
            <a:endParaRPr lang="en-GB" sz="42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84409" y="289323"/>
            <a:ext cx="12960818" cy="628649"/>
          </a:xfrm>
        </p:spPr>
        <p:txBody>
          <a:bodyPr/>
          <a:lstStyle/>
          <a:p>
            <a:pPr algn="ctr"/>
            <a:r>
              <a:rPr lang="en-US" dirty="0" err="1"/>
              <a:t>Recentrer</a:t>
            </a:r>
            <a:r>
              <a:rPr lang="en-US" dirty="0"/>
              <a:t> la conversation </a:t>
            </a:r>
            <a:r>
              <a:rPr lang="en-US" sz="2400" dirty="0"/>
              <a:t>CA1</a:t>
            </a:r>
            <a:endParaRPr lang="en-US" dirty="0"/>
          </a:p>
        </p:txBody>
      </p:sp>
      <p:pic>
        <p:nvPicPr>
          <p:cNvPr id="6" name="Picture 5" descr="Text, logo&#10;&#10;Description automatically generated">
            <a:extLst>
              <a:ext uri="{FF2B5EF4-FFF2-40B4-BE49-F238E27FC236}">
                <a16:creationId xmlns:a16="http://schemas.microsoft.com/office/drawing/2014/main" id="{23E754BB-410F-170B-B63D-78771FD71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5399" y="5244159"/>
            <a:ext cx="1720111" cy="1256414"/>
          </a:xfrm>
          <a:prstGeom prst="rect">
            <a:avLst/>
          </a:prstGeom>
        </p:spPr>
      </p:pic>
    </p:spTree>
    <p:extLst>
      <p:ext uri="{BB962C8B-B14F-4D97-AF65-F5344CB8AC3E}">
        <p14:creationId xmlns:p14="http://schemas.microsoft.com/office/powerpoint/2010/main" val="222577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83540" y="725804"/>
            <a:ext cx="11269980" cy="5406391"/>
          </a:xfrm>
        </p:spPr>
        <p:txBody>
          <a:bodyPr numCol="2">
            <a:normAutofit fontScale="25000" lnSpcReduction="20000"/>
          </a:bodyPr>
          <a:lstStyle/>
          <a:p>
            <a:pPr>
              <a:lnSpc>
                <a:spcPct val="170000"/>
              </a:lnSpc>
              <a:spcAft>
                <a:spcPts val="800"/>
              </a:spcAft>
            </a:pPr>
            <a:r>
              <a:rPr lang="en-GB" sz="64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Calibri" panose="020F0502020204030204" pitchFamily="34" charset="0"/>
              </a:rPr>
              <a:t>Modèle biopsychosocial </a:t>
            </a:r>
          </a:p>
          <a:p>
            <a:pPr>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Les médecins généralistes et autres professionnels connaissent bien le modèle biopsychosocial des soins de santé. Selon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ce concept, les interactions entre le patrimoine génétique (biologie), la santé mentale et la personnalité (psychologie) et l'environnement socioculturel (monde social) d'une personne contribuent à son expérience de la santé ou de la maladie. </a:t>
            </a:r>
          </a:p>
          <a:p>
            <a:pPr>
              <a:lnSpc>
                <a:spcPct val="170000"/>
              </a:lnSpc>
              <a:spcAft>
                <a:spcPts val="800"/>
              </a:spcAft>
            </a:pP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L'environnement socioculturel occupe une place de plus en plus importante dans la prestation des soins de santé, et la prescription sociale </a:t>
            </a:r>
            <a:r>
              <a:rPr lang="en-GB" sz="5600" dirty="0">
                <a:effectLst/>
                <a:latin typeface="Josefin Sans" pitchFamily="2" charset="0"/>
                <a:ea typeface="Times New Roman" panose="02020603050405020304" pitchFamily="18" charset="0"/>
                <a:cs typeface="Calibri" panose="020F0502020204030204" pitchFamily="34" charset="0"/>
              </a:rPr>
              <a:t>s'appuie sur ce modèle en utilisant les atouts de la communauté locale.</a:t>
            </a: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Les </a:t>
            </a:r>
            <a:r>
              <a:rPr lang="en-GB" sz="5600" dirty="0" err="1">
                <a:effectLst/>
                <a:latin typeface="Josefin Sans" pitchFamily="2" charset="0"/>
                <a:ea typeface="Times New Roman" panose="02020603050405020304" pitchFamily="18" charset="0"/>
                <a:cs typeface="Calibri" panose="020F0502020204030204" pitchFamily="34" charset="0"/>
              </a:rPr>
              <a:t>médecins</a:t>
            </a:r>
            <a:r>
              <a:rPr lang="en-GB" sz="5600" dirty="0">
                <a:effectLst/>
                <a:latin typeface="Josefin Sans" pitchFamily="2" charset="0"/>
                <a:ea typeface="Times New Roman" panose="02020603050405020304" pitchFamily="18" charset="0"/>
                <a:cs typeface="Calibri" panose="020F0502020204030204" pitchFamily="34" charset="0"/>
              </a:rPr>
              <a:t> et le personnel de santé </a:t>
            </a:r>
            <a:r>
              <a:rPr lang="en-GB" sz="5600" dirty="0" err="1">
                <a:effectLst/>
                <a:latin typeface="Josefin Sans" pitchFamily="2" charset="0"/>
                <a:ea typeface="Times New Roman" panose="02020603050405020304" pitchFamily="18" charset="0"/>
                <a:cs typeface="Calibri" panose="020F0502020204030204" pitchFamily="34" charset="0"/>
              </a:rPr>
              <a:t>peuvent</a:t>
            </a:r>
            <a:r>
              <a:rPr lang="en-GB" sz="5600" dirty="0">
                <a:effectLst/>
                <a:latin typeface="Josefin Sans" pitchFamily="2" charset="0"/>
                <a:ea typeface="Times New Roman" panose="02020603050405020304" pitchFamily="18" charset="0"/>
                <a:cs typeface="Calibri" panose="020F0502020204030204" pitchFamily="34" charset="0"/>
              </a:rPr>
              <a:t> utiliser </a:t>
            </a:r>
            <a:r>
              <a:rPr lang="en-GB" sz="5600" dirty="0" err="1">
                <a:effectLst/>
                <a:latin typeface="Josefin Sans" pitchFamily="2" charset="0"/>
                <a:ea typeface="Times New Roman" panose="02020603050405020304" pitchFamily="18" charset="0"/>
                <a:cs typeface="Calibri" panose="020F0502020204030204" pitchFamily="34" charset="0"/>
              </a:rPr>
              <a:t>l'orientation</a:t>
            </a:r>
            <a:r>
              <a:rPr lang="en-GB" sz="5600" dirty="0">
                <a:effectLst/>
                <a:latin typeface="Josefin Sans" pitchFamily="2" charset="0"/>
                <a:ea typeface="Times New Roman" panose="02020603050405020304" pitchFamily="18" charset="0"/>
                <a:cs typeface="Calibri" panose="020F0502020204030204" pitchFamily="34" charset="0"/>
              </a:rPr>
              <a:t> non </a:t>
            </a:r>
            <a:r>
              <a:rPr lang="en-GB" sz="5600" dirty="0" err="1">
                <a:effectLst/>
                <a:latin typeface="Josefin Sans" pitchFamily="2" charset="0"/>
                <a:ea typeface="Times New Roman" panose="02020603050405020304" pitchFamily="18" charset="0"/>
                <a:cs typeface="Calibri" panose="020F0502020204030204" pitchFamily="34" charset="0"/>
              </a:rPr>
              <a:t>médicale</a:t>
            </a:r>
            <a:r>
              <a:rPr lang="en-GB" sz="5600" dirty="0">
                <a:effectLst/>
                <a:latin typeface="Josefin Sans" pitchFamily="2" charset="0"/>
                <a:ea typeface="Times New Roman" panose="02020603050405020304" pitchFamily="18" charset="0"/>
                <a:cs typeface="Calibri" panose="020F0502020204030204" pitchFamily="34" charset="0"/>
              </a:rPr>
              <a:t> </a:t>
            </a:r>
            <a:r>
              <a:rPr lang="en-GB" sz="5600" dirty="0" err="1">
                <a:effectLst/>
                <a:latin typeface="Josefin Sans" pitchFamily="2" charset="0"/>
                <a:ea typeface="Times New Roman" panose="02020603050405020304" pitchFamily="18" charset="0"/>
                <a:cs typeface="Calibri" panose="020F0502020204030204" pitchFamily="34" charset="0"/>
              </a:rPr>
              <a:t>parallèlement</a:t>
            </a:r>
            <a:r>
              <a:rPr lang="en-GB" sz="5600" dirty="0">
                <a:effectLst/>
                <a:latin typeface="Josefin Sans" pitchFamily="2" charset="0"/>
                <a:ea typeface="Times New Roman" panose="02020603050405020304" pitchFamily="18" charset="0"/>
                <a:cs typeface="Calibri" panose="020F0502020204030204" pitchFamily="34" charset="0"/>
              </a:rPr>
              <a:t> aux traitements médicaux existants. </a:t>
            </a:r>
            <a:endParaRPr lang="en-GB" sz="5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r>
              <a:rPr lang="en-GB" sz="5600" dirty="0">
                <a:latin typeface="Josefin Sans" pitchFamily="2" charset="0"/>
                <a:ea typeface="Times New Roman" panose="02020603050405020304" pitchFamily="18" charset="0"/>
                <a:cs typeface="Calibri" panose="020F0502020204030204" pitchFamily="34" charset="0"/>
              </a:rPr>
              <a:t>Les débouchés et les ressources communautaires permettent d'ajouter une dimension supplémentaire aux filières d'orientation. </a:t>
            </a:r>
            <a:endParaRPr lang="en-GB" sz="56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5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56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marL="138113">
              <a:lnSpc>
                <a:spcPct val="170000"/>
              </a:lnSpc>
              <a:spcAft>
                <a:spcPts val="800"/>
              </a:spcAft>
            </a:pPr>
            <a:r>
              <a:rPr lang="en-GB" sz="5600" dirty="0">
                <a:latin typeface="Josefin Sans" pitchFamily="2" charset="0"/>
                <a:ea typeface="Times New Roman" panose="02020603050405020304" pitchFamily="18" charset="0"/>
                <a:cs typeface="Calibri" panose="020F0502020204030204" pitchFamily="34" charset="0"/>
              </a:rPr>
              <a:t>Le patient est mis en relation avec les services communautaires soit pour le maintien de sa condition physique actuelle, soit pour assure la </a:t>
            </a:r>
            <a:r>
              <a:rPr lang="en-GB" sz="5600" dirty="0" err="1">
                <a:latin typeface="Josefin Sans" pitchFamily="2" charset="0"/>
                <a:ea typeface="Times New Roman" panose="02020603050405020304" pitchFamily="18" charset="0"/>
                <a:cs typeface="Calibri" panose="020F0502020204030204" pitchFamily="34" charset="0"/>
              </a:rPr>
              <a:t>continuité</a:t>
            </a:r>
            <a:r>
              <a:rPr lang="en-GB" sz="5600" dirty="0">
                <a:latin typeface="Josefin Sans" pitchFamily="2" charset="0"/>
                <a:ea typeface="Times New Roman" panose="02020603050405020304" pitchFamily="18" charset="0"/>
                <a:cs typeface="Calibri" panose="020F0502020204030204" pitchFamily="34" charset="0"/>
              </a:rPr>
              <a:t> </a:t>
            </a:r>
            <a:r>
              <a:rPr lang="en-GB" sz="5600" dirty="0" err="1">
                <a:latin typeface="Josefin Sans" pitchFamily="2" charset="0"/>
                <a:ea typeface="Times New Roman" panose="02020603050405020304" pitchFamily="18" charset="0"/>
                <a:cs typeface="Calibri" panose="020F0502020204030204" pitchFamily="34" charset="0"/>
              </a:rPr>
              <a:t>une</a:t>
            </a:r>
            <a:r>
              <a:rPr lang="en-GB" sz="5600" dirty="0">
                <a:latin typeface="Josefin Sans" pitchFamily="2" charset="0"/>
                <a:ea typeface="Times New Roman" panose="02020603050405020304" pitchFamily="18" charset="0"/>
                <a:cs typeface="Calibri" panose="020F0502020204030204" pitchFamily="34" charset="0"/>
              </a:rPr>
              <a:t> fois qu'une intervention clinique a pris fin, soit comme intervention palliative pendant la période d'attente d'une intervention clinique.</a:t>
            </a:r>
          </a:p>
          <a:p>
            <a:pPr marL="138113">
              <a:lnSpc>
                <a:spcPct val="170000"/>
              </a:lnSpc>
              <a:spcAft>
                <a:spcPts val="800"/>
              </a:spcAft>
            </a:pPr>
            <a:r>
              <a:rPr lang="en-GB" sz="5600" b="1" dirty="0">
                <a:effectLst/>
                <a:latin typeface="Calibri" panose="020F0502020204030204" pitchFamily="34" charset="0"/>
                <a:ea typeface="Calibri" panose="020F0502020204030204" pitchFamily="34" charset="0"/>
                <a:cs typeface="Times New Roman" panose="02020603050405020304" pitchFamily="18" charset="0"/>
              </a:rPr>
              <a:t>La prescription sociale peut-elle combler les lacunes ?</a:t>
            </a:r>
          </a:p>
          <a:p>
            <a:pPr marL="138113">
              <a:lnSpc>
                <a:spcPct val="170000"/>
              </a:lnSpc>
            </a:pPr>
            <a:r>
              <a:rPr lang="en-GB" sz="5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https://www.cambridge.org/core/journals/primary-health-care-research-and-development/article/can-social-prescribing-provide-the-missing-link/9AEB484609AADB9EAA480D42E301700F</a:t>
            </a:r>
            <a:endParaRPr lang="en-GB" sz="5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38113">
              <a:lnSpc>
                <a:spcPct val="170000"/>
              </a:lnSpc>
            </a:pPr>
            <a:r>
              <a:rPr lang="en-GB" sz="5600" b="1" dirty="0">
                <a:effectLst/>
                <a:latin typeface="Calibri" panose="020F0502020204030204" pitchFamily="34" charset="0"/>
                <a:ea typeface="Calibri" panose="020F0502020204030204" pitchFamily="34" charset="0"/>
                <a:cs typeface="Times New Roman" panose="02020603050405020304" pitchFamily="18" charset="0"/>
              </a:rPr>
              <a:t>Donner du sens à la prescription </a:t>
            </a:r>
            <a:r>
              <a:rPr lang="en-GB" sz="5600" b="1" dirty="0" err="1">
                <a:effectLst/>
                <a:latin typeface="Calibri" panose="020F0502020204030204" pitchFamily="34" charset="0"/>
                <a:ea typeface="Calibri" panose="020F0502020204030204" pitchFamily="34" charset="0"/>
                <a:cs typeface="Times New Roman" panose="02020603050405020304" pitchFamily="18" charset="0"/>
              </a:rPr>
              <a:t>sociale</a:t>
            </a:r>
            <a:r>
              <a:rPr lang="en-GB" sz="5600" b="1" dirty="0">
                <a:effectLst/>
                <a:latin typeface="Calibri" panose="020F0502020204030204" pitchFamily="34" charset="0"/>
                <a:ea typeface="Calibri" panose="020F0502020204030204" pitchFamily="34" charset="0"/>
                <a:cs typeface="Times New Roman" panose="02020603050405020304" pitchFamily="18" charset="0"/>
              </a:rPr>
              <a:t> </a:t>
            </a:r>
            <a:r>
              <a:rPr lang="en-GB" sz="5600" b="1" dirty="0">
                <a:latin typeface="Calibri" panose="020F0502020204030204" pitchFamily="34" charset="0"/>
                <a:ea typeface="Calibri" panose="020F0502020204030204" pitchFamily="34" charset="0"/>
                <a:cs typeface="Times New Roman" panose="02020603050405020304" pitchFamily="18" charset="0"/>
              </a:rPr>
              <a:t>:</a:t>
            </a:r>
            <a:endParaRPr lang="en-GB" sz="5600" b="1" dirty="0">
              <a:effectLst/>
              <a:latin typeface="Josefin Sans" pitchFamily="2" charset="0"/>
              <a:ea typeface="Times New Roman" panose="02020603050405020304" pitchFamily="18" charset="0"/>
              <a:cs typeface="Calibri" panose="020F0502020204030204" pitchFamily="34" charset="0"/>
            </a:endParaRPr>
          </a:p>
          <a:p>
            <a:pPr marL="138113">
              <a:lnSpc>
                <a:spcPct val="170000"/>
              </a:lnSpc>
              <a:spcAft>
                <a:spcPts val="800"/>
              </a:spcAft>
            </a:pPr>
            <a:r>
              <a:rPr lang="en-GB" sz="5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https://westminsterresearch.westminster.ac.uk/download/f3cf4b949511304f762bdec137844251031072697ae511a462eac9150d6ba8e0/1340196/Making-sense-of-social-prescribing%202017.pdf </a:t>
            </a:r>
          </a:p>
          <a:p>
            <a:pPr>
              <a:lnSpc>
                <a:spcPct val="170000"/>
              </a:lnSpc>
              <a:spcAft>
                <a:spcPts val="800"/>
              </a:spcAft>
            </a:pPr>
            <a:endParaRPr lang="en-GB" sz="48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4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70000"/>
              </a:lnSpc>
            </a:pPr>
            <a:endParaRPr lang="en-GB" sz="48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48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13981"/>
            <a:ext cx="10512420" cy="817589"/>
          </a:xfrm>
        </p:spPr>
        <p:txBody>
          <a:bodyPr/>
          <a:lstStyle/>
          <a:p>
            <a:pPr algn="ctr"/>
            <a:r>
              <a:rPr lang="en-US" dirty="0" err="1"/>
              <a:t>Recentrer</a:t>
            </a:r>
            <a:r>
              <a:rPr lang="en-US" dirty="0"/>
              <a:t> la conversation</a:t>
            </a:r>
          </a:p>
        </p:txBody>
      </p:sp>
      <p:pic>
        <p:nvPicPr>
          <p:cNvPr id="5" name="Picture 4" descr="Icon&#10;&#10;Description automatically generated with low confidence">
            <a:extLst>
              <a:ext uri="{FF2B5EF4-FFF2-40B4-BE49-F238E27FC236}">
                <a16:creationId xmlns:a16="http://schemas.microsoft.com/office/drawing/2014/main" id="{C2D1F1C8-0939-4DBB-BFF3-8DB092ACD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539" y="2043256"/>
            <a:ext cx="1634986" cy="4814744"/>
          </a:xfrm>
          <a:prstGeom prst="rect">
            <a:avLst/>
          </a:prstGeom>
        </p:spPr>
      </p:pic>
    </p:spTree>
    <p:extLst>
      <p:ext uri="{BB962C8B-B14F-4D97-AF65-F5344CB8AC3E}">
        <p14:creationId xmlns:p14="http://schemas.microsoft.com/office/powerpoint/2010/main" val="4001638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81001"/>
            <a:ext cx="10512420" cy="792479"/>
          </a:xfrm>
        </p:spPr>
        <p:txBody>
          <a:bodyPr/>
          <a:lstStyle/>
          <a:p>
            <a:pPr algn="ctr"/>
            <a:r>
              <a:rPr lang="en-US" dirty="0"/>
              <a:t>Co-conception &amp; Co-production </a:t>
            </a:r>
            <a:r>
              <a:rPr lang="en-US" sz="2400" dirty="0"/>
              <a:t>[CA2]</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051560"/>
            <a:ext cx="10512420" cy="5425439"/>
          </a:xfrm>
        </p:spPr>
        <p:txBody>
          <a:bodyPr numCol="2">
            <a:normAutofit/>
          </a:bodyPr>
          <a:lstStyle/>
          <a:p>
            <a:pPr>
              <a:lnSpc>
                <a:spcPct val="150000"/>
              </a:lnSpc>
              <a:spcAft>
                <a:spcPts val="800"/>
              </a:spcAft>
            </a:pPr>
            <a:r>
              <a:rPr lang="en-GB" sz="1400" dirty="0">
                <a:effectLst/>
                <a:latin typeface="Josefin Sans" pitchFamily="2" charset="0"/>
                <a:ea typeface="Times New Roman" panose="02020603050405020304" pitchFamily="18" charset="0"/>
                <a:cs typeface="Calibri" panose="020F0502020204030204" pitchFamily="34" charset="0"/>
              </a:rPr>
              <a:t>Dans la section suivante, nous allons explorer plus en détail les concepts clés déjà en action dans les milieux professionnels de la santé et des soins et ajouter la dimension supplémentaire qui permet une prescription sociale efficace et effective.</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Josefin Sans" pitchFamily="2" charset="0"/>
                <a:ea typeface="Times New Roman" panose="02020603050405020304" pitchFamily="18" charset="0"/>
                <a:cs typeface="Calibri" panose="020F0502020204030204" pitchFamily="34" charset="0"/>
              </a:rPr>
              <a:t>La définition suivante résume ces concepts :</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solidFill>
                  <a:srgbClr val="202124"/>
                </a:solidFill>
                <a:effectLst/>
                <a:latin typeface="Josefin Sans" pitchFamily="2" charset="0"/>
                <a:ea typeface="Calibri" panose="020F0502020204030204" pitchFamily="34" charset="0"/>
                <a:cs typeface="Calibri" panose="020F0502020204030204" pitchFamily="34" charset="0"/>
              </a:rPr>
              <a:t>"</a:t>
            </a:r>
            <a:r>
              <a:rPr lang="en-GB" sz="1400" i="1" dirty="0">
                <a:solidFill>
                  <a:srgbClr val="202124"/>
                </a:solidFill>
                <a:effectLst/>
                <a:latin typeface="Josefin Sans" pitchFamily="2" charset="0"/>
                <a:ea typeface="Calibri" panose="020F0502020204030204" pitchFamily="34" charset="0"/>
                <a:cs typeface="Calibri" panose="020F0502020204030204" pitchFamily="34" charset="0"/>
              </a:rPr>
              <a:t>La co-conception est une tentative de definition d’un problème, </a:t>
            </a:r>
            <a:r>
              <a:rPr lang="en-GB" sz="1400" i="1" dirty="0" err="1">
                <a:solidFill>
                  <a:srgbClr val="202124"/>
                </a:solidFill>
                <a:effectLst/>
                <a:latin typeface="Josefin Sans" pitchFamily="2" charset="0"/>
                <a:ea typeface="Calibri" panose="020F0502020204030204" pitchFamily="34" charset="0"/>
                <a:cs typeface="Calibri" panose="020F0502020204030204" pitchFamily="34" charset="0"/>
              </a:rPr>
              <a:t>puis</a:t>
            </a:r>
            <a:r>
              <a:rPr lang="en-GB" sz="1400" i="1" dirty="0">
                <a:solidFill>
                  <a:srgbClr val="202124"/>
                </a:solidFill>
                <a:effectLst/>
                <a:latin typeface="Josefin Sans" pitchFamily="2" charset="0"/>
                <a:ea typeface="Calibri" panose="020F0502020204030204" pitchFamily="34" charset="0"/>
                <a:cs typeface="Calibri" panose="020F0502020204030204" pitchFamily="34" charset="0"/>
              </a:rPr>
              <a:t> </a:t>
            </a:r>
            <a:r>
              <a:rPr lang="en-GB" sz="1400" i="1" dirty="0" err="1">
                <a:solidFill>
                  <a:srgbClr val="202124"/>
                </a:solidFill>
                <a:effectLst/>
                <a:latin typeface="Josefin Sans" pitchFamily="2" charset="0"/>
                <a:ea typeface="Calibri" panose="020F0502020204030204" pitchFamily="34" charset="0"/>
                <a:cs typeface="Calibri" panose="020F0502020204030204" pitchFamily="34" charset="0"/>
              </a:rPr>
              <a:t>d’une</a:t>
            </a:r>
            <a:r>
              <a:rPr lang="en-GB" sz="1400" i="1" dirty="0">
                <a:solidFill>
                  <a:srgbClr val="202124"/>
                </a:solidFill>
                <a:effectLst/>
                <a:latin typeface="Josefin Sans" pitchFamily="2" charset="0"/>
                <a:ea typeface="Calibri" panose="020F0502020204030204" pitchFamily="34" charset="0"/>
                <a:cs typeface="Calibri" panose="020F0502020204030204" pitchFamily="34" charset="0"/>
              </a:rPr>
              <a:t> solution ; la co-production est la tentative de mettre en œuvre la solution proposée ; la co-création est le processus par lequel les gens font les deux</a:t>
            </a:r>
            <a:r>
              <a:rPr lang="en-GB" sz="1400" dirty="0">
                <a:solidFill>
                  <a:srgbClr val="202124"/>
                </a:solidFill>
                <a:effectLst/>
                <a:latin typeface="Josefin Sans" pitchFamily="2" charset="0"/>
                <a:ea typeface="Calibri" panose="020F0502020204030204" pitchFamily="34" charset="0"/>
                <a:cs typeface="Calibri" panose="020F0502020204030204" pitchFamily="34" charset="0"/>
              </a:rPr>
              <a:t>."</a:t>
            </a:r>
            <a:endParaRPr lang="en-GB" sz="1400" dirty="0">
              <a:solidFill>
                <a:srgbClr val="202124"/>
              </a:solidFill>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 https://www.stakeholderdesign.com/co-production-versus-co-design-what-is-the-difference/#:~:text=Co%2Ddesign%20est%20une%20tentative,par%20laquelle%20les%20personnes%20font%20à la fois</a:t>
            </a:r>
            <a:endParaRPr lang="en-GB" sz="1400" u="sng" dirty="0">
              <a:solidFill>
                <a:srgbClr val="0563C1"/>
              </a:solidFill>
              <a:effectLst/>
              <a:latin typeface="Josefin Sans" pitchFamily="2" charset="0"/>
              <a:ea typeface="Calibri" panose="020F0502020204030204" pitchFamily="34" charset="0"/>
              <a:cs typeface="Calibri" panose="020F0502020204030204" pitchFamily="34" charset="0"/>
            </a:endParaRPr>
          </a:p>
          <a:p>
            <a:pPr marL="406400">
              <a:lnSpc>
                <a:spcPct val="150000"/>
              </a:lnSpc>
            </a:pPr>
            <a:r>
              <a:rPr lang="en-GB" sz="1400" dirty="0">
                <a:effectLst/>
                <a:latin typeface="Josefin Sans" pitchFamily="2" charset="0"/>
                <a:ea typeface="Calibri" panose="020F0502020204030204" pitchFamily="34" charset="0"/>
                <a:cs typeface="Times New Roman" panose="02020603050405020304" pitchFamily="18" charset="0"/>
              </a:rPr>
              <a:t>Les concepts de co-conception et de co-production sont au cœur de la prescription sociale et sont très familiers aux professionnels de santé et de soins dans leur travail quotidien.  Dans </a:t>
            </a:r>
            <a:r>
              <a:rPr lang="en-GB" sz="1400" dirty="0" err="1">
                <a:effectLst/>
                <a:latin typeface="Josefin Sans" pitchFamily="2" charset="0"/>
                <a:ea typeface="Calibri" panose="020F0502020204030204" pitchFamily="34" charset="0"/>
                <a:cs typeface="Times New Roman" panose="02020603050405020304" pitchFamily="18" charset="0"/>
              </a:rPr>
              <a:t>l'introduction</a:t>
            </a:r>
            <a:r>
              <a:rPr lang="en-GB" sz="1400" dirty="0">
                <a:effectLst/>
                <a:latin typeface="Josefin Sans" pitchFamily="2" charset="0"/>
                <a:ea typeface="Calibri" panose="020F0502020204030204" pitchFamily="34" charset="0"/>
                <a:cs typeface="Times New Roman" panose="02020603050405020304" pitchFamily="18" charset="0"/>
              </a:rPr>
              <a:t>, nous avons fait allusion à ces concepts et fourni quelques informations de base. Nous y reviendrons ici et chercherons à faire </a:t>
            </a:r>
            <a:r>
              <a:rPr lang="en-GB" sz="1400" dirty="0">
                <a:latin typeface="Josefin Sans" pitchFamily="2" charset="0"/>
                <a:ea typeface="Calibri" panose="020F0502020204030204" pitchFamily="34" charset="0"/>
                <a:cs typeface="Times New Roman" panose="02020603050405020304" pitchFamily="18" charset="0"/>
              </a:rPr>
              <a:t>progresser la </a:t>
            </a:r>
            <a:r>
              <a:rPr lang="en-GB" sz="1400" dirty="0">
                <a:effectLst/>
                <a:latin typeface="Josefin Sans" pitchFamily="2" charset="0"/>
                <a:ea typeface="Calibri" panose="020F0502020204030204" pitchFamily="34" charset="0"/>
                <a:cs typeface="Times New Roman" panose="02020603050405020304" pitchFamily="18" charset="0"/>
              </a:rPr>
              <a:t>compréhension de la co-production, qui est mutuellement bénéfique aux patients, aux professionnels de la santé et des soins, aux organisations communautaires et bénévoles et aux ONG partenaires. </a:t>
            </a:r>
            <a:r>
              <a:rPr lang="en-GB" sz="1400" dirty="0" err="1">
                <a:effectLst/>
                <a:latin typeface="Josefin Sans" pitchFamily="2" charset="0"/>
                <a:ea typeface="Calibri" panose="020F0502020204030204" pitchFamily="34" charset="0"/>
                <a:cs typeface="Times New Roman" panose="02020603050405020304" pitchFamily="18" charset="0"/>
              </a:rPr>
              <a:t>Cette</a:t>
            </a:r>
            <a:r>
              <a:rPr lang="en-GB" sz="1400" dirty="0">
                <a:effectLst/>
                <a:latin typeface="Josefin Sans" pitchFamily="2" charset="0"/>
                <a:ea typeface="Calibri" panose="020F0502020204030204" pitchFamily="34" charset="0"/>
                <a:cs typeface="Times New Roman" panose="02020603050405020304" pitchFamily="18" charset="0"/>
              </a:rPr>
              <a:t> couche de soutien supplémentaire intègre la prescription sociale dans la prestation de soins de santé.</a:t>
            </a:r>
          </a:p>
          <a:p>
            <a:pPr>
              <a:lnSpc>
                <a:spcPct val="150000"/>
              </a:lnSpc>
            </a:pPr>
            <a:r>
              <a:rPr lang="en-GB" sz="1400" dirty="0">
                <a:latin typeface="Josefin Sans" pitchFamily="2" charset="0"/>
              </a:rPr>
              <a:t>                             </a:t>
            </a:r>
          </a:p>
        </p:txBody>
      </p:sp>
      <p:pic>
        <p:nvPicPr>
          <p:cNvPr id="8" name="Picture 7">
            <a:extLst>
              <a:ext uri="{FF2B5EF4-FFF2-40B4-BE49-F238E27FC236}">
                <a16:creationId xmlns:a16="http://schemas.microsoft.com/office/drawing/2014/main" id="{8A47868E-EF8C-768C-B414-5B1B219F89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17723" y="4719396"/>
            <a:ext cx="1899139" cy="1813875"/>
          </a:xfrm>
          <a:prstGeom prst="rect">
            <a:avLst/>
          </a:prstGeom>
          <a:noFill/>
          <a:ln>
            <a:noFill/>
          </a:ln>
        </p:spPr>
      </p:pic>
    </p:spTree>
    <p:extLst>
      <p:ext uri="{BB962C8B-B14F-4D97-AF65-F5344CB8AC3E}">
        <p14:creationId xmlns:p14="http://schemas.microsoft.com/office/powerpoint/2010/main" val="3339820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19516-A897-C144-A3A9-B1E78CF89CD4}"/>
              </a:ext>
            </a:extLst>
          </p:cNvPr>
          <p:cNvSpPr>
            <a:spLocks noGrp="1"/>
          </p:cNvSpPr>
          <p:nvPr>
            <p:ph type="body" sz="quarter" idx="22"/>
          </p:nvPr>
        </p:nvSpPr>
        <p:spPr>
          <a:xfrm>
            <a:off x="889000" y="660001"/>
            <a:ext cx="2682631" cy="684000"/>
          </a:xfrm>
        </p:spPr>
        <p:txBody>
          <a:bodyPr/>
          <a:lstStyle/>
          <a:p>
            <a:pPr algn="ctr"/>
            <a:r>
              <a:rPr lang="en-US" dirty="0">
                <a:solidFill>
                  <a:srgbClr val="FFC652"/>
                </a:solidFill>
              </a:rPr>
              <a:t>Co-conception</a:t>
            </a:r>
          </a:p>
        </p:txBody>
      </p:sp>
      <p:sp>
        <p:nvSpPr>
          <p:cNvPr id="4" name="Text Placeholder 3">
            <a:extLst>
              <a:ext uri="{FF2B5EF4-FFF2-40B4-BE49-F238E27FC236}">
                <a16:creationId xmlns:a16="http://schemas.microsoft.com/office/drawing/2014/main" id="{8CFFD72A-DDDC-5B46-9405-D80147F651A6}"/>
              </a:ext>
            </a:extLst>
          </p:cNvPr>
          <p:cNvSpPr>
            <a:spLocks noGrp="1"/>
          </p:cNvSpPr>
          <p:nvPr>
            <p:ph type="body" sz="quarter" idx="28"/>
          </p:nvPr>
        </p:nvSpPr>
        <p:spPr>
          <a:xfrm>
            <a:off x="1063894" y="1260838"/>
            <a:ext cx="2507737" cy="1589938"/>
          </a:xfrm>
        </p:spPr>
        <p:txBody>
          <a:bodyPr>
            <a:normAutofit fontScale="85000" lnSpcReduction="20000"/>
          </a:bodyPr>
          <a:lstStyle/>
          <a:p>
            <a:pPr algn="ctr">
              <a:lnSpc>
                <a:spcPct val="160000"/>
              </a:lnSpc>
            </a:pPr>
            <a:r>
              <a:rPr lang="en-US" dirty="0" err="1"/>
              <a:t>C’est</a:t>
            </a:r>
            <a:r>
              <a:rPr lang="en-US" dirty="0"/>
              <a:t> le processus par lequel on définit un problème et donc une solution</a:t>
            </a:r>
          </a:p>
        </p:txBody>
      </p:sp>
      <p:sp>
        <p:nvSpPr>
          <p:cNvPr id="5" name="Text Placeholder 4">
            <a:extLst>
              <a:ext uri="{FF2B5EF4-FFF2-40B4-BE49-F238E27FC236}">
                <a16:creationId xmlns:a16="http://schemas.microsoft.com/office/drawing/2014/main" id="{0A17221E-7C5E-B441-AC02-5E88792AD046}"/>
              </a:ext>
            </a:extLst>
          </p:cNvPr>
          <p:cNvSpPr>
            <a:spLocks noGrp="1"/>
          </p:cNvSpPr>
          <p:nvPr>
            <p:ph type="body" sz="quarter" idx="37"/>
          </p:nvPr>
        </p:nvSpPr>
        <p:spPr/>
        <p:txBody>
          <a:bodyPr/>
          <a:lstStyle/>
          <a:p>
            <a:r>
              <a:rPr lang="en-US" dirty="0"/>
              <a:t>02</a:t>
            </a:r>
          </a:p>
        </p:txBody>
      </p:sp>
      <p:sp>
        <p:nvSpPr>
          <p:cNvPr id="6" name="Text Placeholder 5">
            <a:extLst>
              <a:ext uri="{FF2B5EF4-FFF2-40B4-BE49-F238E27FC236}">
                <a16:creationId xmlns:a16="http://schemas.microsoft.com/office/drawing/2014/main" id="{C15022E2-2212-284F-88FE-F035F6FE1178}"/>
              </a:ext>
            </a:extLst>
          </p:cNvPr>
          <p:cNvSpPr>
            <a:spLocks noGrp="1"/>
          </p:cNvSpPr>
          <p:nvPr>
            <p:ph type="body" sz="quarter" idx="38"/>
          </p:nvPr>
        </p:nvSpPr>
        <p:spPr/>
        <p:txBody>
          <a:bodyPr/>
          <a:lstStyle/>
          <a:p>
            <a:r>
              <a:rPr lang="en-US" dirty="0"/>
              <a:t>03</a:t>
            </a:r>
          </a:p>
        </p:txBody>
      </p:sp>
      <p:sp>
        <p:nvSpPr>
          <p:cNvPr id="24" name="Text Placeholder 23">
            <a:extLst>
              <a:ext uri="{FF2B5EF4-FFF2-40B4-BE49-F238E27FC236}">
                <a16:creationId xmlns:a16="http://schemas.microsoft.com/office/drawing/2014/main" id="{DDF420A5-55EC-FE42-ACF7-48FC8135D961}"/>
              </a:ext>
            </a:extLst>
          </p:cNvPr>
          <p:cNvSpPr>
            <a:spLocks noGrp="1"/>
          </p:cNvSpPr>
          <p:nvPr>
            <p:ph type="body" sz="quarter" idx="39"/>
          </p:nvPr>
        </p:nvSpPr>
        <p:spPr/>
        <p:txBody>
          <a:bodyPr/>
          <a:lstStyle/>
          <a:p>
            <a:r>
              <a:rPr lang="en-US" dirty="0"/>
              <a:t>01</a:t>
            </a:r>
          </a:p>
        </p:txBody>
      </p:sp>
      <p:sp>
        <p:nvSpPr>
          <p:cNvPr id="25" name="Text Placeholder 24">
            <a:extLst>
              <a:ext uri="{FF2B5EF4-FFF2-40B4-BE49-F238E27FC236}">
                <a16:creationId xmlns:a16="http://schemas.microsoft.com/office/drawing/2014/main" id="{B010A0FC-1E92-C94B-BFD6-AA723A013B2E}"/>
              </a:ext>
            </a:extLst>
          </p:cNvPr>
          <p:cNvSpPr>
            <a:spLocks noGrp="1"/>
          </p:cNvSpPr>
          <p:nvPr>
            <p:ph type="body" sz="quarter" idx="40"/>
          </p:nvPr>
        </p:nvSpPr>
        <p:spPr/>
        <p:txBody>
          <a:bodyPr/>
          <a:lstStyle/>
          <a:p>
            <a:r>
              <a:rPr lang="en-US" dirty="0"/>
              <a:t>04</a:t>
            </a:r>
          </a:p>
        </p:txBody>
      </p:sp>
      <p:sp>
        <p:nvSpPr>
          <p:cNvPr id="26" name="Text Placeholder 25">
            <a:extLst>
              <a:ext uri="{FF2B5EF4-FFF2-40B4-BE49-F238E27FC236}">
                <a16:creationId xmlns:a16="http://schemas.microsoft.com/office/drawing/2014/main" id="{90424211-CFB4-E84F-8B60-444B5A26CC8A}"/>
              </a:ext>
            </a:extLst>
          </p:cNvPr>
          <p:cNvSpPr>
            <a:spLocks noGrp="1"/>
          </p:cNvSpPr>
          <p:nvPr>
            <p:ph type="body" sz="quarter" idx="41"/>
          </p:nvPr>
        </p:nvSpPr>
        <p:spPr>
          <a:xfrm>
            <a:off x="889000" y="3429000"/>
            <a:ext cx="2682631" cy="887488"/>
          </a:xfrm>
        </p:spPr>
        <p:txBody>
          <a:bodyPr/>
          <a:lstStyle/>
          <a:p>
            <a:pPr algn="ctr"/>
            <a:r>
              <a:rPr lang="en-US" dirty="0">
                <a:solidFill>
                  <a:srgbClr val="FFC652"/>
                </a:solidFill>
              </a:rPr>
              <a:t>Recadrer les concepts</a:t>
            </a:r>
          </a:p>
        </p:txBody>
      </p:sp>
      <p:sp>
        <p:nvSpPr>
          <p:cNvPr id="27" name="Text Placeholder 26">
            <a:extLst>
              <a:ext uri="{FF2B5EF4-FFF2-40B4-BE49-F238E27FC236}">
                <a16:creationId xmlns:a16="http://schemas.microsoft.com/office/drawing/2014/main" id="{8C6CBAD1-C6F2-2247-AF88-38BD5D736F38}"/>
              </a:ext>
            </a:extLst>
          </p:cNvPr>
          <p:cNvSpPr>
            <a:spLocks noGrp="1"/>
          </p:cNvSpPr>
          <p:nvPr>
            <p:ph type="body" sz="quarter" idx="42"/>
          </p:nvPr>
        </p:nvSpPr>
        <p:spPr>
          <a:xfrm>
            <a:off x="1063894" y="4450080"/>
            <a:ext cx="2507737" cy="1147082"/>
          </a:xfrm>
        </p:spPr>
        <p:txBody>
          <a:bodyPr>
            <a:normAutofit fontScale="85000" lnSpcReduction="20000"/>
          </a:bodyPr>
          <a:lstStyle/>
          <a:p>
            <a:pPr algn="ctr">
              <a:lnSpc>
                <a:spcPct val="150000"/>
              </a:lnSpc>
            </a:pPr>
            <a:r>
              <a:rPr lang="en-US" dirty="0"/>
              <a:t>Utiliser le prisme des inégalités en matière de santé</a:t>
            </a:r>
          </a:p>
          <a:p>
            <a:endParaRPr lang="en-US" dirty="0"/>
          </a:p>
        </p:txBody>
      </p:sp>
      <p:sp>
        <p:nvSpPr>
          <p:cNvPr id="29" name="Text Placeholder 28">
            <a:extLst>
              <a:ext uri="{FF2B5EF4-FFF2-40B4-BE49-F238E27FC236}">
                <a16:creationId xmlns:a16="http://schemas.microsoft.com/office/drawing/2014/main" id="{DCD60479-1F6B-2B46-84D9-7DA1E2325BA1}"/>
              </a:ext>
            </a:extLst>
          </p:cNvPr>
          <p:cNvSpPr>
            <a:spLocks noGrp="1"/>
          </p:cNvSpPr>
          <p:nvPr>
            <p:ph type="body" sz="quarter" idx="43"/>
          </p:nvPr>
        </p:nvSpPr>
        <p:spPr>
          <a:xfrm>
            <a:off x="8644371" y="660001"/>
            <a:ext cx="2682631" cy="684000"/>
          </a:xfrm>
        </p:spPr>
        <p:txBody>
          <a:bodyPr/>
          <a:lstStyle/>
          <a:p>
            <a:r>
              <a:rPr lang="en-US" dirty="0">
                <a:solidFill>
                  <a:srgbClr val="FFC652"/>
                </a:solidFill>
              </a:rPr>
              <a:t>Coproduction</a:t>
            </a:r>
          </a:p>
        </p:txBody>
      </p:sp>
      <p:sp>
        <p:nvSpPr>
          <p:cNvPr id="30" name="Text Placeholder 29">
            <a:extLst>
              <a:ext uri="{FF2B5EF4-FFF2-40B4-BE49-F238E27FC236}">
                <a16:creationId xmlns:a16="http://schemas.microsoft.com/office/drawing/2014/main" id="{64CE5023-5A91-9E4E-B470-3CC086CE6CC4}"/>
              </a:ext>
            </a:extLst>
          </p:cNvPr>
          <p:cNvSpPr>
            <a:spLocks noGrp="1"/>
          </p:cNvSpPr>
          <p:nvPr>
            <p:ph type="body" sz="quarter" idx="44"/>
          </p:nvPr>
        </p:nvSpPr>
        <p:spPr>
          <a:xfrm>
            <a:off x="8644371" y="1344000"/>
            <a:ext cx="2507737" cy="1506776"/>
          </a:xfrm>
        </p:spPr>
        <p:txBody>
          <a:bodyPr>
            <a:normAutofit fontScale="85000" lnSpcReduction="20000"/>
          </a:bodyPr>
          <a:lstStyle/>
          <a:p>
            <a:pPr algn="ctr">
              <a:lnSpc>
                <a:spcPct val="150000"/>
              </a:lnSpc>
            </a:pPr>
            <a:r>
              <a:rPr lang="en-US" dirty="0"/>
              <a:t>Il s'agit du processus par lequel la solution proposée est mise en œuvre.</a:t>
            </a:r>
          </a:p>
          <a:p>
            <a:endParaRPr lang="en-US" dirty="0"/>
          </a:p>
        </p:txBody>
      </p:sp>
      <p:sp>
        <p:nvSpPr>
          <p:cNvPr id="31" name="Text Placeholder 30">
            <a:extLst>
              <a:ext uri="{FF2B5EF4-FFF2-40B4-BE49-F238E27FC236}">
                <a16:creationId xmlns:a16="http://schemas.microsoft.com/office/drawing/2014/main" id="{D9B3C583-298E-7048-AD76-076D27E5C285}"/>
              </a:ext>
            </a:extLst>
          </p:cNvPr>
          <p:cNvSpPr>
            <a:spLocks noGrp="1"/>
          </p:cNvSpPr>
          <p:nvPr>
            <p:ph type="body" sz="quarter" idx="45"/>
          </p:nvPr>
        </p:nvSpPr>
        <p:spPr>
          <a:xfrm>
            <a:off x="8644371" y="3632488"/>
            <a:ext cx="2682631" cy="684000"/>
          </a:xfrm>
        </p:spPr>
        <p:txBody>
          <a:bodyPr/>
          <a:lstStyle/>
          <a:p>
            <a:pPr algn="ctr"/>
            <a:r>
              <a:rPr lang="en-US" dirty="0">
                <a:solidFill>
                  <a:srgbClr val="FFC000"/>
                </a:solidFill>
              </a:rPr>
              <a:t>Co-création</a:t>
            </a:r>
          </a:p>
        </p:txBody>
      </p:sp>
      <p:sp>
        <p:nvSpPr>
          <p:cNvPr id="32" name="Text Placeholder 31">
            <a:extLst>
              <a:ext uri="{FF2B5EF4-FFF2-40B4-BE49-F238E27FC236}">
                <a16:creationId xmlns:a16="http://schemas.microsoft.com/office/drawing/2014/main" id="{B07BD9DD-C3DA-6A45-8C3B-2080F03DD0AB}"/>
              </a:ext>
            </a:extLst>
          </p:cNvPr>
          <p:cNvSpPr>
            <a:spLocks noGrp="1"/>
          </p:cNvSpPr>
          <p:nvPr>
            <p:ph type="body" sz="quarter" idx="46"/>
          </p:nvPr>
        </p:nvSpPr>
        <p:spPr>
          <a:xfrm>
            <a:off x="8644371" y="4191000"/>
            <a:ext cx="2507737" cy="1323000"/>
          </a:xfrm>
        </p:spPr>
        <p:txBody>
          <a:bodyPr>
            <a:normAutofit fontScale="85000" lnSpcReduction="10000"/>
          </a:bodyPr>
          <a:lstStyle/>
          <a:p>
            <a:pPr algn="ctr">
              <a:lnSpc>
                <a:spcPct val="150000"/>
              </a:lnSpc>
            </a:pPr>
            <a:r>
              <a:rPr lang="en-US" dirty="0"/>
              <a:t>C'est le processus par lequel les gens font les deux </a:t>
            </a:r>
            <a:r>
              <a:rPr lang="en-US" dirty="0" err="1"/>
              <a:t>à</a:t>
            </a:r>
            <a:r>
              <a:rPr lang="en-US" dirty="0"/>
              <a:t> la fois</a:t>
            </a:r>
          </a:p>
          <a:p>
            <a:endParaRPr lang="en-US" dirty="0"/>
          </a:p>
        </p:txBody>
      </p:sp>
    </p:spTree>
    <p:extLst>
      <p:ext uri="{BB962C8B-B14F-4D97-AF65-F5344CB8AC3E}">
        <p14:creationId xmlns:p14="http://schemas.microsoft.com/office/powerpoint/2010/main" val="2238064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014969" y="578392"/>
            <a:ext cx="6992735" cy="4155397"/>
          </a:xfrm>
        </p:spPr>
        <p:txBody>
          <a:bodyPr/>
          <a:lstStyle/>
          <a:p>
            <a:pPr algn="ctr">
              <a:lnSpc>
                <a:spcPct val="150000"/>
              </a:lnSpc>
              <a:spcAft>
                <a:spcPts val="800"/>
              </a:spcAft>
            </a:pPr>
            <a:r>
              <a:rPr lang="en-GB" sz="3600" dirty="0">
                <a:solidFill>
                  <a:srgbClr val="000000"/>
                </a:solidFill>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"La coproduction consiste à combiner nos forces et nos capacités mutuelles afin que nous puissions travailler les uns avec les autres sur un pied d'égalité pour obtenir des changements positifs."</a:t>
            </a:r>
            <a:endParaRPr lang="en-GB" sz="3600" dirty="0">
              <a:effectLst/>
              <a:latin typeface="Amatic SC" panose="00000500000000000000" pitchFamily="2" charset="-79"/>
              <a:ea typeface="Calibri" panose="020F0502020204030204" pitchFamily="34" charset="0"/>
              <a:cs typeface="Amatic SC" panose="00000500000000000000" pitchFamily="2" charset="-79"/>
            </a:endParaRPr>
          </a:p>
          <a:p>
            <a:pPr algn="ct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831273" y="4995046"/>
            <a:ext cx="7360129" cy="684000"/>
          </a:xfrm>
        </p:spPr>
        <p:txBody>
          <a:bodyPr/>
          <a:lstStyle/>
          <a:p>
            <a:endPar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endParaRPr>
          </a:p>
          <a:p>
            <a:endParaRPr lang="en-GB" sz="18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endParaRPr>
          </a:p>
          <a:p>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http://www.coproductionscotland.org.uk/about/what-is-co-production/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10900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Co-conception &amp; Co-production</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0" y="1508065"/>
            <a:ext cx="10783997" cy="4782565"/>
          </a:xfrm>
        </p:spPr>
        <p:txBody>
          <a:bodyPr numCol="2">
            <a:normAutofit fontScale="85000" lnSpcReduction="20000"/>
          </a:bodyPr>
          <a:lstStyle/>
          <a:p>
            <a:pPr marL="342900" indent="-28575">
              <a:lnSpc>
                <a:spcPct val="170000"/>
              </a:lnSpc>
              <a:spcAft>
                <a:spcPts val="800"/>
              </a:spcAft>
            </a:pPr>
            <a:r>
              <a:rPr lang="en-GB" sz="1900" dirty="0">
                <a:effectLst/>
                <a:latin typeface="Josefin Sans" pitchFamily="2" charset="0"/>
                <a:ea typeface="Times New Roman" panose="02020603050405020304" pitchFamily="18" charset="0"/>
                <a:cs typeface="Calibri" panose="020F0502020204030204" pitchFamily="34" charset="0"/>
              </a:rPr>
              <a:t>Les professionnels de la santé et des soins travaillant au Royaume-Uni et en Irlande sont familiarisés avec les différents guides de coproduction du ministère de la santé, détaillés ci-dessous :</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28575">
              <a:lnSpc>
                <a:spcPct val="170000"/>
              </a:lnSpc>
              <a:spcAft>
                <a:spcPts val="800"/>
              </a:spcAft>
              <a:buFont typeface="Courier New" panose="02070309020205020404" pitchFamily="49" charset="0"/>
              <a:buChar char="o"/>
            </a:pPr>
            <a:r>
              <a:rPr lang="en-GB"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https://www.health-ni.gov.uk/publications/co-production-guide-northern-ireland-connecting-and-realising-value-through-people</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342900" indent="-28575">
              <a:lnSpc>
                <a:spcPct val="170000"/>
              </a:lnSpc>
              <a:spcAft>
                <a:spcPts val="800"/>
              </a:spcAft>
              <a:buFont typeface="Courier New" panose="02070309020205020404" pitchFamily="49" charset="0"/>
              <a:buChar char="o"/>
            </a:pPr>
            <a:r>
              <a:rPr lang="en-GB"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https://www.govint.org/fileadmin/user_upload/publications/Co-Production_of_Health_and_Wellbeing_in_Scotland.pdf </a:t>
            </a:r>
            <a:endParaRPr lang="en-GB" sz="1900" u="sng" dirty="0">
              <a:solidFill>
                <a:srgbClr val="F33B48"/>
              </a:solidFill>
              <a:effectLst/>
              <a:latin typeface="Josefin Sans"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342900" indent="-28575">
              <a:lnSpc>
                <a:spcPct val="170000"/>
              </a:lnSpc>
              <a:spcAft>
                <a:spcPts val="800"/>
              </a:spcAft>
              <a:buFont typeface="Courier New" panose="02070309020205020404" pitchFamily="49" charset="0"/>
              <a:buChar char="o"/>
            </a:pPr>
            <a:r>
              <a:rPr lang="en-GB"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https://www.england.nhs.uk/get-involved/resources/co-production-resources/ </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342900" indent="-28575">
              <a:lnSpc>
                <a:spcPct val="170000"/>
              </a:lnSpc>
              <a:spcAft>
                <a:spcPts val="800"/>
              </a:spcAft>
              <a:buFont typeface="Courier New" panose="02070309020205020404" pitchFamily="49" charset="0"/>
              <a:buChar char="o"/>
            </a:pPr>
            <a:r>
              <a:rPr lang="en-GB"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http://www.1000livesplus.wales.nhs.uk/sitesplus/documents/1011/T4I%20%288%29%20Co-production.pdf</a:t>
            </a:r>
            <a:endParaRPr lang="en-GB" sz="1900" dirty="0">
              <a:solidFill>
                <a:schemeClr val="tx1"/>
              </a:solidFill>
              <a:effectLst/>
              <a:latin typeface="Josefin Sans" pitchFamily="2" charset="0"/>
              <a:ea typeface="Calibri" panose="020F0502020204030204" pitchFamily="34" charset="0"/>
              <a:cs typeface="Times New Roman" panose="02020603050405020304" pitchFamily="18" charset="0"/>
            </a:endParaRPr>
          </a:p>
          <a:p>
            <a:pPr marL="342900" indent="-28575">
              <a:lnSpc>
                <a:spcPct val="170000"/>
              </a:lnSpc>
              <a:spcAft>
                <a:spcPts val="800"/>
              </a:spcAft>
              <a:buFont typeface="Courier New" panose="02070309020205020404" pitchFamily="49" charset="0"/>
              <a:buChar char="o"/>
            </a:pPr>
            <a:r>
              <a:rPr lang="en-GB"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https://www.hse.ie/eng/services/list/4/mental-health-services/advancingrecoveryireland/national-framework-for-recovery-in-mental-health/co-production-in-practice-guidance-document-2018-to-2020.pdf </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endParaRPr lang="en-GB" dirty="0">
              <a:latin typeface="Josefin Sans" pitchFamily="2" charset="0"/>
            </a:endParaRPr>
          </a:p>
        </p:txBody>
      </p:sp>
    </p:spTree>
    <p:extLst>
      <p:ext uri="{BB962C8B-B14F-4D97-AF65-F5344CB8AC3E}">
        <p14:creationId xmlns:p14="http://schemas.microsoft.com/office/powerpoint/2010/main" val="3168669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738840" y="343588"/>
            <a:ext cx="10512420" cy="777240"/>
          </a:xfrm>
        </p:spPr>
        <p:txBody>
          <a:bodyPr/>
          <a:lstStyle/>
          <a:p>
            <a:pPr algn="ctr"/>
            <a:r>
              <a:rPr lang="en-US" dirty="0"/>
              <a:t>Co-conception &amp; Co-production</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17210" y="995681"/>
            <a:ext cx="11035950" cy="5091133"/>
          </a:xfrm>
        </p:spPr>
        <p:txBody>
          <a:bodyPr numCol="2">
            <a:normAutofit fontScale="25000" lnSpcReduction="20000"/>
          </a:bodyPr>
          <a:lstStyle/>
          <a:p>
            <a:pPr>
              <a:lnSpc>
                <a:spcPct val="170000"/>
              </a:lnSpc>
              <a:spcAft>
                <a:spcPts val="800"/>
              </a:spcAft>
            </a:pPr>
            <a:r>
              <a:rPr lang="en-GB" sz="5200" dirty="0">
                <a:effectLst/>
                <a:latin typeface="Josefin Sans" pitchFamily="2" charset="0"/>
                <a:ea typeface="Calibri" panose="020F0502020204030204" pitchFamily="34" charset="0"/>
                <a:cs typeface="Times New Roman" panose="02020603050405020304" pitchFamily="18" charset="0"/>
              </a:rPr>
              <a:t>Les expériences précédentes et la pandémie de Covid 19 ont mis en évidence l'incapacité persistante des approches traditionnelles à répondre aux niveaux croissants des besoins de santé. Traditionnellement, les causes sous-jacentes de la mauvaise santé ne sont pas abordées de manière holistique, comme les problèmes d'inégalité liés au logement, à la pauvreté, au niveau d'éducation et aux faibles opportunités.  </a:t>
            </a:r>
            <a:r>
              <a:rPr lang="en-GB" sz="5200" dirty="0">
                <a:latin typeface="Josefin Sans" pitchFamily="2" charset="0"/>
                <a:ea typeface="Calibri" panose="020F0502020204030204" pitchFamily="34" charset="0"/>
                <a:cs typeface="Times New Roman" panose="02020603050405020304" pitchFamily="18" charset="0"/>
              </a:rPr>
              <a:t>Il en résulte que les </a:t>
            </a:r>
            <a:r>
              <a:rPr lang="en-GB" sz="5200" dirty="0">
                <a:effectLst/>
                <a:latin typeface="Josefin Sans" pitchFamily="2" charset="0"/>
                <a:ea typeface="Calibri" panose="020F0502020204030204" pitchFamily="34" charset="0"/>
                <a:cs typeface="Times New Roman" panose="02020603050405020304" pitchFamily="18" charset="0"/>
              </a:rPr>
              <a:t>gens se sentent souvent démunis et que l'on </a:t>
            </a:r>
            <a:r>
              <a:rPr lang="en-GB" sz="5200" dirty="0">
                <a:latin typeface="Josefin Sans" pitchFamily="2" charset="0"/>
                <a:ea typeface="Calibri" panose="020F0502020204030204" pitchFamily="34" charset="0"/>
                <a:cs typeface="Times New Roman" panose="02020603050405020304" pitchFamily="18" charset="0"/>
              </a:rPr>
              <a:t>ne tient pas compte de leurs propres expériences et connaissances dans la mise en place des systèmes de santé fournis par les conseils, les services de santé ou l'éducation.</a:t>
            </a: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latin typeface="Josefin Sans" pitchFamily="2" charset="0"/>
                <a:ea typeface="Calibri" panose="020F0502020204030204" pitchFamily="34" charset="0"/>
                <a:cs typeface="Times New Roman" panose="02020603050405020304" pitchFamily="18" charset="0"/>
              </a:rPr>
              <a:t>Il convient de remédier à </a:t>
            </a:r>
            <a:r>
              <a:rPr lang="en-GB" sz="5200" dirty="0">
                <a:effectLst/>
                <a:latin typeface="Josefin Sans" pitchFamily="2" charset="0"/>
                <a:ea typeface="Calibri" panose="020F0502020204030204" pitchFamily="34" charset="0"/>
                <a:cs typeface="Times New Roman" panose="02020603050405020304" pitchFamily="18" charset="0"/>
              </a:rPr>
              <a:t>ce déséquilibre des pouvoirs dans le cadre du développement global des systèmes de soins intégrés. La coproduction est un élément important de l'ancrage positif de ce processus, car elle associe le meilleur des services publics aux communautés. </a:t>
            </a:r>
            <a:r>
              <a:rPr lang="en-GB" sz="5200" dirty="0">
                <a:latin typeface="Josefin Sans" pitchFamily="2" charset="0"/>
                <a:ea typeface="Calibri" panose="020F0502020204030204" pitchFamily="34" charset="0"/>
                <a:cs typeface="Times New Roman" panose="02020603050405020304" pitchFamily="18" charset="0"/>
              </a:rPr>
              <a:t>Ce processus réaffirme un nouvel engagement en faveur du modèle social des soins de </a:t>
            </a:r>
            <a:r>
              <a:rPr lang="en-GB" sz="5200" dirty="0" err="1">
                <a:latin typeface="Josefin Sans" pitchFamily="2" charset="0"/>
                <a:ea typeface="Calibri" panose="020F0502020204030204" pitchFamily="34" charset="0"/>
                <a:cs typeface="Times New Roman" panose="02020603050405020304" pitchFamily="18" charset="0"/>
              </a:rPr>
              <a:t>santé</a:t>
            </a:r>
            <a:r>
              <a:rPr lang="en-GB" sz="5200" dirty="0">
                <a:latin typeface="Josefin Sans" pitchFamily="2" charset="0"/>
                <a:ea typeface="Calibri" panose="020F0502020204030204" pitchFamily="34" charset="0"/>
                <a:cs typeface="Times New Roman" panose="02020603050405020304" pitchFamily="18" charset="0"/>
              </a:rPr>
              <a:t>, </a:t>
            </a:r>
            <a:r>
              <a:rPr lang="en-GB" sz="5200" dirty="0" err="1">
                <a:latin typeface="Josefin Sans" pitchFamily="2" charset="0"/>
                <a:ea typeface="Calibri" panose="020F0502020204030204" pitchFamily="34" charset="0"/>
                <a:cs typeface="Times New Roman" panose="02020603050405020304" pitchFamily="18" charset="0"/>
              </a:rPr>
              <a:t>e</a:t>
            </a:r>
            <a:r>
              <a:rPr lang="en-GB" sz="5200" dirty="0" err="1">
                <a:effectLst/>
                <a:latin typeface="Josefin Sans" pitchFamily="2" charset="0"/>
                <a:ea typeface="Calibri" panose="020F0502020204030204" pitchFamily="34" charset="0"/>
                <a:cs typeface="Times New Roman" panose="02020603050405020304" pitchFamily="18" charset="0"/>
              </a:rPr>
              <a:t>n</a:t>
            </a:r>
            <a:r>
              <a:rPr lang="en-GB" sz="5200" dirty="0">
                <a:effectLst/>
                <a:latin typeface="Josefin Sans" pitchFamily="2" charset="0"/>
                <a:ea typeface="Calibri" panose="020F0502020204030204" pitchFamily="34" charset="0"/>
                <a:cs typeface="Times New Roman" panose="02020603050405020304" pitchFamily="18" charset="0"/>
              </a:rPr>
              <a:t> alignant les atouts et les compétences des utilisateurs des services avec l'allocation appropriée des ressources à tous les niveaux. </a:t>
            </a:r>
            <a:endParaRPr lang="en-GB" sz="5200" u="sng" dirty="0">
              <a:solidFill>
                <a:srgbClr val="0563C1"/>
              </a:solidFill>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56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marL="314325">
              <a:lnSpc>
                <a:spcPct val="160000"/>
              </a:lnSpc>
              <a:spcAft>
                <a:spcPts val="800"/>
              </a:spcAft>
              <a:tabLst>
                <a:tab pos="304800" algn="l"/>
              </a:tabLst>
            </a:pPr>
            <a:r>
              <a:rPr lang="en-GB" sz="5600" dirty="0">
                <a:latin typeface="Josefin Sans" pitchFamily="2" charset="0"/>
                <a:ea typeface="Times New Roman" panose="02020603050405020304" pitchFamily="18" charset="0"/>
                <a:cs typeface="Calibri" panose="020F0502020204030204" pitchFamily="34" charset="0"/>
              </a:rPr>
              <a:t>Exemples et discussions sur la co-production menés par la </a:t>
            </a:r>
            <a:r>
              <a:rPr lang="en-GB" sz="5600" dirty="0" err="1">
                <a:latin typeface="Josefin Sans" pitchFamily="2" charset="0"/>
                <a:ea typeface="Times New Roman" panose="02020603050405020304" pitchFamily="18" charset="0"/>
                <a:cs typeface="Calibri" panose="020F0502020204030204" pitchFamily="34" charset="0"/>
              </a:rPr>
              <a:t>communauté</a:t>
            </a:r>
            <a:r>
              <a:rPr lang="en-GB" sz="5600" dirty="0">
                <a:latin typeface="Josefin Sans" pitchFamily="2" charset="0"/>
                <a:ea typeface="Times New Roman" panose="02020603050405020304" pitchFamily="18" charset="0"/>
                <a:cs typeface="Calibri" panose="020F0502020204030204" pitchFamily="34" charset="0"/>
              </a:rPr>
              <a:t> :</a:t>
            </a:r>
            <a:endParaRPr lang="en-GB" sz="5600" dirty="0">
              <a:latin typeface="Josefin Sans" pitchFamily="2" charset="0"/>
              <a:ea typeface="Calibri" panose="020F0502020204030204" pitchFamily="34" charset="0"/>
              <a:cs typeface="Times New Roman" panose="02020603050405020304" pitchFamily="18" charset="0"/>
            </a:endParaRPr>
          </a:p>
          <a:p>
            <a:pPr marL="314325">
              <a:lnSpc>
                <a:spcPct val="160000"/>
              </a:lnSpc>
              <a:spcAft>
                <a:spcPts val="800"/>
              </a:spcAft>
              <a:tabLst>
                <a:tab pos="304800" algn="l"/>
              </a:tabLst>
            </a:pPr>
            <a:r>
              <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2"/>
              </a:rPr>
              <a:t>https://www.cdhn.org/sites/default/files/FACTSHEETS%2018%20Co-Production%202017.pdf </a:t>
            </a:r>
            <a:endParaRPr lang="en-GB" sz="5600" dirty="0">
              <a:latin typeface="Josefin Sans" pitchFamily="2" charset="0"/>
              <a:ea typeface="Calibri" panose="020F0502020204030204" pitchFamily="34" charset="0"/>
              <a:cs typeface="Times New Roman" panose="02020603050405020304" pitchFamily="18" charset="0"/>
            </a:endParaRPr>
          </a:p>
          <a:p>
            <a:pPr marL="314325">
              <a:lnSpc>
                <a:spcPct val="160000"/>
              </a:lnSpc>
              <a:spcAft>
                <a:spcPts val="800"/>
              </a:spcAft>
              <a:tabLst>
                <a:tab pos="304800" algn="l"/>
              </a:tabLst>
            </a:pPr>
            <a:r>
              <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3"/>
              </a:rPr>
              <a:t>https://www.scie.org.uk/publications/guides/guide51/what-is-coproduction/principles-of-coproduction.asp </a:t>
            </a:r>
            <a:endParaRPr lang="en-GB" sz="5600" dirty="0">
              <a:latin typeface="Josefin Sans" pitchFamily="2" charset="0"/>
              <a:ea typeface="Calibri" panose="020F0502020204030204" pitchFamily="34" charset="0"/>
              <a:cs typeface="Times New Roman" panose="02020603050405020304" pitchFamily="18" charset="0"/>
            </a:endParaRPr>
          </a:p>
          <a:p>
            <a:pPr marL="360363">
              <a:lnSpc>
                <a:spcPct val="160000"/>
              </a:lnSpc>
              <a:spcAft>
                <a:spcPts val="800"/>
              </a:spcAft>
            </a:pPr>
            <a:endPar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8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800" dirty="0">
              <a:latin typeface="Josefin Sans" pitchFamily="2" charset="0"/>
              <a:ea typeface="Times New Roman" panose="02020603050405020304" pitchFamily="18" charset="0"/>
              <a:cs typeface="Calibri" panose="020F0502020204030204" pitchFamily="34" charset="0"/>
            </a:endParaRPr>
          </a:p>
          <a:p>
            <a:endParaRPr lang="en-GB" dirty="0">
              <a:latin typeface="Josefin Sans" pitchFamily="2" charset="0"/>
            </a:endParaRPr>
          </a:p>
        </p:txBody>
      </p:sp>
      <p:pic>
        <p:nvPicPr>
          <p:cNvPr id="5" name="Picture 4">
            <a:extLst>
              <a:ext uri="{FF2B5EF4-FFF2-40B4-BE49-F238E27FC236}">
                <a16:creationId xmlns:a16="http://schemas.microsoft.com/office/drawing/2014/main" id="{865F4496-907C-8A1A-5CE2-84533B2ED4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5320" y="3996107"/>
            <a:ext cx="1651049" cy="1866212"/>
          </a:xfrm>
          <a:prstGeom prst="rect">
            <a:avLst/>
          </a:prstGeom>
          <a:noFill/>
          <a:ln>
            <a:noFill/>
          </a:ln>
        </p:spPr>
      </p:pic>
    </p:spTree>
    <p:extLst>
      <p:ext uri="{BB962C8B-B14F-4D97-AF65-F5344CB8AC3E}">
        <p14:creationId xmlns:p14="http://schemas.microsoft.com/office/powerpoint/2010/main" val="1591521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557210" y="445785"/>
            <a:ext cx="7506332" cy="729873"/>
          </a:xfrm>
        </p:spPr>
        <p:txBody>
          <a:bodyPr/>
          <a:lstStyle/>
          <a:p>
            <a:r>
              <a:rPr lang="en-US" dirty="0"/>
              <a:t>Égalité, équité et réalité</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551122" y="1175658"/>
            <a:ext cx="10512420" cy="5343758"/>
          </a:xfrm>
        </p:spPr>
        <p:txBody>
          <a:bodyPr numCol="2">
            <a:normAutofit lnSpcReduction="10000"/>
          </a:bodyPr>
          <a:lstStyle/>
          <a:p>
            <a:pPr>
              <a:lnSpc>
                <a:spcPct val="150000"/>
              </a:lnSpc>
              <a:spcAft>
                <a:spcPts val="800"/>
              </a:spcAft>
            </a:pPr>
            <a:r>
              <a:rPr lang="en-GB" sz="1400" dirty="0">
                <a:effectLst/>
                <a:latin typeface="Josefin Sans" pitchFamily="2" charset="0"/>
                <a:ea typeface="Times New Roman" panose="02020603050405020304" pitchFamily="18" charset="0"/>
                <a:cs typeface="Calibri" panose="020F0502020204030204" pitchFamily="34" charset="0"/>
              </a:rPr>
              <a:t>Pour </a:t>
            </a:r>
            <a:r>
              <a:rPr lang="en-GB" sz="1400" dirty="0" err="1">
                <a:effectLst/>
                <a:latin typeface="Josefin Sans" pitchFamily="2" charset="0"/>
                <a:ea typeface="Times New Roman" panose="02020603050405020304" pitchFamily="18" charset="0"/>
                <a:cs typeface="Calibri" panose="020F0502020204030204" pitchFamily="34" charset="0"/>
              </a:rPr>
              <a:t>réfléchir</a:t>
            </a:r>
            <a:r>
              <a:rPr lang="en-GB" sz="1400" dirty="0">
                <a:effectLst/>
                <a:latin typeface="Josefin Sans" pitchFamily="2" charset="0"/>
                <a:ea typeface="Times New Roman" panose="02020603050405020304" pitchFamily="18" charset="0"/>
                <a:cs typeface="Calibri" panose="020F0502020204030204" pitchFamily="34" charset="0"/>
              </a:rPr>
              <a:t> sur la co-production, il est </a:t>
            </a:r>
            <a:r>
              <a:rPr lang="en-GB" sz="1400" dirty="0" err="1">
                <a:effectLst/>
                <a:latin typeface="Josefin Sans" pitchFamily="2" charset="0"/>
                <a:ea typeface="Times New Roman" panose="02020603050405020304" pitchFamily="18" charset="0"/>
                <a:cs typeface="Calibri" panose="020F0502020204030204" pitchFamily="34" charset="0"/>
              </a:rPr>
              <a:t>nécessaire</a:t>
            </a:r>
            <a:r>
              <a:rPr lang="en-GB" sz="1400" dirty="0">
                <a:effectLst/>
                <a:latin typeface="Josefin Sans" pitchFamily="2" charset="0"/>
                <a:ea typeface="Times New Roman" panose="02020603050405020304" pitchFamily="18" charset="0"/>
                <a:cs typeface="Calibri" panose="020F0502020204030204" pitchFamily="34" charset="0"/>
              </a:rPr>
              <a:t> </a:t>
            </a:r>
            <a:r>
              <a:rPr lang="en-GB" sz="1400" dirty="0">
                <a:latin typeface="Josefin Sans" pitchFamily="2" charset="0"/>
                <a:ea typeface="Times New Roman" panose="02020603050405020304" pitchFamily="18" charset="0"/>
                <a:cs typeface="Calibri" panose="020F0502020204030204" pitchFamily="34" charset="0"/>
              </a:rPr>
              <a:t>de </a:t>
            </a:r>
            <a:r>
              <a:rPr lang="en-GB" sz="1400" dirty="0" err="1">
                <a:latin typeface="Josefin Sans" pitchFamily="2" charset="0"/>
                <a:ea typeface="Times New Roman" panose="02020603050405020304" pitchFamily="18" charset="0"/>
                <a:cs typeface="Calibri" panose="020F0502020204030204" pitchFamily="34" charset="0"/>
              </a:rPr>
              <a:t>concevoir</a:t>
            </a:r>
            <a:r>
              <a:rPr lang="en-GB" sz="1400" dirty="0">
                <a:latin typeface="Josefin Sans" pitchFamily="2" charset="0"/>
                <a:ea typeface="Times New Roman" panose="02020603050405020304" pitchFamily="18" charset="0"/>
                <a:cs typeface="Calibri" panose="020F0502020204030204" pitchFamily="34" charset="0"/>
              </a:rPr>
              <a:t> la mise </a:t>
            </a:r>
            <a:r>
              <a:rPr lang="en-GB" sz="1400" dirty="0" err="1">
                <a:latin typeface="Josefin Sans" pitchFamily="2" charset="0"/>
                <a:ea typeface="Times New Roman" panose="02020603050405020304" pitchFamily="18" charset="0"/>
                <a:cs typeface="Calibri" panose="020F0502020204030204" pitchFamily="34" charset="0"/>
              </a:rPr>
              <a:t>en</a:t>
            </a:r>
            <a:r>
              <a:rPr lang="en-GB" sz="1400" dirty="0">
                <a:latin typeface="Josefin Sans" pitchFamily="2" charset="0"/>
                <a:ea typeface="Times New Roman" panose="02020603050405020304" pitchFamily="18" charset="0"/>
                <a:cs typeface="Calibri" panose="020F0502020204030204" pitchFamily="34" charset="0"/>
              </a:rPr>
              <a:t> exergue d’un manque flagrant : </a:t>
            </a:r>
            <a:r>
              <a:rPr lang="en-GB" sz="1400" dirty="0" err="1">
                <a:effectLst/>
                <a:latin typeface="Josefin Sans" pitchFamily="2" charset="0"/>
                <a:ea typeface="Times New Roman" panose="02020603050405020304" pitchFamily="18" charset="0"/>
                <a:cs typeface="Calibri" panose="020F0502020204030204" pitchFamily="34" charset="0"/>
              </a:rPr>
              <a:t>l'égalité</a:t>
            </a:r>
            <a:r>
              <a:rPr lang="en-GB" sz="1400" dirty="0">
                <a:effectLst/>
                <a:latin typeface="Josefin Sans" pitchFamily="2" charset="0"/>
                <a:ea typeface="Times New Roman" panose="02020603050405020304" pitchFamily="18" charset="0"/>
                <a:cs typeface="Calibri" panose="020F0502020204030204" pitchFamily="34" charset="0"/>
              </a:rPr>
              <a:t>. La </a:t>
            </a:r>
            <a:r>
              <a:rPr lang="en-GB" sz="1400" dirty="0">
                <a:latin typeface="Josefin Sans" pitchFamily="2" charset="0"/>
                <a:ea typeface="Times New Roman" panose="02020603050405020304" pitchFamily="18" charset="0"/>
                <a:cs typeface="Calibri" panose="020F0502020204030204" pitchFamily="34" charset="0"/>
              </a:rPr>
              <a:t>recherche a démontré que le Covid </a:t>
            </a:r>
            <a:r>
              <a:rPr lang="en-GB" sz="1400" dirty="0">
                <a:effectLst/>
                <a:latin typeface="Josefin Sans" pitchFamily="2" charset="0"/>
                <a:ea typeface="Times New Roman" panose="02020603050405020304" pitchFamily="18" charset="0"/>
                <a:cs typeface="Calibri" panose="020F0502020204030204" pitchFamily="34" charset="0"/>
              </a:rPr>
              <a:t>19 a eu un </a:t>
            </a:r>
            <a:r>
              <a:rPr lang="en-GB" sz="1400" dirty="0">
                <a:latin typeface="Josefin Sans" pitchFamily="2" charset="0"/>
                <a:ea typeface="Times New Roman" panose="02020603050405020304" pitchFamily="18" charset="0"/>
                <a:cs typeface="Calibri" panose="020F0502020204030204" pitchFamily="34" charset="0"/>
              </a:rPr>
              <a:t>impact plus sévère sur les </a:t>
            </a:r>
            <a:r>
              <a:rPr lang="en-GB" sz="1400" dirty="0">
                <a:effectLst/>
                <a:latin typeface="Josefin Sans" pitchFamily="2" charset="0"/>
                <a:ea typeface="Times New Roman" panose="02020603050405020304" pitchFamily="18" charset="0"/>
                <a:cs typeface="Calibri" panose="020F0502020204030204" pitchFamily="34" charset="0"/>
              </a:rPr>
              <a:t>membres </a:t>
            </a:r>
            <a:r>
              <a:rPr lang="en-GB" sz="1400" dirty="0">
                <a:latin typeface="Josefin Sans" pitchFamily="2" charset="0"/>
                <a:ea typeface="Times New Roman" panose="02020603050405020304" pitchFamily="18" charset="0"/>
                <a:cs typeface="Calibri" panose="020F0502020204030204" pitchFamily="34" charset="0"/>
              </a:rPr>
              <a:t>les plus </a:t>
            </a:r>
            <a:r>
              <a:rPr lang="en-GB" sz="1400" dirty="0">
                <a:effectLst/>
                <a:latin typeface="Josefin Sans" pitchFamily="2" charset="0"/>
                <a:ea typeface="Times New Roman" panose="02020603050405020304" pitchFamily="18" charset="0"/>
                <a:cs typeface="Calibri" panose="020F0502020204030204" pitchFamily="34" charset="0"/>
              </a:rPr>
              <a:t>vulnérables de nos communautés. Il n'existe pas de définition clinique de ce qui constitue un groupe vulnérable, mais les catégories suivantes offrent un large cadre de classification : </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Situation financière</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Lieu de résidence</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Contexte culturel/ ethnique/ histoire</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Âge</a:t>
            </a:r>
            <a:endParaRPr lang="en-GB" sz="1600" dirty="0">
              <a:effectLst/>
              <a:latin typeface="Josefin Sans" pitchFamily="2" charset="0"/>
              <a:ea typeface="Calibri" panose="020F0502020204030204" pitchFamily="34" charset="0"/>
              <a:cs typeface="Times New Roman" panose="02020603050405020304" pitchFamily="18" charset="0"/>
            </a:endParaRPr>
          </a:p>
          <a:p>
            <a:pPr marL="7938" lvl="0">
              <a:lnSpc>
                <a:spcPct val="150000"/>
              </a:lnSpc>
              <a:spcAft>
                <a:spcPts val="800"/>
              </a:spcAft>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   Conditions de </a:t>
            </a:r>
            <a:r>
              <a:rPr lang="en-GB" sz="1600" dirty="0" err="1">
                <a:effectLst/>
                <a:latin typeface="Josefin Sans" pitchFamily="2" charset="0"/>
                <a:ea typeface="Times New Roman" panose="02020603050405020304" pitchFamily="18" charset="0"/>
                <a:cs typeface="Calibri" panose="020F0502020204030204" pitchFamily="34" charset="0"/>
              </a:rPr>
              <a:t>santé</a:t>
            </a:r>
            <a:r>
              <a:rPr lang="en-GB" sz="1600" dirty="0">
                <a:effectLst/>
                <a:latin typeface="Josefin Sans" pitchFamily="2" charset="0"/>
                <a:ea typeface="Times New Roman" panose="02020603050405020304" pitchFamily="18" charset="0"/>
                <a:cs typeface="Calibri" panose="020F0502020204030204" pitchFamily="34" charset="0"/>
              </a:rPr>
              <a:t> : </a:t>
            </a:r>
            <a:r>
              <a:rPr lang="en-GB" sz="1600" dirty="0" err="1">
                <a:effectLst/>
                <a:latin typeface="Josefin Sans" pitchFamily="2" charset="0"/>
                <a:ea typeface="Times New Roman" panose="02020603050405020304" pitchFamily="18" charset="0"/>
                <a:cs typeface="Calibri" panose="020F0502020204030204" pitchFamily="34" charset="0"/>
              </a:rPr>
              <a:t>maladie</a:t>
            </a:r>
            <a:r>
              <a:rPr lang="en-GB" sz="1600" dirty="0">
                <a:effectLst/>
                <a:latin typeface="Josefin Sans" pitchFamily="2" charset="0"/>
                <a:ea typeface="Times New Roman" panose="02020603050405020304" pitchFamily="18" charset="0"/>
                <a:cs typeface="Calibri" panose="020F0502020204030204" pitchFamily="34" charset="0"/>
              </a:rPr>
              <a:t> mentale ainsi que situation physique et handicap.</a:t>
            </a:r>
            <a:endParaRPr lang="en-GB" sz="1600" dirty="0">
              <a:effectLst/>
              <a:latin typeface="Josefin Sans" pitchFamily="2" charset="0"/>
              <a:ea typeface="Calibri" panose="020F0502020204030204" pitchFamily="34" charset="0"/>
              <a:cs typeface="Times New Roman" panose="02020603050405020304" pitchFamily="18" charset="0"/>
            </a:endParaRPr>
          </a:p>
          <a:p>
            <a:pPr marL="268288">
              <a:lnSpc>
                <a:spcPct val="150000"/>
              </a:lnSpc>
              <a:spcAft>
                <a:spcPts val="800"/>
              </a:spcAft>
            </a:pPr>
            <a:r>
              <a:rPr lang="en-GB" sz="14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rPr>
              <a:t>https://journals.sagepub.com/doi/abs/10.1177/0009922820973018?journalCode=cpja </a:t>
            </a:r>
            <a:endParaRPr lang="en-GB" sz="1400" dirty="0">
              <a:effectLst/>
              <a:latin typeface="Josefin Sans" pitchFamily="2" charset="0"/>
              <a:ea typeface="Calibri" panose="020F0502020204030204" pitchFamily="34" charset="0"/>
              <a:cs typeface="Times New Roman" panose="02020603050405020304" pitchFamily="18" charset="0"/>
            </a:endParaRPr>
          </a:p>
          <a:p>
            <a:pPr marL="268288" algn="just">
              <a:lnSpc>
                <a:spcPct val="150000"/>
              </a:lnSpc>
            </a:pPr>
            <a:r>
              <a:rPr lang="en-GB" sz="1400" dirty="0">
                <a:effectLst/>
                <a:latin typeface="Josefin Sans" pitchFamily="2" charset="0"/>
                <a:ea typeface="Times New Roman" panose="02020603050405020304" pitchFamily="18" charset="0"/>
              </a:rPr>
              <a:t>Les questions relatives à l'égalité d'accès aux services ou aux ressources sont sous-tendues par la capacité d'une personne à rechercher le soutien dont elle a besoin, et les personnes ayant des connaissances limitées en matière de santé sont souvent incapables d'accéder aux informations dont elles ont besoin. Cette incapacité à accéder aux services ouvre le débat sur l'égalité et l'équité.</a:t>
            </a:r>
          </a:p>
          <a:p>
            <a:pPr algn="just">
              <a:lnSpc>
                <a:spcPct val="150000"/>
              </a:lnSpc>
            </a:pPr>
            <a:endParaRPr lang="en-GB" sz="1400" dirty="0">
              <a:latin typeface="Josefin Sans" pitchFamily="2" charset="0"/>
            </a:endParaRPr>
          </a:p>
          <a:p>
            <a:pPr algn="just">
              <a:lnSpc>
                <a:spcPct val="150000"/>
              </a:lnSpc>
            </a:pPr>
            <a:r>
              <a:rPr lang="en-GB" sz="1400" dirty="0">
                <a:latin typeface="Josefin Sans" pitchFamily="2" charset="0"/>
              </a:rPr>
              <a:t>                           </a:t>
            </a:r>
          </a:p>
        </p:txBody>
      </p:sp>
      <p:pic>
        <p:nvPicPr>
          <p:cNvPr id="6" name="Picture 5" descr="Golden Scales Of Justice Flat Icon Royalty Free SVG, Cliparts, Vectors, And  Stock Illustration. Image 42419445.">
            <a:extLst>
              <a:ext uri="{FF2B5EF4-FFF2-40B4-BE49-F238E27FC236}">
                <a16:creationId xmlns:a16="http://schemas.microsoft.com/office/drawing/2014/main" id="{75BD1775-2BAD-A098-069F-FA6BEBCEBA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4170" y="4838497"/>
            <a:ext cx="1803606" cy="1680918"/>
          </a:xfrm>
          <a:prstGeom prst="rect">
            <a:avLst/>
          </a:prstGeom>
          <a:noFill/>
          <a:ln>
            <a:noFill/>
          </a:ln>
        </p:spPr>
      </p:pic>
    </p:spTree>
    <p:extLst>
      <p:ext uri="{BB962C8B-B14F-4D97-AF65-F5344CB8AC3E}">
        <p14:creationId xmlns:p14="http://schemas.microsoft.com/office/powerpoint/2010/main" val="3948671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t>Égalité, équité et réalité </a:t>
            </a:r>
            <a:r>
              <a:rPr lang="en-GB" sz="1800" dirty="0">
                <a:effectLst/>
                <a:latin typeface="Amatic SC" panose="00000500000000000000" pitchFamily="2" charset="-79"/>
                <a:ea typeface="Times New Roman" panose="02020603050405020304" pitchFamily="18" charset="0"/>
                <a:cs typeface="Amatic SC" panose="00000500000000000000" pitchFamily="2" charset="-79"/>
              </a:rPr>
              <a:t>https://interactioninstitute.org/equality-equality-cartoon-gallery/ </a:t>
            </a:r>
            <a:endParaRPr lang="en-GB" sz="18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a:lnSpc>
                <a:spcPct val="10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Égalité - On part du principe que tout le monde bénéficie des mêmes aides, ce qui est considéré comme une égalité de traitement.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Diagram&#10;&#10;Description automatically generated">
            <a:extLst>
              <a:ext uri="{FF2B5EF4-FFF2-40B4-BE49-F238E27FC236}">
                <a16:creationId xmlns:a16="http://schemas.microsoft.com/office/drawing/2014/main" id="{BF5668DA-B8EE-4A0B-A2DD-7578468197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461" y="1468228"/>
            <a:ext cx="10512420" cy="4811626"/>
          </a:xfrm>
          <a:prstGeom prst="rect">
            <a:avLst/>
          </a:prstGeom>
          <a:noFill/>
          <a:ln>
            <a:noFill/>
          </a:ln>
        </p:spPr>
      </p:pic>
    </p:spTree>
    <p:extLst>
      <p:ext uri="{BB962C8B-B14F-4D97-AF65-F5344CB8AC3E}">
        <p14:creationId xmlns:p14="http://schemas.microsoft.com/office/powerpoint/2010/main" val="116076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31470" y="1411392"/>
            <a:ext cx="11235689" cy="5115137"/>
          </a:xfrm>
        </p:spPr>
        <p:txBody>
          <a:bodyPr numCol="3"/>
          <a:lstStyle/>
          <a:p>
            <a:pPr marL="457200" lvl="1" indent="0" eaLnBrk="1" fontAlgn="auto" hangingPunct="1">
              <a:lnSpc>
                <a:spcPct val="150000"/>
              </a:lnSpc>
              <a:spcBef>
                <a:spcPts val="0"/>
              </a:spcBef>
              <a:spcAft>
                <a:spcPts val="0"/>
              </a:spcAft>
              <a:buNone/>
              <a:defRPr/>
            </a:pPr>
            <a:r>
              <a:rPr lang="en-US" sz="1500" dirty="0">
                <a:solidFill>
                  <a:srgbClr val="141414"/>
                </a:solidFill>
                <a:effectLst/>
                <a:latin typeface="Josefin Sans" pitchFamily="2" charset="0"/>
                <a:ea typeface="Times New Roman" panose="02020603050405020304" pitchFamily="18" charset="0"/>
              </a:rPr>
              <a:t>Cette introduction </a:t>
            </a:r>
            <a:r>
              <a:rPr lang="en-US" sz="1500" dirty="0" err="1">
                <a:solidFill>
                  <a:srgbClr val="141414"/>
                </a:solidFill>
                <a:effectLst/>
                <a:latin typeface="Josefin Sans" pitchFamily="2" charset="0"/>
                <a:ea typeface="Times New Roman" panose="02020603050405020304" pitchFamily="18" charset="0"/>
              </a:rPr>
              <a:t>s'inscrit</a:t>
            </a:r>
            <a:r>
              <a:rPr lang="en-US" sz="1500" dirty="0">
                <a:solidFill>
                  <a:srgbClr val="141414"/>
                </a:solidFill>
                <a:effectLst/>
                <a:latin typeface="Josefin Sans" pitchFamily="2" charset="0"/>
                <a:ea typeface="Times New Roman" panose="02020603050405020304" pitchFamily="18" charset="0"/>
              </a:rPr>
              <a:t> dans le cadre des changements globaux qui se produisent </a:t>
            </a:r>
            <a:r>
              <a:rPr lang="en-US" sz="1500" dirty="0">
                <a:solidFill>
                  <a:srgbClr val="141414"/>
                </a:solidFill>
                <a:latin typeface="Josefin Sans" pitchFamily="2" charset="0"/>
                <a:ea typeface="Times New Roman" panose="02020603050405020304" pitchFamily="18" charset="0"/>
              </a:rPr>
              <a:t>dans tous les secteurs de la </a:t>
            </a:r>
            <a:r>
              <a:rPr lang="en-US" sz="1500" dirty="0">
                <a:solidFill>
                  <a:srgbClr val="141414"/>
                </a:solidFill>
                <a:effectLst/>
                <a:latin typeface="Josefin Sans" pitchFamily="2" charset="0"/>
                <a:ea typeface="Times New Roman" panose="02020603050405020304" pitchFamily="18" charset="0"/>
              </a:rPr>
              <a:t>prestation de soins de </a:t>
            </a:r>
            <a:r>
              <a:rPr lang="en-US" sz="1500" dirty="0" err="1">
                <a:solidFill>
                  <a:srgbClr val="141414"/>
                </a:solidFill>
                <a:effectLst/>
                <a:latin typeface="Josefin Sans" pitchFamily="2" charset="0"/>
                <a:ea typeface="Times New Roman" panose="02020603050405020304" pitchFamily="18" charset="0"/>
              </a:rPr>
              <a:t>santé</a:t>
            </a:r>
            <a:r>
              <a:rPr lang="en-US" sz="1500" dirty="0">
                <a:solidFill>
                  <a:srgbClr val="141414"/>
                </a:solidFill>
                <a:effectLst/>
                <a:latin typeface="Josefin Sans" pitchFamily="2" charset="0"/>
                <a:ea typeface="Times New Roman" panose="02020603050405020304" pitchFamily="18" charset="0"/>
              </a:rPr>
              <a:t> et </a:t>
            </a:r>
            <a:r>
              <a:rPr lang="en-US" sz="1500" dirty="0">
                <a:solidFill>
                  <a:srgbClr val="141414"/>
                </a:solidFill>
                <a:latin typeface="Josefin Sans" pitchFamily="2" charset="0"/>
                <a:ea typeface="Times New Roman" panose="02020603050405020304" pitchFamily="18" charset="0"/>
              </a:rPr>
              <a:t>et </a:t>
            </a:r>
            <a:r>
              <a:rPr lang="en-US" sz="1500" dirty="0" err="1">
                <a:solidFill>
                  <a:srgbClr val="141414"/>
                </a:solidFill>
                <a:latin typeface="Josefin Sans" pitchFamily="2" charset="0"/>
                <a:ea typeface="Times New Roman" panose="02020603050405020304" pitchFamily="18" charset="0"/>
              </a:rPr>
              <a:t>présente</a:t>
            </a:r>
            <a:r>
              <a:rPr lang="en-US" sz="1500" dirty="0">
                <a:solidFill>
                  <a:srgbClr val="141414"/>
                </a:solidFill>
                <a:latin typeface="Josefin Sans" pitchFamily="2" charset="0"/>
                <a:ea typeface="Times New Roman" panose="02020603050405020304" pitchFamily="18" charset="0"/>
              </a:rPr>
              <a:t> </a:t>
            </a:r>
            <a:r>
              <a:rPr lang="en-US" sz="1500" dirty="0">
                <a:solidFill>
                  <a:srgbClr val="141414"/>
                </a:solidFill>
                <a:effectLst/>
                <a:latin typeface="Josefin Sans" pitchFamily="2" charset="0"/>
                <a:ea typeface="Times New Roman" panose="02020603050405020304" pitchFamily="18" charset="0"/>
              </a:rPr>
              <a:t>un nouveau </a:t>
            </a:r>
            <a:r>
              <a:rPr lang="en-US" sz="1500" dirty="0" err="1">
                <a:solidFill>
                  <a:srgbClr val="141414"/>
                </a:solidFill>
                <a:effectLst/>
                <a:latin typeface="Josefin Sans" pitchFamily="2" charset="0"/>
                <a:ea typeface="Times New Roman" panose="02020603050405020304" pitchFamily="18" charset="0"/>
              </a:rPr>
              <a:t>modèle</a:t>
            </a:r>
            <a:r>
              <a:rPr lang="en-US" sz="1500" dirty="0">
                <a:solidFill>
                  <a:srgbClr val="141414"/>
                </a:solidFill>
                <a:effectLst/>
                <a:latin typeface="Josefin Sans" pitchFamily="2" charset="0"/>
                <a:ea typeface="Times New Roman" panose="02020603050405020304" pitchFamily="18" charset="0"/>
              </a:rPr>
              <a:t> de travail. Nombre d'entre vous sont peut-être déjà des "prescripteurs sociaux" dans le cadre de leurs fonctions actuelles. Si vous êtes impliqué dans des organisations communautaires et bénévoles, ainsi que dans des ONG et autres entreprises sociales, il s'agit d'une approche holistique </a:t>
            </a:r>
            <a:r>
              <a:rPr lang="en-US" sz="1500" dirty="0">
                <a:solidFill>
                  <a:srgbClr val="141414"/>
                </a:solidFill>
                <a:latin typeface="Josefin Sans" pitchFamily="2" charset="0"/>
                <a:ea typeface="Times New Roman" panose="02020603050405020304" pitchFamily="18" charset="0"/>
              </a:rPr>
              <a:t>qui </a:t>
            </a:r>
            <a:r>
              <a:rPr lang="en-US" sz="1500" dirty="0">
                <a:solidFill>
                  <a:srgbClr val="141414"/>
                </a:solidFill>
                <a:effectLst/>
                <a:latin typeface="Josefin Sans" pitchFamily="2" charset="0"/>
                <a:ea typeface="Times New Roman" panose="02020603050405020304" pitchFamily="18" charset="0"/>
              </a:rPr>
              <a:t>fonctionne depuis de nombreuses années. </a:t>
            </a:r>
          </a:p>
          <a:p>
            <a:pPr marL="457200" lvl="1" indent="0" eaLnBrk="1" fontAlgn="auto" hangingPunct="1">
              <a:lnSpc>
                <a:spcPct val="150000"/>
              </a:lnSpc>
              <a:spcBef>
                <a:spcPts val="0"/>
              </a:spcBef>
              <a:spcAft>
                <a:spcPts val="0"/>
              </a:spcAft>
              <a:buNone/>
              <a:defRPr/>
            </a:pPr>
            <a:r>
              <a:rPr lang="en-US" sz="1500" dirty="0">
                <a:solidFill>
                  <a:srgbClr val="141414"/>
                </a:solidFill>
                <a:effectLst/>
                <a:latin typeface="Josefin Sans" pitchFamily="2" charset="0"/>
                <a:ea typeface="Times New Roman" panose="02020603050405020304" pitchFamily="18" charset="0"/>
              </a:rPr>
              <a:t>Toutefois, ce n'est que depuis que le terme est passé dans le langage courant, au cours des 20 dernières années, qu'il est utilisé pour décrire la pratique </a:t>
            </a:r>
            <a:r>
              <a:rPr lang="en-US" sz="1500" dirty="0">
                <a:solidFill>
                  <a:srgbClr val="141414"/>
                </a:solidFill>
                <a:latin typeface="Josefin Sans" pitchFamily="2" charset="0"/>
                <a:ea typeface="Times New Roman" panose="02020603050405020304" pitchFamily="18" charset="0"/>
              </a:rPr>
              <a:t>de</a:t>
            </a:r>
            <a:r>
              <a:rPr lang="en-US" sz="1500" dirty="0">
                <a:solidFill>
                  <a:srgbClr val="141414"/>
                </a:solidFill>
                <a:effectLst/>
                <a:latin typeface="Josefin Sans" pitchFamily="2" charset="0"/>
                <a:ea typeface="Times New Roman" panose="02020603050405020304" pitchFamily="18" charset="0"/>
              </a:rPr>
              <a:t> ces organisations.  L'expression "prescription sociale" trouve son origine dans l'expérience de Peckham, dans le sud de Londres, dans les années 1950, lorsqu'un cabinet de médecins généralistes a exploré d'autres moyens d'aider les patients et de répondre au mieux à leurs besoins. Malgré ses succès, l'expérience a pris fin en raison de l'introduction du Service de </a:t>
            </a:r>
            <a:r>
              <a:rPr lang="en-US" sz="1500" dirty="0" err="1">
                <a:solidFill>
                  <a:srgbClr val="141414"/>
                </a:solidFill>
                <a:effectLst/>
                <a:latin typeface="Josefin Sans" pitchFamily="2" charset="0"/>
                <a:ea typeface="Times New Roman" panose="02020603050405020304" pitchFamily="18" charset="0"/>
              </a:rPr>
              <a:t>Santé</a:t>
            </a:r>
            <a:r>
              <a:rPr lang="en-US" sz="1500" dirty="0">
                <a:solidFill>
                  <a:srgbClr val="141414"/>
                </a:solidFill>
                <a:effectLst/>
                <a:latin typeface="Josefin Sans" pitchFamily="2" charset="0"/>
                <a:ea typeface="Times New Roman" panose="02020603050405020304" pitchFamily="18" charset="0"/>
              </a:rPr>
              <a:t> </a:t>
            </a:r>
            <a:r>
              <a:rPr lang="en-US" sz="1500" dirty="0" err="1">
                <a:solidFill>
                  <a:srgbClr val="141414"/>
                </a:solidFill>
                <a:effectLst/>
                <a:latin typeface="Josefin Sans" pitchFamily="2" charset="0"/>
                <a:ea typeface="Times New Roman" panose="02020603050405020304" pitchFamily="18" charset="0"/>
              </a:rPr>
              <a:t>Publique</a:t>
            </a:r>
            <a:r>
              <a:rPr lang="en-US" sz="1500" dirty="0">
                <a:solidFill>
                  <a:srgbClr val="141414"/>
                </a:solidFill>
                <a:effectLst/>
                <a:latin typeface="Josefin Sans" pitchFamily="2" charset="0"/>
                <a:ea typeface="Times New Roman" panose="02020603050405020304" pitchFamily="18" charset="0"/>
              </a:rPr>
              <a:t> du </a:t>
            </a:r>
            <a:r>
              <a:rPr lang="en-US" sz="1500" dirty="0" err="1">
                <a:solidFill>
                  <a:srgbClr val="141414"/>
                </a:solidFill>
                <a:effectLst/>
                <a:latin typeface="Josefin Sans" pitchFamily="2" charset="0"/>
                <a:ea typeface="Times New Roman" panose="02020603050405020304" pitchFamily="18" charset="0"/>
              </a:rPr>
              <a:t>Royaume</a:t>
            </a:r>
            <a:r>
              <a:rPr lang="en-US" sz="1500" dirty="0">
                <a:solidFill>
                  <a:srgbClr val="141414"/>
                </a:solidFill>
                <a:latin typeface="Josefin Sans" pitchFamily="2" charset="0"/>
                <a:ea typeface="Times New Roman" panose="02020603050405020304" pitchFamily="18" charset="0"/>
              </a:rPr>
              <a:t>-Uni</a:t>
            </a:r>
            <a:r>
              <a:rPr lang="en-US" sz="1500" dirty="0">
                <a:solidFill>
                  <a:srgbClr val="141414"/>
                </a:solidFill>
                <a:effectLst/>
                <a:latin typeface="Josefin Sans" pitchFamily="2" charset="0"/>
                <a:ea typeface="Times New Roman" panose="02020603050405020304" pitchFamily="18" charset="0"/>
              </a:rPr>
              <a:t>. </a:t>
            </a:r>
          </a:p>
          <a:p>
            <a:pPr marL="457200" lvl="1" indent="0">
              <a:lnSpc>
                <a:spcPct val="150000"/>
              </a:lnSpc>
              <a:buNone/>
            </a:pPr>
            <a:r>
              <a:rPr lang="en-US" sz="1500" dirty="0">
                <a:solidFill>
                  <a:srgbClr val="141414"/>
                </a:solidFill>
                <a:effectLst/>
                <a:latin typeface="Josefin Sans" pitchFamily="2" charset="0"/>
                <a:ea typeface="Times New Roman" panose="02020603050405020304" pitchFamily="18" charset="0"/>
              </a:rPr>
              <a:t>Dans la vidéo suivante, le Dr Michael Dixon explique ses origines </a:t>
            </a:r>
            <a:r>
              <a:rPr lang="en-US" sz="1500" dirty="0">
                <a:solidFill>
                  <a:srgbClr val="141414"/>
                </a:solidFill>
                <a:latin typeface="Josefin Sans" pitchFamily="2" charset="0"/>
                <a:ea typeface="Times New Roman" panose="02020603050405020304" pitchFamily="18" charset="0"/>
              </a:rPr>
              <a:t>:</a:t>
            </a:r>
          </a:p>
          <a:p>
            <a:pPr marL="457200" lvl="1" indent="0">
              <a:lnSpc>
                <a:spcPct val="150000"/>
              </a:lnSpc>
              <a:buNone/>
            </a:pPr>
            <a:endParaRPr lang="en-US" sz="1500" dirty="0">
              <a:solidFill>
                <a:srgbClr val="141414"/>
              </a:solidFill>
              <a:latin typeface="Josefin Sans" pitchFamily="2" charset="0"/>
              <a:ea typeface="Times New Roman" panose="02020603050405020304" pitchFamily="18" charset="0"/>
            </a:endParaRPr>
          </a:p>
          <a:p>
            <a:pPr marL="457200" lvl="1" indent="0">
              <a:lnSpc>
                <a:spcPct val="150000"/>
              </a:lnSpc>
              <a:buNone/>
            </a:pPr>
            <a:r>
              <a:rPr lang="en-US" sz="1500" dirty="0">
                <a:solidFill>
                  <a:srgbClr val="FFC000"/>
                </a:solidFill>
                <a:effectLst>
                  <a:outerShdw blurRad="38100" dist="38100" dir="2700000" algn="tl">
                    <a:srgbClr val="000000">
                      <a:alpha val="43137"/>
                    </a:srgbClr>
                  </a:outerShdw>
                </a:effectLst>
                <a:latin typeface="Josefin Sans"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https://collegeofmedicine.org.uk/social-prescribing-is-as-old-as-the-hills-dr-michael-dixon-gives-a-potted-history-of-integrative-medicine/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effectLst>
                  <a:outerShdw blurRad="38100" dist="38100" dir="2700000" algn="tl">
                    <a:srgbClr val="000000">
                      <a:alpha val="43137"/>
                    </a:srgbClr>
                  </a:outerShdw>
                </a:effectLst>
              </a:rPr>
              <a:t>Introduction</a:t>
            </a:r>
          </a:p>
        </p:txBody>
      </p:sp>
      <p:pic>
        <p:nvPicPr>
          <p:cNvPr id="2" name="Picture 19" descr="A picture containing text, vector graphics&#10;&#10;Description automatically generated">
            <a:extLst>
              <a:ext uri="{FF2B5EF4-FFF2-40B4-BE49-F238E27FC236}">
                <a16:creationId xmlns:a16="http://schemas.microsoft.com/office/drawing/2014/main" id="{4B7E75FF-96EB-B84D-34ED-FB5742018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232" y="4263088"/>
            <a:ext cx="2559851" cy="3063654"/>
          </a:xfrm>
          <a:prstGeom prst="rect">
            <a:avLst/>
          </a:prstGeom>
        </p:spPr>
      </p:pic>
    </p:spTree>
    <p:extLst>
      <p:ext uri="{BB962C8B-B14F-4D97-AF65-F5344CB8AC3E}">
        <p14:creationId xmlns:p14="http://schemas.microsoft.com/office/powerpoint/2010/main" val="1195224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Égalité, équité et réalité</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marL="228600">
              <a:lnSpc>
                <a:spcPct val="150000"/>
              </a:lnSpc>
              <a:spcAft>
                <a:spcPts val="800"/>
              </a:spcAft>
            </a:pPr>
            <a:r>
              <a:rPr lang="en-GB" sz="2800" dirty="0">
                <a:effectLst/>
                <a:latin typeface="Josefin Sans" pitchFamily="2" charset="0"/>
                <a:ea typeface="Times New Roman" panose="02020603050405020304" pitchFamily="18" charset="0"/>
                <a:cs typeface="Calibri" panose="020F0502020204030204" pitchFamily="34" charset="0"/>
              </a:rPr>
              <a:t>Égalité </a:t>
            </a:r>
            <a:r>
              <a:rPr lang="en-GB" sz="2400" dirty="0">
                <a:effectLst/>
                <a:latin typeface="Josefin Sans" pitchFamily="2" charset="0"/>
                <a:ea typeface="Times New Roman" panose="02020603050405020304" pitchFamily="18" charset="0"/>
                <a:cs typeface="Calibri" panose="020F0502020204030204" pitchFamily="34" charset="0"/>
              </a:rPr>
              <a:t>- </a:t>
            </a:r>
          </a:p>
          <a:p>
            <a:pPr marL="228600">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On part du principe que tout le monde bénéficie des mêmes aides, ce qui est considéré comme une égalité de traitement.</a:t>
            </a:r>
          </a:p>
          <a:p>
            <a:pPr marL="228600">
              <a:lnSpc>
                <a:spcPct val="150000"/>
              </a:lnSpc>
              <a:spcAft>
                <a:spcPts val="800"/>
              </a:spcAft>
            </a:pPr>
            <a:endParaRPr lang="en-GB" sz="28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800" dirty="0" err="1">
                <a:effectLst/>
                <a:latin typeface="Josefin Sans" pitchFamily="2" charset="0"/>
                <a:ea typeface="Times New Roman" panose="02020603050405020304" pitchFamily="18" charset="0"/>
                <a:cs typeface="Calibri" panose="020F0502020204030204" pitchFamily="34" charset="0"/>
              </a:rPr>
              <a:t>Équité</a:t>
            </a:r>
            <a:r>
              <a:rPr lang="en-GB" sz="2800" dirty="0">
                <a:effectLst/>
                <a:latin typeface="Josefin Sans" pitchFamily="2" charset="0"/>
                <a:ea typeface="Times New Roman" panose="02020603050405020304" pitchFamily="18" charset="0"/>
                <a:cs typeface="Calibri" panose="020F0502020204030204" pitchFamily="34" charset="0"/>
              </a:rPr>
              <a:t> </a:t>
            </a:r>
            <a:r>
              <a:rPr lang="en-GB" sz="2400" dirty="0">
                <a:effectLst/>
                <a:latin typeface="Josefin Sans" pitchFamily="2" charset="0"/>
                <a:ea typeface="Times New Roman" panose="02020603050405020304" pitchFamily="18" charset="0"/>
                <a:cs typeface="Calibri" panose="020F0502020204030204" pitchFamily="34" charset="0"/>
              </a:rPr>
              <a:t>- </a:t>
            </a:r>
          </a:p>
          <a:p>
            <a:pPr marL="228600">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Chacun reçoit le soutien dont il a besoin, ce qui produit de </a:t>
            </a:r>
            <a:r>
              <a:rPr lang="en-GB" sz="2000" dirty="0" err="1">
                <a:effectLst/>
                <a:latin typeface="Josefin Sans" pitchFamily="2" charset="0"/>
                <a:ea typeface="Times New Roman" panose="02020603050405020304" pitchFamily="18" charset="0"/>
                <a:cs typeface="Calibri" panose="020F0502020204030204" pitchFamily="34" charset="0"/>
              </a:rPr>
              <a:t>l'équité</a:t>
            </a:r>
            <a:r>
              <a:rPr lang="en-GB" sz="2000" dirty="0">
                <a:effectLst/>
                <a:latin typeface="Josefin Sans" pitchFamily="2" charset="0"/>
                <a:ea typeface="Times New Roman" panose="02020603050405020304" pitchFamily="18" charset="0"/>
                <a:cs typeface="Calibri" panose="020F0502020204030204" pitchFamily="34" charset="0"/>
              </a:rPr>
              <a:t>.</a:t>
            </a:r>
          </a:p>
          <a:p>
            <a:pPr marL="228600">
              <a:lnSpc>
                <a:spcPct val="150000"/>
              </a:lnSpc>
              <a:spcAft>
                <a:spcPts val="800"/>
              </a:spcAft>
            </a:pP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400" dirty="0">
                <a:latin typeface="Josefin Sans" pitchFamily="2" charset="0"/>
                <a:ea typeface="Times New Roman" panose="02020603050405020304" pitchFamily="18" charset="0"/>
                <a:cs typeface="Calibri" panose="020F0502020204030204" pitchFamily="34" charset="0"/>
              </a:rPr>
              <a:t> </a:t>
            </a: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800" b="1" dirty="0">
                <a:effectLst/>
                <a:latin typeface="Josefin Sans" pitchFamily="2" charset="0"/>
                <a:ea typeface="Times New Roman" panose="02020603050405020304" pitchFamily="18" charset="0"/>
                <a:cs typeface="Calibri" panose="020F0502020204030204" pitchFamily="34" charset="0"/>
              </a:rPr>
              <a:t>La réalité... </a:t>
            </a:r>
          </a:p>
          <a:p>
            <a:pPr marL="228600">
              <a:lnSpc>
                <a:spcPct val="150000"/>
              </a:lnSpc>
              <a:spcAft>
                <a:spcPts val="800"/>
              </a:spcAft>
            </a:pPr>
            <a:r>
              <a:rPr lang="en-GB" sz="2400" dirty="0">
                <a:latin typeface="Josefin Sans" pitchFamily="2" charset="0"/>
                <a:ea typeface="Times New Roman" panose="02020603050405020304" pitchFamily="18" charset="0"/>
                <a:cs typeface="Calibri" panose="020F0502020204030204" pitchFamily="34" charset="0"/>
              </a:rPr>
              <a:t>Réalité -</a:t>
            </a:r>
          </a:p>
          <a:p>
            <a:pPr marL="228600">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L'un reçoit plus que ce dont il a besoin, tandis que l'autre reçoit moins que ce dont il a besoin, ce qui crée une énorme disparité.</a:t>
            </a:r>
            <a:endParaRPr lang="en-GB" sz="20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descr="Golden Scales Of Justice Flat Icon Royalty Free SVG, Cliparts, Vectors, And  Stock Illustration. Image 42419445.">
            <a:extLst>
              <a:ext uri="{FF2B5EF4-FFF2-40B4-BE49-F238E27FC236}">
                <a16:creationId xmlns:a16="http://schemas.microsoft.com/office/drawing/2014/main" id="{B62963C0-AF39-C574-86BD-29B05B8BB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8519" y="411480"/>
            <a:ext cx="2032285" cy="1096585"/>
          </a:xfrm>
          <a:prstGeom prst="rect">
            <a:avLst/>
          </a:prstGeom>
          <a:noFill/>
          <a:ln>
            <a:noFill/>
          </a:ln>
        </p:spPr>
      </p:pic>
      <p:pic>
        <p:nvPicPr>
          <p:cNvPr id="2" name="Picture 18" descr="Icon&#10;&#10;Description automatically generated with low confidence">
            <a:extLst>
              <a:ext uri="{FF2B5EF4-FFF2-40B4-BE49-F238E27FC236}">
                <a16:creationId xmlns:a16="http://schemas.microsoft.com/office/drawing/2014/main" id="{CC311880-E45C-9354-416B-67F94AC4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549" y="3964299"/>
            <a:ext cx="1873702" cy="1862171"/>
          </a:xfrm>
          <a:prstGeom prst="rect">
            <a:avLst/>
          </a:prstGeom>
        </p:spPr>
      </p:pic>
    </p:spTree>
    <p:extLst>
      <p:ext uri="{BB962C8B-B14F-4D97-AF65-F5344CB8AC3E}">
        <p14:creationId xmlns:p14="http://schemas.microsoft.com/office/powerpoint/2010/main" val="55095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t>Égalité, équité et réalité</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a:bodyPr>
          <a:lstStyle/>
          <a:p>
            <a:pPr>
              <a:lnSpc>
                <a:spcPct val="100000"/>
              </a:lnSpc>
              <a:spcAft>
                <a:spcPts val="800"/>
              </a:spcAft>
            </a:pPr>
            <a:r>
              <a:rPr lang="en-GB" sz="1800" dirty="0">
                <a:latin typeface="Josefin Sans" pitchFamily="2" charset="0"/>
              </a:rPr>
              <a:t>Devons-nous être </a:t>
            </a:r>
            <a:r>
              <a:rPr lang="en-GB" sz="1800" dirty="0" err="1">
                <a:latin typeface="Josefin Sans" pitchFamily="2" charset="0"/>
              </a:rPr>
              <a:t>satisfaits</a:t>
            </a:r>
            <a:r>
              <a:rPr lang="en-GB" sz="1800" dirty="0">
                <a:latin typeface="Josefin Sans" pitchFamily="2" charset="0"/>
              </a:rPr>
              <a:t> de </a:t>
            </a:r>
            <a:r>
              <a:rPr lang="en-GB" sz="1800" dirty="0" err="1">
                <a:latin typeface="Josefin Sans" pitchFamily="2" charset="0"/>
              </a:rPr>
              <a:t>cette</a:t>
            </a:r>
            <a:r>
              <a:rPr lang="en-GB" sz="1800" dirty="0">
                <a:latin typeface="Josefin Sans" pitchFamily="2" charset="0"/>
              </a:rPr>
              <a:t> </a:t>
            </a:r>
            <a:r>
              <a:rPr lang="en-GB" sz="1800" dirty="0" err="1">
                <a:latin typeface="Josefin Sans" pitchFamily="2" charset="0"/>
              </a:rPr>
              <a:t>réalité</a:t>
            </a:r>
            <a:r>
              <a:rPr lang="en-GB" sz="1800" dirty="0">
                <a:latin typeface="Josefin Sans" pitchFamily="2" charset="0"/>
              </a:rPr>
              <a:t> ?</a:t>
            </a:r>
          </a:p>
          <a:p>
            <a:pPr>
              <a:lnSpc>
                <a:spcPct val="100000"/>
              </a:lnSpc>
              <a:spcAft>
                <a:spcPts val="800"/>
              </a:spcAft>
            </a:pPr>
            <a:r>
              <a:rPr lang="en-GB" sz="1800" dirty="0">
                <a:effectLst/>
                <a:latin typeface="Josefin Sans" pitchFamily="2" charset="0"/>
                <a:ea typeface="Times New Roman" panose="02020603050405020304" pitchFamily="18" charset="0"/>
                <a:cs typeface="Calibri" panose="020F0502020204030204" pitchFamily="34" charset="0"/>
              </a:rPr>
              <a:t>Le professeur David Murphy, psychologue clinicien, pense le contraire comme vous pourrez le constater sur son compte twitter.</a:t>
            </a:r>
          </a:p>
          <a:p>
            <a:pPr>
              <a:lnSpc>
                <a:spcPct val="100000"/>
              </a:lnSpc>
              <a:spcAft>
                <a:spcPts val="800"/>
              </a:spcAft>
            </a:pPr>
            <a:r>
              <a:rPr lang="en-GB" sz="1800" dirty="0">
                <a:effectLst/>
                <a:latin typeface="Josefin Sans" pitchFamily="2" charset="0"/>
                <a:ea typeface="Calibri" panose="020F0502020204030204" pitchFamily="34" charset="0"/>
                <a:cs typeface="Times New Roman" panose="02020603050405020304" pitchFamily="18" charset="0"/>
                <a:hlinkClick r:id="rId2"/>
              </a:rPr>
              <a:t>https://www.plymouth.ac.uk/staff/david-murphy</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600" dirty="0">
                <a:latin typeface="Josefin Sans" pitchFamily="2" charset="0"/>
                <a:ea typeface="Calibri" panose="020F0502020204030204" pitchFamily="34" charset="0"/>
                <a:cs typeface="Times New Roman" panose="02020603050405020304" pitchFamily="18" charset="0"/>
              </a:rPr>
              <a:t>La justice : Tous les 3 peuvent voir le match sans soutien ni aménagement parce que la cause de l'inégalité a été traitée - l'obstacle systémique a été supprimé.</a:t>
            </a:r>
          </a:p>
          <a:p>
            <a:pPr>
              <a:lnSpc>
                <a:spcPct val="100000"/>
              </a:lnSpc>
              <a:spcAft>
                <a:spcPts val="800"/>
              </a:spcAft>
            </a:pPr>
            <a:r>
              <a:rPr lang="en-GB" sz="1600" dirty="0">
                <a:latin typeface="Josefin Sans" pitchFamily="2" charset="0"/>
                <a:ea typeface="Calibri" panose="020F0502020204030204" pitchFamily="34" charset="0"/>
                <a:cs typeface="Times New Roman" panose="02020603050405020304" pitchFamily="18" charset="0"/>
              </a:rPr>
              <a:t>Inclusion : Tout le monde est inclus dans le jeu, personne n'est laissé en dehors. Nous n'avons pas seulement supprimé les barrières qui empêchaient les gens d'entrer, nous avons fait en sorte qu'ils soient valorisés et impliqués.</a:t>
            </a:r>
            <a:endParaRPr lang="en-GB" sz="1600" dirty="0">
              <a:latin typeface="Josefin Sans" pitchFamily="2" charset="0"/>
              <a:ea typeface="Calibri" panose="020F0502020204030204" pitchFamily="34" charset="0"/>
              <a:cs typeface="Calibri" panose="020F0502020204030204" pitchFamily="34"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11" name="Picture 10" descr="A picture containing timeline&#10;&#10;Description automatically generated">
            <a:extLst>
              <a:ext uri="{FF2B5EF4-FFF2-40B4-BE49-F238E27FC236}">
                <a16:creationId xmlns:a16="http://schemas.microsoft.com/office/drawing/2014/main" id="{37FD37A7-17FF-4A88-B4A5-B340E0698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6240"/>
            <a:ext cx="5218205" cy="5991524"/>
          </a:xfrm>
          <a:prstGeom prst="rect">
            <a:avLst/>
          </a:prstGeom>
        </p:spPr>
      </p:pic>
    </p:spTree>
    <p:extLst>
      <p:ext uri="{BB962C8B-B14F-4D97-AF65-F5344CB8AC3E}">
        <p14:creationId xmlns:p14="http://schemas.microsoft.com/office/powerpoint/2010/main" val="17684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Égalité, équité et réalité</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1">
            <a:normAutofit fontScale="85000" lnSpcReduction="20000"/>
          </a:bodyPr>
          <a:lstStyle/>
          <a:p>
            <a:pPr>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Les organisations communautaires et bénévoles ainsi que les ONG ont une longue tradition d'aide aux personnes difficiles à atteindre ou rarement entendues, et c'est pourquoi la prescription sociale peut jouer un rôle aussi vital et efficace dans la santé communautaire au </a:t>
            </a:r>
            <a:r>
              <a:rPr lang="en-GB" sz="2000" dirty="0" err="1">
                <a:latin typeface="Josefin Sans" pitchFamily="2" charset="0"/>
                <a:ea typeface="Times New Roman" panose="02020603050405020304" pitchFamily="18" charset="0"/>
                <a:cs typeface="Calibri" panose="020F0502020204030204" pitchFamily="34" charset="0"/>
              </a:rPr>
              <a:t>XXI</a:t>
            </a:r>
            <a:r>
              <a:rPr lang="en-GB" sz="2000" baseline="30000" dirty="0" err="1">
                <a:latin typeface="Josefin Sans" pitchFamily="2" charset="0"/>
                <a:ea typeface="Times New Roman" panose="02020603050405020304" pitchFamily="18" charset="0"/>
                <a:cs typeface="Calibri" panose="020F0502020204030204" pitchFamily="34" charset="0"/>
              </a:rPr>
              <a:t>eme</a:t>
            </a:r>
            <a:r>
              <a:rPr lang="en-GB" sz="2000" dirty="0">
                <a:effectLst/>
                <a:latin typeface="Josefin Sans" pitchFamily="2" charset="0"/>
                <a:ea typeface="Times New Roman" panose="02020603050405020304" pitchFamily="18" charset="0"/>
                <a:cs typeface="Calibri" panose="020F0502020204030204" pitchFamily="34" charset="0"/>
              </a:rPr>
              <a:t> siècle. Pour les professionnels, ces concepts ne seront pas nouveaux, mais ce cours vise à recadrer les opportunités et les possibilités qui sont disponibles en dehors de votre cadre de soins de santé. </a:t>
            </a:r>
          </a:p>
          <a:p>
            <a:pPr>
              <a:lnSpc>
                <a:spcPct val="150000"/>
              </a:lnSpc>
              <a:spcAft>
                <a:spcPts val="800"/>
              </a:spcAft>
            </a:pPr>
            <a:r>
              <a:rPr lang="en-GB" sz="2000" dirty="0">
                <a:latin typeface="Josefin Sans" pitchFamily="2" charset="0"/>
                <a:ea typeface="Times New Roman" panose="02020603050405020304" pitchFamily="18" charset="0"/>
                <a:cs typeface="Calibri" panose="020F0502020204030204" pitchFamily="34" charset="0"/>
              </a:rPr>
              <a:t>Ce potentiel permettra </a:t>
            </a:r>
            <a:r>
              <a:rPr lang="en-GB" sz="2000" dirty="0">
                <a:effectLst/>
                <a:latin typeface="Josefin Sans" pitchFamily="2" charset="0"/>
                <a:ea typeface="Times New Roman" panose="02020603050405020304" pitchFamily="18" charset="0"/>
                <a:cs typeface="Calibri" panose="020F0502020204030204" pitchFamily="34" charset="0"/>
              </a:rPr>
              <a:t>d'améliorer les résultats pour vos patients/utilisateurs de services grâce à la mise en place de programmes de santé communautaire qui, tout en traitant les problèmes de santé, permettront également de connecter les personnes </a:t>
            </a:r>
            <a:r>
              <a:rPr lang="en-GB" sz="2000" dirty="0">
                <a:latin typeface="Josefin Sans" pitchFamily="2" charset="0"/>
                <a:ea typeface="Times New Roman" panose="02020603050405020304" pitchFamily="18" charset="0"/>
                <a:cs typeface="Calibri" panose="020F0502020204030204" pitchFamily="34" charset="0"/>
              </a:rPr>
              <a:t>à la </a:t>
            </a:r>
            <a:r>
              <a:rPr lang="en-GB" sz="2000" dirty="0">
                <a:effectLst/>
                <a:latin typeface="Josefin Sans" pitchFamily="2" charset="0"/>
                <a:ea typeface="Times New Roman" panose="02020603050405020304" pitchFamily="18" charset="0"/>
                <a:cs typeface="Calibri" panose="020F0502020204030204" pitchFamily="34" charset="0"/>
              </a:rPr>
              <a:t>communauté </a:t>
            </a:r>
            <a:r>
              <a:rPr lang="en-GB" sz="2000" dirty="0">
                <a:latin typeface="Josefin Sans" pitchFamily="2" charset="0"/>
                <a:ea typeface="Times New Roman" panose="02020603050405020304" pitchFamily="18" charset="0"/>
                <a:cs typeface="Calibri" panose="020F0502020204030204" pitchFamily="34" charset="0"/>
              </a:rPr>
              <a:t>au sens large</a:t>
            </a:r>
            <a:r>
              <a:rPr lang="en-GB" sz="2000" dirty="0">
                <a:effectLst/>
                <a:latin typeface="Josefin Sans" pitchFamily="2" charset="0"/>
                <a:ea typeface="Times New Roman" panose="02020603050405020304" pitchFamily="18" charset="0"/>
                <a:cs typeface="Calibri" panose="020F0502020204030204" pitchFamily="34" charset="0"/>
              </a:rPr>
              <a:t>, réduisant ainsi l'isolement social. </a:t>
            </a:r>
          </a:p>
          <a:p>
            <a:pPr>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Les systèmes de soins intégrés se développent à l'échelle mondiale, même si des obstacles subsistent en ce qui concerne les dispositions en matière de gouvernance et de responsabilité, ajoutées aux rôles et responsabilités à tous les niveaux, et les programmes financiers nécessaires pour tout mettre en place. Il s'agit </a:t>
            </a:r>
            <a:r>
              <a:rPr lang="en-GB" sz="2000" dirty="0">
                <a:latin typeface="Josefin Sans" pitchFamily="2" charset="0"/>
                <a:ea typeface="Times New Roman" panose="02020603050405020304" pitchFamily="18" charset="0"/>
                <a:cs typeface="Calibri" panose="020F0502020204030204" pitchFamily="34" charset="0"/>
              </a:rPr>
              <a:t>d'un </a:t>
            </a:r>
            <a:r>
              <a:rPr lang="en-GB" sz="2000" dirty="0">
                <a:effectLst/>
                <a:latin typeface="Josefin Sans" pitchFamily="2" charset="0"/>
                <a:ea typeface="Times New Roman" panose="02020603050405020304" pitchFamily="18" charset="0"/>
                <a:cs typeface="Calibri" panose="020F0502020204030204" pitchFamily="34" charset="0"/>
              </a:rPr>
              <a:t>travail en cours et les rôles et responsabilités évolueront et progresseront avec </a:t>
            </a:r>
            <a:r>
              <a:rPr lang="en-GB" sz="2000" dirty="0" err="1">
                <a:effectLst/>
                <a:latin typeface="Josefin Sans" pitchFamily="2" charset="0"/>
                <a:ea typeface="Times New Roman" panose="02020603050405020304" pitchFamily="18" charset="0"/>
                <a:cs typeface="Calibri" panose="020F0502020204030204" pitchFamily="34" charset="0"/>
              </a:rPr>
              <a:t>l’expérience</a:t>
            </a:r>
            <a:r>
              <a:rPr lang="en-GB" sz="2000" dirty="0">
                <a:effectLst/>
                <a:latin typeface="Josefin Sans" pitchFamily="2" charset="0"/>
                <a:ea typeface="Times New Roman" panose="02020603050405020304" pitchFamily="18" charset="0"/>
                <a:cs typeface="Calibri" panose="020F0502020204030204" pitchFamily="34" charset="0"/>
              </a:rPr>
              <a:t> </a:t>
            </a:r>
            <a:r>
              <a:rPr lang="en-GB" sz="2000" dirty="0" err="1">
                <a:effectLst/>
                <a:latin typeface="Josefin Sans" pitchFamily="2" charset="0"/>
                <a:ea typeface="Times New Roman" panose="02020603050405020304" pitchFamily="18" charset="0"/>
                <a:cs typeface="Calibri" panose="020F0502020204030204" pitchFamily="34" charset="0"/>
              </a:rPr>
              <a:t>acquise</a:t>
            </a:r>
            <a:r>
              <a:rPr lang="en-GB" sz="2000" dirty="0">
                <a:effectLst/>
                <a:latin typeface="Josefin Sans" pitchFamily="2" charset="0"/>
                <a:ea typeface="Times New Roman" panose="02020603050405020304" pitchFamily="18" charset="0"/>
                <a:cs typeface="Calibri" panose="020F0502020204030204" pitchFamily="34" charset="0"/>
              </a:rPr>
              <a:t>.</a:t>
            </a:r>
            <a:endParaRPr lang="en-GB" sz="20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1673673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220919" y="523790"/>
            <a:ext cx="10512420" cy="720090"/>
          </a:xfrm>
        </p:spPr>
        <p:txBody>
          <a:bodyPr/>
          <a:lstStyle/>
          <a:p>
            <a:r>
              <a:rPr lang="en-US" dirty="0">
                <a:effectLst>
                  <a:outerShdw blurRad="38100" dist="38100" dir="2700000" algn="tl">
                    <a:srgbClr val="000000">
                      <a:alpha val="43137"/>
                    </a:srgbClr>
                  </a:outerShdw>
                </a:effectLst>
              </a:rPr>
              <a:t>Modèles de soins par étapes </a:t>
            </a:r>
            <a:r>
              <a:rPr lang="en-US" sz="2400" dirty="0"/>
              <a:t>[CA3</a:t>
            </a:r>
            <a:r>
              <a:rPr lang="en-US" dirty="0"/>
              <a:t>]      </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097280"/>
            <a:ext cx="10695744" cy="5760720"/>
          </a:xfrm>
        </p:spPr>
        <p:txBody>
          <a:bodyPr numCol="2">
            <a:normAutofit/>
          </a:bodyPr>
          <a:lstStyle/>
          <a:p>
            <a:pPr>
              <a:lnSpc>
                <a:spcPct val="170000"/>
              </a:lnSpc>
              <a:spcAft>
                <a:spcPts val="800"/>
              </a:spcAft>
            </a:pPr>
            <a:endParaRPr lang="en-GB" sz="15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500" dirty="0">
                <a:solidFill>
                  <a:srgbClr val="000000"/>
                </a:solidFill>
                <a:effectLst/>
                <a:latin typeface="Josefin Sans" pitchFamily="2" charset="0"/>
                <a:ea typeface="Calibri" panose="020F0502020204030204" pitchFamily="34" charset="0"/>
                <a:cs typeface="Times New Roman" panose="02020603050405020304" pitchFamily="18" charset="0"/>
              </a:rPr>
              <a:t>La valeur des services de proximité réside dans leur capacité à </a:t>
            </a:r>
            <a:r>
              <a:rPr lang="en-GB" sz="1500" dirty="0" err="1">
                <a:solidFill>
                  <a:srgbClr val="000000"/>
                </a:solidFill>
                <a:effectLst/>
                <a:latin typeface="Josefin Sans" pitchFamily="2" charset="0"/>
                <a:ea typeface="Calibri" panose="020F0502020204030204" pitchFamily="34" charset="0"/>
                <a:cs typeface="Times New Roman" panose="02020603050405020304" pitchFamily="18" charset="0"/>
              </a:rPr>
              <a:t>fournir</a:t>
            </a:r>
            <a:r>
              <a:rPr lang="en-GB" sz="1500" dirty="0">
                <a:solidFill>
                  <a:srgbClr val="000000"/>
                </a:solidFill>
                <a:effectLst/>
                <a:latin typeface="Josefin Sans" pitchFamily="2" charset="0"/>
                <a:ea typeface="Calibri" panose="020F0502020204030204" pitchFamily="34" charset="0"/>
                <a:cs typeface="Times New Roman" panose="02020603050405020304" pitchFamily="18" charset="0"/>
              </a:rPr>
              <a:t> un </a:t>
            </a:r>
            <a:r>
              <a:rPr lang="en-GB" sz="1500" dirty="0" err="1">
                <a:solidFill>
                  <a:srgbClr val="000000"/>
                </a:solidFill>
                <a:effectLst/>
                <a:latin typeface="Josefin Sans" pitchFamily="2" charset="0"/>
                <a:ea typeface="Calibri" panose="020F0502020204030204" pitchFamily="34" charset="0"/>
                <a:cs typeface="Times New Roman" panose="02020603050405020304" pitchFamily="18" charset="0"/>
              </a:rPr>
              <a:t>soutien</a:t>
            </a:r>
            <a:r>
              <a:rPr lang="en-GB" sz="1500" dirty="0">
                <a:solidFill>
                  <a:srgbClr val="000000"/>
                </a:solidFill>
                <a:effectLst/>
                <a:latin typeface="Josefin Sans" pitchFamily="2" charset="0"/>
                <a:ea typeface="Calibri" panose="020F0502020204030204" pitchFamily="34" charset="0"/>
                <a:cs typeface="Times New Roman" panose="02020603050405020304" pitchFamily="18" charset="0"/>
              </a:rPr>
              <a:t> de niveau 1 et 2 jusqu'à ce que des services cliniques soient disponibles.  Ce modèle de soins par étapes a été proposé pour la première fois en Irlande du Nord dans le cadre de la Bamford Review [comme le préconise le National Institute for Health &amp; Care Excellence (NICE)]. Le plan d'action Bamford 2009-11 fournira le cadre de toutes les prestations futures des services de santé mentale, le nombre et la nature des étapes variant en fonction des besoins. </a:t>
            </a:r>
          </a:p>
          <a:p>
            <a:pPr>
              <a:lnSpc>
                <a:spcPct val="100000"/>
              </a:lnSpc>
              <a:spcAft>
                <a:spcPts val="800"/>
              </a:spcAft>
            </a:pPr>
            <a:r>
              <a:rPr lang="en-GB" sz="1500" dirty="0">
                <a:solidFill>
                  <a:srgbClr val="000000"/>
                </a:solidFill>
                <a:effectLst/>
                <a:latin typeface="Josefin Sans" pitchFamily="2" charset="0"/>
                <a:ea typeface="Calibri" panose="020F0502020204030204" pitchFamily="34" charset="0"/>
                <a:cs typeface="Times New Roman" panose="02020603050405020304" pitchFamily="18" charset="0"/>
              </a:rPr>
              <a:t>Ce diagramme illustre le modèle dans un contexte clinique. </a:t>
            </a:r>
          </a:p>
          <a:p>
            <a:pPr>
              <a:lnSpc>
                <a:spcPct val="100000"/>
              </a:lnSpc>
              <a:spcAft>
                <a:spcPts val="800"/>
              </a:spcAft>
            </a:pPr>
            <a:endParaRPr lang="en-GB" sz="1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https://www.researchgate.net/publication/302519689_MODEL_FOR_THE_ORGANIZATION_AND_REIMBURSEMENT_OF_PSYCHOLOGICAL_AND_ORTHO_PEDAGOGICAL_CARE_IN_BELGIUM</a:t>
            </a: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pic>
        <p:nvPicPr>
          <p:cNvPr id="5" name="Picture 4" descr="Stepped-care model developed by NICE | Download Scientific Diagram">
            <a:extLst>
              <a:ext uri="{FF2B5EF4-FFF2-40B4-BE49-F238E27FC236}">
                <a16:creationId xmlns:a16="http://schemas.microsoft.com/office/drawing/2014/main" id="{11C58FE2-39E4-4168-82ED-FB82DDB28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6333" y="413471"/>
            <a:ext cx="5875147" cy="5920739"/>
          </a:xfrm>
          <a:prstGeom prst="rect">
            <a:avLst/>
          </a:prstGeom>
          <a:noFill/>
          <a:ln>
            <a:noFill/>
          </a:ln>
        </p:spPr>
      </p:pic>
      <p:sp>
        <p:nvSpPr>
          <p:cNvPr id="2" name="Arrow: Right 1">
            <a:extLst>
              <a:ext uri="{FF2B5EF4-FFF2-40B4-BE49-F238E27FC236}">
                <a16:creationId xmlns:a16="http://schemas.microsoft.com/office/drawing/2014/main" id="{108C5389-841F-32E8-D8D9-CF74128C55EB}"/>
              </a:ext>
            </a:extLst>
          </p:cNvPr>
          <p:cNvSpPr/>
          <p:nvPr/>
        </p:nvSpPr>
        <p:spPr>
          <a:xfrm>
            <a:off x="4987925" y="5404106"/>
            <a:ext cx="978408" cy="3566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560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7679"/>
            <a:ext cx="10512420" cy="807721"/>
          </a:xfrm>
        </p:spPr>
        <p:txBody>
          <a:bodyPr/>
          <a:lstStyle/>
          <a:p>
            <a:r>
              <a:rPr lang="en-US" dirty="0">
                <a:effectLst>
                  <a:outerShdw blurRad="38100" dist="38100" dir="2700000" algn="tl">
                    <a:srgbClr val="000000">
                      <a:alpha val="43137"/>
                    </a:srgbClr>
                  </a:outerShdw>
                </a:effectLst>
              </a:rPr>
              <a:t>Modèles de soins par étapes</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295400"/>
            <a:ext cx="10695744" cy="5254338"/>
          </a:xfrm>
        </p:spPr>
        <p:txBody>
          <a:bodyPr numCol="2">
            <a:normAutofit fontScale="70000" lnSpcReduction="20000"/>
          </a:bodyPr>
          <a:lstStyle/>
          <a:p>
            <a:pPr>
              <a:lnSpc>
                <a:spcPct val="170000"/>
              </a:lnSpc>
              <a:spcAft>
                <a:spcPts val="800"/>
              </a:spcAft>
            </a:pPr>
            <a:r>
              <a:rPr lang="en-GB" sz="1800" dirty="0">
                <a:solidFill>
                  <a:srgbClr val="333333"/>
                </a:solidFill>
                <a:effectLst/>
                <a:latin typeface="Josefin Sans" pitchFamily="2" charset="0"/>
                <a:ea typeface="Times New Roman" panose="02020603050405020304" pitchFamily="18" charset="0"/>
              </a:rPr>
              <a:t>Les soins échelonnés sont une approche par étapes, fondée sur des preuves, de la prestation de services de santé mentale, comprenant une hiérarchie d'interventions - des moins intensives aux plus intensives - adaptées aux besoins de l'individu.</a:t>
            </a:r>
            <a:br>
              <a:rPr lang="en-GB" sz="1800" dirty="0">
                <a:solidFill>
                  <a:srgbClr val="333333"/>
                </a:solidFill>
                <a:effectLst/>
                <a:latin typeface="Josefin Sans" pitchFamily="2" charset="0"/>
                <a:ea typeface="Times New Roman" panose="02020603050405020304" pitchFamily="18" charset="0"/>
              </a:rPr>
            </a:br>
            <a:br>
              <a:rPr lang="en-GB" sz="1800" dirty="0">
                <a:solidFill>
                  <a:srgbClr val="333333"/>
                </a:solidFill>
                <a:effectLst/>
                <a:latin typeface="Josefin Sans" pitchFamily="2" charset="0"/>
                <a:ea typeface="Times New Roman" panose="02020603050405020304" pitchFamily="18" charset="0"/>
              </a:rPr>
            </a:br>
            <a:r>
              <a:rPr lang="en-GB" sz="1800" dirty="0">
                <a:solidFill>
                  <a:srgbClr val="333333"/>
                </a:solidFill>
                <a:effectLst/>
                <a:latin typeface="Josefin Sans" pitchFamily="2" charset="0"/>
                <a:ea typeface="Times New Roman" panose="02020603050405020304" pitchFamily="18" charset="0"/>
              </a:rPr>
              <a:t>Il s'agit de veiller à ce que les personnes puissent accéder aux services les plus appropriés à leurs besoins en matière de santé mentale à tout moment - y compris la possibilité de passer à différents niveaux de soins au fur et à mesure de leur rétablissement.</a:t>
            </a:r>
            <a:endParaRPr lang="en-GB" sz="1800" dirty="0">
              <a:effectLst/>
              <a:latin typeface="Josefin Sans" pitchFamily="2" charset="0"/>
              <a:ea typeface="Times New Roman" panose="02020603050405020304" pitchFamily="18" charset="0"/>
            </a:endParaRPr>
          </a:p>
          <a:p>
            <a:pPr fontAlgn="base">
              <a:lnSpc>
                <a:spcPct val="170000"/>
              </a:lnSpc>
            </a:pPr>
            <a:r>
              <a:rPr lang="en-GB" sz="1800" dirty="0">
                <a:solidFill>
                  <a:srgbClr val="444444"/>
                </a:solidFill>
                <a:effectLst/>
                <a:latin typeface="Josefin Sans" pitchFamily="2" charset="0"/>
                <a:ea typeface="Times New Roman" panose="02020603050405020304" pitchFamily="18" charset="0"/>
              </a:rPr>
              <a:t>Le plan d'action de Bamford met en évidence les étapes de la sensibilisation, de la reconnaissance et de l'évaluation/du diagnostic, dans le cadre des soins primaires à l'étape 1, jusqu'aux étapes les plus élevées des programmes de traitement hospitalier ou intensif. </a:t>
            </a:r>
          </a:p>
          <a:p>
            <a:pPr fontAlgn="base">
              <a:lnSpc>
                <a:spcPct val="170000"/>
              </a:lnSpc>
            </a:pPr>
            <a:r>
              <a:rPr lang="en-GB" sz="1800" dirty="0">
                <a:solidFill>
                  <a:srgbClr val="444444"/>
                </a:solidFill>
                <a:latin typeface="Josefin Sans" pitchFamily="2" charset="0"/>
                <a:ea typeface="Times New Roman" panose="02020603050405020304" pitchFamily="18" charset="0"/>
              </a:rPr>
              <a:t>Le </a:t>
            </a:r>
            <a:r>
              <a:rPr lang="en-GB" sz="1800" dirty="0">
                <a:solidFill>
                  <a:srgbClr val="444444"/>
                </a:solidFill>
                <a:effectLst/>
                <a:latin typeface="Josefin Sans" pitchFamily="2" charset="0"/>
                <a:ea typeface="Times New Roman" panose="02020603050405020304" pitchFamily="18" charset="0"/>
              </a:rPr>
              <a:t>modèle illustré est actuellement utilisé par </a:t>
            </a:r>
            <a:r>
              <a:rPr lang="en-GB" sz="1800" dirty="0" err="1">
                <a:solidFill>
                  <a:srgbClr val="444444"/>
                </a:solidFill>
                <a:effectLst/>
                <a:latin typeface="Josefin Sans" pitchFamily="2" charset="0"/>
                <a:ea typeface="Times New Roman" panose="02020603050405020304" pitchFamily="18" charset="0"/>
              </a:rPr>
              <a:t>l'Assemblée</a:t>
            </a:r>
            <a:r>
              <a:rPr lang="en-GB" sz="1800" dirty="0">
                <a:solidFill>
                  <a:srgbClr val="444444"/>
                </a:solidFill>
                <a:effectLst/>
                <a:latin typeface="Josefin Sans" pitchFamily="2" charset="0"/>
                <a:ea typeface="Times New Roman" panose="02020603050405020304" pitchFamily="18" charset="0"/>
              </a:rPr>
              <a:t> </a:t>
            </a:r>
            <a:r>
              <a:rPr lang="en-GB" sz="1800" dirty="0" err="1">
                <a:solidFill>
                  <a:srgbClr val="444444"/>
                </a:solidFill>
                <a:effectLst/>
                <a:latin typeface="Josefin Sans" pitchFamily="2" charset="0"/>
                <a:ea typeface="Times New Roman" panose="02020603050405020304" pitchFamily="18" charset="0"/>
              </a:rPr>
              <a:t>d’Irlan</a:t>
            </a:r>
            <a:r>
              <a:rPr lang="en-GB" sz="1800" dirty="0" err="1">
                <a:solidFill>
                  <a:srgbClr val="444444"/>
                </a:solidFill>
                <a:latin typeface="Josefin Sans" pitchFamily="2" charset="0"/>
                <a:ea typeface="Times New Roman" panose="02020603050405020304" pitchFamily="18" charset="0"/>
              </a:rPr>
              <a:t>de</a:t>
            </a:r>
            <a:r>
              <a:rPr lang="en-GB" sz="1800" dirty="0">
                <a:solidFill>
                  <a:srgbClr val="444444"/>
                </a:solidFill>
                <a:latin typeface="Josefin Sans" pitchFamily="2" charset="0"/>
                <a:ea typeface="Times New Roman" panose="02020603050405020304" pitchFamily="18" charset="0"/>
              </a:rPr>
              <a:t> du Nord</a:t>
            </a:r>
            <a:r>
              <a:rPr lang="en-GB" sz="1500" dirty="0">
                <a:solidFill>
                  <a:srgbClr val="444444"/>
                </a:solidFill>
                <a:effectLst/>
                <a:latin typeface="Josefin Sans" pitchFamily="2" charset="0"/>
                <a:ea typeface="Times New Roman" panose="02020603050405020304" pitchFamily="18" charset="0"/>
              </a:rPr>
              <a:t>.</a:t>
            </a:r>
            <a:endParaRPr lang="en-GB" sz="1500" dirty="0">
              <a:effectLst/>
              <a:latin typeface="Josefin Sans" pitchFamily="2" charset="0"/>
              <a:ea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pPr>
              <a:lnSpc>
                <a:spcPct val="100000"/>
              </a:lnSpc>
              <a:spcAft>
                <a:spcPts val="800"/>
              </a:spcAft>
            </a:pPr>
            <a:endPar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pPr>
              <a:lnSpc>
                <a:spcPct val="100000"/>
              </a:lnSpc>
              <a:spcAft>
                <a:spcPts val="800"/>
              </a:spcAft>
            </a:pPr>
            <a:r>
              <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https://www.assemblyresearchmatters.org/2017/03/21/mental-health-and-illness-in-northern-ireland-2-service-provision-care-pathways-recovery-focus/care-pathways-diagram_3/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pic>
        <p:nvPicPr>
          <p:cNvPr id="3" name="Picture 2" descr="A picture containing timeline&#10;&#10;Description automatically generated">
            <a:extLst>
              <a:ext uri="{FF2B5EF4-FFF2-40B4-BE49-F238E27FC236}">
                <a16:creationId xmlns:a16="http://schemas.microsoft.com/office/drawing/2014/main" id="{984DDCA9-94AF-4887-95A6-03247326A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333" y="487679"/>
            <a:ext cx="5510320" cy="5688801"/>
          </a:xfrm>
          <a:prstGeom prst="rect">
            <a:avLst/>
          </a:prstGeom>
        </p:spPr>
      </p:pic>
    </p:spTree>
    <p:extLst>
      <p:ext uri="{BB962C8B-B14F-4D97-AF65-F5344CB8AC3E}">
        <p14:creationId xmlns:p14="http://schemas.microsoft.com/office/powerpoint/2010/main" val="116383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99285" y="245030"/>
            <a:ext cx="10512420" cy="908472"/>
          </a:xfrm>
        </p:spPr>
        <p:txBody>
          <a:bodyPr/>
          <a:lstStyle/>
          <a:p>
            <a:pPr algn="ctr"/>
            <a:r>
              <a:rPr lang="en-US" dirty="0">
                <a:effectLst>
                  <a:outerShdw blurRad="38100" dist="38100" dir="2700000" algn="tl">
                    <a:srgbClr val="000000">
                      <a:alpha val="43137"/>
                    </a:srgbClr>
                  </a:outerShdw>
                </a:effectLst>
              </a:rPr>
              <a:t>Surmonter les réticences à </a:t>
            </a:r>
            <a:r>
              <a:rPr lang="en-US" dirty="0" err="1">
                <a:effectLst>
                  <a:outerShdw blurRad="38100" dist="38100" dir="2700000" algn="tl">
                    <a:srgbClr val="000000">
                      <a:alpha val="43137"/>
                    </a:srgbClr>
                  </a:outerShdw>
                </a:effectLst>
              </a:rPr>
              <a:t>s'engager</a:t>
            </a:r>
            <a:r>
              <a:rPr lang="en-US" dirty="0">
                <a:effectLst>
                  <a:outerShdw blurRad="38100" dist="38100" dir="2700000" algn="tl">
                    <a:srgbClr val="000000">
                      <a:alpha val="43137"/>
                    </a:srgbClr>
                  </a:outerShdw>
                </a:effectLst>
              </a:rPr>
              <a:t> </a:t>
            </a:r>
            <a:r>
              <a:rPr lang="en-US" sz="2400" dirty="0"/>
              <a:t>[CA4].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34339" y="857887"/>
            <a:ext cx="11042313" cy="5928158"/>
          </a:xfrm>
        </p:spPr>
        <p:txBody>
          <a:bodyPr numCol="2">
            <a:normAutofit fontScale="25000" lnSpcReduction="20000"/>
          </a:bodyPr>
          <a:lstStyle/>
          <a:p>
            <a:pPr eaLnBrk="0" fontAlgn="base" hangingPunct="0">
              <a:lnSpc>
                <a:spcPct val="170000"/>
              </a:lnSpc>
              <a:spcAft>
                <a:spcPts val="800"/>
              </a:spcAft>
            </a:pPr>
            <a:r>
              <a:rPr lang="en-GB" sz="7200" b="1" dirty="0">
                <a:effectLst/>
                <a:latin typeface="Josefin Sans" pitchFamily="2" charset="0"/>
                <a:ea typeface="Times New Roman" panose="02020603050405020304" pitchFamily="18" charset="0"/>
                <a:cs typeface="Calibri" panose="020F0502020204030204" pitchFamily="34" charset="0"/>
              </a:rPr>
              <a:t>Motivation à s'engager</a:t>
            </a:r>
          </a:p>
          <a:p>
            <a:pPr eaLnBrk="0" fontAlgn="base" hangingPunct="0">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Malgré les avantages pour la santé, les implications en termes de ressources, le rapport coût-efficacité </a:t>
            </a:r>
            <a:r>
              <a:rPr lang="en-GB" sz="5600" kern="1200" dirty="0">
                <a:effectLst/>
                <a:latin typeface="Josefin Sans" pitchFamily="2" charset="0"/>
                <a:ea typeface="Times New Roman" panose="02020603050405020304" pitchFamily="18" charset="0"/>
                <a:cs typeface="Calibri" panose="020F0502020204030204" pitchFamily="34" charset="0"/>
              </a:rPr>
              <a:t>et l'</a:t>
            </a:r>
            <a:r>
              <a:rPr lang="en-GB" sz="5600" dirty="0">
                <a:effectLst/>
                <a:latin typeface="Josefin Sans" pitchFamily="2" charset="0"/>
                <a:ea typeface="Times New Roman" panose="02020603050405020304" pitchFamily="18" charset="0"/>
                <a:cs typeface="Calibri" panose="020F0502020204030204" pitchFamily="34" charset="0"/>
              </a:rPr>
              <a:t>accent mis par </a:t>
            </a:r>
            <a:r>
              <a:rPr lang="en-GB" sz="5600" kern="1200" dirty="0">
                <a:effectLst/>
                <a:latin typeface="Josefin Sans" pitchFamily="2" charset="0"/>
                <a:ea typeface="Times New Roman" panose="02020603050405020304" pitchFamily="18" charset="0"/>
                <a:cs typeface="Calibri" panose="020F0502020204030204" pitchFamily="34" charset="0"/>
              </a:rPr>
              <a:t>la politique de santé </a:t>
            </a:r>
            <a:r>
              <a:rPr lang="en-GB" sz="5600" dirty="0">
                <a:effectLst/>
                <a:latin typeface="Josefin Sans" pitchFamily="2" charset="0"/>
                <a:ea typeface="Times New Roman" panose="02020603050405020304" pitchFamily="18" charset="0"/>
                <a:cs typeface="Calibri" panose="020F0502020204030204" pitchFamily="34" charset="0"/>
              </a:rPr>
              <a:t>sur les mesures préventives, il </a:t>
            </a:r>
            <a:r>
              <a:rPr lang="en-GB" sz="5600" kern="1200" dirty="0">
                <a:effectLst/>
                <a:latin typeface="Josefin Sans" pitchFamily="2" charset="0"/>
                <a:ea typeface="Times New Roman" panose="02020603050405020304" pitchFamily="18" charset="0"/>
                <a:cs typeface="Calibri" panose="020F0502020204030204" pitchFamily="34" charset="0"/>
              </a:rPr>
              <a:t>semble qu'il y ait toujours une réticence à s'engager pleinement dans le processus de </a:t>
            </a:r>
            <a:r>
              <a:rPr lang="en-GB" sz="5600" dirty="0">
                <a:effectLst/>
                <a:latin typeface="Josefin Sans" pitchFamily="2" charset="0"/>
                <a:ea typeface="Times New Roman" panose="02020603050405020304" pitchFamily="18" charset="0"/>
                <a:cs typeface="Calibri" panose="020F0502020204030204" pitchFamily="34" charset="0"/>
              </a:rPr>
              <a:t>prescription sociale</a:t>
            </a:r>
            <a:r>
              <a:rPr lang="en-GB" sz="5600" kern="1200" dirty="0">
                <a:effectLst/>
                <a:latin typeface="Josefin Sans" pitchFamily="2" charset="0"/>
                <a:ea typeface="Times New Roman" panose="02020603050405020304" pitchFamily="18" charset="0"/>
                <a:cs typeface="Calibri" panose="020F0502020204030204" pitchFamily="34" charset="0"/>
              </a:rPr>
              <a:t>.</a:t>
            </a:r>
            <a:r>
              <a:rPr lang="en-GB" sz="5600" dirty="0">
                <a:effectLst/>
                <a:latin typeface="Josefin Sans" pitchFamily="2" charset="0"/>
                <a:ea typeface="Times New Roman" panose="02020603050405020304" pitchFamily="18" charset="0"/>
                <a:cs typeface="Calibri" panose="020F0502020204030204" pitchFamily="34" charset="0"/>
              </a:rPr>
              <a:t> Plusieurs facteurs peuvent empêcher la participation, notamment la peur/l'anxiété du changement, un sentiment d'ambivalence/d'incertitude/une appréhension à l'idée d'essayer de nouvelles initiatives.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Certains diront </a:t>
            </a:r>
            <a:r>
              <a:rPr lang="en-GB" sz="5600" kern="1200" dirty="0">
                <a:effectLst/>
                <a:latin typeface="Josefin Sans" pitchFamily="2" charset="0"/>
                <a:ea typeface="Times New Roman" panose="02020603050405020304" pitchFamily="18" charset="0"/>
                <a:cs typeface="Calibri" panose="020F0502020204030204" pitchFamily="34" charset="0"/>
              </a:rPr>
              <a:t>qu'il incombe au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médecin de répondre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à</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ces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besoins et qu'en tant que patients, ils ne doivent suivre que les instructions du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professionnel</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santé</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D'autres affirment qu'il est difficile de trouver la motivation ou la confiance nécessaires pour s'engager auprès d'un travailleur de liaison ou d'un </a:t>
            </a:r>
            <a:r>
              <a:rPr lang="en-GB" sz="5600" dirty="0">
                <a:solidFill>
                  <a:srgbClr val="000000"/>
                </a:solidFill>
                <a:latin typeface="Josefin Sans" pitchFamily="2" charset="0"/>
                <a:ea typeface="Calibri" panose="020F0502020204030204" pitchFamily="34" charset="0"/>
                <a:cs typeface="Calibri" panose="020F0502020204030204" pitchFamily="34" charset="0"/>
              </a:rPr>
              <a:t>groupe/activité</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social(e), en particulier pour les personnes déprimées ou souffrant d'anxiété.</a:t>
            </a:r>
          </a:p>
          <a:p>
            <a:pPr eaLnBrk="0" fontAlgn="base" hangingPunct="0">
              <a:lnSpc>
                <a:spcPct val="170000"/>
              </a:lnSpc>
              <a:spcAft>
                <a:spcPts val="800"/>
              </a:spcAft>
            </a:pP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18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marL="360363">
              <a:lnSpc>
                <a:spcPct val="170000"/>
              </a:lnSpc>
              <a:spcAft>
                <a:spcPts val="1800"/>
              </a:spcAft>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D'autres recherches ont suggéré que certains professionnels de la santé peuvent être résistants aux changements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et préfèrent les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méthodes traditionnelles de soins. Certains ne sont pas à l'aise avec le partage d'informations avec les travailleurs de liaison et avec d'autres agences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et certains patients peuvent avoir des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attentes irréalistes quant à la prescription sociale en tant que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remède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et par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conséquent</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exacerebr</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leurs conditions ou leur santé mentale.  En outre, un manque de compréhension peut conduire à des orientations inappropriées vers le mauvais groupe cible. Dans ce cas, cela pourrait entraîner un surcroît de temps et d'heures de travail pour le personnel, entraînant des coûts et des retards supplémentaires.                       </a:t>
            </a:r>
            <a:r>
              <a:rPr lang="en-GB" sz="5600" dirty="0">
                <a:solidFill>
                  <a:srgbClr val="333333"/>
                </a:solidFill>
                <a:effectLst/>
                <a:latin typeface="Josefin Sans" pitchFamily="2" charset="0"/>
                <a:ea typeface="Calibri" panose="020F0502020204030204" pitchFamily="34" charset="0"/>
                <a:cs typeface="Calibri" panose="020F0502020204030204" pitchFamily="34" charset="0"/>
              </a:rPr>
              <a:t>Lecture complémentaire : </a:t>
            </a:r>
            <a:r>
              <a:rPr lang="en-GB" sz="5600" dirty="0">
                <a:solidFill>
                  <a:srgbClr val="333333"/>
                </a:solidFill>
                <a:latin typeface="Josefin Sans" pitchFamily="2" charset="0"/>
                <a:ea typeface="Calibri" panose="020F0502020204030204" pitchFamily="34" charset="0"/>
                <a:cs typeface="Calibri" panose="020F0502020204030204" pitchFamily="34" charset="0"/>
              </a:rPr>
              <a:t>Interventions </a:t>
            </a:r>
            <a:r>
              <a:rPr lang="en-GB" sz="5600" dirty="0" err="1">
                <a:solidFill>
                  <a:srgbClr val="333333"/>
                </a:solidFill>
                <a:latin typeface="Josefin Sans" pitchFamily="2" charset="0"/>
                <a:ea typeface="Calibri" panose="020F0502020204030204" pitchFamily="34" charset="0"/>
                <a:cs typeface="Calibri" panose="020F0502020204030204" pitchFamily="34" charset="0"/>
              </a:rPr>
              <a:t>communautaires</a:t>
            </a:r>
            <a:r>
              <a:rPr lang="en-GB" sz="5600" dirty="0">
                <a:solidFill>
                  <a:srgbClr val="333333"/>
                </a:solidFill>
                <a:latin typeface="Josefin Sans" pitchFamily="2" charset="0"/>
                <a:ea typeface="Calibri" panose="020F0502020204030204" pitchFamily="34" charset="0"/>
                <a:cs typeface="Calibri" panose="020F0502020204030204" pitchFamily="34" charset="0"/>
              </a:rPr>
              <a:t> non </a:t>
            </a:r>
            <a:r>
              <a:rPr lang="en-GB" sz="5600" dirty="0" err="1">
                <a:solidFill>
                  <a:srgbClr val="333333"/>
                </a:solidFill>
                <a:latin typeface="Josefin Sans" pitchFamily="2" charset="0"/>
                <a:ea typeface="Calibri" panose="020F0502020204030204" pitchFamily="34" charset="0"/>
                <a:cs typeface="Calibri" panose="020F0502020204030204" pitchFamily="34" charset="0"/>
              </a:rPr>
              <a:t>cliniques</a:t>
            </a:r>
            <a:r>
              <a:rPr lang="en-GB" sz="5600" dirty="0">
                <a:solidFill>
                  <a:srgbClr val="333333"/>
                </a:solidFill>
                <a:latin typeface="Josefin Sans" pitchFamily="2" charset="0"/>
                <a:ea typeface="Calibri" panose="020F0502020204030204" pitchFamily="34" charset="0"/>
                <a:cs typeface="Calibri" panose="020F0502020204030204" pitchFamily="34" charset="0"/>
              </a:rPr>
              <a:t> : examen </a:t>
            </a:r>
            <a:r>
              <a:rPr lang="en-GB" sz="5600" dirty="0" err="1">
                <a:solidFill>
                  <a:srgbClr val="333333"/>
                </a:solidFill>
                <a:latin typeface="Josefin Sans" pitchFamily="2" charset="0"/>
                <a:ea typeface="Calibri" panose="020F0502020204030204" pitchFamily="34" charset="0"/>
                <a:cs typeface="Calibri" panose="020F0502020204030204" pitchFamily="34" charset="0"/>
              </a:rPr>
              <a:t>systématisé</a:t>
            </a:r>
            <a:r>
              <a:rPr lang="en-GB" sz="5600" dirty="0">
                <a:solidFill>
                  <a:srgbClr val="333333"/>
                </a:solidFill>
                <a:latin typeface="Josefin Sans" pitchFamily="2" charset="0"/>
                <a:ea typeface="Calibri" panose="020F0502020204030204" pitchFamily="34" charset="0"/>
                <a:cs typeface="Calibri" panose="020F0502020204030204" pitchFamily="34" charset="0"/>
              </a:rPr>
              <a:t> des programmes de prescription </a:t>
            </a:r>
            <a:r>
              <a:rPr lang="en-GB" sz="5600" dirty="0" err="1">
                <a:solidFill>
                  <a:srgbClr val="333333"/>
                </a:solidFill>
                <a:latin typeface="Josefin Sans" pitchFamily="2" charset="0"/>
                <a:ea typeface="Calibri" panose="020F0502020204030204" pitchFamily="34" charset="0"/>
                <a:cs typeface="Calibri" panose="020F0502020204030204" pitchFamily="34" charset="0"/>
              </a:rPr>
              <a:t>sociale</a:t>
            </a:r>
            <a:r>
              <a:rPr lang="en-GB" sz="5600" dirty="0">
                <a:solidFill>
                  <a:srgbClr val="333333"/>
                </a:solidFill>
                <a:latin typeface="Josefin Sans" pitchFamily="2" charset="0"/>
                <a:ea typeface="Calibri" panose="020F0502020204030204" pitchFamily="34" charset="0"/>
                <a:cs typeface="Calibri" panose="020F0502020204030204" pitchFamily="34" charset="0"/>
              </a:rPr>
              <a:t> </a:t>
            </a:r>
            <a:r>
              <a:rPr lang="en-GB" sz="5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https://www.tandfonline.com/doi/full/10.1080/17533015.2017.1334002</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F3144FBD-EF75-8E92-36BB-4CD939BF1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15733" y="5846587"/>
            <a:ext cx="809182" cy="1011413"/>
          </a:xfrm>
          <a:prstGeom prst="rect">
            <a:avLst/>
          </a:prstGeom>
          <a:noFill/>
          <a:ln>
            <a:noFill/>
          </a:ln>
        </p:spPr>
      </p:pic>
    </p:spTree>
    <p:extLst>
      <p:ext uri="{BB962C8B-B14F-4D97-AF65-F5344CB8AC3E}">
        <p14:creationId xmlns:p14="http://schemas.microsoft.com/office/powerpoint/2010/main" val="4029387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         Surmonter les réticences à </a:t>
            </a:r>
            <a:r>
              <a:rPr lang="en-US" dirty="0" err="1"/>
              <a:t>s'engager</a:t>
            </a:r>
            <a:r>
              <a:rPr lang="en-US" dirty="0"/>
              <a:t> </a:t>
            </a:r>
            <a:r>
              <a:rPr lang="en-US" sz="2400" dirty="0"/>
              <a:t>[CA4].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5"/>
            <a:ext cx="10928770" cy="5135105"/>
          </a:xfrm>
        </p:spPr>
        <p:txBody>
          <a:bodyPr numCol="2">
            <a:normAutofit fontScale="92500"/>
          </a:bodyPr>
          <a:lstStyle/>
          <a:p>
            <a:pPr>
              <a:lnSpc>
                <a:spcPct val="150000"/>
              </a:lnSpc>
              <a:spcAft>
                <a:spcPts val="600"/>
              </a:spcAft>
            </a:pPr>
            <a:r>
              <a:rPr lang="en-GB" sz="1600" b="1" dirty="0">
                <a:ln>
                  <a:noFill/>
                </a:ln>
                <a:solidFill>
                  <a:srgbClr val="000000"/>
                </a:solidFill>
                <a:latin typeface="Josefin Sans" pitchFamily="2" charset="0"/>
                <a:ea typeface="Times New Roman" panose="02020603050405020304" pitchFamily="18" charset="0"/>
                <a:cs typeface="Calibri" panose="020F0502020204030204" pitchFamily="34" charset="0"/>
              </a:rPr>
              <a:t>Engagement du personnel de santé et des participants.</a:t>
            </a:r>
            <a:endParaRPr lang="en-GB" sz="1600" b="1" dirty="0">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Aft>
                <a:spcPts val="800"/>
              </a:spcAft>
            </a:pPr>
            <a:r>
              <a:rPr lang="en-GB" sz="1600" dirty="0">
                <a:latin typeface="Josefin Sans" pitchFamily="2" charset="0"/>
                <a:ea typeface="Times New Roman" panose="02020603050405020304" pitchFamily="18" charset="0"/>
                <a:cs typeface="Calibri" panose="020F0502020204030204" pitchFamily="34" charset="0"/>
              </a:rPr>
              <a:t>Les </a:t>
            </a:r>
            <a:r>
              <a:rPr lang="en-GB" sz="1600" dirty="0" err="1">
                <a:latin typeface="Josefin Sans" pitchFamily="2" charset="0"/>
                <a:ea typeface="Times New Roman" panose="02020603050405020304" pitchFamily="18" charset="0"/>
                <a:cs typeface="Calibri" panose="020F0502020204030204" pitchFamily="34" charset="0"/>
              </a:rPr>
              <a:t>ressources</a:t>
            </a:r>
            <a:r>
              <a:rPr lang="en-GB" sz="1600" dirty="0">
                <a:latin typeface="Josefin Sans" pitchFamily="2" charset="0"/>
                <a:ea typeface="Times New Roman" panose="02020603050405020304" pitchFamily="18" charset="0"/>
                <a:cs typeface="Calibri" panose="020F0502020204030204" pitchFamily="34" charset="0"/>
              </a:rPr>
              <a:t> ACTIVATE </a:t>
            </a:r>
            <a:r>
              <a:rPr lang="en-GB" sz="1600" kern="1200" dirty="0">
                <a:effectLst/>
                <a:latin typeface="Josefin Sans" pitchFamily="2" charset="0"/>
                <a:ea typeface="Times New Roman" panose="02020603050405020304" pitchFamily="18" charset="0"/>
                <a:cs typeface="Calibri" panose="020F0502020204030204" pitchFamily="34" charset="0"/>
              </a:rPr>
              <a:t>aident les professionnels de la santé et les patients à surmonter et à changer ces attitudes</a:t>
            </a:r>
            <a:r>
              <a:rPr lang="en-GB" sz="1600" dirty="0">
                <a:latin typeface="Josefin Sans" pitchFamily="2" charset="0"/>
                <a:ea typeface="Times New Roman" panose="02020603050405020304" pitchFamily="18" charset="0"/>
                <a:cs typeface="Calibri" panose="020F0502020204030204" pitchFamily="34" charset="0"/>
              </a:rPr>
              <a:t>, à </a:t>
            </a:r>
            <a:r>
              <a:rPr lang="en-GB" sz="1600" dirty="0">
                <a:effectLst/>
                <a:latin typeface="Josefin Sans" pitchFamily="2" charset="0"/>
                <a:ea typeface="Times New Roman" panose="02020603050405020304" pitchFamily="18" charset="0"/>
                <a:cs typeface="Calibri" panose="020F0502020204030204" pitchFamily="34" charset="0"/>
              </a:rPr>
              <a:t>lever les obstacles à l'engagement, à permettre aux patients de jouer un rôle actif dans leurs soins et à faciliter les conversations pour identifier les problèmes sur lesquels ils aimeraient travailler.</a:t>
            </a:r>
          </a:p>
          <a:p>
            <a:pPr marL="314325" eaLnBrk="0" fontAlgn="base" hangingPunct="0">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La prescription sociale exige du temps, de la patience, une communication ouverte, de l'engagement </a:t>
            </a:r>
            <a:r>
              <a:rPr lang="en-GB" sz="1600" kern="1200" dirty="0">
                <a:effectLst/>
                <a:latin typeface="Josefin Sans" pitchFamily="2" charset="0"/>
                <a:ea typeface="Times New Roman" panose="02020603050405020304" pitchFamily="18" charset="0"/>
                <a:cs typeface="Calibri" panose="020F0502020204030204" pitchFamily="34" charset="0"/>
              </a:rPr>
              <a:t>et de la confiance pour engendrer une relation de collaboration avec le travailleur de liaison et un engagement dans les activités communautaires. Elle requiert une approche motivante et centrée sur la personne, ainsi qu'un partage clair et respectueux des informations</a:t>
            </a:r>
            <a:r>
              <a:rPr lang="en-GB" sz="1600" dirty="0">
                <a:effectLst/>
                <a:latin typeface="Josefin Sans" pitchFamily="2" charset="0"/>
                <a:ea typeface="Times New Roman" panose="02020603050405020304" pitchFamily="18" charset="0"/>
                <a:cs typeface="Calibri" panose="020F0502020204030204" pitchFamily="34" charset="0"/>
              </a:rPr>
              <a:t>. </a:t>
            </a:r>
            <a:endParaRPr lang="en-GB" sz="1600" kern="1200" dirty="0">
              <a:effectLst/>
              <a:latin typeface="Josefin Sans" pitchFamily="2" charset="0"/>
              <a:ea typeface="Times New Roman" panose="02020603050405020304" pitchFamily="18" charset="0"/>
              <a:cs typeface="Calibri" panose="020F0502020204030204" pitchFamily="34" charset="0"/>
            </a:endParaRPr>
          </a:p>
          <a:p>
            <a:pPr marL="314325" eaLnBrk="0" fontAlgn="base" hangingPunct="0">
              <a:lnSpc>
                <a:spcPct val="150000"/>
              </a:lnSpc>
              <a:spcAft>
                <a:spcPts val="800"/>
              </a:spcAft>
            </a:pPr>
            <a:r>
              <a:rPr lang="en-GB" sz="1600" kern="1200" dirty="0">
                <a:effectLst/>
                <a:latin typeface="Josefin Sans" pitchFamily="2" charset="0"/>
                <a:ea typeface="Times New Roman" panose="02020603050405020304" pitchFamily="18" charset="0"/>
                <a:cs typeface="Calibri" panose="020F0502020204030204" pitchFamily="34" charset="0"/>
              </a:rPr>
              <a:t>Le travailleur de liaison </a:t>
            </a:r>
            <a:r>
              <a:rPr lang="en-GB" sz="1600" dirty="0">
                <a:effectLst/>
                <a:latin typeface="Josefin Sans" pitchFamily="2" charset="0"/>
                <a:ea typeface="Times New Roman" panose="02020603050405020304" pitchFamily="18" charset="0"/>
                <a:cs typeface="Calibri" panose="020F0502020204030204" pitchFamily="34" charset="0"/>
              </a:rPr>
              <a:t>identifiera les facteurs susceptibles d'affecter la santé et le bien-être de l'</a:t>
            </a:r>
            <a:r>
              <a:rPr lang="en-GB" sz="1600" dirty="0">
                <a:latin typeface="Josefin Sans" pitchFamily="2" charset="0"/>
                <a:ea typeface="Times New Roman" panose="02020603050405020304" pitchFamily="18" charset="0"/>
                <a:cs typeface="Calibri" panose="020F0502020204030204" pitchFamily="34" charset="0"/>
              </a:rPr>
              <a:t>utilisateur du service, </a:t>
            </a:r>
            <a:r>
              <a:rPr lang="en-GB" sz="1600" dirty="0">
                <a:effectLst/>
                <a:latin typeface="Josefin Sans" pitchFamily="2" charset="0"/>
                <a:ea typeface="Times New Roman" panose="02020603050405020304" pitchFamily="18" charset="0"/>
                <a:cs typeface="Calibri" panose="020F0502020204030204" pitchFamily="34" charset="0"/>
              </a:rPr>
              <a:t>et l'aidera à </a:t>
            </a:r>
            <a:r>
              <a:rPr lang="en-GB" sz="1600" dirty="0">
                <a:latin typeface="Josefin Sans" pitchFamily="2" charset="0"/>
                <a:ea typeface="Times New Roman" panose="02020603050405020304" pitchFamily="18" charset="0"/>
                <a:cs typeface="Calibri" panose="020F0502020204030204" pitchFamily="34" charset="0"/>
              </a:rPr>
              <a:t>l'</a:t>
            </a:r>
            <a:r>
              <a:rPr lang="en-GB" sz="1600" dirty="0">
                <a:effectLst/>
                <a:latin typeface="Josefin Sans" pitchFamily="2" charset="0"/>
                <a:ea typeface="Times New Roman" panose="02020603050405020304" pitchFamily="18" charset="0"/>
                <a:cs typeface="Calibri" panose="020F0502020204030204" pitchFamily="34" charset="0"/>
              </a:rPr>
              <a:t>encourager et à </a:t>
            </a:r>
            <a:r>
              <a:rPr lang="en-GB" sz="1600" dirty="0">
                <a:latin typeface="Josefin Sans" pitchFamily="2" charset="0"/>
                <a:ea typeface="Times New Roman" panose="02020603050405020304" pitchFamily="18" charset="0"/>
                <a:cs typeface="Calibri" panose="020F0502020204030204" pitchFamily="34" charset="0"/>
              </a:rPr>
              <a:t>lui </a:t>
            </a:r>
            <a:r>
              <a:rPr lang="en-GB" sz="1600" dirty="0">
                <a:effectLst/>
                <a:latin typeface="Josefin Sans" pitchFamily="2" charset="0"/>
                <a:ea typeface="Times New Roman" panose="02020603050405020304" pitchFamily="18" charset="0"/>
                <a:cs typeface="Calibri" panose="020F0502020204030204" pitchFamily="34" charset="0"/>
              </a:rPr>
              <a:t>donner les moyens de modifier son comportement de manière positive, à le </a:t>
            </a:r>
            <a:r>
              <a:rPr lang="en-GB" sz="1600" kern="1200" dirty="0">
                <a:effectLst/>
                <a:latin typeface="Josefin Sans" pitchFamily="2" charset="0"/>
                <a:ea typeface="Times New Roman" panose="02020603050405020304" pitchFamily="18" charset="0"/>
                <a:cs typeface="Calibri" panose="020F0502020204030204" pitchFamily="34" charset="0"/>
              </a:rPr>
              <a:t>rassurer et à promouvoir l'autogestion, à développer des stratégies d'adaptation et un sentiment positif de bien-être</a:t>
            </a:r>
            <a:r>
              <a:rPr lang="en-GB" sz="1600" dirty="0">
                <a:effectLst/>
                <a:latin typeface="Josefin Sans" pitchFamily="2" charset="0"/>
                <a:ea typeface="Times New Roman" panose="02020603050405020304" pitchFamily="18" charset="0"/>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600" dirty="0">
                <a:effectLst/>
                <a:latin typeface="Calibri" panose="020F0502020204030204" pitchFamily="34" charset="0"/>
                <a:ea typeface="+mn-ea"/>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235805E0-8EED-35A4-394C-CDB3A17114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4981" y="4587636"/>
            <a:ext cx="2643994" cy="1776155"/>
          </a:xfrm>
          <a:prstGeom prst="rect">
            <a:avLst/>
          </a:prstGeom>
          <a:noFill/>
          <a:ln>
            <a:noFill/>
          </a:ln>
        </p:spPr>
      </p:pic>
    </p:spTree>
    <p:extLst>
      <p:ext uri="{BB962C8B-B14F-4D97-AF65-F5344CB8AC3E}">
        <p14:creationId xmlns:p14="http://schemas.microsoft.com/office/powerpoint/2010/main" val="1885678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D3E059F-74F7-A34F-95BA-74641647611A}"/>
              </a:ext>
            </a:extLst>
          </p:cNvPr>
          <p:cNvSpPr>
            <a:spLocks noGrp="1"/>
          </p:cNvSpPr>
          <p:nvPr>
            <p:ph type="body" sz="quarter" idx="22"/>
          </p:nvPr>
        </p:nvSpPr>
        <p:spPr>
          <a:xfrm>
            <a:off x="222505" y="828098"/>
            <a:ext cx="2897954" cy="830997"/>
          </a:xfrm>
        </p:spPr>
        <p:txBody>
          <a:bodyPr/>
          <a:lstStyle/>
          <a:p>
            <a:r>
              <a:rPr lang="en-US" sz="2800" dirty="0"/>
              <a:t>Soutien en face à face</a:t>
            </a:r>
          </a:p>
        </p:txBody>
      </p:sp>
      <p:sp>
        <p:nvSpPr>
          <p:cNvPr id="19" name="Text Placeholder 18">
            <a:extLst>
              <a:ext uri="{FF2B5EF4-FFF2-40B4-BE49-F238E27FC236}">
                <a16:creationId xmlns:a16="http://schemas.microsoft.com/office/drawing/2014/main" id="{7C453FDC-7E01-BA47-AC24-98D4452BFA4C}"/>
              </a:ext>
            </a:extLst>
          </p:cNvPr>
          <p:cNvSpPr>
            <a:spLocks noGrp="1"/>
          </p:cNvSpPr>
          <p:nvPr>
            <p:ph type="body" sz="quarter" idx="28"/>
          </p:nvPr>
        </p:nvSpPr>
        <p:spPr>
          <a:xfrm>
            <a:off x="222505" y="1340563"/>
            <a:ext cx="3404662" cy="1294653"/>
          </a:xfrm>
        </p:spPr>
        <p:txBody>
          <a:bodyPr>
            <a:noAutofit/>
          </a:bodyPr>
          <a:lstStyle/>
          <a:p>
            <a:pPr>
              <a:lnSpc>
                <a:spcPct val="150000"/>
              </a:lnSpc>
            </a:pPr>
            <a:r>
              <a:rPr lang="en-US" sz="14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Les demandes proviennent de </a:t>
            </a:r>
            <a:r>
              <a:rPr lang="en-GB" sz="14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médecins généralistes, d'autorités locales, de pharmacies, d'équipes pluridisciplinaires, d'équipes de sortie d'hôpital, de professionnels paramédicaux, de pompiers, de la police, de centres pour l'emploi, de services de soins sociaux, d'associations de logement et d'associations bénévoles et communautaires</a:t>
            </a:r>
            <a:r>
              <a:rPr lang="en-GB" sz="1400" b="1" dirty="0">
                <a:effectLst/>
                <a:latin typeface="Amatic SC" panose="00000500000000000000" pitchFamily="2" charset="-79"/>
                <a:ea typeface="Times New Roman" panose="02020603050405020304" pitchFamily="18" charset="0"/>
                <a:cs typeface="Amatic SC" panose="00000500000000000000" pitchFamily="2" charset="-79"/>
              </a:rPr>
              <a:t>. </a:t>
            </a:r>
            <a:endParaRPr lang="en-US" sz="1400" b="1" dirty="0">
              <a:latin typeface="Amatic SC" panose="00000500000000000000" pitchFamily="2" charset="-79"/>
              <a:cs typeface="Amatic SC" panose="00000500000000000000" pitchFamily="2" charset="-79"/>
            </a:endParaRPr>
          </a:p>
        </p:txBody>
      </p:sp>
      <p:sp>
        <p:nvSpPr>
          <p:cNvPr id="20" name="Text Placeholder 19">
            <a:extLst>
              <a:ext uri="{FF2B5EF4-FFF2-40B4-BE49-F238E27FC236}">
                <a16:creationId xmlns:a16="http://schemas.microsoft.com/office/drawing/2014/main" id="{5EF96FA4-1E3F-4F4F-8784-9C41A9D5C13D}"/>
              </a:ext>
            </a:extLst>
          </p:cNvPr>
          <p:cNvSpPr>
            <a:spLocks noGrp="1"/>
          </p:cNvSpPr>
          <p:nvPr>
            <p:ph type="body" sz="quarter" idx="29"/>
          </p:nvPr>
        </p:nvSpPr>
        <p:spPr>
          <a:xfrm>
            <a:off x="997168" y="2858483"/>
            <a:ext cx="3296735" cy="985999"/>
          </a:xfrm>
        </p:spPr>
        <p:txBody>
          <a:bodyPr/>
          <a:lstStyle/>
          <a:p>
            <a:pPr algn="ctr"/>
            <a:endParaRPr lang="en-US" sz="2800" dirty="0"/>
          </a:p>
          <a:p>
            <a:pPr algn="ctr"/>
            <a:r>
              <a:rPr lang="en-US" sz="2800" dirty="0"/>
              <a:t>Assistance téléphonique</a:t>
            </a:r>
          </a:p>
        </p:txBody>
      </p:sp>
      <p:sp>
        <p:nvSpPr>
          <p:cNvPr id="21" name="Text Placeholder 20">
            <a:extLst>
              <a:ext uri="{FF2B5EF4-FFF2-40B4-BE49-F238E27FC236}">
                <a16:creationId xmlns:a16="http://schemas.microsoft.com/office/drawing/2014/main" id="{2C5D03A9-2A9F-C74C-B4FA-254D173F1005}"/>
              </a:ext>
            </a:extLst>
          </p:cNvPr>
          <p:cNvSpPr>
            <a:spLocks noGrp="1"/>
          </p:cNvSpPr>
          <p:nvPr>
            <p:ph type="body" sz="quarter" idx="30"/>
          </p:nvPr>
        </p:nvSpPr>
        <p:spPr>
          <a:xfrm>
            <a:off x="690890" y="3752358"/>
            <a:ext cx="3643084" cy="1143312"/>
          </a:xfrm>
        </p:spPr>
        <p:txBody>
          <a:bodyPr>
            <a:normAutofit fontScale="55000" lnSpcReduction="20000"/>
          </a:bodyPr>
          <a:lstStyle/>
          <a:p>
            <a:pPr>
              <a:lnSpc>
                <a:spcPct val="170000"/>
              </a:lnSpc>
            </a:pPr>
            <a:r>
              <a:rPr lang="en-GB" b="1" dirty="0">
                <a:solidFill>
                  <a:srgbClr val="202124"/>
                </a:solidFill>
                <a:effectLst/>
                <a:latin typeface="Amatic SC" panose="00000500000000000000" pitchFamily="2" charset="-79"/>
                <a:ea typeface="Calibri" panose="020F0502020204030204" pitchFamily="34" charset="0"/>
                <a:cs typeface="Amatic SC" panose="00000500000000000000" pitchFamily="2" charset="-79"/>
              </a:rPr>
              <a:t>Les informations et le soutien relatifs à la prescription sociale peuvent être fournis par téléphone ou en ligne, et des </a:t>
            </a:r>
            <a:r>
              <a:rPr lang="en-GB" b="1" dirty="0">
                <a:effectLst/>
                <a:latin typeface="Amatic SC" panose="00000500000000000000" pitchFamily="2" charset="-79"/>
                <a:ea typeface="Times New Roman" panose="02020603050405020304" pitchFamily="18" charset="0"/>
                <a:cs typeface="Amatic SC" panose="00000500000000000000" pitchFamily="2" charset="-79"/>
              </a:rPr>
              <a:t>documents d'information sont disponibles dans tous les établissements de santé, les bibliothèques, les bureaux de poste et les établissements communautaires. </a:t>
            </a:r>
            <a:endParaRPr lang="en-GB" b="1"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a:p>
            <a:endParaRPr lang="en-US" dirty="0"/>
          </a:p>
        </p:txBody>
      </p:sp>
      <p:sp>
        <p:nvSpPr>
          <p:cNvPr id="22" name="Text Placeholder 21">
            <a:extLst>
              <a:ext uri="{FF2B5EF4-FFF2-40B4-BE49-F238E27FC236}">
                <a16:creationId xmlns:a16="http://schemas.microsoft.com/office/drawing/2014/main" id="{4B0133F0-B63B-384A-A396-9C61E412A5B8}"/>
              </a:ext>
            </a:extLst>
          </p:cNvPr>
          <p:cNvSpPr>
            <a:spLocks noGrp="1"/>
          </p:cNvSpPr>
          <p:nvPr>
            <p:ph type="body" sz="quarter" idx="31"/>
          </p:nvPr>
        </p:nvSpPr>
        <p:spPr>
          <a:xfrm>
            <a:off x="309191" y="4992636"/>
            <a:ext cx="3984712" cy="865435"/>
          </a:xfrm>
        </p:spPr>
        <p:txBody>
          <a:bodyPr/>
          <a:lstStyle/>
          <a:p>
            <a:pPr algn="ctr"/>
            <a:r>
              <a:rPr lang="en-GB" sz="2800" dirty="0">
                <a:effectLst/>
                <a:latin typeface="Amatic SC" panose="00000500000000000000" pitchFamily="2" charset="-79"/>
                <a:cs typeface="Amatic SC" panose="00000500000000000000" pitchFamily="2" charset="-79"/>
              </a:rPr>
              <a:t>Activités et rendez-vous dans la communauté</a:t>
            </a:r>
            <a:endParaRPr lang="en-US" sz="2800" dirty="0">
              <a:latin typeface="Amatic SC" panose="00000500000000000000" pitchFamily="2" charset="-79"/>
              <a:cs typeface="Amatic SC" panose="00000500000000000000" pitchFamily="2" charset="-79"/>
            </a:endParaRPr>
          </a:p>
        </p:txBody>
      </p:sp>
      <p:sp>
        <p:nvSpPr>
          <p:cNvPr id="23" name="Text Placeholder 22">
            <a:extLst>
              <a:ext uri="{FF2B5EF4-FFF2-40B4-BE49-F238E27FC236}">
                <a16:creationId xmlns:a16="http://schemas.microsoft.com/office/drawing/2014/main" id="{BB00BD05-29EA-ED41-8EEF-13D4C1007F61}"/>
              </a:ext>
            </a:extLst>
          </p:cNvPr>
          <p:cNvSpPr>
            <a:spLocks noGrp="1"/>
          </p:cNvSpPr>
          <p:nvPr>
            <p:ph type="body" sz="quarter" idx="32"/>
          </p:nvPr>
        </p:nvSpPr>
        <p:spPr>
          <a:xfrm>
            <a:off x="327115" y="5681757"/>
            <a:ext cx="4107541" cy="1224726"/>
          </a:xfrm>
        </p:spPr>
        <p:txBody>
          <a:bodyPr>
            <a:normAutofit fontScale="70000" lnSpcReduction="20000"/>
          </a:bodyPr>
          <a:lstStyle/>
          <a:p>
            <a:pPr>
              <a:lnSpc>
                <a:spcPct val="150000"/>
              </a:lnSpc>
              <a:spcAft>
                <a:spcPts val="800"/>
              </a:spcAft>
              <a:tabLst>
                <a:tab pos="457200" algn="l"/>
              </a:tabLst>
            </a:pPr>
            <a:r>
              <a:rPr lang="en-GB" sz="1800" b="1" dirty="0">
                <a:latin typeface="Amatic SC" panose="00000500000000000000" pitchFamily="2" charset="-79"/>
                <a:cs typeface="Amatic SC" panose="00000500000000000000" pitchFamily="2" charset="-79"/>
              </a:rPr>
              <a:t>Il s'agit notamment de cours, de clubs, d'ateliers de cuisine, de jardinage, d'échecs, d'informatique, d'arts créatifs, de groupes de soutien, de thérapie par la parole, d'ateliers, de groupes sociaux, de centres de loisirs, de bibliothèques, de cinémas et de matinées café.</a:t>
            </a:r>
            <a:endParaRPr lang="en-GB" sz="1800" b="1" dirty="0">
              <a:latin typeface="Amatic SC" panose="00000500000000000000" pitchFamily="2" charset="-79"/>
              <a:ea typeface="Calibri" panose="020F0502020204030204" pitchFamily="34" charset="0"/>
              <a:cs typeface="Amatic SC" panose="00000500000000000000" pitchFamily="2" charset="-79"/>
            </a:endParaRPr>
          </a:p>
          <a:p>
            <a:pPr lvl="0" eaLnBrk="0" fontAlgn="base" hangingPunct="0">
              <a:lnSpc>
                <a:spcPct val="150000"/>
              </a:lnSpc>
              <a:spcAft>
                <a:spcPts val="800"/>
              </a:spcAft>
              <a:tabLst>
                <a:tab pos="457200" algn="l"/>
              </a:tabLst>
            </a:pPr>
            <a:endParaRPr lang="en-GB" sz="1800" dirty="0">
              <a:effectLst/>
              <a:latin typeface="Amatic SC" panose="00000500000000000000" pitchFamily="2" charset="-79"/>
              <a:cs typeface="Amatic SC" panose="00000500000000000000" pitchFamily="2" charset="-79"/>
            </a:endParaRPr>
          </a:p>
          <a:p>
            <a:endParaRPr lang="en-US" dirty="0"/>
          </a:p>
        </p:txBody>
      </p:sp>
      <p:sp>
        <p:nvSpPr>
          <p:cNvPr id="24" name="Text Placeholder 23">
            <a:extLst>
              <a:ext uri="{FF2B5EF4-FFF2-40B4-BE49-F238E27FC236}">
                <a16:creationId xmlns:a16="http://schemas.microsoft.com/office/drawing/2014/main" id="{1FB51F87-32E0-E14B-9247-00A437B4ABED}"/>
              </a:ext>
            </a:extLst>
          </p:cNvPr>
          <p:cNvSpPr>
            <a:spLocks noGrp="1"/>
          </p:cNvSpPr>
          <p:nvPr>
            <p:ph type="body" sz="quarter" idx="33"/>
          </p:nvPr>
        </p:nvSpPr>
        <p:spPr>
          <a:xfrm>
            <a:off x="8169530" y="964179"/>
            <a:ext cx="3521725" cy="1149883"/>
          </a:xfrm>
        </p:spPr>
        <p:txBody>
          <a:bodyPr/>
          <a:lstStyle/>
          <a:p>
            <a:endParaRPr lang="en-GB" sz="1800" dirty="0">
              <a:effectLst/>
              <a:latin typeface="Calibri" panose="020F0502020204030204" pitchFamily="34" charset="0"/>
              <a:ea typeface="+mn-ea"/>
              <a:cs typeface="Calibri" panose="020F0502020204030204" pitchFamily="34" charset="0"/>
            </a:endParaRPr>
          </a:p>
          <a:p>
            <a:pPr algn="ctr"/>
            <a:r>
              <a:rPr lang="en-GB" sz="2800" dirty="0">
                <a:effectLst/>
                <a:latin typeface="Amatic SC" panose="00000500000000000000" pitchFamily="2" charset="-79"/>
                <a:cs typeface="Amatic SC" panose="00000500000000000000" pitchFamily="2" charset="-79"/>
              </a:rPr>
              <a:t>Zoom/appel vidéo/groupe de discussion virtuel</a:t>
            </a:r>
            <a:endParaRPr lang="en-GB" sz="28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25" name="Text Placeholder 24">
            <a:extLst>
              <a:ext uri="{FF2B5EF4-FFF2-40B4-BE49-F238E27FC236}">
                <a16:creationId xmlns:a16="http://schemas.microsoft.com/office/drawing/2014/main" id="{2F82DC90-AAD5-5A4C-8D6B-889F45C5C156}"/>
              </a:ext>
            </a:extLst>
          </p:cNvPr>
          <p:cNvSpPr>
            <a:spLocks noGrp="1"/>
          </p:cNvSpPr>
          <p:nvPr>
            <p:ph type="body" sz="quarter" idx="34"/>
          </p:nvPr>
        </p:nvSpPr>
        <p:spPr>
          <a:xfrm>
            <a:off x="7866375" y="1804023"/>
            <a:ext cx="4026434" cy="1774454"/>
          </a:xfrm>
        </p:spPr>
        <p:txBody>
          <a:bodyPr>
            <a:normAutofit fontScale="25000" lnSpcReduction="20000"/>
          </a:bodyPr>
          <a:lstStyle/>
          <a:p>
            <a:pPr>
              <a:lnSpc>
                <a:spcPct val="170000"/>
              </a:lnSpc>
            </a:pPr>
            <a:r>
              <a:rPr lang="en-GB" sz="5600" b="1" dirty="0">
                <a:solidFill>
                  <a:srgbClr val="000000"/>
                </a:solidFill>
                <a:effectLst/>
                <a:latin typeface="Amatic SC" panose="00000500000000000000" pitchFamily="2" charset="-79"/>
                <a:ea typeface="Times New Roman" panose="02020603050405020304" pitchFamily="18" charset="0"/>
                <a:cs typeface="Amatic SC" panose="00000500000000000000" pitchFamily="2" charset="-79"/>
              </a:rPr>
              <a:t>Cette approche sur mesure et non clinique donne aux patients plus de temps pour se concentrer sur ce qui compte pour eux et pour hiérarchiser leurs besoins. </a:t>
            </a:r>
            <a:r>
              <a:rPr lang="en-GB" sz="5600" b="1" dirty="0">
                <a:solidFill>
                  <a:srgbClr val="000000"/>
                </a:solidFill>
                <a:effectLst/>
                <a:latin typeface="Amatic SC" panose="00000500000000000000" pitchFamily="2" charset="-79"/>
                <a:cs typeface="Amatic SC" panose="00000500000000000000" pitchFamily="2" charset="-79"/>
              </a:rPr>
              <a:t>Les plans de soutien peuvent changer en fonction de l'évolution des besoins de l'utilisateur du service. </a:t>
            </a:r>
            <a:r>
              <a:rPr lang="en-GB" sz="5600" b="1" dirty="0" err="1">
                <a:solidFill>
                  <a:srgbClr val="000000"/>
                </a:solidFill>
                <a:effectLst/>
                <a:latin typeface="Amatic SC" panose="00000500000000000000" pitchFamily="2" charset="-79"/>
                <a:cs typeface="Amatic SC" panose="00000500000000000000" pitchFamily="2" charset="-79"/>
              </a:rPr>
              <a:t>Certains</a:t>
            </a:r>
            <a:r>
              <a:rPr lang="en-GB" sz="5600" b="1" dirty="0">
                <a:solidFill>
                  <a:srgbClr val="000000"/>
                </a:solidFill>
                <a:effectLst/>
                <a:latin typeface="Amatic SC" panose="00000500000000000000" pitchFamily="2" charset="-79"/>
                <a:cs typeface="Amatic SC" panose="00000500000000000000" pitchFamily="2" charset="-79"/>
              </a:rPr>
              <a:t> </a:t>
            </a:r>
            <a:r>
              <a:rPr lang="en-GB" sz="5600" b="1" dirty="0" err="1">
                <a:solidFill>
                  <a:srgbClr val="000000"/>
                </a:solidFill>
                <a:effectLst/>
                <a:latin typeface="Amatic SC" panose="00000500000000000000" pitchFamily="2" charset="-79"/>
                <a:cs typeface="Amatic SC" panose="00000500000000000000" pitchFamily="2" charset="-79"/>
              </a:rPr>
              <a:t>professionnels</a:t>
            </a:r>
            <a:r>
              <a:rPr lang="en-GB" sz="5600" b="1" dirty="0">
                <a:solidFill>
                  <a:srgbClr val="000000"/>
                </a:solidFill>
                <a:effectLst/>
                <a:latin typeface="Amatic SC" panose="00000500000000000000" pitchFamily="2" charset="-79"/>
                <a:cs typeface="Amatic SC" panose="00000500000000000000" pitchFamily="2" charset="-79"/>
              </a:rPr>
              <a:t> de la santé font la liaison avec le </a:t>
            </a:r>
            <a:r>
              <a:rPr lang="en-GB" sz="5600" b="1" dirty="0" err="1">
                <a:solidFill>
                  <a:srgbClr val="000000"/>
                </a:solidFill>
                <a:effectLst/>
                <a:latin typeface="Amatic SC" panose="00000500000000000000" pitchFamily="2" charset="-79"/>
                <a:cs typeface="Amatic SC" panose="00000500000000000000" pitchFamily="2" charset="-79"/>
              </a:rPr>
              <a:t>travailleur</a:t>
            </a:r>
            <a:r>
              <a:rPr lang="en-GB" sz="5600" dirty="0">
                <a:solidFill>
                  <a:srgbClr val="000000"/>
                </a:solidFill>
                <a:effectLst/>
                <a:latin typeface="Amatic SC" panose="00000500000000000000" pitchFamily="2" charset="-79"/>
                <a:cs typeface="Amatic SC" panose="00000500000000000000" pitchFamily="2" charset="-79"/>
              </a:rPr>
              <a:t>, ce </a:t>
            </a:r>
            <a:r>
              <a:rPr lang="en-GB" sz="5600" b="1" dirty="0">
                <a:solidFill>
                  <a:srgbClr val="000000"/>
                </a:solidFill>
                <a:effectLst/>
                <a:latin typeface="Amatic SC" panose="00000500000000000000" pitchFamily="2" charset="-79"/>
                <a:cs typeface="Amatic SC" panose="00000500000000000000" pitchFamily="2" charset="-79"/>
              </a:rPr>
              <a:t>qui est dans l'intérêt de toutes les personnes concernées</a:t>
            </a:r>
            <a:r>
              <a:rPr lang="en-GB" sz="5600" b="1" dirty="0">
                <a:solidFill>
                  <a:srgbClr val="000000"/>
                </a:solidFill>
                <a:effectLst/>
                <a:latin typeface="Amatic SC" panose="00000500000000000000" pitchFamily="2" charset="-79"/>
                <a:ea typeface="Times New Roman" panose="02020603050405020304" pitchFamily="18" charset="0"/>
                <a:cs typeface="Amatic SC" panose="00000500000000000000" pitchFamily="2" charset="-79"/>
              </a:rPr>
              <a:t>. </a:t>
            </a:r>
            <a:endParaRPr lang="en-GB" sz="5600" b="1"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latin typeface="Amatic SC" panose="00000500000000000000" pitchFamily="2" charset="-79"/>
              <a:cs typeface="Amatic SC" panose="00000500000000000000" pitchFamily="2" charset="-79"/>
            </a:endParaRPr>
          </a:p>
          <a:p>
            <a:endParaRPr lang="en-US" dirty="0"/>
          </a:p>
        </p:txBody>
      </p:sp>
      <p:sp>
        <p:nvSpPr>
          <p:cNvPr id="26" name="Text Placeholder 25">
            <a:extLst>
              <a:ext uri="{FF2B5EF4-FFF2-40B4-BE49-F238E27FC236}">
                <a16:creationId xmlns:a16="http://schemas.microsoft.com/office/drawing/2014/main" id="{1F3150CF-2069-0F4E-8229-266B594CD135}"/>
              </a:ext>
            </a:extLst>
          </p:cNvPr>
          <p:cNvSpPr>
            <a:spLocks noGrp="1"/>
          </p:cNvSpPr>
          <p:nvPr>
            <p:ph type="body" sz="quarter" idx="35"/>
          </p:nvPr>
        </p:nvSpPr>
        <p:spPr>
          <a:xfrm>
            <a:off x="8067930" y="3673218"/>
            <a:ext cx="3623325" cy="790789"/>
          </a:xfrm>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t>Visites à domicile/cafés/marche à pied/shopping</a:t>
            </a:r>
          </a:p>
        </p:txBody>
      </p:sp>
      <p:sp>
        <p:nvSpPr>
          <p:cNvPr id="27" name="Text Placeholder 26">
            <a:extLst>
              <a:ext uri="{FF2B5EF4-FFF2-40B4-BE49-F238E27FC236}">
                <a16:creationId xmlns:a16="http://schemas.microsoft.com/office/drawing/2014/main" id="{E55CFF9F-AD12-F245-A92C-118B7E22848E}"/>
              </a:ext>
            </a:extLst>
          </p:cNvPr>
          <p:cNvSpPr>
            <a:spLocks noGrp="1"/>
          </p:cNvSpPr>
          <p:nvPr>
            <p:ph type="body" sz="quarter" idx="36"/>
          </p:nvPr>
        </p:nvSpPr>
        <p:spPr>
          <a:xfrm>
            <a:off x="8118732" y="4467400"/>
            <a:ext cx="3521724" cy="1826720"/>
          </a:xfrm>
        </p:spPr>
        <p:txBody>
          <a:bodyPr>
            <a:normAutofit fontScale="25000" lnSpcReduction="20000"/>
          </a:bodyPr>
          <a:lstStyle/>
          <a:p>
            <a:endParaRPr lang="en-US" dirty="0"/>
          </a:p>
          <a:p>
            <a:pPr>
              <a:lnSpc>
                <a:spcPct val="170000"/>
              </a:lnSpc>
            </a:pPr>
            <a:r>
              <a:rPr lang="en-GB" sz="5600" b="1" dirty="0">
                <a:effectLst/>
                <a:latin typeface="Amatic SC" panose="00000500000000000000" pitchFamily="2" charset="-79"/>
                <a:cs typeface="Amatic SC" panose="00000500000000000000" pitchFamily="2" charset="-79"/>
              </a:rPr>
              <a:t>L'avantage </a:t>
            </a:r>
            <a:r>
              <a:rPr lang="en-GB" sz="5600" b="1" dirty="0">
                <a:effectLst/>
                <a:latin typeface="Amatic SC" panose="00000500000000000000" pitchFamily="2" charset="-79"/>
                <a:ea typeface="Times New Roman" panose="02020603050405020304" pitchFamily="18" charset="0"/>
                <a:cs typeface="Amatic SC" panose="00000500000000000000" pitchFamily="2" charset="-79"/>
              </a:rPr>
              <a:t>de se réunir dans un cadre non clinique est que le travailleur de liaison peut donner au patient du temps, de l'attention et de l'empathie, afin qu'il se sente entendu et compris, et qu'il puisse travailler en collaboration dans le cadre de la prise de décision partagée, de la planification du soutien et des soins personnalisés. </a:t>
            </a:r>
            <a:endParaRPr lang="en-US" sz="5600" b="1" dirty="0">
              <a:latin typeface="Amatic SC" panose="00000500000000000000" pitchFamily="2" charset="-79"/>
              <a:cs typeface="Amatic SC" panose="00000500000000000000" pitchFamily="2" charset="-79"/>
            </a:endParaRPr>
          </a:p>
        </p:txBody>
      </p:sp>
      <p:sp>
        <p:nvSpPr>
          <p:cNvPr id="28" name="Text Placeholder 27">
            <a:extLst>
              <a:ext uri="{FF2B5EF4-FFF2-40B4-BE49-F238E27FC236}">
                <a16:creationId xmlns:a16="http://schemas.microsoft.com/office/drawing/2014/main" id="{EA394B44-EE20-3C4D-B38A-9F5F1AB9132D}"/>
              </a:ext>
            </a:extLst>
          </p:cNvPr>
          <p:cNvSpPr>
            <a:spLocks noGrp="1"/>
          </p:cNvSpPr>
          <p:nvPr>
            <p:ph type="body" sz="quarter" idx="37"/>
          </p:nvPr>
        </p:nvSpPr>
        <p:spPr>
          <a:xfrm>
            <a:off x="5696092" y="1244111"/>
            <a:ext cx="830122" cy="684000"/>
          </a:xfrm>
        </p:spPr>
        <p:txBody>
          <a:bodyPr/>
          <a:lstStyle/>
          <a:p>
            <a:r>
              <a:rPr lang="en-US" dirty="0"/>
              <a:t>01</a:t>
            </a:r>
          </a:p>
        </p:txBody>
      </p:sp>
      <p:sp>
        <p:nvSpPr>
          <p:cNvPr id="29" name="Text Placeholder 28">
            <a:extLst>
              <a:ext uri="{FF2B5EF4-FFF2-40B4-BE49-F238E27FC236}">
                <a16:creationId xmlns:a16="http://schemas.microsoft.com/office/drawing/2014/main" id="{244B0A68-F7DE-0E44-9DBC-09AA522E0260}"/>
              </a:ext>
            </a:extLst>
          </p:cNvPr>
          <p:cNvSpPr>
            <a:spLocks noGrp="1"/>
          </p:cNvSpPr>
          <p:nvPr>
            <p:ph type="body" sz="quarter" idx="38"/>
          </p:nvPr>
        </p:nvSpPr>
        <p:spPr/>
        <p:txBody>
          <a:bodyPr/>
          <a:lstStyle/>
          <a:p>
            <a:r>
              <a:rPr lang="en-US" dirty="0"/>
              <a:t>02</a:t>
            </a:r>
          </a:p>
        </p:txBody>
      </p:sp>
      <p:sp>
        <p:nvSpPr>
          <p:cNvPr id="30" name="Text Placeholder 29">
            <a:extLst>
              <a:ext uri="{FF2B5EF4-FFF2-40B4-BE49-F238E27FC236}">
                <a16:creationId xmlns:a16="http://schemas.microsoft.com/office/drawing/2014/main" id="{CC9D813C-A1B4-9D4D-A47C-DD4F402477FD}"/>
              </a:ext>
            </a:extLst>
          </p:cNvPr>
          <p:cNvSpPr>
            <a:spLocks noGrp="1"/>
          </p:cNvSpPr>
          <p:nvPr>
            <p:ph type="body" sz="quarter" idx="39"/>
          </p:nvPr>
        </p:nvSpPr>
        <p:spPr/>
        <p:txBody>
          <a:bodyPr/>
          <a:lstStyle/>
          <a:p>
            <a:r>
              <a:rPr lang="en-US" dirty="0"/>
              <a:t>03</a:t>
            </a:r>
          </a:p>
        </p:txBody>
      </p:sp>
      <p:sp>
        <p:nvSpPr>
          <p:cNvPr id="31" name="Text Placeholder 30">
            <a:extLst>
              <a:ext uri="{FF2B5EF4-FFF2-40B4-BE49-F238E27FC236}">
                <a16:creationId xmlns:a16="http://schemas.microsoft.com/office/drawing/2014/main" id="{9B77F041-314B-D44C-BFE0-BA5E7BD0B9AB}"/>
              </a:ext>
            </a:extLst>
          </p:cNvPr>
          <p:cNvSpPr>
            <a:spLocks noGrp="1"/>
          </p:cNvSpPr>
          <p:nvPr>
            <p:ph type="body" sz="quarter" idx="40"/>
          </p:nvPr>
        </p:nvSpPr>
        <p:spPr/>
        <p:txBody>
          <a:bodyPr/>
          <a:lstStyle/>
          <a:p>
            <a:r>
              <a:rPr lang="en-US" dirty="0"/>
              <a:t>04</a:t>
            </a:r>
          </a:p>
        </p:txBody>
      </p:sp>
      <p:sp>
        <p:nvSpPr>
          <p:cNvPr id="32" name="Text Placeholder 31">
            <a:extLst>
              <a:ext uri="{FF2B5EF4-FFF2-40B4-BE49-F238E27FC236}">
                <a16:creationId xmlns:a16="http://schemas.microsoft.com/office/drawing/2014/main" id="{636AB715-2C4A-A248-A19E-E8CE46E335FD}"/>
              </a:ext>
            </a:extLst>
          </p:cNvPr>
          <p:cNvSpPr>
            <a:spLocks noGrp="1"/>
          </p:cNvSpPr>
          <p:nvPr>
            <p:ph type="body" sz="quarter" idx="41"/>
          </p:nvPr>
        </p:nvSpPr>
        <p:spPr/>
        <p:txBody>
          <a:bodyPr/>
          <a:lstStyle/>
          <a:p>
            <a:r>
              <a:rPr lang="en-US" dirty="0"/>
              <a:t>05</a:t>
            </a:r>
          </a:p>
        </p:txBody>
      </p:sp>
      <p:sp>
        <p:nvSpPr>
          <p:cNvPr id="2" name="TextBox 1">
            <a:extLst>
              <a:ext uri="{FF2B5EF4-FFF2-40B4-BE49-F238E27FC236}">
                <a16:creationId xmlns:a16="http://schemas.microsoft.com/office/drawing/2014/main" id="{9F0BE807-ABC0-4DAD-B24D-5B19E4C20ACD}"/>
              </a:ext>
            </a:extLst>
          </p:cNvPr>
          <p:cNvSpPr txBox="1"/>
          <p:nvPr/>
        </p:nvSpPr>
        <p:spPr>
          <a:xfrm>
            <a:off x="1339534" y="20359"/>
            <a:ext cx="10373360" cy="892552"/>
          </a:xfrm>
          <a:prstGeom prst="rect">
            <a:avLst/>
          </a:prstGeom>
          <a:noFill/>
        </p:spPr>
        <p:txBody>
          <a:bodyPr wrap="square" rtlCol="0">
            <a:spAutoFit/>
          </a:bodyPr>
          <a:lstStyle/>
          <a:p>
            <a:r>
              <a:rPr lang="en-GB" sz="2600" b="1" dirty="0">
                <a:effectLst/>
                <a:latin typeface="Amatic SC" panose="00000500000000000000" pitchFamily="2" charset="-79"/>
                <a:cs typeface="Amatic SC" panose="00000500000000000000" pitchFamily="2" charset="-79"/>
              </a:rPr>
              <a:t>Le travailleur de liaison est la dimension essentielle pour assurer une communication ouverte, </a:t>
            </a:r>
            <a:r>
              <a:rPr lang="en-GB" sz="2600" b="1" dirty="0" err="1">
                <a:effectLst/>
                <a:latin typeface="Amatic SC" panose="00000500000000000000" pitchFamily="2" charset="-79"/>
                <a:cs typeface="Amatic SC" panose="00000500000000000000" pitchFamily="2" charset="-79"/>
              </a:rPr>
              <a:t>une</a:t>
            </a:r>
            <a:r>
              <a:rPr lang="en-GB" sz="2600" b="1" dirty="0">
                <a:effectLst/>
                <a:latin typeface="Amatic SC" panose="00000500000000000000" pitchFamily="2" charset="-79"/>
                <a:cs typeface="Amatic SC" panose="00000500000000000000" pitchFamily="2" charset="-79"/>
              </a:rPr>
              <a:t> relation d'amitié et une orientation. </a:t>
            </a:r>
            <a:endParaRPr lang="en-GB" sz="2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807386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839790" y="384812"/>
            <a:ext cx="10512420" cy="811530"/>
          </a:xfrm>
        </p:spPr>
        <p:txBody>
          <a:bodyPr/>
          <a:lstStyle/>
          <a:p>
            <a:pPr algn="ctr"/>
            <a:r>
              <a:rPr lang="en-US" dirty="0"/>
              <a:t>Les résultats sont </a:t>
            </a:r>
            <a:r>
              <a:rPr lang="en-US" dirty="0" err="1"/>
              <a:t>encourageants</a:t>
            </a:r>
            <a:r>
              <a:rPr lang="en-US" dirty="0"/>
              <a:t> </a:t>
            </a:r>
            <a:r>
              <a:rPr lang="en-US" sz="2400" dirty="0"/>
              <a:t>[CA4].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56466" y="1096011"/>
            <a:ext cx="10695744" cy="5486399"/>
          </a:xfrm>
        </p:spPr>
        <p:txBody>
          <a:bodyPr numCol="2">
            <a:normAutofit fontScale="25000" lnSpcReduction="20000"/>
          </a:bodyPr>
          <a:lstStyle/>
          <a:p>
            <a:pPr>
              <a:lnSpc>
                <a:spcPct val="170000"/>
              </a:lnSpc>
              <a:spcAft>
                <a:spcPts val="600"/>
              </a:spcAft>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Dans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l'ensemble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le retour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d'informations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sur la prescription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sociale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été</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positif</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L</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'objectif</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soutenir</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un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changement</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comportement</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à</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long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terme</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et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une</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meilleure</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prise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en</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charge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personnelle</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a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donné</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des </a:t>
            </a:r>
            <a:r>
              <a:rPr lang="en-GB" sz="5600" dirty="0" err="1">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résultats</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chemeClr val="tx1">
                    <a:lumMod val="50000"/>
                  </a:schemeClr>
                </a:solidFill>
                <a:latin typeface="Josefin Sans" pitchFamily="2" charset="0"/>
                <a:ea typeface="Times New Roman" panose="02020603050405020304" pitchFamily="18" charset="0"/>
                <a:cs typeface="Calibri" panose="020F0502020204030204" pitchFamily="34" charset="0"/>
              </a:rPr>
              <a:t>prometteurs</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La recherche a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montré</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une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amélioration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significative de la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qualité</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vie et du bien-</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être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général</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utilisateurs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services et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permet</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aux patients de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mieux</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contrôler</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leur</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vie. </a:t>
            </a:r>
          </a:p>
          <a:p>
            <a:pPr>
              <a:lnSpc>
                <a:spcPct val="170000"/>
              </a:lnSpc>
              <a:spcAft>
                <a:spcPts val="600"/>
              </a:spcAft>
            </a:pP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outre, on a constaté une diminution des niveaux de dépression, d'anxiété et de solitude chez les personnes qui se sont engagées dans le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processus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C</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omme vous pouvez le voir sur la diapositive précédente, le rôle du travailleur de liaison est essentiel. Il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a également des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implications plus larges car il contribue à surmonter les inégalités sociales en s'attaquant aux problèmes mentaux, psychosociaux et socio-économiques. </a:t>
            </a: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marL="542925">
              <a:lnSpc>
                <a:spcPct val="170000"/>
              </a:lnSpc>
              <a:spcAft>
                <a:spcPts val="600"/>
              </a:spcAft>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Des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résultats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encourageants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ont</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révélé</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une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réduction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coûts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soins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santé</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avec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l'avantage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supplémentaire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d'</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alléger</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la pression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croissante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sur les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cliniques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médecine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générale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les consultations aux urgences et les orientations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vers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les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soins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secondaires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p>
          <a:p>
            <a:pPr marL="542925">
              <a:lnSpc>
                <a:spcPct val="170000"/>
              </a:lnSpc>
              <a:spcAft>
                <a:spcPts val="600"/>
              </a:spcAft>
            </a:pPr>
            <a:r>
              <a:rPr lang="en-GB" sz="5600" dirty="0">
                <a:solidFill>
                  <a:srgbClr val="000000"/>
                </a:solidFill>
                <a:latin typeface="Josefin Sans" pitchFamily="2" charset="0"/>
                <a:ea typeface="Times New Roman" panose="02020603050405020304" pitchFamily="18" charset="0"/>
                <a:cs typeface="Calibri" panose="020F0502020204030204" pitchFamily="34" charset="0"/>
              </a:rPr>
              <a:t>Il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s'agit</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développements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très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inspirants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compte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tenu</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l'époque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actuelle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et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l'impact</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la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pandémie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Covid 19 sur les services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santé</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Des </a:t>
            </a:r>
            <a:r>
              <a:rPr lang="en-GB" sz="5600" dirty="0" err="1">
                <a:solidFill>
                  <a:srgbClr val="202124"/>
                </a:solidFill>
                <a:latin typeface="Josefin Sans" pitchFamily="2" charset="0"/>
                <a:ea typeface="Calibri" panose="020F0502020204030204" pitchFamily="34" charset="0"/>
                <a:cs typeface="Calibri" panose="020F0502020204030204" pitchFamily="34" charset="0"/>
              </a:rPr>
              <a:t>informations</a:t>
            </a:r>
            <a:r>
              <a:rPr lang="en-GB" sz="5600" dirty="0">
                <a:solidFill>
                  <a:srgbClr val="202124"/>
                </a:solidFill>
                <a:latin typeface="Josefin Sans" pitchFamily="2" charset="0"/>
                <a:ea typeface="Calibri" panose="020F0502020204030204" pitchFamily="34" charset="0"/>
                <a:cs typeface="Calibri" panose="020F0502020204030204" pitchFamily="34" charset="0"/>
              </a:rPr>
              <a:t> </a:t>
            </a:r>
            <a:r>
              <a:rPr lang="en-GB" sz="5600" dirty="0" err="1">
                <a:solidFill>
                  <a:srgbClr val="202124"/>
                </a:solidFill>
                <a:latin typeface="Josefin Sans" pitchFamily="2" charset="0"/>
                <a:ea typeface="Calibri" panose="020F0502020204030204" pitchFamily="34" charset="0"/>
                <a:cs typeface="Calibri" panose="020F0502020204030204" pitchFamily="34" charset="0"/>
              </a:rPr>
              <a:t>sont</a:t>
            </a:r>
            <a:r>
              <a:rPr lang="en-GB" sz="5600" dirty="0">
                <a:solidFill>
                  <a:srgbClr val="202124"/>
                </a:solidFill>
                <a:latin typeface="Josefin Sans" pitchFamily="2" charset="0"/>
                <a:ea typeface="Calibri" panose="020F0502020204030204" pitchFamily="34" charset="0"/>
                <a:cs typeface="Calibri" panose="020F0502020204030204" pitchFamily="34" charset="0"/>
              </a:rPr>
              <a:t> </a:t>
            </a:r>
            <a:r>
              <a:rPr lang="en-GB" sz="5600" dirty="0" err="1">
                <a:solidFill>
                  <a:srgbClr val="202124"/>
                </a:solidFill>
                <a:latin typeface="Josefin Sans" pitchFamily="2" charset="0"/>
                <a:ea typeface="Calibri" panose="020F0502020204030204" pitchFamily="34" charset="0"/>
                <a:cs typeface="Calibri" panose="020F0502020204030204" pitchFamily="34" charset="0"/>
              </a:rPr>
              <a:t>disponibles</a:t>
            </a:r>
            <a:r>
              <a:rPr lang="en-GB" sz="5600" dirty="0">
                <a:solidFill>
                  <a:srgbClr val="202124"/>
                </a:solidFill>
                <a:latin typeface="Josefin Sans" pitchFamily="2" charset="0"/>
                <a:ea typeface="Calibri" panose="020F0502020204030204" pitchFamily="34" charset="0"/>
                <a:cs typeface="Calibri" panose="020F0502020204030204" pitchFamily="34" charset="0"/>
              </a:rPr>
              <a:t> </a:t>
            </a:r>
            <a:r>
              <a:rPr lang="en-GB" sz="5600" dirty="0" err="1">
                <a:solidFill>
                  <a:srgbClr val="202124"/>
                </a:solidFill>
                <a:latin typeface="Josefin Sans" pitchFamily="2" charset="0"/>
                <a:ea typeface="Calibri" panose="020F0502020204030204" pitchFamily="34" charset="0"/>
                <a:cs typeface="Calibri" panose="020F0502020204030204" pitchFamily="34" charset="0"/>
              </a:rPr>
              <a:t>en</a:t>
            </a:r>
            <a:r>
              <a:rPr lang="en-GB" sz="5600" dirty="0">
                <a:solidFill>
                  <a:srgbClr val="202124"/>
                </a:solidFill>
                <a:latin typeface="Josefin Sans" pitchFamily="2" charset="0"/>
                <a:ea typeface="Calibri" panose="020F0502020204030204" pitchFamily="34" charset="0"/>
                <a:cs typeface="Calibri" panose="020F0502020204030204" pitchFamily="34" charset="0"/>
              </a:rPr>
              <a:t> </a:t>
            </a:r>
            <a:r>
              <a:rPr lang="en-GB" sz="5600" dirty="0" err="1">
                <a:solidFill>
                  <a:srgbClr val="202124"/>
                </a:solidFill>
                <a:latin typeface="Josefin Sans" pitchFamily="2" charset="0"/>
                <a:ea typeface="Calibri" panose="020F0502020204030204" pitchFamily="34" charset="0"/>
                <a:cs typeface="Calibri" panose="020F0502020204030204" pitchFamily="34" charset="0"/>
              </a:rPr>
              <a:t>ligne</a:t>
            </a:r>
            <a:r>
              <a:rPr lang="en-GB" sz="5600" dirty="0">
                <a:solidFill>
                  <a:srgbClr val="202124"/>
                </a:solidFill>
                <a:latin typeface="Josefin Sans" pitchFamily="2" charset="0"/>
                <a:ea typeface="Calibri" panose="020F0502020204030204" pitchFamily="34" charset="0"/>
                <a:cs typeface="Calibri" panose="020F0502020204030204" pitchFamily="34" charset="0"/>
              </a:rPr>
              <a:t>, et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nombreux</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dépliants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d'information</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sont</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disponibles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dans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tous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les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établissements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santé</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les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bibliothèques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les bureaux de poste et les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établissements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communautaires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endParaRPr lang="en-GB" sz="56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r>
              <a:rPr lang="en-GB" sz="5600" dirty="0">
                <a:effectLst/>
                <a:latin typeface="Josefin Sans" pitchFamily="2" charset="0"/>
                <a:ea typeface="Times New Roman" panose="02020603050405020304" pitchFamily="18" charset="0"/>
                <a:cs typeface="Calibri" panose="020F0502020204030204" pitchFamily="34" charset="0"/>
              </a:rPr>
              <a:t> </a:t>
            </a:r>
            <a:endParaRPr lang="en-GB" sz="5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60000"/>
              </a:lnSpc>
              <a:spcBef>
                <a:spcPts val="575"/>
              </a:spcBef>
              <a:spcAft>
                <a:spcPts val="800"/>
              </a:spcAft>
            </a:pPr>
            <a:r>
              <a:rPr lang="en-GB" sz="1500" dirty="0">
                <a:effectLst/>
                <a:latin typeface="Calibri" panose="020F0502020204030204" pitchFamily="34" charset="0"/>
                <a:ea typeface="+mn-ea"/>
                <a:cs typeface="Calibri" panose="020F0502020204030204" pitchFamily="34" charset="0"/>
              </a:rPr>
              <a:t> </a:t>
            </a:r>
            <a:endParaRPr lang="en-GB" sz="1500" dirty="0">
              <a:effectLst/>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endParaRPr lang="en-GB" sz="15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5562E6AB-6878-C6E2-F3D7-5B12ED9F7D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9479" y="4969509"/>
            <a:ext cx="1955281" cy="1503679"/>
          </a:xfrm>
          <a:prstGeom prst="rect">
            <a:avLst/>
          </a:prstGeom>
          <a:noFill/>
          <a:ln>
            <a:noFill/>
          </a:ln>
        </p:spPr>
      </p:pic>
    </p:spTree>
    <p:extLst>
      <p:ext uri="{BB962C8B-B14F-4D97-AF65-F5344CB8AC3E}">
        <p14:creationId xmlns:p14="http://schemas.microsoft.com/office/powerpoint/2010/main" val="983431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05986-0CC9-D546-9895-1F8315B1140B}"/>
              </a:ext>
            </a:extLst>
          </p:cNvPr>
          <p:cNvSpPr>
            <a:spLocks noGrp="1"/>
          </p:cNvSpPr>
          <p:nvPr>
            <p:ph type="body" sz="quarter" idx="22"/>
          </p:nvPr>
        </p:nvSpPr>
        <p:spPr>
          <a:xfrm>
            <a:off x="1662545" y="1020719"/>
            <a:ext cx="3063423" cy="684000"/>
          </a:xfrm>
        </p:spPr>
        <p:txBody>
          <a:bodyPr/>
          <a:lstStyle/>
          <a:p>
            <a:r>
              <a:rPr lang="en-US" dirty="0"/>
              <a:t>État de santé physique</a:t>
            </a:r>
          </a:p>
        </p:txBody>
      </p:sp>
      <p:sp>
        <p:nvSpPr>
          <p:cNvPr id="4" name="Text Placeholder 3">
            <a:extLst>
              <a:ext uri="{FF2B5EF4-FFF2-40B4-BE49-F238E27FC236}">
                <a16:creationId xmlns:a16="http://schemas.microsoft.com/office/drawing/2014/main" id="{455E395E-7122-D04B-98F7-52FD0CAE5BA1}"/>
              </a:ext>
            </a:extLst>
          </p:cNvPr>
          <p:cNvSpPr>
            <a:spLocks noGrp="1"/>
          </p:cNvSpPr>
          <p:nvPr>
            <p:ph type="body" sz="quarter" idx="28"/>
          </p:nvPr>
        </p:nvSpPr>
        <p:spPr>
          <a:xfrm>
            <a:off x="1755554" y="1725413"/>
            <a:ext cx="2787535" cy="1130857"/>
          </a:xfrm>
        </p:spPr>
        <p:txBody>
          <a:bodyPr>
            <a:normAutofit fontScale="25000" lnSpcReduction="20000"/>
          </a:bodyPr>
          <a:lstStyle/>
          <a:p>
            <a:pPr algn="ctr">
              <a:lnSpc>
                <a:spcPct val="160000"/>
              </a:lnSpc>
            </a:pPr>
            <a:r>
              <a:rPr lang="en-GB" sz="5600" dirty="0">
                <a:latin typeface="Josefin Sans" pitchFamily="2" charset="0"/>
                <a:ea typeface="Calibri" panose="020F0502020204030204" pitchFamily="34" charset="0"/>
                <a:cs typeface="Calibri" panose="020F0502020204030204" pitchFamily="34" charset="0"/>
              </a:rPr>
              <a:t>E</a:t>
            </a:r>
            <a:r>
              <a:rPr lang="en-GB" sz="5600" dirty="0">
                <a:effectLst/>
                <a:latin typeface="Josefin Sans" pitchFamily="2" charset="0"/>
                <a:ea typeface="Calibri" panose="020F0502020204030204" pitchFamily="34" charset="0"/>
                <a:cs typeface="Calibri" panose="020F0502020204030204" pitchFamily="34" charset="0"/>
              </a:rPr>
              <a:t>st en surpoids, mange de manière peu saine et fait rarement de l'exercice.</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6941CCEA-3856-1D43-AC06-F1FC41A024E3}"/>
              </a:ext>
            </a:extLst>
          </p:cNvPr>
          <p:cNvSpPr>
            <a:spLocks noGrp="1"/>
          </p:cNvSpPr>
          <p:nvPr>
            <p:ph type="body" sz="quarter" idx="37"/>
          </p:nvPr>
        </p:nvSpPr>
        <p:spPr/>
        <p:txBody>
          <a:bodyPr/>
          <a:lstStyle/>
          <a:p>
            <a:r>
              <a:rPr lang="en-US" dirty="0"/>
              <a:t>02</a:t>
            </a:r>
          </a:p>
        </p:txBody>
      </p:sp>
      <p:sp>
        <p:nvSpPr>
          <p:cNvPr id="6" name="Text Placeholder 5">
            <a:extLst>
              <a:ext uri="{FF2B5EF4-FFF2-40B4-BE49-F238E27FC236}">
                <a16:creationId xmlns:a16="http://schemas.microsoft.com/office/drawing/2014/main" id="{46D9958F-12D1-5848-A243-D6363ACA7B74}"/>
              </a:ext>
            </a:extLst>
          </p:cNvPr>
          <p:cNvSpPr>
            <a:spLocks noGrp="1"/>
          </p:cNvSpPr>
          <p:nvPr>
            <p:ph type="body" sz="quarter" idx="38"/>
          </p:nvPr>
        </p:nvSpPr>
        <p:spPr/>
        <p:txBody>
          <a:bodyPr/>
          <a:lstStyle/>
          <a:p>
            <a:r>
              <a:rPr lang="en-US" dirty="0"/>
              <a:t>01</a:t>
            </a:r>
          </a:p>
        </p:txBody>
      </p:sp>
      <p:sp>
        <p:nvSpPr>
          <p:cNvPr id="29" name="Text Placeholder 28">
            <a:extLst>
              <a:ext uri="{FF2B5EF4-FFF2-40B4-BE49-F238E27FC236}">
                <a16:creationId xmlns:a16="http://schemas.microsoft.com/office/drawing/2014/main" id="{F6EC120C-0783-C546-9CA6-2394111981DC}"/>
              </a:ext>
            </a:extLst>
          </p:cNvPr>
          <p:cNvSpPr>
            <a:spLocks noGrp="1"/>
          </p:cNvSpPr>
          <p:nvPr>
            <p:ph type="body" sz="quarter" idx="39"/>
          </p:nvPr>
        </p:nvSpPr>
        <p:spPr/>
        <p:txBody>
          <a:bodyPr/>
          <a:lstStyle/>
          <a:p>
            <a:r>
              <a:rPr lang="en-US" dirty="0"/>
              <a:t>03</a:t>
            </a:r>
          </a:p>
        </p:txBody>
      </p:sp>
      <p:sp>
        <p:nvSpPr>
          <p:cNvPr id="30" name="Text Placeholder 29">
            <a:extLst>
              <a:ext uri="{FF2B5EF4-FFF2-40B4-BE49-F238E27FC236}">
                <a16:creationId xmlns:a16="http://schemas.microsoft.com/office/drawing/2014/main" id="{9FAC6DDD-C89C-7543-80DE-E508CE67B7B1}"/>
              </a:ext>
            </a:extLst>
          </p:cNvPr>
          <p:cNvSpPr>
            <a:spLocks noGrp="1"/>
          </p:cNvSpPr>
          <p:nvPr>
            <p:ph type="body" sz="quarter" idx="40"/>
          </p:nvPr>
        </p:nvSpPr>
        <p:spPr/>
        <p:txBody>
          <a:bodyPr/>
          <a:lstStyle/>
          <a:p>
            <a:r>
              <a:rPr lang="en-US" dirty="0"/>
              <a:t>04</a:t>
            </a:r>
          </a:p>
        </p:txBody>
      </p:sp>
      <p:sp>
        <p:nvSpPr>
          <p:cNvPr id="31" name="Text Placeholder 30">
            <a:extLst>
              <a:ext uri="{FF2B5EF4-FFF2-40B4-BE49-F238E27FC236}">
                <a16:creationId xmlns:a16="http://schemas.microsoft.com/office/drawing/2014/main" id="{9F205796-CA87-794A-9F4E-ADC96E91A7B9}"/>
              </a:ext>
            </a:extLst>
          </p:cNvPr>
          <p:cNvSpPr>
            <a:spLocks noGrp="1"/>
          </p:cNvSpPr>
          <p:nvPr>
            <p:ph type="body" sz="quarter" idx="41"/>
          </p:nvPr>
        </p:nvSpPr>
        <p:spPr/>
        <p:txBody>
          <a:bodyPr/>
          <a:lstStyle/>
          <a:p>
            <a:pPr algn="ctr"/>
            <a:r>
              <a:rPr lang="en-US" dirty="0"/>
              <a:t>La vie de famille</a:t>
            </a:r>
          </a:p>
        </p:txBody>
      </p:sp>
      <p:sp>
        <p:nvSpPr>
          <p:cNvPr id="32" name="Text Placeholder 31">
            <a:extLst>
              <a:ext uri="{FF2B5EF4-FFF2-40B4-BE49-F238E27FC236}">
                <a16:creationId xmlns:a16="http://schemas.microsoft.com/office/drawing/2014/main" id="{8A713028-EF8B-2C4C-8E02-3F00D09F8E26}"/>
              </a:ext>
            </a:extLst>
          </p:cNvPr>
          <p:cNvSpPr>
            <a:spLocks noGrp="1"/>
          </p:cNvSpPr>
          <p:nvPr>
            <p:ph type="body" sz="quarter" idx="42"/>
          </p:nvPr>
        </p:nvSpPr>
        <p:spPr>
          <a:xfrm>
            <a:off x="922936" y="3457108"/>
            <a:ext cx="2507737" cy="1652773"/>
          </a:xfrm>
        </p:spPr>
        <p:txBody>
          <a:bodyPr>
            <a:normAutofit fontScale="85000" lnSpcReduction="20000"/>
          </a:bodyPr>
          <a:lstStyle/>
          <a:p>
            <a:pPr algn="ctr">
              <a:lnSpc>
                <a:spcPct val="150000"/>
              </a:lnSpc>
            </a:pPr>
            <a:r>
              <a:rPr lang="en-US" sz="1500" dirty="0"/>
              <a:t>Vit avec son partenaire, mais les relations sont tendues.  Joséphine est au </a:t>
            </a:r>
            <a:r>
              <a:rPr lang="en-US" sz="1500" dirty="0" err="1"/>
              <a:t>chômage</a:t>
            </a:r>
            <a:r>
              <a:rPr lang="en-US" sz="1500" dirty="0"/>
              <a:t> </a:t>
            </a:r>
            <a:r>
              <a:rPr lang="en-US" sz="1500" dirty="0" err="1"/>
              <a:t>en</a:t>
            </a:r>
            <a:r>
              <a:rPr lang="en-US" sz="1500" dirty="0"/>
              <a:t> raison de son </a:t>
            </a:r>
            <a:r>
              <a:rPr lang="en-US" sz="1500" dirty="0" err="1"/>
              <a:t>état</a:t>
            </a:r>
            <a:r>
              <a:rPr lang="en-US" sz="1500" dirty="0"/>
              <a:t> de </a:t>
            </a:r>
            <a:r>
              <a:rPr lang="en-US" sz="1500" dirty="0" err="1"/>
              <a:t>santé</a:t>
            </a:r>
            <a:r>
              <a:rPr lang="en-US" sz="1500" dirty="0"/>
              <a:t> et dépend des allocations, mais son partenaire travaille</a:t>
            </a:r>
            <a:r>
              <a:rPr lang="en-US" sz="1400" dirty="0"/>
              <a:t>.</a:t>
            </a:r>
          </a:p>
          <a:p>
            <a:endParaRPr lang="en-US" dirty="0"/>
          </a:p>
        </p:txBody>
      </p:sp>
      <p:sp>
        <p:nvSpPr>
          <p:cNvPr id="33" name="Text Placeholder 32">
            <a:extLst>
              <a:ext uri="{FF2B5EF4-FFF2-40B4-BE49-F238E27FC236}">
                <a16:creationId xmlns:a16="http://schemas.microsoft.com/office/drawing/2014/main" id="{6B476D1F-AFDC-4D41-90F5-D342BC32FB3B}"/>
              </a:ext>
            </a:extLst>
          </p:cNvPr>
          <p:cNvSpPr>
            <a:spLocks noGrp="1"/>
          </p:cNvSpPr>
          <p:nvPr>
            <p:ph type="body" sz="quarter" idx="43"/>
          </p:nvPr>
        </p:nvSpPr>
        <p:spPr>
          <a:xfrm>
            <a:off x="8550531" y="4433390"/>
            <a:ext cx="2507737" cy="726175"/>
          </a:xfrm>
        </p:spPr>
        <p:txBody>
          <a:bodyPr/>
          <a:lstStyle/>
          <a:p>
            <a:r>
              <a:rPr lang="en-US" dirty="0"/>
              <a:t>Situation actuelle</a:t>
            </a:r>
          </a:p>
        </p:txBody>
      </p:sp>
      <p:sp>
        <p:nvSpPr>
          <p:cNvPr id="34" name="Text Placeholder 33">
            <a:extLst>
              <a:ext uri="{FF2B5EF4-FFF2-40B4-BE49-F238E27FC236}">
                <a16:creationId xmlns:a16="http://schemas.microsoft.com/office/drawing/2014/main" id="{62BBD398-A9C6-1B4E-838B-A565E08F879F}"/>
              </a:ext>
            </a:extLst>
          </p:cNvPr>
          <p:cNvSpPr>
            <a:spLocks noGrp="1"/>
          </p:cNvSpPr>
          <p:nvPr>
            <p:ph type="body" sz="quarter" idx="44"/>
          </p:nvPr>
        </p:nvSpPr>
        <p:spPr>
          <a:xfrm>
            <a:off x="8550532" y="4732564"/>
            <a:ext cx="2507737" cy="1301752"/>
          </a:xfrm>
        </p:spPr>
        <p:txBody>
          <a:bodyPr>
            <a:normAutofit fontScale="25000" lnSpcReduction="20000"/>
          </a:bodyPr>
          <a:lstStyle/>
          <a:p>
            <a:endParaRPr lang="en-US" dirty="0"/>
          </a:p>
          <a:p>
            <a:pPr algn="ctr">
              <a:lnSpc>
                <a:spcPct val="170000"/>
              </a:lnSpc>
            </a:pPr>
            <a:r>
              <a:rPr lang="en-GB" sz="5600" dirty="0">
                <a:effectLst/>
                <a:latin typeface="Josefin Sans" pitchFamily="2" charset="0"/>
                <a:ea typeface="Calibri" panose="020F0502020204030204" pitchFamily="34" charset="0"/>
                <a:cs typeface="Calibri" panose="020F0502020204030204" pitchFamily="34" charset="0"/>
              </a:rPr>
              <a:t>Elle éprouve de l'anxiété en raison de conflits avec le cercle familial élargi et avec son partenaire.</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35" name="Text Placeholder 34">
            <a:extLst>
              <a:ext uri="{FF2B5EF4-FFF2-40B4-BE49-F238E27FC236}">
                <a16:creationId xmlns:a16="http://schemas.microsoft.com/office/drawing/2014/main" id="{A98FA5C3-E157-E349-9B82-4EF0455D1121}"/>
              </a:ext>
            </a:extLst>
          </p:cNvPr>
          <p:cNvSpPr>
            <a:spLocks noGrp="1"/>
          </p:cNvSpPr>
          <p:nvPr>
            <p:ph type="body" sz="quarter" idx="45"/>
          </p:nvPr>
        </p:nvSpPr>
        <p:spPr>
          <a:xfrm>
            <a:off x="7715412" y="873723"/>
            <a:ext cx="3063423" cy="684000"/>
          </a:xfrm>
        </p:spPr>
        <p:txBody>
          <a:bodyPr/>
          <a:lstStyle/>
          <a:p>
            <a:pPr algn="ctr"/>
            <a:r>
              <a:rPr lang="en-US" dirty="0"/>
              <a:t>État de santé mentale</a:t>
            </a:r>
          </a:p>
        </p:txBody>
      </p:sp>
      <p:sp>
        <p:nvSpPr>
          <p:cNvPr id="36" name="Text Placeholder 35">
            <a:extLst>
              <a:ext uri="{FF2B5EF4-FFF2-40B4-BE49-F238E27FC236}">
                <a16:creationId xmlns:a16="http://schemas.microsoft.com/office/drawing/2014/main" id="{E0766B33-F66B-4544-ACF2-F7B249054F93}"/>
              </a:ext>
            </a:extLst>
          </p:cNvPr>
          <p:cNvSpPr>
            <a:spLocks noGrp="1"/>
          </p:cNvSpPr>
          <p:nvPr>
            <p:ph type="body" sz="quarter" idx="46"/>
          </p:nvPr>
        </p:nvSpPr>
        <p:spPr>
          <a:xfrm>
            <a:off x="7840781" y="1474560"/>
            <a:ext cx="3217488" cy="1600853"/>
          </a:xfrm>
        </p:spPr>
        <p:txBody>
          <a:bodyPr>
            <a:normAutofit fontScale="25000" lnSpcReduction="20000"/>
          </a:bodyPr>
          <a:lstStyle/>
          <a:p>
            <a:pPr lvl="0" algn="ctr" hangingPunct="0">
              <a:lnSpc>
                <a:spcPct val="170000"/>
              </a:lnSpc>
              <a:spcAft>
                <a:spcPts val="800"/>
              </a:spcAft>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Elle consulte régulièrement son médecin généraliste pour des problèmes de santé mentale, des maux de tête et des problèmes d'estomac. Elle prend des médicaments assez lourds pour l'anxiété et </a:t>
            </a:r>
            <a:r>
              <a:rPr lang="en-GB" sz="5600" dirty="0">
                <a:effectLst/>
                <a:latin typeface="Josefin Sans" pitchFamily="2" charset="0"/>
                <a:ea typeface="Calibri" panose="020F0502020204030204" pitchFamily="34" charset="0"/>
              </a:rPr>
              <a:t>se sent très faible en raison de sa santé mentale et physique.</a:t>
            </a:r>
            <a:endParaRPr lang="en-US" sz="5600" dirty="0">
              <a:latin typeface="Josefin Sans" pitchFamily="2" charset="0"/>
            </a:endParaRPr>
          </a:p>
          <a:p>
            <a:endParaRPr lang="en-US" dirty="0"/>
          </a:p>
        </p:txBody>
      </p:sp>
      <p:sp>
        <p:nvSpPr>
          <p:cNvPr id="2" name="TextBox 1">
            <a:extLst>
              <a:ext uri="{FF2B5EF4-FFF2-40B4-BE49-F238E27FC236}">
                <a16:creationId xmlns:a16="http://schemas.microsoft.com/office/drawing/2014/main" id="{CEE6399A-E6C4-4668-948C-4A4E9EC83ED3}"/>
              </a:ext>
            </a:extLst>
          </p:cNvPr>
          <p:cNvSpPr txBox="1"/>
          <p:nvPr/>
        </p:nvSpPr>
        <p:spPr>
          <a:xfrm>
            <a:off x="688109" y="41288"/>
            <a:ext cx="9116291" cy="830997"/>
          </a:xfrm>
          <a:prstGeom prst="rect">
            <a:avLst/>
          </a:prstGeom>
          <a:noFill/>
        </p:spPr>
        <p:txBody>
          <a:bodyPr wrap="square" rtlCol="0">
            <a:spAutoFit/>
          </a:bodyPr>
          <a:lstStyle/>
          <a:p>
            <a:pPr algn="ctr"/>
            <a:r>
              <a:rPr lang="en-GB" sz="4800" dirty="0">
                <a:latin typeface="Amatic SC" panose="00000500000000000000" pitchFamily="2" charset="-79"/>
                <a:cs typeface="Amatic SC" panose="00000500000000000000" pitchFamily="2" charset="-79"/>
              </a:rPr>
              <a:t>            Étude de cas : Josephine - 56 ans</a:t>
            </a:r>
          </a:p>
        </p:txBody>
      </p:sp>
    </p:spTree>
    <p:extLst>
      <p:ext uri="{BB962C8B-B14F-4D97-AF65-F5344CB8AC3E}">
        <p14:creationId xmlns:p14="http://schemas.microsoft.com/office/powerpoint/2010/main" val="28308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57203" y="955834"/>
            <a:ext cx="11315392" cy="5114283"/>
          </a:xfrm>
        </p:spPr>
        <p:txBody>
          <a:bodyPr numCol="3">
            <a:normAutofit fontScale="25000" lnSpcReduction="20000"/>
          </a:bodyPr>
          <a:lstStyle/>
          <a:p>
            <a:pPr>
              <a:lnSpc>
                <a:spcPct val="150000"/>
              </a:lnSpc>
            </a:pPr>
            <a:r>
              <a:rPr lang="en-GB" sz="6400" b="1" dirty="0">
                <a:solidFill>
                  <a:srgbClr val="141414"/>
                </a:solidFill>
                <a:effectLst/>
                <a:latin typeface="Josefin Sans" pitchFamily="2" charset="0"/>
                <a:ea typeface="Times New Roman" panose="02020603050405020304" pitchFamily="18" charset="0"/>
              </a:rPr>
              <a:t>Qu'est-ce que la prescription </a:t>
            </a:r>
            <a:r>
              <a:rPr lang="en-GB" sz="6400" b="1" dirty="0" err="1">
                <a:solidFill>
                  <a:srgbClr val="141414"/>
                </a:solidFill>
                <a:effectLst/>
                <a:latin typeface="Josefin Sans" pitchFamily="2" charset="0"/>
                <a:ea typeface="Times New Roman" panose="02020603050405020304" pitchFamily="18" charset="0"/>
              </a:rPr>
              <a:t>sociale</a:t>
            </a:r>
            <a:r>
              <a:rPr lang="en-GB" sz="6400" b="1" dirty="0">
                <a:solidFill>
                  <a:srgbClr val="141414"/>
                </a:solidFill>
                <a:effectLst/>
                <a:latin typeface="Josefin Sans" pitchFamily="2" charset="0"/>
                <a:ea typeface="Times New Roman" panose="02020603050405020304" pitchFamily="18" charset="0"/>
              </a:rPr>
              <a:t> ?</a:t>
            </a:r>
          </a:p>
          <a:p>
            <a:pPr>
              <a:lnSpc>
                <a:spcPct val="150000"/>
              </a:lnSpc>
            </a:pPr>
            <a:r>
              <a:rPr lang="en-GB" sz="5600" dirty="0">
                <a:solidFill>
                  <a:srgbClr val="141414"/>
                </a:solidFill>
                <a:effectLst/>
                <a:latin typeface="Josefin Sans" pitchFamily="2" charset="0"/>
                <a:ea typeface="Times New Roman" panose="02020603050405020304" pitchFamily="18" charset="0"/>
              </a:rPr>
              <a:t>La </a:t>
            </a:r>
            <a:r>
              <a:rPr lang="en-GB" sz="5600" dirty="0" err="1">
                <a:solidFill>
                  <a:srgbClr val="141414"/>
                </a:solidFill>
                <a:effectLst/>
                <a:latin typeface="Josefin Sans" pitchFamily="2" charset="0"/>
                <a:ea typeface="Times New Roman" panose="02020603050405020304" pitchFamily="18" charset="0"/>
              </a:rPr>
              <a:t>fondation</a:t>
            </a:r>
            <a:r>
              <a:rPr lang="en-GB" sz="5600" dirty="0">
                <a:solidFill>
                  <a:srgbClr val="141414"/>
                </a:solidFill>
                <a:effectLst/>
                <a:latin typeface="Josefin Sans" pitchFamily="2" charset="0"/>
                <a:ea typeface="Times New Roman" panose="02020603050405020304" pitchFamily="18" charset="0"/>
              </a:rPr>
              <a:t> Kings Fund indique que la prescription sociale </a:t>
            </a:r>
            <a:r>
              <a:rPr lang="en-GB" sz="5600" dirty="0">
                <a:solidFill>
                  <a:srgbClr val="141414"/>
                </a:solidFill>
                <a:latin typeface="Josefin Sans" pitchFamily="2" charset="0"/>
                <a:ea typeface="Times New Roman" panose="02020603050405020304" pitchFamily="18" charset="0"/>
              </a:rPr>
              <a:t>ou l'</a:t>
            </a:r>
            <a:r>
              <a:rPr lang="en-GB" sz="5600" dirty="0">
                <a:solidFill>
                  <a:srgbClr val="141414"/>
                </a:solidFill>
                <a:effectLst/>
                <a:latin typeface="Josefin Sans" pitchFamily="2" charset="0"/>
                <a:ea typeface="Times New Roman" panose="02020603050405020304" pitchFamily="18" charset="0"/>
              </a:rPr>
              <a:t>orientation communautaire est un moyen de permettre aux professionnels de la santé d'orienter les personnes vers une série de services </a:t>
            </a:r>
            <a:r>
              <a:rPr lang="en-GB" sz="5600" dirty="0" err="1">
                <a:solidFill>
                  <a:srgbClr val="141414"/>
                </a:solidFill>
                <a:effectLst/>
                <a:latin typeface="Josefin Sans" pitchFamily="2" charset="0"/>
                <a:ea typeface="Times New Roman" panose="02020603050405020304" pitchFamily="18" charset="0"/>
              </a:rPr>
              <a:t>locaux</a:t>
            </a:r>
            <a:r>
              <a:rPr lang="en-GB" sz="5600" dirty="0">
                <a:solidFill>
                  <a:srgbClr val="141414"/>
                </a:solidFill>
                <a:effectLst/>
                <a:latin typeface="Josefin Sans" pitchFamily="2" charset="0"/>
                <a:ea typeface="Times New Roman" panose="02020603050405020304" pitchFamily="18" charset="0"/>
              </a:rPr>
              <a:t> et non cliniques. Ces orientations </a:t>
            </a:r>
            <a:r>
              <a:rPr lang="en-GB" sz="5600" dirty="0" err="1">
                <a:solidFill>
                  <a:srgbClr val="141414"/>
                </a:solidFill>
                <a:effectLst/>
                <a:latin typeface="Josefin Sans" pitchFamily="2" charset="0"/>
                <a:ea typeface="Times New Roman" panose="02020603050405020304" pitchFamily="18" charset="0"/>
              </a:rPr>
              <a:t>proviennent</a:t>
            </a:r>
            <a:r>
              <a:rPr lang="en-GB" sz="5600" dirty="0">
                <a:solidFill>
                  <a:srgbClr val="141414"/>
                </a:solidFill>
                <a:effectLst/>
                <a:latin typeface="Josefin Sans" pitchFamily="2" charset="0"/>
                <a:ea typeface="Times New Roman" panose="02020603050405020304" pitchFamily="18" charset="0"/>
              </a:rPr>
              <a:t> la </a:t>
            </a:r>
            <a:r>
              <a:rPr lang="en-GB" sz="5600" dirty="0" err="1">
                <a:solidFill>
                  <a:srgbClr val="141414"/>
                </a:solidFill>
                <a:effectLst/>
                <a:latin typeface="Josefin Sans" pitchFamily="2" charset="0"/>
                <a:ea typeface="Times New Roman" panose="02020603050405020304" pitchFamily="18" charset="0"/>
              </a:rPr>
              <a:t>plupart</a:t>
            </a:r>
            <a:r>
              <a:rPr lang="en-GB" sz="5600" dirty="0">
                <a:solidFill>
                  <a:srgbClr val="141414"/>
                </a:solidFill>
                <a:effectLst/>
                <a:latin typeface="Josefin Sans" pitchFamily="2" charset="0"/>
                <a:ea typeface="Times New Roman" panose="02020603050405020304" pitchFamily="18" charset="0"/>
              </a:rPr>
              <a:t> du temps de professionnels travaillant dans des établissements de premiers </a:t>
            </a:r>
            <a:r>
              <a:rPr lang="en-GB" sz="5600" dirty="0" err="1">
                <a:solidFill>
                  <a:srgbClr val="141414"/>
                </a:solidFill>
                <a:effectLst/>
                <a:latin typeface="Josefin Sans" pitchFamily="2" charset="0"/>
                <a:ea typeface="Times New Roman" panose="02020603050405020304" pitchFamily="18" charset="0"/>
              </a:rPr>
              <a:t>soins</a:t>
            </a:r>
            <a:r>
              <a:rPr lang="en-GB" sz="5600" dirty="0">
                <a:solidFill>
                  <a:srgbClr val="141414"/>
                </a:solidFill>
                <a:effectLst/>
                <a:latin typeface="Josefin Sans" pitchFamily="2" charset="0"/>
                <a:ea typeface="Times New Roman" panose="02020603050405020304" pitchFamily="18" charset="0"/>
              </a:rPr>
              <a:t>, par exemple des médecins généralistes ou des </a:t>
            </a:r>
            <a:r>
              <a:rPr lang="en-GB" sz="5600" dirty="0" err="1">
                <a:solidFill>
                  <a:srgbClr val="141414"/>
                </a:solidFill>
                <a:effectLst/>
                <a:latin typeface="Josefin Sans" pitchFamily="2" charset="0"/>
                <a:ea typeface="Times New Roman" panose="02020603050405020304" pitchFamily="18" charset="0"/>
              </a:rPr>
              <a:t>infirmières</a:t>
            </a:r>
            <a:r>
              <a:rPr lang="en-GB" sz="5600" dirty="0">
                <a:solidFill>
                  <a:srgbClr val="141414"/>
                </a:solidFill>
                <a:effectLst/>
                <a:latin typeface="Josefin Sans" pitchFamily="2" charset="0"/>
                <a:ea typeface="Times New Roman" panose="02020603050405020304" pitchFamily="18" charset="0"/>
              </a:rPr>
              <a:t>. La prescription </a:t>
            </a:r>
            <a:r>
              <a:rPr lang="en-GB" sz="5600" dirty="0" err="1">
                <a:solidFill>
                  <a:srgbClr val="141414"/>
                </a:solidFill>
                <a:effectLst/>
                <a:latin typeface="Josefin Sans" pitchFamily="2" charset="0"/>
                <a:ea typeface="Times New Roman" panose="02020603050405020304" pitchFamily="18" charset="0"/>
              </a:rPr>
              <a:t>sociale</a:t>
            </a:r>
            <a:r>
              <a:rPr lang="en-GB" sz="5600" dirty="0">
                <a:solidFill>
                  <a:srgbClr val="141414"/>
                </a:solidFill>
                <a:effectLst/>
                <a:latin typeface="Josefin Sans" pitchFamily="2" charset="0"/>
                <a:ea typeface="Times New Roman" panose="02020603050405020304" pitchFamily="18" charset="0"/>
              </a:rPr>
              <a:t> part du principe que la santé et le bien-être d'une personne sont </a:t>
            </a:r>
            <a:r>
              <a:rPr lang="en-GB" sz="5600" dirty="0">
                <a:solidFill>
                  <a:srgbClr val="141414"/>
                </a:solidFill>
                <a:latin typeface="Josefin Sans" pitchFamily="2" charset="0"/>
                <a:ea typeface="Times New Roman" panose="02020603050405020304" pitchFamily="18" charset="0"/>
              </a:rPr>
              <a:t>généralement déterminés par une </a:t>
            </a:r>
            <a:r>
              <a:rPr lang="en-GB" sz="5600" dirty="0">
                <a:solidFill>
                  <a:srgbClr val="141414"/>
                </a:solidFill>
                <a:effectLst/>
                <a:latin typeface="Josefin Sans" pitchFamily="2" charset="0"/>
                <a:ea typeface="Times New Roman" panose="02020603050405020304" pitchFamily="18" charset="0"/>
              </a:rPr>
              <a:t>série de facteurs sociaux, économiques et environnementaux</a:t>
            </a:r>
            <a:r>
              <a:rPr lang="en-GB" sz="5600" dirty="0">
                <a:solidFill>
                  <a:srgbClr val="000000"/>
                </a:solidFill>
                <a:effectLst/>
                <a:latin typeface="Josefin Sans" pitchFamily="2" charset="0"/>
                <a:ea typeface="Times New Roman" panose="02020603050405020304" pitchFamily="18" charset="0"/>
              </a:rPr>
              <a:t>. </a:t>
            </a:r>
          </a:p>
          <a:p>
            <a:pPr marL="222250" indent="-84138">
              <a:lnSpc>
                <a:spcPct val="150000"/>
              </a:lnSpc>
            </a:pPr>
            <a:r>
              <a:rPr lang="en-GB" sz="5600" dirty="0">
                <a:solidFill>
                  <a:srgbClr val="141414"/>
                </a:solidFill>
                <a:effectLst/>
                <a:latin typeface="Josefin Sans" pitchFamily="2" charset="0"/>
                <a:ea typeface="Times New Roman" panose="02020603050405020304" pitchFamily="18" charset="0"/>
              </a:rPr>
              <a:t>La prescription sociale vise à répondre aux besoins des patients de manière </a:t>
            </a:r>
            <a:r>
              <a:rPr lang="en-GB" sz="5600" dirty="0" err="1">
                <a:solidFill>
                  <a:srgbClr val="141414"/>
                </a:solidFill>
                <a:effectLst/>
                <a:latin typeface="Josefin Sans" pitchFamily="2" charset="0"/>
                <a:ea typeface="Times New Roman" panose="02020603050405020304" pitchFamily="18" charset="0"/>
              </a:rPr>
              <a:t>holistique</a:t>
            </a:r>
            <a:r>
              <a:rPr lang="en-GB" sz="5600" dirty="0">
                <a:solidFill>
                  <a:srgbClr val="141414"/>
                </a:solidFill>
                <a:effectLst/>
                <a:latin typeface="Josefin Sans" pitchFamily="2" charset="0"/>
                <a:ea typeface="Times New Roman" panose="02020603050405020304" pitchFamily="18" charset="0"/>
              </a:rPr>
              <a:t> et </a:t>
            </a:r>
            <a:r>
              <a:rPr lang="en-GB" sz="5600" dirty="0" err="1">
                <a:solidFill>
                  <a:srgbClr val="141414"/>
                </a:solidFill>
                <a:effectLst/>
                <a:latin typeface="Josefin Sans" pitchFamily="2" charset="0"/>
                <a:ea typeface="Times New Roman" panose="02020603050405020304" pitchFamily="18" charset="0"/>
              </a:rPr>
              <a:t>à</a:t>
            </a:r>
            <a:r>
              <a:rPr lang="en-GB" sz="5600" dirty="0">
                <a:solidFill>
                  <a:srgbClr val="141414"/>
                </a:solidFill>
                <a:effectLst/>
                <a:latin typeface="Josefin Sans" pitchFamily="2" charset="0"/>
                <a:ea typeface="Times New Roman" panose="02020603050405020304" pitchFamily="18" charset="0"/>
              </a:rPr>
              <a:t> aider les individus à prendre davantage en main leur propre santé. Elle </a:t>
            </a:r>
            <a:r>
              <a:rPr lang="en-GB" sz="5600" dirty="0" err="1">
                <a:solidFill>
                  <a:srgbClr val="000000"/>
                </a:solidFill>
                <a:effectLst/>
                <a:latin typeface="Josefin Sans" pitchFamily="2" charset="0"/>
                <a:ea typeface="Times New Roman" panose="02020603050405020304" pitchFamily="18" charset="0"/>
              </a:rPr>
              <a:t>adopte</a:t>
            </a:r>
            <a:r>
              <a:rPr lang="en-GB" sz="5600" dirty="0">
                <a:solidFill>
                  <a:srgbClr val="000000"/>
                </a:solidFill>
                <a:effectLst/>
                <a:latin typeface="Josefin Sans" pitchFamily="2" charset="0"/>
                <a:ea typeface="Times New Roman" panose="02020603050405020304" pitchFamily="18" charset="0"/>
              </a:rPr>
              <a:t> les principes de coproduction pour que </a:t>
            </a:r>
            <a:r>
              <a:rPr lang="en-GB" sz="5600" dirty="0" err="1">
                <a:solidFill>
                  <a:srgbClr val="000000"/>
                </a:solidFill>
                <a:effectLst/>
                <a:latin typeface="Josefin Sans" pitchFamily="2" charset="0"/>
                <a:ea typeface="Times New Roman" panose="02020603050405020304" pitchFamily="18" charset="0"/>
              </a:rPr>
              <a:t>l'utilisateur</a:t>
            </a:r>
            <a:r>
              <a:rPr lang="en-GB" sz="5600" dirty="0">
                <a:solidFill>
                  <a:srgbClr val="000000"/>
                </a:solidFill>
                <a:latin typeface="Josefin Sans" pitchFamily="2" charset="0"/>
                <a:ea typeface="Times New Roman" panose="02020603050405020304" pitchFamily="18" charset="0"/>
              </a:rPr>
              <a:t> </a:t>
            </a:r>
            <a:r>
              <a:rPr lang="en-GB" sz="5600" dirty="0" err="1">
                <a:solidFill>
                  <a:srgbClr val="000000"/>
                </a:solidFill>
                <a:effectLst/>
                <a:latin typeface="Josefin Sans" pitchFamily="2" charset="0"/>
                <a:ea typeface="Times New Roman" panose="02020603050405020304" pitchFamily="18" charset="0"/>
              </a:rPr>
              <a:t>reste</a:t>
            </a:r>
            <a:r>
              <a:rPr lang="en-GB" sz="5600" dirty="0">
                <a:solidFill>
                  <a:srgbClr val="000000"/>
                </a:solidFill>
                <a:effectLst/>
                <a:latin typeface="Josefin Sans" pitchFamily="2" charset="0"/>
                <a:ea typeface="Times New Roman" panose="02020603050405020304" pitchFamily="18" charset="0"/>
              </a:rPr>
              <a:t> au premier des </a:t>
            </a:r>
            <a:r>
              <a:rPr lang="en-GB" sz="5600" dirty="0" err="1">
                <a:solidFill>
                  <a:srgbClr val="000000"/>
                </a:solidFill>
                <a:effectLst/>
                <a:latin typeface="Josefin Sans" pitchFamily="2" charset="0"/>
                <a:ea typeface="Times New Roman" panose="02020603050405020304" pitchFamily="18" charset="0"/>
              </a:rPr>
              <a:t>soins</a:t>
            </a:r>
            <a:r>
              <a:rPr lang="en-GB" sz="5600" dirty="0">
                <a:solidFill>
                  <a:srgbClr val="000000"/>
                </a:solidFill>
                <a:effectLst/>
                <a:latin typeface="Josefin Sans" pitchFamily="2" charset="0"/>
                <a:ea typeface="Times New Roman" panose="02020603050405020304" pitchFamily="18" charset="0"/>
              </a:rPr>
              <a:t> </a:t>
            </a:r>
            <a:r>
              <a:rPr lang="en-GB" sz="5600" dirty="0" err="1">
                <a:solidFill>
                  <a:srgbClr val="000000"/>
                </a:solidFill>
                <a:effectLst/>
                <a:latin typeface="Josefin Sans" pitchFamily="2" charset="0"/>
                <a:ea typeface="Times New Roman" panose="02020603050405020304" pitchFamily="18" charset="0"/>
              </a:rPr>
              <a:t>dispensés</a:t>
            </a:r>
            <a:r>
              <a:rPr lang="en-GB" sz="5600" dirty="0">
                <a:solidFill>
                  <a:srgbClr val="000000"/>
                </a:solidFill>
                <a:effectLst/>
                <a:latin typeface="Josefin Sans" pitchFamily="2" charset="0"/>
                <a:ea typeface="Times New Roman" panose="02020603050405020304" pitchFamily="18" charset="0"/>
              </a:rPr>
              <a:t>. </a:t>
            </a:r>
            <a:r>
              <a:rPr lang="en-GB" sz="5600" dirty="0">
                <a:solidFill>
                  <a:srgbClr val="000000"/>
                </a:solidFill>
                <a:latin typeface="Josefin Sans" pitchFamily="2" charset="0"/>
                <a:ea typeface="Times New Roman" panose="02020603050405020304" pitchFamily="18" charset="0"/>
              </a:rPr>
              <a:t>Ces besoins </a:t>
            </a:r>
            <a:r>
              <a:rPr lang="en-GB" sz="5600" dirty="0" err="1">
                <a:solidFill>
                  <a:srgbClr val="000000"/>
                </a:solidFill>
                <a:latin typeface="Josefin Sans" pitchFamily="2" charset="0"/>
                <a:ea typeface="Times New Roman" panose="02020603050405020304" pitchFamily="18" charset="0"/>
              </a:rPr>
              <a:t>ont</a:t>
            </a:r>
            <a:r>
              <a:rPr lang="en-GB" sz="5600" dirty="0">
                <a:solidFill>
                  <a:srgbClr val="000000"/>
                </a:solidFill>
                <a:latin typeface="Josefin Sans" pitchFamily="2" charset="0"/>
                <a:ea typeface="Times New Roman" panose="02020603050405020304" pitchFamily="18" charset="0"/>
              </a:rPr>
              <a:t> </a:t>
            </a:r>
            <a:r>
              <a:rPr lang="en-GB" sz="5600" dirty="0" err="1">
                <a:solidFill>
                  <a:srgbClr val="000000"/>
                </a:solidFill>
                <a:latin typeface="Josefin Sans" pitchFamily="2" charset="0"/>
                <a:ea typeface="Times New Roman" panose="02020603050405020304" pitchFamily="18" charset="0"/>
              </a:rPr>
              <a:t>été</a:t>
            </a:r>
            <a:r>
              <a:rPr lang="en-GB" sz="5600" dirty="0">
                <a:solidFill>
                  <a:srgbClr val="000000"/>
                </a:solidFill>
                <a:latin typeface="Josefin Sans" pitchFamily="2" charset="0"/>
                <a:ea typeface="Times New Roman" panose="02020603050405020304" pitchFamily="18" charset="0"/>
              </a:rPr>
              <a:t> renforcés par la récente pandémie</a:t>
            </a:r>
            <a:r>
              <a:rPr lang="en-GB" sz="5600" dirty="0">
                <a:solidFill>
                  <a:srgbClr val="141414"/>
                </a:solidFill>
                <a:latin typeface="Josefin Sans" pitchFamily="2" charset="0"/>
                <a:ea typeface="Times New Roman" panose="02020603050405020304" pitchFamily="18" charset="0"/>
              </a:rPr>
              <a:t>. </a:t>
            </a:r>
            <a:endParaRPr lang="en-GB" sz="5600" dirty="0">
              <a:effectLst/>
              <a:latin typeface="Josefin Sans" pitchFamily="2" charset="0"/>
              <a:ea typeface="Times New Roman" panose="02020603050405020304" pitchFamily="18" charset="0"/>
            </a:endParaRPr>
          </a:p>
          <a:p>
            <a:pPr marL="222250" indent="-84138">
              <a:lnSpc>
                <a:spcPct val="150000"/>
              </a:lnSpc>
              <a:spcAft>
                <a:spcPts val="800"/>
              </a:spcAft>
            </a:pP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Le concept de coproduction est apparu aux États-Unis dans les </a:t>
            </a:r>
            <a:r>
              <a:rPr lang="en-GB" sz="5600" dirty="0" err="1">
                <a:solidFill>
                  <a:srgbClr val="000000"/>
                </a:solidFill>
                <a:effectLst/>
                <a:latin typeface="Josefin Sans" pitchFamily="2" charset="0"/>
                <a:ea typeface="Calibri" panose="020F0502020204030204" pitchFamily="34" charset="0"/>
                <a:cs typeface="Times New Roman" panose="02020603050405020304" pitchFamily="18" charset="0"/>
              </a:rPr>
              <a:t>années</a:t>
            </a: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 1960. </a:t>
            </a:r>
            <a:r>
              <a:rPr lang="en-GB" sz="5600" dirty="0" err="1">
                <a:solidFill>
                  <a:srgbClr val="000000"/>
                </a:solidFill>
                <a:effectLst/>
                <a:latin typeface="Josefin Sans" pitchFamily="2" charset="0"/>
                <a:ea typeface="Calibri" panose="020F0502020204030204" pitchFamily="34" charset="0"/>
                <a:cs typeface="Times New Roman" panose="02020603050405020304" pitchFamily="18" charset="0"/>
              </a:rPr>
              <a:t>C’est</a:t>
            </a: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 un </a:t>
            </a:r>
            <a:r>
              <a:rPr lang="en-GB" sz="5600" dirty="0" err="1">
                <a:solidFill>
                  <a:srgbClr val="000000"/>
                </a:solidFill>
                <a:effectLst/>
                <a:latin typeface="Josefin Sans" pitchFamily="2" charset="0"/>
                <a:ea typeface="Calibri" panose="020F0502020204030204" pitchFamily="34" charset="0"/>
                <a:cs typeface="Times New Roman" panose="02020603050405020304" pitchFamily="18" charset="0"/>
              </a:rPr>
              <a:t>indicateur</a:t>
            </a: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 solide de la </a:t>
            </a:r>
            <a:r>
              <a:rPr lang="en-GB" sz="5600" dirty="0" err="1">
                <a:solidFill>
                  <a:srgbClr val="000000"/>
                </a:solidFill>
                <a:effectLst/>
                <a:latin typeface="Josefin Sans" pitchFamily="2" charset="0"/>
                <a:ea typeface="Calibri" panose="020F0502020204030204" pitchFamily="34" charset="0"/>
                <a:cs typeface="Times New Roman" panose="02020603050405020304" pitchFamily="18" charset="0"/>
              </a:rPr>
              <a:t>prospérité</a:t>
            </a: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5600" dirty="0" err="1">
                <a:solidFill>
                  <a:srgbClr val="000000"/>
                </a:solidFill>
                <a:effectLst/>
                <a:latin typeface="Josefin Sans" pitchFamily="2" charset="0"/>
                <a:ea typeface="Calibri" panose="020F0502020204030204" pitchFamily="34" charset="0"/>
                <a:cs typeface="Times New Roman" panose="02020603050405020304" pitchFamily="18" charset="0"/>
              </a:rPr>
              <a:t>économique</a:t>
            </a:r>
            <a:r>
              <a:rPr lang="en-GB" sz="5600" dirty="0">
                <a:solidFill>
                  <a:srgbClr val="000000"/>
                </a:solidFill>
                <a:latin typeface="Josefin Sans" pitchFamily="2" charset="0"/>
                <a:ea typeface="Calibri" panose="020F0502020204030204" pitchFamily="34" charset="0"/>
                <a:cs typeface="Times New Roman" panose="02020603050405020304" pitchFamily="18" charset="0"/>
              </a:rPr>
              <a:t>, et le</a:t>
            </a: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 déclin des services industriels a rapidement entraîné le passage à une économie davantage axée sur les services. Lorsque nous plaçons les systèmes de santé dans le cadre de ces paramètres de coproduction,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il devient rapidement évident que les résultats en matière de santé ne sont pas simplement créés par les professionnels de la santé ou les hôpitaux, mais dépendent de l'interaction complexe entre les cliniciens, les patients et les systèmes de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santé</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marL="184150" indent="-82550">
              <a:lnSpc>
                <a:spcPct val="170000"/>
              </a:lnSpc>
              <a:spcAft>
                <a:spcPts val="800"/>
              </a:spcAft>
            </a:pP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La coproduction de valeur, et l'approche collaborative qu'elle requiert, peut être utilisée pour repenser la manière dont les soins de santé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sont</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dispenses, dans les rencontres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comme</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dans la conception des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systemes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susceptibles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d'améliorer les soins et d'accroître la valeur. </a:t>
            </a:r>
            <a:r>
              <a:rPr lang="en-GB" sz="5600" dirty="0">
                <a:solidFill>
                  <a:srgbClr val="000000"/>
                </a:solidFill>
                <a:latin typeface="Josefin Sans" pitchFamily="2" charset="0"/>
                <a:ea typeface="Times New Roman" panose="02020603050405020304" pitchFamily="18" charset="0"/>
              </a:rPr>
              <a:t>La </a:t>
            </a:r>
            <a:r>
              <a:rPr lang="en-GB" sz="5600" dirty="0" err="1">
                <a:solidFill>
                  <a:srgbClr val="000000"/>
                </a:solidFill>
                <a:latin typeface="Josefin Sans" pitchFamily="2" charset="0"/>
                <a:ea typeface="Times New Roman" panose="02020603050405020304" pitchFamily="18" charset="0"/>
              </a:rPr>
              <a:t>pandémie</a:t>
            </a:r>
            <a:r>
              <a:rPr lang="en-GB" sz="5600" dirty="0">
                <a:solidFill>
                  <a:srgbClr val="000000"/>
                </a:solidFill>
                <a:latin typeface="Josefin Sans" pitchFamily="2" charset="0"/>
                <a:ea typeface="Times New Roman" panose="02020603050405020304" pitchFamily="18" charset="0"/>
              </a:rPr>
              <a:t> a mis </a:t>
            </a:r>
            <a:r>
              <a:rPr lang="en-GB" sz="5600" dirty="0" err="1">
                <a:solidFill>
                  <a:srgbClr val="000000"/>
                </a:solidFill>
                <a:latin typeface="Josefin Sans" pitchFamily="2" charset="0"/>
                <a:ea typeface="Times New Roman" panose="02020603050405020304" pitchFamily="18" charset="0"/>
              </a:rPr>
              <a:t>en</a:t>
            </a:r>
            <a:r>
              <a:rPr lang="en-GB" sz="5600" dirty="0">
                <a:solidFill>
                  <a:srgbClr val="000000"/>
                </a:solidFill>
                <a:latin typeface="Josefin Sans" pitchFamily="2" charset="0"/>
                <a:ea typeface="Times New Roman" panose="02020603050405020304" pitchFamily="18" charset="0"/>
              </a:rPr>
              <a:t> exergue </a:t>
            </a:r>
            <a:r>
              <a:rPr lang="en-GB" sz="5600" dirty="0" err="1">
                <a:solidFill>
                  <a:srgbClr val="000000"/>
                </a:solidFill>
                <a:latin typeface="Josefin Sans" pitchFamily="2" charset="0"/>
                <a:ea typeface="Times New Roman" panose="02020603050405020304" pitchFamily="18" charset="0"/>
              </a:rPr>
              <a:t>ces</a:t>
            </a:r>
            <a:r>
              <a:rPr lang="en-GB" sz="5600" dirty="0">
                <a:solidFill>
                  <a:srgbClr val="000000"/>
                </a:solidFill>
                <a:latin typeface="Josefin Sans" pitchFamily="2" charset="0"/>
                <a:ea typeface="Times New Roman" panose="02020603050405020304" pitchFamily="18" charset="0"/>
              </a:rPr>
              <a:t> </a:t>
            </a:r>
            <a:r>
              <a:rPr lang="en-GB" sz="5600" dirty="0" err="1">
                <a:solidFill>
                  <a:srgbClr val="000000"/>
                </a:solidFill>
                <a:latin typeface="Josefin Sans" pitchFamily="2" charset="0"/>
                <a:ea typeface="Times New Roman" panose="02020603050405020304" pitchFamily="18" charset="0"/>
              </a:rPr>
              <a:t>besoins</a:t>
            </a:r>
            <a:r>
              <a:rPr lang="en-GB" sz="5600" dirty="0">
                <a:solidFill>
                  <a:srgbClr val="000000"/>
                </a:solidFill>
                <a:latin typeface="Josefin Sans" pitchFamily="2" charset="0"/>
                <a:ea typeface="Times New Roman" panose="02020603050405020304" pitchFamily="18" charset="0"/>
              </a:rPr>
              <a:t> : c'est pourquoi cette approche globale de la personne n'a jamais été aussi pertinente pour ce projet. </a:t>
            </a:r>
            <a:r>
              <a:rPr lang="en-GB" sz="5600" dirty="0">
                <a:solidFill>
                  <a:srgbClr val="141414"/>
                </a:solidFill>
                <a:latin typeface="Josefin Sans" pitchFamily="2" charset="0"/>
                <a:ea typeface="Times New Roman" panose="02020603050405020304" pitchFamily="18" charset="0"/>
              </a:rPr>
              <a:t> </a:t>
            </a:r>
            <a:endParaRPr lang="en-GB" sz="5600" dirty="0">
              <a:effectLst/>
              <a:latin typeface="Josefin Sans" pitchFamily="2" charset="0"/>
              <a:ea typeface="Times New Roman" panose="02020603050405020304" pitchFamily="18" charset="0"/>
            </a:endParaRPr>
          </a:p>
          <a:p>
            <a:pPr>
              <a:lnSpc>
                <a:spcPct val="150000"/>
              </a:lnSpc>
              <a:spcAft>
                <a:spcPts val="800"/>
              </a:spcAft>
            </a:pPr>
            <a:r>
              <a:rPr lang="en-GB" sz="56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244299"/>
            <a:ext cx="10512420" cy="711536"/>
          </a:xfrm>
        </p:spPr>
        <p:txBody>
          <a:bodyPr/>
          <a:lstStyle/>
          <a:p>
            <a:pPr algn="ctr"/>
            <a:r>
              <a:rPr lang="en-US" dirty="0"/>
              <a:t>Introduction</a:t>
            </a:r>
          </a:p>
        </p:txBody>
      </p:sp>
      <p:pic>
        <p:nvPicPr>
          <p:cNvPr id="2" name="Picture 3" descr="Text, logo&#10;&#10;Description automatically generated">
            <a:extLst>
              <a:ext uri="{FF2B5EF4-FFF2-40B4-BE49-F238E27FC236}">
                <a16:creationId xmlns:a16="http://schemas.microsoft.com/office/drawing/2014/main" id="{EC0CC2C2-6125-689B-AB95-7C8040832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8616" y="5404117"/>
            <a:ext cx="1583979" cy="996098"/>
          </a:xfrm>
          <a:prstGeom prst="rect">
            <a:avLst/>
          </a:prstGeom>
        </p:spPr>
      </p:pic>
    </p:spTree>
    <p:extLst>
      <p:ext uri="{BB962C8B-B14F-4D97-AF65-F5344CB8AC3E}">
        <p14:creationId xmlns:p14="http://schemas.microsoft.com/office/powerpoint/2010/main" val="2721068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E3F528A-D5AF-B44B-839B-33D58809F22A}"/>
              </a:ext>
            </a:extLst>
          </p:cNvPr>
          <p:cNvSpPr>
            <a:spLocks noGrp="1"/>
          </p:cNvSpPr>
          <p:nvPr>
            <p:ph type="body" sz="quarter" idx="16"/>
          </p:nvPr>
        </p:nvSpPr>
        <p:spPr>
          <a:xfrm>
            <a:off x="1527626" y="4216614"/>
            <a:ext cx="1830556" cy="1559225"/>
          </a:xfrm>
        </p:spPr>
        <p:txBody>
          <a:bodyPr>
            <a:noAutofit/>
          </a:bodyPr>
          <a:lstStyle/>
          <a:p>
            <a:pPr>
              <a:lnSpc>
                <a:spcPct val="160000"/>
              </a:lnSpc>
            </a:pPr>
            <a:r>
              <a:rPr lang="en-GB" sz="1400" dirty="0">
                <a:effectLst/>
                <a:latin typeface="Josefin Sans" pitchFamily="2" charset="0"/>
                <a:ea typeface="Times New Roman" panose="02020603050405020304" pitchFamily="18" charset="0"/>
              </a:rPr>
              <a:t>Le médecin généraliste a remarqué que Joséphine se rend régulièrement au cabinet pour les mêmes problèmes.</a:t>
            </a:r>
            <a:endParaRPr lang="en-US" sz="1400" dirty="0">
              <a:latin typeface="Josefin Sans" pitchFamily="2" charset="0"/>
            </a:endParaRPr>
          </a:p>
        </p:txBody>
      </p:sp>
      <p:sp>
        <p:nvSpPr>
          <p:cNvPr id="18" name="Text Placeholder 17">
            <a:extLst>
              <a:ext uri="{FF2B5EF4-FFF2-40B4-BE49-F238E27FC236}">
                <a16:creationId xmlns:a16="http://schemas.microsoft.com/office/drawing/2014/main" id="{52895F42-010F-FA4A-887F-5D4B161F4E81}"/>
              </a:ext>
            </a:extLst>
          </p:cNvPr>
          <p:cNvSpPr>
            <a:spLocks noGrp="1"/>
          </p:cNvSpPr>
          <p:nvPr>
            <p:ph type="body" sz="quarter" idx="17"/>
          </p:nvPr>
        </p:nvSpPr>
        <p:spPr/>
        <p:txBody>
          <a:bodyPr/>
          <a:lstStyle/>
          <a:p>
            <a:r>
              <a:rPr lang="en-US" dirty="0"/>
              <a:t>01</a:t>
            </a:r>
          </a:p>
        </p:txBody>
      </p:sp>
      <p:sp>
        <p:nvSpPr>
          <p:cNvPr id="19" name="Text Placeholder 18">
            <a:extLst>
              <a:ext uri="{FF2B5EF4-FFF2-40B4-BE49-F238E27FC236}">
                <a16:creationId xmlns:a16="http://schemas.microsoft.com/office/drawing/2014/main" id="{1ACAE41D-E179-EE40-891D-619A559214DE}"/>
              </a:ext>
            </a:extLst>
          </p:cNvPr>
          <p:cNvSpPr>
            <a:spLocks noGrp="1"/>
          </p:cNvSpPr>
          <p:nvPr>
            <p:ph type="body" sz="quarter" idx="18"/>
          </p:nvPr>
        </p:nvSpPr>
        <p:spPr>
          <a:xfrm>
            <a:off x="1358900" y="3474291"/>
            <a:ext cx="2186756" cy="684000"/>
          </a:xfrm>
        </p:spPr>
        <p:txBody>
          <a:bodyPr/>
          <a:lstStyle/>
          <a:p>
            <a:r>
              <a:rPr lang="en-US" dirty="0"/>
              <a:t>Examen du </a:t>
            </a:r>
            <a:r>
              <a:rPr lang="en-US" dirty="0" err="1"/>
              <a:t>GÉnÉraliste</a:t>
            </a:r>
            <a:endParaRPr lang="en-US" dirty="0"/>
          </a:p>
        </p:txBody>
      </p:sp>
      <p:sp>
        <p:nvSpPr>
          <p:cNvPr id="20" name="Text Placeholder 19">
            <a:extLst>
              <a:ext uri="{FF2B5EF4-FFF2-40B4-BE49-F238E27FC236}">
                <a16:creationId xmlns:a16="http://schemas.microsoft.com/office/drawing/2014/main" id="{A3354A05-6C58-FB43-80EE-297FD370A93E}"/>
              </a:ext>
            </a:extLst>
          </p:cNvPr>
          <p:cNvSpPr>
            <a:spLocks noGrp="1"/>
          </p:cNvSpPr>
          <p:nvPr>
            <p:ph type="body" sz="quarter" idx="20"/>
          </p:nvPr>
        </p:nvSpPr>
        <p:spPr/>
        <p:txBody>
          <a:bodyPr/>
          <a:lstStyle/>
          <a:p>
            <a:r>
              <a:rPr lang="en-US" dirty="0"/>
              <a:t>ÉTAPE</a:t>
            </a:r>
          </a:p>
        </p:txBody>
      </p:sp>
      <p:sp>
        <p:nvSpPr>
          <p:cNvPr id="21" name="Text Placeholder 20">
            <a:extLst>
              <a:ext uri="{FF2B5EF4-FFF2-40B4-BE49-F238E27FC236}">
                <a16:creationId xmlns:a16="http://schemas.microsoft.com/office/drawing/2014/main" id="{C64859F9-F238-9043-81DE-1CC1DA84AB68}"/>
              </a:ext>
            </a:extLst>
          </p:cNvPr>
          <p:cNvSpPr>
            <a:spLocks noGrp="1"/>
          </p:cNvSpPr>
          <p:nvPr>
            <p:ph type="body" sz="quarter" idx="21"/>
          </p:nvPr>
        </p:nvSpPr>
        <p:spPr/>
        <p:txBody>
          <a:bodyPr/>
          <a:lstStyle/>
          <a:p>
            <a:r>
              <a:rPr lang="en-US" dirty="0"/>
              <a:t>02</a:t>
            </a:r>
          </a:p>
        </p:txBody>
      </p:sp>
      <p:sp>
        <p:nvSpPr>
          <p:cNvPr id="22" name="Text Placeholder 21">
            <a:extLst>
              <a:ext uri="{FF2B5EF4-FFF2-40B4-BE49-F238E27FC236}">
                <a16:creationId xmlns:a16="http://schemas.microsoft.com/office/drawing/2014/main" id="{48A51423-5B29-9940-B8A9-69BEC7376638}"/>
              </a:ext>
            </a:extLst>
          </p:cNvPr>
          <p:cNvSpPr>
            <a:spLocks noGrp="1"/>
          </p:cNvSpPr>
          <p:nvPr>
            <p:ph type="body" sz="quarter" idx="22"/>
          </p:nvPr>
        </p:nvSpPr>
        <p:spPr/>
        <p:txBody>
          <a:bodyPr/>
          <a:lstStyle/>
          <a:p>
            <a:r>
              <a:rPr lang="en-US" dirty="0"/>
              <a:t>ÉTAPE</a:t>
            </a:r>
          </a:p>
        </p:txBody>
      </p:sp>
      <p:sp>
        <p:nvSpPr>
          <p:cNvPr id="23" name="Text Placeholder 22">
            <a:extLst>
              <a:ext uri="{FF2B5EF4-FFF2-40B4-BE49-F238E27FC236}">
                <a16:creationId xmlns:a16="http://schemas.microsoft.com/office/drawing/2014/main" id="{CAD9BDAD-620D-EC4B-8F0D-61779427F44E}"/>
              </a:ext>
            </a:extLst>
          </p:cNvPr>
          <p:cNvSpPr>
            <a:spLocks noGrp="1"/>
          </p:cNvSpPr>
          <p:nvPr>
            <p:ph type="body" sz="quarter" idx="23"/>
          </p:nvPr>
        </p:nvSpPr>
        <p:spPr/>
        <p:txBody>
          <a:bodyPr/>
          <a:lstStyle/>
          <a:p>
            <a:r>
              <a:rPr lang="en-US" dirty="0"/>
              <a:t>03</a:t>
            </a:r>
          </a:p>
        </p:txBody>
      </p:sp>
      <p:sp>
        <p:nvSpPr>
          <p:cNvPr id="24" name="Text Placeholder 23">
            <a:extLst>
              <a:ext uri="{FF2B5EF4-FFF2-40B4-BE49-F238E27FC236}">
                <a16:creationId xmlns:a16="http://schemas.microsoft.com/office/drawing/2014/main" id="{327E5413-3091-C749-9F40-4239B7D27271}"/>
              </a:ext>
            </a:extLst>
          </p:cNvPr>
          <p:cNvSpPr>
            <a:spLocks noGrp="1"/>
          </p:cNvSpPr>
          <p:nvPr>
            <p:ph type="body" sz="quarter" idx="24"/>
          </p:nvPr>
        </p:nvSpPr>
        <p:spPr/>
        <p:txBody>
          <a:bodyPr/>
          <a:lstStyle/>
          <a:p>
            <a:r>
              <a:rPr lang="en-US" dirty="0"/>
              <a:t>ÉTAPE</a:t>
            </a:r>
          </a:p>
        </p:txBody>
      </p:sp>
      <p:sp>
        <p:nvSpPr>
          <p:cNvPr id="25" name="Text Placeholder 24">
            <a:extLst>
              <a:ext uri="{FF2B5EF4-FFF2-40B4-BE49-F238E27FC236}">
                <a16:creationId xmlns:a16="http://schemas.microsoft.com/office/drawing/2014/main" id="{E265BC70-68EA-764B-BC13-CA74CAF5EA26}"/>
              </a:ext>
            </a:extLst>
          </p:cNvPr>
          <p:cNvSpPr>
            <a:spLocks noGrp="1"/>
          </p:cNvSpPr>
          <p:nvPr>
            <p:ph type="body" sz="quarter" idx="25"/>
          </p:nvPr>
        </p:nvSpPr>
        <p:spPr/>
        <p:txBody>
          <a:bodyPr/>
          <a:lstStyle/>
          <a:p>
            <a:r>
              <a:rPr lang="en-US" dirty="0"/>
              <a:t>04</a:t>
            </a:r>
          </a:p>
        </p:txBody>
      </p:sp>
      <p:sp>
        <p:nvSpPr>
          <p:cNvPr id="26" name="Text Placeholder 25">
            <a:extLst>
              <a:ext uri="{FF2B5EF4-FFF2-40B4-BE49-F238E27FC236}">
                <a16:creationId xmlns:a16="http://schemas.microsoft.com/office/drawing/2014/main" id="{4046256D-EC52-0240-A45A-9E0608C09782}"/>
              </a:ext>
            </a:extLst>
          </p:cNvPr>
          <p:cNvSpPr>
            <a:spLocks noGrp="1"/>
          </p:cNvSpPr>
          <p:nvPr>
            <p:ph type="body" sz="quarter" idx="26"/>
          </p:nvPr>
        </p:nvSpPr>
        <p:spPr/>
        <p:txBody>
          <a:bodyPr/>
          <a:lstStyle/>
          <a:p>
            <a:r>
              <a:rPr lang="en-US" dirty="0"/>
              <a:t>ÉTAPE</a:t>
            </a:r>
          </a:p>
        </p:txBody>
      </p:sp>
      <p:sp>
        <p:nvSpPr>
          <p:cNvPr id="27" name="Text Placeholder 26">
            <a:extLst>
              <a:ext uri="{FF2B5EF4-FFF2-40B4-BE49-F238E27FC236}">
                <a16:creationId xmlns:a16="http://schemas.microsoft.com/office/drawing/2014/main" id="{BCF7AB8F-437D-C54C-AD4A-1C56834365DE}"/>
              </a:ext>
            </a:extLst>
          </p:cNvPr>
          <p:cNvSpPr>
            <a:spLocks noGrp="1"/>
          </p:cNvSpPr>
          <p:nvPr>
            <p:ph type="body" sz="quarter" idx="27"/>
          </p:nvPr>
        </p:nvSpPr>
        <p:spPr>
          <a:xfrm>
            <a:off x="3873500" y="3474291"/>
            <a:ext cx="1974115" cy="684000"/>
          </a:xfrm>
        </p:spPr>
        <p:txBody>
          <a:bodyPr/>
          <a:lstStyle/>
          <a:p>
            <a:r>
              <a:rPr lang="en-US" dirty="0" err="1"/>
              <a:t>GÉnÉraliste</a:t>
            </a:r>
            <a:r>
              <a:rPr lang="en-US" dirty="0"/>
              <a:t> /Patient</a:t>
            </a:r>
          </a:p>
        </p:txBody>
      </p:sp>
      <p:sp>
        <p:nvSpPr>
          <p:cNvPr id="28" name="Text Placeholder 27">
            <a:extLst>
              <a:ext uri="{FF2B5EF4-FFF2-40B4-BE49-F238E27FC236}">
                <a16:creationId xmlns:a16="http://schemas.microsoft.com/office/drawing/2014/main" id="{AE6389E7-3883-4F4F-9BA3-6AF3C86EE70F}"/>
              </a:ext>
            </a:extLst>
          </p:cNvPr>
          <p:cNvSpPr>
            <a:spLocks noGrp="1"/>
          </p:cNvSpPr>
          <p:nvPr>
            <p:ph type="body" sz="quarter" idx="28"/>
          </p:nvPr>
        </p:nvSpPr>
        <p:spPr>
          <a:xfrm>
            <a:off x="3873500" y="4216614"/>
            <a:ext cx="1974115" cy="1559225"/>
          </a:xfrm>
        </p:spPr>
        <p:txBody>
          <a:bodyPr>
            <a:normAutofit fontScale="25000" lnSpcReduction="20000"/>
          </a:bodyPr>
          <a:lstStyle/>
          <a:p>
            <a:pPr>
              <a:lnSpc>
                <a:spcPct val="160000"/>
              </a:lnSpc>
            </a:pPr>
            <a:r>
              <a:rPr lang="en-GB" sz="5600" dirty="0">
                <a:effectLst/>
                <a:latin typeface="Josefin Sans" pitchFamily="2" charset="0"/>
                <a:ea typeface="Times New Roman" panose="02020603050405020304" pitchFamily="18" charset="0"/>
              </a:rPr>
              <a:t>Le médecin généraliste demande à Joséphine si elle accepterait d'être soutenue pour sa santé et son bien-être. </a:t>
            </a:r>
            <a:endParaRPr lang="en-US" sz="5600" dirty="0">
              <a:latin typeface="Josefin Sans" pitchFamily="2" charset="0"/>
            </a:endParaRPr>
          </a:p>
          <a:p>
            <a:endParaRPr lang="en-US" dirty="0"/>
          </a:p>
        </p:txBody>
      </p:sp>
      <p:sp>
        <p:nvSpPr>
          <p:cNvPr id="29" name="Text Placeholder 28">
            <a:extLst>
              <a:ext uri="{FF2B5EF4-FFF2-40B4-BE49-F238E27FC236}">
                <a16:creationId xmlns:a16="http://schemas.microsoft.com/office/drawing/2014/main" id="{9C374B52-BE3B-7245-9646-EA739AD7A36B}"/>
              </a:ext>
            </a:extLst>
          </p:cNvPr>
          <p:cNvSpPr>
            <a:spLocks noGrp="1"/>
          </p:cNvSpPr>
          <p:nvPr>
            <p:ph type="body" sz="quarter" idx="29"/>
          </p:nvPr>
        </p:nvSpPr>
        <p:spPr>
          <a:xfrm>
            <a:off x="5847615" y="3474291"/>
            <a:ext cx="3188809" cy="684000"/>
          </a:xfrm>
        </p:spPr>
        <p:txBody>
          <a:bodyPr/>
          <a:lstStyle/>
          <a:p>
            <a:r>
              <a:rPr lang="en-US" dirty="0" err="1"/>
              <a:t>Recommandation</a:t>
            </a:r>
            <a:r>
              <a:rPr lang="en-US" dirty="0"/>
              <a:t> du </a:t>
            </a:r>
            <a:r>
              <a:rPr lang="en-US" dirty="0" err="1"/>
              <a:t>médecin</a:t>
            </a:r>
            <a:r>
              <a:rPr lang="en-US" dirty="0"/>
              <a:t> généraliste </a:t>
            </a:r>
          </a:p>
        </p:txBody>
      </p:sp>
      <p:sp>
        <p:nvSpPr>
          <p:cNvPr id="30" name="Text Placeholder 29">
            <a:extLst>
              <a:ext uri="{FF2B5EF4-FFF2-40B4-BE49-F238E27FC236}">
                <a16:creationId xmlns:a16="http://schemas.microsoft.com/office/drawing/2014/main" id="{C1A07ACE-08A7-3A47-8E84-94C8BC383526}"/>
              </a:ext>
            </a:extLst>
          </p:cNvPr>
          <p:cNvSpPr>
            <a:spLocks noGrp="1"/>
          </p:cNvSpPr>
          <p:nvPr>
            <p:ph type="body" sz="quarter" idx="30"/>
          </p:nvPr>
        </p:nvSpPr>
        <p:spPr>
          <a:xfrm>
            <a:off x="6413063" y="4216614"/>
            <a:ext cx="1857276" cy="1559225"/>
          </a:xfrm>
        </p:spPr>
        <p:txBody>
          <a:bodyPr>
            <a:normAutofit fontScale="25000" lnSpcReduction="20000"/>
          </a:bodyPr>
          <a:lstStyle/>
          <a:p>
            <a:pPr>
              <a:lnSpc>
                <a:spcPct val="160000"/>
              </a:lnSpc>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Joséphine convient qu'il est temps de faire des changements et consent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à</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se fair recommender un agent de liaison. </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sz="5600" dirty="0"/>
          </a:p>
          <a:p>
            <a:endParaRPr lang="en-US" dirty="0"/>
          </a:p>
        </p:txBody>
      </p:sp>
      <p:sp>
        <p:nvSpPr>
          <p:cNvPr id="31" name="Text Placeholder 30">
            <a:extLst>
              <a:ext uri="{FF2B5EF4-FFF2-40B4-BE49-F238E27FC236}">
                <a16:creationId xmlns:a16="http://schemas.microsoft.com/office/drawing/2014/main" id="{2FC8AE15-7BD2-C34F-8452-F9BFFCFA84B9}"/>
              </a:ext>
            </a:extLst>
          </p:cNvPr>
          <p:cNvSpPr>
            <a:spLocks noGrp="1"/>
          </p:cNvSpPr>
          <p:nvPr>
            <p:ph type="body" sz="quarter" idx="31"/>
          </p:nvPr>
        </p:nvSpPr>
        <p:spPr>
          <a:xfrm>
            <a:off x="8877494" y="3474291"/>
            <a:ext cx="1955606" cy="684000"/>
          </a:xfrm>
        </p:spPr>
        <p:txBody>
          <a:bodyPr/>
          <a:lstStyle/>
          <a:p>
            <a:r>
              <a:rPr lang="en-US" dirty="0"/>
              <a:t>Prescription sociale</a:t>
            </a:r>
          </a:p>
        </p:txBody>
      </p:sp>
      <p:sp>
        <p:nvSpPr>
          <p:cNvPr id="32" name="Text Placeholder 31">
            <a:extLst>
              <a:ext uri="{FF2B5EF4-FFF2-40B4-BE49-F238E27FC236}">
                <a16:creationId xmlns:a16="http://schemas.microsoft.com/office/drawing/2014/main" id="{2C646ED5-3477-ED43-90BC-F811A57B7BB1}"/>
              </a:ext>
            </a:extLst>
          </p:cNvPr>
          <p:cNvSpPr>
            <a:spLocks noGrp="1"/>
          </p:cNvSpPr>
          <p:nvPr>
            <p:ph type="body" sz="quarter" idx="32"/>
          </p:nvPr>
        </p:nvSpPr>
        <p:spPr>
          <a:xfrm>
            <a:off x="9036424" y="4216614"/>
            <a:ext cx="1857276" cy="1559225"/>
          </a:xfrm>
        </p:spPr>
        <p:txBody>
          <a:bodyPr>
            <a:normAutofit fontScale="32500" lnSpcReduction="20000"/>
          </a:bodyPr>
          <a:lstStyle/>
          <a:p>
            <a:pPr>
              <a:lnSpc>
                <a:spcPct val="160000"/>
              </a:lnSpc>
            </a:pPr>
            <a:r>
              <a:rPr lang="en-GB" sz="4000" dirty="0">
                <a:effectLst/>
                <a:latin typeface="Josefin Sans" pitchFamily="2" charset="0"/>
                <a:ea typeface="Times New Roman" panose="02020603050405020304" pitchFamily="18" charset="0"/>
              </a:rPr>
              <a:t>Josephine rencontre son agent de liaison Melanie dans le délai convenu de 4 à 6 semaines.</a:t>
            </a:r>
            <a:endParaRPr lang="en-US" sz="4000" dirty="0">
              <a:latin typeface="Josefin Sans" pitchFamily="2" charset="0"/>
            </a:endParaRPr>
          </a:p>
          <a:p>
            <a:endParaRPr lang="en-US" dirty="0"/>
          </a:p>
        </p:txBody>
      </p:sp>
      <p:sp>
        <p:nvSpPr>
          <p:cNvPr id="50" name="Freeform 35">
            <a:extLst>
              <a:ext uri="{FF2B5EF4-FFF2-40B4-BE49-F238E27FC236}">
                <a16:creationId xmlns:a16="http://schemas.microsoft.com/office/drawing/2014/main" id="{7F632860-B07C-8245-928B-E70081F537CF}"/>
              </a:ext>
            </a:extLst>
          </p:cNvPr>
          <p:cNvSpPr>
            <a:spLocks noEditPoints="1"/>
          </p:cNvSpPr>
          <p:nvPr/>
        </p:nvSpPr>
        <p:spPr bwMode="auto">
          <a:xfrm>
            <a:off x="2312992" y="2499773"/>
            <a:ext cx="565150" cy="630238"/>
          </a:xfrm>
          <a:custGeom>
            <a:avLst/>
            <a:gdLst>
              <a:gd name="T0" fmla="*/ 50 w 149"/>
              <a:gd name="T1" fmla="*/ 129 h 166"/>
              <a:gd name="T2" fmla="*/ 38 w 149"/>
              <a:gd name="T3" fmla="*/ 100 h 166"/>
              <a:gd name="T4" fmla="*/ 32 w 149"/>
              <a:gd name="T5" fmla="*/ 75 h 166"/>
              <a:gd name="T6" fmla="*/ 76 w 149"/>
              <a:gd name="T7" fmla="*/ 28 h 166"/>
              <a:gd name="T8" fmla="*/ 119 w 149"/>
              <a:gd name="T9" fmla="*/ 75 h 166"/>
              <a:gd name="T10" fmla="*/ 114 w 149"/>
              <a:gd name="T11" fmla="*/ 99 h 166"/>
              <a:gd name="T12" fmla="*/ 103 w 149"/>
              <a:gd name="T13" fmla="*/ 124 h 166"/>
              <a:gd name="T14" fmla="*/ 90 w 149"/>
              <a:gd name="T15" fmla="*/ 132 h 166"/>
              <a:gd name="T16" fmla="*/ 72 w 149"/>
              <a:gd name="T17" fmla="*/ 136 h 166"/>
              <a:gd name="T18" fmla="*/ 55 w 149"/>
              <a:gd name="T19" fmla="*/ 143 h 166"/>
              <a:gd name="T20" fmla="*/ 52 w 149"/>
              <a:gd name="T21" fmla="*/ 147 h 166"/>
              <a:gd name="T22" fmla="*/ 53 w 149"/>
              <a:gd name="T23" fmla="*/ 151 h 166"/>
              <a:gd name="T24" fmla="*/ 58 w 149"/>
              <a:gd name="T25" fmla="*/ 152 h 166"/>
              <a:gd name="T26" fmla="*/ 92 w 149"/>
              <a:gd name="T27" fmla="*/ 144 h 166"/>
              <a:gd name="T28" fmla="*/ 97 w 149"/>
              <a:gd name="T29" fmla="*/ 145 h 166"/>
              <a:gd name="T30" fmla="*/ 98 w 149"/>
              <a:gd name="T31" fmla="*/ 150 h 166"/>
              <a:gd name="T32" fmla="*/ 95 w 149"/>
              <a:gd name="T33" fmla="*/ 155 h 166"/>
              <a:gd name="T34" fmla="*/ 81 w 149"/>
              <a:gd name="T35" fmla="*/ 161 h 166"/>
              <a:gd name="T36" fmla="*/ 65 w 149"/>
              <a:gd name="T37" fmla="*/ 166 h 166"/>
              <a:gd name="T38" fmla="*/ 65 w 149"/>
              <a:gd name="T39" fmla="*/ 74 h 166"/>
              <a:gd name="T40" fmla="*/ 74 w 149"/>
              <a:gd name="T41" fmla="*/ 85 h 166"/>
              <a:gd name="T42" fmla="*/ 86 w 149"/>
              <a:gd name="T43" fmla="*/ 63 h 166"/>
              <a:gd name="T44" fmla="*/ 17 w 149"/>
              <a:gd name="T45" fmla="*/ 76 h 166"/>
              <a:gd name="T46" fmla="*/ 0 w 149"/>
              <a:gd name="T47" fmla="*/ 73 h 166"/>
              <a:gd name="T48" fmla="*/ 24 w 149"/>
              <a:gd name="T49" fmla="*/ 43 h 166"/>
              <a:gd name="T50" fmla="*/ 10 w 149"/>
              <a:gd name="T51" fmla="*/ 38 h 166"/>
              <a:gd name="T52" fmla="*/ 46 w 149"/>
              <a:gd name="T53" fmla="*/ 23 h 166"/>
              <a:gd name="T54" fmla="*/ 38 w 149"/>
              <a:gd name="T55" fmla="*/ 12 h 166"/>
              <a:gd name="T56" fmla="*/ 76 w 149"/>
              <a:gd name="T57" fmla="*/ 16 h 166"/>
              <a:gd name="T58" fmla="*/ 75 w 149"/>
              <a:gd name="T59" fmla="*/ 0 h 166"/>
              <a:gd name="T60" fmla="*/ 111 w 149"/>
              <a:gd name="T61" fmla="*/ 12 h 166"/>
              <a:gd name="T62" fmla="*/ 106 w 149"/>
              <a:gd name="T63" fmla="*/ 24 h 166"/>
              <a:gd name="T64" fmla="*/ 139 w 149"/>
              <a:gd name="T65" fmla="*/ 39 h 166"/>
              <a:gd name="T66" fmla="*/ 128 w 149"/>
              <a:gd name="T67" fmla="*/ 44 h 166"/>
              <a:gd name="T68" fmla="*/ 126 w 149"/>
              <a:gd name="T69" fmla="*/ 45 h 166"/>
              <a:gd name="T70" fmla="*/ 149 w 149"/>
              <a:gd name="T71" fmla="*/ 76 h 166"/>
              <a:gd name="T72" fmla="*/ 133 w 149"/>
              <a:gd name="T73" fmla="*/ 75 h 166"/>
              <a:gd name="T74" fmla="*/ 75 w 149"/>
              <a:gd name="T75" fmla="*/ 45 h 166"/>
              <a:gd name="T76" fmla="*/ 48 w 149"/>
              <a:gd name="T77" fmla="*/ 71 h 166"/>
              <a:gd name="T78" fmla="*/ 75 w 149"/>
              <a:gd name="T79" fmla="*/ 97 h 166"/>
              <a:gd name="T80" fmla="*/ 102 w 149"/>
              <a:gd name="T81" fmla="*/ 71 h 166"/>
              <a:gd name="T82" fmla="*/ 75 w 149"/>
              <a:gd name="T8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66">
                <a:moveTo>
                  <a:pt x="50" y="129"/>
                </a:moveTo>
                <a:cubicBezTo>
                  <a:pt x="51" y="121"/>
                  <a:pt x="48" y="114"/>
                  <a:pt x="38" y="100"/>
                </a:cubicBezTo>
                <a:cubicBezTo>
                  <a:pt x="33" y="92"/>
                  <a:pt x="32" y="83"/>
                  <a:pt x="32" y="75"/>
                </a:cubicBezTo>
                <a:cubicBezTo>
                  <a:pt x="32" y="50"/>
                  <a:pt x="51" y="28"/>
                  <a:pt x="76" y="28"/>
                </a:cubicBezTo>
                <a:cubicBezTo>
                  <a:pt x="101" y="28"/>
                  <a:pt x="119" y="50"/>
                  <a:pt x="119" y="75"/>
                </a:cubicBezTo>
                <a:cubicBezTo>
                  <a:pt x="119" y="83"/>
                  <a:pt x="118" y="92"/>
                  <a:pt x="114" y="99"/>
                </a:cubicBezTo>
                <a:cubicBezTo>
                  <a:pt x="106" y="111"/>
                  <a:pt x="104" y="118"/>
                  <a:pt x="103" y="124"/>
                </a:cubicBezTo>
                <a:moveTo>
                  <a:pt x="90" y="132"/>
                </a:moveTo>
                <a:cubicBezTo>
                  <a:pt x="84" y="134"/>
                  <a:pt x="78" y="135"/>
                  <a:pt x="72" y="136"/>
                </a:cubicBezTo>
                <a:cubicBezTo>
                  <a:pt x="66" y="137"/>
                  <a:pt x="60" y="139"/>
                  <a:pt x="55" y="143"/>
                </a:cubicBezTo>
                <a:cubicBezTo>
                  <a:pt x="54" y="144"/>
                  <a:pt x="53" y="145"/>
                  <a:pt x="52" y="147"/>
                </a:cubicBezTo>
                <a:cubicBezTo>
                  <a:pt x="52" y="148"/>
                  <a:pt x="52" y="150"/>
                  <a:pt x="53" y="151"/>
                </a:cubicBezTo>
                <a:cubicBezTo>
                  <a:pt x="55" y="152"/>
                  <a:pt x="56" y="152"/>
                  <a:pt x="58" y="152"/>
                </a:cubicBezTo>
                <a:cubicBezTo>
                  <a:pt x="70" y="150"/>
                  <a:pt x="81" y="144"/>
                  <a:pt x="92" y="144"/>
                </a:cubicBezTo>
                <a:cubicBezTo>
                  <a:pt x="94" y="144"/>
                  <a:pt x="96" y="145"/>
                  <a:pt x="97" y="145"/>
                </a:cubicBezTo>
                <a:cubicBezTo>
                  <a:pt x="98" y="147"/>
                  <a:pt x="99" y="149"/>
                  <a:pt x="98" y="150"/>
                </a:cubicBezTo>
                <a:cubicBezTo>
                  <a:pt x="98" y="152"/>
                  <a:pt x="96" y="154"/>
                  <a:pt x="95" y="155"/>
                </a:cubicBezTo>
                <a:cubicBezTo>
                  <a:pt x="91" y="158"/>
                  <a:pt x="86" y="160"/>
                  <a:pt x="81" y="161"/>
                </a:cubicBezTo>
                <a:cubicBezTo>
                  <a:pt x="76" y="163"/>
                  <a:pt x="70" y="165"/>
                  <a:pt x="65" y="166"/>
                </a:cubicBezTo>
                <a:moveTo>
                  <a:pt x="65" y="74"/>
                </a:moveTo>
                <a:cubicBezTo>
                  <a:pt x="68" y="77"/>
                  <a:pt x="72" y="81"/>
                  <a:pt x="74" y="85"/>
                </a:cubicBezTo>
                <a:cubicBezTo>
                  <a:pt x="76" y="77"/>
                  <a:pt x="80" y="70"/>
                  <a:pt x="86" y="63"/>
                </a:cubicBezTo>
                <a:moveTo>
                  <a:pt x="17" y="76"/>
                </a:moveTo>
                <a:cubicBezTo>
                  <a:pt x="11" y="75"/>
                  <a:pt x="6" y="72"/>
                  <a:pt x="0" y="73"/>
                </a:cubicBezTo>
                <a:moveTo>
                  <a:pt x="24" y="43"/>
                </a:moveTo>
                <a:cubicBezTo>
                  <a:pt x="20" y="40"/>
                  <a:pt x="15" y="38"/>
                  <a:pt x="10" y="38"/>
                </a:cubicBezTo>
                <a:moveTo>
                  <a:pt x="46" y="23"/>
                </a:moveTo>
                <a:cubicBezTo>
                  <a:pt x="43" y="19"/>
                  <a:pt x="41" y="16"/>
                  <a:pt x="38" y="12"/>
                </a:cubicBezTo>
                <a:moveTo>
                  <a:pt x="76" y="16"/>
                </a:moveTo>
                <a:cubicBezTo>
                  <a:pt x="76" y="11"/>
                  <a:pt x="75" y="6"/>
                  <a:pt x="75" y="0"/>
                </a:cubicBezTo>
                <a:moveTo>
                  <a:pt x="111" y="12"/>
                </a:moveTo>
                <a:cubicBezTo>
                  <a:pt x="108" y="15"/>
                  <a:pt x="107" y="19"/>
                  <a:pt x="106" y="24"/>
                </a:cubicBezTo>
                <a:moveTo>
                  <a:pt x="139" y="39"/>
                </a:moveTo>
                <a:cubicBezTo>
                  <a:pt x="135" y="40"/>
                  <a:pt x="132" y="42"/>
                  <a:pt x="128" y="44"/>
                </a:cubicBezTo>
                <a:cubicBezTo>
                  <a:pt x="128" y="44"/>
                  <a:pt x="127" y="45"/>
                  <a:pt x="126" y="45"/>
                </a:cubicBezTo>
                <a:moveTo>
                  <a:pt x="149" y="76"/>
                </a:moveTo>
                <a:cubicBezTo>
                  <a:pt x="144" y="76"/>
                  <a:pt x="139" y="76"/>
                  <a:pt x="133" y="75"/>
                </a:cubicBezTo>
                <a:moveTo>
                  <a:pt x="75" y="45"/>
                </a:moveTo>
                <a:cubicBezTo>
                  <a:pt x="60" y="45"/>
                  <a:pt x="48" y="57"/>
                  <a:pt x="48" y="71"/>
                </a:cubicBezTo>
                <a:cubicBezTo>
                  <a:pt x="48" y="85"/>
                  <a:pt x="60" y="97"/>
                  <a:pt x="75" y="97"/>
                </a:cubicBezTo>
                <a:cubicBezTo>
                  <a:pt x="90" y="97"/>
                  <a:pt x="102" y="85"/>
                  <a:pt x="102" y="71"/>
                </a:cubicBezTo>
                <a:cubicBezTo>
                  <a:pt x="102" y="57"/>
                  <a:pt x="90" y="45"/>
                  <a:pt x="75" y="45"/>
                </a:cubicBezTo>
                <a:close/>
              </a:path>
            </a:pathLst>
          </a:custGeom>
          <a:solidFill>
            <a:schemeClr val="tx1"/>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50">
            <a:extLst>
              <a:ext uri="{FF2B5EF4-FFF2-40B4-BE49-F238E27FC236}">
                <a16:creationId xmlns:a16="http://schemas.microsoft.com/office/drawing/2014/main" id="{AFF2648F-5F56-DA42-AF18-D32BCEC65D55}"/>
              </a:ext>
            </a:extLst>
          </p:cNvPr>
          <p:cNvSpPr>
            <a:spLocks noEditPoints="1"/>
          </p:cNvSpPr>
          <p:nvPr/>
        </p:nvSpPr>
        <p:spPr bwMode="auto">
          <a:xfrm>
            <a:off x="4517422" y="2666400"/>
            <a:ext cx="831200" cy="463611"/>
          </a:xfrm>
          <a:custGeom>
            <a:avLst/>
            <a:gdLst>
              <a:gd name="T0" fmla="*/ 177 w 232"/>
              <a:gd name="T1" fmla="*/ 51 h 129"/>
              <a:gd name="T2" fmla="*/ 180 w 232"/>
              <a:gd name="T3" fmla="*/ 81 h 129"/>
              <a:gd name="T4" fmla="*/ 164 w 232"/>
              <a:gd name="T5" fmla="*/ 89 h 129"/>
              <a:gd name="T6" fmla="*/ 132 w 232"/>
              <a:gd name="T7" fmla="*/ 65 h 129"/>
              <a:gd name="T8" fmla="*/ 89 w 232"/>
              <a:gd name="T9" fmla="*/ 66 h 129"/>
              <a:gd name="T10" fmla="*/ 88 w 232"/>
              <a:gd name="T11" fmla="*/ 44 h 129"/>
              <a:gd name="T12" fmla="*/ 163 w 232"/>
              <a:gd name="T13" fmla="*/ 29 h 129"/>
              <a:gd name="T14" fmla="*/ 58 w 232"/>
              <a:gd name="T15" fmla="*/ 106 h 129"/>
              <a:gd name="T16" fmla="*/ 75 w 232"/>
              <a:gd name="T17" fmla="*/ 87 h 129"/>
              <a:gd name="T18" fmla="*/ 55 w 232"/>
              <a:gd name="T19" fmla="*/ 93 h 129"/>
              <a:gd name="T20" fmla="*/ 66 w 232"/>
              <a:gd name="T21" fmla="*/ 101 h 129"/>
              <a:gd name="T22" fmla="*/ 70 w 232"/>
              <a:gd name="T23" fmla="*/ 117 h 129"/>
              <a:gd name="T24" fmla="*/ 91 w 232"/>
              <a:gd name="T25" fmla="*/ 92 h 129"/>
              <a:gd name="T26" fmla="*/ 76 w 232"/>
              <a:gd name="T27" fmla="*/ 91 h 129"/>
              <a:gd name="T28" fmla="*/ 100 w 232"/>
              <a:gd name="T29" fmla="*/ 95 h 129"/>
              <a:gd name="T30" fmla="*/ 78 w 232"/>
              <a:gd name="T31" fmla="*/ 121 h 129"/>
              <a:gd name="T32" fmla="*/ 100 w 232"/>
              <a:gd name="T33" fmla="*/ 95 h 129"/>
              <a:gd name="T34" fmla="*/ 88 w 232"/>
              <a:gd name="T35" fmla="*/ 125 h 129"/>
              <a:gd name="T36" fmla="*/ 108 w 232"/>
              <a:gd name="T37" fmla="*/ 117 h 129"/>
              <a:gd name="T38" fmla="*/ 90 w 232"/>
              <a:gd name="T39" fmla="*/ 117 h 129"/>
              <a:gd name="T40" fmla="*/ 88 w 232"/>
              <a:gd name="T41" fmla="*/ 34 h 129"/>
              <a:gd name="T42" fmla="*/ 72 w 232"/>
              <a:gd name="T43" fmla="*/ 35 h 129"/>
              <a:gd name="T44" fmla="*/ 53 w 232"/>
              <a:gd name="T45" fmla="*/ 61 h 129"/>
              <a:gd name="T46" fmla="*/ 55 w 232"/>
              <a:gd name="T47" fmla="*/ 93 h 129"/>
              <a:gd name="T48" fmla="*/ 120 w 232"/>
              <a:gd name="T49" fmla="*/ 126 h 129"/>
              <a:gd name="T50" fmla="*/ 120 w 232"/>
              <a:gd name="T51" fmla="*/ 118 h 129"/>
              <a:gd name="T52" fmla="*/ 141 w 232"/>
              <a:gd name="T53" fmla="*/ 116 h 129"/>
              <a:gd name="T54" fmla="*/ 153 w 232"/>
              <a:gd name="T55" fmla="*/ 116 h 129"/>
              <a:gd name="T56" fmla="*/ 164 w 232"/>
              <a:gd name="T57" fmla="*/ 107 h 129"/>
              <a:gd name="T58" fmla="*/ 0 w 232"/>
              <a:gd name="T59" fmla="*/ 58 h 129"/>
              <a:gd name="T60" fmla="*/ 28 w 232"/>
              <a:gd name="T61" fmla="*/ 80 h 129"/>
              <a:gd name="T62" fmla="*/ 37 w 232"/>
              <a:gd name="T63" fmla="*/ 81 h 129"/>
              <a:gd name="T64" fmla="*/ 78 w 232"/>
              <a:gd name="T65" fmla="*/ 23 h 129"/>
              <a:gd name="T66" fmla="*/ 58 w 232"/>
              <a:gd name="T67" fmla="*/ 7 h 129"/>
              <a:gd name="T68" fmla="*/ 198 w 232"/>
              <a:gd name="T69" fmla="*/ 1 h 129"/>
              <a:gd name="T70" fmla="*/ 163 w 232"/>
              <a:gd name="T71" fmla="*/ 29 h 129"/>
              <a:gd name="T72" fmla="*/ 193 w 232"/>
              <a:gd name="T73" fmla="*/ 78 h 129"/>
              <a:gd name="T74" fmla="*/ 197 w 232"/>
              <a:gd name="T75" fmla="*/ 78 h 129"/>
              <a:gd name="T76" fmla="*/ 232 w 232"/>
              <a:gd name="T77" fmla="*/ 6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29">
                <a:moveTo>
                  <a:pt x="163" y="29"/>
                </a:moveTo>
                <a:cubicBezTo>
                  <a:pt x="168" y="36"/>
                  <a:pt x="172" y="44"/>
                  <a:pt x="177" y="51"/>
                </a:cubicBezTo>
                <a:cubicBezTo>
                  <a:pt x="181" y="59"/>
                  <a:pt x="186" y="67"/>
                  <a:pt x="190" y="75"/>
                </a:cubicBezTo>
                <a:cubicBezTo>
                  <a:pt x="186" y="76"/>
                  <a:pt x="183" y="78"/>
                  <a:pt x="180" y="81"/>
                </a:cubicBezTo>
                <a:cubicBezTo>
                  <a:pt x="177" y="84"/>
                  <a:pt x="175" y="87"/>
                  <a:pt x="173" y="90"/>
                </a:cubicBezTo>
                <a:cubicBezTo>
                  <a:pt x="170" y="94"/>
                  <a:pt x="167" y="92"/>
                  <a:pt x="164" y="89"/>
                </a:cubicBezTo>
                <a:cubicBezTo>
                  <a:pt x="160" y="86"/>
                  <a:pt x="156" y="83"/>
                  <a:pt x="152" y="80"/>
                </a:cubicBezTo>
                <a:cubicBezTo>
                  <a:pt x="145" y="75"/>
                  <a:pt x="139" y="69"/>
                  <a:pt x="132" y="65"/>
                </a:cubicBezTo>
                <a:cubicBezTo>
                  <a:pt x="126" y="60"/>
                  <a:pt x="118" y="56"/>
                  <a:pt x="111" y="57"/>
                </a:cubicBezTo>
                <a:cubicBezTo>
                  <a:pt x="103" y="58"/>
                  <a:pt x="97" y="65"/>
                  <a:pt x="89" y="66"/>
                </a:cubicBezTo>
                <a:cubicBezTo>
                  <a:pt x="83" y="68"/>
                  <a:pt x="74" y="66"/>
                  <a:pt x="73" y="59"/>
                </a:cubicBezTo>
                <a:cubicBezTo>
                  <a:pt x="72" y="51"/>
                  <a:pt x="82" y="47"/>
                  <a:pt x="88" y="44"/>
                </a:cubicBezTo>
                <a:cubicBezTo>
                  <a:pt x="95" y="40"/>
                  <a:pt x="103" y="37"/>
                  <a:pt x="111" y="35"/>
                </a:cubicBezTo>
                <a:cubicBezTo>
                  <a:pt x="128" y="30"/>
                  <a:pt x="146" y="23"/>
                  <a:pt x="163" y="29"/>
                </a:cubicBezTo>
                <a:cubicBezTo>
                  <a:pt x="163" y="29"/>
                  <a:pt x="163" y="29"/>
                  <a:pt x="163" y="29"/>
                </a:cubicBezTo>
                <a:close/>
                <a:moveTo>
                  <a:pt x="58" y="106"/>
                </a:moveTo>
                <a:cubicBezTo>
                  <a:pt x="64" y="107"/>
                  <a:pt x="69" y="100"/>
                  <a:pt x="72" y="96"/>
                </a:cubicBezTo>
                <a:cubicBezTo>
                  <a:pt x="74" y="93"/>
                  <a:pt x="76" y="90"/>
                  <a:pt x="75" y="87"/>
                </a:cubicBezTo>
                <a:cubicBezTo>
                  <a:pt x="74" y="85"/>
                  <a:pt x="71" y="83"/>
                  <a:pt x="68" y="83"/>
                </a:cubicBezTo>
                <a:cubicBezTo>
                  <a:pt x="63" y="84"/>
                  <a:pt x="57" y="90"/>
                  <a:pt x="55" y="93"/>
                </a:cubicBezTo>
                <a:cubicBezTo>
                  <a:pt x="52" y="97"/>
                  <a:pt x="51" y="105"/>
                  <a:pt x="58" y="106"/>
                </a:cubicBezTo>
                <a:close/>
                <a:moveTo>
                  <a:pt x="66" y="101"/>
                </a:moveTo>
                <a:cubicBezTo>
                  <a:pt x="64" y="104"/>
                  <a:pt x="60" y="107"/>
                  <a:pt x="62" y="111"/>
                </a:cubicBezTo>
                <a:cubicBezTo>
                  <a:pt x="63" y="115"/>
                  <a:pt x="66" y="118"/>
                  <a:pt x="70" y="117"/>
                </a:cubicBezTo>
                <a:cubicBezTo>
                  <a:pt x="77" y="115"/>
                  <a:pt x="82" y="106"/>
                  <a:pt x="86" y="102"/>
                </a:cubicBezTo>
                <a:cubicBezTo>
                  <a:pt x="89" y="99"/>
                  <a:pt x="91" y="96"/>
                  <a:pt x="91" y="92"/>
                </a:cubicBezTo>
                <a:cubicBezTo>
                  <a:pt x="91" y="89"/>
                  <a:pt x="88" y="86"/>
                  <a:pt x="85" y="86"/>
                </a:cubicBezTo>
                <a:cubicBezTo>
                  <a:pt x="81" y="86"/>
                  <a:pt x="79" y="88"/>
                  <a:pt x="76" y="91"/>
                </a:cubicBezTo>
                <a:cubicBezTo>
                  <a:pt x="73" y="95"/>
                  <a:pt x="70" y="98"/>
                  <a:pt x="66" y="101"/>
                </a:cubicBezTo>
                <a:close/>
                <a:moveTo>
                  <a:pt x="100" y="95"/>
                </a:moveTo>
                <a:cubicBezTo>
                  <a:pt x="94" y="90"/>
                  <a:pt x="87" y="100"/>
                  <a:pt x="83" y="104"/>
                </a:cubicBezTo>
                <a:cubicBezTo>
                  <a:pt x="80" y="108"/>
                  <a:pt x="70" y="117"/>
                  <a:pt x="78" y="121"/>
                </a:cubicBezTo>
                <a:cubicBezTo>
                  <a:pt x="84" y="126"/>
                  <a:pt x="91" y="116"/>
                  <a:pt x="95" y="112"/>
                </a:cubicBezTo>
                <a:cubicBezTo>
                  <a:pt x="99" y="108"/>
                  <a:pt x="107" y="99"/>
                  <a:pt x="100" y="95"/>
                </a:cubicBezTo>
                <a:close/>
                <a:moveTo>
                  <a:pt x="90" y="117"/>
                </a:moveTo>
                <a:cubicBezTo>
                  <a:pt x="88" y="120"/>
                  <a:pt x="87" y="122"/>
                  <a:pt x="88" y="125"/>
                </a:cubicBezTo>
                <a:cubicBezTo>
                  <a:pt x="89" y="128"/>
                  <a:pt x="92" y="129"/>
                  <a:pt x="94" y="128"/>
                </a:cubicBezTo>
                <a:cubicBezTo>
                  <a:pt x="100" y="127"/>
                  <a:pt x="106" y="121"/>
                  <a:pt x="108" y="117"/>
                </a:cubicBezTo>
                <a:cubicBezTo>
                  <a:pt x="111" y="112"/>
                  <a:pt x="110" y="105"/>
                  <a:pt x="103" y="106"/>
                </a:cubicBezTo>
                <a:cubicBezTo>
                  <a:pt x="97" y="107"/>
                  <a:pt x="93" y="113"/>
                  <a:pt x="90" y="117"/>
                </a:cubicBezTo>
                <a:close/>
                <a:moveTo>
                  <a:pt x="98" y="40"/>
                </a:moveTo>
                <a:cubicBezTo>
                  <a:pt x="95" y="38"/>
                  <a:pt x="92" y="36"/>
                  <a:pt x="88" y="34"/>
                </a:cubicBezTo>
                <a:cubicBezTo>
                  <a:pt x="85" y="33"/>
                  <a:pt x="81" y="30"/>
                  <a:pt x="78" y="31"/>
                </a:cubicBezTo>
                <a:cubicBezTo>
                  <a:pt x="75" y="31"/>
                  <a:pt x="74" y="33"/>
                  <a:pt x="72" y="35"/>
                </a:cubicBezTo>
                <a:cubicBezTo>
                  <a:pt x="70" y="38"/>
                  <a:pt x="68" y="41"/>
                  <a:pt x="66" y="44"/>
                </a:cubicBezTo>
                <a:cubicBezTo>
                  <a:pt x="62" y="50"/>
                  <a:pt x="57" y="56"/>
                  <a:pt x="53" y="61"/>
                </a:cubicBezTo>
                <a:cubicBezTo>
                  <a:pt x="48" y="68"/>
                  <a:pt x="43" y="75"/>
                  <a:pt x="37" y="80"/>
                </a:cubicBezTo>
                <a:cubicBezTo>
                  <a:pt x="43" y="85"/>
                  <a:pt x="49" y="89"/>
                  <a:pt x="55" y="93"/>
                </a:cubicBezTo>
                <a:moveTo>
                  <a:pt x="103" y="123"/>
                </a:moveTo>
                <a:cubicBezTo>
                  <a:pt x="108" y="127"/>
                  <a:pt x="114" y="128"/>
                  <a:pt x="120" y="126"/>
                </a:cubicBezTo>
                <a:cubicBezTo>
                  <a:pt x="122" y="126"/>
                  <a:pt x="125" y="125"/>
                  <a:pt x="125" y="123"/>
                </a:cubicBezTo>
                <a:cubicBezTo>
                  <a:pt x="124" y="120"/>
                  <a:pt x="120" y="120"/>
                  <a:pt x="120" y="118"/>
                </a:cubicBezTo>
                <a:cubicBezTo>
                  <a:pt x="125" y="123"/>
                  <a:pt x="131" y="129"/>
                  <a:pt x="138" y="124"/>
                </a:cubicBezTo>
                <a:cubicBezTo>
                  <a:pt x="141" y="123"/>
                  <a:pt x="142" y="119"/>
                  <a:pt x="141" y="116"/>
                </a:cubicBezTo>
                <a:cubicBezTo>
                  <a:pt x="140" y="112"/>
                  <a:pt x="136" y="110"/>
                  <a:pt x="133" y="108"/>
                </a:cubicBezTo>
                <a:cubicBezTo>
                  <a:pt x="138" y="113"/>
                  <a:pt x="145" y="120"/>
                  <a:pt x="153" y="116"/>
                </a:cubicBezTo>
                <a:cubicBezTo>
                  <a:pt x="161" y="111"/>
                  <a:pt x="154" y="102"/>
                  <a:pt x="148" y="99"/>
                </a:cubicBezTo>
                <a:cubicBezTo>
                  <a:pt x="153" y="103"/>
                  <a:pt x="157" y="108"/>
                  <a:pt x="164" y="107"/>
                </a:cubicBezTo>
                <a:cubicBezTo>
                  <a:pt x="171" y="105"/>
                  <a:pt x="172" y="98"/>
                  <a:pt x="169" y="92"/>
                </a:cubicBezTo>
                <a:moveTo>
                  <a:pt x="0" y="58"/>
                </a:moveTo>
                <a:cubicBezTo>
                  <a:pt x="6" y="62"/>
                  <a:pt x="13" y="68"/>
                  <a:pt x="19" y="73"/>
                </a:cubicBezTo>
                <a:cubicBezTo>
                  <a:pt x="22" y="75"/>
                  <a:pt x="25" y="77"/>
                  <a:pt x="28" y="80"/>
                </a:cubicBezTo>
                <a:cubicBezTo>
                  <a:pt x="29" y="81"/>
                  <a:pt x="31" y="84"/>
                  <a:pt x="33" y="84"/>
                </a:cubicBezTo>
                <a:cubicBezTo>
                  <a:pt x="34" y="84"/>
                  <a:pt x="36" y="82"/>
                  <a:pt x="37" y="81"/>
                </a:cubicBezTo>
                <a:moveTo>
                  <a:pt x="75" y="32"/>
                </a:moveTo>
                <a:cubicBezTo>
                  <a:pt x="78" y="30"/>
                  <a:pt x="82" y="27"/>
                  <a:pt x="78" y="23"/>
                </a:cubicBezTo>
                <a:cubicBezTo>
                  <a:pt x="75" y="21"/>
                  <a:pt x="72" y="18"/>
                  <a:pt x="69" y="16"/>
                </a:cubicBezTo>
                <a:cubicBezTo>
                  <a:pt x="65" y="13"/>
                  <a:pt x="62" y="10"/>
                  <a:pt x="58" y="7"/>
                </a:cubicBezTo>
                <a:cubicBezTo>
                  <a:pt x="55" y="5"/>
                  <a:pt x="51" y="2"/>
                  <a:pt x="47" y="0"/>
                </a:cubicBezTo>
                <a:moveTo>
                  <a:pt x="198" y="1"/>
                </a:moveTo>
                <a:cubicBezTo>
                  <a:pt x="185" y="8"/>
                  <a:pt x="171" y="14"/>
                  <a:pt x="158" y="21"/>
                </a:cubicBezTo>
                <a:cubicBezTo>
                  <a:pt x="160" y="23"/>
                  <a:pt x="161" y="26"/>
                  <a:pt x="163" y="29"/>
                </a:cubicBezTo>
                <a:moveTo>
                  <a:pt x="190" y="73"/>
                </a:moveTo>
                <a:cubicBezTo>
                  <a:pt x="191" y="75"/>
                  <a:pt x="191" y="77"/>
                  <a:pt x="193" y="78"/>
                </a:cubicBezTo>
                <a:cubicBezTo>
                  <a:pt x="193" y="79"/>
                  <a:pt x="193" y="79"/>
                  <a:pt x="194" y="79"/>
                </a:cubicBezTo>
                <a:cubicBezTo>
                  <a:pt x="195" y="79"/>
                  <a:pt x="197" y="78"/>
                  <a:pt x="197" y="78"/>
                </a:cubicBezTo>
                <a:cubicBezTo>
                  <a:pt x="201" y="76"/>
                  <a:pt x="205" y="75"/>
                  <a:pt x="209" y="73"/>
                </a:cubicBezTo>
                <a:cubicBezTo>
                  <a:pt x="217" y="70"/>
                  <a:pt x="225" y="66"/>
                  <a:pt x="232" y="62"/>
                </a:cubicBezTo>
              </a:path>
            </a:pathLst>
          </a:custGeom>
          <a:solidFill>
            <a:srgbClr val="F3BDB7"/>
          </a:solidFill>
          <a:ln w="19050" cap="rnd">
            <a:solidFill>
              <a:srgbClr val="FFC000"/>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36">
            <a:extLst>
              <a:ext uri="{FF2B5EF4-FFF2-40B4-BE49-F238E27FC236}">
                <a16:creationId xmlns:a16="http://schemas.microsoft.com/office/drawing/2014/main" id="{F1E4E953-44C9-5540-9129-5B8AA840BD0C}"/>
              </a:ext>
            </a:extLst>
          </p:cNvPr>
          <p:cNvSpPr>
            <a:spLocks noEditPoints="1"/>
          </p:cNvSpPr>
          <p:nvPr/>
        </p:nvSpPr>
        <p:spPr bwMode="auto">
          <a:xfrm>
            <a:off x="7007599" y="2619313"/>
            <a:ext cx="565151" cy="463611"/>
          </a:xfrm>
          <a:custGeom>
            <a:avLst/>
            <a:gdLst>
              <a:gd name="T0" fmla="*/ 0 w 177"/>
              <a:gd name="T1" fmla="*/ 144 h 145"/>
              <a:gd name="T2" fmla="*/ 177 w 177"/>
              <a:gd name="T3" fmla="*/ 145 h 145"/>
              <a:gd name="T4" fmla="*/ 45 w 177"/>
              <a:gd name="T5" fmla="*/ 143 h 145"/>
              <a:gd name="T6" fmla="*/ 44 w 177"/>
              <a:gd name="T7" fmla="*/ 107 h 145"/>
              <a:gd name="T8" fmla="*/ 20 w 177"/>
              <a:gd name="T9" fmla="*/ 107 h 145"/>
              <a:gd name="T10" fmla="*/ 19 w 177"/>
              <a:gd name="T11" fmla="*/ 143 h 145"/>
              <a:gd name="T12" fmla="*/ 81 w 177"/>
              <a:gd name="T13" fmla="*/ 142 h 145"/>
              <a:gd name="T14" fmla="*/ 81 w 177"/>
              <a:gd name="T15" fmla="*/ 69 h 145"/>
              <a:gd name="T16" fmla="*/ 56 w 177"/>
              <a:gd name="T17" fmla="*/ 70 h 145"/>
              <a:gd name="T18" fmla="*/ 57 w 177"/>
              <a:gd name="T19" fmla="*/ 142 h 145"/>
              <a:gd name="T20" fmla="*/ 120 w 177"/>
              <a:gd name="T21" fmla="*/ 143 h 145"/>
              <a:gd name="T22" fmla="*/ 119 w 177"/>
              <a:gd name="T23" fmla="*/ 87 h 145"/>
              <a:gd name="T24" fmla="*/ 96 w 177"/>
              <a:gd name="T25" fmla="*/ 86 h 145"/>
              <a:gd name="T26" fmla="*/ 95 w 177"/>
              <a:gd name="T27" fmla="*/ 143 h 145"/>
              <a:gd name="T28" fmla="*/ 157 w 177"/>
              <a:gd name="T29" fmla="*/ 144 h 145"/>
              <a:gd name="T30" fmla="*/ 156 w 177"/>
              <a:gd name="T31" fmla="*/ 48 h 145"/>
              <a:gd name="T32" fmla="*/ 132 w 177"/>
              <a:gd name="T33" fmla="*/ 48 h 145"/>
              <a:gd name="T34" fmla="*/ 133 w 177"/>
              <a:gd name="T35" fmla="*/ 144 h 145"/>
              <a:gd name="T36" fmla="*/ 35 w 177"/>
              <a:gd name="T37" fmla="*/ 65 h 145"/>
              <a:gd name="T38" fmla="*/ 28 w 177"/>
              <a:gd name="T39" fmla="*/ 64 h 145"/>
              <a:gd name="T40" fmla="*/ 24 w 177"/>
              <a:gd name="T41" fmla="*/ 71 h 145"/>
              <a:gd name="T42" fmla="*/ 28 w 177"/>
              <a:gd name="T43" fmla="*/ 78 h 145"/>
              <a:gd name="T44" fmla="*/ 33 w 177"/>
              <a:gd name="T45" fmla="*/ 79 h 145"/>
              <a:gd name="T46" fmla="*/ 37 w 177"/>
              <a:gd name="T47" fmla="*/ 77 h 145"/>
              <a:gd name="T48" fmla="*/ 39 w 177"/>
              <a:gd name="T49" fmla="*/ 72 h 145"/>
              <a:gd name="T50" fmla="*/ 35 w 177"/>
              <a:gd name="T51" fmla="*/ 65 h 145"/>
              <a:gd name="T52" fmla="*/ 62 w 177"/>
              <a:gd name="T53" fmla="*/ 37 h 145"/>
              <a:gd name="T54" fmla="*/ 66 w 177"/>
              <a:gd name="T55" fmla="*/ 43 h 145"/>
              <a:gd name="T56" fmla="*/ 73 w 177"/>
              <a:gd name="T57" fmla="*/ 44 h 145"/>
              <a:gd name="T58" fmla="*/ 76 w 177"/>
              <a:gd name="T59" fmla="*/ 41 h 145"/>
              <a:gd name="T60" fmla="*/ 76 w 177"/>
              <a:gd name="T61" fmla="*/ 37 h 145"/>
              <a:gd name="T62" fmla="*/ 74 w 177"/>
              <a:gd name="T63" fmla="*/ 33 h 145"/>
              <a:gd name="T64" fmla="*/ 71 w 177"/>
              <a:gd name="T65" fmla="*/ 30 h 145"/>
              <a:gd name="T66" fmla="*/ 69 w 177"/>
              <a:gd name="T67" fmla="*/ 30 h 145"/>
              <a:gd name="T68" fmla="*/ 62 w 177"/>
              <a:gd name="T69" fmla="*/ 37 h 145"/>
              <a:gd name="T70" fmla="*/ 112 w 177"/>
              <a:gd name="T71" fmla="*/ 58 h 145"/>
              <a:gd name="T72" fmla="*/ 113 w 177"/>
              <a:gd name="T73" fmla="*/ 53 h 145"/>
              <a:gd name="T74" fmla="*/ 111 w 177"/>
              <a:gd name="T75" fmla="*/ 48 h 145"/>
              <a:gd name="T76" fmla="*/ 106 w 177"/>
              <a:gd name="T77" fmla="*/ 47 h 145"/>
              <a:gd name="T78" fmla="*/ 100 w 177"/>
              <a:gd name="T79" fmla="*/ 48 h 145"/>
              <a:gd name="T80" fmla="*/ 98 w 177"/>
              <a:gd name="T81" fmla="*/ 50 h 145"/>
              <a:gd name="T82" fmla="*/ 99 w 177"/>
              <a:gd name="T83" fmla="*/ 58 h 145"/>
              <a:gd name="T84" fmla="*/ 106 w 177"/>
              <a:gd name="T85" fmla="*/ 62 h 145"/>
              <a:gd name="T86" fmla="*/ 112 w 177"/>
              <a:gd name="T87" fmla="*/ 58 h 145"/>
              <a:gd name="T88" fmla="*/ 137 w 177"/>
              <a:gd name="T89" fmla="*/ 14 h 145"/>
              <a:gd name="T90" fmla="*/ 145 w 177"/>
              <a:gd name="T91" fmla="*/ 19 h 145"/>
              <a:gd name="T92" fmla="*/ 147 w 177"/>
              <a:gd name="T93" fmla="*/ 4 h 145"/>
              <a:gd name="T94" fmla="*/ 137 w 177"/>
              <a:gd name="T95" fmla="*/ 14 h 145"/>
              <a:gd name="T96" fmla="*/ 64 w 177"/>
              <a:gd name="T97" fmla="*/ 42 h 145"/>
              <a:gd name="T98" fmla="*/ 37 w 177"/>
              <a:gd name="T99" fmla="*/ 67 h 145"/>
              <a:gd name="T100" fmla="*/ 77 w 177"/>
              <a:gd name="T101" fmla="*/ 40 h 145"/>
              <a:gd name="T102" fmla="*/ 98 w 177"/>
              <a:gd name="T103" fmla="*/ 50 h 145"/>
              <a:gd name="T104" fmla="*/ 140 w 177"/>
              <a:gd name="T105" fmla="*/ 18 h 145"/>
              <a:gd name="T106" fmla="*/ 125 w 177"/>
              <a:gd name="T107" fmla="*/ 35 h 145"/>
              <a:gd name="T108" fmla="*/ 112 w 177"/>
              <a:gd name="T109"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5">
                <a:moveTo>
                  <a:pt x="0" y="144"/>
                </a:moveTo>
                <a:cubicBezTo>
                  <a:pt x="59" y="142"/>
                  <a:pt x="118" y="142"/>
                  <a:pt x="177" y="145"/>
                </a:cubicBezTo>
                <a:moveTo>
                  <a:pt x="45" y="143"/>
                </a:moveTo>
                <a:cubicBezTo>
                  <a:pt x="44" y="131"/>
                  <a:pt x="44" y="119"/>
                  <a:pt x="44" y="107"/>
                </a:cubicBezTo>
                <a:cubicBezTo>
                  <a:pt x="36" y="107"/>
                  <a:pt x="28" y="107"/>
                  <a:pt x="20" y="107"/>
                </a:cubicBezTo>
                <a:cubicBezTo>
                  <a:pt x="20" y="119"/>
                  <a:pt x="20" y="131"/>
                  <a:pt x="19" y="143"/>
                </a:cubicBezTo>
                <a:moveTo>
                  <a:pt x="81" y="142"/>
                </a:moveTo>
                <a:cubicBezTo>
                  <a:pt x="82" y="118"/>
                  <a:pt x="82" y="94"/>
                  <a:pt x="81" y="69"/>
                </a:cubicBezTo>
                <a:cubicBezTo>
                  <a:pt x="73" y="71"/>
                  <a:pt x="64" y="71"/>
                  <a:pt x="56" y="70"/>
                </a:cubicBezTo>
                <a:cubicBezTo>
                  <a:pt x="57" y="94"/>
                  <a:pt x="57" y="119"/>
                  <a:pt x="57" y="142"/>
                </a:cubicBezTo>
                <a:moveTo>
                  <a:pt x="120" y="143"/>
                </a:moveTo>
                <a:cubicBezTo>
                  <a:pt x="118" y="124"/>
                  <a:pt x="118" y="106"/>
                  <a:pt x="119" y="87"/>
                </a:cubicBezTo>
                <a:cubicBezTo>
                  <a:pt x="111" y="86"/>
                  <a:pt x="103" y="86"/>
                  <a:pt x="96" y="86"/>
                </a:cubicBezTo>
                <a:cubicBezTo>
                  <a:pt x="95" y="105"/>
                  <a:pt x="95" y="124"/>
                  <a:pt x="95" y="143"/>
                </a:cubicBezTo>
                <a:moveTo>
                  <a:pt x="157" y="144"/>
                </a:moveTo>
                <a:cubicBezTo>
                  <a:pt x="156" y="112"/>
                  <a:pt x="156" y="80"/>
                  <a:pt x="156" y="48"/>
                </a:cubicBezTo>
                <a:cubicBezTo>
                  <a:pt x="148" y="47"/>
                  <a:pt x="140" y="47"/>
                  <a:pt x="132" y="48"/>
                </a:cubicBezTo>
                <a:cubicBezTo>
                  <a:pt x="132" y="80"/>
                  <a:pt x="132" y="112"/>
                  <a:pt x="133" y="144"/>
                </a:cubicBezTo>
                <a:moveTo>
                  <a:pt x="35" y="65"/>
                </a:moveTo>
                <a:cubicBezTo>
                  <a:pt x="33" y="63"/>
                  <a:pt x="30" y="63"/>
                  <a:pt x="28" y="64"/>
                </a:cubicBezTo>
                <a:cubicBezTo>
                  <a:pt x="25" y="66"/>
                  <a:pt x="24" y="69"/>
                  <a:pt x="24" y="71"/>
                </a:cubicBezTo>
                <a:cubicBezTo>
                  <a:pt x="24" y="74"/>
                  <a:pt x="26" y="76"/>
                  <a:pt x="28" y="78"/>
                </a:cubicBezTo>
                <a:cubicBezTo>
                  <a:pt x="30" y="79"/>
                  <a:pt x="31" y="79"/>
                  <a:pt x="33" y="79"/>
                </a:cubicBezTo>
                <a:cubicBezTo>
                  <a:pt x="35" y="79"/>
                  <a:pt x="36" y="79"/>
                  <a:pt x="37" y="77"/>
                </a:cubicBezTo>
                <a:cubicBezTo>
                  <a:pt x="38" y="76"/>
                  <a:pt x="39" y="74"/>
                  <a:pt x="39" y="72"/>
                </a:cubicBezTo>
                <a:cubicBezTo>
                  <a:pt x="39" y="70"/>
                  <a:pt x="37" y="67"/>
                  <a:pt x="35" y="65"/>
                </a:cubicBezTo>
                <a:close/>
                <a:moveTo>
                  <a:pt x="62" y="37"/>
                </a:moveTo>
                <a:cubicBezTo>
                  <a:pt x="62" y="40"/>
                  <a:pt x="64" y="42"/>
                  <a:pt x="66" y="43"/>
                </a:cubicBezTo>
                <a:cubicBezTo>
                  <a:pt x="68" y="44"/>
                  <a:pt x="71" y="45"/>
                  <a:pt x="73" y="44"/>
                </a:cubicBezTo>
                <a:cubicBezTo>
                  <a:pt x="74" y="43"/>
                  <a:pt x="75" y="42"/>
                  <a:pt x="76" y="41"/>
                </a:cubicBezTo>
                <a:cubicBezTo>
                  <a:pt x="77" y="40"/>
                  <a:pt x="77" y="38"/>
                  <a:pt x="76" y="37"/>
                </a:cubicBezTo>
                <a:cubicBezTo>
                  <a:pt x="76" y="35"/>
                  <a:pt x="75" y="34"/>
                  <a:pt x="74" y="33"/>
                </a:cubicBezTo>
                <a:cubicBezTo>
                  <a:pt x="73" y="32"/>
                  <a:pt x="72" y="31"/>
                  <a:pt x="71" y="30"/>
                </a:cubicBezTo>
                <a:cubicBezTo>
                  <a:pt x="70" y="30"/>
                  <a:pt x="69" y="30"/>
                  <a:pt x="69" y="30"/>
                </a:cubicBezTo>
                <a:cubicBezTo>
                  <a:pt x="65" y="30"/>
                  <a:pt x="62" y="34"/>
                  <a:pt x="62" y="37"/>
                </a:cubicBezTo>
                <a:close/>
                <a:moveTo>
                  <a:pt x="112" y="58"/>
                </a:moveTo>
                <a:cubicBezTo>
                  <a:pt x="113" y="57"/>
                  <a:pt x="113" y="55"/>
                  <a:pt x="113" y="53"/>
                </a:cubicBezTo>
                <a:cubicBezTo>
                  <a:pt x="112" y="51"/>
                  <a:pt x="112" y="49"/>
                  <a:pt x="111" y="48"/>
                </a:cubicBezTo>
                <a:cubicBezTo>
                  <a:pt x="109" y="47"/>
                  <a:pt x="108" y="47"/>
                  <a:pt x="106" y="47"/>
                </a:cubicBezTo>
                <a:cubicBezTo>
                  <a:pt x="104" y="46"/>
                  <a:pt x="102" y="46"/>
                  <a:pt x="100" y="48"/>
                </a:cubicBezTo>
                <a:cubicBezTo>
                  <a:pt x="99" y="48"/>
                  <a:pt x="99" y="49"/>
                  <a:pt x="98" y="50"/>
                </a:cubicBezTo>
                <a:cubicBezTo>
                  <a:pt x="98" y="53"/>
                  <a:pt x="98" y="56"/>
                  <a:pt x="99" y="58"/>
                </a:cubicBezTo>
                <a:cubicBezTo>
                  <a:pt x="100" y="61"/>
                  <a:pt x="103" y="62"/>
                  <a:pt x="106" y="62"/>
                </a:cubicBezTo>
                <a:cubicBezTo>
                  <a:pt x="108" y="63"/>
                  <a:pt x="111" y="61"/>
                  <a:pt x="112" y="58"/>
                </a:cubicBezTo>
                <a:close/>
                <a:moveTo>
                  <a:pt x="137" y="14"/>
                </a:moveTo>
                <a:cubicBezTo>
                  <a:pt x="139" y="17"/>
                  <a:pt x="142" y="19"/>
                  <a:pt x="145" y="19"/>
                </a:cubicBezTo>
                <a:cubicBezTo>
                  <a:pt x="153" y="19"/>
                  <a:pt x="153" y="7"/>
                  <a:pt x="147" y="4"/>
                </a:cubicBezTo>
                <a:cubicBezTo>
                  <a:pt x="141" y="0"/>
                  <a:pt x="134" y="8"/>
                  <a:pt x="137" y="14"/>
                </a:cubicBezTo>
                <a:close/>
                <a:moveTo>
                  <a:pt x="64" y="42"/>
                </a:moveTo>
                <a:cubicBezTo>
                  <a:pt x="55" y="50"/>
                  <a:pt x="46" y="59"/>
                  <a:pt x="37" y="67"/>
                </a:cubicBezTo>
                <a:moveTo>
                  <a:pt x="77" y="40"/>
                </a:moveTo>
                <a:cubicBezTo>
                  <a:pt x="84" y="44"/>
                  <a:pt x="90" y="47"/>
                  <a:pt x="98" y="50"/>
                </a:cubicBezTo>
                <a:moveTo>
                  <a:pt x="140" y="18"/>
                </a:moveTo>
                <a:cubicBezTo>
                  <a:pt x="135" y="24"/>
                  <a:pt x="130" y="29"/>
                  <a:pt x="125" y="35"/>
                </a:cubicBezTo>
                <a:cubicBezTo>
                  <a:pt x="120" y="40"/>
                  <a:pt x="116" y="45"/>
                  <a:pt x="112" y="50"/>
                </a:cubicBezTo>
              </a:path>
            </a:pathLst>
          </a:custGeom>
          <a:solidFill>
            <a:srgbClr val="0070C0"/>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38">
            <a:extLst>
              <a:ext uri="{FF2B5EF4-FFF2-40B4-BE49-F238E27FC236}">
                <a16:creationId xmlns:a16="http://schemas.microsoft.com/office/drawing/2014/main" id="{8ECA83CF-0A60-5047-B443-E03F489998C4}"/>
              </a:ext>
            </a:extLst>
          </p:cNvPr>
          <p:cNvSpPr>
            <a:spLocks noEditPoints="1"/>
          </p:cNvSpPr>
          <p:nvPr/>
        </p:nvSpPr>
        <p:spPr bwMode="auto">
          <a:xfrm>
            <a:off x="9623422" y="2666399"/>
            <a:ext cx="566343" cy="463611"/>
          </a:xfrm>
          <a:custGeom>
            <a:avLst/>
            <a:gdLst>
              <a:gd name="T0" fmla="*/ 1 w 180"/>
              <a:gd name="T1" fmla="*/ 80 h 147"/>
              <a:gd name="T2" fmla="*/ 1 w 180"/>
              <a:gd name="T3" fmla="*/ 34 h 147"/>
              <a:gd name="T4" fmla="*/ 174 w 180"/>
              <a:gd name="T5" fmla="*/ 27 h 147"/>
              <a:gd name="T6" fmla="*/ 180 w 180"/>
              <a:gd name="T7" fmla="*/ 83 h 147"/>
              <a:gd name="T8" fmla="*/ 101 w 180"/>
              <a:gd name="T9" fmla="*/ 119 h 147"/>
              <a:gd name="T10" fmla="*/ 102 w 180"/>
              <a:gd name="T11" fmla="*/ 93 h 147"/>
              <a:gd name="T12" fmla="*/ 96 w 180"/>
              <a:gd name="T13" fmla="*/ 89 h 147"/>
              <a:gd name="T14" fmla="*/ 80 w 180"/>
              <a:gd name="T15" fmla="*/ 89 h 147"/>
              <a:gd name="T16" fmla="*/ 79 w 180"/>
              <a:gd name="T17" fmla="*/ 113 h 147"/>
              <a:gd name="T18" fmla="*/ 85 w 180"/>
              <a:gd name="T19" fmla="*/ 119 h 147"/>
              <a:gd name="T20" fmla="*/ 101 w 180"/>
              <a:gd name="T21" fmla="*/ 119 h 147"/>
              <a:gd name="T22" fmla="*/ 80 w 180"/>
              <a:gd name="T23" fmla="*/ 23 h 147"/>
              <a:gd name="T24" fmla="*/ 77 w 180"/>
              <a:gd name="T25" fmla="*/ 20 h 147"/>
              <a:gd name="T26" fmla="*/ 65 w 180"/>
              <a:gd name="T27" fmla="*/ 21 h 147"/>
              <a:gd name="T28" fmla="*/ 64 w 180"/>
              <a:gd name="T29" fmla="*/ 27 h 147"/>
              <a:gd name="T30" fmla="*/ 119 w 180"/>
              <a:gd name="T31" fmla="*/ 23 h 147"/>
              <a:gd name="T32" fmla="*/ 116 w 180"/>
              <a:gd name="T33" fmla="*/ 20 h 147"/>
              <a:gd name="T34" fmla="*/ 105 w 180"/>
              <a:gd name="T35" fmla="*/ 21 h 147"/>
              <a:gd name="T36" fmla="*/ 104 w 180"/>
              <a:gd name="T37" fmla="*/ 27 h 147"/>
              <a:gd name="T38" fmla="*/ 108 w 180"/>
              <a:gd name="T39" fmla="*/ 15 h 147"/>
              <a:gd name="T40" fmla="*/ 103 w 180"/>
              <a:gd name="T41" fmla="*/ 10 h 147"/>
              <a:gd name="T42" fmla="*/ 79 w 180"/>
              <a:gd name="T43" fmla="*/ 11 h 147"/>
              <a:gd name="T44" fmla="*/ 76 w 180"/>
              <a:gd name="T45" fmla="*/ 20 h 147"/>
              <a:gd name="T46" fmla="*/ 117 w 180"/>
              <a:gd name="T47" fmla="*/ 9 h 147"/>
              <a:gd name="T48" fmla="*/ 104 w 180"/>
              <a:gd name="T49" fmla="*/ 1 h 147"/>
              <a:gd name="T50" fmla="*/ 69 w 180"/>
              <a:gd name="T51" fmla="*/ 3 h 147"/>
              <a:gd name="T52" fmla="*/ 66 w 180"/>
              <a:gd name="T53" fmla="*/ 20 h 147"/>
              <a:gd name="T54" fmla="*/ 6 w 180"/>
              <a:gd name="T55" fmla="*/ 126 h 147"/>
              <a:gd name="T56" fmla="*/ 11 w 180"/>
              <a:gd name="T57" fmla="*/ 143 h 147"/>
              <a:gd name="T58" fmla="*/ 57 w 180"/>
              <a:gd name="T59" fmla="*/ 146 h 147"/>
              <a:gd name="T60" fmla="*/ 136 w 180"/>
              <a:gd name="T61" fmla="*/ 146 h 147"/>
              <a:gd name="T62" fmla="*/ 167 w 180"/>
              <a:gd name="T63" fmla="*/ 146 h 147"/>
              <a:gd name="T64" fmla="*/ 176 w 180"/>
              <a:gd name="T65" fmla="*/ 133 h 147"/>
              <a:gd name="T66" fmla="*/ 176 w 180"/>
              <a:gd name="T67" fmla="*/ 85 h 147"/>
              <a:gd name="T68" fmla="*/ 87 w 180"/>
              <a:gd name="T69" fmla="*/ 97 h 147"/>
              <a:gd name="T70" fmla="*/ 86 w 180"/>
              <a:gd name="T71" fmla="*/ 99 h 147"/>
              <a:gd name="T72" fmla="*/ 87 w 180"/>
              <a:gd name="T73" fmla="*/ 110 h 147"/>
              <a:gd name="T74" fmla="*/ 93 w 180"/>
              <a:gd name="T75" fmla="*/ 111 h 147"/>
              <a:gd name="T76" fmla="*/ 95 w 180"/>
              <a:gd name="T77" fmla="*/ 109 h 147"/>
              <a:gd name="T78" fmla="*/ 95 w 180"/>
              <a:gd name="T79"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47">
                <a:moveTo>
                  <a:pt x="79" y="102"/>
                </a:moveTo>
                <a:cubicBezTo>
                  <a:pt x="52" y="100"/>
                  <a:pt x="26" y="90"/>
                  <a:pt x="1" y="80"/>
                </a:cubicBezTo>
                <a:cubicBezTo>
                  <a:pt x="1" y="34"/>
                  <a:pt x="1" y="34"/>
                  <a:pt x="1" y="34"/>
                </a:cubicBezTo>
                <a:cubicBezTo>
                  <a:pt x="1" y="34"/>
                  <a:pt x="1" y="34"/>
                  <a:pt x="1" y="34"/>
                </a:cubicBezTo>
                <a:cubicBezTo>
                  <a:pt x="0" y="30"/>
                  <a:pt x="4" y="27"/>
                  <a:pt x="8" y="27"/>
                </a:cubicBezTo>
                <a:cubicBezTo>
                  <a:pt x="174" y="27"/>
                  <a:pt x="174" y="27"/>
                  <a:pt x="174" y="27"/>
                </a:cubicBezTo>
                <a:cubicBezTo>
                  <a:pt x="177" y="27"/>
                  <a:pt x="180" y="30"/>
                  <a:pt x="180" y="34"/>
                </a:cubicBezTo>
                <a:cubicBezTo>
                  <a:pt x="180" y="50"/>
                  <a:pt x="180" y="67"/>
                  <a:pt x="180" y="83"/>
                </a:cubicBezTo>
                <a:cubicBezTo>
                  <a:pt x="155" y="92"/>
                  <a:pt x="129" y="100"/>
                  <a:pt x="102" y="102"/>
                </a:cubicBezTo>
                <a:moveTo>
                  <a:pt x="101" y="119"/>
                </a:moveTo>
                <a:cubicBezTo>
                  <a:pt x="101" y="118"/>
                  <a:pt x="101" y="117"/>
                  <a:pt x="101" y="116"/>
                </a:cubicBezTo>
                <a:cubicBezTo>
                  <a:pt x="102" y="109"/>
                  <a:pt x="103" y="101"/>
                  <a:pt x="102" y="93"/>
                </a:cubicBezTo>
                <a:cubicBezTo>
                  <a:pt x="102" y="92"/>
                  <a:pt x="102" y="91"/>
                  <a:pt x="101" y="90"/>
                </a:cubicBezTo>
                <a:cubicBezTo>
                  <a:pt x="100" y="89"/>
                  <a:pt x="98" y="89"/>
                  <a:pt x="96" y="89"/>
                </a:cubicBezTo>
                <a:cubicBezTo>
                  <a:pt x="91" y="89"/>
                  <a:pt x="86" y="89"/>
                  <a:pt x="81" y="89"/>
                </a:cubicBezTo>
                <a:cubicBezTo>
                  <a:pt x="80" y="89"/>
                  <a:pt x="80" y="89"/>
                  <a:pt x="80" y="89"/>
                </a:cubicBezTo>
                <a:cubicBezTo>
                  <a:pt x="79" y="89"/>
                  <a:pt x="79" y="90"/>
                  <a:pt x="79" y="91"/>
                </a:cubicBezTo>
                <a:cubicBezTo>
                  <a:pt x="79" y="98"/>
                  <a:pt x="79" y="106"/>
                  <a:pt x="79" y="113"/>
                </a:cubicBezTo>
                <a:cubicBezTo>
                  <a:pt x="79" y="115"/>
                  <a:pt x="79" y="116"/>
                  <a:pt x="80" y="118"/>
                </a:cubicBezTo>
                <a:cubicBezTo>
                  <a:pt x="81" y="119"/>
                  <a:pt x="83" y="119"/>
                  <a:pt x="85" y="119"/>
                </a:cubicBezTo>
                <a:cubicBezTo>
                  <a:pt x="89" y="119"/>
                  <a:pt x="93" y="120"/>
                  <a:pt x="97" y="120"/>
                </a:cubicBezTo>
                <a:cubicBezTo>
                  <a:pt x="98" y="120"/>
                  <a:pt x="100" y="120"/>
                  <a:pt x="101" y="119"/>
                </a:cubicBezTo>
                <a:close/>
                <a:moveTo>
                  <a:pt x="80" y="27"/>
                </a:moveTo>
                <a:cubicBezTo>
                  <a:pt x="79" y="26"/>
                  <a:pt x="79" y="24"/>
                  <a:pt x="80" y="23"/>
                </a:cubicBezTo>
                <a:cubicBezTo>
                  <a:pt x="80" y="22"/>
                  <a:pt x="79" y="21"/>
                  <a:pt x="78" y="20"/>
                </a:cubicBezTo>
                <a:cubicBezTo>
                  <a:pt x="78" y="20"/>
                  <a:pt x="77" y="20"/>
                  <a:pt x="77" y="20"/>
                </a:cubicBezTo>
                <a:cubicBezTo>
                  <a:pt x="74" y="20"/>
                  <a:pt x="70" y="20"/>
                  <a:pt x="67" y="20"/>
                </a:cubicBezTo>
                <a:cubicBezTo>
                  <a:pt x="67" y="20"/>
                  <a:pt x="66" y="20"/>
                  <a:pt x="65" y="21"/>
                </a:cubicBezTo>
                <a:cubicBezTo>
                  <a:pt x="64" y="21"/>
                  <a:pt x="64" y="22"/>
                  <a:pt x="64" y="24"/>
                </a:cubicBezTo>
                <a:cubicBezTo>
                  <a:pt x="64" y="25"/>
                  <a:pt x="65" y="26"/>
                  <a:pt x="64" y="27"/>
                </a:cubicBezTo>
                <a:moveTo>
                  <a:pt x="119" y="27"/>
                </a:moveTo>
                <a:cubicBezTo>
                  <a:pt x="119" y="26"/>
                  <a:pt x="119" y="24"/>
                  <a:pt x="119" y="23"/>
                </a:cubicBezTo>
                <a:cubicBezTo>
                  <a:pt x="119" y="22"/>
                  <a:pt x="119" y="21"/>
                  <a:pt x="118" y="20"/>
                </a:cubicBezTo>
                <a:cubicBezTo>
                  <a:pt x="118" y="20"/>
                  <a:pt x="117" y="20"/>
                  <a:pt x="116" y="20"/>
                </a:cubicBezTo>
                <a:cubicBezTo>
                  <a:pt x="113" y="20"/>
                  <a:pt x="110" y="20"/>
                  <a:pt x="107" y="20"/>
                </a:cubicBezTo>
                <a:cubicBezTo>
                  <a:pt x="106" y="20"/>
                  <a:pt x="105" y="20"/>
                  <a:pt x="105" y="21"/>
                </a:cubicBezTo>
                <a:cubicBezTo>
                  <a:pt x="104" y="21"/>
                  <a:pt x="104" y="22"/>
                  <a:pt x="104" y="24"/>
                </a:cubicBezTo>
                <a:cubicBezTo>
                  <a:pt x="104" y="25"/>
                  <a:pt x="104" y="26"/>
                  <a:pt x="104" y="27"/>
                </a:cubicBezTo>
                <a:moveTo>
                  <a:pt x="108" y="19"/>
                </a:moveTo>
                <a:cubicBezTo>
                  <a:pt x="108" y="18"/>
                  <a:pt x="108" y="16"/>
                  <a:pt x="108" y="15"/>
                </a:cubicBezTo>
                <a:cubicBezTo>
                  <a:pt x="108" y="14"/>
                  <a:pt x="107" y="12"/>
                  <a:pt x="106" y="11"/>
                </a:cubicBezTo>
                <a:cubicBezTo>
                  <a:pt x="105" y="11"/>
                  <a:pt x="104" y="11"/>
                  <a:pt x="103" y="10"/>
                </a:cubicBezTo>
                <a:cubicBezTo>
                  <a:pt x="96" y="10"/>
                  <a:pt x="89" y="10"/>
                  <a:pt x="83" y="10"/>
                </a:cubicBezTo>
                <a:cubicBezTo>
                  <a:pt x="81" y="10"/>
                  <a:pt x="80" y="10"/>
                  <a:pt x="79" y="11"/>
                </a:cubicBezTo>
                <a:cubicBezTo>
                  <a:pt x="77" y="11"/>
                  <a:pt x="76" y="13"/>
                  <a:pt x="76" y="15"/>
                </a:cubicBezTo>
                <a:cubicBezTo>
                  <a:pt x="76" y="16"/>
                  <a:pt x="76" y="18"/>
                  <a:pt x="76" y="20"/>
                </a:cubicBezTo>
                <a:moveTo>
                  <a:pt x="118" y="19"/>
                </a:moveTo>
                <a:cubicBezTo>
                  <a:pt x="118" y="16"/>
                  <a:pt x="118" y="13"/>
                  <a:pt x="117" y="9"/>
                </a:cubicBezTo>
                <a:cubicBezTo>
                  <a:pt x="117" y="6"/>
                  <a:pt x="115" y="3"/>
                  <a:pt x="112" y="2"/>
                </a:cubicBezTo>
                <a:cubicBezTo>
                  <a:pt x="110" y="1"/>
                  <a:pt x="107" y="1"/>
                  <a:pt x="104" y="1"/>
                </a:cubicBezTo>
                <a:cubicBezTo>
                  <a:pt x="95" y="1"/>
                  <a:pt x="86" y="0"/>
                  <a:pt x="76" y="1"/>
                </a:cubicBezTo>
                <a:cubicBezTo>
                  <a:pt x="74" y="1"/>
                  <a:pt x="71" y="2"/>
                  <a:pt x="69" y="3"/>
                </a:cubicBezTo>
                <a:cubicBezTo>
                  <a:pt x="67" y="5"/>
                  <a:pt x="66" y="8"/>
                  <a:pt x="66" y="11"/>
                </a:cubicBezTo>
                <a:cubicBezTo>
                  <a:pt x="66" y="14"/>
                  <a:pt x="66" y="17"/>
                  <a:pt x="66" y="20"/>
                </a:cubicBezTo>
                <a:moveTo>
                  <a:pt x="7" y="83"/>
                </a:moveTo>
                <a:cubicBezTo>
                  <a:pt x="7" y="97"/>
                  <a:pt x="6" y="111"/>
                  <a:pt x="6" y="126"/>
                </a:cubicBezTo>
                <a:cubicBezTo>
                  <a:pt x="6" y="129"/>
                  <a:pt x="6" y="132"/>
                  <a:pt x="7" y="135"/>
                </a:cubicBezTo>
                <a:cubicBezTo>
                  <a:pt x="7" y="138"/>
                  <a:pt x="9" y="141"/>
                  <a:pt x="11" y="143"/>
                </a:cubicBezTo>
                <a:cubicBezTo>
                  <a:pt x="13" y="145"/>
                  <a:pt x="16" y="147"/>
                  <a:pt x="19" y="146"/>
                </a:cubicBezTo>
                <a:cubicBezTo>
                  <a:pt x="57" y="146"/>
                  <a:pt x="57" y="146"/>
                  <a:pt x="57" y="146"/>
                </a:cubicBezTo>
                <a:cubicBezTo>
                  <a:pt x="72" y="146"/>
                  <a:pt x="88" y="146"/>
                  <a:pt x="103" y="146"/>
                </a:cubicBezTo>
                <a:cubicBezTo>
                  <a:pt x="114" y="146"/>
                  <a:pt x="125" y="146"/>
                  <a:pt x="136" y="146"/>
                </a:cubicBezTo>
                <a:cubicBezTo>
                  <a:pt x="141" y="146"/>
                  <a:pt x="147" y="146"/>
                  <a:pt x="152" y="146"/>
                </a:cubicBezTo>
                <a:cubicBezTo>
                  <a:pt x="157" y="146"/>
                  <a:pt x="162" y="147"/>
                  <a:pt x="167" y="146"/>
                </a:cubicBezTo>
                <a:cubicBezTo>
                  <a:pt x="169" y="145"/>
                  <a:pt x="172" y="144"/>
                  <a:pt x="174" y="141"/>
                </a:cubicBezTo>
                <a:cubicBezTo>
                  <a:pt x="175" y="139"/>
                  <a:pt x="176" y="136"/>
                  <a:pt x="176" y="133"/>
                </a:cubicBezTo>
                <a:cubicBezTo>
                  <a:pt x="177" y="123"/>
                  <a:pt x="176" y="113"/>
                  <a:pt x="176" y="103"/>
                </a:cubicBezTo>
                <a:cubicBezTo>
                  <a:pt x="176" y="97"/>
                  <a:pt x="176" y="91"/>
                  <a:pt x="176" y="85"/>
                </a:cubicBezTo>
                <a:moveTo>
                  <a:pt x="94" y="98"/>
                </a:moveTo>
                <a:cubicBezTo>
                  <a:pt x="92" y="97"/>
                  <a:pt x="89" y="97"/>
                  <a:pt x="87" y="97"/>
                </a:cubicBezTo>
                <a:cubicBezTo>
                  <a:pt x="87" y="97"/>
                  <a:pt x="87" y="97"/>
                  <a:pt x="87" y="98"/>
                </a:cubicBezTo>
                <a:cubicBezTo>
                  <a:pt x="86" y="98"/>
                  <a:pt x="86" y="99"/>
                  <a:pt x="86" y="99"/>
                </a:cubicBezTo>
                <a:cubicBezTo>
                  <a:pt x="86" y="102"/>
                  <a:pt x="86" y="105"/>
                  <a:pt x="86" y="107"/>
                </a:cubicBezTo>
                <a:cubicBezTo>
                  <a:pt x="86" y="108"/>
                  <a:pt x="86" y="110"/>
                  <a:pt x="87" y="110"/>
                </a:cubicBezTo>
                <a:cubicBezTo>
                  <a:pt x="87" y="111"/>
                  <a:pt x="88" y="111"/>
                  <a:pt x="89" y="111"/>
                </a:cubicBezTo>
                <a:cubicBezTo>
                  <a:pt x="90" y="111"/>
                  <a:pt x="91" y="111"/>
                  <a:pt x="93" y="111"/>
                </a:cubicBezTo>
                <a:cubicBezTo>
                  <a:pt x="94" y="111"/>
                  <a:pt x="94" y="111"/>
                  <a:pt x="95" y="110"/>
                </a:cubicBezTo>
                <a:cubicBezTo>
                  <a:pt x="95" y="110"/>
                  <a:pt x="95" y="109"/>
                  <a:pt x="95" y="109"/>
                </a:cubicBezTo>
                <a:cubicBezTo>
                  <a:pt x="95" y="106"/>
                  <a:pt x="95" y="103"/>
                  <a:pt x="95" y="100"/>
                </a:cubicBezTo>
                <a:cubicBezTo>
                  <a:pt x="96" y="99"/>
                  <a:pt x="96" y="99"/>
                  <a:pt x="95" y="98"/>
                </a:cubicBezTo>
                <a:cubicBezTo>
                  <a:pt x="95" y="98"/>
                  <a:pt x="94" y="98"/>
                  <a:pt x="94" y="98"/>
                </a:cubicBezTo>
                <a:close/>
              </a:path>
            </a:pathLst>
          </a:custGeom>
          <a:solidFill>
            <a:srgbClr val="FFC652"/>
          </a:solidFill>
          <a:ln w="19050" cap="rnd">
            <a:solidFill>
              <a:srgbClr val="313031"/>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777256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Étude de cas sur la prescription sociale</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05100" y="1497906"/>
            <a:ext cx="11217940" cy="5041672"/>
          </a:xfrm>
        </p:spPr>
        <p:txBody>
          <a:bodyPr numCol="2">
            <a:normAutofit fontScale="77500" lnSpcReduction="20000"/>
          </a:bodyPr>
          <a:lstStyle/>
          <a:p>
            <a:pPr>
              <a:lnSpc>
                <a:spcPct val="150000"/>
              </a:lnSpc>
              <a:spcAft>
                <a:spcPts val="600"/>
              </a:spcAft>
            </a:pPr>
            <a:r>
              <a:rPr lang="en-GB" sz="1800" dirty="0">
                <a:effectLst/>
                <a:latin typeface="Josefin Sans" pitchFamily="2" charset="0"/>
                <a:ea typeface="Calibri" panose="020F0502020204030204" pitchFamily="34" charset="0"/>
              </a:rPr>
              <a:t>Mélanie propose des rendez-vous d'une durée de 60 à 90 minutes, ce qui laisse à Joséphine tout le temps nécessaire pour discuter de ses problèmes et de ses questions. Joséphine choisit le lieu de rencontre, qui peut varier d'un rendez-vous à l'autre. Cette relation prend du temps à se développer, et un rapport se crée, par conséquent il peut y avoir plusieurs rendez-vous avant que le plan de soutien (plan d'action) ne soit achevé. </a:t>
            </a:r>
            <a:endParaRPr lang="en-GB" sz="1800" dirty="0">
              <a:effectLst/>
              <a:latin typeface="Josefin Sans" pitchFamily="2" charset="0"/>
              <a:ea typeface="Times New Roman" panose="02020603050405020304" pitchFamily="18" charset="0"/>
            </a:endParaRPr>
          </a:p>
          <a:p>
            <a:pPr hangingPunct="0">
              <a:lnSpc>
                <a:spcPct val="150000"/>
              </a:lnSpc>
              <a:spcAft>
                <a:spcPts val="800"/>
              </a:spcAft>
            </a:pPr>
            <a:r>
              <a:rPr lang="en-GB" sz="1800" dirty="0">
                <a:ln>
                  <a:noFill/>
                </a:ln>
                <a:effectLst>
                  <a:outerShdw blurRad="38100" dist="19050" dir="2700000" algn="tl">
                    <a:schemeClr val="dk1">
                      <a:alpha val="40000"/>
                    </a:schemeClr>
                  </a:outerShdw>
                </a:effectLst>
                <a:latin typeface="Josefin Sans" pitchFamily="2" charset="0"/>
                <a:ea typeface="Calibri" panose="020F0502020204030204" pitchFamily="34" charset="0"/>
                <a:cs typeface="Calibri" panose="020F0502020204030204" pitchFamily="34" charset="0"/>
              </a:rPr>
              <a:t>Pendant les rendez-vous, Joséphine et Mélanie discutent :</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Joséphine se sent souvent déprimée et ne sait pas quoi faire d'autre que de consulter le généraliste. </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Elle se sent isolée socialement, et parfois dépassée par ses sentiments.</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Son partenaire travaille et elle éprouve souvent du ressentiment à l'idée d'être seule la majeure partie de la journée. </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Elle aimerait manger plus sainement et être plus active. Sa prise de poids la rend dépressive et l'empêche de sortir.</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Elle a des problèmes de sommeil.</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Elle s'est brouillée avec certains membres de sa famille, ce qui ajoute à son sentiment d'isolement.</a:t>
            </a:r>
            <a:endParaRPr lang="en-GB" sz="18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559" y="3901440"/>
            <a:ext cx="3352801" cy="2046441"/>
          </a:xfrm>
          <a:prstGeom prst="rect">
            <a:avLst/>
          </a:prstGeom>
          <a:blipFill>
            <a:blip r:embed="rId3">
              <a:alphaModFix amt="83000"/>
            </a:blip>
            <a:stretch>
              <a:fillRect/>
            </a:stretch>
          </a:blipFill>
        </p:spPr>
      </p:pic>
    </p:spTree>
    <p:extLst>
      <p:ext uri="{BB962C8B-B14F-4D97-AF65-F5344CB8AC3E}">
        <p14:creationId xmlns:p14="http://schemas.microsoft.com/office/powerpoint/2010/main" val="3198795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945857" y="303975"/>
            <a:ext cx="10512420" cy="869505"/>
          </a:xfrm>
        </p:spPr>
        <p:txBody>
          <a:bodyPr/>
          <a:lstStyle/>
          <a:p>
            <a:pPr algn="ctr"/>
            <a:r>
              <a:rPr lang="en-US" dirty="0"/>
              <a:t>Soutien/plan d'action pour la prescription sociale</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85477" y="845407"/>
            <a:ext cx="10972800" cy="5273865"/>
          </a:xfrm>
        </p:spPr>
        <p:txBody>
          <a:bodyPr numCol="2">
            <a:normAutofit fontScale="25000" lnSpcReduction="20000"/>
          </a:bodyPr>
          <a:lstStyle/>
          <a:p>
            <a:pPr lvl="0" hangingPunct="0">
              <a:lnSpc>
                <a:spcPct val="150000"/>
              </a:lnSpc>
              <a:spcAft>
                <a:spcPts val="800"/>
              </a:spcAft>
              <a:tabLst>
                <a:tab pos="457200" algn="l"/>
              </a:tabLst>
            </a:pPr>
            <a:r>
              <a:rPr lang="en-GB" sz="6400" b="1" dirty="0">
                <a:solidFill>
                  <a:schemeClr val="tx1"/>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Plan de soutien</a:t>
            </a:r>
          </a:p>
          <a:p>
            <a:pPr lvl="0" hangingPunct="0">
              <a:lnSpc>
                <a:spcPct val="170000"/>
              </a:lnSpc>
              <a:spcAft>
                <a:spcPts val="800"/>
              </a:spcAft>
              <a:tabLst>
                <a:tab pos="457200" algn="l"/>
              </a:tabLst>
            </a:pPr>
            <a:r>
              <a:rPr lang="en-GB" sz="4800" dirty="0">
                <a:effectLst/>
                <a:latin typeface="Josefin Sans" pitchFamily="2" charset="0"/>
                <a:ea typeface="Calibri" panose="020F0502020204030204" pitchFamily="34" charset="0"/>
                <a:cs typeface="Calibri" panose="020F0502020204030204" pitchFamily="34" charset="0"/>
              </a:rPr>
              <a:t>Melanie </a:t>
            </a:r>
            <a:r>
              <a:rPr lang="en-GB" sz="4800" dirty="0">
                <a:latin typeface="Josefin Sans" pitchFamily="2" charset="0"/>
                <a:ea typeface="Calibri" panose="020F0502020204030204" pitchFamily="34" charset="0"/>
                <a:cs typeface="Calibri" panose="020F0502020204030204" pitchFamily="34" charset="0"/>
              </a:rPr>
              <a:t>guide Josephine à travers les </a:t>
            </a:r>
            <a:r>
              <a:rPr lang="en-GB" sz="4800" dirty="0">
                <a:effectLst/>
                <a:latin typeface="Josefin Sans" pitchFamily="2" charset="0"/>
                <a:ea typeface="Calibri" panose="020F0502020204030204" pitchFamily="34" charset="0"/>
                <a:cs typeface="Calibri" panose="020F0502020204030204" pitchFamily="34" charset="0"/>
              </a:rPr>
              <a:t>outils de bien-être et ensemble elles créent un plan d'action de bien-être que Josephine peut </a:t>
            </a:r>
            <a:r>
              <a:rPr lang="en-GB" sz="4800" dirty="0">
                <a:latin typeface="Josefin Sans" pitchFamily="2" charset="0"/>
                <a:ea typeface="Calibri" panose="020F0502020204030204" pitchFamily="34" charset="0"/>
                <a:cs typeface="Calibri" panose="020F0502020204030204" pitchFamily="34" charset="0"/>
              </a:rPr>
              <a:t>appliquer </a:t>
            </a:r>
            <a:r>
              <a:rPr lang="en-GB" sz="4800" dirty="0">
                <a:effectLst/>
                <a:latin typeface="Josefin Sans" pitchFamily="2" charset="0"/>
                <a:ea typeface="Calibri" panose="020F0502020204030204" pitchFamily="34" charset="0"/>
                <a:cs typeface="Calibri" panose="020F0502020204030204" pitchFamily="34" charset="0"/>
              </a:rPr>
              <a:t>quand elle commence à se sentir faible, ce qui l'aide à se sentir plus en contrôle de sa santé mentale et moins dépendante du médecin généraliste.      </a:t>
            </a:r>
            <a:endParaRPr lang="en-GB" sz="48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70000"/>
              </a:lnSpc>
              <a:spcBef>
                <a:spcPts val="600"/>
              </a:spcBef>
              <a:spcAft>
                <a:spcPts val="600"/>
              </a:spcAft>
              <a:buFont typeface="Arial" panose="020B0604020202020204" pitchFamily="34" charset="0"/>
              <a:buChar char="•"/>
              <a:tabLst>
                <a:tab pos="457200" algn="l"/>
              </a:tabLst>
            </a:pPr>
            <a:r>
              <a:rPr lang="en-GB" sz="5600" dirty="0" err="1">
                <a:effectLst/>
                <a:latin typeface="Josefin Sans" pitchFamily="2" charset="0"/>
                <a:ea typeface="Calibri" panose="020F0502020204030204" pitchFamily="34" charset="0"/>
                <a:cs typeface="Calibri" panose="020F0502020204030204" pitchFamily="34" charset="0"/>
              </a:rPr>
              <a:t>Rechercher</a:t>
            </a:r>
            <a:r>
              <a:rPr lang="en-GB" sz="5600" dirty="0">
                <a:effectLst/>
                <a:latin typeface="Josefin Sans" pitchFamily="2" charset="0"/>
                <a:ea typeface="Calibri" panose="020F0502020204030204" pitchFamily="34" charset="0"/>
                <a:cs typeface="Calibri" panose="020F0502020204030204" pitchFamily="34" charset="0"/>
              </a:rPr>
              <a:t> les groupes communautaires et les passe-temps qui intéressent Joséphine, afin qu'elle puisse se constituer un réseau social et réduire son isolement social. </a:t>
            </a:r>
            <a:endParaRPr lang="en-GB" sz="56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70000"/>
              </a:lnSpc>
              <a:spcBef>
                <a:spcPts val="600"/>
              </a:spcBef>
              <a:spcAft>
                <a:spcPts val="600"/>
              </a:spcAft>
              <a:buFont typeface="Arial" panose="020B0604020202020204" pitchFamily="34" charset="0"/>
              <a:buChar char="•"/>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Réévaluer le droit aux prestations et orienter Joséphine vers une </a:t>
            </a:r>
            <a:r>
              <a:rPr lang="en-GB" sz="5600" dirty="0">
                <a:latin typeface="Josefin Sans" pitchFamily="2" charset="0"/>
                <a:ea typeface="Calibri" panose="020F0502020204030204" pitchFamily="34" charset="0"/>
                <a:cs typeface="Calibri" panose="020F0502020204030204" pitchFamily="34" charset="0"/>
              </a:rPr>
              <a:t>agence de conseil indépendante </a:t>
            </a:r>
            <a:r>
              <a:rPr lang="en-GB" sz="5600" dirty="0">
                <a:effectLst/>
                <a:latin typeface="Josefin Sans" pitchFamily="2" charset="0"/>
                <a:ea typeface="Calibri" panose="020F0502020204030204" pitchFamily="34" charset="0"/>
                <a:cs typeface="Calibri" panose="020F0502020204030204" pitchFamily="34" charset="0"/>
              </a:rPr>
              <a:t>pour obtenir des conseils financiers.</a:t>
            </a:r>
            <a:endParaRPr lang="en-GB" sz="5600" dirty="0">
              <a:effectLst/>
              <a:latin typeface="Josefin Sans" pitchFamily="2" charset="0"/>
              <a:ea typeface="Calibri" panose="020F0502020204030204" pitchFamily="34" charset="0"/>
              <a:cs typeface="Times New Roman" panose="02020603050405020304" pitchFamily="18" charset="0"/>
            </a:endParaRPr>
          </a:p>
          <a:p>
            <a:pPr marL="342900" lvl="0" indent="-28575" hangingPunct="0">
              <a:lnSpc>
                <a:spcPct val="170000"/>
              </a:lnSpc>
              <a:spcBef>
                <a:spcPts val="600"/>
              </a:spcBef>
              <a:spcAft>
                <a:spcPts val="600"/>
              </a:spcAft>
              <a:buFont typeface="Arial" panose="020B0604020202020204" pitchFamily="34" charset="0"/>
              <a:buChar char="•"/>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Travailler avec le conseiller en options santé du cabinet pour obtenir un soutien en matière de nouveaux modes de vie et devenir plus saine et plus </a:t>
            </a:r>
            <a:r>
              <a:rPr lang="en-GB" sz="5600" dirty="0" err="1">
                <a:effectLst/>
                <a:latin typeface="Josefin Sans" pitchFamily="2" charset="0"/>
                <a:ea typeface="Calibri" panose="020F0502020204030204" pitchFamily="34" charset="0"/>
                <a:cs typeface="Calibri" panose="020F0502020204030204" pitchFamily="34" charset="0"/>
              </a:rPr>
              <a:t>heureuse</a:t>
            </a:r>
            <a:r>
              <a:rPr lang="en-GB" sz="5600" dirty="0">
                <a:effectLst/>
                <a:latin typeface="Josefin Sans" pitchFamily="2" charset="0"/>
                <a:ea typeface="Calibri" panose="020F0502020204030204" pitchFamily="34" charset="0"/>
                <a:cs typeface="Calibri" panose="020F0502020204030204" pitchFamily="34" charset="0"/>
              </a:rPr>
              <a:t>, </a:t>
            </a:r>
            <a:r>
              <a:rPr lang="en-GB" sz="5600" dirty="0" err="1">
                <a:effectLst/>
                <a:latin typeface="Josefin Sans" pitchFamily="2" charset="0"/>
                <a:ea typeface="Calibri" panose="020F0502020204030204" pitchFamily="34" charset="0"/>
                <a:cs typeface="Calibri" panose="020F0502020204030204" pitchFamily="34" charset="0"/>
              </a:rPr>
              <a:t>ainsi</a:t>
            </a:r>
            <a:r>
              <a:rPr lang="en-GB" sz="5600" dirty="0">
                <a:effectLst/>
                <a:latin typeface="Josefin Sans" pitchFamily="2" charset="0"/>
                <a:ea typeface="Calibri" panose="020F0502020204030204" pitchFamily="34" charset="0"/>
                <a:cs typeface="Calibri" panose="020F0502020204030204" pitchFamily="34" charset="0"/>
              </a:rPr>
              <a:t> que pour réduire la dépendance à l'égard du médecin généraliste et des médicaments. </a:t>
            </a:r>
            <a:endParaRPr lang="en-GB" sz="5600" dirty="0">
              <a:effectLst/>
              <a:latin typeface="Josefin Sans" pitchFamily="2" charset="0"/>
              <a:ea typeface="Calibri" panose="020F0502020204030204" pitchFamily="34" charset="0"/>
              <a:cs typeface="Times New Roman" panose="02020603050405020304" pitchFamily="18" charset="0"/>
            </a:endParaRPr>
          </a:p>
          <a:p>
            <a:pPr hangingPunct="0">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 </a:t>
            </a:r>
          </a:p>
          <a:p>
            <a:pPr hangingPunct="0">
              <a:lnSpc>
                <a:spcPct val="170000"/>
              </a:lnSpc>
              <a:spcAft>
                <a:spcPts val="800"/>
              </a:spcAft>
            </a:pPr>
            <a:endParaRPr lang="en-GB" sz="5600" dirty="0">
              <a:latin typeface="Josefin Sans" pitchFamily="2" charset="0"/>
              <a:ea typeface="Calibri" panose="020F0502020204030204" pitchFamily="34" charset="0"/>
              <a:cs typeface="Calibri" panose="020F0502020204030204" pitchFamily="34" charset="0"/>
            </a:endParaRPr>
          </a:p>
          <a:p>
            <a:pPr algn="ctr">
              <a:lnSpc>
                <a:spcPct val="170000"/>
              </a:lnSpc>
            </a:pPr>
            <a:r>
              <a:rPr lang="en-GB" sz="6400" kern="1200" dirty="0">
                <a:ln>
                  <a:noFill/>
                </a:ln>
                <a:effectLst>
                  <a:outerShdw blurRad="38100" dist="38100" dir="2700000" algn="tl">
                    <a:srgbClr val="000000">
                      <a:alpha val="43137"/>
                    </a:srgbClr>
                  </a:outerShdw>
                </a:effectLst>
                <a:latin typeface="Josefin Sans" pitchFamily="2" charset="0"/>
              </a:rPr>
              <a:t>Quels sont les services, groupes et activités auxquels Josephine a pu avoir accès </a:t>
            </a:r>
            <a:r>
              <a:rPr lang="en-GB" sz="6400" kern="1200" dirty="0">
                <a:effectLst>
                  <a:outerShdw blurRad="38100" dist="38100" dir="2700000" algn="tl">
                    <a:srgbClr val="000000">
                      <a:alpha val="43137"/>
                    </a:srgbClr>
                  </a:outerShdw>
                </a:effectLst>
                <a:latin typeface="Josefin Sans" pitchFamily="2" charset="0"/>
              </a:rPr>
              <a:t>? </a:t>
            </a:r>
            <a:endParaRPr lang="en-GB" sz="6400" dirty="0">
              <a:effectLst>
                <a:outerShdw blurRad="38100" dist="38100" dir="2700000" algn="tl">
                  <a:srgbClr val="000000">
                    <a:alpha val="43137"/>
                  </a:srgbClr>
                </a:outerShdw>
              </a:effectLst>
              <a:latin typeface="Josefin Sans" pitchFamily="2" charset="0"/>
              <a:ea typeface="Times New Roman" panose="02020603050405020304" pitchFamily="18" charset="0"/>
            </a:endParaRPr>
          </a:p>
          <a:p>
            <a:pPr marL="685800" lvl="0" indent="-19050">
              <a:lnSpc>
                <a:spcPct val="170000"/>
              </a:lnSpc>
              <a:buFont typeface="Arial" panose="020B0604020202020204" pitchFamily="34" charset="0"/>
              <a:buChar char="•"/>
            </a:pPr>
            <a:r>
              <a:rPr lang="en-GB" sz="5600" kern="1200" dirty="0" err="1">
                <a:effectLst/>
                <a:latin typeface="Josefin Sans" pitchFamily="2" charset="0"/>
              </a:rPr>
              <a:t>Adhérente</a:t>
            </a:r>
            <a:r>
              <a:rPr lang="en-GB" sz="5600" kern="1200" dirty="0">
                <a:effectLst/>
                <a:latin typeface="Josefin Sans" pitchFamily="2" charset="0"/>
              </a:rPr>
              <a:t> au centre de loisirs local, elle participe désormais à des séances hebdomadaires pour femmes dans la piscine. </a:t>
            </a:r>
            <a:endParaRPr lang="en-GB" sz="5600" dirty="0">
              <a:latin typeface="Josefin Sans" pitchFamily="2" charset="0"/>
            </a:endParaRPr>
          </a:p>
          <a:p>
            <a:pPr marL="685800" lvl="0" indent="-19050">
              <a:lnSpc>
                <a:spcPct val="170000"/>
              </a:lnSpc>
              <a:buFont typeface="Arial" panose="020B0604020202020204" pitchFamily="34" charset="0"/>
              <a:buChar char="•"/>
            </a:pPr>
            <a:r>
              <a:rPr lang="en-GB" sz="5600" kern="1800" spc="75" dirty="0">
                <a:effectLst/>
                <a:latin typeface="Josefin Sans" pitchFamily="2" charset="0"/>
                <a:ea typeface="Times New Roman" panose="02020603050405020304" pitchFamily="18" charset="0"/>
              </a:rPr>
              <a:t>Thérapie par la parole avec un </a:t>
            </a:r>
            <a:r>
              <a:rPr lang="en-GB" sz="5600" kern="1200" dirty="0">
                <a:effectLst/>
                <a:latin typeface="Josefin Sans" pitchFamily="2" charset="0"/>
              </a:rPr>
              <a:t>service de</a:t>
            </a:r>
            <a:r>
              <a:rPr lang="en-GB" sz="5600" kern="1800" spc="75" dirty="0">
                <a:effectLst/>
                <a:latin typeface="Josefin Sans" pitchFamily="2" charset="0"/>
                <a:ea typeface="Times New Roman" panose="02020603050405020304" pitchFamily="18" charset="0"/>
              </a:rPr>
              <a:t> conseil communautaire </a:t>
            </a:r>
            <a:endParaRPr lang="en-GB" sz="5600" dirty="0">
              <a:effectLst/>
              <a:latin typeface="Josefin Sans" pitchFamily="2" charset="0"/>
              <a:ea typeface="Times New Roman" panose="02020603050405020304" pitchFamily="18" charset="0"/>
            </a:endParaRPr>
          </a:p>
          <a:p>
            <a:pPr marL="685800" lvl="0" indent="-19050">
              <a:lnSpc>
                <a:spcPct val="170000"/>
              </a:lnSpc>
              <a:buFont typeface="Arial" panose="020B0604020202020204" pitchFamily="34" charset="0"/>
              <a:buChar char="•"/>
            </a:pPr>
            <a:r>
              <a:rPr lang="en-GB" sz="5600" dirty="0">
                <a:latin typeface="Josefin Sans" pitchFamily="2" charset="0"/>
                <a:ea typeface="Times New Roman" panose="02020603050405020304" pitchFamily="18" charset="0"/>
              </a:rPr>
              <a:t>Réunion mensuelle du groupe de soutien par les pairs en matière de santé mentale dans un hôtel local, animée par une organisation bénévole régionale.</a:t>
            </a:r>
            <a:endParaRPr lang="en-GB" sz="5600" dirty="0">
              <a:effectLst/>
              <a:latin typeface="Josefin Sans" pitchFamily="2" charset="0"/>
              <a:ea typeface="Times New Roman" panose="02020603050405020304" pitchFamily="18" charset="0"/>
            </a:endParaRPr>
          </a:p>
          <a:p>
            <a:pPr marL="685800" indent="-19050">
              <a:lnSpc>
                <a:spcPct val="170000"/>
              </a:lnSpc>
              <a:buFont typeface="Arial" panose="020B0604020202020204" pitchFamily="34" charset="0"/>
              <a:buChar char="•"/>
            </a:pPr>
            <a:r>
              <a:rPr lang="en-GB" sz="5600" dirty="0">
                <a:effectLst/>
                <a:latin typeface="Josefin Sans" pitchFamily="2" charset="0"/>
                <a:ea typeface="Times New Roman" panose="02020603050405020304" pitchFamily="18" charset="0"/>
              </a:rPr>
              <a:t> Un club de lecture local et elle est devenue membre de la bibliothèque, et utilise les ordinateurs portables et les ressources informatiques disponibles.</a:t>
            </a:r>
          </a:p>
          <a:p>
            <a:pPr hangingPunct="0">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 </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2643335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31371" y="374831"/>
            <a:ext cx="10512420" cy="729873"/>
          </a:xfrm>
        </p:spPr>
        <p:txBody>
          <a:bodyPr/>
          <a:lstStyle/>
          <a:p>
            <a:pPr algn="ctr"/>
            <a:r>
              <a:rPr lang="en-GB" b="0" dirty="0">
                <a:ln>
                  <a:noFill/>
                </a:ln>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Révision du plan de soutien à la </a:t>
            </a:r>
            <a:r>
              <a:rPr lang="en-US" dirty="0"/>
              <a:t>prescription sociale</a:t>
            </a:r>
            <a:endParaRPr lang="en-GB" b="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31371" y="1213426"/>
            <a:ext cx="10929258" cy="5041672"/>
          </a:xfrm>
        </p:spPr>
        <p:txBody>
          <a:bodyPr numCol="2">
            <a:normAutofit fontScale="25000" lnSpcReduction="20000"/>
          </a:bodyPr>
          <a:lstStyle/>
          <a:p>
            <a:pPr hangingPunct="0">
              <a:lnSpc>
                <a:spcPct val="170000"/>
              </a:lnSpc>
              <a:spcAft>
                <a:spcPts val="800"/>
              </a:spcAft>
            </a:pPr>
            <a:r>
              <a:rPr lang="en-GB" sz="6400" dirty="0">
                <a:effectLst/>
                <a:latin typeface="Josefin Sans" pitchFamily="2" charset="0"/>
                <a:ea typeface="Calibri" panose="020F0502020204030204" pitchFamily="34" charset="0"/>
              </a:rPr>
              <a:t>Joséphine continue d'entretenir des liens avec Mélanie, elle fait plus d'exercice, acquiert de nouvelles compétences et a rencontré de nouvelles personnes au centre de loisirs et au club de lecture. Elle envisage de revoir sa médication avec son médecin généraliste, afin d'envisager une diminution de sa prise de médicaments. Elle participe à un groupe de soutien avec une organisation bénévole régionale et à </a:t>
            </a:r>
            <a:r>
              <a:rPr lang="en-GB" sz="6400" dirty="0">
                <a:latin typeface="Josefin Sans" pitchFamily="2" charset="0"/>
                <a:ea typeface="Calibri" panose="020F0502020204030204" pitchFamily="34" charset="0"/>
              </a:rPr>
              <a:t>des </a:t>
            </a:r>
            <a:r>
              <a:rPr lang="en-GB" sz="6400" dirty="0">
                <a:effectLst/>
                <a:latin typeface="Josefin Sans" pitchFamily="2" charset="0"/>
                <a:ea typeface="Calibri" panose="020F0502020204030204" pitchFamily="34" charset="0"/>
              </a:rPr>
              <a:t>séances individuelles avec un service de conseil communautaire. Dans l'ensemble, ses relations se sont améliorées, elle dort mieux et est devenue une version plus saine et plus heureuse d'elle-même. </a:t>
            </a:r>
            <a:endParaRPr lang="en-GB" sz="6400" dirty="0">
              <a:solidFill>
                <a:srgbClr val="000000"/>
              </a:solidFill>
              <a:effectLst/>
              <a:latin typeface="Josefin Sans" pitchFamily="2" charset="0"/>
              <a:ea typeface="Calibri" panose="020F0502020204030204" pitchFamily="34" charset="0"/>
              <a:cs typeface="Calibri" panose="020F0502020204030204" pitchFamily="34" charset="0"/>
            </a:endParaRPr>
          </a:p>
          <a:p>
            <a:pPr hangingPunct="0">
              <a:lnSpc>
                <a:spcPct val="170000"/>
              </a:lnSpc>
              <a:spcAft>
                <a:spcPts val="800"/>
              </a:spcAft>
            </a:pPr>
            <a:endParaRPr lang="en-GB" sz="6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6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6400" dirty="0">
              <a:solidFill>
                <a:srgbClr val="000000"/>
              </a:solidFill>
              <a:effectLst/>
              <a:latin typeface="Josefin Sans" pitchFamily="2" charset="0"/>
              <a:ea typeface="Calibri" panose="020F0502020204030204" pitchFamily="34" charset="0"/>
              <a:cs typeface="Calibri" panose="020F0502020204030204" pitchFamily="34" charset="0"/>
            </a:endParaRPr>
          </a:p>
          <a:p>
            <a:pPr marL="444500">
              <a:lnSpc>
                <a:spcPct val="170000"/>
              </a:lnSpc>
              <a:spcAft>
                <a:spcPts val="800"/>
              </a:spcAft>
            </a:pPr>
            <a:r>
              <a:rPr lang="en-GB" sz="6400" dirty="0" err="1">
                <a:solidFill>
                  <a:srgbClr val="000000"/>
                </a:solidFill>
                <a:effectLst/>
                <a:latin typeface="Josefin Sans" pitchFamily="2" charset="0"/>
                <a:ea typeface="Calibri" panose="020F0502020204030204" pitchFamily="34" charset="0"/>
                <a:cs typeface="Calibri" panose="020F0502020204030204" pitchFamily="34" charset="0"/>
              </a:rPr>
              <a:t>L'accompagnement</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 social peut s'adapter aux changements de situation et aux événements. Pour certains, il peut y avoir des périodes de rechute dans des habitudes malsaines, </a:t>
            </a:r>
            <a:r>
              <a:rPr lang="en-GB" sz="6400" dirty="0" err="1">
                <a:solidFill>
                  <a:srgbClr val="000000"/>
                </a:solidFill>
                <a:effectLst/>
                <a:latin typeface="Josefin Sans" pitchFamily="2" charset="0"/>
                <a:ea typeface="Calibri" panose="020F0502020204030204" pitchFamily="34" charset="0"/>
                <a:cs typeface="Calibri" panose="020F0502020204030204" pitchFamily="34" charset="0"/>
              </a:rPr>
              <a:t>mais</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6400" dirty="0" err="1">
                <a:solidFill>
                  <a:srgbClr val="000000"/>
                </a:solidFill>
                <a:effectLst/>
                <a:latin typeface="Josefin Sans" pitchFamily="2" charset="0"/>
                <a:ea typeface="Calibri" panose="020F0502020204030204" pitchFamily="34" charset="0"/>
                <a:cs typeface="Calibri" panose="020F0502020204030204" pitchFamily="34" charset="0"/>
              </a:rPr>
              <a:t>l'accompagnement</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6400" dirty="0" err="1">
                <a:solidFill>
                  <a:srgbClr val="000000"/>
                </a:solidFill>
                <a:effectLst/>
                <a:latin typeface="Josefin Sans" pitchFamily="2" charset="0"/>
                <a:ea typeface="Calibri" panose="020F0502020204030204" pitchFamily="34" charset="0"/>
                <a:cs typeface="Calibri" panose="020F0502020204030204" pitchFamily="34" charset="0"/>
              </a:rPr>
              <a:t>continu</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 et </a:t>
            </a:r>
            <a:r>
              <a:rPr lang="en-GB" sz="6400" dirty="0" err="1">
                <a:solidFill>
                  <a:srgbClr val="000000"/>
                </a:solidFill>
                <a:effectLst/>
                <a:latin typeface="Josefin Sans" pitchFamily="2" charset="0"/>
                <a:ea typeface="Calibri" panose="020F0502020204030204" pitchFamily="34" charset="0"/>
                <a:cs typeface="Calibri" panose="020F0502020204030204" pitchFamily="34" charset="0"/>
              </a:rPr>
              <a:t>personnalisé</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 par le travailleur de liaison, ainsi que les stratégies apprises, permettent à l'utilisateur du service de maintenir des choix de vie sains et d'en récolter les bénéfices. </a:t>
            </a:r>
            <a:r>
              <a:rPr lang="en-GB" sz="6400" dirty="0">
                <a:solidFill>
                  <a:srgbClr val="000000"/>
                </a:solidFill>
                <a:effectLst/>
                <a:latin typeface="Josefin Sans" pitchFamily="2" charset="0"/>
                <a:cs typeface="Calibri" panose="020F0502020204030204" pitchFamily="34" charset="0"/>
              </a:rPr>
              <a:t>Les plans de soutien peuvent changer en conséquence, il y a des suivis réguliers avec des professionnels de la santé qui peuvent faire la liaison avec le travailleur de liaison, cette chaîne de communication est au bénéfice de toutes les personnes concernées</a:t>
            </a:r>
            <a:r>
              <a:rPr lang="en-GB" sz="6400" dirty="0">
                <a:solidFill>
                  <a:srgbClr val="000000"/>
                </a:solidFill>
                <a:effectLst/>
                <a:latin typeface="Josefin Sans" pitchFamily="2" charset="0"/>
                <a:ea typeface="Times New Roman" panose="02020603050405020304" pitchFamily="18" charset="0"/>
                <a:cs typeface="Calibri" panose="020F0502020204030204" pitchFamily="34" charset="0"/>
              </a:rPr>
              <a:t>. </a:t>
            </a:r>
          </a:p>
          <a:p>
            <a:pPr marL="444500">
              <a:lnSpc>
                <a:spcPct val="150000"/>
              </a:lnSpc>
              <a:spcAft>
                <a:spcPts val="800"/>
              </a:spcAft>
            </a:pPr>
            <a:r>
              <a:rPr lang="en-GB" sz="4400" dirty="0">
                <a:effectLst/>
                <a:latin typeface="Josefin Sans" pitchFamily="2" charset="0"/>
                <a:ea typeface="Calibri" panose="020F0502020204030204" pitchFamily="34" charset="0"/>
                <a:cs typeface="Times New Roman" panose="02020603050405020304" pitchFamily="18" charset="0"/>
              </a:rPr>
              <a:t>Pour des perspectives similaires, veuillez explorer le lien suivant :</a:t>
            </a:r>
          </a:p>
          <a:p>
            <a:pPr marL="444500">
              <a:lnSpc>
                <a:spcPct val="150000"/>
              </a:lnSpc>
              <a:spcAft>
                <a:spcPts val="600"/>
              </a:spcAft>
            </a:pPr>
            <a:r>
              <a:rPr lang="en-GB" sz="4400" dirty="0">
                <a:hlinkClick r:id="rId2"/>
              </a:rPr>
              <a:t>Co-conception et co-délivrance : Les avantages de l'intégration du point de vue de l'aidant familial (ijic.org)</a:t>
            </a:r>
            <a:endParaRPr lang="en-GB" sz="44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544" y="4994334"/>
            <a:ext cx="2192357" cy="1603166"/>
          </a:xfrm>
          <a:prstGeom prst="rect">
            <a:avLst/>
          </a:prstGeom>
        </p:spPr>
      </p:pic>
    </p:spTree>
    <p:extLst>
      <p:ext uri="{BB962C8B-B14F-4D97-AF65-F5344CB8AC3E}">
        <p14:creationId xmlns:p14="http://schemas.microsoft.com/office/powerpoint/2010/main" val="84924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232380" y="308261"/>
            <a:ext cx="11451619" cy="716279"/>
          </a:xfrm>
        </p:spPr>
        <p:txBody>
          <a:bodyPr/>
          <a:lstStyle/>
          <a:p>
            <a:pPr algn="ctr" eaLnBrk="0" fontAlgn="base" hangingPunct="0">
              <a:lnSpc>
                <a:spcPct val="150000"/>
              </a:lnSpc>
              <a:spcAft>
                <a:spcPts val="800"/>
              </a:spcAft>
            </a:pPr>
            <a:r>
              <a:rPr lang="en-GB" sz="32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La prescription sociale s'inscrit-elle dans une politique plus large de santé et de soins ? [CA 5]</a:t>
            </a:r>
            <a:endParaRPr lang="en-GB" sz="3200" b="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508001" y="1024540"/>
            <a:ext cx="10984259" cy="5406738"/>
          </a:xfrm>
        </p:spPr>
        <p:txBody>
          <a:bodyPr numCol="2">
            <a:normAutofit/>
          </a:bodyPr>
          <a:lstStyle/>
          <a:p>
            <a:pPr>
              <a:lnSpc>
                <a:spcPct val="150000"/>
              </a:lnSpc>
              <a:spcAft>
                <a:spcPts val="800"/>
              </a:spcAft>
            </a:pPr>
            <a:r>
              <a:rPr lang="en-GB" sz="1600" kern="1200" dirty="0">
                <a:effectLst/>
                <a:latin typeface="Josefin Sans" pitchFamily="2" charset="0"/>
                <a:ea typeface="Times New Roman" panose="02020603050405020304" pitchFamily="18" charset="0"/>
                <a:cs typeface="Calibri" panose="020F0502020204030204" pitchFamily="34" charset="0"/>
              </a:rPr>
              <a:t>Les recherches menées à </a:t>
            </a:r>
            <a:r>
              <a:rPr lang="en-GB" sz="1600" dirty="0">
                <a:effectLst/>
                <a:latin typeface="Josefin Sans" pitchFamily="2" charset="0"/>
                <a:ea typeface="Times New Roman" panose="02020603050405020304" pitchFamily="18" charset="0"/>
                <a:cs typeface="Calibri" panose="020F0502020204030204" pitchFamily="34" charset="0"/>
              </a:rPr>
              <a:t>ce jour </a:t>
            </a:r>
            <a:r>
              <a:rPr lang="en-GB" sz="1600" kern="1200" dirty="0">
                <a:effectLst/>
                <a:latin typeface="Josefin Sans" pitchFamily="2" charset="0"/>
                <a:ea typeface="Times New Roman" panose="02020603050405020304" pitchFamily="18" charset="0"/>
                <a:cs typeface="Calibri" panose="020F0502020204030204" pitchFamily="34" charset="0"/>
              </a:rPr>
              <a:t>suggèrent que la prescription sociale </a:t>
            </a:r>
            <a:r>
              <a:rPr lang="en-GB" sz="1600" dirty="0">
                <a:effectLst/>
                <a:latin typeface="Josefin Sans" pitchFamily="2" charset="0"/>
                <a:ea typeface="Times New Roman" panose="02020603050405020304" pitchFamily="18" charset="0"/>
                <a:cs typeface="Calibri" panose="020F0502020204030204" pitchFamily="34" charset="0"/>
              </a:rPr>
              <a:t>a permis d'améliorer la qualité de vie et le bien-être émotionnel</a:t>
            </a:r>
            <a:r>
              <a:rPr lang="en-GB" sz="1600" dirty="0">
                <a:effectLst/>
                <a:latin typeface="Josefin Sans" pitchFamily="2" charset="0"/>
                <a:ea typeface="Calibri" panose="020F0502020204030204" pitchFamily="34" charset="0"/>
                <a:cs typeface="Calibri" panose="020F0502020204030204" pitchFamily="34" charset="0"/>
              </a:rPr>
              <a:t>. Cependant, comme indiqué, l'évaluation </a:t>
            </a:r>
            <a:r>
              <a:rPr lang="en-GB" sz="1600" dirty="0">
                <a:effectLst/>
                <a:latin typeface="Josefin Sans" pitchFamily="2" charset="0"/>
                <a:ea typeface="Times New Roman" panose="02020603050405020304" pitchFamily="18" charset="0"/>
                <a:cs typeface="Calibri" panose="020F0502020204030204" pitchFamily="34" charset="0"/>
              </a:rPr>
              <a:t>peut être difficile </a:t>
            </a:r>
            <a:r>
              <a:rPr lang="en-GB" sz="1600" dirty="0" err="1">
                <a:effectLst/>
                <a:latin typeface="Josefin Sans" pitchFamily="2" charset="0"/>
                <a:ea typeface="Times New Roman" panose="02020603050405020304" pitchFamily="18" charset="0"/>
                <a:cs typeface="Calibri" panose="020F0502020204030204" pitchFamily="34" charset="0"/>
              </a:rPr>
              <a:t>à</a:t>
            </a:r>
            <a:r>
              <a:rPr lang="en-GB" sz="1600" dirty="0">
                <a:effectLst/>
                <a:latin typeface="Josefin Sans" pitchFamily="2" charset="0"/>
                <a:ea typeface="Times New Roman" panose="02020603050405020304" pitchFamily="18" charset="0"/>
                <a:cs typeface="Calibri" panose="020F0502020204030204" pitchFamily="34" charset="0"/>
              </a:rPr>
              <a:t> </a:t>
            </a:r>
            <a:r>
              <a:rPr lang="en-GB" sz="1600" dirty="0" err="1">
                <a:effectLst/>
                <a:latin typeface="Josefin Sans" pitchFamily="2" charset="0"/>
                <a:ea typeface="Times New Roman" panose="02020603050405020304" pitchFamily="18" charset="0"/>
                <a:cs typeface="Calibri" panose="020F0502020204030204" pitchFamily="34" charset="0"/>
              </a:rPr>
              <a:t>efectuer</a:t>
            </a:r>
            <a:r>
              <a:rPr lang="en-GB" sz="1600" dirty="0">
                <a:effectLst/>
                <a:latin typeface="Josefin Sans" pitchFamily="2" charset="0"/>
                <a:ea typeface="Times New Roman" panose="02020603050405020304" pitchFamily="18" charset="0"/>
                <a:cs typeface="Calibri" panose="020F0502020204030204" pitchFamily="34" charset="0"/>
              </a:rPr>
              <a:t> et peut nécessiter une approche à plus long terme. </a:t>
            </a:r>
            <a:r>
              <a:rPr lang="en-GB" sz="1600" dirty="0">
                <a:effectLst/>
                <a:latin typeface="Josefin Sans" pitchFamily="2" charset="0"/>
                <a:ea typeface="Calibri" panose="020F0502020204030204" pitchFamily="34" charset="0"/>
                <a:cs typeface="Calibri" panose="020F0502020204030204" pitchFamily="34" charset="0"/>
              </a:rPr>
              <a:t>Le plan à long terme 2019 du NHS indique que les </a:t>
            </a:r>
            <a:r>
              <a:rPr lang="en-GB" sz="1600" dirty="0">
                <a:effectLst/>
                <a:latin typeface="Josefin Sans" pitchFamily="2" charset="0"/>
                <a:ea typeface="Times New Roman" panose="02020603050405020304" pitchFamily="18" charset="0"/>
                <a:cs typeface="Calibri" panose="020F0502020204030204" pitchFamily="34" charset="0"/>
              </a:rPr>
              <a:t>partenariats entre le NHS et le secteur bénévole et communautaire font partie </a:t>
            </a:r>
            <a:r>
              <a:rPr lang="en-GB" sz="1600" dirty="0" err="1">
                <a:effectLst/>
                <a:latin typeface="Josefin Sans" pitchFamily="2" charset="0"/>
                <a:ea typeface="Times New Roman" panose="02020603050405020304" pitchFamily="18" charset="0"/>
                <a:cs typeface="Calibri" panose="020F0502020204030204" pitchFamily="34" charset="0"/>
              </a:rPr>
              <a:t>intégrante</a:t>
            </a:r>
            <a:r>
              <a:rPr lang="en-GB" sz="1600" dirty="0">
                <a:effectLst/>
                <a:latin typeface="Josefin Sans" pitchFamily="2" charset="0"/>
                <a:ea typeface="Times New Roman" panose="02020603050405020304" pitchFamily="18" charset="0"/>
                <a:cs typeface="Calibri" panose="020F0502020204030204" pitchFamily="34" charset="0"/>
              </a:rPr>
              <a:t> d’un </a:t>
            </a:r>
            <a:r>
              <a:rPr lang="en-GB" sz="1600" dirty="0" err="1">
                <a:effectLst/>
                <a:latin typeface="Josefin Sans" pitchFamily="2" charset="0"/>
                <a:ea typeface="Times New Roman" panose="02020603050405020304" pitchFamily="18" charset="0"/>
                <a:cs typeface="Calibri" panose="020F0502020204030204" pitchFamily="34" charset="0"/>
              </a:rPr>
              <a:t>parcours</a:t>
            </a:r>
            <a:r>
              <a:rPr lang="en-GB" sz="1600" dirty="0">
                <a:effectLst/>
                <a:latin typeface="Josefin Sans" pitchFamily="2" charset="0"/>
                <a:ea typeface="Times New Roman" panose="02020603050405020304" pitchFamily="18" charset="0"/>
                <a:cs typeface="Calibri" panose="020F0502020204030204" pitchFamily="34" charset="0"/>
              </a:rPr>
              <a:t> de santé et de </a:t>
            </a:r>
            <a:r>
              <a:rPr lang="en-GB" sz="1600" dirty="0" err="1">
                <a:effectLst/>
                <a:latin typeface="Josefin Sans" pitchFamily="2" charset="0"/>
                <a:ea typeface="Times New Roman" panose="02020603050405020304" pitchFamily="18" charset="0"/>
                <a:cs typeface="Calibri" panose="020F0502020204030204" pitchFamily="34" charset="0"/>
              </a:rPr>
              <a:t>soins</a:t>
            </a:r>
            <a:r>
              <a:rPr lang="en-GB" sz="1600" dirty="0">
                <a:effectLst/>
                <a:latin typeface="Josefin Sans" pitchFamily="2" charset="0"/>
                <a:ea typeface="Times New Roman" panose="02020603050405020304" pitchFamily="18" charset="0"/>
                <a:cs typeface="Calibri" panose="020F0502020204030204" pitchFamily="34" charset="0"/>
              </a:rPr>
              <a:t> </a:t>
            </a:r>
            <a:r>
              <a:rPr lang="en-GB" sz="1600" dirty="0" err="1">
                <a:effectLst/>
                <a:latin typeface="Josefin Sans" pitchFamily="2" charset="0"/>
                <a:ea typeface="Times New Roman" panose="02020603050405020304" pitchFamily="18" charset="0"/>
                <a:cs typeface="Calibri" panose="020F0502020204030204" pitchFamily="34" charset="0"/>
              </a:rPr>
              <a:t>efficace</a:t>
            </a:r>
            <a:r>
              <a:rPr lang="en-GB" sz="1600" dirty="0">
                <a:effectLst/>
                <a:latin typeface="Josefin Sans" pitchFamily="2" charset="0"/>
                <a:ea typeface="Times New Roman" panose="02020603050405020304" pitchFamily="18" charset="0"/>
                <a:cs typeface="Calibri" panose="020F0502020204030204" pitchFamily="34" charset="0"/>
              </a:rPr>
              <a:t>. </a:t>
            </a:r>
          </a:p>
          <a:p>
            <a:pPr>
              <a:lnSpc>
                <a:spcPct val="150000"/>
              </a:lnSpc>
              <a:spcAft>
                <a:spcPts val="800"/>
              </a:spcAft>
            </a:pPr>
            <a:r>
              <a:rPr lang="en-GB" sz="1600" dirty="0">
                <a:effectLst/>
                <a:latin typeface="Josefin Sans" pitchFamily="2" charset="0"/>
                <a:ea typeface="Times New Roman" panose="02020603050405020304" pitchFamily="18" charset="0"/>
                <a:cs typeface="Calibri" panose="020F0502020204030204" pitchFamily="34" charset="0"/>
              </a:rPr>
              <a:t>Pour être viable à long terme, le soutien politique à la prescription sociale doit s'accompagner d'un financement adéquat pour les organisations qui reçoivent des références sociales. </a:t>
            </a:r>
          </a:p>
          <a:p>
            <a:pPr>
              <a:lnSpc>
                <a:spcPct val="150000"/>
              </a:lnSpc>
              <a:spcAft>
                <a:spcPts val="800"/>
              </a:spcAft>
            </a:pPr>
            <a:endParaRPr lang="en-GB" sz="1600" dirty="0">
              <a:effectLst/>
              <a:latin typeface="Josefin Sans" pitchFamily="2" charset="0"/>
              <a:ea typeface="Times New Roman" panose="02020603050405020304" pitchFamily="18" charset="0"/>
              <a:cs typeface="Calibri" panose="020F0502020204030204" pitchFamily="34" charset="0"/>
            </a:endParaRPr>
          </a:p>
          <a:p>
            <a:pPr>
              <a:lnSpc>
                <a:spcPct val="150000"/>
              </a:lnSpc>
              <a:spcAft>
                <a:spcPts val="800"/>
              </a:spcAft>
            </a:pPr>
            <a:endParaRPr lang="en-GB" sz="1600" dirty="0">
              <a:effectLst/>
              <a:latin typeface="Josefin Sans" pitchFamily="2" charset="0"/>
              <a:ea typeface="Times New Roman" panose="02020603050405020304" pitchFamily="18" charset="0"/>
              <a:cs typeface="Calibri" panose="020F0502020204030204" pitchFamily="34" charset="0"/>
            </a:endParaRPr>
          </a:p>
          <a:p>
            <a:pPr marL="406400">
              <a:lnSpc>
                <a:spcPct val="150000"/>
              </a:lnSpc>
              <a:spcAft>
                <a:spcPts val="800"/>
              </a:spcAft>
            </a:pPr>
            <a:r>
              <a:rPr lang="en-GB" sz="1600" dirty="0">
                <a:effectLst/>
                <a:latin typeface="Josefin Sans" pitchFamily="2" charset="0"/>
                <a:ea typeface="Times New Roman" panose="02020603050405020304" pitchFamily="18" charset="0"/>
                <a:cs typeface="Calibri" panose="020F0502020204030204" pitchFamily="34" charset="0"/>
              </a:rPr>
              <a:t>La réussite du déploiement de la prescription sociale et de son impact dépendra de l'ampleur, de la vitalité et de la durabilité du secteur bénévole et communautaire, en particulier des petites organisations caritatives qui pourraient être durement touchées par la situation actuelle de pandémie</a:t>
            </a:r>
            <a:r>
              <a:rPr lang="en-GB" sz="1600" dirty="0">
                <a:effectLst/>
                <a:latin typeface="Josefin Sans" pitchFamily="2" charset="0"/>
                <a:ea typeface="Calibri" panose="020F0502020204030204" pitchFamily="34" charset="0"/>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dirty="0">
                <a:latin typeface="Josefin Sans" pitchFamily="2" charset="0"/>
              </a:rPr>
              <a:t>                </a:t>
            </a:r>
          </a:p>
        </p:txBody>
      </p:sp>
      <p:pic>
        <p:nvPicPr>
          <p:cNvPr id="6" name="Picture 5">
            <a:extLst>
              <a:ext uri="{FF2B5EF4-FFF2-40B4-BE49-F238E27FC236}">
                <a16:creationId xmlns:a16="http://schemas.microsoft.com/office/drawing/2014/main" id="{53C06CF1-947A-B5D9-4EE6-44C62BFFC3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2681" y="3925109"/>
            <a:ext cx="3459480" cy="242488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pic>
      <p:pic>
        <p:nvPicPr>
          <p:cNvPr id="5" name="Picture 4">
            <a:extLst>
              <a:ext uri="{FF2B5EF4-FFF2-40B4-BE49-F238E27FC236}">
                <a16:creationId xmlns:a16="http://schemas.microsoft.com/office/drawing/2014/main" id="{E898207D-76C5-DF03-49FC-9E941DE3F4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0" y="4966509"/>
            <a:ext cx="2811504" cy="2286000"/>
          </a:xfrm>
          <a:prstGeom prst="rect">
            <a:avLst/>
          </a:prstGeom>
          <a:noFill/>
          <a:ln>
            <a:noFill/>
          </a:ln>
        </p:spPr>
      </p:pic>
    </p:spTree>
    <p:extLst>
      <p:ext uri="{BB962C8B-B14F-4D97-AF65-F5344CB8AC3E}">
        <p14:creationId xmlns:p14="http://schemas.microsoft.com/office/powerpoint/2010/main" val="2365316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70470" y="125382"/>
            <a:ext cx="12051059" cy="944880"/>
          </a:xfrm>
        </p:spPr>
        <p:txBody>
          <a:bodyPr/>
          <a:lstStyle/>
          <a:p>
            <a:pPr algn="ctr" eaLnBrk="0" fontAlgn="base" hangingPunct="0">
              <a:lnSpc>
                <a:spcPct val="150000"/>
              </a:lnSpc>
              <a:spcAft>
                <a:spcPts val="800"/>
              </a:spcAft>
            </a:pPr>
            <a:r>
              <a:rPr lang="en-GB" sz="36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La prescription sociale s'inscrit-elle dans une politique plus large de santé et de soins ?         </a:t>
            </a:r>
            <a:r>
              <a:rPr lang="en-GB" sz="24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[CA 5]</a:t>
            </a:r>
            <a:endParaRPr lang="en-GB" sz="3600" b="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553069" y="1209041"/>
            <a:ext cx="11085859" cy="5376258"/>
          </a:xfrm>
        </p:spPr>
        <p:txBody>
          <a:bodyPr numCol="2">
            <a:normAutofit/>
          </a:bodyPr>
          <a:lstStyle/>
          <a:p>
            <a:pPr lvl="0">
              <a:lnSpc>
                <a:spcPct val="170000"/>
              </a:lnSpc>
            </a:pPr>
            <a:r>
              <a:rPr lang="en-GB" sz="1600" b="1" dirty="0">
                <a:effectLst/>
                <a:latin typeface="Josefin Sans" pitchFamily="2" charset="0"/>
                <a:ea typeface="Calibri" panose="020F0502020204030204" pitchFamily="34" charset="0"/>
                <a:cs typeface="Times New Roman" panose="02020603050405020304" pitchFamily="18" charset="0"/>
              </a:rPr>
              <a:t>Comment pouvez-vous promouvoir la prescription sociale dans votre rôle de : </a:t>
            </a:r>
          </a:p>
          <a:p>
            <a:pPr marL="342900" lvl="0" indent="-342900">
              <a:lnSpc>
                <a:spcPct val="170000"/>
              </a:lnSpc>
              <a:buFont typeface="Symbol" panose="05050102010706020507" pitchFamily="18" charset="2"/>
              <a:buChar char=""/>
            </a:pPr>
            <a:r>
              <a:rPr lang="en-GB" sz="1400" dirty="0" err="1">
                <a:solidFill>
                  <a:srgbClr val="FF0000"/>
                </a:solidFill>
                <a:latin typeface="Josefin Sans" pitchFamily="2" charset="0"/>
                <a:ea typeface="Calibri" panose="020F0502020204030204" pitchFamily="34" charset="0"/>
                <a:cs typeface="Times New Roman" panose="02020603050405020304" pitchFamily="18" charset="0"/>
              </a:rPr>
              <a:t>Médecin</a:t>
            </a:r>
            <a:r>
              <a:rPr lang="en-GB" sz="1400" dirty="0">
                <a:solidFill>
                  <a:srgbClr val="FF0000"/>
                </a:solidFill>
                <a:latin typeface="Josefin Sans" pitchFamily="2" charset="0"/>
                <a:ea typeface="Calibri" panose="020F0502020204030204" pitchFamily="34" charset="0"/>
                <a:cs typeface="Times New Roman" panose="02020603050405020304" pitchFamily="18" charset="0"/>
              </a:rPr>
              <a:t> </a:t>
            </a:r>
            <a:r>
              <a:rPr lang="en-GB" sz="1400" dirty="0" err="1">
                <a:solidFill>
                  <a:srgbClr val="FF0000"/>
                </a:solidFill>
                <a:latin typeface="Josefin Sans" pitchFamily="2" charset="0"/>
                <a:ea typeface="Calibri" panose="020F0502020204030204" pitchFamily="34" charset="0"/>
                <a:cs typeface="Times New Roman" panose="02020603050405020304" pitchFamily="18" charset="0"/>
              </a:rPr>
              <a:t>généraliste</a:t>
            </a:r>
            <a:r>
              <a:rPr lang="en-GB" sz="1400" dirty="0">
                <a:solidFill>
                  <a:srgbClr val="FF0000"/>
                </a:solidFill>
                <a:effectLst/>
                <a:latin typeface="Josefin Sans" pitchFamily="2" charset="0"/>
                <a:ea typeface="Calibri" panose="020F0502020204030204" pitchFamily="34" charset="0"/>
                <a:cs typeface="Times New Roman" panose="02020603050405020304" pitchFamily="18" charset="0"/>
              </a:rPr>
              <a:t> </a:t>
            </a:r>
            <a:r>
              <a:rPr lang="en-GB" sz="1400" dirty="0">
                <a:solidFill>
                  <a:srgbClr val="FF0000"/>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400" dirty="0">
                <a:solidFill>
                  <a:srgbClr val="FF0000"/>
                </a:solidFill>
                <a:effectLst/>
                <a:latin typeface="Josefin Sans" pitchFamily="2" charset="0"/>
                <a:ea typeface="Calibri" panose="020F0502020204030204" pitchFamily="34" charset="0"/>
                <a:cs typeface="Times New Roman" panose="02020603050405020304" pitchFamily="18" charset="0"/>
              </a:rPr>
              <a:t>https://www.youtube.com/watch?v=Zr1yKowQlcg </a:t>
            </a:r>
          </a:p>
          <a:p>
            <a:pPr marL="342900" lvl="0" indent="-342900">
              <a:lnSpc>
                <a:spcPct val="170000"/>
              </a:lnSpc>
              <a:buFont typeface="Symbol" panose="05050102010706020507" pitchFamily="18" charset="2"/>
              <a:buChar char=""/>
            </a:pPr>
            <a:r>
              <a:rPr lang="en-GB" sz="1400" dirty="0">
                <a:effectLst/>
                <a:latin typeface="Josefin Sans" pitchFamily="2" charset="0"/>
                <a:ea typeface="Calibri" panose="020F0502020204030204" pitchFamily="34" charset="0"/>
                <a:cs typeface="Times New Roman" panose="02020603050405020304" pitchFamily="18" charset="0"/>
              </a:rPr>
              <a:t>Professionnels paramédicaux : ergothérapeute, physiothérapeute, infirmière de district, sage-femme, infirmière en psychiatrie communautaire, diététicienne, orthophoniste, aide-</a:t>
            </a:r>
            <a:r>
              <a:rPr lang="en-GB" sz="1400" dirty="0" err="1">
                <a:effectLst/>
                <a:latin typeface="Josefin Sans" pitchFamily="2" charset="0"/>
                <a:ea typeface="Calibri" panose="020F0502020204030204" pitchFamily="34" charset="0"/>
                <a:cs typeface="Times New Roman" panose="02020603050405020304" pitchFamily="18" charset="0"/>
              </a:rPr>
              <a:t>soignante</a:t>
            </a:r>
            <a:r>
              <a:rPr lang="en-GB" sz="1400" dirty="0">
                <a:effectLst/>
                <a:latin typeface="Josefin Sans" pitchFamily="2" charset="0"/>
                <a:ea typeface="Calibri" panose="020F0502020204030204" pitchFamily="34" charset="0"/>
                <a:cs typeface="Times New Roman" panose="02020603050405020304" pitchFamily="18" charset="0"/>
              </a:rPr>
              <a:t>.</a:t>
            </a:r>
          </a:p>
          <a:p>
            <a:pPr marL="342900" lvl="0" indent="-342900">
              <a:lnSpc>
                <a:spcPct val="170000"/>
              </a:lnSpc>
              <a:buFont typeface="Symbol" panose="05050102010706020507" pitchFamily="18" charset="2"/>
              <a:buChar char=""/>
            </a:pPr>
            <a:r>
              <a:rPr lang="en-GB" sz="1400" u="sng" dirty="0">
                <a:solidFill>
                  <a:srgbClr val="FF0000"/>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https://www.gov.uk/government/publications/social-prescribing-applying-all-our-health/social-prescribing-applying-all-our-health#promoting-social-prescribing-in-your-professional-practice</a:t>
            </a:r>
            <a:endParaRPr lang="en-GB" sz="1400" u="sng"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457200">
              <a:lnSpc>
                <a:spcPct val="170000"/>
              </a:lnSpc>
              <a:spcAft>
                <a:spcPts val="800"/>
              </a:spcAft>
            </a:pPr>
            <a:endParaRPr lang="en-GB" sz="1400" u="sng" dirty="0">
              <a:effectLst/>
              <a:latin typeface="Josefin Sans" pitchFamily="2" charset="0"/>
              <a:ea typeface="Calibri" panose="020F0502020204030204" pitchFamily="34" charset="0"/>
              <a:cs typeface="Times New Roman" panose="02020603050405020304" pitchFamily="18" charset="0"/>
            </a:endParaRPr>
          </a:p>
          <a:p>
            <a:pPr marL="406400">
              <a:lnSpc>
                <a:spcPct val="170000"/>
              </a:lnSpc>
              <a:spcAft>
                <a:spcPts val="800"/>
              </a:spcAft>
            </a:pPr>
            <a:r>
              <a:rPr lang="en-GB" sz="1400" u="sng" dirty="0">
                <a:effectLst/>
                <a:latin typeface="Josefin Sans"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Modèles de prescription sociale | Santé publique | Royal College of Nursing (rcn.org.uk)</a:t>
            </a:r>
            <a:endParaRPr lang="en-GB" sz="1400" u="sng" dirty="0">
              <a:effectLst/>
              <a:latin typeface="Josefin Sans" pitchFamily="2" charset="0"/>
              <a:ea typeface="Calibri" panose="020F0502020204030204" pitchFamily="34" charset="0"/>
              <a:cs typeface="Times New Roman" panose="02020603050405020304" pitchFamily="18" charset="0"/>
            </a:endParaRPr>
          </a:p>
          <a:p>
            <a:pPr marL="406400">
              <a:lnSpc>
                <a:spcPct val="170000"/>
              </a:lnSpc>
              <a:spcAft>
                <a:spcPts val="800"/>
              </a:spcAft>
            </a:pPr>
            <a:r>
              <a:rPr lang="en-GB" sz="1400" dirty="0">
                <a:effectLst/>
                <a:latin typeface="Josefin Sans" pitchFamily="2" charset="0"/>
                <a:ea typeface="Calibri" panose="020F0502020204030204" pitchFamily="34" charset="0"/>
                <a:cs typeface="Times New Roman" panose="02020603050405020304" pitchFamily="18" charset="0"/>
              </a:rPr>
              <a:t>Joyce Pickering Exemple de </a:t>
            </a:r>
            <a:r>
              <a:rPr lang="en-GB" sz="1400" dirty="0">
                <a:latin typeface="Josefin Sans" pitchFamily="2" charset="0"/>
                <a:ea typeface="Calibri" panose="020F0502020204030204" pitchFamily="34" charset="0"/>
                <a:cs typeface="Times New Roman" panose="02020603050405020304" pitchFamily="18" charset="0"/>
              </a:rPr>
              <a:t>prescription </a:t>
            </a:r>
            <a:r>
              <a:rPr lang="en-GB" sz="1400" dirty="0" err="1">
                <a:latin typeface="Josefin Sans" pitchFamily="2" charset="0"/>
                <a:ea typeface="Calibri" panose="020F0502020204030204" pitchFamily="34" charset="0"/>
                <a:cs typeface="Times New Roman" panose="02020603050405020304" pitchFamily="18" charset="0"/>
              </a:rPr>
              <a:t>sociale</a:t>
            </a:r>
            <a:r>
              <a:rPr lang="en-GB" sz="1400" dirty="0">
                <a:effectLst/>
                <a:latin typeface="Josefin Sans" pitchFamily="2" charset="0"/>
                <a:ea typeface="Calibri" panose="020F0502020204030204" pitchFamily="34" charset="0"/>
                <a:cs typeface="Times New Roman" panose="02020603050405020304" pitchFamily="18" charset="0"/>
              </a:rPr>
              <a:t> </a:t>
            </a:r>
            <a:r>
              <a:rPr lang="en-GB" sz="1400" dirty="0" err="1">
                <a:effectLst/>
                <a:latin typeface="Josefin Sans" pitchFamily="2" charset="0"/>
                <a:ea typeface="Calibri" panose="020F0502020204030204" pitchFamily="34" charset="0"/>
                <a:cs typeface="Times New Roman" panose="02020603050405020304" pitchFamily="18" charset="0"/>
              </a:rPr>
              <a:t>dirigée</a:t>
            </a:r>
            <a:r>
              <a:rPr lang="en-GB" sz="1400" dirty="0">
                <a:effectLst/>
                <a:latin typeface="Josefin Sans" pitchFamily="2" charset="0"/>
                <a:ea typeface="Calibri" panose="020F0502020204030204" pitchFamily="34" charset="0"/>
                <a:cs typeface="Times New Roman" panose="02020603050405020304" pitchFamily="18" charset="0"/>
              </a:rPr>
              <a:t> par </a:t>
            </a:r>
            <a:r>
              <a:rPr lang="en-GB" sz="1400" dirty="0" err="1">
                <a:effectLst/>
                <a:latin typeface="Josefin Sans" pitchFamily="2" charset="0"/>
                <a:ea typeface="Calibri" panose="020F0502020204030204" pitchFamily="34" charset="0"/>
                <a:cs typeface="Times New Roman" panose="02020603050405020304" pitchFamily="18" charset="0"/>
              </a:rPr>
              <a:t>une</a:t>
            </a:r>
            <a:r>
              <a:rPr lang="en-GB" sz="1400" dirty="0">
                <a:effectLst/>
                <a:latin typeface="Josefin Sans" pitchFamily="2" charset="0"/>
                <a:ea typeface="Calibri" panose="020F0502020204030204" pitchFamily="34" charset="0"/>
                <a:cs typeface="Times New Roman" panose="02020603050405020304" pitchFamily="18" charset="0"/>
              </a:rPr>
              <a:t> </a:t>
            </a:r>
            <a:r>
              <a:rPr lang="en-GB" sz="1400" dirty="0" err="1">
                <a:effectLst/>
                <a:latin typeface="Josefin Sans" pitchFamily="2" charset="0"/>
                <a:ea typeface="Calibri" panose="020F0502020204030204" pitchFamily="34" charset="0"/>
                <a:cs typeface="Times New Roman" panose="02020603050405020304" pitchFamily="18" charset="0"/>
              </a:rPr>
              <a:t>infirmière</a:t>
            </a:r>
            <a:r>
              <a:rPr lang="en-GB" sz="1400" dirty="0">
                <a:effectLst/>
                <a:latin typeface="Josefin Sans" pitchFamily="2" charset="0"/>
                <a:ea typeface="Calibri" panose="020F0502020204030204" pitchFamily="34" charset="0"/>
                <a:cs typeface="Times New Roman" panose="02020603050405020304" pitchFamily="18" charset="0"/>
              </a:rPr>
              <a:t> :</a:t>
            </a:r>
          </a:p>
          <a:p>
            <a:pPr marL="406400">
              <a:lnSpc>
                <a:spcPct val="170000"/>
              </a:lnSpc>
              <a:spcAft>
                <a:spcPts val="800"/>
              </a:spcAft>
            </a:pPr>
            <a:r>
              <a:rPr lang="en-GB" sz="1400" dirty="0">
                <a:solidFill>
                  <a:srgbClr val="FF0000"/>
                </a:solidFill>
                <a:latin typeface="Josefin Sans" pitchFamily="2" charset="0"/>
                <a:ea typeface="Calibri" panose="020F0502020204030204" pitchFamily="34" charset="0"/>
                <a:cs typeface="Times New Roman" panose="02020603050405020304" pitchFamily="18" charset="0"/>
              </a:rPr>
              <a:t>https://www.rcn.org.uk/clinical-topics/public-health/self-care/social-prescribing</a:t>
            </a:r>
            <a:endParaRPr lang="en-GB" sz="14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406400">
              <a:lnSpc>
                <a:spcPct val="170000"/>
              </a:lnSpc>
              <a:spcAft>
                <a:spcPts val="800"/>
              </a:spcAft>
            </a:pPr>
            <a:r>
              <a:rPr lang="en-GB" sz="1400" u="sng" dirty="0">
                <a:effectLst/>
                <a:latin typeface="Josefin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https://bmchealthservres.biomedcentral.com/articles/10.1186/s12913-018-3437-7</a:t>
            </a:r>
            <a:endParaRPr lang="en-GB" sz="1400" u="sng"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2" name="Picture 5">
            <a:extLst>
              <a:ext uri="{FF2B5EF4-FFF2-40B4-BE49-F238E27FC236}">
                <a16:creationId xmlns:a16="http://schemas.microsoft.com/office/drawing/2014/main" id="{F52090A3-179C-03DC-489A-D379ADD469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46323" y="5282386"/>
            <a:ext cx="1548437" cy="1190802"/>
          </a:xfrm>
          <a:prstGeom prst="rect">
            <a:avLst/>
          </a:prstGeom>
          <a:noFill/>
          <a:ln>
            <a:noFill/>
          </a:ln>
        </p:spPr>
      </p:pic>
    </p:spTree>
    <p:extLst>
      <p:ext uri="{BB962C8B-B14F-4D97-AF65-F5344CB8AC3E}">
        <p14:creationId xmlns:p14="http://schemas.microsoft.com/office/powerpoint/2010/main" val="4265564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09230" y="81799"/>
            <a:ext cx="11573539" cy="954629"/>
          </a:xfrm>
        </p:spPr>
        <p:txBody>
          <a:bodyPr/>
          <a:lstStyle/>
          <a:p>
            <a:pPr algn="ctr" eaLnBrk="0" fontAlgn="base" hangingPunct="0">
              <a:lnSpc>
                <a:spcPct val="150000"/>
              </a:lnSpc>
              <a:spcAft>
                <a:spcPts val="800"/>
              </a:spcAft>
            </a:pPr>
            <a:r>
              <a:rPr lang="en-GB" sz="36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La prescription sociale s'inscrit-elle dans une politique plus large de santé et de soins ?       </a:t>
            </a:r>
            <a:r>
              <a:rPr lang="en-GB" sz="24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[CA 5]</a:t>
            </a:r>
            <a:endParaRPr lang="en-GB" sz="3600" b="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394497" y="1144661"/>
            <a:ext cx="10695744" cy="5154225"/>
          </a:xfrm>
        </p:spPr>
        <p:txBody>
          <a:bodyPr numCol="2">
            <a:normAutofit fontScale="25000" lnSpcReduction="20000"/>
          </a:bodyPr>
          <a:lstStyle/>
          <a:p>
            <a:pPr>
              <a:lnSpc>
                <a:spcPct val="170000"/>
              </a:lnSpc>
              <a:spcAft>
                <a:spcPts val="800"/>
              </a:spcAft>
            </a:pPr>
            <a:r>
              <a:rPr lang="en-GB" sz="6000" dirty="0">
                <a:solidFill>
                  <a:srgbClr val="000000"/>
                </a:solidFill>
                <a:effectLst/>
                <a:latin typeface="Josefin Sans" pitchFamily="2" charset="0"/>
                <a:ea typeface="Calibri" panose="020F0502020204030204" pitchFamily="34" charset="0"/>
                <a:cs typeface="Calibri" panose="020F0502020204030204" pitchFamily="34" charset="0"/>
              </a:rPr>
              <a:t>Alors que la santé de la population passe au premier plan dans le développement d'un système de soins intégrés en Irlande du Nord, il est clair que les partenariats de collaboration entre les organisations et les individus qui partagent la responsabilité de la planification, de la gestion et de la fourniture de soins, de services et </a:t>
            </a:r>
            <a:r>
              <a:rPr lang="en-GB" sz="6000" dirty="0" err="1">
                <a:solidFill>
                  <a:srgbClr val="000000"/>
                </a:solidFill>
                <a:effectLst/>
                <a:latin typeface="Josefin Sans" pitchFamily="2" charset="0"/>
                <a:ea typeface="Calibri" panose="020F0502020204030204" pitchFamily="34" charset="0"/>
                <a:cs typeface="Calibri" panose="020F0502020204030204" pitchFamily="34" charset="0"/>
              </a:rPr>
              <a:t>d'interventions</a:t>
            </a:r>
            <a:r>
              <a:rPr lang="en-GB" sz="6000" dirty="0">
                <a:solidFill>
                  <a:srgbClr val="000000"/>
                </a:solidFill>
                <a:effectLst/>
                <a:latin typeface="Josefin Sans" pitchFamily="2" charset="0"/>
                <a:ea typeface="Calibri" panose="020F0502020204030204" pitchFamily="34" charset="0"/>
                <a:cs typeface="Calibri" panose="020F0502020204030204" pitchFamily="34" charset="0"/>
              </a:rPr>
              <a:t> durables </a:t>
            </a:r>
            <a:r>
              <a:rPr lang="en-GB" sz="6000" dirty="0" err="1">
                <a:solidFill>
                  <a:srgbClr val="000000"/>
                </a:solidFill>
                <a:effectLst/>
                <a:latin typeface="Josefin Sans" pitchFamily="2" charset="0"/>
                <a:ea typeface="Calibri" panose="020F0502020204030204" pitchFamily="34" charset="0"/>
                <a:cs typeface="Calibri" panose="020F0502020204030204" pitchFamily="34" charset="0"/>
              </a:rPr>
              <a:t>sont</a:t>
            </a:r>
            <a:r>
              <a:rPr lang="en-GB" sz="60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6000" dirty="0" err="1">
                <a:solidFill>
                  <a:srgbClr val="000000"/>
                </a:solidFill>
                <a:effectLst/>
                <a:latin typeface="Josefin Sans" pitchFamily="2" charset="0"/>
                <a:ea typeface="Calibri" panose="020F0502020204030204" pitchFamily="34" charset="0"/>
                <a:cs typeface="Calibri" panose="020F0502020204030204" pitchFamily="34" charset="0"/>
              </a:rPr>
              <a:t>essentiels</a:t>
            </a:r>
            <a:r>
              <a:rPr lang="en-GB" sz="6000" dirty="0">
                <a:solidFill>
                  <a:srgbClr val="000000"/>
                </a:solidFill>
                <a:effectLst/>
                <a:latin typeface="Josefin Sans" pitchFamily="2" charset="0"/>
                <a:ea typeface="Calibri" panose="020F0502020204030204" pitchFamily="34" charset="0"/>
                <a:cs typeface="Calibri" panose="020F0502020204030204" pitchFamily="34" charset="0"/>
              </a:rPr>
              <a:t> pour </a:t>
            </a:r>
            <a:r>
              <a:rPr lang="en-GB" sz="6000" dirty="0" err="1">
                <a:solidFill>
                  <a:srgbClr val="000000"/>
                </a:solidFill>
                <a:effectLst/>
                <a:latin typeface="Josefin Sans" pitchFamily="2" charset="0"/>
                <a:ea typeface="Calibri" panose="020F0502020204030204" pitchFamily="34" charset="0"/>
                <a:cs typeface="Calibri" panose="020F0502020204030204" pitchFamily="34" charset="0"/>
              </a:rPr>
              <a:t>répondre</a:t>
            </a:r>
            <a:r>
              <a:rPr lang="en-GB" sz="6000" dirty="0">
                <a:solidFill>
                  <a:srgbClr val="000000"/>
                </a:solidFill>
                <a:effectLst/>
                <a:latin typeface="Josefin Sans" pitchFamily="2" charset="0"/>
                <a:ea typeface="Calibri" panose="020F0502020204030204" pitchFamily="34" charset="0"/>
                <a:cs typeface="Calibri" panose="020F0502020204030204" pitchFamily="34" charset="0"/>
              </a:rPr>
              <a:t> aux besoins de santé et de bien-être des populations locales. Cette évolution vers une santé de la population fondée sur les résultats permettra d'examiner :</a:t>
            </a:r>
            <a:endParaRPr lang="en-GB" sz="60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20000"/>
              </a:lnSpc>
              <a:spcBef>
                <a:spcPts val="400"/>
              </a:spcBef>
              <a:spcAft>
                <a:spcPts val="2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Gestion des conditions</a:t>
            </a:r>
            <a:endParaRPr lang="en-GB" sz="64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20000"/>
              </a:lnSpc>
              <a:spcBef>
                <a:spcPts val="400"/>
              </a:spcBef>
              <a:spcAft>
                <a:spcPts val="2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Détection précoce</a:t>
            </a:r>
            <a:endParaRPr lang="en-GB" sz="64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20000"/>
              </a:lnSpc>
              <a:spcBef>
                <a:spcPts val="400"/>
              </a:spcBef>
              <a:spcAft>
                <a:spcPts val="2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Facteurs de risque</a:t>
            </a:r>
            <a:endParaRPr lang="en-GB" sz="64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20000"/>
              </a:lnSpc>
              <a:spcBef>
                <a:spcPts val="400"/>
              </a:spcBef>
              <a:spcAft>
                <a:spcPts val="2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Déterminants de la santé au sens large</a:t>
            </a: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marL="268288">
              <a:lnSpc>
                <a:spcPct val="170000"/>
              </a:lnSpc>
              <a:spcAft>
                <a:spcPts val="800"/>
              </a:spcAft>
            </a:pPr>
            <a:r>
              <a:rPr lang="en-GB" sz="6400" dirty="0">
                <a:solidFill>
                  <a:srgbClr val="000000"/>
                </a:solidFill>
                <a:latin typeface="Josefin Sans" pitchFamily="2" charset="0"/>
                <a:ea typeface="Calibri" panose="020F0502020204030204" pitchFamily="34" charset="0"/>
                <a:cs typeface="Calibri" panose="020F0502020204030204" pitchFamily="34" charset="0"/>
              </a:rPr>
              <a:t>Il convient de noter que le </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régime financier </a:t>
            </a:r>
            <a:r>
              <a:rPr lang="en-GB" sz="6400" dirty="0">
                <a:solidFill>
                  <a:srgbClr val="000000"/>
                </a:solidFill>
                <a:latin typeface="Josefin Sans" pitchFamily="2" charset="0"/>
                <a:ea typeface="Calibri" panose="020F0502020204030204" pitchFamily="34" charset="0"/>
                <a:cs typeface="Calibri" panose="020F0502020204030204" pitchFamily="34" charset="0"/>
              </a:rPr>
              <a:t>qui </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gère les entreprises et les programmes doit être efficace et adapté à ces nouvelles voies, et cela prend du temps.  Ainsi, on espère que l'Irlande du Nord commencera à utiliser au mieux les actifs et les ressources disponibles. </a:t>
            </a:r>
            <a:r>
              <a:rPr lang="en-GB" sz="6400" dirty="0">
                <a:solidFill>
                  <a:srgbClr val="000000"/>
                </a:solidFill>
                <a:latin typeface="Josefin Sans" pitchFamily="2" charset="0"/>
                <a:ea typeface="Calibri" panose="020F0502020204030204" pitchFamily="34" charset="0"/>
                <a:cs typeface="Calibri" panose="020F0502020204030204" pitchFamily="34" charset="0"/>
              </a:rPr>
              <a:t>Le </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rapport "No More Silos" commencera collectivement à faire la différence pour la santé de la population et facilitera la résilience des communautés.</a:t>
            </a:r>
          </a:p>
          <a:p>
            <a:pPr marL="268288">
              <a:lnSpc>
                <a:spcPct val="170000"/>
              </a:lnSpc>
              <a:spcAft>
                <a:spcPts val="800"/>
              </a:spcAft>
            </a:pPr>
            <a:r>
              <a:rPr lang="en-GB" sz="6400" dirty="0">
                <a:effectLst/>
                <a:latin typeface="Josefin Sans" pitchFamily="2" charset="0"/>
                <a:ea typeface="Calibri" panose="020F0502020204030204" pitchFamily="34" charset="0"/>
                <a:cs typeface="Times New Roman" panose="02020603050405020304" pitchFamily="18" charset="0"/>
                <a:hlinkClick r:id="rId2"/>
              </a:rPr>
              <a:t>https://online.hscni.net/our-work/no-more-silos/ </a:t>
            </a: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35F2E4B9-D5F0-436D-A202-61FB31927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303" y="533400"/>
            <a:ext cx="2773681" cy="2286000"/>
          </a:xfrm>
          <a:prstGeom prst="rect">
            <a:avLst/>
          </a:prstGeom>
        </p:spPr>
      </p:pic>
    </p:spTree>
    <p:extLst>
      <p:ext uri="{BB962C8B-B14F-4D97-AF65-F5344CB8AC3E}">
        <p14:creationId xmlns:p14="http://schemas.microsoft.com/office/powerpoint/2010/main" val="1308438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a:xfrm>
            <a:off x="561569" y="296829"/>
            <a:ext cx="3405520" cy="912572"/>
          </a:xfrm>
        </p:spPr>
        <p:txBody>
          <a:bodyPr/>
          <a:lstStyle/>
          <a:p>
            <a:pPr algn="ctr"/>
            <a:r>
              <a:rPr lang="en-US" dirty="0">
                <a:effectLst>
                  <a:outerShdw blurRad="38100" dist="38100" dir="2700000" algn="tl">
                    <a:srgbClr val="000000">
                      <a:alpha val="43137"/>
                    </a:srgbClr>
                  </a:outerShdw>
                </a:effectLst>
              </a:rPr>
              <a:t>objectif</a:t>
            </a:r>
          </a:p>
        </p:txBody>
      </p:sp>
      <p:sp>
        <p:nvSpPr>
          <p:cNvPr id="4" name="Text Placeholder 3">
            <a:extLst>
              <a:ext uri="{FF2B5EF4-FFF2-40B4-BE49-F238E27FC236}">
                <a16:creationId xmlns:a16="http://schemas.microsoft.com/office/drawing/2014/main" id="{9EFAEC4C-96DB-BC41-9583-DC60D0FA1C54}"/>
              </a:ext>
            </a:extLst>
          </p:cNvPr>
          <p:cNvSpPr>
            <a:spLocks noGrp="1"/>
          </p:cNvSpPr>
          <p:nvPr>
            <p:ph type="body" sz="quarter" idx="20"/>
          </p:nvPr>
        </p:nvSpPr>
        <p:spPr/>
        <p:txBody>
          <a:bodyPr/>
          <a:lstStyle/>
          <a:p>
            <a:r>
              <a:rPr lang="en-US" dirty="0"/>
              <a:t>objectif</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n-US" dirty="0"/>
              <a:t>autonomisation</a:t>
            </a:r>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n-US" dirty="0"/>
              <a:t>gestion</a:t>
            </a:r>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n-US" dirty="0"/>
              <a:t>innovation</a:t>
            </a:r>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n-US" dirty="0"/>
              <a:t>leadership</a:t>
            </a:r>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n-US" dirty="0" err="1"/>
              <a:t>créativité</a:t>
            </a:r>
            <a:endParaRPr lang="en-US" dirty="0"/>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737839" y="1003668"/>
            <a:ext cx="3405520" cy="1190892"/>
          </a:xfrm>
        </p:spPr>
        <p:txBody>
          <a:bodyPr>
            <a:noAutofit/>
          </a:bodyPr>
          <a:lstStyle/>
          <a:p>
            <a:pPr algn="ctr">
              <a:lnSpc>
                <a:spcPct val="150000"/>
              </a:lnSpc>
            </a:pPr>
            <a:r>
              <a:rPr lang="en-US" sz="1400" dirty="0"/>
              <a:t>Mise en œuvre du système de soins intégrés en Irlande du Nord</a:t>
            </a:r>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a:xfrm>
            <a:off x="534154" y="1716409"/>
            <a:ext cx="3405520" cy="929319"/>
          </a:xfrm>
        </p:spPr>
        <p:txBody>
          <a:bodyPr/>
          <a:lstStyle/>
          <a:p>
            <a:pPr algn="ctr"/>
            <a:r>
              <a:rPr lang="en-US" dirty="0">
                <a:effectLst>
                  <a:outerShdw blurRad="38100" dist="38100" dir="2700000" algn="tl">
                    <a:srgbClr val="000000">
                      <a:alpha val="43137"/>
                    </a:srgbClr>
                  </a:outerShdw>
                </a:effectLst>
              </a:rPr>
              <a:t>autonomisation</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384065" y="2356136"/>
            <a:ext cx="3555609" cy="1580569"/>
          </a:xfrm>
        </p:spPr>
        <p:txBody>
          <a:bodyPr>
            <a:normAutofit fontScale="25000" lnSpcReduction="20000"/>
          </a:bodyPr>
          <a:lstStyle/>
          <a:p>
            <a:pPr algn="ctr">
              <a:lnSpc>
                <a:spcPct val="170000"/>
              </a:lnSpc>
            </a:pPr>
            <a:r>
              <a:rPr lang="en-GB" sz="4600" dirty="0">
                <a:solidFill>
                  <a:srgbClr val="000000"/>
                </a:solidFill>
                <a:effectLst/>
                <a:latin typeface="Josefin Sans" pitchFamily="2" charset="0"/>
                <a:ea typeface="Calibri" panose="020F0502020204030204" pitchFamily="34" charset="0"/>
                <a:cs typeface="Times New Roman" panose="02020603050405020304" pitchFamily="18" charset="0"/>
              </a:rPr>
              <a:t>Inégalités en matière de santé : certains utilisateurs de services/soignants n'ont pas le temps, l'énergie ou le niveau d'éducation nécessaires pour participer. </a:t>
            </a:r>
          </a:p>
          <a:p>
            <a:pPr algn="ctr">
              <a:lnSpc>
                <a:spcPct val="170000"/>
              </a:lnSpc>
            </a:pPr>
            <a:r>
              <a:rPr lang="en-GB" sz="4600" dirty="0">
                <a:solidFill>
                  <a:srgbClr val="000000"/>
                </a:solidFill>
                <a:effectLst/>
                <a:latin typeface="Josefin Sans" pitchFamily="2" charset="0"/>
                <a:ea typeface="Calibri" panose="020F0502020204030204" pitchFamily="34" charset="0"/>
                <a:cs typeface="Times New Roman" panose="02020603050405020304" pitchFamily="18" charset="0"/>
              </a:rPr>
              <a:t>Amenez la conversation jusqu'à eux, car leur voix sera essentielle pour permettre et intégrer le changement.</a:t>
            </a:r>
            <a:endParaRPr lang="en-GB" sz="4600" dirty="0">
              <a:effectLst/>
              <a:latin typeface="Josefin Sans" pitchFamily="2" charset="0"/>
              <a:ea typeface="Calibri" panose="020F0502020204030204" pitchFamily="34" charset="0"/>
              <a:cs typeface="Times New Roman" panose="02020603050405020304" pitchFamily="18" charset="0"/>
            </a:endParaRPr>
          </a:p>
          <a:p>
            <a:pPr algn="l"/>
            <a:endParaRPr lang="en-US" dirty="0"/>
          </a:p>
          <a:p>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a:xfrm>
            <a:off x="561569" y="4422598"/>
            <a:ext cx="3405520" cy="734090"/>
          </a:xfrm>
        </p:spPr>
        <p:txBody>
          <a:bodyPr/>
          <a:lstStyle/>
          <a:p>
            <a:pPr algn="ctr"/>
            <a:r>
              <a:rPr lang="en-US" dirty="0">
                <a:effectLst>
                  <a:outerShdw blurRad="38100" dist="38100" dir="2700000" algn="tl">
                    <a:srgbClr val="000000">
                      <a:alpha val="43137"/>
                    </a:srgbClr>
                  </a:outerShdw>
                </a:effectLst>
              </a:rPr>
              <a:t>gestion</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534154" y="5063060"/>
            <a:ext cx="3949738" cy="1580569"/>
          </a:xfrm>
        </p:spPr>
        <p:txBody>
          <a:bodyPr>
            <a:noAutofit/>
          </a:bodyPr>
          <a:lstStyle/>
          <a:p>
            <a:pPr algn="ctr">
              <a:lnSpc>
                <a:spcPct val="150000"/>
              </a:lnSpc>
            </a:pPr>
            <a:r>
              <a:rPr lang="en-GB" sz="1300" dirty="0">
                <a:effectLst/>
                <a:latin typeface="Josefin Sans" pitchFamily="2" charset="0"/>
                <a:ea typeface="Calibri" panose="020F0502020204030204" pitchFamily="34" charset="0"/>
                <a:cs typeface="Times New Roman" panose="02020603050405020304" pitchFamily="18" charset="0"/>
              </a:rPr>
              <a:t>Investissement dans un leadership fort et des pratiques de travail collaboratif </a:t>
            </a:r>
          </a:p>
          <a:p>
            <a:pPr algn="ctr">
              <a:lnSpc>
                <a:spcPct val="150000"/>
              </a:lnSpc>
            </a:pPr>
            <a:r>
              <a:rPr lang="en-GB" sz="1300" dirty="0">
                <a:latin typeface="Josefin Sans" pitchFamily="2" charset="0"/>
                <a:ea typeface="Calibri" panose="020F0502020204030204" pitchFamily="34" charset="0"/>
                <a:cs typeface="Times New Roman" panose="02020603050405020304" pitchFamily="18" charset="0"/>
              </a:rPr>
              <a:t>Soutien et formation pour permettre la participation des patients/</a:t>
            </a:r>
            <a:r>
              <a:rPr lang="en-GB" sz="1300" dirty="0" err="1">
                <a:latin typeface="Josefin Sans" pitchFamily="2" charset="0"/>
                <a:ea typeface="Calibri" panose="020F0502020204030204" pitchFamily="34" charset="0"/>
                <a:cs typeface="Times New Roman" panose="02020603050405020304" pitchFamily="18" charset="0"/>
              </a:rPr>
              <a:t>soins</a:t>
            </a:r>
            <a:r>
              <a:rPr lang="en-GB" sz="1300" dirty="0">
                <a:latin typeface="Josefin Sans" pitchFamily="2" charset="0"/>
                <a:ea typeface="Calibri" panose="020F0502020204030204" pitchFamily="34" charset="0"/>
                <a:cs typeface="Times New Roman" panose="02020603050405020304" pitchFamily="18" charset="0"/>
              </a:rPr>
              <a:t> au développement des structures de santé</a:t>
            </a:r>
            <a:endParaRPr lang="en-US" sz="1300" dirty="0">
              <a:effectLst/>
              <a:latin typeface="Josefin Sans" pitchFamily="2" charset="0"/>
              <a:ea typeface="Calibri" panose="020F0502020204030204" pitchFamily="34" charset="0"/>
              <a:cs typeface="Times New Roman" panose="02020603050405020304" pitchFamily="18" charset="0"/>
            </a:endParaRPr>
          </a:p>
          <a:p>
            <a:pPr algn="ctr"/>
            <a:endParaRPr lang="en-US" sz="1500" dirty="0"/>
          </a:p>
          <a:p>
            <a:pPr algn="ctr"/>
            <a:endParaRPr lang="en-US" sz="1500"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a:xfrm>
            <a:off x="8252326" y="25531"/>
            <a:ext cx="3405520" cy="736469"/>
          </a:xfrm>
        </p:spPr>
        <p:txBody>
          <a:bodyPr/>
          <a:lstStyle/>
          <a:p>
            <a:pPr algn="ctr"/>
            <a:r>
              <a:rPr lang="en-US" dirty="0">
                <a:effectLst>
                  <a:outerShdw blurRad="38100" dist="38100" dir="2700000" algn="tl">
                    <a:srgbClr val="000000">
                      <a:alpha val="43137"/>
                    </a:srgbClr>
                  </a:outerShdw>
                </a:effectLst>
              </a:rPr>
              <a:t>innovation</a:t>
            </a: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8252326" y="533400"/>
            <a:ext cx="3726314" cy="2546776"/>
          </a:xfrm>
        </p:spPr>
        <p:txBody>
          <a:bodyPr>
            <a:normAutofit fontScale="25000" lnSpcReduction="20000"/>
          </a:bodyPr>
          <a:lstStyle/>
          <a:p>
            <a:pPr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Développement de sources d'information alternatives : Pharmacies, médecins généralistes, dentistes avant de se rendre aux urgences.</a:t>
            </a:r>
          </a:p>
          <a:p>
            <a:pPr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Les médias sociaux n'atteindront que ceux qui utilisent ces formes de médias sociaux...</a:t>
            </a:r>
          </a:p>
          <a:p>
            <a:pPr algn="ctr">
              <a:lnSpc>
                <a:spcPct val="170000"/>
              </a:lnSpc>
            </a:pPr>
            <a:r>
              <a:rPr lang="en-GB" sz="4800" dirty="0">
                <a:solidFill>
                  <a:srgbClr val="000000"/>
                </a:solidFill>
                <a:latin typeface="Josefin Sans" pitchFamily="2" charset="0"/>
                <a:ea typeface="Calibri" panose="020F0502020204030204" pitchFamily="34" charset="0"/>
                <a:cs typeface="Times New Roman" panose="02020603050405020304" pitchFamily="18" charset="0"/>
              </a:rPr>
              <a:t>Explorer d'</a:t>
            </a: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autres moyens d'atteindre les utilisateurs des services, y compris les jeunes.</a:t>
            </a:r>
            <a:endParaRPr lang="en-US" sz="4800" dirty="0"/>
          </a:p>
          <a:p>
            <a:endParaRPr lang="en-US"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a:xfrm>
            <a:off x="8016607" y="2815897"/>
            <a:ext cx="3405520" cy="528558"/>
          </a:xfrm>
        </p:spPr>
        <p:txBody>
          <a:bodyPr/>
          <a:lstStyle/>
          <a:p>
            <a:pPr algn="ctr"/>
            <a:r>
              <a:rPr lang="en-US" dirty="0">
                <a:effectLst>
                  <a:outerShdw blurRad="38100" dist="38100" dir="2700000" algn="tl">
                    <a:srgbClr val="000000">
                      <a:alpha val="43137"/>
                    </a:srgbClr>
                  </a:outerShdw>
                </a:effectLst>
              </a:rPr>
              <a:t>leadership</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8016607" y="3242245"/>
            <a:ext cx="3528194" cy="1634061"/>
          </a:xfrm>
        </p:spPr>
        <p:txBody>
          <a:bodyPr>
            <a:normAutofit fontScale="25000" lnSpcReduction="20000"/>
          </a:bodyPr>
          <a:lstStyle/>
          <a:p>
            <a:pPr lvl="0" algn="ctr">
              <a:lnSpc>
                <a:spcPct val="170000"/>
              </a:lnSpc>
            </a:pPr>
            <a:r>
              <a:rPr lang="en-GB" sz="4800" dirty="0">
                <a:solidFill>
                  <a:srgbClr val="000000"/>
                </a:solidFill>
                <a:latin typeface="Josefin Sans" pitchFamily="2" charset="0"/>
                <a:ea typeface="Calibri" panose="020F0502020204030204" pitchFamily="34" charset="0"/>
                <a:cs typeface="Times New Roman" panose="02020603050405020304" pitchFamily="18" charset="0"/>
              </a:rPr>
              <a:t>Ce qui </a:t>
            </a: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démontre la capacité de flexion :</a:t>
            </a:r>
            <a:endParaRPr lang="en-GB" sz="48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Les services changent en fonction des circonstances</a:t>
            </a:r>
            <a:endParaRPr lang="en-GB" sz="48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Des budgets qui s'adaptent à la planification des changements</a:t>
            </a:r>
            <a:endParaRPr lang="en-GB" sz="48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a:xfrm>
            <a:off x="8077944" y="5031392"/>
            <a:ext cx="3405520" cy="528558"/>
          </a:xfrm>
        </p:spPr>
        <p:txBody>
          <a:bodyPr/>
          <a:lstStyle/>
          <a:p>
            <a:pPr algn="ctr"/>
            <a:r>
              <a:rPr lang="en-US" dirty="0" err="1">
                <a:effectLst>
                  <a:outerShdw blurRad="38100" dist="38100" dir="2700000" algn="tl">
                    <a:srgbClr val="000000">
                      <a:alpha val="43137"/>
                    </a:srgbClr>
                  </a:outerShdw>
                </a:effectLst>
              </a:rPr>
              <a:t>créativité</a:t>
            </a:r>
            <a:endParaRPr lang="en-US" dirty="0">
              <a:effectLst>
                <a:outerShdw blurRad="38100" dist="38100" dir="2700000" algn="tl">
                  <a:srgbClr val="000000">
                    <a:alpha val="43137"/>
                  </a:srgbClr>
                </a:outerShdw>
              </a:effectLst>
            </a:endParaRP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5346698"/>
            <a:ext cx="3405520" cy="1511303"/>
          </a:xfrm>
        </p:spPr>
        <p:txBody>
          <a:bodyPr>
            <a:normAutofit fontScale="25000" lnSpcReduction="20000"/>
          </a:bodyPr>
          <a:lstStyle/>
          <a:p>
            <a:pPr lvl="0" algn="ctr">
              <a:lnSpc>
                <a:spcPct val="170000"/>
              </a:lnSpc>
            </a:pPr>
            <a:r>
              <a:rPr lang="en-GB" sz="5200" dirty="0">
                <a:solidFill>
                  <a:srgbClr val="000000"/>
                </a:solidFill>
                <a:effectLst/>
                <a:latin typeface="Josefin Sans" pitchFamily="2" charset="0"/>
                <a:ea typeface="Calibri" panose="020F0502020204030204" pitchFamily="34" charset="0"/>
                <a:cs typeface="Times New Roman" panose="02020603050405020304" pitchFamily="18" charset="0"/>
              </a:rPr>
              <a:t>Des solutions numériques pour faciliter l'accès aux dossiers des patients, dans un souci de transparence et de sécurité.</a:t>
            </a:r>
            <a:endParaRPr lang="en-GB" sz="52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spcAft>
                <a:spcPts val="800"/>
              </a:spcAft>
            </a:pPr>
            <a:r>
              <a:rPr lang="en-GB" sz="5200" dirty="0">
                <a:solidFill>
                  <a:srgbClr val="000000"/>
                </a:solidFill>
                <a:effectLst/>
                <a:latin typeface="Josefin Sans" pitchFamily="2" charset="0"/>
                <a:ea typeface="Calibri" panose="020F0502020204030204" pitchFamily="34" charset="0"/>
                <a:cs typeface="Times New Roman" panose="02020603050405020304" pitchFamily="18" charset="0"/>
              </a:rPr>
              <a:t>Mesure de l'impact et responsabilité</a:t>
            </a:r>
            <a:endParaRPr lang="en-GB" sz="5200" dirty="0">
              <a:effectLst/>
              <a:latin typeface="Josefin Sans" pitchFamily="2"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571956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08609" y="1411392"/>
            <a:ext cx="11134837" cy="5275158"/>
          </a:xfrm>
        </p:spPr>
        <p:txBody>
          <a:bodyPr numCol="2">
            <a:normAutofit fontScale="92500" lnSpcReduction="10000"/>
          </a:bodyPr>
          <a:lstStyle/>
          <a:p>
            <a:pPr>
              <a:lnSpc>
                <a:spcPct val="150000"/>
              </a:lnSpc>
              <a:spcAft>
                <a:spcPts val="800"/>
              </a:spcAft>
            </a:pPr>
            <a:r>
              <a:rPr lang="en-GB" sz="1600" dirty="0">
                <a:effectLst/>
                <a:latin typeface="Josefin Sans" pitchFamily="2" charset="0"/>
                <a:ea typeface="Calibri" panose="020F0502020204030204" pitchFamily="34" charset="0"/>
              </a:rPr>
              <a:t>Célébrons votre apprentissage en développant </a:t>
            </a:r>
            <a:r>
              <a:rPr lang="en-GB" sz="1600" dirty="0">
                <a:latin typeface="Josefin Sans" pitchFamily="2" charset="0"/>
                <a:ea typeface="Calibri" panose="020F0502020204030204" pitchFamily="34" charset="0"/>
              </a:rPr>
              <a:t>une carte des atouts de la communauté.</a:t>
            </a:r>
            <a:endParaRPr lang="en-GB" sz="1600" dirty="0">
              <a:effectLst/>
              <a:latin typeface="Josefin Sans" pitchFamily="2" charset="0"/>
              <a:ea typeface="Calibri" panose="020F0502020204030204" pitchFamily="34" charset="0"/>
            </a:endParaRPr>
          </a:p>
          <a:p>
            <a:pPr>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Alors maintenant, c'est à vous...</a:t>
            </a:r>
          </a:p>
          <a:p>
            <a:pPr>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Pour intégrer les informations et les exemples disponibles tout au long de ce sujet, le </a:t>
            </a:r>
            <a:r>
              <a:rPr lang="en-GB" sz="1600" dirty="0" err="1">
                <a:effectLst/>
                <a:latin typeface="Josefin Sans" pitchFamily="2" charset="0"/>
                <a:ea typeface="Calibri" panose="020F0502020204030204" pitchFamily="34" charset="0"/>
                <a:cs typeface="Calibri" panose="020F0502020204030204" pitchFamily="34" charset="0"/>
              </a:rPr>
              <a:t>projet</a:t>
            </a:r>
            <a:r>
              <a:rPr lang="en-GB" sz="1600" dirty="0">
                <a:effectLst/>
                <a:latin typeface="Josefin Sans" pitchFamily="2" charset="0"/>
                <a:ea typeface="Calibri" panose="020F0502020204030204" pitchFamily="34" charset="0"/>
                <a:cs typeface="Calibri" panose="020F0502020204030204" pitchFamily="34" charset="0"/>
              </a:rPr>
              <a:t> ACTIVATE aimerait que vous conceviez une carte des atouts de la communauté pour l'un de vos utilisateurs de services ou votre organisation. Il existe de nombreux exemples à explorer dans le lien du site Web ci-dessous pour vous aider dans cette tâche.</a:t>
            </a:r>
          </a:p>
          <a:p>
            <a:pPr>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2"/>
              </a:rPr>
              <a:t>https://elevateni.org/resources/asset-mapping/ </a:t>
            </a: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marL="222250">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L'un des </a:t>
            </a:r>
            <a:r>
              <a:rPr lang="en-GB" sz="1600" dirty="0" err="1">
                <a:effectLst/>
                <a:latin typeface="Josefin Sans" pitchFamily="2" charset="0"/>
                <a:ea typeface="Calibri" panose="020F0502020204030204" pitchFamily="34" charset="0"/>
                <a:cs typeface="Calibri" panose="020F0502020204030204" pitchFamily="34" charset="0"/>
              </a:rPr>
              <a:t>partenaires</a:t>
            </a:r>
            <a:r>
              <a:rPr lang="en-GB" sz="1600" dirty="0">
                <a:effectLst/>
                <a:latin typeface="Josefin Sans" pitchFamily="2" charset="0"/>
                <a:ea typeface="Calibri" panose="020F0502020204030204" pitchFamily="34" charset="0"/>
                <a:cs typeface="Calibri" panose="020F0502020204030204" pitchFamily="34" charset="0"/>
              </a:rPr>
              <a:t> </a:t>
            </a:r>
            <a:r>
              <a:rPr lang="en-GB" sz="1600" dirty="0" err="1">
                <a:effectLst/>
                <a:latin typeface="Josefin Sans" pitchFamily="2" charset="0"/>
                <a:ea typeface="Calibri" panose="020F0502020204030204" pitchFamily="34" charset="0"/>
                <a:cs typeface="Calibri" panose="020F0502020204030204" pitchFamily="34" charset="0"/>
              </a:rPr>
              <a:t>d'ACTIVATE</a:t>
            </a:r>
            <a:r>
              <a:rPr lang="en-GB" sz="1600" dirty="0">
                <a:effectLst/>
                <a:latin typeface="Josefin Sans" pitchFamily="2" charset="0"/>
                <a:ea typeface="Calibri" panose="020F0502020204030204" pitchFamily="34" charset="0"/>
                <a:cs typeface="Calibri" panose="020F0502020204030204" pitchFamily="34" charset="0"/>
              </a:rPr>
              <a:t>, le NLDCHP, présente également la </a:t>
            </a:r>
            <a:r>
              <a:rPr lang="en-GB" sz="1600" dirty="0">
                <a:latin typeface="Josefin Sans" pitchFamily="2" charset="0"/>
                <a:ea typeface="Calibri" panose="020F0502020204030204" pitchFamily="34" charset="0"/>
                <a:cs typeface="Calibri" panose="020F0502020204030204" pitchFamily="34" charset="0"/>
              </a:rPr>
              <a:t>carte de </a:t>
            </a:r>
            <a:r>
              <a:rPr lang="en-GB" sz="1600" dirty="0" err="1">
                <a:latin typeface="Josefin Sans" pitchFamily="2" charset="0"/>
                <a:ea typeface="Calibri" panose="020F0502020204030204" pitchFamily="34" charset="0"/>
                <a:cs typeface="Calibri" panose="020F0502020204030204" pitchFamily="34" charset="0"/>
              </a:rPr>
              <a:t>ses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ressources</a:t>
            </a:r>
            <a:r>
              <a:rPr lang="en-GB" sz="1600" dirty="0">
                <a:latin typeface="Josefin Sans" pitchFamily="2" charset="0"/>
                <a:ea typeface="Calibri" panose="020F0502020204030204" pitchFamily="34" charset="0"/>
                <a:cs typeface="Calibri" panose="020F0502020204030204" pitchFamily="34" charset="0"/>
              </a:rPr>
              <a:t> communautaires. </a:t>
            </a: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883227" y="634153"/>
            <a:ext cx="9523066" cy="716606"/>
          </a:xfrm>
        </p:spPr>
        <p:txBody>
          <a:bodyPr/>
          <a:lstStyle/>
          <a:p>
            <a:pPr algn="ctr"/>
            <a:r>
              <a:rPr lang="en-GB"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Célébrons l'apprentissage </a:t>
            </a:r>
            <a:r>
              <a:rPr lang="en-GB" b="1"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Partie 2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[CA6</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id="{606F683F-64BD-F6A3-6F18-DC2B2E842E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6160" y="1660832"/>
            <a:ext cx="2388870" cy="2354580"/>
          </a:xfrm>
          <a:prstGeom prst="rect">
            <a:avLst/>
          </a:prstGeom>
          <a:noFill/>
          <a:ln>
            <a:noFill/>
          </a:ln>
        </p:spPr>
      </p:pic>
      <p:pic>
        <p:nvPicPr>
          <p:cNvPr id="6" name="Picture 5">
            <a:extLst>
              <a:ext uri="{FF2B5EF4-FFF2-40B4-BE49-F238E27FC236}">
                <a16:creationId xmlns:a16="http://schemas.microsoft.com/office/drawing/2014/main" id="{4537E665-D96E-41CB-346F-AD91EBFFE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3127" y="1989857"/>
            <a:ext cx="2388870" cy="2025555"/>
          </a:xfrm>
          <a:prstGeom prst="rect">
            <a:avLst/>
          </a:prstGeom>
          <a:noFill/>
          <a:ln>
            <a:noFill/>
          </a:ln>
        </p:spPr>
      </p:pic>
    </p:spTree>
    <p:extLst>
      <p:ext uri="{BB962C8B-B14F-4D97-AF65-F5344CB8AC3E}">
        <p14:creationId xmlns:p14="http://schemas.microsoft.com/office/powerpoint/2010/main" val="2758924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10512420" cy="1101561"/>
          </a:xfrm>
        </p:spPr>
        <p:txBody>
          <a:bodyPr/>
          <a:lstStyle/>
          <a:p>
            <a:pPr eaLnBrk="0" fontAlgn="base" hangingPunct="0">
              <a:lnSpc>
                <a:spcPct val="150000"/>
              </a:lnSpc>
              <a:spcAft>
                <a:spcPts val="800"/>
              </a:spcAft>
            </a:pPr>
            <a:r>
              <a:rPr lang="en-GB" b="0" dirty="0">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Cartographie des </a:t>
            </a:r>
            <a:r>
              <a:rPr lang="en-GB" b="0" dirty="0" err="1">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ressources</a:t>
            </a:r>
            <a:r>
              <a:rPr lang="en-GB" b="0" dirty="0">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 </a:t>
            </a:r>
            <a:r>
              <a:rPr lang="en-GB" b="0" dirty="0" err="1">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communautaires</a:t>
            </a:r>
            <a:r>
              <a:rPr lang="en-GB" sz="2400" b="0" dirty="0">
                <a:ln>
                  <a:noFill/>
                </a:ln>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[CA 6]</a:t>
            </a:r>
            <a:endParaRPr lang="en-GB" sz="3600" b="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648691"/>
            <a:ext cx="10695744" cy="4901047"/>
          </a:xfrm>
        </p:spPr>
        <p:txBody>
          <a:bodyPr numCol="2">
            <a:normAutofit/>
          </a:bodyPr>
          <a:lstStyle/>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6DCC22AF-CE6E-4879-9856-1F1EC27CC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61" y="1648691"/>
            <a:ext cx="10695744" cy="4527790"/>
          </a:xfrm>
          <a:prstGeom prst="rect">
            <a:avLst/>
          </a:prstGeom>
        </p:spPr>
      </p:pic>
    </p:spTree>
    <p:extLst>
      <p:ext uri="{BB962C8B-B14F-4D97-AF65-F5344CB8AC3E}">
        <p14:creationId xmlns:p14="http://schemas.microsoft.com/office/powerpoint/2010/main" val="301057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41179" y="1344706"/>
            <a:ext cx="11134268" cy="5037908"/>
          </a:xfrm>
        </p:spPr>
        <p:txBody>
          <a:bodyPr numCol="3">
            <a:normAutofit fontScale="40000" lnSpcReduction="20000"/>
          </a:bodyPr>
          <a:lstStyle/>
          <a:p>
            <a:pPr>
              <a:lnSpc>
                <a:spcPct val="150000"/>
              </a:lnSpc>
              <a:spcAft>
                <a:spcPts val="800"/>
              </a:spcAft>
            </a:pPr>
            <a:r>
              <a:rPr lang="en-GB" sz="2900" b="1" dirty="0">
                <a:solidFill>
                  <a:srgbClr val="000000"/>
                </a:solidFill>
                <a:effectLst/>
                <a:latin typeface="Josefin Sans" pitchFamily="2" charset="0"/>
                <a:ea typeface="Calibri" panose="020F0502020204030204" pitchFamily="34" charset="0"/>
                <a:cs typeface="Times New Roman" panose="02020603050405020304" pitchFamily="18" charset="0"/>
              </a:rPr>
              <a:t>Travail en équipe pluridisciplinaire</a:t>
            </a:r>
            <a:endParaRPr lang="en-GB" sz="2900" b="1"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Pour que les processus de coproduction se développent, les patients doivent être considérés moins comme des consommateurs et davantage comme des partenaires contribuant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à</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leurs</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propres</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soins. Les professionnels de la santé doivent être reconnus pour ce qu'ils sont : des prestataires de services qui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peuvent</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évoluer</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grâce au retour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d'information</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permanant</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de la part des parties prenantes,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pouvant</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conduire à des résultats optimaux.</a:t>
            </a:r>
          </a:p>
          <a:p>
            <a:pPr>
              <a:lnSpc>
                <a:spcPct val="170000"/>
              </a:lnSpc>
              <a:spcAft>
                <a:spcPts val="800"/>
              </a:spcAft>
            </a:pP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En</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permettant</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aux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cliniciens</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et aux patients de travailler ensemble et en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offrant</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cette</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motiviation</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aux cliniciens, aux patients, aux systèmes et aux payeurs, une collaboration significative dans la refonte du système peut aboutir à de meilleurs résultats en matière de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santé</a:t>
            </a:r>
            <a:r>
              <a:rPr lang="en-GB" sz="2700" dirty="0">
                <a:solidFill>
                  <a:srgbClr val="000000"/>
                </a:solidFill>
                <a:latin typeface="Josefin Sans" pitchFamily="2" charset="0"/>
                <a:ea typeface="Calibri" panose="020F0502020204030204" pitchFamily="34" charset="0"/>
                <a:cs typeface="Calibri" panose="020F0502020204030204" pitchFamily="34" charset="0"/>
              </a:rPr>
              <a:t> </a:t>
            </a:r>
            <a:r>
              <a:rPr lang="en-GB" sz="2700" dirty="0" err="1">
                <a:solidFill>
                  <a:srgbClr val="000000"/>
                </a:solidFill>
                <a:effectLst/>
                <a:latin typeface="Josefin Sans" pitchFamily="2" charset="0"/>
                <a:ea typeface="Calibri" panose="020F0502020204030204" pitchFamily="34" charset="0"/>
                <a:cs typeface="Calibri" panose="020F0502020204030204" pitchFamily="34" charset="0"/>
              </a:rPr>
              <a:t>centrée</a:t>
            </a: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 sur le patient.</a:t>
            </a:r>
            <a:endParaRPr lang="en-GB" sz="2700" dirty="0">
              <a:solidFill>
                <a:srgbClr val="141414"/>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2700" dirty="0">
              <a:solidFill>
                <a:srgbClr val="141414"/>
              </a:solidFill>
              <a:effectLst/>
              <a:latin typeface="Josefin Sans" pitchFamily="2" charset="0"/>
              <a:ea typeface="Calibri" panose="020F0502020204030204" pitchFamily="34" charset="0"/>
              <a:cs typeface="Calibri" panose="020F0502020204030204" pitchFamily="34" charset="0"/>
            </a:endParaRPr>
          </a:p>
          <a:p>
            <a:pPr marL="222250">
              <a:lnSpc>
                <a:spcPct val="170000"/>
              </a:lnSpc>
              <a:spcAft>
                <a:spcPts val="800"/>
              </a:spcAft>
            </a:pPr>
            <a:r>
              <a:rPr lang="en-GB" sz="2700" dirty="0">
                <a:solidFill>
                  <a:srgbClr val="141414"/>
                </a:solidFill>
                <a:effectLst/>
                <a:latin typeface="Josefin Sans" pitchFamily="2" charset="0"/>
                <a:ea typeface="Calibri" panose="020F0502020204030204" pitchFamily="34" charset="0"/>
                <a:cs typeface="Calibri" panose="020F0502020204030204" pitchFamily="34" charset="0"/>
              </a:rPr>
              <a:t>Ce processus d'intégration des systèmes de soins est à l'origine d'une tendance mondiale depuis le début du </a:t>
            </a:r>
            <a:r>
              <a:rPr lang="en-GB" sz="2700" dirty="0" err="1">
                <a:solidFill>
                  <a:srgbClr val="141414"/>
                </a:solidFill>
                <a:latin typeface="Josefin Sans" pitchFamily="2" charset="0"/>
                <a:ea typeface="Calibri" panose="020F0502020204030204" pitchFamily="34" charset="0"/>
                <a:cs typeface="Calibri" panose="020F0502020204030204" pitchFamily="34" charset="0"/>
              </a:rPr>
              <a:t>XXI</a:t>
            </a:r>
            <a:r>
              <a:rPr lang="en-GB" sz="2700" baseline="30000" dirty="0" err="1">
                <a:solidFill>
                  <a:srgbClr val="141414"/>
                </a:solidFill>
                <a:latin typeface="Josefin Sans" pitchFamily="2" charset="0"/>
                <a:ea typeface="Calibri" panose="020F0502020204030204" pitchFamily="34" charset="0"/>
                <a:cs typeface="Calibri" panose="020F0502020204030204" pitchFamily="34" charset="0"/>
              </a:rPr>
              <a:t>eme</a:t>
            </a:r>
            <a:r>
              <a:rPr lang="en-GB" sz="2700" dirty="0">
                <a:solidFill>
                  <a:srgbClr val="141414"/>
                </a:solidFill>
                <a:effectLst/>
                <a:latin typeface="Josefin Sans" pitchFamily="2" charset="0"/>
                <a:ea typeface="Calibri" panose="020F0502020204030204" pitchFamily="34" charset="0"/>
                <a:cs typeface="Calibri" panose="020F0502020204030204" pitchFamily="34" charset="0"/>
              </a:rPr>
              <a:t> siècle. La recherche a démontré </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que, malgré les différences mondiales dans le taux de mortalité des populations, les systèmes de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santé</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sont</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confrontés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à peu près aux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mêmes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problèmes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tel</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que le vieillissement croissant des populations, qui se caractérise par des problèmes dégénératifs ou chroniques, lesquels nécessitent à leur tour un type différent de prestation de soins de santé.</a:t>
            </a:r>
          </a:p>
          <a:p>
            <a:pPr marL="268288">
              <a:lnSpc>
                <a:spcPct val="170000"/>
              </a:lnSpc>
              <a:spcAft>
                <a:spcPts val="800"/>
              </a:spcAft>
            </a:pPr>
            <a:r>
              <a:rPr lang="en-GB" sz="2700" dirty="0">
                <a:solidFill>
                  <a:srgbClr val="000000"/>
                </a:solidFill>
                <a:latin typeface="Josefin Sans" pitchFamily="2" charset="0"/>
                <a:ea typeface="Calibri" panose="020F0502020204030204" pitchFamily="34" charset="0"/>
                <a:cs typeface="Times New Roman" panose="02020603050405020304" pitchFamily="18" charset="0"/>
              </a:rPr>
              <a:t>Pour faire </a:t>
            </a:r>
            <a:r>
              <a:rPr lang="en-GB" sz="2700" dirty="0" err="1">
                <a:solidFill>
                  <a:srgbClr val="000000"/>
                </a:solidFill>
                <a:latin typeface="Josefin Sans" pitchFamily="2" charset="0"/>
                <a:ea typeface="Calibri" panose="020F0502020204030204" pitchFamily="34" charset="0"/>
                <a:cs typeface="Times New Roman" panose="02020603050405020304" pitchFamily="18" charset="0"/>
              </a:rPr>
              <a:t>évoluer</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 le </a:t>
            </a:r>
            <a:r>
              <a:rPr lang="en-GB" sz="2700" dirty="0" err="1">
                <a:solidFill>
                  <a:srgbClr val="000000"/>
                </a:solidFill>
                <a:latin typeface="Josefin Sans" pitchFamily="2" charset="0"/>
                <a:ea typeface="Calibri" panose="020F0502020204030204" pitchFamily="34" charset="0"/>
                <a:cs typeface="Times New Roman" panose="02020603050405020304" pitchFamily="18" charset="0"/>
              </a:rPr>
              <a:t>modèle</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 d</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e soins de santé, il faut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qu’il</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soit</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piloté par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une</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équipe</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multidisciplinaire</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Les hôpitaux se sont transformés au fil du temps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en</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établissements de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soins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inten</a:t>
            </a:r>
            <a:r>
              <a:rPr lang="en-GB" sz="2700" dirty="0" err="1">
                <a:solidFill>
                  <a:srgbClr val="000000"/>
                </a:solidFill>
                <a:latin typeface="Josefin Sans" pitchFamily="2" charset="0"/>
                <a:ea typeface="Calibri" panose="020F0502020204030204" pitchFamily="34" charset="0"/>
                <a:cs typeface="Times New Roman" panose="02020603050405020304" pitchFamily="18" charset="0"/>
              </a:rPr>
              <a:t>sifs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et en centres de chirurgie ambulatoire, </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intégrant une </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gamme d'options de soins de courte durée grâce à des professionnels de la santé de plus en plus spécialisés. Cette évolution a entraîné une demande accrue de coopération entre les services hospitaliers et communautaires. </a:t>
            </a:r>
          </a:p>
          <a:p>
            <a:pPr marL="268288">
              <a:lnSpc>
                <a:spcPct val="170000"/>
              </a:lnSpc>
              <a:spcAft>
                <a:spcPts val="800"/>
              </a:spcAft>
            </a:pP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Les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soins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intégrés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peuvent être définis comme un concept regroupant les apports, la prestation, la gestion et l'organisation des services liés au diagnostic, au traitement, aux soins</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 aux soins continus et au suivi, à la </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réadaptation et à la promotion de la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santé</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Il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s’agit</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d’une</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experience de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continuité</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de prise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en</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 charge dans les </a:t>
            </a:r>
            <a:r>
              <a:rPr lang="en-GB" sz="2700" dirty="0" err="1">
                <a:solidFill>
                  <a:srgbClr val="000000"/>
                </a:solidFill>
                <a:effectLst/>
                <a:latin typeface="Josefin Sans" pitchFamily="2" charset="0"/>
                <a:ea typeface="Calibri" panose="020F0502020204030204" pitchFamily="34" charset="0"/>
                <a:cs typeface="Times New Roman" panose="02020603050405020304" pitchFamily="18" charset="0"/>
              </a:rPr>
              <a:t>soins</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a:t>
            </a:r>
            <a:endParaRPr lang="en-GB" sz="2700" dirty="0">
              <a:effectLst/>
              <a:latin typeface="Josefin Sans" pitchFamily="2" charset="0"/>
              <a:ea typeface="Calibri" panose="020F0502020204030204" pitchFamily="34" charset="0"/>
              <a:cs typeface="Times New Roman" panose="02020603050405020304" pitchFamily="18" charset="0"/>
            </a:endParaRPr>
          </a:p>
          <a:p>
            <a:pPr marL="268288" eaLnBrk="1" fontAlgn="auto" hangingPunct="1">
              <a:lnSpc>
                <a:spcPct val="170000"/>
              </a:lnSpc>
              <a:spcBef>
                <a:spcPts val="0"/>
              </a:spcBef>
              <a:spcAft>
                <a:spcPts val="0"/>
              </a:spcAft>
              <a:defRPr/>
            </a:pPr>
            <a:r>
              <a:rPr lang="en-IE" sz="2700" dirty="0"/>
              <a:t>      </a:t>
            </a:r>
            <a:r>
              <a:rPr lang="en-IE" sz="2500" dirty="0"/>
              <a:t>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78146"/>
            <a:ext cx="10512420" cy="766560"/>
          </a:xfrm>
        </p:spPr>
        <p:txBody>
          <a:bodyPr/>
          <a:lstStyle/>
          <a:p>
            <a:pPr algn="ctr"/>
            <a:r>
              <a:rPr lang="en-US" dirty="0"/>
              <a:t>Introduction</a:t>
            </a:r>
          </a:p>
        </p:txBody>
      </p:sp>
      <p:pic>
        <p:nvPicPr>
          <p:cNvPr id="2" name="Picture 19" descr="A picture containing text, vector graphics&#10;&#10;Description automatically generated">
            <a:extLst>
              <a:ext uri="{FF2B5EF4-FFF2-40B4-BE49-F238E27FC236}">
                <a16:creationId xmlns:a16="http://schemas.microsoft.com/office/drawing/2014/main" id="{9F3C84D3-24FE-7C8C-D2DD-111201696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201" y="3794346"/>
            <a:ext cx="2559851" cy="3063654"/>
          </a:xfrm>
          <a:prstGeom prst="rect">
            <a:avLst/>
          </a:prstGeom>
        </p:spPr>
      </p:pic>
    </p:spTree>
    <p:extLst>
      <p:ext uri="{BB962C8B-B14F-4D97-AF65-F5344CB8AC3E}">
        <p14:creationId xmlns:p14="http://schemas.microsoft.com/office/powerpoint/2010/main" val="4109613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0A8AAF9-F647-A728-FB22-922AF1FF5BE2}"/>
              </a:ext>
            </a:extLst>
          </p:cNvPr>
          <p:cNvSpPr>
            <a:spLocks noGrp="1"/>
          </p:cNvSpPr>
          <p:nvPr>
            <p:ph type="body" sz="quarter" idx="17"/>
          </p:nvPr>
        </p:nvSpPr>
        <p:spPr>
          <a:xfrm>
            <a:off x="492905" y="433756"/>
            <a:ext cx="9791406" cy="729873"/>
          </a:xfrm>
        </p:spPr>
        <p:txBody>
          <a:bodyPr/>
          <a:lstStyle/>
          <a:p>
            <a:r>
              <a:rPr lang="en-GB"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Cartographie des </a:t>
            </a:r>
            <a:r>
              <a:rPr lang="en-GB" b="0" dirty="0" err="1">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ressources</a:t>
            </a:r>
            <a:r>
              <a:rPr lang="en-GB"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 </a:t>
            </a:r>
            <a:r>
              <a:rPr lang="en-GB" b="0" dirty="0" err="1">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communautaires</a:t>
            </a:r>
            <a:r>
              <a:rPr lang="en-GB"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 </a:t>
            </a:r>
            <a:r>
              <a:rPr lang="en-GB" sz="2400"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[CA 6]</a:t>
            </a:r>
            <a:endParaRPr lang="en-GB" sz="3600" b="0" dirty="0">
              <a:latin typeface="Amatic SC" panose="00000500000000000000" pitchFamily="2" charset="-79"/>
              <a:ea typeface="Calibri" panose="020F0502020204030204" pitchFamily="34" charset="0"/>
              <a:cs typeface="Amatic SC" panose="00000500000000000000" pitchFamily="2" charset="-79"/>
            </a:endParaRPr>
          </a:p>
        </p:txBody>
      </p:sp>
      <p:grpSp>
        <p:nvGrpSpPr>
          <p:cNvPr id="4" name="Group 3">
            <a:extLst>
              <a:ext uri="{FF2B5EF4-FFF2-40B4-BE49-F238E27FC236}">
                <a16:creationId xmlns:a16="http://schemas.microsoft.com/office/drawing/2014/main" id="{2D23C019-A9BB-0F34-9442-4BE42194A404}"/>
              </a:ext>
            </a:extLst>
          </p:cNvPr>
          <p:cNvGrpSpPr/>
          <p:nvPr/>
        </p:nvGrpSpPr>
        <p:grpSpPr>
          <a:xfrm>
            <a:off x="618461" y="1577646"/>
            <a:ext cx="10607877" cy="4754713"/>
            <a:chOff x="1004974" y="1763990"/>
            <a:chExt cx="9807689" cy="4396049"/>
          </a:xfrm>
        </p:grpSpPr>
        <p:sp>
          <p:nvSpPr>
            <p:cNvPr id="121" name="Freeform 120">
              <a:extLst>
                <a:ext uri="{FF2B5EF4-FFF2-40B4-BE49-F238E27FC236}">
                  <a16:creationId xmlns:a16="http://schemas.microsoft.com/office/drawing/2014/main" id="{290DBE12-26D4-72C0-FBDB-3339DEFD8AFB}"/>
                </a:ext>
              </a:extLst>
            </p:cNvPr>
            <p:cNvSpPr/>
            <p:nvPr/>
          </p:nvSpPr>
          <p:spPr>
            <a:xfrm>
              <a:off x="2173925" y="2520502"/>
              <a:ext cx="7637336" cy="2916616"/>
            </a:xfrm>
            <a:custGeom>
              <a:avLst/>
              <a:gdLst>
                <a:gd name="connsiteX0" fmla="*/ 3814473 w 7637336"/>
                <a:gd name="connsiteY0" fmla="*/ 0 h 2916616"/>
                <a:gd name="connsiteX1" fmla="*/ 4165672 w 7637336"/>
                <a:gd name="connsiteY1" fmla="*/ 6410 h 2916616"/>
                <a:gd name="connsiteX2" fmla="*/ 4345116 w 7637336"/>
                <a:gd name="connsiteY2" fmla="*/ 15383 h 2916616"/>
                <a:gd name="connsiteX3" fmla="*/ 4636073 w 7637336"/>
                <a:gd name="connsiteY3" fmla="*/ 35894 h 2916616"/>
                <a:gd name="connsiteX4" fmla="*/ 5009061 w 7637336"/>
                <a:gd name="connsiteY4" fmla="*/ 82043 h 2916616"/>
                <a:gd name="connsiteX5" fmla="*/ 5365385 w 7637336"/>
                <a:gd name="connsiteY5" fmla="*/ 144856 h 2916616"/>
                <a:gd name="connsiteX6" fmla="*/ 5965242 w 7637336"/>
                <a:gd name="connsiteY6" fmla="*/ 285867 h 2916616"/>
                <a:gd name="connsiteX7" fmla="*/ 6178013 w 7637336"/>
                <a:gd name="connsiteY7" fmla="*/ 342272 h 2916616"/>
                <a:gd name="connsiteX8" fmla="*/ 6538182 w 7637336"/>
                <a:gd name="connsiteY8" fmla="*/ 458926 h 2916616"/>
                <a:gd name="connsiteX9" fmla="*/ 6779150 w 7637336"/>
                <a:gd name="connsiteY9" fmla="*/ 560198 h 2916616"/>
                <a:gd name="connsiteX10" fmla="*/ 6939369 w 7637336"/>
                <a:gd name="connsiteY10" fmla="*/ 644804 h 2916616"/>
                <a:gd name="connsiteX11" fmla="*/ 7177774 w 7637336"/>
                <a:gd name="connsiteY11" fmla="*/ 789661 h 2916616"/>
                <a:gd name="connsiteX12" fmla="*/ 7359782 w 7637336"/>
                <a:gd name="connsiteY12" fmla="*/ 939645 h 2916616"/>
                <a:gd name="connsiteX13" fmla="*/ 7417460 w 7637336"/>
                <a:gd name="connsiteY13" fmla="*/ 998614 h 2916616"/>
                <a:gd name="connsiteX14" fmla="*/ 7550760 w 7637336"/>
                <a:gd name="connsiteY14" fmla="*/ 1165263 h 2916616"/>
                <a:gd name="connsiteX15" fmla="*/ 7605876 w 7637336"/>
                <a:gd name="connsiteY15" fmla="*/ 1271662 h 2916616"/>
                <a:gd name="connsiteX16" fmla="*/ 7636637 w 7637336"/>
                <a:gd name="connsiteY16" fmla="*/ 1424210 h 2916616"/>
                <a:gd name="connsiteX17" fmla="*/ 7631511 w 7637336"/>
                <a:gd name="connsiteY17" fmla="*/ 1479333 h 2916616"/>
                <a:gd name="connsiteX18" fmla="*/ 7623819 w 7637336"/>
                <a:gd name="connsiteY18" fmla="*/ 1528045 h 2916616"/>
                <a:gd name="connsiteX19" fmla="*/ 7604593 w 7637336"/>
                <a:gd name="connsiteY19" fmla="*/ 1593423 h 2916616"/>
                <a:gd name="connsiteX20" fmla="*/ 7446941 w 7637336"/>
                <a:gd name="connsiteY20" fmla="*/ 1898520 h 2916616"/>
                <a:gd name="connsiteX21" fmla="*/ 7031654 w 7637336"/>
                <a:gd name="connsiteY21" fmla="*/ 2260020 h 2916616"/>
                <a:gd name="connsiteX22" fmla="*/ 6439488 w 7637336"/>
                <a:gd name="connsiteY22" fmla="*/ 2512558 h 2916616"/>
                <a:gd name="connsiteX23" fmla="*/ 6076754 w 7637336"/>
                <a:gd name="connsiteY23" fmla="*/ 2621521 h 2916616"/>
                <a:gd name="connsiteX24" fmla="*/ 5575593 w 7637336"/>
                <a:gd name="connsiteY24" fmla="*/ 2743303 h 2916616"/>
                <a:gd name="connsiteX25" fmla="*/ 5293608 w 7637336"/>
                <a:gd name="connsiteY25" fmla="*/ 2792015 h 2916616"/>
                <a:gd name="connsiteX26" fmla="*/ 4925747 w 7637336"/>
                <a:gd name="connsiteY26" fmla="*/ 2845856 h 2916616"/>
                <a:gd name="connsiteX27" fmla="*/ 4856533 w 7637336"/>
                <a:gd name="connsiteY27" fmla="*/ 2852266 h 2916616"/>
                <a:gd name="connsiteX28" fmla="*/ 4687343 w 7637336"/>
                <a:gd name="connsiteY28" fmla="*/ 2872777 h 2916616"/>
                <a:gd name="connsiteX29" fmla="*/ 4491235 w 7637336"/>
                <a:gd name="connsiteY29" fmla="*/ 2893287 h 2916616"/>
                <a:gd name="connsiteX30" fmla="*/ 4164390 w 7637336"/>
                <a:gd name="connsiteY30" fmla="*/ 2911234 h 2916616"/>
                <a:gd name="connsiteX31" fmla="*/ 3622212 w 7637336"/>
                <a:gd name="connsiteY31" fmla="*/ 2916361 h 2916616"/>
                <a:gd name="connsiteX32" fmla="*/ 3190264 w 7637336"/>
                <a:gd name="connsiteY32" fmla="*/ 2895851 h 2916616"/>
                <a:gd name="connsiteX33" fmla="*/ 3024919 w 7637336"/>
                <a:gd name="connsiteY33" fmla="*/ 2883032 h 2916616"/>
                <a:gd name="connsiteX34" fmla="*/ 2792923 w 7637336"/>
                <a:gd name="connsiteY34" fmla="*/ 2861239 h 2916616"/>
                <a:gd name="connsiteX35" fmla="*/ 2590407 w 7637336"/>
                <a:gd name="connsiteY35" fmla="*/ 2840729 h 2916616"/>
                <a:gd name="connsiteX36" fmla="*/ 2296888 w 7637336"/>
                <a:gd name="connsiteY36" fmla="*/ 2798425 h 2916616"/>
                <a:gd name="connsiteX37" fmla="*/ 1594491 w 7637336"/>
                <a:gd name="connsiteY37" fmla="*/ 2653568 h 2916616"/>
                <a:gd name="connsiteX38" fmla="*/ 1234321 w 7637336"/>
                <a:gd name="connsiteY38" fmla="*/ 2548451 h 2916616"/>
                <a:gd name="connsiteX39" fmla="*/ 861334 w 7637336"/>
                <a:gd name="connsiteY39" fmla="*/ 2381802 h 2916616"/>
                <a:gd name="connsiteX40" fmla="*/ 687015 w 7637336"/>
                <a:gd name="connsiteY40" fmla="*/ 2286941 h 2916616"/>
                <a:gd name="connsiteX41" fmla="*/ 419132 w 7637336"/>
                <a:gd name="connsiteY41" fmla="*/ 2120291 h 2916616"/>
                <a:gd name="connsiteX42" fmla="*/ 214052 w 7637336"/>
                <a:gd name="connsiteY42" fmla="*/ 1938259 h 2916616"/>
                <a:gd name="connsiteX43" fmla="*/ 97412 w 7637336"/>
                <a:gd name="connsiteY43" fmla="*/ 1786993 h 2916616"/>
                <a:gd name="connsiteX44" fmla="*/ 56397 w 7637336"/>
                <a:gd name="connsiteY44" fmla="*/ 1729307 h 2916616"/>
                <a:gd name="connsiteX45" fmla="*/ 11536 w 7637336"/>
                <a:gd name="connsiteY45" fmla="*/ 1610088 h 2916616"/>
                <a:gd name="connsiteX46" fmla="*/ 0 w 7637336"/>
                <a:gd name="connsiteY46" fmla="*/ 1497279 h 2916616"/>
                <a:gd name="connsiteX47" fmla="*/ 5127 w 7637336"/>
                <a:gd name="connsiteY47" fmla="*/ 1430620 h 2916616"/>
                <a:gd name="connsiteX48" fmla="*/ 12817 w 7637336"/>
                <a:gd name="connsiteY48" fmla="*/ 1383189 h 2916616"/>
                <a:gd name="connsiteX49" fmla="*/ 29481 w 7637336"/>
                <a:gd name="connsiteY49" fmla="*/ 1304991 h 2916616"/>
                <a:gd name="connsiteX50" fmla="*/ 60243 w 7637336"/>
                <a:gd name="connsiteY50" fmla="*/ 1225513 h 2916616"/>
                <a:gd name="connsiteX51" fmla="*/ 137148 w 7637336"/>
                <a:gd name="connsiteY51" fmla="*/ 1083220 h 2916616"/>
                <a:gd name="connsiteX52" fmla="*/ 208925 w 7637336"/>
                <a:gd name="connsiteY52" fmla="*/ 976821 h 2916616"/>
                <a:gd name="connsiteX53" fmla="*/ 297366 w 7637336"/>
                <a:gd name="connsiteY53" fmla="*/ 875549 h 2916616"/>
                <a:gd name="connsiteX54" fmla="*/ 447329 w 7637336"/>
                <a:gd name="connsiteY54" fmla="*/ 748640 h 2916616"/>
                <a:gd name="connsiteX55" fmla="*/ 781865 w 7637336"/>
                <a:gd name="connsiteY55" fmla="*/ 569172 h 2916616"/>
                <a:gd name="connsiteX56" fmla="*/ 1288154 w 7637336"/>
                <a:gd name="connsiteY56" fmla="*/ 374320 h 2916616"/>
                <a:gd name="connsiteX57" fmla="*/ 1503488 w 7637336"/>
                <a:gd name="connsiteY57" fmla="*/ 312788 h 2916616"/>
                <a:gd name="connsiteX58" fmla="*/ 1843150 w 7637336"/>
                <a:gd name="connsiteY58" fmla="*/ 226899 h 2916616"/>
                <a:gd name="connsiteX59" fmla="*/ 2385327 w 7637336"/>
                <a:gd name="connsiteY59" fmla="*/ 119218 h 2916616"/>
                <a:gd name="connsiteX60" fmla="*/ 2526319 w 7637336"/>
                <a:gd name="connsiteY60" fmla="*/ 97426 h 2916616"/>
                <a:gd name="connsiteX61" fmla="*/ 2612197 w 7637336"/>
                <a:gd name="connsiteY61" fmla="*/ 82043 h 2916616"/>
                <a:gd name="connsiteX62" fmla="*/ 2955704 w 7637336"/>
                <a:gd name="connsiteY62" fmla="*/ 41022 h 2916616"/>
                <a:gd name="connsiteX63" fmla="*/ 3282549 w 7637336"/>
                <a:gd name="connsiteY63" fmla="*/ 20511 h 2916616"/>
                <a:gd name="connsiteX64" fmla="*/ 3540181 w 7637336"/>
                <a:gd name="connsiteY64" fmla="*/ 10255 h 2916616"/>
                <a:gd name="connsiteX65" fmla="*/ 3814473 w 7637336"/>
                <a:gd name="connsiteY65" fmla="*/ 0 h 291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6">
                  <a:moveTo>
                    <a:pt x="3814473" y="0"/>
                  </a:moveTo>
                  <a:cubicBezTo>
                    <a:pt x="3927267" y="2564"/>
                    <a:pt x="4046470" y="2564"/>
                    <a:pt x="4165672" y="6410"/>
                  </a:cubicBezTo>
                  <a:cubicBezTo>
                    <a:pt x="4225915" y="7692"/>
                    <a:pt x="4284875" y="11538"/>
                    <a:pt x="4345116" y="15383"/>
                  </a:cubicBezTo>
                  <a:cubicBezTo>
                    <a:pt x="4442529" y="19229"/>
                    <a:pt x="4538659" y="26921"/>
                    <a:pt x="4636073" y="35894"/>
                  </a:cubicBezTo>
                  <a:cubicBezTo>
                    <a:pt x="4762965" y="47431"/>
                    <a:pt x="4887295" y="61532"/>
                    <a:pt x="5009061" y="82043"/>
                  </a:cubicBezTo>
                  <a:cubicBezTo>
                    <a:pt x="5128262" y="102553"/>
                    <a:pt x="5250028" y="121782"/>
                    <a:pt x="5365385" y="144856"/>
                  </a:cubicBezTo>
                  <a:cubicBezTo>
                    <a:pt x="5575593" y="185878"/>
                    <a:pt x="5774264" y="234591"/>
                    <a:pt x="5965242" y="285867"/>
                  </a:cubicBezTo>
                  <a:cubicBezTo>
                    <a:pt x="6034455" y="305096"/>
                    <a:pt x="6108797" y="323043"/>
                    <a:pt x="6178013" y="342272"/>
                  </a:cubicBezTo>
                  <a:cubicBezTo>
                    <a:pt x="6307468" y="376884"/>
                    <a:pt x="6426671" y="416623"/>
                    <a:pt x="6538182" y="458926"/>
                  </a:cubicBezTo>
                  <a:cubicBezTo>
                    <a:pt x="6624058" y="490974"/>
                    <a:pt x="6703529" y="525586"/>
                    <a:pt x="6779150" y="560198"/>
                  </a:cubicBezTo>
                  <a:cubicBezTo>
                    <a:pt x="6836829" y="587118"/>
                    <a:pt x="6889382" y="615320"/>
                    <a:pt x="6939369" y="644804"/>
                  </a:cubicBezTo>
                  <a:cubicBezTo>
                    <a:pt x="7022682" y="692235"/>
                    <a:pt x="7104712" y="738385"/>
                    <a:pt x="7177774" y="789661"/>
                  </a:cubicBezTo>
                  <a:cubicBezTo>
                    <a:pt x="7246987" y="838374"/>
                    <a:pt x="7313638" y="887087"/>
                    <a:pt x="7359782" y="939645"/>
                  </a:cubicBezTo>
                  <a:cubicBezTo>
                    <a:pt x="7379008" y="960156"/>
                    <a:pt x="7400797" y="978103"/>
                    <a:pt x="7417460" y="998614"/>
                  </a:cubicBezTo>
                  <a:cubicBezTo>
                    <a:pt x="7464884" y="1053736"/>
                    <a:pt x="7511028" y="1108858"/>
                    <a:pt x="7550760" y="1165263"/>
                  </a:cubicBezTo>
                  <a:cubicBezTo>
                    <a:pt x="7575115" y="1199875"/>
                    <a:pt x="7586650" y="1235768"/>
                    <a:pt x="7605876" y="1271662"/>
                  </a:cubicBezTo>
                  <a:cubicBezTo>
                    <a:pt x="7630228" y="1321657"/>
                    <a:pt x="7630228" y="1372934"/>
                    <a:pt x="7636637" y="1424210"/>
                  </a:cubicBezTo>
                  <a:cubicBezTo>
                    <a:pt x="7639203" y="1442157"/>
                    <a:pt x="7634074" y="1461386"/>
                    <a:pt x="7631511" y="1479333"/>
                  </a:cubicBezTo>
                  <a:cubicBezTo>
                    <a:pt x="7628948" y="1495997"/>
                    <a:pt x="7626385" y="1511381"/>
                    <a:pt x="7623819" y="1528045"/>
                  </a:cubicBezTo>
                  <a:cubicBezTo>
                    <a:pt x="7618694" y="1549838"/>
                    <a:pt x="7612285" y="1570348"/>
                    <a:pt x="7604593" y="1593423"/>
                  </a:cubicBezTo>
                  <a:cubicBezTo>
                    <a:pt x="7580241" y="1665211"/>
                    <a:pt x="7466167" y="1869035"/>
                    <a:pt x="7446941" y="1898520"/>
                  </a:cubicBezTo>
                  <a:cubicBezTo>
                    <a:pt x="7432840" y="1924158"/>
                    <a:pt x="7148294" y="2197206"/>
                    <a:pt x="7031654" y="2260020"/>
                  </a:cubicBezTo>
                  <a:cubicBezTo>
                    <a:pt x="6859901" y="2353600"/>
                    <a:pt x="6661231" y="2436925"/>
                    <a:pt x="6439488" y="2512558"/>
                  </a:cubicBezTo>
                  <a:cubicBezTo>
                    <a:pt x="6322848" y="2551015"/>
                    <a:pt x="6195956" y="2585627"/>
                    <a:pt x="6076754" y="2621521"/>
                  </a:cubicBezTo>
                  <a:cubicBezTo>
                    <a:pt x="5919098" y="2668952"/>
                    <a:pt x="5739654" y="2702281"/>
                    <a:pt x="5575593" y="2743303"/>
                  </a:cubicBezTo>
                  <a:cubicBezTo>
                    <a:pt x="5489714" y="2765095"/>
                    <a:pt x="5389740" y="2777915"/>
                    <a:pt x="5293608" y="2792015"/>
                  </a:cubicBezTo>
                  <a:cubicBezTo>
                    <a:pt x="5171842" y="2811244"/>
                    <a:pt x="5050076" y="2827910"/>
                    <a:pt x="4925747" y="2845856"/>
                  </a:cubicBezTo>
                  <a:cubicBezTo>
                    <a:pt x="4903957" y="2848420"/>
                    <a:pt x="4880886" y="2849702"/>
                    <a:pt x="4856533" y="2852266"/>
                  </a:cubicBezTo>
                  <a:cubicBezTo>
                    <a:pt x="4798854" y="2857394"/>
                    <a:pt x="4743739" y="2866367"/>
                    <a:pt x="4687343" y="2872777"/>
                  </a:cubicBezTo>
                  <a:cubicBezTo>
                    <a:pt x="4623256" y="2881750"/>
                    <a:pt x="4554041" y="2886878"/>
                    <a:pt x="4491235" y="2893287"/>
                  </a:cubicBezTo>
                  <a:cubicBezTo>
                    <a:pt x="4383569" y="2904825"/>
                    <a:pt x="4275902" y="2908670"/>
                    <a:pt x="4164390" y="2911234"/>
                  </a:cubicBezTo>
                  <a:cubicBezTo>
                    <a:pt x="3984946" y="2913797"/>
                    <a:pt x="3801656" y="2917644"/>
                    <a:pt x="3622212" y="2916361"/>
                  </a:cubicBezTo>
                  <a:cubicBezTo>
                    <a:pt x="3478657" y="2915080"/>
                    <a:pt x="3331256" y="2908670"/>
                    <a:pt x="3190264" y="2895851"/>
                  </a:cubicBezTo>
                  <a:cubicBezTo>
                    <a:pt x="3135148" y="2890723"/>
                    <a:pt x="3080034" y="2886878"/>
                    <a:pt x="3024919" y="2883032"/>
                  </a:cubicBezTo>
                  <a:cubicBezTo>
                    <a:pt x="2948014" y="2875340"/>
                    <a:pt x="2869828" y="2868930"/>
                    <a:pt x="2792923" y="2861239"/>
                  </a:cubicBezTo>
                  <a:cubicBezTo>
                    <a:pt x="2726273" y="2854830"/>
                    <a:pt x="2659621" y="2847138"/>
                    <a:pt x="2590407" y="2840729"/>
                  </a:cubicBezTo>
                  <a:cubicBezTo>
                    <a:pt x="2487867" y="2831755"/>
                    <a:pt x="2391736" y="2815091"/>
                    <a:pt x="2296888" y="2798425"/>
                  </a:cubicBezTo>
                  <a:cubicBezTo>
                    <a:pt x="2050792" y="2757404"/>
                    <a:pt x="1818797" y="2707409"/>
                    <a:pt x="1594491" y="2653568"/>
                  </a:cubicBezTo>
                  <a:cubicBezTo>
                    <a:pt x="1467598" y="2622803"/>
                    <a:pt x="1348397" y="2586909"/>
                    <a:pt x="1234321" y="2548451"/>
                  </a:cubicBezTo>
                  <a:cubicBezTo>
                    <a:pt x="1090765" y="2499738"/>
                    <a:pt x="968999" y="2443335"/>
                    <a:pt x="861334" y="2381802"/>
                  </a:cubicBezTo>
                  <a:cubicBezTo>
                    <a:pt x="803655" y="2351036"/>
                    <a:pt x="742131" y="2318988"/>
                    <a:pt x="687015" y="2286941"/>
                  </a:cubicBezTo>
                  <a:cubicBezTo>
                    <a:pt x="593449" y="2233100"/>
                    <a:pt x="496036" y="2179259"/>
                    <a:pt x="419132" y="2120291"/>
                  </a:cubicBezTo>
                  <a:cubicBezTo>
                    <a:pt x="342227" y="2061323"/>
                    <a:pt x="275575" y="1999791"/>
                    <a:pt x="214052" y="1938259"/>
                  </a:cubicBezTo>
                  <a:cubicBezTo>
                    <a:pt x="166627" y="1889546"/>
                    <a:pt x="133302" y="1838269"/>
                    <a:pt x="97412" y="1786993"/>
                  </a:cubicBezTo>
                  <a:cubicBezTo>
                    <a:pt x="83313" y="1767764"/>
                    <a:pt x="66652" y="1749817"/>
                    <a:pt x="56397" y="1729307"/>
                  </a:cubicBezTo>
                  <a:cubicBezTo>
                    <a:pt x="37171" y="1689567"/>
                    <a:pt x="15382" y="1651109"/>
                    <a:pt x="11536" y="1610088"/>
                  </a:cubicBezTo>
                  <a:cubicBezTo>
                    <a:pt x="8973" y="1572912"/>
                    <a:pt x="0" y="1534455"/>
                    <a:pt x="0" y="1497279"/>
                  </a:cubicBezTo>
                  <a:cubicBezTo>
                    <a:pt x="0" y="1475487"/>
                    <a:pt x="2564" y="1452412"/>
                    <a:pt x="5127" y="1430620"/>
                  </a:cubicBezTo>
                  <a:cubicBezTo>
                    <a:pt x="7690" y="1415237"/>
                    <a:pt x="10255" y="1399854"/>
                    <a:pt x="12817" y="1383189"/>
                  </a:cubicBezTo>
                  <a:cubicBezTo>
                    <a:pt x="17945" y="1357551"/>
                    <a:pt x="24353" y="1330630"/>
                    <a:pt x="29481" y="1304991"/>
                  </a:cubicBezTo>
                  <a:cubicBezTo>
                    <a:pt x="37171" y="1279353"/>
                    <a:pt x="46143" y="1251152"/>
                    <a:pt x="60243" y="1225513"/>
                  </a:cubicBezTo>
                  <a:cubicBezTo>
                    <a:pt x="84595" y="1176800"/>
                    <a:pt x="110230" y="1130651"/>
                    <a:pt x="137148" y="1083220"/>
                  </a:cubicBezTo>
                  <a:cubicBezTo>
                    <a:pt x="158937" y="1047326"/>
                    <a:pt x="182009" y="1012715"/>
                    <a:pt x="208925" y="976821"/>
                  </a:cubicBezTo>
                  <a:cubicBezTo>
                    <a:pt x="237123" y="942209"/>
                    <a:pt x="266604" y="908880"/>
                    <a:pt x="297366" y="875549"/>
                  </a:cubicBezTo>
                  <a:cubicBezTo>
                    <a:pt x="338381" y="831965"/>
                    <a:pt x="388369" y="790943"/>
                    <a:pt x="447329" y="748640"/>
                  </a:cubicBezTo>
                  <a:cubicBezTo>
                    <a:pt x="535770" y="683262"/>
                    <a:pt x="657536" y="625575"/>
                    <a:pt x="781865" y="569172"/>
                  </a:cubicBezTo>
                  <a:cubicBezTo>
                    <a:pt x="934393" y="498666"/>
                    <a:pt x="1108710" y="435852"/>
                    <a:pt x="1288154" y="374320"/>
                  </a:cubicBezTo>
                  <a:cubicBezTo>
                    <a:pt x="1354806" y="351246"/>
                    <a:pt x="1429146" y="332017"/>
                    <a:pt x="1503488" y="312788"/>
                  </a:cubicBezTo>
                  <a:cubicBezTo>
                    <a:pt x="1616280" y="283304"/>
                    <a:pt x="1727793" y="252538"/>
                    <a:pt x="1843150" y="226899"/>
                  </a:cubicBezTo>
                  <a:cubicBezTo>
                    <a:pt x="2020030" y="187160"/>
                    <a:pt x="2199474" y="151266"/>
                    <a:pt x="2385327" y="119218"/>
                  </a:cubicBezTo>
                  <a:cubicBezTo>
                    <a:pt x="2432753" y="110245"/>
                    <a:pt x="2478895" y="105117"/>
                    <a:pt x="2526319" y="97426"/>
                  </a:cubicBezTo>
                  <a:cubicBezTo>
                    <a:pt x="2554519" y="93580"/>
                    <a:pt x="2583998" y="87170"/>
                    <a:pt x="2612197" y="82043"/>
                  </a:cubicBezTo>
                  <a:cubicBezTo>
                    <a:pt x="2719864" y="60250"/>
                    <a:pt x="2836503" y="48713"/>
                    <a:pt x="2955704" y="41022"/>
                  </a:cubicBezTo>
                  <a:cubicBezTo>
                    <a:pt x="3063371" y="33330"/>
                    <a:pt x="3171038" y="26921"/>
                    <a:pt x="3282549" y="20511"/>
                  </a:cubicBezTo>
                  <a:cubicBezTo>
                    <a:pt x="3368427" y="15383"/>
                    <a:pt x="3454303" y="11538"/>
                    <a:pt x="3540181" y="10255"/>
                  </a:cubicBezTo>
                  <a:cubicBezTo>
                    <a:pt x="3635029" y="3846"/>
                    <a:pt x="3719625" y="1282"/>
                    <a:pt x="3814473" y="0"/>
                  </a:cubicBezTo>
                  <a:close/>
                </a:path>
              </a:pathLst>
            </a:custGeom>
            <a:noFill/>
            <a:ln w="145303" cap="flat">
              <a:solidFill>
                <a:srgbClr val="50A9BA"/>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8DCB629-C3D0-2CC1-7008-0C170E365870}"/>
                </a:ext>
              </a:extLst>
            </p:cNvPr>
            <p:cNvSpPr/>
            <p:nvPr/>
          </p:nvSpPr>
          <p:spPr>
            <a:xfrm>
              <a:off x="1175446" y="1996198"/>
              <a:ext cx="9637217" cy="3966451"/>
            </a:xfrm>
            <a:custGeom>
              <a:avLst/>
              <a:gdLst>
                <a:gd name="connsiteX0" fmla="*/ 4811672 w 9637217"/>
                <a:gd name="connsiteY0" fmla="*/ 0 h 3966451"/>
                <a:gd name="connsiteX1" fmla="*/ 5255155 w 9637217"/>
                <a:gd name="connsiteY1" fmla="*/ 8973 h 3966451"/>
                <a:gd name="connsiteX2" fmla="*/ 5482025 w 9637217"/>
                <a:gd name="connsiteY2" fmla="*/ 20510 h 3966451"/>
                <a:gd name="connsiteX3" fmla="*/ 5848604 w 9637217"/>
                <a:gd name="connsiteY3" fmla="*/ 47430 h 3966451"/>
                <a:gd name="connsiteX4" fmla="*/ 6320287 w 9637217"/>
                <a:gd name="connsiteY4" fmla="*/ 110245 h 3966451"/>
                <a:gd name="connsiteX5" fmla="*/ 6770177 w 9637217"/>
                <a:gd name="connsiteY5" fmla="*/ 196133 h 3966451"/>
                <a:gd name="connsiteX6" fmla="*/ 7527690 w 9637217"/>
                <a:gd name="connsiteY6" fmla="*/ 388421 h 3966451"/>
                <a:gd name="connsiteX7" fmla="*/ 7796856 w 9637217"/>
                <a:gd name="connsiteY7" fmla="*/ 465336 h 3966451"/>
                <a:gd name="connsiteX8" fmla="*/ 8250593 w 9637217"/>
                <a:gd name="connsiteY8" fmla="*/ 624293 h 3966451"/>
                <a:gd name="connsiteX9" fmla="*/ 8554369 w 9637217"/>
                <a:gd name="connsiteY9" fmla="*/ 762741 h 3966451"/>
                <a:gd name="connsiteX10" fmla="*/ 8756882 w 9637217"/>
                <a:gd name="connsiteY10" fmla="*/ 878113 h 3966451"/>
                <a:gd name="connsiteX11" fmla="*/ 9056812 w 9637217"/>
                <a:gd name="connsiteY11" fmla="*/ 1074246 h 3966451"/>
                <a:gd name="connsiteX12" fmla="*/ 9287526 w 9637217"/>
                <a:gd name="connsiteY12" fmla="*/ 1278071 h 3966451"/>
                <a:gd name="connsiteX13" fmla="*/ 9360585 w 9637217"/>
                <a:gd name="connsiteY13" fmla="*/ 1357550 h 3966451"/>
                <a:gd name="connsiteX14" fmla="*/ 9528495 w 9637217"/>
                <a:gd name="connsiteY14" fmla="*/ 1583168 h 3966451"/>
                <a:gd name="connsiteX15" fmla="*/ 9597708 w 9637217"/>
                <a:gd name="connsiteY15" fmla="*/ 1728024 h 3966451"/>
                <a:gd name="connsiteX16" fmla="*/ 9636160 w 9637217"/>
                <a:gd name="connsiteY16" fmla="*/ 1935695 h 3966451"/>
                <a:gd name="connsiteX17" fmla="*/ 9629752 w 9637217"/>
                <a:gd name="connsiteY17" fmla="*/ 2011327 h 3966451"/>
                <a:gd name="connsiteX18" fmla="*/ 9619497 w 9637217"/>
                <a:gd name="connsiteY18" fmla="*/ 2077987 h 3966451"/>
                <a:gd name="connsiteX19" fmla="*/ 9595145 w 9637217"/>
                <a:gd name="connsiteY19" fmla="*/ 2166440 h 3966451"/>
                <a:gd name="connsiteX20" fmla="*/ 9396475 w 9637217"/>
                <a:gd name="connsiteY20" fmla="*/ 2581781 h 3966451"/>
                <a:gd name="connsiteX21" fmla="*/ 8872239 w 9637217"/>
                <a:gd name="connsiteY21" fmla="*/ 3074037 h 3966451"/>
                <a:gd name="connsiteX22" fmla="*/ 8124984 w 9637217"/>
                <a:gd name="connsiteY22" fmla="*/ 3416309 h 3966451"/>
                <a:gd name="connsiteX23" fmla="*/ 7667399 w 9637217"/>
                <a:gd name="connsiteY23" fmla="*/ 3563730 h 3966451"/>
                <a:gd name="connsiteX24" fmla="*/ 7035501 w 9637217"/>
                <a:gd name="connsiteY24" fmla="*/ 3730379 h 3966451"/>
                <a:gd name="connsiteX25" fmla="*/ 6679175 w 9637217"/>
                <a:gd name="connsiteY25" fmla="*/ 3797038 h 3966451"/>
                <a:gd name="connsiteX26" fmla="*/ 6215183 w 9637217"/>
                <a:gd name="connsiteY26" fmla="*/ 3870107 h 3966451"/>
                <a:gd name="connsiteX27" fmla="*/ 6128025 w 9637217"/>
                <a:gd name="connsiteY27" fmla="*/ 3879081 h 3966451"/>
                <a:gd name="connsiteX28" fmla="*/ 5915254 w 9637217"/>
                <a:gd name="connsiteY28" fmla="*/ 3907283 h 3966451"/>
                <a:gd name="connsiteX29" fmla="*/ 5667878 w 9637217"/>
                <a:gd name="connsiteY29" fmla="*/ 3934203 h 3966451"/>
                <a:gd name="connsiteX30" fmla="*/ 5256438 w 9637217"/>
                <a:gd name="connsiteY30" fmla="*/ 3958560 h 3966451"/>
                <a:gd name="connsiteX31" fmla="*/ 4571986 w 9637217"/>
                <a:gd name="connsiteY31" fmla="*/ 3966251 h 3966451"/>
                <a:gd name="connsiteX32" fmla="*/ 4027244 w 9637217"/>
                <a:gd name="connsiteY32" fmla="*/ 3939331 h 3966451"/>
                <a:gd name="connsiteX33" fmla="*/ 3818319 w 9637217"/>
                <a:gd name="connsiteY33" fmla="*/ 3922666 h 3966451"/>
                <a:gd name="connsiteX34" fmla="*/ 3524799 w 9637217"/>
                <a:gd name="connsiteY34" fmla="*/ 3893182 h 3966451"/>
                <a:gd name="connsiteX35" fmla="*/ 3269733 w 9637217"/>
                <a:gd name="connsiteY35" fmla="*/ 3866262 h 3966451"/>
                <a:gd name="connsiteX36" fmla="*/ 2899309 w 9637217"/>
                <a:gd name="connsiteY36" fmla="*/ 3809857 h 3966451"/>
                <a:gd name="connsiteX37" fmla="*/ 2012340 w 9637217"/>
                <a:gd name="connsiteY37" fmla="*/ 3612442 h 3966451"/>
                <a:gd name="connsiteX38" fmla="*/ 1558603 w 9637217"/>
                <a:gd name="connsiteY38" fmla="*/ 3468867 h 3966451"/>
                <a:gd name="connsiteX39" fmla="*/ 1086921 w 9637217"/>
                <a:gd name="connsiteY39" fmla="*/ 3243250 h 3966451"/>
                <a:gd name="connsiteX40" fmla="*/ 866461 w 9637217"/>
                <a:gd name="connsiteY40" fmla="*/ 3113776 h 3966451"/>
                <a:gd name="connsiteX41" fmla="*/ 528080 w 9637217"/>
                <a:gd name="connsiteY41" fmla="*/ 2888159 h 3966451"/>
                <a:gd name="connsiteX42" fmla="*/ 269166 w 9637217"/>
                <a:gd name="connsiteY42" fmla="*/ 2640749 h 3966451"/>
                <a:gd name="connsiteX43" fmla="*/ 123049 w 9637217"/>
                <a:gd name="connsiteY43" fmla="*/ 2434360 h 3966451"/>
                <a:gd name="connsiteX44" fmla="*/ 70496 w 9637217"/>
                <a:gd name="connsiteY44" fmla="*/ 2356164 h 3966451"/>
                <a:gd name="connsiteX45" fmla="*/ 14100 w 9637217"/>
                <a:gd name="connsiteY45" fmla="*/ 2194642 h 3966451"/>
                <a:gd name="connsiteX46" fmla="*/ 0 w 9637217"/>
                <a:gd name="connsiteY46" fmla="*/ 2040811 h 3966451"/>
                <a:gd name="connsiteX47" fmla="*/ 6409 w 9637217"/>
                <a:gd name="connsiteY47" fmla="*/ 1949796 h 3966451"/>
                <a:gd name="connsiteX48" fmla="*/ 16663 w 9637217"/>
                <a:gd name="connsiteY48" fmla="*/ 1885700 h 3966451"/>
                <a:gd name="connsiteX49" fmla="*/ 37171 w 9637217"/>
                <a:gd name="connsiteY49" fmla="*/ 1779301 h 3966451"/>
                <a:gd name="connsiteX50" fmla="*/ 75623 w 9637217"/>
                <a:gd name="connsiteY50" fmla="*/ 1671619 h 3966451"/>
                <a:gd name="connsiteX51" fmla="*/ 173036 w 9637217"/>
                <a:gd name="connsiteY51" fmla="*/ 1478050 h 3966451"/>
                <a:gd name="connsiteX52" fmla="*/ 264041 w 9637217"/>
                <a:gd name="connsiteY52" fmla="*/ 1333194 h 3966451"/>
                <a:gd name="connsiteX53" fmla="*/ 375552 w 9637217"/>
                <a:gd name="connsiteY53" fmla="*/ 1194746 h 3966451"/>
                <a:gd name="connsiteX54" fmla="*/ 563968 w 9637217"/>
                <a:gd name="connsiteY54" fmla="*/ 1022970 h 3966451"/>
                <a:gd name="connsiteX55" fmla="*/ 986944 w 9637217"/>
                <a:gd name="connsiteY55" fmla="*/ 778123 h 3966451"/>
                <a:gd name="connsiteX56" fmla="*/ 1625253 w 9637217"/>
                <a:gd name="connsiteY56" fmla="*/ 514048 h 3966451"/>
                <a:gd name="connsiteX57" fmla="*/ 1896983 w 9637217"/>
                <a:gd name="connsiteY57" fmla="*/ 430724 h 3966451"/>
                <a:gd name="connsiteX58" fmla="*/ 2326368 w 9637217"/>
                <a:gd name="connsiteY58" fmla="*/ 314070 h 3966451"/>
                <a:gd name="connsiteX59" fmla="*/ 3010820 w 9637217"/>
                <a:gd name="connsiteY59" fmla="*/ 167931 h 3966451"/>
                <a:gd name="connsiteX60" fmla="*/ 3188983 w 9637217"/>
                <a:gd name="connsiteY60" fmla="*/ 138447 h 3966451"/>
                <a:gd name="connsiteX61" fmla="*/ 3296649 w 9637217"/>
                <a:gd name="connsiteY61" fmla="*/ 116654 h 3966451"/>
                <a:gd name="connsiteX62" fmla="*/ 3729878 w 9637217"/>
                <a:gd name="connsiteY62" fmla="*/ 61532 h 3966451"/>
                <a:gd name="connsiteX63" fmla="*/ 4141320 w 9637217"/>
                <a:gd name="connsiteY63" fmla="*/ 33330 h 3966451"/>
                <a:gd name="connsiteX64" fmla="*/ 4465601 w 9637217"/>
                <a:gd name="connsiteY64" fmla="*/ 19229 h 3966451"/>
                <a:gd name="connsiteX65" fmla="*/ 4811672 w 9637217"/>
                <a:gd name="connsiteY65" fmla="*/ 0 h 396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7" h="3966451">
                  <a:moveTo>
                    <a:pt x="4811672" y="0"/>
                  </a:moveTo>
                  <a:cubicBezTo>
                    <a:pt x="4955228" y="2563"/>
                    <a:pt x="5105192" y="3846"/>
                    <a:pt x="5255155" y="8973"/>
                  </a:cubicBezTo>
                  <a:cubicBezTo>
                    <a:pt x="5332060" y="10255"/>
                    <a:pt x="5405120" y="16665"/>
                    <a:pt x="5482025" y="20510"/>
                  </a:cubicBezTo>
                  <a:cubicBezTo>
                    <a:pt x="5603791" y="25638"/>
                    <a:pt x="5726838" y="35894"/>
                    <a:pt x="5848604" y="47430"/>
                  </a:cubicBezTo>
                  <a:cubicBezTo>
                    <a:pt x="6008822" y="62813"/>
                    <a:pt x="6166477" y="83325"/>
                    <a:pt x="6320287" y="110245"/>
                  </a:cubicBezTo>
                  <a:cubicBezTo>
                    <a:pt x="6470250" y="137165"/>
                    <a:pt x="6624060" y="164085"/>
                    <a:pt x="6770177" y="196133"/>
                  </a:cubicBezTo>
                  <a:cubicBezTo>
                    <a:pt x="7035501" y="251255"/>
                    <a:pt x="7286721" y="317915"/>
                    <a:pt x="7527690" y="388421"/>
                  </a:cubicBezTo>
                  <a:cubicBezTo>
                    <a:pt x="7614849" y="414059"/>
                    <a:pt x="7709697" y="438415"/>
                    <a:pt x="7796856" y="465336"/>
                  </a:cubicBezTo>
                  <a:cubicBezTo>
                    <a:pt x="7960920" y="512767"/>
                    <a:pt x="8110884" y="566607"/>
                    <a:pt x="8250593" y="624293"/>
                  </a:cubicBezTo>
                  <a:cubicBezTo>
                    <a:pt x="8358261" y="667879"/>
                    <a:pt x="8459518" y="715310"/>
                    <a:pt x="8554369" y="762741"/>
                  </a:cubicBezTo>
                  <a:cubicBezTo>
                    <a:pt x="8627428" y="799916"/>
                    <a:pt x="8694078" y="838373"/>
                    <a:pt x="8756882" y="878113"/>
                  </a:cubicBezTo>
                  <a:cubicBezTo>
                    <a:pt x="8861988" y="942209"/>
                    <a:pt x="8965807" y="1006305"/>
                    <a:pt x="9056812" y="1074246"/>
                  </a:cubicBezTo>
                  <a:cubicBezTo>
                    <a:pt x="9143972" y="1139624"/>
                    <a:pt x="9227285" y="1206284"/>
                    <a:pt x="9287526" y="1278071"/>
                  </a:cubicBezTo>
                  <a:cubicBezTo>
                    <a:pt x="9311878" y="1304991"/>
                    <a:pt x="9340076" y="1330630"/>
                    <a:pt x="9360585" y="1357550"/>
                  </a:cubicBezTo>
                  <a:cubicBezTo>
                    <a:pt x="9419547" y="1433183"/>
                    <a:pt x="9479788" y="1508816"/>
                    <a:pt x="9528495" y="1583168"/>
                  </a:cubicBezTo>
                  <a:cubicBezTo>
                    <a:pt x="9560539" y="1630598"/>
                    <a:pt x="9573356" y="1679311"/>
                    <a:pt x="9597708" y="1728024"/>
                  </a:cubicBezTo>
                  <a:cubicBezTo>
                    <a:pt x="9629752" y="1795966"/>
                    <a:pt x="9629752" y="1866471"/>
                    <a:pt x="9636160" y="1935695"/>
                  </a:cubicBezTo>
                  <a:cubicBezTo>
                    <a:pt x="9640006" y="1960051"/>
                    <a:pt x="9632315" y="1985689"/>
                    <a:pt x="9629752" y="2011327"/>
                  </a:cubicBezTo>
                  <a:cubicBezTo>
                    <a:pt x="9625906" y="2034402"/>
                    <a:pt x="9623343" y="2054913"/>
                    <a:pt x="9619497" y="2077987"/>
                  </a:cubicBezTo>
                  <a:cubicBezTo>
                    <a:pt x="9613088" y="2107471"/>
                    <a:pt x="9605400" y="2135674"/>
                    <a:pt x="9595145" y="2166440"/>
                  </a:cubicBezTo>
                  <a:cubicBezTo>
                    <a:pt x="9563102" y="2265147"/>
                    <a:pt x="9420827" y="2540759"/>
                    <a:pt x="9396475" y="2581781"/>
                  </a:cubicBezTo>
                  <a:cubicBezTo>
                    <a:pt x="9378528" y="2616393"/>
                    <a:pt x="9019640" y="2988149"/>
                    <a:pt x="8872239" y="3074037"/>
                  </a:cubicBezTo>
                  <a:cubicBezTo>
                    <a:pt x="8655625" y="3200946"/>
                    <a:pt x="8404402" y="3315037"/>
                    <a:pt x="8124984" y="3416309"/>
                  </a:cubicBezTo>
                  <a:cubicBezTo>
                    <a:pt x="7978864" y="3468867"/>
                    <a:pt x="7817366" y="3516299"/>
                    <a:pt x="7667399" y="3563730"/>
                  </a:cubicBezTo>
                  <a:cubicBezTo>
                    <a:pt x="7468728" y="3627825"/>
                    <a:pt x="7241860" y="3672693"/>
                    <a:pt x="7035501" y="3730379"/>
                  </a:cubicBezTo>
                  <a:cubicBezTo>
                    <a:pt x="6927833" y="3759863"/>
                    <a:pt x="6802221" y="3777809"/>
                    <a:pt x="6679175" y="3797038"/>
                  </a:cubicBezTo>
                  <a:cubicBezTo>
                    <a:pt x="6525366" y="3822676"/>
                    <a:pt x="6371556" y="3845751"/>
                    <a:pt x="6215183" y="3870107"/>
                  </a:cubicBezTo>
                  <a:cubicBezTo>
                    <a:pt x="6186985" y="3873953"/>
                    <a:pt x="6158786" y="3875235"/>
                    <a:pt x="6128025" y="3879081"/>
                  </a:cubicBezTo>
                  <a:cubicBezTo>
                    <a:pt x="6054964" y="3886772"/>
                    <a:pt x="5984469" y="3897028"/>
                    <a:pt x="5915254" y="3907283"/>
                  </a:cubicBezTo>
                  <a:cubicBezTo>
                    <a:pt x="5834505" y="3918820"/>
                    <a:pt x="5747346" y="3925230"/>
                    <a:pt x="5667878" y="3934203"/>
                  </a:cubicBezTo>
                  <a:cubicBezTo>
                    <a:pt x="5532013" y="3949586"/>
                    <a:pt x="5396147" y="3955996"/>
                    <a:pt x="5256438" y="3958560"/>
                  </a:cubicBezTo>
                  <a:cubicBezTo>
                    <a:pt x="5029568" y="3962406"/>
                    <a:pt x="4798854" y="3967533"/>
                    <a:pt x="4571986" y="3966251"/>
                  </a:cubicBezTo>
                  <a:cubicBezTo>
                    <a:pt x="4389977" y="3964969"/>
                    <a:pt x="4205407" y="3955996"/>
                    <a:pt x="4027244" y="3939331"/>
                  </a:cubicBezTo>
                  <a:cubicBezTo>
                    <a:pt x="3958030" y="3931639"/>
                    <a:pt x="3887534" y="3927794"/>
                    <a:pt x="3818319" y="3922666"/>
                  </a:cubicBezTo>
                  <a:cubicBezTo>
                    <a:pt x="3720907" y="3912410"/>
                    <a:pt x="3622213" y="3902155"/>
                    <a:pt x="3524799" y="3893182"/>
                  </a:cubicBezTo>
                  <a:cubicBezTo>
                    <a:pt x="3441486" y="3884209"/>
                    <a:pt x="3356891" y="3875235"/>
                    <a:pt x="3269733" y="3866262"/>
                  </a:cubicBezTo>
                  <a:cubicBezTo>
                    <a:pt x="3140276" y="3853443"/>
                    <a:pt x="3018510" y="3830368"/>
                    <a:pt x="2899309" y="3809857"/>
                  </a:cubicBezTo>
                  <a:cubicBezTo>
                    <a:pt x="2589125" y="3754735"/>
                    <a:pt x="2295607" y="3685512"/>
                    <a:pt x="2012340" y="3612442"/>
                  </a:cubicBezTo>
                  <a:cubicBezTo>
                    <a:pt x="1852122" y="3570139"/>
                    <a:pt x="1702158" y="3521426"/>
                    <a:pt x="1558603" y="3468867"/>
                  </a:cubicBezTo>
                  <a:cubicBezTo>
                    <a:pt x="1376595" y="3402208"/>
                    <a:pt x="1224067" y="3325293"/>
                    <a:pt x="1086921" y="3243250"/>
                  </a:cubicBezTo>
                  <a:cubicBezTo>
                    <a:pt x="1013862" y="3200946"/>
                    <a:pt x="936957" y="3157362"/>
                    <a:pt x="866461" y="3113776"/>
                  </a:cubicBezTo>
                  <a:cubicBezTo>
                    <a:pt x="747258" y="3039425"/>
                    <a:pt x="625492" y="2967638"/>
                    <a:pt x="528080" y="2888159"/>
                  </a:cubicBezTo>
                  <a:cubicBezTo>
                    <a:pt x="430668" y="2808680"/>
                    <a:pt x="346071" y="2724074"/>
                    <a:pt x="269166" y="2640749"/>
                  </a:cubicBezTo>
                  <a:cubicBezTo>
                    <a:pt x="210207" y="2574089"/>
                    <a:pt x="167910" y="2503584"/>
                    <a:pt x="123049" y="2434360"/>
                  </a:cubicBezTo>
                  <a:cubicBezTo>
                    <a:pt x="105104" y="2408722"/>
                    <a:pt x="84596" y="2383084"/>
                    <a:pt x="70496" y="2356164"/>
                  </a:cubicBezTo>
                  <a:cubicBezTo>
                    <a:pt x="46144" y="2302323"/>
                    <a:pt x="17945" y="2249765"/>
                    <a:pt x="14100" y="2194642"/>
                  </a:cubicBezTo>
                  <a:cubicBezTo>
                    <a:pt x="10255" y="2143365"/>
                    <a:pt x="0" y="2092088"/>
                    <a:pt x="0" y="2040811"/>
                  </a:cubicBezTo>
                  <a:cubicBezTo>
                    <a:pt x="0" y="2011327"/>
                    <a:pt x="3846" y="1979280"/>
                    <a:pt x="6409" y="1949796"/>
                  </a:cubicBezTo>
                  <a:cubicBezTo>
                    <a:pt x="10255" y="1928003"/>
                    <a:pt x="12817" y="1907493"/>
                    <a:pt x="16663" y="1885700"/>
                  </a:cubicBezTo>
                  <a:cubicBezTo>
                    <a:pt x="23072" y="1849806"/>
                    <a:pt x="30762" y="1815194"/>
                    <a:pt x="37171" y="1779301"/>
                  </a:cubicBezTo>
                  <a:cubicBezTo>
                    <a:pt x="47426" y="1743407"/>
                    <a:pt x="57679" y="1706231"/>
                    <a:pt x="75623" y="1671619"/>
                  </a:cubicBezTo>
                  <a:cubicBezTo>
                    <a:pt x="107667" y="1606242"/>
                    <a:pt x="138429" y="1542146"/>
                    <a:pt x="173036" y="1478050"/>
                  </a:cubicBezTo>
                  <a:cubicBezTo>
                    <a:pt x="201235" y="1429338"/>
                    <a:pt x="229433" y="1381907"/>
                    <a:pt x="264041" y="1333194"/>
                  </a:cubicBezTo>
                  <a:cubicBezTo>
                    <a:pt x="298647" y="1285763"/>
                    <a:pt x="337100" y="1240896"/>
                    <a:pt x="375552" y="1194746"/>
                  </a:cubicBezTo>
                  <a:cubicBezTo>
                    <a:pt x="428103" y="1134497"/>
                    <a:pt x="490909" y="1079374"/>
                    <a:pt x="563968" y="1022970"/>
                  </a:cubicBezTo>
                  <a:cubicBezTo>
                    <a:pt x="675481" y="933236"/>
                    <a:pt x="829290" y="855038"/>
                    <a:pt x="986944" y="778123"/>
                  </a:cubicBezTo>
                  <a:cubicBezTo>
                    <a:pt x="1179206" y="681979"/>
                    <a:pt x="1398385" y="596091"/>
                    <a:pt x="1625253" y="514048"/>
                  </a:cubicBezTo>
                  <a:cubicBezTo>
                    <a:pt x="1708567" y="483282"/>
                    <a:pt x="1803416" y="456362"/>
                    <a:pt x="1896983" y="430724"/>
                  </a:cubicBezTo>
                  <a:cubicBezTo>
                    <a:pt x="2040539" y="390985"/>
                    <a:pt x="2180250" y="349963"/>
                    <a:pt x="2326368" y="314070"/>
                  </a:cubicBezTo>
                  <a:cubicBezTo>
                    <a:pt x="2549391" y="260229"/>
                    <a:pt x="2776261" y="211516"/>
                    <a:pt x="3010820" y="167931"/>
                  </a:cubicBezTo>
                  <a:cubicBezTo>
                    <a:pt x="3069780" y="156393"/>
                    <a:pt x="3130023" y="147420"/>
                    <a:pt x="3188983" y="138447"/>
                  </a:cubicBezTo>
                  <a:cubicBezTo>
                    <a:pt x="3223589" y="133319"/>
                    <a:pt x="3262041" y="124345"/>
                    <a:pt x="3296649" y="116654"/>
                  </a:cubicBezTo>
                  <a:cubicBezTo>
                    <a:pt x="3432514" y="87170"/>
                    <a:pt x="3579915" y="70505"/>
                    <a:pt x="3729878" y="61532"/>
                  </a:cubicBezTo>
                  <a:cubicBezTo>
                    <a:pt x="3865745" y="51277"/>
                    <a:pt x="4001609" y="41021"/>
                    <a:pt x="4141320" y="33330"/>
                  </a:cubicBezTo>
                  <a:cubicBezTo>
                    <a:pt x="4248985" y="25638"/>
                    <a:pt x="4357934" y="20510"/>
                    <a:pt x="4465601" y="19229"/>
                  </a:cubicBezTo>
                  <a:cubicBezTo>
                    <a:pt x="4584803" y="3846"/>
                    <a:pt x="4692470" y="1282"/>
                    <a:pt x="4811672" y="0"/>
                  </a:cubicBezTo>
                  <a:close/>
                </a:path>
              </a:pathLst>
            </a:custGeom>
            <a:noFill/>
            <a:ln w="145303" cap="flat">
              <a:solidFill>
                <a:srgbClr val="FFC654"/>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09BAAFA-C8ED-F2F2-0ECB-6B55F3FFB94F}"/>
                </a:ext>
              </a:extLst>
            </p:cNvPr>
            <p:cNvSpPr/>
            <p:nvPr/>
          </p:nvSpPr>
          <p:spPr>
            <a:xfrm>
              <a:off x="3401838" y="3180689"/>
              <a:ext cx="5182436" cy="1597618"/>
            </a:xfrm>
            <a:custGeom>
              <a:avLst/>
              <a:gdLst>
                <a:gd name="connsiteX0" fmla="*/ 2587844 w 5182436"/>
                <a:gd name="connsiteY0" fmla="*/ 0 h 1597618"/>
                <a:gd name="connsiteX1" fmla="*/ 2826248 w 5182436"/>
                <a:gd name="connsiteY1" fmla="*/ 3846 h 1597618"/>
                <a:gd name="connsiteX2" fmla="*/ 2948014 w 5182436"/>
                <a:gd name="connsiteY2" fmla="*/ 8974 h 1597618"/>
                <a:gd name="connsiteX3" fmla="*/ 3145403 w 5182436"/>
                <a:gd name="connsiteY3" fmla="*/ 19229 h 1597618"/>
                <a:gd name="connsiteX4" fmla="*/ 3399188 w 5182436"/>
                <a:gd name="connsiteY4" fmla="*/ 44867 h 1597618"/>
                <a:gd name="connsiteX5" fmla="*/ 3641438 w 5182436"/>
                <a:gd name="connsiteY5" fmla="*/ 79479 h 1597618"/>
                <a:gd name="connsiteX6" fmla="*/ 4049033 w 5182436"/>
                <a:gd name="connsiteY6" fmla="*/ 156394 h 1597618"/>
                <a:gd name="connsiteX7" fmla="*/ 4193871 w 5182436"/>
                <a:gd name="connsiteY7" fmla="*/ 187160 h 1597618"/>
                <a:gd name="connsiteX8" fmla="*/ 4437403 w 5182436"/>
                <a:gd name="connsiteY8" fmla="*/ 251256 h 1597618"/>
                <a:gd name="connsiteX9" fmla="*/ 4600184 w 5182436"/>
                <a:gd name="connsiteY9" fmla="*/ 306379 h 1597618"/>
                <a:gd name="connsiteX10" fmla="*/ 4709132 w 5182436"/>
                <a:gd name="connsiteY10" fmla="*/ 352527 h 1597618"/>
                <a:gd name="connsiteX11" fmla="*/ 4870630 w 5182436"/>
                <a:gd name="connsiteY11" fmla="*/ 432006 h 1597618"/>
                <a:gd name="connsiteX12" fmla="*/ 4994962 w 5182436"/>
                <a:gd name="connsiteY12" fmla="*/ 514049 h 1597618"/>
                <a:gd name="connsiteX13" fmla="*/ 5034694 w 5182436"/>
                <a:gd name="connsiteY13" fmla="*/ 546097 h 1597618"/>
                <a:gd name="connsiteX14" fmla="*/ 5124416 w 5182436"/>
                <a:gd name="connsiteY14" fmla="*/ 637113 h 1597618"/>
                <a:gd name="connsiteX15" fmla="*/ 5161589 w 5182436"/>
                <a:gd name="connsiteY15" fmla="*/ 696081 h 1597618"/>
                <a:gd name="connsiteX16" fmla="*/ 5182095 w 5182436"/>
                <a:gd name="connsiteY16" fmla="*/ 779405 h 1597618"/>
                <a:gd name="connsiteX17" fmla="*/ 5178249 w 5182436"/>
                <a:gd name="connsiteY17" fmla="*/ 810172 h 1597618"/>
                <a:gd name="connsiteX18" fmla="*/ 5173123 w 5182436"/>
                <a:gd name="connsiteY18" fmla="*/ 837092 h 1597618"/>
                <a:gd name="connsiteX19" fmla="*/ 5160306 w 5182436"/>
                <a:gd name="connsiteY19" fmla="*/ 872986 h 1597618"/>
                <a:gd name="connsiteX20" fmla="*/ 5052640 w 5182436"/>
                <a:gd name="connsiteY20" fmla="*/ 1039635 h 1597618"/>
                <a:gd name="connsiteX21" fmla="*/ 4770657 w 5182436"/>
                <a:gd name="connsiteY21" fmla="*/ 1238332 h 1597618"/>
                <a:gd name="connsiteX22" fmla="*/ 4368187 w 5182436"/>
                <a:gd name="connsiteY22" fmla="*/ 1376779 h 1597618"/>
                <a:gd name="connsiteX23" fmla="*/ 4122092 w 5182436"/>
                <a:gd name="connsiteY23" fmla="*/ 1435747 h 1597618"/>
                <a:gd name="connsiteX24" fmla="*/ 3782430 w 5182436"/>
                <a:gd name="connsiteY24" fmla="*/ 1502407 h 1597618"/>
                <a:gd name="connsiteX25" fmla="*/ 3591449 w 5182436"/>
                <a:gd name="connsiteY25" fmla="*/ 1529327 h 1597618"/>
                <a:gd name="connsiteX26" fmla="*/ 3341509 w 5182436"/>
                <a:gd name="connsiteY26" fmla="*/ 1558812 h 1597618"/>
                <a:gd name="connsiteX27" fmla="*/ 3294085 w 5182436"/>
                <a:gd name="connsiteY27" fmla="*/ 1562657 h 1597618"/>
                <a:gd name="connsiteX28" fmla="*/ 3180009 w 5182436"/>
                <a:gd name="connsiteY28" fmla="*/ 1574194 h 1597618"/>
                <a:gd name="connsiteX29" fmla="*/ 3046708 w 5182436"/>
                <a:gd name="connsiteY29" fmla="*/ 1584450 h 1597618"/>
                <a:gd name="connsiteX30" fmla="*/ 2824967 w 5182436"/>
                <a:gd name="connsiteY30" fmla="*/ 1594705 h 1597618"/>
                <a:gd name="connsiteX31" fmla="*/ 2457105 w 5182436"/>
                <a:gd name="connsiteY31" fmla="*/ 1597269 h 1597618"/>
                <a:gd name="connsiteX32" fmla="*/ 2163585 w 5182436"/>
                <a:gd name="connsiteY32" fmla="*/ 1587013 h 1597618"/>
                <a:gd name="connsiteX33" fmla="*/ 2050792 w 5182436"/>
                <a:gd name="connsiteY33" fmla="*/ 1580604 h 1597618"/>
                <a:gd name="connsiteX34" fmla="*/ 1893137 w 5182436"/>
                <a:gd name="connsiteY34" fmla="*/ 1569067 h 1597618"/>
                <a:gd name="connsiteX35" fmla="*/ 1755991 w 5182436"/>
                <a:gd name="connsiteY35" fmla="*/ 1558812 h 1597618"/>
                <a:gd name="connsiteX36" fmla="*/ 1557320 w 5182436"/>
                <a:gd name="connsiteY36" fmla="*/ 1535737 h 1597618"/>
                <a:gd name="connsiteX37" fmla="*/ 1080510 w 5182436"/>
                <a:gd name="connsiteY37" fmla="*/ 1456258 h 1597618"/>
                <a:gd name="connsiteX38" fmla="*/ 836979 w 5182436"/>
                <a:gd name="connsiteY38" fmla="*/ 1398572 h 1597618"/>
                <a:gd name="connsiteX39" fmla="*/ 583194 w 5182436"/>
                <a:gd name="connsiteY39" fmla="*/ 1307555 h 1597618"/>
                <a:gd name="connsiteX40" fmla="*/ 465273 w 5182436"/>
                <a:gd name="connsiteY40" fmla="*/ 1254997 h 1597618"/>
                <a:gd name="connsiteX41" fmla="*/ 283265 w 5182436"/>
                <a:gd name="connsiteY41" fmla="*/ 1163981 h 1597618"/>
                <a:gd name="connsiteX42" fmla="*/ 144836 w 5182436"/>
                <a:gd name="connsiteY42" fmla="*/ 1063991 h 1597618"/>
                <a:gd name="connsiteX43" fmla="*/ 65369 w 5182436"/>
                <a:gd name="connsiteY43" fmla="*/ 980667 h 1597618"/>
                <a:gd name="connsiteX44" fmla="*/ 37171 w 5182436"/>
                <a:gd name="connsiteY44" fmla="*/ 948619 h 1597618"/>
                <a:gd name="connsiteX45" fmla="*/ 7690 w 5182436"/>
                <a:gd name="connsiteY45" fmla="*/ 883241 h 1597618"/>
                <a:gd name="connsiteX46" fmla="*/ 0 w 5182436"/>
                <a:gd name="connsiteY46" fmla="*/ 821709 h 1597618"/>
                <a:gd name="connsiteX47" fmla="*/ 3844 w 5182436"/>
                <a:gd name="connsiteY47" fmla="*/ 784533 h 1597618"/>
                <a:gd name="connsiteX48" fmla="*/ 8972 w 5182436"/>
                <a:gd name="connsiteY48" fmla="*/ 758895 h 1597618"/>
                <a:gd name="connsiteX49" fmla="*/ 20508 w 5182436"/>
                <a:gd name="connsiteY49" fmla="*/ 716592 h 1597618"/>
                <a:gd name="connsiteX50" fmla="*/ 41015 w 5182436"/>
                <a:gd name="connsiteY50" fmla="*/ 673006 h 1597618"/>
                <a:gd name="connsiteX51" fmla="*/ 93566 w 5182436"/>
                <a:gd name="connsiteY51" fmla="*/ 594810 h 1597618"/>
                <a:gd name="connsiteX52" fmla="*/ 142273 w 5182436"/>
                <a:gd name="connsiteY52" fmla="*/ 535841 h 1597618"/>
                <a:gd name="connsiteX53" fmla="*/ 202515 w 5182436"/>
                <a:gd name="connsiteY53" fmla="*/ 480719 h 1597618"/>
                <a:gd name="connsiteX54" fmla="*/ 303773 w 5182436"/>
                <a:gd name="connsiteY54" fmla="*/ 411496 h 1597618"/>
                <a:gd name="connsiteX55" fmla="*/ 530643 w 5182436"/>
                <a:gd name="connsiteY55" fmla="*/ 312788 h 1597618"/>
                <a:gd name="connsiteX56" fmla="*/ 874150 w 5182436"/>
                <a:gd name="connsiteY56" fmla="*/ 206389 h 1597618"/>
                <a:gd name="connsiteX57" fmla="*/ 1020269 w 5182436"/>
                <a:gd name="connsiteY57" fmla="*/ 173059 h 1597618"/>
                <a:gd name="connsiteX58" fmla="*/ 1250983 w 5182436"/>
                <a:gd name="connsiteY58" fmla="*/ 125628 h 1597618"/>
                <a:gd name="connsiteX59" fmla="*/ 1618843 w 5182436"/>
                <a:gd name="connsiteY59" fmla="*/ 66660 h 1597618"/>
                <a:gd name="connsiteX60" fmla="*/ 1714974 w 5182436"/>
                <a:gd name="connsiteY60" fmla="*/ 55122 h 1597618"/>
                <a:gd name="connsiteX61" fmla="*/ 1772653 w 5182436"/>
                <a:gd name="connsiteY61" fmla="*/ 46149 h 1597618"/>
                <a:gd name="connsiteX62" fmla="*/ 2005931 w 5182436"/>
                <a:gd name="connsiteY62" fmla="*/ 24357 h 1597618"/>
                <a:gd name="connsiteX63" fmla="*/ 2227672 w 5182436"/>
                <a:gd name="connsiteY63" fmla="*/ 12819 h 1597618"/>
                <a:gd name="connsiteX64" fmla="*/ 2401991 w 5182436"/>
                <a:gd name="connsiteY64" fmla="*/ 7692 h 1597618"/>
                <a:gd name="connsiteX65" fmla="*/ 2587844 w 5182436"/>
                <a:gd name="connsiteY65" fmla="*/ 0 h 159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8">
                  <a:moveTo>
                    <a:pt x="2587844" y="0"/>
                  </a:moveTo>
                  <a:cubicBezTo>
                    <a:pt x="2664749" y="1282"/>
                    <a:pt x="2745498" y="1282"/>
                    <a:pt x="2826248" y="3846"/>
                  </a:cubicBezTo>
                  <a:cubicBezTo>
                    <a:pt x="2867263" y="3846"/>
                    <a:pt x="2906997" y="6410"/>
                    <a:pt x="2948014" y="8974"/>
                  </a:cubicBezTo>
                  <a:cubicBezTo>
                    <a:pt x="3013383" y="11538"/>
                    <a:pt x="3080033" y="15383"/>
                    <a:pt x="3145403" y="19229"/>
                  </a:cubicBezTo>
                  <a:cubicBezTo>
                    <a:pt x="3231279" y="25638"/>
                    <a:pt x="3315874" y="33330"/>
                    <a:pt x="3399188" y="44867"/>
                  </a:cubicBezTo>
                  <a:cubicBezTo>
                    <a:pt x="3479938" y="55122"/>
                    <a:pt x="3561970" y="66660"/>
                    <a:pt x="3641438" y="79479"/>
                  </a:cubicBezTo>
                  <a:cubicBezTo>
                    <a:pt x="3783711" y="101272"/>
                    <a:pt x="3919576" y="128192"/>
                    <a:pt x="4049033" y="156394"/>
                  </a:cubicBezTo>
                  <a:cubicBezTo>
                    <a:pt x="4096457" y="166649"/>
                    <a:pt x="4146444" y="176904"/>
                    <a:pt x="4193871" y="187160"/>
                  </a:cubicBezTo>
                  <a:cubicBezTo>
                    <a:pt x="4282310" y="206389"/>
                    <a:pt x="4363061" y="228181"/>
                    <a:pt x="4437403" y="251256"/>
                  </a:cubicBezTo>
                  <a:cubicBezTo>
                    <a:pt x="4495081" y="269203"/>
                    <a:pt x="4550194" y="288431"/>
                    <a:pt x="4600184" y="306379"/>
                  </a:cubicBezTo>
                  <a:cubicBezTo>
                    <a:pt x="4639916" y="321762"/>
                    <a:pt x="4675805" y="337144"/>
                    <a:pt x="4709132" y="352527"/>
                  </a:cubicBezTo>
                  <a:cubicBezTo>
                    <a:pt x="4765528" y="378166"/>
                    <a:pt x="4821926" y="403804"/>
                    <a:pt x="4870630" y="432006"/>
                  </a:cubicBezTo>
                  <a:cubicBezTo>
                    <a:pt x="4918057" y="458926"/>
                    <a:pt x="4962918" y="485847"/>
                    <a:pt x="4994962" y="514049"/>
                  </a:cubicBezTo>
                  <a:cubicBezTo>
                    <a:pt x="5007779" y="524304"/>
                    <a:pt x="5023160" y="535841"/>
                    <a:pt x="5034694" y="546097"/>
                  </a:cubicBezTo>
                  <a:cubicBezTo>
                    <a:pt x="5066738" y="576863"/>
                    <a:pt x="5098781" y="606347"/>
                    <a:pt x="5124416" y="637113"/>
                  </a:cubicBezTo>
                  <a:cubicBezTo>
                    <a:pt x="5141080" y="656342"/>
                    <a:pt x="5148771" y="675570"/>
                    <a:pt x="5161589" y="696081"/>
                  </a:cubicBezTo>
                  <a:cubicBezTo>
                    <a:pt x="5178249" y="723002"/>
                    <a:pt x="5178249" y="751204"/>
                    <a:pt x="5182095" y="779405"/>
                  </a:cubicBezTo>
                  <a:cubicBezTo>
                    <a:pt x="5183378" y="789661"/>
                    <a:pt x="5180815" y="799917"/>
                    <a:pt x="5178249" y="810172"/>
                  </a:cubicBezTo>
                  <a:cubicBezTo>
                    <a:pt x="5176969" y="819145"/>
                    <a:pt x="5174406" y="828119"/>
                    <a:pt x="5173123" y="837092"/>
                  </a:cubicBezTo>
                  <a:cubicBezTo>
                    <a:pt x="5169277" y="848629"/>
                    <a:pt x="5165431" y="860167"/>
                    <a:pt x="5160306" y="872986"/>
                  </a:cubicBezTo>
                  <a:cubicBezTo>
                    <a:pt x="5143642" y="912725"/>
                    <a:pt x="5066738" y="1022970"/>
                    <a:pt x="5052640" y="1039635"/>
                  </a:cubicBezTo>
                  <a:cubicBezTo>
                    <a:pt x="5043666" y="1053736"/>
                    <a:pt x="4850124" y="1203721"/>
                    <a:pt x="4770657" y="1238332"/>
                  </a:cubicBezTo>
                  <a:cubicBezTo>
                    <a:pt x="4654016" y="1289609"/>
                    <a:pt x="4519433" y="1334476"/>
                    <a:pt x="4368187" y="1376779"/>
                  </a:cubicBezTo>
                  <a:cubicBezTo>
                    <a:pt x="4288719" y="1398572"/>
                    <a:pt x="4202843" y="1416518"/>
                    <a:pt x="4122092" y="1435747"/>
                  </a:cubicBezTo>
                  <a:cubicBezTo>
                    <a:pt x="4014425" y="1461386"/>
                    <a:pt x="3892659" y="1479333"/>
                    <a:pt x="3782430" y="1502407"/>
                  </a:cubicBezTo>
                  <a:cubicBezTo>
                    <a:pt x="3724751" y="1513945"/>
                    <a:pt x="3656818" y="1521636"/>
                    <a:pt x="3591449" y="1529327"/>
                  </a:cubicBezTo>
                  <a:cubicBezTo>
                    <a:pt x="3509417" y="1539583"/>
                    <a:pt x="3426104" y="1548556"/>
                    <a:pt x="3341509" y="1558812"/>
                  </a:cubicBezTo>
                  <a:cubicBezTo>
                    <a:pt x="3326129" y="1560093"/>
                    <a:pt x="3312030" y="1561375"/>
                    <a:pt x="3294085" y="1562657"/>
                  </a:cubicBezTo>
                  <a:cubicBezTo>
                    <a:pt x="3254351" y="1565221"/>
                    <a:pt x="3217180" y="1570348"/>
                    <a:pt x="3180009" y="1574194"/>
                  </a:cubicBezTo>
                  <a:cubicBezTo>
                    <a:pt x="3136430" y="1579322"/>
                    <a:pt x="3090287" y="1581886"/>
                    <a:pt x="3046708" y="1584450"/>
                  </a:cubicBezTo>
                  <a:cubicBezTo>
                    <a:pt x="2973649" y="1590860"/>
                    <a:pt x="2900588" y="1593423"/>
                    <a:pt x="2824967" y="1594705"/>
                  </a:cubicBezTo>
                  <a:cubicBezTo>
                    <a:pt x="2703201" y="1595987"/>
                    <a:pt x="2578871" y="1598551"/>
                    <a:pt x="2457105" y="1597269"/>
                  </a:cubicBezTo>
                  <a:cubicBezTo>
                    <a:pt x="2359693" y="1597269"/>
                    <a:pt x="2259716" y="1593423"/>
                    <a:pt x="2163585" y="1587013"/>
                  </a:cubicBezTo>
                  <a:cubicBezTo>
                    <a:pt x="2126416" y="1584450"/>
                    <a:pt x="2087963" y="1581886"/>
                    <a:pt x="2050792" y="1580604"/>
                  </a:cubicBezTo>
                  <a:cubicBezTo>
                    <a:pt x="1998241" y="1576758"/>
                    <a:pt x="1945688" y="1572912"/>
                    <a:pt x="1893137" y="1569067"/>
                  </a:cubicBezTo>
                  <a:cubicBezTo>
                    <a:pt x="1848276" y="1565221"/>
                    <a:pt x="1803415" y="1561375"/>
                    <a:pt x="1755991" y="1558812"/>
                  </a:cubicBezTo>
                  <a:cubicBezTo>
                    <a:pt x="1686776" y="1553684"/>
                    <a:pt x="1621408" y="1544710"/>
                    <a:pt x="1557320" y="1535737"/>
                  </a:cubicBezTo>
                  <a:cubicBezTo>
                    <a:pt x="1390694" y="1513945"/>
                    <a:pt x="1233038" y="1485742"/>
                    <a:pt x="1080510" y="1456258"/>
                  </a:cubicBezTo>
                  <a:cubicBezTo>
                    <a:pt x="994634" y="1439593"/>
                    <a:pt x="913883" y="1419082"/>
                    <a:pt x="836979" y="1398572"/>
                  </a:cubicBezTo>
                  <a:cubicBezTo>
                    <a:pt x="739566" y="1371651"/>
                    <a:pt x="656253" y="1340886"/>
                    <a:pt x="583194" y="1307555"/>
                  </a:cubicBezTo>
                  <a:cubicBezTo>
                    <a:pt x="543460" y="1290891"/>
                    <a:pt x="502443" y="1272944"/>
                    <a:pt x="465273" y="1254997"/>
                  </a:cubicBezTo>
                  <a:cubicBezTo>
                    <a:pt x="401185" y="1225513"/>
                    <a:pt x="335817" y="1196029"/>
                    <a:pt x="283265" y="1163981"/>
                  </a:cubicBezTo>
                  <a:cubicBezTo>
                    <a:pt x="230714" y="1131933"/>
                    <a:pt x="185853" y="1098603"/>
                    <a:pt x="144836" y="1063991"/>
                  </a:cubicBezTo>
                  <a:cubicBezTo>
                    <a:pt x="112793" y="1037071"/>
                    <a:pt x="91004" y="1008869"/>
                    <a:pt x="65369" y="980667"/>
                  </a:cubicBezTo>
                  <a:cubicBezTo>
                    <a:pt x="56397" y="970411"/>
                    <a:pt x="44861" y="960156"/>
                    <a:pt x="37171" y="948619"/>
                  </a:cubicBezTo>
                  <a:cubicBezTo>
                    <a:pt x="24353" y="926826"/>
                    <a:pt x="8972" y="906316"/>
                    <a:pt x="7690" y="883241"/>
                  </a:cubicBezTo>
                  <a:cubicBezTo>
                    <a:pt x="6409" y="862730"/>
                    <a:pt x="0" y="842220"/>
                    <a:pt x="0" y="821709"/>
                  </a:cubicBezTo>
                  <a:cubicBezTo>
                    <a:pt x="0" y="810172"/>
                    <a:pt x="1281" y="797353"/>
                    <a:pt x="3844" y="784533"/>
                  </a:cubicBezTo>
                  <a:cubicBezTo>
                    <a:pt x="5127" y="775560"/>
                    <a:pt x="7690" y="767869"/>
                    <a:pt x="8972" y="758895"/>
                  </a:cubicBezTo>
                  <a:cubicBezTo>
                    <a:pt x="12817" y="744794"/>
                    <a:pt x="16662" y="730693"/>
                    <a:pt x="20508" y="716592"/>
                  </a:cubicBezTo>
                  <a:cubicBezTo>
                    <a:pt x="25635" y="702490"/>
                    <a:pt x="32044" y="687108"/>
                    <a:pt x="41015" y="673006"/>
                  </a:cubicBezTo>
                  <a:cubicBezTo>
                    <a:pt x="57679" y="646087"/>
                    <a:pt x="74340" y="620448"/>
                    <a:pt x="93566" y="594810"/>
                  </a:cubicBezTo>
                  <a:cubicBezTo>
                    <a:pt x="108948" y="575581"/>
                    <a:pt x="123047" y="556352"/>
                    <a:pt x="142273" y="535841"/>
                  </a:cubicBezTo>
                  <a:cubicBezTo>
                    <a:pt x="161500" y="516612"/>
                    <a:pt x="182007" y="498666"/>
                    <a:pt x="202515" y="480719"/>
                  </a:cubicBezTo>
                  <a:cubicBezTo>
                    <a:pt x="230714" y="456363"/>
                    <a:pt x="264039" y="434570"/>
                    <a:pt x="303773" y="411496"/>
                  </a:cubicBezTo>
                  <a:cubicBezTo>
                    <a:pt x="364016" y="375602"/>
                    <a:pt x="446046" y="343554"/>
                    <a:pt x="530643" y="312788"/>
                  </a:cubicBezTo>
                  <a:cubicBezTo>
                    <a:pt x="634464" y="274331"/>
                    <a:pt x="752384" y="239719"/>
                    <a:pt x="874150" y="206389"/>
                  </a:cubicBezTo>
                  <a:cubicBezTo>
                    <a:pt x="919011" y="193570"/>
                    <a:pt x="970280" y="183314"/>
                    <a:pt x="1020269" y="173059"/>
                  </a:cubicBezTo>
                  <a:cubicBezTo>
                    <a:pt x="1097174" y="156394"/>
                    <a:pt x="1172797" y="141011"/>
                    <a:pt x="1250983" y="125628"/>
                  </a:cubicBezTo>
                  <a:cubicBezTo>
                    <a:pt x="1371467" y="103836"/>
                    <a:pt x="1493233" y="84607"/>
                    <a:pt x="1618843" y="66660"/>
                  </a:cubicBezTo>
                  <a:cubicBezTo>
                    <a:pt x="1650887" y="61532"/>
                    <a:pt x="1682930" y="58969"/>
                    <a:pt x="1714974" y="55122"/>
                  </a:cubicBezTo>
                  <a:cubicBezTo>
                    <a:pt x="1734200" y="52559"/>
                    <a:pt x="1754709" y="49995"/>
                    <a:pt x="1772653" y="46149"/>
                  </a:cubicBezTo>
                  <a:cubicBezTo>
                    <a:pt x="1845713" y="34612"/>
                    <a:pt x="1925181" y="28202"/>
                    <a:pt x="2005931" y="24357"/>
                  </a:cubicBezTo>
                  <a:cubicBezTo>
                    <a:pt x="2078990" y="20511"/>
                    <a:pt x="2152050" y="16665"/>
                    <a:pt x="2227672" y="12819"/>
                  </a:cubicBezTo>
                  <a:cubicBezTo>
                    <a:pt x="2285351" y="10255"/>
                    <a:pt x="2344312" y="7692"/>
                    <a:pt x="2401991" y="7692"/>
                  </a:cubicBezTo>
                  <a:cubicBezTo>
                    <a:pt x="2466078" y="1282"/>
                    <a:pt x="2523757" y="0"/>
                    <a:pt x="2587844" y="0"/>
                  </a:cubicBezTo>
                  <a:close/>
                </a:path>
              </a:pathLst>
            </a:custGeom>
            <a:noFill/>
            <a:ln w="145303" cap="flat">
              <a:solidFill>
                <a:srgbClr val="F2BCB7"/>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5C5B9C8-A845-EB2D-5D3F-3936722961AD}"/>
                </a:ext>
              </a:extLst>
            </p:cNvPr>
            <p:cNvSpPr/>
            <p:nvPr/>
          </p:nvSpPr>
          <p:spPr>
            <a:xfrm>
              <a:off x="5038626" y="3684483"/>
              <a:ext cx="1911441" cy="587118"/>
            </a:xfrm>
            <a:custGeom>
              <a:avLst/>
              <a:gdLst>
                <a:gd name="connsiteX0" fmla="*/ 953619 w 1911441"/>
                <a:gd name="connsiteY0" fmla="*/ 0 h 587118"/>
                <a:gd name="connsiteX1" fmla="*/ 1042059 w 1911441"/>
                <a:gd name="connsiteY1" fmla="*/ 1282 h 587118"/>
                <a:gd name="connsiteX2" fmla="*/ 1086921 w 1911441"/>
                <a:gd name="connsiteY2" fmla="*/ 2564 h 587118"/>
                <a:gd name="connsiteX3" fmla="*/ 1159979 w 1911441"/>
                <a:gd name="connsiteY3" fmla="*/ 6410 h 587118"/>
                <a:gd name="connsiteX4" fmla="*/ 1253547 w 1911441"/>
                <a:gd name="connsiteY4" fmla="*/ 15383 h 587118"/>
                <a:gd name="connsiteX5" fmla="*/ 1343270 w 1911441"/>
                <a:gd name="connsiteY5" fmla="*/ 28202 h 587118"/>
                <a:gd name="connsiteX6" fmla="*/ 1493233 w 1911441"/>
                <a:gd name="connsiteY6" fmla="*/ 56405 h 587118"/>
                <a:gd name="connsiteX7" fmla="*/ 1547067 w 1911441"/>
                <a:gd name="connsiteY7" fmla="*/ 67942 h 587118"/>
                <a:gd name="connsiteX8" fmla="*/ 1636790 w 1911441"/>
                <a:gd name="connsiteY8" fmla="*/ 91017 h 587118"/>
                <a:gd name="connsiteX9" fmla="*/ 1697031 w 1911441"/>
                <a:gd name="connsiteY9" fmla="*/ 111527 h 587118"/>
                <a:gd name="connsiteX10" fmla="*/ 1736765 w 1911441"/>
                <a:gd name="connsiteY10" fmla="*/ 128192 h 587118"/>
                <a:gd name="connsiteX11" fmla="*/ 1795725 w 1911441"/>
                <a:gd name="connsiteY11" fmla="*/ 157676 h 587118"/>
                <a:gd name="connsiteX12" fmla="*/ 1841869 w 1911441"/>
                <a:gd name="connsiteY12" fmla="*/ 188442 h 587118"/>
                <a:gd name="connsiteX13" fmla="*/ 1855968 w 1911441"/>
                <a:gd name="connsiteY13" fmla="*/ 199980 h 587118"/>
                <a:gd name="connsiteX14" fmla="*/ 1889293 w 1911441"/>
                <a:gd name="connsiteY14" fmla="*/ 233309 h 587118"/>
                <a:gd name="connsiteX15" fmla="*/ 1903392 w 1911441"/>
                <a:gd name="connsiteY15" fmla="*/ 255102 h 587118"/>
                <a:gd name="connsiteX16" fmla="*/ 1911082 w 1911441"/>
                <a:gd name="connsiteY16" fmla="*/ 285868 h 587118"/>
                <a:gd name="connsiteX17" fmla="*/ 1909800 w 1911441"/>
                <a:gd name="connsiteY17" fmla="*/ 297405 h 587118"/>
                <a:gd name="connsiteX18" fmla="*/ 1907237 w 1911441"/>
                <a:gd name="connsiteY18" fmla="*/ 307660 h 587118"/>
                <a:gd name="connsiteX19" fmla="*/ 1902110 w 1911441"/>
                <a:gd name="connsiteY19" fmla="*/ 320479 h 587118"/>
                <a:gd name="connsiteX20" fmla="*/ 1862376 w 1911441"/>
                <a:gd name="connsiteY20" fmla="*/ 382012 h 587118"/>
                <a:gd name="connsiteX21" fmla="*/ 1758555 w 1911441"/>
                <a:gd name="connsiteY21" fmla="*/ 455081 h 587118"/>
                <a:gd name="connsiteX22" fmla="*/ 1609872 w 1911441"/>
                <a:gd name="connsiteY22" fmla="*/ 506357 h 587118"/>
                <a:gd name="connsiteX23" fmla="*/ 1518868 w 1911441"/>
                <a:gd name="connsiteY23" fmla="*/ 528150 h 587118"/>
                <a:gd name="connsiteX24" fmla="*/ 1393258 w 1911441"/>
                <a:gd name="connsiteY24" fmla="*/ 552507 h 587118"/>
                <a:gd name="connsiteX25" fmla="*/ 1322762 w 1911441"/>
                <a:gd name="connsiteY25" fmla="*/ 562762 h 587118"/>
                <a:gd name="connsiteX26" fmla="*/ 1230475 w 1911441"/>
                <a:gd name="connsiteY26" fmla="*/ 573017 h 587118"/>
                <a:gd name="connsiteX27" fmla="*/ 1212531 w 1911441"/>
                <a:gd name="connsiteY27" fmla="*/ 574300 h 587118"/>
                <a:gd name="connsiteX28" fmla="*/ 1170234 w 1911441"/>
                <a:gd name="connsiteY28" fmla="*/ 578145 h 587118"/>
                <a:gd name="connsiteX29" fmla="*/ 1121527 w 1911441"/>
                <a:gd name="connsiteY29" fmla="*/ 581991 h 587118"/>
                <a:gd name="connsiteX30" fmla="*/ 1039495 w 1911441"/>
                <a:gd name="connsiteY30" fmla="*/ 585836 h 587118"/>
                <a:gd name="connsiteX31" fmla="*/ 903630 w 1911441"/>
                <a:gd name="connsiteY31" fmla="*/ 587119 h 587118"/>
                <a:gd name="connsiteX32" fmla="*/ 795963 w 1911441"/>
                <a:gd name="connsiteY32" fmla="*/ 583272 h 587118"/>
                <a:gd name="connsiteX33" fmla="*/ 754948 w 1911441"/>
                <a:gd name="connsiteY33" fmla="*/ 580709 h 587118"/>
                <a:gd name="connsiteX34" fmla="*/ 697270 w 1911441"/>
                <a:gd name="connsiteY34" fmla="*/ 576863 h 587118"/>
                <a:gd name="connsiteX35" fmla="*/ 647281 w 1911441"/>
                <a:gd name="connsiteY35" fmla="*/ 573017 h 587118"/>
                <a:gd name="connsiteX36" fmla="*/ 574222 w 1911441"/>
                <a:gd name="connsiteY36" fmla="*/ 564044 h 587118"/>
                <a:gd name="connsiteX37" fmla="*/ 398622 w 1911441"/>
                <a:gd name="connsiteY37" fmla="*/ 534560 h 587118"/>
                <a:gd name="connsiteX38" fmla="*/ 308900 w 1911441"/>
                <a:gd name="connsiteY38" fmla="*/ 512767 h 587118"/>
                <a:gd name="connsiteX39" fmla="*/ 215334 w 1911441"/>
                <a:gd name="connsiteY39" fmla="*/ 479437 h 587118"/>
                <a:gd name="connsiteX40" fmla="*/ 171754 w 1911441"/>
                <a:gd name="connsiteY40" fmla="*/ 460209 h 587118"/>
                <a:gd name="connsiteX41" fmla="*/ 105104 w 1911441"/>
                <a:gd name="connsiteY41" fmla="*/ 426879 h 587118"/>
                <a:gd name="connsiteX42" fmla="*/ 53834 w 1911441"/>
                <a:gd name="connsiteY42" fmla="*/ 389703 h 587118"/>
                <a:gd name="connsiteX43" fmla="*/ 24353 w 1911441"/>
                <a:gd name="connsiteY43" fmla="*/ 358937 h 587118"/>
                <a:gd name="connsiteX44" fmla="*/ 14099 w 1911441"/>
                <a:gd name="connsiteY44" fmla="*/ 347400 h 587118"/>
                <a:gd name="connsiteX45" fmla="*/ 2564 w 1911441"/>
                <a:gd name="connsiteY45" fmla="*/ 323043 h 587118"/>
                <a:gd name="connsiteX46" fmla="*/ 0 w 1911441"/>
                <a:gd name="connsiteY46" fmla="*/ 299969 h 587118"/>
                <a:gd name="connsiteX47" fmla="*/ 1281 w 1911441"/>
                <a:gd name="connsiteY47" fmla="*/ 285868 h 587118"/>
                <a:gd name="connsiteX48" fmla="*/ 3846 w 1911441"/>
                <a:gd name="connsiteY48" fmla="*/ 276895 h 587118"/>
                <a:gd name="connsiteX49" fmla="*/ 7690 w 1911441"/>
                <a:gd name="connsiteY49" fmla="*/ 261511 h 587118"/>
                <a:gd name="connsiteX50" fmla="*/ 15382 w 1911441"/>
                <a:gd name="connsiteY50" fmla="*/ 244847 h 587118"/>
                <a:gd name="connsiteX51" fmla="*/ 34608 w 1911441"/>
                <a:gd name="connsiteY51" fmla="*/ 216644 h 587118"/>
                <a:gd name="connsiteX52" fmla="*/ 52551 w 1911441"/>
                <a:gd name="connsiteY52" fmla="*/ 194852 h 587118"/>
                <a:gd name="connsiteX53" fmla="*/ 74342 w 1911441"/>
                <a:gd name="connsiteY53" fmla="*/ 174341 h 587118"/>
                <a:gd name="connsiteX54" fmla="*/ 111513 w 1911441"/>
                <a:gd name="connsiteY54" fmla="*/ 148703 h 587118"/>
                <a:gd name="connsiteX55" fmla="*/ 194826 w 1911441"/>
                <a:gd name="connsiteY55" fmla="*/ 112809 h 587118"/>
                <a:gd name="connsiteX56" fmla="*/ 321718 w 1911441"/>
                <a:gd name="connsiteY56" fmla="*/ 73069 h 587118"/>
                <a:gd name="connsiteX57" fmla="*/ 375552 w 1911441"/>
                <a:gd name="connsiteY57" fmla="*/ 60250 h 587118"/>
                <a:gd name="connsiteX58" fmla="*/ 460147 w 1911441"/>
                <a:gd name="connsiteY58" fmla="*/ 42304 h 587118"/>
                <a:gd name="connsiteX59" fmla="*/ 596012 w 1911441"/>
                <a:gd name="connsiteY59" fmla="*/ 20511 h 587118"/>
                <a:gd name="connsiteX60" fmla="*/ 631901 w 1911441"/>
                <a:gd name="connsiteY60" fmla="*/ 16666 h 587118"/>
                <a:gd name="connsiteX61" fmla="*/ 653690 w 1911441"/>
                <a:gd name="connsiteY61" fmla="*/ 14102 h 587118"/>
                <a:gd name="connsiteX62" fmla="*/ 739568 w 1911441"/>
                <a:gd name="connsiteY62" fmla="*/ 6410 h 587118"/>
                <a:gd name="connsiteX63" fmla="*/ 821598 w 1911441"/>
                <a:gd name="connsiteY63" fmla="*/ 2564 h 587118"/>
                <a:gd name="connsiteX64" fmla="*/ 885686 w 1911441"/>
                <a:gd name="connsiteY64" fmla="*/ 0 h 587118"/>
                <a:gd name="connsiteX65" fmla="*/ 953619 w 1911441"/>
                <a:gd name="connsiteY65" fmla="*/ 0 h 5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1" h="587118">
                  <a:moveTo>
                    <a:pt x="953619" y="0"/>
                  </a:moveTo>
                  <a:cubicBezTo>
                    <a:pt x="981816" y="0"/>
                    <a:pt x="1011297" y="0"/>
                    <a:pt x="1042059" y="1282"/>
                  </a:cubicBezTo>
                  <a:cubicBezTo>
                    <a:pt x="1057440" y="1282"/>
                    <a:pt x="1071539" y="2564"/>
                    <a:pt x="1086921" y="2564"/>
                  </a:cubicBezTo>
                  <a:cubicBezTo>
                    <a:pt x="1111274" y="3846"/>
                    <a:pt x="1135626" y="5128"/>
                    <a:pt x="1159979" y="6410"/>
                  </a:cubicBezTo>
                  <a:cubicBezTo>
                    <a:pt x="1192023" y="8974"/>
                    <a:pt x="1222785" y="11538"/>
                    <a:pt x="1253547" y="15383"/>
                  </a:cubicBezTo>
                  <a:cubicBezTo>
                    <a:pt x="1283027" y="19229"/>
                    <a:pt x="1313789" y="23075"/>
                    <a:pt x="1343270" y="28202"/>
                  </a:cubicBezTo>
                  <a:cubicBezTo>
                    <a:pt x="1395821" y="35894"/>
                    <a:pt x="1445809" y="46149"/>
                    <a:pt x="1493233" y="56405"/>
                  </a:cubicBezTo>
                  <a:cubicBezTo>
                    <a:pt x="1511178" y="60250"/>
                    <a:pt x="1529123" y="64096"/>
                    <a:pt x="1547067" y="67942"/>
                  </a:cubicBezTo>
                  <a:cubicBezTo>
                    <a:pt x="1579111" y="74352"/>
                    <a:pt x="1609872" y="83325"/>
                    <a:pt x="1636790" y="91017"/>
                  </a:cubicBezTo>
                  <a:cubicBezTo>
                    <a:pt x="1658579" y="97426"/>
                    <a:pt x="1677805" y="105117"/>
                    <a:pt x="1697031" y="111527"/>
                  </a:cubicBezTo>
                  <a:cubicBezTo>
                    <a:pt x="1711130" y="116655"/>
                    <a:pt x="1725229" y="123065"/>
                    <a:pt x="1736765" y="128192"/>
                  </a:cubicBezTo>
                  <a:cubicBezTo>
                    <a:pt x="1757272" y="137165"/>
                    <a:pt x="1777781" y="147420"/>
                    <a:pt x="1795725" y="157676"/>
                  </a:cubicBezTo>
                  <a:cubicBezTo>
                    <a:pt x="1813669" y="167932"/>
                    <a:pt x="1829051" y="176905"/>
                    <a:pt x="1841869" y="188442"/>
                  </a:cubicBezTo>
                  <a:cubicBezTo>
                    <a:pt x="1846994" y="192288"/>
                    <a:pt x="1852122" y="196134"/>
                    <a:pt x="1855968" y="199980"/>
                  </a:cubicBezTo>
                  <a:cubicBezTo>
                    <a:pt x="1867504" y="211516"/>
                    <a:pt x="1879038" y="221772"/>
                    <a:pt x="1889293" y="233309"/>
                  </a:cubicBezTo>
                  <a:cubicBezTo>
                    <a:pt x="1895701" y="239719"/>
                    <a:pt x="1898264" y="247411"/>
                    <a:pt x="1903392" y="255102"/>
                  </a:cubicBezTo>
                  <a:cubicBezTo>
                    <a:pt x="1909800" y="265357"/>
                    <a:pt x="1909800" y="275612"/>
                    <a:pt x="1911082" y="285868"/>
                  </a:cubicBezTo>
                  <a:cubicBezTo>
                    <a:pt x="1912365" y="289714"/>
                    <a:pt x="1909800" y="293559"/>
                    <a:pt x="1909800" y="297405"/>
                  </a:cubicBezTo>
                  <a:cubicBezTo>
                    <a:pt x="1908519" y="301251"/>
                    <a:pt x="1908519" y="303815"/>
                    <a:pt x="1907237" y="307660"/>
                  </a:cubicBezTo>
                  <a:cubicBezTo>
                    <a:pt x="1905956" y="311506"/>
                    <a:pt x="1904673" y="316634"/>
                    <a:pt x="1902110" y="320479"/>
                  </a:cubicBezTo>
                  <a:cubicBezTo>
                    <a:pt x="1895701" y="334581"/>
                    <a:pt x="1867504" y="375602"/>
                    <a:pt x="1862376" y="382012"/>
                  </a:cubicBezTo>
                  <a:cubicBezTo>
                    <a:pt x="1858530" y="387139"/>
                    <a:pt x="1788034" y="442261"/>
                    <a:pt x="1758555" y="455081"/>
                  </a:cubicBezTo>
                  <a:cubicBezTo>
                    <a:pt x="1714976" y="474309"/>
                    <a:pt x="1666269" y="490975"/>
                    <a:pt x="1609872" y="506357"/>
                  </a:cubicBezTo>
                  <a:cubicBezTo>
                    <a:pt x="1580392" y="514049"/>
                    <a:pt x="1548349" y="521740"/>
                    <a:pt x="1518868" y="528150"/>
                  </a:cubicBezTo>
                  <a:cubicBezTo>
                    <a:pt x="1479134" y="537124"/>
                    <a:pt x="1434273" y="544815"/>
                    <a:pt x="1393258" y="552507"/>
                  </a:cubicBezTo>
                  <a:cubicBezTo>
                    <a:pt x="1371467" y="556352"/>
                    <a:pt x="1347114" y="558916"/>
                    <a:pt x="1322762" y="562762"/>
                  </a:cubicBezTo>
                  <a:cubicBezTo>
                    <a:pt x="1292000" y="566608"/>
                    <a:pt x="1261238" y="570453"/>
                    <a:pt x="1230475" y="573017"/>
                  </a:cubicBezTo>
                  <a:cubicBezTo>
                    <a:pt x="1225348" y="573017"/>
                    <a:pt x="1218939" y="574300"/>
                    <a:pt x="1212531" y="574300"/>
                  </a:cubicBezTo>
                  <a:cubicBezTo>
                    <a:pt x="1198432" y="575581"/>
                    <a:pt x="1184333" y="576863"/>
                    <a:pt x="1170234" y="578145"/>
                  </a:cubicBezTo>
                  <a:cubicBezTo>
                    <a:pt x="1154852" y="579427"/>
                    <a:pt x="1136909" y="580709"/>
                    <a:pt x="1121527" y="581991"/>
                  </a:cubicBezTo>
                  <a:cubicBezTo>
                    <a:pt x="1094611" y="584555"/>
                    <a:pt x="1067694" y="584555"/>
                    <a:pt x="1039495" y="585836"/>
                  </a:cubicBezTo>
                  <a:cubicBezTo>
                    <a:pt x="994634" y="585836"/>
                    <a:pt x="948491" y="587119"/>
                    <a:pt x="903630" y="587119"/>
                  </a:cubicBezTo>
                  <a:cubicBezTo>
                    <a:pt x="867742" y="587119"/>
                    <a:pt x="830571" y="585836"/>
                    <a:pt x="795963" y="583272"/>
                  </a:cubicBezTo>
                  <a:cubicBezTo>
                    <a:pt x="781865" y="581991"/>
                    <a:pt x="767766" y="581991"/>
                    <a:pt x="754948" y="580709"/>
                  </a:cubicBezTo>
                  <a:cubicBezTo>
                    <a:pt x="735722" y="579427"/>
                    <a:pt x="716496" y="578145"/>
                    <a:pt x="697270" y="576863"/>
                  </a:cubicBezTo>
                  <a:cubicBezTo>
                    <a:pt x="680606" y="575581"/>
                    <a:pt x="663945" y="574300"/>
                    <a:pt x="647281" y="573017"/>
                  </a:cubicBezTo>
                  <a:cubicBezTo>
                    <a:pt x="621646" y="571736"/>
                    <a:pt x="597293" y="567890"/>
                    <a:pt x="574222" y="564044"/>
                  </a:cubicBezTo>
                  <a:cubicBezTo>
                    <a:pt x="512698" y="556352"/>
                    <a:pt x="455020" y="546097"/>
                    <a:pt x="398622" y="534560"/>
                  </a:cubicBezTo>
                  <a:cubicBezTo>
                    <a:pt x="366579" y="528150"/>
                    <a:pt x="337100" y="520459"/>
                    <a:pt x="308900" y="512767"/>
                  </a:cubicBezTo>
                  <a:cubicBezTo>
                    <a:pt x="273012" y="502512"/>
                    <a:pt x="242250" y="490975"/>
                    <a:pt x="215334" y="479437"/>
                  </a:cubicBezTo>
                  <a:cubicBezTo>
                    <a:pt x="201235" y="473028"/>
                    <a:pt x="185853" y="466618"/>
                    <a:pt x="171754" y="460209"/>
                  </a:cubicBezTo>
                  <a:cubicBezTo>
                    <a:pt x="148682" y="448671"/>
                    <a:pt x="124330" y="438416"/>
                    <a:pt x="105104" y="426879"/>
                  </a:cubicBezTo>
                  <a:cubicBezTo>
                    <a:pt x="85878" y="415341"/>
                    <a:pt x="69215" y="402522"/>
                    <a:pt x="53834" y="389703"/>
                  </a:cubicBezTo>
                  <a:cubicBezTo>
                    <a:pt x="42298" y="379448"/>
                    <a:pt x="33325" y="369193"/>
                    <a:pt x="24353" y="358937"/>
                  </a:cubicBezTo>
                  <a:cubicBezTo>
                    <a:pt x="20508" y="355091"/>
                    <a:pt x="16663" y="351246"/>
                    <a:pt x="14099" y="347400"/>
                  </a:cubicBezTo>
                  <a:cubicBezTo>
                    <a:pt x="8973" y="339708"/>
                    <a:pt x="3846" y="332017"/>
                    <a:pt x="2564" y="323043"/>
                  </a:cubicBezTo>
                  <a:cubicBezTo>
                    <a:pt x="1281" y="315352"/>
                    <a:pt x="0" y="307660"/>
                    <a:pt x="0" y="299969"/>
                  </a:cubicBezTo>
                  <a:cubicBezTo>
                    <a:pt x="0" y="296123"/>
                    <a:pt x="1281" y="290995"/>
                    <a:pt x="1281" y="285868"/>
                  </a:cubicBezTo>
                  <a:cubicBezTo>
                    <a:pt x="2564" y="283304"/>
                    <a:pt x="2564" y="279459"/>
                    <a:pt x="3846" y="276895"/>
                  </a:cubicBezTo>
                  <a:cubicBezTo>
                    <a:pt x="5127" y="271767"/>
                    <a:pt x="6409" y="266639"/>
                    <a:pt x="7690" y="261511"/>
                  </a:cubicBezTo>
                  <a:cubicBezTo>
                    <a:pt x="10255" y="256383"/>
                    <a:pt x="11536" y="251256"/>
                    <a:pt x="15382" y="244847"/>
                  </a:cubicBezTo>
                  <a:cubicBezTo>
                    <a:pt x="21791" y="234591"/>
                    <a:pt x="28199" y="225618"/>
                    <a:pt x="34608" y="216644"/>
                  </a:cubicBezTo>
                  <a:cubicBezTo>
                    <a:pt x="39734" y="208953"/>
                    <a:pt x="46143" y="202544"/>
                    <a:pt x="52551" y="194852"/>
                  </a:cubicBezTo>
                  <a:cubicBezTo>
                    <a:pt x="58960" y="188442"/>
                    <a:pt x="66652" y="180751"/>
                    <a:pt x="74342" y="174341"/>
                  </a:cubicBezTo>
                  <a:cubicBezTo>
                    <a:pt x="84595" y="165368"/>
                    <a:pt x="97412" y="157676"/>
                    <a:pt x="111513" y="148703"/>
                  </a:cubicBezTo>
                  <a:cubicBezTo>
                    <a:pt x="133302" y="135884"/>
                    <a:pt x="164064" y="124346"/>
                    <a:pt x="194826" y="112809"/>
                  </a:cubicBezTo>
                  <a:cubicBezTo>
                    <a:pt x="233279" y="98708"/>
                    <a:pt x="276857" y="85889"/>
                    <a:pt x="321718" y="73069"/>
                  </a:cubicBezTo>
                  <a:cubicBezTo>
                    <a:pt x="338381" y="67942"/>
                    <a:pt x="357607" y="64096"/>
                    <a:pt x="375552" y="60250"/>
                  </a:cubicBezTo>
                  <a:cubicBezTo>
                    <a:pt x="403750" y="53841"/>
                    <a:pt x="431949" y="48713"/>
                    <a:pt x="460147" y="42304"/>
                  </a:cubicBezTo>
                  <a:cubicBezTo>
                    <a:pt x="505008" y="34612"/>
                    <a:pt x="549869" y="26921"/>
                    <a:pt x="596012" y="20511"/>
                  </a:cubicBezTo>
                  <a:cubicBezTo>
                    <a:pt x="607548" y="19229"/>
                    <a:pt x="619084" y="17947"/>
                    <a:pt x="631901" y="16666"/>
                  </a:cubicBezTo>
                  <a:cubicBezTo>
                    <a:pt x="638310" y="15383"/>
                    <a:pt x="646000" y="14102"/>
                    <a:pt x="653690" y="14102"/>
                  </a:cubicBezTo>
                  <a:cubicBezTo>
                    <a:pt x="680606" y="10256"/>
                    <a:pt x="710087" y="7692"/>
                    <a:pt x="739568" y="6410"/>
                  </a:cubicBezTo>
                  <a:cubicBezTo>
                    <a:pt x="766484" y="5128"/>
                    <a:pt x="793401" y="3846"/>
                    <a:pt x="821598" y="2564"/>
                  </a:cubicBezTo>
                  <a:cubicBezTo>
                    <a:pt x="843389" y="1282"/>
                    <a:pt x="865178" y="1282"/>
                    <a:pt x="885686" y="0"/>
                  </a:cubicBezTo>
                  <a:cubicBezTo>
                    <a:pt x="908758" y="0"/>
                    <a:pt x="930547" y="0"/>
                    <a:pt x="953619" y="0"/>
                  </a:cubicBezTo>
                  <a:close/>
                </a:path>
              </a:pathLst>
            </a:custGeom>
            <a:noFill/>
            <a:ln w="145303" cap="flat">
              <a:solidFill>
                <a:srgbClr val="6EC38D"/>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99B763D-F3EA-FF32-168F-E0FA19ED9467}"/>
                </a:ext>
              </a:extLst>
            </p:cNvPr>
            <p:cNvSpPr/>
            <p:nvPr/>
          </p:nvSpPr>
          <p:spPr>
            <a:xfrm>
              <a:off x="1004974" y="1952613"/>
              <a:ext cx="9637216" cy="3966452"/>
            </a:xfrm>
            <a:custGeom>
              <a:avLst/>
              <a:gdLst>
                <a:gd name="connsiteX0" fmla="*/ 4811672 w 9637216"/>
                <a:gd name="connsiteY0" fmla="*/ 0 h 3966452"/>
                <a:gd name="connsiteX1" fmla="*/ 5255155 w 9637216"/>
                <a:gd name="connsiteY1" fmla="*/ 8974 h 3966452"/>
                <a:gd name="connsiteX2" fmla="*/ 5482023 w 9637216"/>
                <a:gd name="connsiteY2" fmla="*/ 20510 h 3966452"/>
                <a:gd name="connsiteX3" fmla="*/ 5848602 w 9637216"/>
                <a:gd name="connsiteY3" fmla="*/ 47431 h 3966452"/>
                <a:gd name="connsiteX4" fmla="*/ 6320285 w 9637216"/>
                <a:gd name="connsiteY4" fmla="*/ 110245 h 3966452"/>
                <a:gd name="connsiteX5" fmla="*/ 6770179 w 9637216"/>
                <a:gd name="connsiteY5" fmla="*/ 196133 h 3966452"/>
                <a:gd name="connsiteX6" fmla="*/ 7527688 w 9637216"/>
                <a:gd name="connsiteY6" fmla="*/ 388421 h 3966452"/>
                <a:gd name="connsiteX7" fmla="*/ 7796855 w 9637216"/>
                <a:gd name="connsiteY7" fmla="*/ 465336 h 3966452"/>
                <a:gd name="connsiteX8" fmla="*/ 8250594 w 9637216"/>
                <a:gd name="connsiteY8" fmla="*/ 624294 h 3966452"/>
                <a:gd name="connsiteX9" fmla="*/ 8554367 w 9637216"/>
                <a:gd name="connsiteY9" fmla="*/ 762741 h 3966452"/>
                <a:gd name="connsiteX10" fmla="*/ 8756884 w 9637216"/>
                <a:gd name="connsiteY10" fmla="*/ 878113 h 3966452"/>
                <a:gd name="connsiteX11" fmla="*/ 9056811 w 9637216"/>
                <a:gd name="connsiteY11" fmla="*/ 1074246 h 3966452"/>
                <a:gd name="connsiteX12" fmla="*/ 9287525 w 9637216"/>
                <a:gd name="connsiteY12" fmla="*/ 1278072 h 3966452"/>
                <a:gd name="connsiteX13" fmla="*/ 9360584 w 9637216"/>
                <a:gd name="connsiteY13" fmla="*/ 1357551 h 3966452"/>
                <a:gd name="connsiteX14" fmla="*/ 9528493 w 9637216"/>
                <a:gd name="connsiteY14" fmla="*/ 1583168 h 3966452"/>
                <a:gd name="connsiteX15" fmla="*/ 9597706 w 9637216"/>
                <a:gd name="connsiteY15" fmla="*/ 1728024 h 3966452"/>
                <a:gd name="connsiteX16" fmla="*/ 9636159 w 9637216"/>
                <a:gd name="connsiteY16" fmla="*/ 1935695 h 3966452"/>
                <a:gd name="connsiteX17" fmla="*/ 9629750 w 9637216"/>
                <a:gd name="connsiteY17" fmla="*/ 2011328 h 3966452"/>
                <a:gd name="connsiteX18" fmla="*/ 9619496 w 9637216"/>
                <a:gd name="connsiteY18" fmla="*/ 2077987 h 3966452"/>
                <a:gd name="connsiteX19" fmla="*/ 9595144 w 9637216"/>
                <a:gd name="connsiteY19" fmla="*/ 2166440 h 3966452"/>
                <a:gd name="connsiteX20" fmla="*/ 9396473 w 9637216"/>
                <a:gd name="connsiteY20" fmla="*/ 2581781 h 3966452"/>
                <a:gd name="connsiteX21" fmla="*/ 8872241 w 9637216"/>
                <a:gd name="connsiteY21" fmla="*/ 3074037 h 3966452"/>
                <a:gd name="connsiteX22" fmla="*/ 8124983 w 9637216"/>
                <a:gd name="connsiteY22" fmla="*/ 3416309 h 3966452"/>
                <a:gd name="connsiteX23" fmla="*/ 7667400 w 9637216"/>
                <a:gd name="connsiteY23" fmla="*/ 3563730 h 3966452"/>
                <a:gd name="connsiteX24" fmla="*/ 7035499 w 9637216"/>
                <a:gd name="connsiteY24" fmla="*/ 3730379 h 3966452"/>
                <a:gd name="connsiteX25" fmla="*/ 6679174 w 9637216"/>
                <a:gd name="connsiteY25" fmla="*/ 3797039 h 3966452"/>
                <a:gd name="connsiteX26" fmla="*/ 6215183 w 9637216"/>
                <a:gd name="connsiteY26" fmla="*/ 3870108 h 3966452"/>
                <a:gd name="connsiteX27" fmla="*/ 6128023 w 9637216"/>
                <a:gd name="connsiteY27" fmla="*/ 3879081 h 3966452"/>
                <a:gd name="connsiteX28" fmla="*/ 5915254 w 9637216"/>
                <a:gd name="connsiteY28" fmla="*/ 3907283 h 3966452"/>
                <a:gd name="connsiteX29" fmla="*/ 5667877 w 9637216"/>
                <a:gd name="connsiteY29" fmla="*/ 3934204 h 3966452"/>
                <a:gd name="connsiteX30" fmla="*/ 5256437 w 9637216"/>
                <a:gd name="connsiteY30" fmla="*/ 3958560 h 3966452"/>
                <a:gd name="connsiteX31" fmla="*/ 4571984 w 9637216"/>
                <a:gd name="connsiteY31" fmla="*/ 3966252 h 3966452"/>
                <a:gd name="connsiteX32" fmla="*/ 4027243 w 9637216"/>
                <a:gd name="connsiteY32" fmla="*/ 3939331 h 3966452"/>
                <a:gd name="connsiteX33" fmla="*/ 3818319 w 9637216"/>
                <a:gd name="connsiteY33" fmla="*/ 3922666 h 3966452"/>
                <a:gd name="connsiteX34" fmla="*/ 3524799 w 9637216"/>
                <a:gd name="connsiteY34" fmla="*/ 3893182 h 3966452"/>
                <a:gd name="connsiteX35" fmla="*/ 3269732 w 9637216"/>
                <a:gd name="connsiteY35" fmla="*/ 3866262 h 3966452"/>
                <a:gd name="connsiteX36" fmla="*/ 2899307 w 9637216"/>
                <a:gd name="connsiteY36" fmla="*/ 3809858 h 3966452"/>
                <a:gd name="connsiteX37" fmla="*/ 2012340 w 9637216"/>
                <a:gd name="connsiteY37" fmla="*/ 3612442 h 3966452"/>
                <a:gd name="connsiteX38" fmla="*/ 1558602 w 9637216"/>
                <a:gd name="connsiteY38" fmla="*/ 3468867 h 3966452"/>
                <a:gd name="connsiteX39" fmla="*/ 1086919 w 9637216"/>
                <a:gd name="connsiteY39" fmla="*/ 3243250 h 3966452"/>
                <a:gd name="connsiteX40" fmla="*/ 866459 w 9637216"/>
                <a:gd name="connsiteY40" fmla="*/ 3113777 h 3966452"/>
                <a:gd name="connsiteX41" fmla="*/ 528078 w 9637216"/>
                <a:gd name="connsiteY41" fmla="*/ 2888159 h 3966452"/>
                <a:gd name="connsiteX42" fmla="*/ 269166 w 9637216"/>
                <a:gd name="connsiteY42" fmla="*/ 2640749 h 3966452"/>
                <a:gd name="connsiteX43" fmla="*/ 123047 w 9637216"/>
                <a:gd name="connsiteY43" fmla="*/ 2434361 h 3966452"/>
                <a:gd name="connsiteX44" fmla="*/ 70496 w 9637216"/>
                <a:gd name="connsiteY44" fmla="*/ 2356164 h 3966452"/>
                <a:gd name="connsiteX45" fmla="*/ 14099 w 9637216"/>
                <a:gd name="connsiteY45" fmla="*/ 2194642 h 3966452"/>
                <a:gd name="connsiteX46" fmla="*/ 0 w 9637216"/>
                <a:gd name="connsiteY46" fmla="*/ 2040812 h 3966452"/>
                <a:gd name="connsiteX47" fmla="*/ 6409 w 9637216"/>
                <a:gd name="connsiteY47" fmla="*/ 1949796 h 3966452"/>
                <a:gd name="connsiteX48" fmla="*/ 16662 w 9637216"/>
                <a:gd name="connsiteY48" fmla="*/ 1885700 h 3966452"/>
                <a:gd name="connsiteX49" fmla="*/ 37171 w 9637216"/>
                <a:gd name="connsiteY49" fmla="*/ 1779301 h 3966452"/>
                <a:gd name="connsiteX50" fmla="*/ 75623 w 9637216"/>
                <a:gd name="connsiteY50" fmla="*/ 1671620 h 3966452"/>
                <a:gd name="connsiteX51" fmla="*/ 173036 w 9637216"/>
                <a:gd name="connsiteY51" fmla="*/ 1478050 h 3966452"/>
                <a:gd name="connsiteX52" fmla="*/ 264039 w 9637216"/>
                <a:gd name="connsiteY52" fmla="*/ 1333194 h 3966452"/>
                <a:gd name="connsiteX53" fmla="*/ 375550 w 9637216"/>
                <a:gd name="connsiteY53" fmla="*/ 1194747 h 3966452"/>
                <a:gd name="connsiteX54" fmla="*/ 563968 w 9637216"/>
                <a:gd name="connsiteY54" fmla="*/ 1022970 h 3966452"/>
                <a:gd name="connsiteX55" fmla="*/ 986944 w 9637216"/>
                <a:gd name="connsiteY55" fmla="*/ 778124 h 3966452"/>
                <a:gd name="connsiteX56" fmla="*/ 1625252 w 9637216"/>
                <a:gd name="connsiteY56" fmla="*/ 514048 h 3966452"/>
                <a:gd name="connsiteX57" fmla="*/ 1896983 w 9637216"/>
                <a:gd name="connsiteY57" fmla="*/ 430724 h 3966452"/>
                <a:gd name="connsiteX58" fmla="*/ 2326368 w 9637216"/>
                <a:gd name="connsiteY58" fmla="*/ 314070 h 3966452"/>
                <a:gd name="connsiteX59" fmla="*/ 3010820 w 9637216"/>
                <a:gd name="connsiteY59" fmla="*/ 167931 h 3966452"/>
                <a:gd name="connsiteX60" fmla="*/ 3188981 w 9637216"/>
                <a:gd name="connsiteY60" fmla="*/ 138447 h 3966452"/>
                <a:gd name="connsiteX61" fmla="*/ 3296648 w 9637216"/>
                <a:gd name="connsiteY61" fmla="*/ 116654 h 3966452"/>
                <a:gd name="connsiteX62" fmla="*/ 3729878 w 9637216"/>
                <a:gd name="connsiteY62" fmla="*/ 61532 h 3966452"/>
                <a:gd name="connsiteX63" fmla="*/ 4141318 w 9637216"/>
                <a:gd name="connsiteY63" fmla="*/ 33330 h 3966452"/>
                <a:gd name="connsiteX64" fmla="*/ 4465601 w 9637216"/>
                <a:gd name="connsiteY64" fmla="*/ 19229 h 3966452"/>
                <a:gd name="connsiteX65" fmla="*/ 4811672 w 9637216"/>
                <a:gd name="connsiteY65" fmla="*/ 0 h 3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6" h="3966452">
                  <a:moveTo>
                    <a:pt x="4811672" y="0"/>
                  </a:moveTo>
                  <a:cubicBezTo>
                    <a:pt x="4955227" y="2564"/>
                    <a:pt x="5105190" y="3846"/>
                    <a:pt x="5255155" y="8974"/>
                  </a:cubicBezTo>
                  <a:cubicBezTo>
                    <a:pt x="5332060" y="10255"/>
                    <a:pt x="5405119" y="16665"/>
                    <a:pt x="5482023" y="20510"/>
                  </a:cubicBezTo>
                  <a:cubicBezTo>
                    <a:pt x="5603789" y="25638"/>
                    <a:pt x="5726836" y="35894"/>
                    <a:pt x="5848602" y="47431"/>
                  </a:cubicBezTo>
                  <a:cubicBezTo>
                    <a:pt x="6008820" y="62814"/>
                    <a:pt x="6166476" y="83325"/>
                    <a:pt x="6320285" y="110245"/>
                  </a:cubicBezTo>
                  <a:cubicBezTo>
                    <a:pt x="6470249" y="137165"/>
                    <a:pt x="6624058" y="164085"/>
                    <a:pt x="6770179" y="196133"/>
                  </a:cubicBezTo>
                  <a:cubicBezTo>
                    <a:pt x="7035499" y="251255"/>
                    <a:pt x="7286720" y="317915"/>
                    <a:pt x="7527688" y="388421"/>
                  </a:cubicBezTo>
                  <a:cubicBezTo>
                    <a:pt x="7614848" y="414059"/>
                    <a:pt x="7709696" y="438416"/>
                    <a:pt x="7796855" y="465336"/>
                  </a:cubicBezTo>
                  <a:cubicBezTo>
                    <a:pt x="7960919" y="512767"/>
                    <a:pt x="8110882" y="566608"/>
                    <a:pt x="8250594" y="624294"/>
                  </a:cubicBezTo>
                  <a:cubicBezTo>
                    <a:pt x="8358260" y="667879"/>
                    <a:pt x="8459516" y="715310"/>
                    <a:pt x="8554367" y="762741"/>
                  </a:cubicBezTo>
                  <a:cubicBezTo>
                    <a:pt x="8627426" y="799917"/>
                    <a:pt x="8694076" y="838374"/>
                    <a:pt x="8756884" y="878113"/>
                  </a:cubicBezTo>
                  <a:cubicBezTo>
                    <a:pt x="8861986" y="942209"/>
                    <a:pt x="8965806" y="1006305"/>
                    <a:pt x="9056811" y="1074246"/>
                  </a:cubicBezTo>
                  <a:cubicBezTo>
                    <a:pt x="9143970" y="1139625"/>
                    <a:pt x="9227283" y="1206284"/>
                    <a:pt x="9287525" y="1278072"/>
                  </a:cubicBezTo>
                  <a:cubicBezTo>
                    <a:pt x="9311877" y="1304991"/>
                    <a:pt x="9340078" y="1330630"/>
                    <a:pt x="9360584" y="1357551"/>
                  </a:cubicBezTo>
                  <a:cubicBezTo>
                    <a:pt x="9419545" y="1433183"/>
                    <a:pt x="9479787" y="1508817"/>
                    <a:pt x="9528493" y="1583168"/>
                  </a:cubicBezTo>
                  <a:cubicBezTo>
                    <a:pt x="9560537" y="1630599"/>
                    <a:pt x="9573355" y="1679311"/>
                    <a:pt x="9597706" y="1728024"/>
                  </a:cubicBezTo>
                  <a:cubicBezTo>
                    <a:pt x="9629750" y="1795966"/>
                    <a:pt x="9629750" y="1866471"/>
                    <a:pt x="9636159" y="1935695"/>
                  </a:cubicBezTo>
                  <a:cubicBezTo>
                    <a:pt x="9640005" y="1960052"/>
                    <a:pt x="9632313" y="1985690"/>
                    <a:pt x="9629750" y="2011328"/>
                  </a:cubicBezTo>
                  <a:cubicBezTo>
                    <a:pt x="9625904" y="2034403"/>
                    <a:pt x="9623341" y="2054913"/>
                    <a:pt x="9619496" y="2077987"/>
                  </a:cubicBezTo>
                  <a:cubicBezTo>
                    <a:pt x="9613087" y="2107472"/>
                    <a:pt x="9605398" y="2135674"/>
                    <a:pt x="9595144" y="2166440"/>
                  </a:cubicBezTo>
                  <a:cubicBezTo>
                    <a:pt x="9563100" y="2265148"/>
                    <a:pt x="9420825" y="2540760"/>
                    <a:pt x="9396473" y="2581781"/>
                  </a:cubicBezTo>
                  <a:cubicBezTo>
                    <a:pt x="9378530" y="2616393"/>
                    <a:pt x="9019641" y="2988149"/>
                    <a:pt x="8872241" y="3074037"/>
                  </a:cubicBezTo>
                  <a:cubicBezTo>
                    <a:pt x="8655624" y="3200947"/>
                    <a:pt x="8404404" y="3315037"/>
                    <a:pt x="8124983" y="3416309"/>
                  </a:cubicBezTo>
                  <a:cubicBezTo>
                    <a:pt x="7978862" y="3468867"/>
                    <a:pt x="7817364" y="3516299"/>
                    <a:pt x="7667400" y="3563730"/>
                  </a:cubicBezTo>
                  <a:cubicBezTo>
                    <a:pt x="7468730" y="3627825"/>
                    <a:pt x="7241859" y="3672693"/>
                    <a:pt x="7035499" y="3730379"/>
                  </a:cubicBezTo>
                  <a:cubicBezTo>
                    <a:pt x="6927831" y="3759863"/>
                    <a:pt x="6802223" y="3777810"/>
                    <a:pt x="6679174" y="3797039"/>
                  </a:cubicBezTo>
                  <a:cubicBezTo>
                    <a:pt x="6525364" y="3822677"/>
                    <a:pt x="6371555" y="3845751"/>
                    <a:pt x="6215183" y="3870108"/>
                  </a:cubicBezTo>
                  <a:cubicBezTo>
                    <a:pt x="6186983" y="3873954"/>
                    <a:pt x="6158786" y="3875235"/>
                    <a:pt x="6128023" y="3879081"/>
                  </a:cubicBezTo>
                  <a:cubicBezTo>
                    <a:pt x="6054964" y="3886773"/>
                    <a:pt x="5984469" y="3897028"/>
                    <a:pt x="5915254" y="3907283"/>
                  </a:cubicBezTo>
                  <a:cubicBezTo>
                    <a:pt x="5834503" y="3918821"/>
                    <a:pt x="5747346" y="3925230"/>
                    <a:pt x="5667877" y="3934204"/>
                  </a:cubicBezTo>
                  <a:cubicBezTo>
                    <a:pt x="5532012" y="3949586"/>
                    <a:pt x="5396147" y="3955996"/>
                    <a:pt x="5256437" y="3958560"/>
                  </a:cubicBezTo>
                  <a:cubicBezTo>
                    <a:pt x="5029568" y="3962406"/>
                    <a:pt x="4798854" y="3967533"/>
                    <a:pt x="4571984" y="3966252"/>
                  </a:cubicBezTo>
                  <a:cubicBezTo>
                    <a:pt x="4389977" y="3964969"/>
                    <a:pt x="4205406" y="3955996"/>
                    <a:pt x="4027243" y="3939331"/>
                  </a:cubicBezTo>
                  <a:cubicBezTo>
                    <a:pt x="3958028" y="3931640"/>
                    <a:pt x="3887532" y="3927794"/>
                    <a:pt x="3818319" y="3922666"/>
                  </a:cubicBezTo>
                  <a:cubicBezTo>
                    <a:pt x="3720905" y="3912411"/>
                    <a:pt x="3622212" y="3902156"/>
                    <a:pt x="3524799" y="3893182"/>
                  </a:cubicBezTo>
                  <a:cubicBezTo>
                    <a:pt x="3441486" y="3884209"/>
                    <a:pt x="3356891" y="3875235"/>
                    <a:pt x="3269732" y="3866262"/>
                  </a:cubicBezTo>
                  <a:cubicBezTo>
                    <a:pt x="3140276" y="3853443"/>
                    <a:pt x="3018510" y="3830368"/>
                    <a:pt x="2899307" y="3809858"/>
                  </a:cubicBezTo>
                  <a:cubicBezTo>
                    <a:pt x="2589125" y="3754736"/>
                    <a:pt x="2295605" y="3685512"/>
                    <a:pt x="2012340" y="3612442"/>
                  </a:cubicBezTo>
                  <a:cubicBezTo>
                    <a:pt x="1852122" y="3570139"/>
                    <a:pt x="1702157" y="3521427"/>
                    <a:pt x="1558602" y="3468867"/>
                  </a:cubicBezTo>
                  <a:cubicBezTo>
                    <a:pt x="1376595" y="3402208"/>
                    <a:pt x="1224067" y="3325293"/>
                    <a:pt x="1086919" y="3243250"/>
                  </a:cubicBezTo>
                  <a:cubicBezTo>
                    <a:pt x="1013860" y="3200947"/>
                    <a:pt x="936955" y="3157362"/>
                    <a:pt x="866459" y="3113777"/>
                  </a:cubicBezTo>
                  <a:cubicBezTo>
                    <a:pt x="747256" y="3039425"/>
                    <a:pt x="625491" y="2967638"/>
                    <a:pt x="528078" y="2888159"/>
                  </a:cubicBezTo>
                  <a:cubicBezTo>
                    <a:pt x="430666" y="2808680"/>
                    <a:pt x="346071" y="2724074"/>
                    <a:pt x="269166" y="2640749"/>
                  </a:cubicBezTo>
                  <a:cubicBezTo>
                    <a:pt x="210207" y="2574089"/>
                    <a:pt x="167908" y="2503584"/>
                    <a:pt x="123047" y="2434361"/>
                  </a:cubicBezTo>
                  <a:cubicBezTo>
                    <a:pt x="105102" y="2408723"/>
                    <a:pt x="84595" y="2383084"/>
                    <a:pt x="70496" y="2356164"/>
                  </a:cubicBezTo>
                  <a:cubicBezTo>
                    <a:pt x="46143" y="2302323"/>
                    <a:pt x="17945" y="2249765"/>
                    <a:pt x="14099" y="2194642"/>
                  </a:cubicBezTo>
                  <a:cubicBezTo>
                    <a:pt x="10253" y="2143366"/>
                    <a:pt x="0" y="2092089"/>
                    <a:pt x="0" y="2040812"/>
                  </a:cubicBezTo>
                  <a:cubicBezTo>
                    <a:pt x="0" y="2011328"/>
                    <a:pt x="3844" y="1979280"/>
                    <a:pt x="6409" y="1949796"/>
                  </a:cubicBezTo>
                  <a:cubicBezTo>
                    <a:pt x="10253" y="1928004"/>
                    <a:pt x="12817" y="1907493"/>
                    <a:pt x="16662" y="1885700"/>
                  </a:cubicBezTo>
                  <a:cubicBezTo>
                    <a:pt x="23070" y="1849806"/>
                    <a:pt x="30762" y="1815194"/>
                    <a:pt x="37171" y="1779301"/>
                  </a:cubicBezTo>
                  <a:cubicBezTo>
                    <a:pt x="47424" y="1743407"/>
                    <a:pt x="57679" y="1706231"/>
                    <a:pt x="75623" y="1671620"/>
                  </a:cubicBezTo>
                  <a:cubicBezTo>
                    <a:pt x="107667" y="1606242"/>
                    <a:pt x="138428" y="1542146"/>
                    <a:pt x="173036" y="1478050"/>
                  </a:cubicBezTo>
                  <a:cubicBezTo>
                    <a:pt x="201233" y="1429338"/>
                    <a:pt x="229433" y="1381907"/>
                    <a:pt x="264039" y="1333194"/>
                  </a:cubicBezTo>
                  <a:cubicBezTo>
                    <a:pt x="298646" y="1285763"/>
                    <a:pt x="337098" y="1240896"/>
                    <a:pt x="375550" y="1194747"/>
                  </a:cubicBezTo>
                  <a:cubicBezTo>
                    <a:pt x="428103" y="1134497"/>
                    <a:pt x="490907" y="1079374"/>
                    <a:pt x="563968" y="1022970"/>
                  </a:cubicBezTo>
                  <a:cubicBezTo>
                    <a:pt x="675479" y="933236"/>
                    <a:pt x="829288" y="855039"/>
                    <a:pt x="986944" y="778124"/>
                  </a:cubicBezTo>
                  <a:cubicBezTo>
                    <a:pt x="1179206" y="681980"/>
                    <a:pt x="1398384" y="596091"/>
                    <a:pt x="1625252" y="514048"/>
                  </a:cubicBezTo>
                  <a:cubicBezTo>
                    <a:pt x="1708565" y="483283"/>
                    <a:pt x="1803415" y="456362"/>
                    <a:pt x="1896983" y="430724"/>
                  </a:cubicBezTo>
                  <a:cubicBezTo>
                    <a:pt x="2040538" y="390985"/>
                    <a:pt x="2180248" y="349963"/>
                    <a:pt x="2326368" y="314070"/>
                  </a:cubicBezTo>
                  <a:cubicBezTo>
                    <a:pt x="2549391" y="260229"/>
                    <a:pt x="2776260" y="211516"/>
                    <a:pt x="3010820" y="167931"/>
                  </a:cubicBezTo>
                  <a:cubicBezTo>
                    <a:pt x="3069780" y="156394"/>
                    <a:pt x="3130021" y="147420"/>
                    <a:pt x="3188981" y="138447"/>
                  </a:cubicBezTo>
                  <a:cubicBezTo>
                    <a:pt x="3223589" y="133320"/>
                    <a:pt x="3262041" y="124346"/>
                    <a:pt x="3296648" y="116654"/>
                  </a:cubicBezTo>
                  <a:cubicBezTo>
                    <a:pt x="3432513" y="87170"/>
                    <a:pt x="3579913" y="70505"/>
                    <a:pt x="3729878" y="61532"/>
                  </a:cubicBezTo>
                  <a:cubicBezTo>
                    <a:pt x="3865743" y="51277"/>
                    <a:pt x="4001608" y="41022"/>
                    <a:pt x="4141318" y="33330"/>
                  </a:cubicBezTo>
                  <a:cubicBezTo>
                    <a:pt x="4248985" y="25638"/>
                    <a:pt x="4357934" y="20510"/>
                    <a:pt x="4465601" y="19229"/>
                  </a:cubicBezTo>
                  <a:cubicBezTo>
                    <a:pt x="4584802" y="3846"/>
                    <a:pt x="4692469" y="1282"/>
                    <a:pt x="4811672" y="0"/>
                  </a:cubicBezTo>
                  <a:close/>
                </a:path>
              </a:pathLst>
            </a:custGeom>
            <a:noFill/>
            <a:ln w="27244" cap="flat">
              <a:solidFill>
                <a:srgbClr val="00000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1861326-BA5F-E54D-B513-E4010D48332F}"/>
                </a:ext>
              </a:extLst>
            </p:cNvPr>
            <p:cNvSpPr/>
            <p:nvPr/>
          </p:nvSpPr>
          <p:spPr>
            <a:xfrm>
              <a:off x="2003454" y="2476917"/>
              <a:ext cx="7637336" cy="2916615"/>
            </a:xfrm>
            <a:custGeom>
              <a:avLst/>
              <a:gdLst>
                <a:gd name="connsiteX0" fmla="*/ 3814473 w 7637336"/>
                <a:gd name="connsiteY0" fmla="*/ 0 h 2916615"/>
                <a:gd name="connsiteX1" fmla="*/ 4165672 w 7637336"/>
                <a:gd name="connsiteY1" fmla="*/ 6410 h 2916615"/>
                <a:gd name="connsiteX2" fmla="*/ 4345116 w 7637336"/>
                <a:gd name="connsiteY2" fmla="*/ 15382 h 2916615"/>
                <a:gd name="connsiteX3" fmla="*/ 4636072 w 7637336"/>
                <a:gd name="connsiteY3" fmla="*/ 35894 h 2916615"/>
                <a:gd name="connsiteX4" fmla="*/ 5009059 w 7637336"/>
                <a:gd name="connsiteY4" fmla="*/ 82042 h 2916615"/>
                <a:gd name="connsiteX5" fmla="*/ 5365385 w 7637336"/>
                <a:gd name="connsiteY5" fmla="*/ 144856 h 2916615"/>
                <a:gd name="connsiteX6" fmla="*/ 5965241 w 7637336"/>
                <a:gd name="connsiteY6" fmla="*/ 285867 h 2916615"/>
                <a:gd name="connsiteX7" fmla="*/ 6178012 w 7637336"/>
                <a:gd name="connsiteY7" fmla="*/ 342271 h 2916615"/>
                <a:gd name="connsiteX8" fmla="*/ 6538180 w 7637336"/>
                <a:gd name="connsiteY8" fmla="*/ 458926 h 2916615"/>
                <a:gd name="connsiteX9" fmla="*/ 6779149 w 7637336"/>
                <a:gd name="connsiteY9" fmla="*/ 560197 h 2916615"/>
                <a:gd name="connsiteX10" fmla="*/ 6939367 w 7637336"/>
                <a:gd name="connsiteY10" fmla="*/ 644804 h 2916615"/>
                <a:gd name="connsiteX11" fmla="*/ 7177773 w 7637336"/>
                <a:gd name="connsiteY11" fmla="*/ 789661 h 2916615"/>
                <a:gd name="connsiteX12" fmla="*/ 7359780 w 7637336"/>
                <a:gd name="connsiteY12" fmla="*/ 939645 h 2916615"/>
                <a:gd name="connsiteX13" fmla="*/ 7417459 w 7637336"/>
                <a:gd name="connsiteY13" fmla="*/ 998613 h 2916615"/>
                <a:gd name="connsiteX14" fmla="*/ 7550759 w 7637336"/>
                <a:gd name="connsiteY14" fmla="*/ 1165262 h 2916615"/>
                <a:gd name="connsiteX15" fmla="*/ 7605875 w 7637336"/>
                <a:gd name="connsiteY15" fmla="*/ 1271661 h 2916615"/>
                <a:gd name="connsiteX16" fmla="*/ 7636638 w 7637336"/>
                <a:gd name="connsiteY16" fmla="*/ 1424210 h 2916615"/>
                <a:gd name="connsiteX17" fmla="*/ 7631509 w 7637336"/>
                <a:gd name="connsiteY17" fmla="*/ 1479332 h 2916615"/>
                <a:gd name="connsiteX18" fmla="*/ 7623821 w 7637336"/>
                <a:gd name="connsiteY18" fmla="*/ 1528045 h 2916615"/>
                <a:gd name="connsiteX19" fmla="*/ 7604595 w 7637336"/>
                <a:gd name="connsiteY19" fmla="*/ 1593423 h 2916615"/>
                <a:gd name="connsiteX20" fmla="*/ 7446939 w 7637336"/>
                <a:gd name="connsiteY20" fmla="*/ 1898519 h 2916615"/>
                <a:gd name="connsiteX21" fmla="*/ 7031652 w 7637336"/>
                <a:gd name="connsiteY21" fmla="*/ 2260020 h 2916615"/>
                <a:gd name="connsiteX22" fmla="*/ 6439486 w 7637336"/>
                <a:gd name="connsiteY22" fmla="*/ 2512558 h 2916615"/>
                <a:gd name="connsiteX23" fmla="*/ 6076752 w 7637336"/>
                <a:gd name="connsiteY23" fmla="*/ 2621521 h 2916615"/>
                <a:gd name="connsiteX24" fmla="*/ 5575591 w 7637336"/>
                <a:gd name="connsiteY24" fmla="*/ 2743303 h 2916615"/>
                <a:gd name="connsiteX25" fmla="*/ 5293608 w 7637336"/>
                <a:gd name="connsiteY25" fmla="*/ 2792015 h 2916615"/>
                <a:gd name="connsiteX26" fmla="*/ 4925746 w 7637336"/>
                <a:gd name="connsiteY26" fmla="*/ 2845856 h 2916615"/>
                <a:gd name="connsiteX27" fmla="*/ 4856531 w 7637336"/>
                <a:gd name="connsiteY27" fmla="*/ 2852266 h 2916615"/>
                <a:gd name="connsiteX28" fmla="*/ 4687342 w 7637336"/>
                <a:gd name="connsiteY28" fmla="*/ 2872776 h 2916615"/>
                <a:gd name="connsiteX29" fmla="*/ 4491234 w 7637336"/>
                <a:gd name="connsiteY29" fmla="*/ 2893286 h 2916615"/>
                <a:gd name="connsiteX30" fmla="*/ 4164389 w 7637336"/>
                <a:gd name="connsiteY30" fmla="*/ 2911234 h 2916615"/>
                <a:gd name="connsiteX31" fmla="*/ 3622212 w 7637336"/>
                <a:gd name="connsiteY31" fmla="*/ 2916361 h 2916615"/>
                <a:gd name="connsiteX32" fmla="*/ 3190262 w 7637336"/>
                <a:gd name="connsiteY32" fmla="*/ 2895850 h 2916615"/>
                <a:gd name="connsiteX33" fmla="*/ 3024919 w 7637336"/>
                <a:gd name="connsiteY33" fmla="*/ 2883031 h 2916615"/>
                <a:gd name="connsiteX34" fmla="*/ 2792921 w 7637336"/>
                <a:gd name="connsiteY34" fmla="*/ 2861238 h 2916615"/>
                <a:gd name="connsiteX35" fmla="*/ 2590407 w 7637336"/>
                <a:gd name="connsiteY35" fmla="*/ 2840728 h 2916615"/>
                <a:gd name="connsiteX36" fmla="*/ 2296887 w 7637336"/>
                <a:gd name="connsiteY36" fmla="*/ 2798425 h 2916615"/>
                <a:gd name="connsiteX37" fmla="*/ 1594490 w 7637336"/>
                <a:gd name="connsiteY37" fmla="*/ 2653568 h 2916615"/>
                <a:gd name="connsiteX38" fmla="*/ 1234320 w 7637336"/>
                <a:gd name="connsiteY38" fmla="*/ 2548451 h 2916615"/>
                <a:gd name="connsiteX39" fmla="*/ 861332 w 7637336"/>
                <a:gd name="connsiteY39" fmla="*/ 2381802 h 2916615"/>
                <a:gd name="connsiteX40" fmla="*/ 687015 w 7637336"/>
                <a:gd name="connsiteY40" fmla="*/ 2286940 h 2916615"/>
                <a:gd name="connsiteX41" fmla="*/ 419130 w 7637336"/>
                <a:gd name="connsiteY41" fmla="*/ 2120291 h 2916615"/>
                <a:gd name="connsiteX42" fmla="*/ 214051 w 7637336"/>
                <a:gd name="connsiteY42" fmla="*/ 1938258 h 2916615"/>
                <a:gd name="connsiteX43" fmla="*/ 97412 w 7637336"/>
                <a:gd name="connsiteY43" fmla="*/ 1786992 h 2916615"/>
                <a:gd name="connsiteX44" fmla="*/ 56396 w 7637336"/>
                <a:gd name="connsiteY44" fmla="*/ 1729306 h 2916615"/>
                <a:gd name="connsiteX45" fmla="*/ 11534 w 7637336"/>
                <a:gd name="connsiteY45" fmla="*/ 1610088 h 2916615"/>
                <a:gd name="connsiteX46" fmla="*/ 0 w 7637336"/>
                <a:gd name="connsiteY46" fmla="*/ 1497279 h 2916615"/>
                <a:gd name="connsiteX47" fmla="*/ 5126 w 7637336"/>
                <a:gd name="connsiteY47" fmla="*/ 1430619 h 2916615"/>
                <a:gd name="connsiteX48" fmla="*/ 12817 w 7637336"/>
                <a:gd name="connsiteY48" fmla="*/ 1383188 h 2916615"/>
                <a:gd name="connsiteX49" fmla="*/ 29479 w 7637336"/>
                <a:gd name="connsiteY49" fmla="*/ 1304991 h 2916615"/>
                <a:gd name="connsiteX50" fmla="*/ 60241 w 7637336"/>
                <a:gd name="connsiteY50" fmla="*/ 1225512 h 2916615"/>
                <a:gd name="connsiteX51" fmla="*/ 137146 w 7637336"/>
                <a:gd name="connsiteY51" fmla="*/ 1083220 h 2916615"/>
                <a:gd name="connsiteX52" fmla="*/ 208924 w 7637336"/>
                <a:gd name="connsiteY52" fmla="*/ 976820 h 2916615"/>
                <a:gd name="connsiteX53" fmla="*/ 297364 w 7637336"/>
                <a:gd name="connsiteY53" fmla="*/ 875549 h 2916615"/>
                <a:gd name="connsiteX54" fmla="*/ 447328 w 7637336"/>
                <a:gd name="connsiteY54" fmla="*/ 748639 h 2916615"/>
                <a:gd name="connsiteX55" fmla="*/ 781865 w 7637336"/>
                <a:gd name="connsiteY55" fmla="*/ 569171 h 2916615"/>
                <a:gd name="connsiteX56" fmla="*/ 1288154 w 7637336"/>
                <a:gd name="connsiteY56" fmla="*/ 374319 h 2916615"/>
                <a:gd name="connsiteX57" fmla="*/ 1503486 w 7637336"/>
                <a:gd name="connsiteY57" fmla="*/ 312787 h 2916615"/>
                <a:gd name="connsiteX58" fmla="*/ 1843149 w 7637336"/>
                <a:gd name="connsiteY58" fmla="*/ 226899 h 2916615"/>
                <a:gd name="connsiteX59" fmla="*/ 2385327 w 7637336"/>
                <a:gd name="connsiteY59" fmla="*/ 119218 h 2916615"/>
                <a:gd name="connsiteX60" fmla="*/ 2526319 w 7637336"/>
                <a:gd name="connsiteY60" fmla="*/ 97425 h 2916615"/>
                <a:gd name="connsiteX61" fmla="*/ 2612196 w 7637336"/>
                <a:gd name="connsiteY61" fmla="*/ 82042 h 2916615"/>
                <a:gd name="connsiteX62" fmla="*/ 2955704 w 7637336"/>
                <a:gd name="connsiteY62" fmla="*/ 41021 h 2916615"/>
                <a:gd name="connsiteX63" fmla="*/ 3282549 w 7637336"/>
                <a:gd name="connsiteY63" fmla="*/ 20510 h 2916615"/>
                <a:gd name="connsiteX64" fmla="*/ 3540180 w 7637336"/>
                <a:gd name="connsiteY64" fmla="*/ 10255 h 2916615"/>
                <a:gd name="connsiteX65" fmla="*/ 3814473 w 7637336"/>
                <a:gd name="connsiteY65" fmla="*/ 0 h 291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5">
                  <a:moveTo>
                    <a:pt x="3814473" y="0"/>
                  </a:moveTo>
                  <a:cubicBezTo>
                    <a:pt x="3927266" y="2563"/>
                    <a:pt x="4046469" y="2563"/>
                    <a:pt x="4165672" y="6410"/>
                  </a:cubicBezTo>
                  <a:cubicBezTo>
                    <a:pt x="4225913" y="7691"/>
                    <a:pt x="4284873" y="11537"/>
                    <a:pt x="4345116" y="15382"/>
                  </a:cubicBezTo>
                  <a:cubicBezTo>
                    <a:pt x="4442529" y="19229"/>
                    <a:pt x="4538659" y="26920"/>
                    <a:pt x="4636072" y="35894"/>
                  </a:cubicBezTo>
                  <a:cubicBezTo>
                    <a:pt x="4762965" y="47430"/>
                    <a:pt x="4887293" y="61532"/>
                    <a:pt x="5009059" y="82042"/>
                  </a:cubicBezTo>
                  <a:cubicBezTo>
                    <a:pt x="5128262" y="102553"/>
                    <a:pt x="5250028" y="121782"/>
                    <a:pt x="5365385" y="144856"/>
                  </a:cubicBezTo>
                  <a:cubicBezTo>
                    <a:pt x="5575591" y="185878"/>
                    <a:pt x="5774262" y="234591"/>
                    <a:pt x="5965241" y="285867"/>
                  </a:cubicBezTo>
                  <a:cubicBezTo>
                    <a:pt x="6034457" y="305096"/>
                    <a:pt x="6108796" y="323042"/>
                    <a:pt x="6178012" y="342271"/>
                  </a:cubicBezTo>
                  <a:cubicBezTo>
                    <a:pt x="6307466" y="376883"/>
                    <a:pt x="6426669" y="416623"/>
                    <a:pt x="6538180" y="458926"/>
                  </a:cubicBezTo>
                  <a:cubicBezTo>
                    <a:pt x="6624060" y="490974"/>
                    <a:pt x="6703527" y="525586"/>
                    <a:pt x="6779149" y="560197"/>
                  </a:cubicBezTo>
                  <a:cubicBezTo>
                    <a:pt x="6836827" y="587118"/>
                    <a:pt x="6889380" y="615320"/>
                    <a:pt x="6939367" y="644804"/>
                  </a:cubicBezTo>
                  <a:cubicBezTo>
                    <a:pt x="7022680" y="692235"/>
                    <a:pt x="7104714" y="738384"/>
                    <a:pt x="7177773" y="789661"/>
                  </a:cubicBezTo>
                  <a:cubicBezTo>
                    <a:pt x="7246986" y="838373"/>
                    <a:pt x="7313636" y="887086"/>
                    <a:pt x="7359780" y="939645"/>
                  </a:cubicBezTo>
                  <a:cubicBezTo>
                    <a:pt x="7379006" y="960155"/>
                    <a:pt x="7400795" y="978103"/>
                    <a:pt x="7417459" y="998613"/>
                  </a:cubicBezTo>
                  <a:cubicBezTo>
                    <a:pt x="7464883" y="1053735"/>
                    <a:pt x="7511027" y="1108858"/>
                    <a:pt x="7550759" y="1165262"/>
                  </a:cubicBezTo>
                  <a:cubicBezTo>
                    <a:pt x="7575114" y="1199874"/>
                    <a:pt x="7586648" y="1235768"/>
                    <a:pt x="7605875" y="1271661"/>
                  </a:cubicBezTo>
                  <a:cubicBezTo>
                    <a:pt x="7630230" y="1321656"/>
                    <a:pt x="7630230" y="1372933"/>
                    <a:pt x="7636638" y="1424210"/>
                  </a:cubicBezTo>
                  <a:cubicBezTo>
                    <a:pt x="7639201" y="1442157"/>
                    <a:pt x="7634072" y="1461386"/>
                    <a:pt x="7631509" y="1479332"/>
                  </a:cubicBezTo>
                  <a:cubicBezTo>
                    <a:pt x="7628947" y="1495997"/>
                    <a:pt x="7626384" y="1511380"/>
                    <a:pt x="7623821" y="1528045"/>
                  </a:cubicBezTo>
                  <a:cubicBezTo>
                    <a:pt x="7618692" y="1549837"/>
                    <a:pt x="7612283" y="1570348"/>
                    <a:pt x="7604595" y="1593423"/>
                  </a:cubicBezTo>
                  <a:cubicBezTo>
                    <a:pt x="7580240" y="1665210"/>
                    <a:pt x="7466166" y="1869035"/>
                    <a:pt x="7446939" y="1898519"/>
                  </a:cubicBezTo>
                  <a:cubicBezTo>
                    <a:pt x="7432839" y="1924157"/>
                    <a:pt x="7148292" y="2197206"/>
                    <a:pt x="7031652" y="2260020"/>
                  </a:cubicBezTo>
                  <a:cubicBezTo>
                    <a:pt x="6859899" y="2353600"/>
                    <a:pt x="6661229" y="2436924"/>
                    <a:pt x="6439486" y="2512558"/>
                  </a:cubicBezTo>
                  <a:cubicBezTo>
                    <a:pt x="6322850" y="2551015"/>
                    <a:pt x="6195955" y="2585626"/>
                    <a:pt x="6076752" y="2621521"/>
                  </a:cubicBezTo>
                  <a:cubicBezTo>
                    <a:pt x="5919100" y="2668951"/>
                    <a:pt x="5739655" y="2702281"/>
                    <a:pt x="5575591" y="2743303"/>
                  </a:cubicBezTo>
                  <a:cubicBezTo>
                    <a:pt x="5489714" y="2765095"/>
                    <a:pt x="5389738" y="2777914"/>
                    <a:pt x="5293608" y="2792015"/>
                  </a:cubicBezTo>
                  <a:cubicBezTo>
                    <a:pt x="5171842" y="2811244"/>
                    <a:pt x="5050076" y="2827909"/>
                    <a:pt x="4925746" y="2845856"/>
                  </a:cubicBezTo>
                  <a:cubicBezTo>
                    <a:pt x="4903957" y="2848419"/>
                    <a:pt x="4880885" y="2849702"/>
                    <a:pt x="4856531" y="2852266"/>
                  </a:cubicBezTo>
                  <a:cubicBezTo>
                    <a:pt x="4798853" y="2857393"/>
                    <a:pt x="4743739" y="2866366"/>
                    <a:pt x="4687342" y="2872776"/>
                  </a:cubicBezTo>
                  <a:cubicBezTo>
                    <a:pt x="4623254" y="2881750"/>
                    <a:pt x="4554040" y="2886877"/>
                    <a:pt x="4491234" y="2893286"/>
                  </a:cubicBezTo>
                  <a:cubicBezTo>
                    <a:pt x="4383569" y="2904824"/>
                    <a:pt x="4275902" y="2908670"/>
                    <a:pt x="4164389" y="2911234"/>
                  </a:cubicBezTo>
                  <a:cubicBezTo>
                    <a:pt x="3984944" y="2913797"/>
                    <a:pt x="3801656" y="2917643"/>
                    <a:pt x="3622212" y="2916361"/>
                  </a:cubicBezTo>
                  <a:cubicBezTo>
                    <a:pt x="3478655" y="2915079"/>
                    <a:pt x="3331254" y="2908670"/>
                    <a:pt x="3190262" y="2895850"/>
                  </a:cubicBezTo>
                  <a:cubicBezTo>
                    <a:pt x="3135148" y="2890723"/>
                    <a:pt x="3080033" y="2886877"/>
                    <a:pt x="3024919" y="2883031"/>
                  </a:cubicBezTo>
                  <a:cubicBezTo>
                    <a:pt x="2948014" y="2875340"/>
                    <a:pt x="2869826" y="2868930"/>
                    <a:pt x="2792921" y="2861238"/>
                  </a:cubicBezTo>
                  <a:cubicBezTo>
                    <a:pt x="2726271" y="2854829"/>
                    <a:pt x="2659621" y="2847138"/>
                    <a:pt x="2590407" y="2840728"/>
                  </a:cubicBezTo>
                  <a:cubicBezTo>
                    <a:pt x="2487867" y="2831754"/>
                    <a:pt x="2391736" y="2815090"/>
                    <a:pt x="2296887" y="2798425"/>
                  </a:cubicBezTo>
                  <a:cubicBezTo>
                    <a:pt x="2050792" y="2757403"/>
                    <a:pt x="1818795" y="2707408"/>
                    <a:pt x="1594490" y="2653568"/>
                  </a:cubicBezTo>
                  <a:cubicBezTo>
                    <a:pt x="1467598" y="2622802"/>
                    <a:pt x="1348395" y="2586909"/>
                    <a:pt x="1234320" y="2548451"/>
                  </a:cubicBezTo>
                  <a:cubicBezTo>
                    <a:pt x="1090765" y="2499738"/>
                    <a:pt x="968999" y="2443334"/>
                    <a:pt x="861332" y="2381802"/>
                  </a:cubicBezTo>
                  <a:cubicBezTo>
                    <a:pt x="803654" y="2351036"/>
                    <a:pt x="742129" y="2318988"/>
                    <a:pt x="687015" y="2286940"/>
                  </a:cubicBezTo>
                  <a:cubicBezTo>
                    <a:pt x="593447" y="2233099"/>
                    <a:pt x="496035" y="2179259"/>
                    <a:pt x="419130" y="2120291"/>
                  </a:cubicBezTo>
                  <a:cubicBezTo>
                    <a:pt x="342225" y="2061323"/>
                    <a:pt x="275575" y="1999791"/>
                    <a:pt x="214051" y="1938258"/>
                  </a:cubicBezTo>
                  <a:cubicBezTo>
                    <a:pt x="166627" y="1889545"/>
                    <a:pt x="133300" y="1838269"/>
                    <a:pt x="97412" y="1786992"/>
                  </a:cubicBezTo>
                  <a:cubicBezTo>
                    <a:pt x="83313" y="1767763"/>
                    <a:pt x="66650" y="1749817"/>
                    <a:pt x="56396" y="1729306"/>
                  </a:cubicBezTo>
                  <a:cubicBezTo>
                    <a:pt x="37169" y="1689567"/>
                    <a:pt x="15380" y="1651109"/>
                    <a:pt x="11534" y="1610088"/>
                  </a:cubicBezTo>
                  <a:cubicBezTo>
                    <a:pt x="8972" y="1572912"/>
                    <a:pt x="0" y="1534454"/>
                    <a:pt x="0" y="1497279"/>
                  </a:cubicBezTo>
                  <a:cubicBezTo>
                    <a:pt x="0" y="1475486"/>
                    <a:pt x="2563" y="1452412"/>
                    <a:pt x="5126" y="1430619"/>
                  </a:cubicBezTo>
                  <a:cubicBezTo>
                    <a:pt x="7690" y="1415236"/>
                    <a:pt x="10253" y="1399853"/>
                    <a:pt x="12817" y="1383188"/>
                  </a:cubicBezTo>
                  <a:cubicBezTo>
                    <a:pt x="17943" y="1357550"/>
                    <a:pt x="24352" y="1330630"/>
                    <a:pt x="29479" y="1304991"/>
                  </a:cubicBezTo>
                  <a:cubicBezTo>
                    <a:pt x="37169" y="1279353"/>
                    <a:pt x="46143" y="1251151"/>
                    <a:pt x="60241" y="1225512"/>
                  </a:cubicBezTo>
                  <a:cubicBezTo>
                    <a:pt x="84595" y="1176800"/>
                    <a:pt x="110230" y="1130650"/>
                    <a:pt x="137146" y="1083220"/>
                  </a:cubicBezTo>
                  <a:cubicBezTo>
                    <a:pt x="158935" y="1047326"/>
                    <a:pt x="182007" y="1012715"/>
                    <a:pt x="208924" y="976820"/>
                  </a:cubicBezTo>
                  <a:cubicBezTo>
                    <a:pt x="237123" y="942209"/>
                    <a:pt x="266602" y="908879"/>
                    <a:pt x="297364" y="875549"/>
                  </a:cubicBezTo>
                  <a:cubicBezTo>
                    <a:pt x="338379" y="831964"/>
                    <a:pt x="388368" y="790942"/>
                    <a:pt x="447328" y="748639"/>
                  </a:cubicBezTo>
                  <a:cubicBezTo>
                    <a:pt x="535769" y="683262"/>
                    <a:pt x="657534" y="625575"/>
                    <a:pt x="781865" y="569171"/>
                  </a:cubicBezTo>
                  <a:cubicBezTo>
                    <a:pt x="934391" y="498665"/>
                    <a:pt x="1108710" y="435852"/>
                    <a:pt x="1288154" y="374319"/>
                  </a:cubicBezTo>
                  <a:cubicBezTo>
                    <a:pt x="1354804" y="351245"/>
                    <a:pt x="1429146" y="332016"/>
                    <a:pt x="1503486" y="312787"/>
                  </a:cubicBezTo>
                  <a:cubicBezTo>
                    <a:pt x="1616280" y="283303"/>
                    <a:pt x="1727792" y="252537"/>
                    <a:pt x="1843149" y="226899"/>
                  </a:cubicBezTo>
                  <a:cubicBezTo>
                    <a:pt x="2020030" y="187160"/>
                    <a:pt x="2199474" y="151266"/>
                    <a:pt x="2385327" y="119218"/>
                  </a:cubicBezTo>
                  <a:cubicBezTo>
                    <a:pt x="2432751" y="110245"/>
                    <a:pt x="2478894" y="105117"/>
                    <a:pt x="2526319" y="97425"/>
                  </a:cubicBezTo>
                  <a:cubicBezTo>
                    <a:pt x="2554517" y="93580"/>
                    <a:pt x="2583998" y="87170"/>
                    <a:pt x="2612196" y="82042"/>
                  </a:cubicBezTo>
                  <a:cubicBezTo>
                    <a:pt x="2719863" y="60249"/>
                    <a:pt x="2836501" y="48713"/>
                    <a:pt x="2955704" y="41021"/>
                  </a:cubicBezTo>
                  <a:cubicBezTo>
                    <a:pt x="3063371" y="33330"/>
                    <a:pt x="3171036" y="26920"/>
                    <a:pt x="3282549" y="20510"/>
                  </a:cubicBezTo>
                  <a:cubicBezTo>
                    <a:pt x="3368425" y="15382"/>
                    <a:pt x="3454303" y="11537"/>
                    <a:pt x="3540180" y="10255"/>
                  </a:cubicBezTo>
                  <a:cubicBezTo>
                    <a:pt x="3635029" y="3846"/>
                    <a:pt x="3720905" y="1282"/>
                    <a:pt x="3814473" y="0"/>
                  </a:cubicBezTo>
                  <a:close/>
                </a:path>
              </a:pathLst>
            </a:custGeom>
            <a:noFill/>
            <a:ln w="27244" cap="flat">
              <a:solidFill>
                <a:srgbClr val="000000"/>
              </a:solid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CE913979-EE8A-682F-8DC6-5DF5C3ECB612}"/>
                </a:ext>
              </a:extLst>
            </p:cNvPr>
            <p:cNvSpPr/>
            <p:nvPr/>
          </p:nvSpPr>
          <p:spPr>
            <a:xfrm>
              <a:off x="3231365" y="3137105"/>
              <a:ext cx="5182436" cy="1597617"/>
            </a:xfrm>
            <a:custGeom>
              <a:avLst/>
              <a:gdLst>
                <a:gd name="connsiteX0" fmla="*/ 2587844 w 5182436"/>
                <a:gd name="connsiteY0" fmla="*/ 0 h 1597617"/>
                <a:gd name="connsiteX1" fmla="*/ 2826248 w 5182436"/>
                <a:gd name="connsiteY1" fmla="*/ 3846 h 1597617"/>
                <a:gd name="connsiteX2" fmla="*/ 2948014 w 5182436"/>
                <a:gd name="connsiteY2" fmla="*/ 8973 h 1597617"/>
                <a:gd name="connsiteX3" fmla="*/ 3145403 w 5182436"/>
                <a:gd name="connsiteY3" fmla="*/ 19229 h 1597617"/>
                <a:gd name="connsiteX4" fmla="*/ 3399189 w 5182436"/>
                <a:gd name="connsiteY4" fmla="*/ 44867 h 1597617"/>
                <a:gd name="connsiteX5" fmla="*/ 3641438 w 5182436"/>
                <a:gd name="connsiteY5" fmla="*/ 79478 h 1597617"/>
                <a:gd name="connsiteX6" fmla="*/ 4049033 w 5182436"/>
                <a:gd name="connsiteY6" fmla="*/ 156393 h 1597617"/>
                <a:gd name="connsiteX7" fmla="*/ 4193871 w 5182436"/>
                <a:gd name="connsiteY7" fmla="*/ 187160 h 1597617"/>
                <a:gd name="connsiteX8" fmla="*/ 4437403 w 5182436"/>
                <a:gd name="connsiteY8" fmla="*/ 251255 h 1597617"/>
                <a:gd name="connsiteX9" fmla="*/ 4600184 w 5182436"/>
                <a:gd name="connsiteY9" fmla="*/ 306378 h 1597617"/>
                <a:gd name="connsiteX10" fmla="*/ 4709132 w 5182436"/>
                <a:gd name="connsiteY10" fmla="*/ 352527 h 1597617"/>
                <a:gd name="connsiteX11" fmla="*/ 4870633 w 5182436"/>
                <a:gd name="connsiteY11" fmla="*/ 432005 h 1597617"/>
                <a:gd name="connsiteX12" fmla="*/ 4994962 w 5182436"/>
                <a:gd name="connsiteY12" fmla="*/ 514048 h 1597617"/>
                <a:gd name="connsiteX13" fmla="*/ 5034694 w 5182436"/>
                <a:gd name="connsiteY13" fmla="*/ 546096 h 1597617"/>
                <a:gd name="connsiteX14" fmla="*/ 5124416 w 5182436"/>
                <a:gd name="connsiteY14" fmla="*/ 637112 h 1597617"/>
                <a:gd name="connsiteX15" fmla="*/ 5161589 w 5182436"/>
                <a:gd name="connsiteY15" fmla="*/ 696081 h 1597617"/>
                <a:gd name="connsiteX16" fmla="*/ 5182095 w 5182436"/>
                <a:gd name="connsiteY16" fmla="*/ 779405 h 1597617"/>
                <a:gd name="connsiteX17" fmla="*/ 5178252 w 5182436"/>
                <a:gd name="connsiteY17" fmla="*/ 810171 h 1597617"/>
                <a:gd name="connsiteX18" fmla="*/ 5173123 w 5182436"/>
                <a:gd name="connsiteY18" fmla="*/ 837092 h 1597617"/>
                <a:gd name="connsiteX19" fmla="*/ 5160306 w 5182436"/>
                <a:gd name="connsiteY19" fmla="*/ 872985 h 1597617"/>
                <a:gd name="connsiteX20" fmla="*/ 5052640 w 5182436"/>
                <a:gd name="connsiteY20" fmla="*/ 1039634 h 1597617"/>
                <a:gd name="connsiteX21" fmla="*/ 4770657 w 5182436"/>
                <a:gd name="connsiteY21" fmla="*/ 1238332 h 1597617"/>
                <a:gd name="connsiteX22" fmla="*/ 4368187 w 5182436"/>
                <a:gd name="connsiteY22" fmla="*/ 1376779 h 1597617"/>
                <a:gd name="connsiteX23" fmla="*/ 4122092 w 5182436"/>
                <a:gd name="connsiteY23" fmla="*/ 1435747 h 1597617"/>
                <a:gd name="connsiteX24" fmla="*/ 3782430 w 5182436"/>
                <a:gd name="connsiteY24" fmla="*/ 1502406 h 1597617"/>
                <a:gd name="connsiteX25" fmla="*/ 3591451 w 5182436"/>
                <a:gd name="connsiteY25" fmla="*/ 1529327 h 1597617"/>
                <a:gd name="connsiteX26" fmla="*/ 3341511 w 5182436"/>
                <a:gd name="connsiteY26" fmla="*/ 1558811 h 1597617"/>
                <a:gd name="connsiteX27" fmla="*/ 3294085 w 5182436"/>
                <a:gd name="connsiteY27" fmla="*/ 1562657 h 1597617"/>
                <a:gd name="connsiteX28" fmla="*/ 3180009 w 5182436"/>
                <a:gd name="connsiteY28" fmla="*/ 1574194 h 1597617"/>
                <a:gd name="connsiteX29" fmla="*/ 3046709 w 5182436"/>
                <a:gd name="connsiteY29" fmla="*/ 1584449 h 1597617"/>
                <a:gd name="connsiteX30" fmla="*/ 2824967 w 5182436"/>
                <a:gd name="connsiteY30" fmla="*/ 1594704 h 1597617"/>
                <a:gd name="connsiteX31" fmla="*/ 2457106 w 5182436"/>
                <a:gd name="connsiteY31" fmla="*/ 1597268 h 1597617"/>
                <a:gd name="connsiteX32" fmla="*/ 2163587 w 5182436"/>
                <a:gd name="connsiteY32" fmla="*/ 1587013 h 1597617"/>
                <a:gd name="connsiteX33" fmla="*/ 2050792 w 5182436"/>
                <a:gd name="connsiteY33" fmla="*/ 1580604 h 1597617"/>
                <a:gd name="connsiteX34" fmla="*/ 1893139 w 5182436"/>
                <a:gd name="connsiteY34" fmla="*/ 1569066 h 1597617"/>
                <a:gd name="connsiteX35" fmla="*/ 1755991 w 5182436"/>
                <a:gd name="connsiteY35" fmla="*/ 1558811 h 1597617"/>
                <a:gd name="connsiteX36" fmla="*/ 1557320 w 5182436"/>
                <a:gd name="connsiteY36" fmla="*/ 1535737 h 1597617"/>
                <a:gd name="connsiteX37" fmla="*/ 1080512 w 5182436"/>
                <a:gd name="connsiteY37" fmla="*/ 1456258 h 1597617"/>
                <a:gd name="connsiteX38" fmla="*/ 836980 w 5182436"/>
                <a:gd name="connsiteY38" fmla="*/ 1398571 h 1597617"/>
                <a:gd name="connsiteX39" fmla="*/ 583194 w 5182436"/>
                <a:gd name="connsiteY39" fmla="*/ 1307555 h 1597617"/>
                <a:gd name="connsiteX40" fmla="*/ 465274 w 5182436"/>
                <a:gd name="connsiteY40" fmla="*/ 1254996 h 1597617"/>
                <a:gd name="connsiteX41" fmla="*/ 283265 w 5182436"/>
                <a:gd name="connsiteY41" fmla="*/ 1163981 h 1597617"/>
                <a:gd name="connsiteX42" fmla="*/ 144838 w 5182436"/>
                <a:gd name="connsiteY42" fmla="*/ 1063991 h 1597617"/>
                <a:gd name="connsiteX43" fmla="*/ 65369 w 5182436"/>
                <a:gd name="connsiteY43" fmla="*/ 980667 h 1597617"/>
                <a:gd name="connsiteX44" fmla="*/ 37171 w 5182436"/>
                <a:gd name="connsiteY44" fmla="*/ 948619 h 1597617"/>
                <a:gd name="connsiteX45" fmla="*/ 7690 w 5182436"/>
                <a:gd name="connsiteY45" fmla="*/ 883240 h 1597617"/>
                <a:gd name="connsiteX46" fmla="*/ 0 w 5182436"/>
                <a:gd name="connsiteY46" fmla="*/ 821709 h 1597617"/>
                <a:gd name="connsiteX47" fmla="*/ 3846 w 5182436"/>
                <a:gd name="connsiteY47" fmla="*/ 784533 h 1597617"/>
                <a:gd name="connsiteX48" fmla="*/ 8973 w 5182436"/>
                <a:gd name="connsiteY48" fmla="*/ 758894 h 1597617"/>
                <a:gd name="connsiteX49" fmla="*/ 20508 w 5182436"/>
                <a:gd name="connsiteY49" fmla="*/ 716591 h 1597617"/>
                <a:gd name="connsiteX50" fmla="*/ 41017 w 5182436"/>
                <a:gd name="connsiteY50" fmla="*/ 673006 h 1597617"/>
                <a:gd name="connsiteX51" fmla="*/ 93568 w 5182436"/>
                <a:gd name="connsiteY51" fmla="*/ 594809 h 1597617"/>
                <a:gd name="connsiteX52" fmla="*/ 142273 w 5182436"/>
                <a:gd name="connsiteY52" fmla="*/ 535841 h 1597617"/>
                <a:gd name="connsiteX53" fmla="*/ 202516 w 5182436"/>
                <a:gd name="connsiteY53" fmla="*/ 480719 h 1597617"/>
                <a:gd name="connsiteX54" fmla="*/ 303775 w 5182436"/>
                <a:gd name="connsiteY54" fmla="*/ 411495 h 1597617"/>
                <a:gd name="connsiteX55" fmla="*/ 530643 w 5182436"/>
                <a:gd name="connsiteY55" fmla="*/ 312787 h 1597617"/>
                <a:gd name="connsiteX56" fmla="*/ 874151 w 5182436"/>
                <a:gd name="connsiteY56" fmla="*/ 206388 h 1597617"/>
                <a:gd name="connsiteX57" fmla="*/ 1020269 w 5182436"/>
                <a:gd name="connsiteY57" fmla="*/ 173059 h 1597617"/>
                <a:gd name="connsiteX58" fmla="*/ 1250983 w 5182436"/>
                <a:gd name="connsiteY58" fmla="*/ 125628 h 1597617"/>
                <a:gd name="connsiteX59" fmla="*/ 1618845 w 5182436"/>
                <a:gd name="connsiteY59" fmla="*/ 66659 h 1597617"/>
                <a:gd name="connsiteX60" fmla="*/ 1714976 w 5182436"/>
                <a:gd name="connsiteY60" fmla="*/ 55122 h 1597617"/>
                <a:gd name="connsiteX61" fmla="*/ 1772654 w 5182436"/>
                <a:gd name="connsiteY61" fmla="*/ 46149 h 1597617"/>
                <a:gd name="connsiteX62" fmla="*/ 2005931 w 5182436"/>
                <a:gd name="connsiteY62" fmla="*/ 24356 h 1597617"/>
                <a:gd name="connsiteX63" fmla="*/ 2227674 w 5182436"/>
                <a:gd name="connsiteY63" fmla="*/ 12819 h 1597617"/>
                <a:gd name="connsiteX64" fmla="*/ 2401991 w 5182436"/>
                <a:gd name="connsiteY64" fmla="*/ 7691 h 1597617"/>
                <a:gd name="connsiteX65" fmla="*/ 2587844 w 5182436"/>
                <a:gd name="connsiteY65" fmla="*/ 0 h 15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7">
                  <a:moveTo>
                    <a:pt x="2587844" y="0"/>
                  </a:moveTo>
                  <a:cubicBezTo>
                    <a:pt x="2664749" y="1282"/>
                    <a:pt x="2745499" y="1282"/>
                    <a:pt x="2826248" y="3846"/>
                  </a:cubicBezTo>
                  <a:cubicBezTo>
                    <a:pt x="2867265" y="3846"/>
                    <a:pt x="2906999" y="6410"/>
                    <a:pt x="2948014" y="8973"/>
                  </a:cubicBezTo>
                  <a:cubicBezTo>
                    <a:pt x="3013383" y="11537"/>
                    <a:pt x="3080034" y="15382"/>
                    <a:pt x="3145403" y="19229"/>
                  </a:cubicBezTo>
                  <a:cubicBezTo>
                    <a:pt x="3231279" y="25638"/>
                    <a:pt x="3315876" y="33330"/>
                    <a:pt x="3399189" y="44867"/>
                  </a:cubicBezTo>
                  <a:cubicBezTo>
                    <a:pt x="3479938" y="55122"/>
                    <a:pt x="3561970" y="66659"/>
                    <a:pt x="3641438" y="79478"/>
                  </a:cubicBezTo>
                  <a:cubicBezTo>
                    <a:pt x="3783713" y="101271"/>
                    <a:pt x="3919577" y="128192"/>
                    <a:pt x="4049033" y="156393"/>
                  </a:cubicBezTo>
                  <a:cubicBezTo>
                    <a:pt x="4096457" y="166649"/>
                    <a:pt x="4146446" y="176904"/>
                    <a:pt x="4193871" y="187160"/>
                  </a:cubicBezTo>
                  <a:cubicBezTo>
                    <a:pt x="4282310" y="206388"/>
                    <a:pt x="4363061" y="228181"/>
                    <a:pt x="4437403" y="251255"/>
                  </a:cubicBezTo>
                  <a:cubicBezTo>
                    <a:pt x="4495081" y="269203"/>
                    <a:pt x="4550197" y="288431"/>
                    <a:pt x="4600184" y="306378"/>
                  </a:cubicBezTo>
                  <a:cubicBezTo>
                    <a:pt x="4639919" y="321761"/>
                    <a:pt x="4675805" y="337144"/>
                    <a:pt x="4709132" y="352527"/>
                  </a:cubicBezTo>
                  <a:cubicBezTo>
                    <a:pt x="4765528" y="378166"/>
                    <a:pt x="4821926" y="403804"/>
                    <a:pt x="4870633" y="432005"/>
                  </a:cubicBezTo>
                  <a:cubicBezTo>
                    <a:pt x="4918057" y="458926"/>
                    <a:pt x="4962918" y="485846"/>
                    <a:pt x="4994962" y="514048"/>
                  </a:cubicBezTo>
                  <a:cubicBezTo>
                    <a:pt x="5007779" y="524304"/>
                    <a:pt x="5023160" y="535841"/>
                    <a:pt x="5034694" y="546096"/>
                  </a:cubicBezTo>
                  <a:cubicBezTo>
                    <a:pt x="5066738" y="576863"/>
                    <a:pt x="5098781" y="606347"/>
                    <a:pt x="5124416" y="637112"/>
                  </a:cubicBezTo>
                  <a:cubicBezTo>
                    <a:pt x="5141080" y="656341"/>
                    <a:pt x="5148771" y="675570"/>
                    <a:pt x="5161589" y="696081"/>
                  </a:cubicBezTo>
                  <a:cubicBezTo>
                    <a:pt x="5178252" y="723001"/>
                    <a:pt x="5178252" y="751203"/>
                    <a:pt x="5182095" y="779405"/>
                  </a:cubicBezTo>
                  <a:cubicBezTo>
                    <a:pt x="5183378" y="789661"/>
                    <a:pt x="5180815" y="799916"/>
                    <a:pt x="5178252" y="810171"/>
                  </a:cubicBezTo>
                  <a:cubicBezTo>
                    <a:pt x="5176969" y="819145"/>
                    <a:pt x="5174406" y="828118"/>
                    <a:pt x="5173123" y="837092"/>
                  </a:cubicBezTo>
                  <a:cubicBezTo>
                    <a:pt x="5169277" y="848629"/>
                    <a:pt x="5165435" y="860166"/>
                    <a:pt x="5160306" y="872985"/>
                  </a:cubicBezTo>
                  <a:cubicBezTo>
                    <a:pt x="5143642" y="912724"/>
                    <a:pt x="5066738" y="1022970"/>
                    <a:pt x="5052640" y="1039634"/>
                  </a:cubicBezTo>
                  <a:cubicBezTo>
                    <a:pt x="5043669" y="1053735"/>
                    <a:pt x="4850124" y="1203720"/>
                    <a:pt x="4770657" y="1238332"/>
                  </a:cubicBezTo>
                  <a:cubicBezTo>
                    <a:pt x="4654016" y="1289608"/>
                    <a:pt x="4519433" y="1334475"/>
                    <a:pt x="4368187" y="1376779"/>
                  </a:cubicBezTo>
                  <a:cubicBezTo>
                    <a:pt x="4288719" y="1398571"/>
                    <a:pt x="4202843" y="1416518"/>
                    <a:pt x="4122092" y="1435747"/>
                  </a:cubicBezTo>
                  <a:cubicBezTo>
                    <a:pt x="4014427" y="1461386"/>
                    <a:pt x="3892661" y="1479332"/>
                    <a:pt x="3782430" y="1502406"/>
                  </a:cubicBezTo>
                  <a:cubicBezTo>
                    <a:pt x="3724751" y="1513944"/>
                    <a:pt x="3656820" y="1521635"/>
                    <a:pt x="3591451" y="1529327"/>
                  </a:cubicBezTo>
                  <a:cubicBezTo>
                    <a:pt x="3509419" y="1539582"/>
                    <a:pt x="3426105" y="1548556"/>
                    <a:pt x="3341511" y="1558811"/>
                  </a:cubicBezTo>
                  <a:cubicBezTo>
                    <a:pt x="3326129" y="1560093"/>
                    <a:pt x="3312030" y="1561375"/>
                    <a:pt x="3294085" y="1562657"/>
                  </a:cubicBezTo>
                  <a:cubicBezTo>
                    <a:pt x="3254351" y="1565221"/>
                    <a:pt x="3217180" y="1570348"/>
                    <a:pt x="3180009" y="1574194"/>
                  </a:cubicBezTo>
                  <a:cubicBezTo>
                    <a:pt x="3136431" y="1579321"/>
                    <a:pt x="3090287" y="1581885"/>
                    <a:pt x="3046709" y="1584449"/>
                  </a:cubicBezTo>
                  <a:cubicBezTo>
                    <a:pt x="2973649" y="1590859"/>
                    <a:pt x="2900590" y="1593423"/>
                    <a:pt x="2824967" y="1594704"/>
                  </a:cubicBezTo>
                  <a:cubicBezTo>
                    <a:pt x="2703201" y="1595987"/>
                    <a:pt x="2578872" y="1598550"/>
                    <a:pt x="2457106" y="1597268"/>
                  </a:cubicBezTo>
                  <a:cubicBezTo>
                    <a:pt x="2359693" y="1597268"/>
                    <a:pt x="2259717" y="1593423"/>
                    <a:pt x="2163587" y="1587013"/>
                  </a:cubicBezTo>
                  <a:cubicBezTo>
                    <a:pt x="2126416" y="1584449"/>
                    <a:pt x="2087963" y="1581885"/>
                    <a:pt x="2050792" y="1580604"/>
                  </a:cubicBezTo>
                  <a:cubicBezTo>
                    <a:pt x="1998241" y="1576758"/>
                    <a:pt x="1945690" y="1572912"/>
                    <a:pt x="1893139" y="1569066"/>
                  </a:cubicBezTo>
                  <a:cubicBezTo>
                    <a:pt x="1848277" y="1565221"/>
                    <a:pt x="1803416" y="1561375"/>
                    <a:pt x="1755991" y="1558811"/>
                  </a:cubicBezTo>
                  <a:cubicBezTo>
                    <a:pt x="1686776" y="1553683"/>
                    <a:pt x="1621408" y="1544710"/>
                    <a:pt x="1557320" y="1535737"/>
                  </a:cubicBezTo>
                  <a:cubicBezTo>
                    <a:pt x="1390694" y="1513944"/>
                    <a:pt x="1233040" y="1485741"/>
                    <a:pt x="1080512" y="1456258"/>
                  </a:cubicBezTo>
                  <a:cubicBezTo>
                    <a:pt x="994634" y="1439593"/>
                    <a:pt x="913885" y="1419082"/>
                    <a:pt x="836980" y="1398571"/>
                  </a:cubicBezTo>
                  <a:cubicBezTo>
                    <a:pt x="739568" y="1371651"/>
                    <a:pt x="656254" y="1340885"/>
                    <a:pt x="583194" y="1307555"/>
                  </a:cubicBezTo>
                  <a:cubicBezTo>
                    <a:pt x="543460" y="1290890"/>
                    <a:pt x="502445" y="1272944"/>
                    <a:pt x="465274" y="1254996"/>
                  </a:cubicBezTo>
                  <a:cubicBezTo>
                    <a:pt x="401187" y="1225512"/>
                    <a:pt x="335818" y="1196029"/>
                    <a:pt x="283265" y="1163981"/>
                  </a:cubicBezTo>
                  <a:cubicBezTo>
                    <a:pt x="230714" y="1131933"/>
                    <a:pt x="185853" y="1098602"/>
                    <a:pt x="144838" y="1063991"/>
                  </a:cubicBezTo>
                  <a:cubicBezTo>
                    <a:pt x="112794" y="1037070"/>
                    <a:pt x="91004" y="1008868"/>
                    <a:pt x="65369" y="980667"/>
                  </a:cubicBezTo>
                  <a:cubicBezTo>
                    <a:pt x="56397" y="970411"/>
                    <a:pt x="44861" y="960155"/>
                    <a:pt x="37171" y="948619"/>
                  </a:cubicBezTo>
                  <a:cubicBezTo>
                    <a:pt x="24353" y="926826"/>
                    <a:pt x="8973" y="906315"/>
                    <a:pt x="7690" y="883240"/>
                  </a:cubicBezTo>
                  <a:cubicBezTo>
                    <a:pt x="6409" y="862730"/>
                    <a:pt x="0" y="842219"/>
                    <a:pt x="0" y="821709"/>
                  </a:cubicBezTo>
                  <a:cubicBezTo>
                    <a:pt x="0" y="810171"/>
                    <a:pt x="1281" y="797352"/>
                    <a:pt x="3846" y="784533"/>
                  </a:cubicBezTo>
                  <a:cubicBezTo>
                    <a:pt x="5127" y="775560"/>
                    <a:pt x="7690" y="767868"/>
                    <a:pt x="8973" y="758894"/>
                  </a:cubicBezTo>
                  <a:cubicBezTo>
                    <a:pt x="12817" y="744794"/>
                    <a:pt x="16663" y="730693"/>
                    <a:pt x="20508" y="716591"/>
                  </a:cubicBezTo>
                  <a:cubicBezTo>
                    <a:pt x="25635" y="702490"/>
                    <a:pt x="32044" y="687107"/>
                    <a:pt x="41017" y="673006"/>
                  </a:cubicBezTo>
                  <a:cubicBezTo>
                    <a:pt x="57679" y="646086"/>
                    <a:pt x="74342" y="620447"/>
                    <a:pt x="93568" y="594809"/>
                  </a:cubicBezTo>
                  <a:cubicBezTo>
                    <a:pt x="108948" y="575580"/>
                    <a:pt x="123047" y="556352"/>
                    <a:pt x="142273" y="535841"/>
                  </a:cubicBezTo>
                  <a:cubicBezTo>
                    <a:pt x="161500" y="516612"/>
                    <a:pt x="182009" y="498665"/>
                    <a:pt x="202516" y="480719"/>
                  </a:cubicBezTo>
                  <a:cubicBezTo>
                    <a:pt x="230714" y="456362"/>
                    <a:pt x="264039" y="434569"/>
                    <a:pt x="303775" y="411495"/>
                  </a:cubicBezTo>
                  <a:cubicBezTo>
                    <a:pt x="364016" y="375602"/>
                    <a:pt x="446048" y="343554"/>
                    <a:pt x="530643" y="312787"/>
                  </a:cubicBezTo>
                  <a:cubicBezTo>
                    <a:pt x="634464" y="274330"/>
                    <a:pt x="752385" y="239718"/>
                    <a:pt x="874151" y="206388"/>
                  </a:cubicBezTo>
                  <a:cubicBezTo>
                    <a:pt x="919012" y="193569"/>
                    <a:pt x="970282" y="183314"/>
                    <a:pt x="1020269" y="173059"/>
                  </a:cubicBezTo>
                  <a:cubicBezTo>
                    <a:pt x="1097174" y="156393"/>
                    <a:pt x="1172797" y="141011"/>
                    <a:pt x="1250983" y="125628"/>
                  </a:cubicBezTo>
                  <a:cubicBezTo>
                    <a:pt x="1371467" y="103835"/>
                    <a:pt x="1493233" y="84606"/>
                    <a:pt x="1618845" y="66659"/>
                  </a:cubicBezTo>
                  <a:cubicBezTo>
                    <a:pt x="1650888" y="61532"/>
                    <a:pt x="1682932" y="58968"/>
                    <a:pt x="1714976" y="55122"/>
                  </a:cubicBezTo>
                  <a:cubicBezTo>
                    <a:pt x="1734202" y="52558"/>
                    <a:pt x="1754709" y="49994"/>
                    <a:pt x="1772654" y="46149"/>
                  </a:cubicBezTo>
                  <a:cubicBezTo>
                    <a:pt x="1845713" y="34611"/>
                    <a:pt x="1925182" y="28202"/>
                    <a:pt x="2005931" y="24356"/>
                  </a:cubicBezTo>
                  <a:cubicBezTo>
                    <a:pt x="2078992" y="20510"/>
                    <a:pt x="2152050" y="16665"/>
                    <a:pt x="2227674" y="12819"/>
                  </a:cubicBezTo>
                  <a:cubicBezTo>
                    <a:pt x="2285352" y="10255"/>
                    <a:pt x="2344312" y="7691"/>
                    <a:pt x="2401991" y="7691"/>
                  </a:cubicBezTo>
                  <a:cubicBezTo>
                    <a:pt x="2466078" y="1282"/>
                    <a:pt x="2525038" y="0"/>
                    <a:pt x="2587844" y="0"/>
                  </a:cubicBezTo>
                  <a:close/>
                </a:path>
              </a:pathLst>
            </a:custGeom>
            <a:noFill/>
            <a:ln w="27244" cap="flat">
              <a:solidFill>
                <a:srgbClr val="000000"/>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C4F3882-C0AB-0A55-176D-3178B33B23D6}"/>
                </a:ext>
              </a:extLst>
            </p:cNvPr>
            <p:cNvSpPr/>
            <p:nvPr/>
          </p:nvSpPr>
          <p:spPr>
            <a:xfrm>
              <a:off x="4868154" y="3640898"/>
              <a:ext cx="1911440" cy="587117"/>
            </a:xfrm>
            <a:custGeom>
              <a:avLst/>
              <a:gdLst>
                <a:gd name="connsiteX0" fmla="*/ 953617 w 1911440"/>
                <a:gd name="connsiteY0" fmla="*/ 0 h 587117"/>
                <a:gd name="connsiteX1" fmla="*/ 1042058 w 1911440"/>
                <a:gd name="connsiteY1" fmla="*/ 1282 h 587117"/>
                <a:gd name="connsiteX2" fmla="*/ 1086919 w 1911440"/>
                <a:gd name="connsiteY2" fmla="*/ 2564 h 587117"/>
                <a:gd name="connsiteX3" fmla="*/ 1159979 w 1911440"/>
                <a:gd name="connsiteY3" fmla="*/ 6410 h 587117"/>
                <a:gd name="connsiteX4" fmla="*/ 1253546 w 1911440"/>
                <a:gd name="connsiteY4" fmla="*/ 15383 h 587117"/>
                <a:gd name="connsiteX5" fmla="*/ 1343268 w 1911440"/>
                <a:gd name="connsiteY5" fmla="*/ 28202 h 587117"/>
                <a:gd name="connsiteX6" fmla="*/ 1493233 w 1911440"/>
                <a:gd name="connsiteY6" fmla="*/ 56404 h 587117"/>
                <a:gd name="connsiteX7" fmla="*/ 1547066 w 1911440"/>
                <a:gd name="connsiteY7" fmla="*/ 67941 h 587117"/>
                <a:gd name="connsiteX8" fmla="*/ 1636788 w 1911440"/>
                <a:gd name="connsiteY8" fmla="*/ 91016 h 587117"/>
                <a:gd name="connsiteX9" fmla="*/ 1697029 w 1911440"/>
                <a:gd name="connsiteY9" fmla="*/ 111527 h 587117"/>
                <a:gd name="connsiteX10" fmla="*/ 1736765 w 1911440"/>
                <a:gd name="connsiteY10" fmla="*/ 128192 h 587117"/>
                <a:gd name="connsiteX11" fmla="*/ 1795725 w 1911440"/>
                <a:gd name="connsiteY11" fmla="*/ 157676 h 587117"/>
                <a:gd name="connsiteX12" fmla="*/ 1841867 w 1911440"/>
                <a:gd name="connsiteY12" fmla="*/ 188442 h 587117"/>
                <a:gd name="connsiteX13" fmla="*/ 1855966 w 1911440"/>
                <a:gd name="connsiteY13" fmla="*/ 199979 h 587117"/>
                <a:gd name="connsiteX14" fmla="*/ 1889291 w 1911440"/>
                <a:gd name="connsiteY14" fmla="*/ 233309 h 587117"/>
                <a:gd name="connsiteX15" fmla="*/ 1903392 w 1911440"/>
                <a:gd name="connsiteY15" fmla="*/ 255101 h 587117"/>
                <a:gd name="connsiteX16" fmla="*/ 1911082 w 1911440"/>
                <a:gd name="connsiteY16" fmla="*/ 285867 h 587117"/>
                <a:gd name="connsiteX17" fmla="*/ 1909800 w 1911440"/>
                <a:gd name="connsiteY17" fmla="*/ 297405 h 587117"/>
                <a:gd name="connsiteX18" fmla="*/ 1907236 w 1911440"/>
                <a:gd name="connsiteY18" fmla="*/ 307660 h 587117"/>
                <a:gd name="connsiteX19" fmla="*/ 1902109 w 1911440"/>
                <a:gd name="connsiteY19" fmla="*/ 320479 h 587117"/>
                <a:gd name="connsiteX20" fmla="*/ 1862375 w 1911440"/>
                <a:gd name="connsiteY20" fmla="*/ 382011 h 587117"/>
                <a:gd name="connsiteX21" fmla="*/ 1758554 w 1911440"/>
                <a:gd name="connsiteY21" fmla="*/ 455081 h 587117"/>
                <a:gd name="connsiteX22" fmla="*/ 1609872 w 1911440"/>
                <a:gd name="connsiteY22" fmla="*/ 506357 h 587117"/>
                <a:gd name="connsiteX23" fmla="*/ 1518868 w 1911440"/>
                <a:gd name="connsiteY23" fmla="*/ 528150 h 587117"/>
                <a:gd name="connsiteX24" fmla="*/ 1393256 w 1911440"/>
                <a:gd name="connsiteY24" fmla="*/ 552506 h 587117"/>
                <a:gd name="connsiteX25" fmla="*/ 1322760 w 1911440"/>
                <a:gd name="connsiteY25" fmla="*/ 562761 h 587117"/>
                <a:gd name="connsiteX26" fmla="*/ 1230475 w 1911440"/>
                <a:gd name="connsiteY26" fmla="*/ 573017 h 587117"/>
                <a:gd name="connsiteX27" fmla="*/ 1212531 w 1911440"/>
                <a:gd name="connsiteY27" fmla="*/ 574299 h 587117"/>
                <a:gd name="connsiteX28" fmla="*/ 1170232 w 1911440"/>
                <a:gd name="connsiteY28" fmla="*/ 578144 h 587117"/>
                <a:gd name="connsiteX29" fmla="*/ 1121527 w 1911440"/>
                <a:gd name="connsiteY29" fmla="*/ 581990 h 587117"/>
                <a:gd name="connsiteX30" fmla="*/ 1039495 w 1911440"/>
                <a:gd name="connsiteY30" fmla="*/ 585836 h 587117"/>
                <a:gd name="connsiteX31" fmla="*/ 903630 w 1911440"/>
                <a:gd name="connsiteY31" fmla="*/ 587118 h 587117"/>
                <a:gd name="connsiteX32" fmla="*/ 795963 w 1911440"/>
                <a:gd name="connsiteY32" fmla="*/ 583272 h 587117"/>
                <a:gd name="connsiteX33" fmla="*/ 754947 w 1911440"/>
                <a:gd name="connsiteY33" fmla="*/ 580708 h 587117"/>
                <a:gd name="connsiteX34" fmla="*/ 697268 w 1911440"/>
                <a:gd name="connsiteY34" fmla="*/ 576863 h 587117"/>
                <a:gd name="connsiteX35" fmla="*/ 647281 w 1911440"/>
                <a:gd name="connsiteY35" fmla="*/ 573017 h 587117"/>
                <a:gd name="connsiteX36" fmla="*/ 574221 w 1911440"/>
                <a:gd name="connsiteY36" fmla="*/ 564044 h 587117"/>
                <a:gd name="connsiteX37" fmla="*/ 398622 w 1911440"/>
                <a:gd name="connsiteY37" fmla="*/ 534560 h 587117"/>
                <a:gd name="connsiteX38" fmla="*/ 308900 w 1911440"/>
                <a:gd name="connsiteY38" fmla="*/ 512767 h 587117"/>
                <a:gd name="connsiteX39" fmla="*/ 215332 w 1911440"/>
                <a:gd name="connsiteY39" fmla="*/ 479437 h 587117"/>
                <a:gd name="connsiteX40" fmla="*/ 171753 w 1911440"/>
                <a:gd name="connsiteY40" fmla="*/ 460208 h 587117"/>
                <a:gd name="connsiteX41" fmla="*/ 105102 w 1911440"/>
                <a:gd name="connsiteY41" fmla="*/ 426878 h 587117"/>
                <a:gd name="connsiteX42" fmla="*/ 53833 w 1911440"/>
                <a:gd name="connsiteY42" fmla="*/ 389702 h 587117"/>
                <a:gd name="connsiteX43" fmla="*/ 24352 w 1911440"/>
                <a:gd name="connsiteY43" fmla="*/ 358937 h 587117"/>
                <a:gd name="connsiteX44" fmla="*/ 14099 w 1911440"/>
                <a:gd name="connsiteY44" fmla="*/ 347399 h 587117"/>
                <a:gd name="connsiteX45" fmla="*/ 2563 w 1911440"/>
                <a:gd name="connsiteY45" fmla="*/ 323043 h 587117"/>
                <a:gd name="connsiteX46" fmla="*/ 0 w 1911440"/>
                <a:gd name="connsiteY46" fmla="*/ 299968 h 587117"/>
                <a:gd name="connsiteX47" fmla="*/ 1281 w 1911440"/>
                <a:gd name="connsiteY47" fmla="*/ 285867 h 587117"/>
                <a:gd name="connsiteX48" fmla="*/ 3844 w 1911440"/>
                <a:gd name="connsiteY48" fmla="*/ 276894 h 587117"/>
                <a:gd name="connsiteX49" fmla="*/ 7690 w 1911440"/>
                <a:gd name="connsiteY49" fmla="*/ 261511 h 587117"/>
                <a:gd name="connsiteX50" fmla="*/ 15380 w 1911440"/>
                <a:gd name="connsiteY50" fmla="*/ 244846 h 587117"/>
                <a:gd name="connsiteX51" fmla="*/ 34606 w 1911440"/>
                <a:gd name="connsiteY51" fmla="*/ 216644 h 587117"/>
                <a:gd name="connsiteX52" fmla="*/ 52551 w 1911440"/>
                <a:gd name="connsiteY52" fmla="*/ 194852 h 587117"/>
                <a:gd name="connsiteX53" fmla="*/ 74340 w 1911440"/>
                <a:gd name="connsiteY53" fmla="*/ 174340 h 587117"/>
                <a:gd name="connsiteX54" fmla="*/ 111511 w 1911440"/>
                <a:gd name="connsiteY54" fmla="*/ 148702 h 587117"/>
                <a:gd name="connsiteX55" fmla="*/ 194825 w 1911440"/>
                <a:gd name="connsiteY55" fmla="*/ 112809 h 587117"/>
                <a:gd name="connsiteX56" fmla="*/ 321718 w 1911440"/>
                <a:gd name="connsiteY56" fmla="*/ 73069 h 587117"/>
                <a:gd name="connsiteX57" fmla="*/ 375550 w 1911440"/>
                <a:gd name="connsiteY57" fmla="*/ 60250 h 587117"/>
                <a:gd name="connsiteX58" fmla="*/ 460145 w 1911440"/>
                <a:gd name="connsiteY58" fmla="*/ 42303 h 587117"/>
                <a:gd name="connsiteX59" fmla="*/ 596012 w 1911440"/>
                <a:gd name="connsiteY59" fmla="*/ 20510 h 587117"/>
                <a:gd name="connsiteX60" fmla="*/ 631899 w 1911440"/>
                <a:gd name="connsiteY60" fmla="*/ 16665 h 587117"/>
                <a:gd name="connsiteX61" fmla="*/ 653690 w 1911440"/>
                <a:gd name="connsiteY61" fmla="*/ 14101 h 587117"/>
                <a:gd name="connsiteX62" fmla="*/ 739566 w 1911440"/>
                <a:gd name="connsiteY62" fmla="*/ 6410 h 587117"/>
                <a:gd name="connsiteX63" fmla="*/ 821598 w 1911440"/>
                <a:gd name="connsiteY63" fmla="*/ 2564 h 587117"/>
                <a:gd name="connsiteX64" fmla="*/ 885686 w 1911440"/>
                <a:gd name="connsiteY64" fmla="*/ 0 h 587117"/>
                <a:gd name="connsiteX65" fmla="*/ 953617 w 1911440"/>
                <a:gd name="connsiteY65" fmla="*/ 0 h 5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0" h="587117">
                  <a:moveTo>
                    <a:pt x="953617" y="0"/>
                  </a:moveTo>
                  <a:cubicBezTo>
                    <a:pt x="981816" y="0"/>
                    <a:pt x="1011296" y="0"/>
                    <a:pt x="1042058" y="1282"/>
                  </a:cubicBezTo>
                  <a:cubicBezTo>
                    <a:pt x="1057440" y="1282"/>
                    <a:pt x="1071539" y="2564"/>
                    <a:pt x="1086919" y="2564"/>
                  </a:cubicBezTo>
                  <a:cubicBezTo>
                    <a:pt x="1111272" y="3846"/>
                    <a:pt x="1135626" y="5127"/>
                    <a:pt x="1159979" y="6410"/>
                  </a:cubicBezTo>
                  <a:cubicBezTo>
                    <a:pt x="1192023" y="8974"/>
                    <a:pt x="1222784" y="11537"/>
                    <a:pt x="1253546" y="15383"/>
                  </a:cubicBezTo>
                  <a:cubicBezTo>
                    <a:pt x="1283027" y="19229"/>
                    <a:pt x="1313789" y="23074"/>
                    <a:pt x="1343268" y="28202"/>
                  </a:cubicBezTo>
                  <a:cubicBezTo>
                    <a:pt x="1395819" y="35894"/>
                    <a:pt x="1445808" y="46149"/>
                    <a:pt x="1493233" y="56404"/>
                  </a:cubicBezTo>
                  <a:cubicBezTo>
                    <a:pt x="1511176" y="60250"/>
                    <a:pt x="1529121" y="64096"/>
                    <a:pt x="1547066" y="67941"/>
                  </a:cubicBezTo>
                  <a:cubicBezTo>
                    <a:pt x="1579109" y="74351"/>
                    <a:pt x="1609872" y="83325"/>
                    <a:pt x="1636788" y="91016"/>
                  </a:cubicBezTo>
                  <a:cubicBezTo>
                    <a:pt x="1658577" y="97425"/>
                    <a:pt x="1677803" y="105117"/>
                    <a:pt x="1697029" y="111527"/>
                  </a:cubicBezTo>
                  <a:cubicBezTo>
                    <a:pt x="1711130" y="116654"/>
                    <a:pt x="1725229" y="123064"/>
                    <a:pt x="1736765" y="128192"/>
                  </a:cubicBezTo>
                  <a:cubicBezTo>
                    <a:pt x="1757272" y="137165"/>
                    <a:pt x="1777780" y="147420"/>
                    <a:pt x="1795725" y="157676"/>
                  </a:cubicBezTo>
                  <a:cubicBezTo>
                    <a:pt x="1813669" y="167931"/>
                    <a:pt x="1829050" y="176904"/>
                    <a:pt x="1841867" y="188442"/>
                  </a:cubicBezTo>
                  <a:cubicBezTo>
                    <a:pt x="1846994" y="192288"/>
                    <a:pt x="1852122" y="196133"/>
                    <a:pt x="1855966" y="199979"/>
                  </a:cubicBezTo>
                  <a:cubicBezTo>
                    <a:pt x="1867502" y="211516"/>
                    <a:pt x="1879038" y="221772"/>
                    <a:pt x="1889291" y="233309"/>
                  </a:cubicBezTo>
                  <a:cubicBezTo>
                    <a:pt x="1895700" y="239719"/>
                    <a:pt x="1898264" y="247410"/>
                    <a:pt x="1903392" y="255101"/>
                  </a:cubicBezTo>
                  <a:cubicBezTo>
                    <a:pt x="1909800" y="265357"/>
                    <a:pt x="1909800" y="275612"/>
                    <a:pt x="1911082" y="285867"/>
                  </a:cubicBezTo>
                  <a:cubicBezTo>
                    <a:pt x="1912363" y="289713"/>
                    <a:pt x="1909800" y="293559"/>
                    <a:pt x="1909800" y="297405"/>
                  </a:cubicBezTo>
                  <a:cubicBezTo>
                    <a:pt x="1908517" y="301251"/>
                    <a:pt x="1908517" y="303815"/>
                    <a:pt x="1907236" y="307660"/>
                  </a:cubicBezTo>
                  <a:cubicBezTo>
                    <a:pt x="1905954" y="311506"/>
                    <a:pt x="1904673" y="316634"/>
                    <a:pt x="1902109" y="320479"/>
                  </a:cubicBezTo>
                  <a:cubicBezTo>
                    <a:pt x="1895700" y="334580"/>
                    <a:pt x="1867502" y="375602"/>
                    <a:pt x="1862375" y="382011"/>
                  </a:cubicBezTo>
                  <a:cubicBezTo>
                    <a:pt x="1858530" y="387139"/>
                    <a:pt x="1788034" y="442261"/>
                    <a:pt x="1758554" y="455081"/>
                  </a:cubicBezTo>
                  <a:cubicBezTo>
                    <a:pt x="1714974" y="474309"/>
                    <a:pt x="1666269" y="490974"/>
                    <a:pt x="1609872" y="506357"/>
                  </a:cubicBezTo>
                  <a:cubicBezTo>
                    <a:pt x="1580391" y="514048"/>
                    <a:pt x="1548347" y="521740"/>
                    <a:pt x="1518868" y="528150"/>
                  </a:cubicBezTo>
                  <a:cubicBezTo>
                    <a:pt x="1479133" y="537123"/>
                    <a:pt x="1434272" y="544815"/>
                    <a:pt x="1393256" y="552506"/>
                  </a:cubicBezTo>
                  <a:cubicBezTo>
                    <a:pt x="1371467" y="556352"/>
                    <a:pt x="1347114" y="558916"/>
                    <a:pt x="1322760" y="562761"/>
                  </a:cubicBezTo>
                  <a:cubicBezTo>
                    <a:pt x="1291998" y="566608"/>
                    <a:pt x="1261236" y="570453"/>
                    <a:pt x="1230475" y="573017"/>
                  </a:cubicBezTo>
                  <a:cubicBezTo>
                    <a:pt x="1225348" y="573017"/>
                    <a:pt x="1218939" y="574299"/>
                    <a:pt x="1212531" y="574299"/>
                  </a:cubicBezTo>
                  <a:cubicBezTo>
                    <a:pt x="1198432" y="575580"/>
                    <a:pt x="1184331" y="576863"/>
                    <a:pt x="1170232" y="578144"/>
                  </a:cubicBezTo>
                  <a:cubicBezTo>
                    <a:pt x="1154852" y="579427"/>
                    <a:pt x="1136907" y="580708"/>
                    <a:pt x="1121527" y="581990"/>
                  </a:cubicBezTo>
                  <a:cubicBezTo>
                    <a:pt x="1094609" y="584554"/>
                    <a:pt x="1067693" y="584554"/>
                    <a:pt x="1039495" y="585836"/>
                  </a:cubicBezTo>
                  <a:cubicBezTo>
                    <a:pt x="994634" y="585836"/>
                    <a:pt x="948491" y="587118"/>
                    <a:pt x="903630" y="587118"/>
                  </a:cubicBezTo>
                  <a:cubicBezTo>
                    <a:pt x="867741" y="587118"/>
                    <a:pt x="830570" y="585836"/>
                    <a:pt x="795963" y="583272"/>
                  </a:cubicBezTo>
                  <a:cubicBezTo>
                    <a:pt x="781865" y="581990"/>
                    <a:pt x="767764" y="581990"/>
                    <a:pt x="754947" y="580708"/>
                  </a:cubicBezTo>
                  <a:cubicBezTo>
                    <a:pt x="735720" y="579427"/>
                    <a:pt x="716494" y="578144"/>
                    <a:pt x="697268" y="576863"/>
                  </a:cubicBezTo>
                  <a:cubicBezTo>
                    <a:pt x="680606" y="575580"/>
                    <a:pt x="663943" y="574299"/>
                    <a:pt x="647281" y="573017"/>
                  </a:cubicBezTo>
                  <a:cubicBezTo>
                    <a:pt x="621646" y="571735"/>
                    <a:pt x="597293" y="567889"/>
                    <a:pt x="574221" y="564044"/>
                  </a:cubicBezTo>
                  <a:cubicBezTo>
                    <a:pt x="512698" y="556352"/>
                    <a:pt x="455020" y="546096"/>
                    <a:pt x="398622" y="534560"/>
                  </a:cubicBezTo>
                  <a:cubicBezTo>
                    <a:pt x="366579" y="528150"/>
                    <a:pt x="337098" y="520458"/>
                    <a:pt x="308900" y="512767"/>
                  </a:cubicBezTo>
                  <a:cubicBezTo>
                    <a:pt x="273011" y="502512"/>
                    <a:pt x="242249" y="490974"/>
                    <a:pt x="215332" y="479437"/>
                  </a:cubicBezTo>
                  <a:cubicBezTo>
                    <a:pt x="201233" y="473027"/>
                    <a:pt x="185853" y="466617"/>
                    <a:pt x="171753" y="460208"/>
                  </a:cubicBezTo>
                  <a:cubicBezTo>
                    <a:pt x="148682" y="448671"/>
                    <a:pt x="124329" y="438416"/>
                    <a:pt x="105102" y="426878"/>
                  </a:cubicBezTo>
                  <a:cubicBezTo>
                    <a:pt x="85876" y="415341"/>
                    <a:pt x="69213" y="402522"/>
                    <a:pt x="53833" y="389702"/>
                  </a:cubicBezTo>
                  <a:cubicBezTo>
                    <a:pt x="42297" y="379447"/>
                    <a:pt x="33325" y="369192"/>
                    <a:pt x="24352" y="358937"/>
                  </a:cubicBezTo>
                  <a:cubicBezTo>
                    <a:pt x="20508" y="355091"/>
                    <a:pt x="16662" y="351245"/>
                    <a:pt x="14099" y="347399"/>
                  </a:cubicBezTo>
                  <a:cubicBezTo>
                    <a:pt x="8972" y="339708"/>
                    <a:pt x="3844" y="332016"/>
                    <a:pt x="2563" y="323043"/>
                  </a:cubicBezTo>
                  <a:cubicBezTo>
                    <a:pt x="1281" y="315351"/>
                    <a:pt x="0" y="307660"/>
                    <a:pt x="0" y="299968"/>
                  </a:cubicBezTo>
                  <a:cubicBezTo>
                    <a:pt x="0" y="296123"/>
                    <a:pt x="1281" y="290995"/>
                    <a:pt x="1281" y="285867"/>
                  </a:cubicBezTo>
                  <a:cubicBezTo>
                    <a:pt x="2563" y="283303"/>
                    <a:pt x="2563" y="279458"/>
                    <a:pt x="3844" y="276894"/>
                  </a:cubicBezTo>
                  <a:cubicBezTo>
                    <a:pt x="5126" y="271767"/>
                    <a:pt x="6409" y="266639"/>
                    <a:pt x="7690" y="261511"/>
                  </a:cubicBezTo>
                  <a:cubicBezTo>
                    <a:pt x="10253" y="256383"/>
                    <a:pt x="11534" y="251255"/>
                    <a:pt x="15380" y="244846"/>
                  </a:cubicBezTo>
                  <a:cubicBezTo>
                    <a:pt x="21789" y="234591"/>
                    <a:pt x="28198" y="225617"/>
                    <a:pt x="34606" y="216644"/>
                  </a:cubicBezTo>
                  <a:cubicBezTo>
                    <a:pt x="39734" y="208952"/>
                    <a:pt x="46143" y="202543"/>
                    <a:pt x="52551" y="194852"/>
                  </a:cubicBezTo>
                  <a:cubicBezTo>
                    <a:pt x="58960" y="188442"/>
                    <a:pt x="66650" y="180750"/>
                    <a:pt x="74340" y="174340"/>
                  </a:cubicBezTo>
                  <a:cubicBezTo>
                    <a:pt x="84595" y="165367"/>
                    <a:pt x="97412" y="157676"/>
                    <a:pt x="111511" y="148702"/>
                  </a:cubicBezTo>
                  <a:cubicBezTo>
                    <a:pt x="133300" y="135883"/>
                    <a:pt x="164062" y="124346"/>
                    <a:pt x="194825" y="112809"/>
                  </a:cubicBezTo>
                  <a:cubicBezTo>
                    <a:pt x="233277" y="98708"/>
                    <a:pt x="276857" y="85889"/>
                    <a:pt x="321718" y="73069"/>
                  </a:cubicBezTo>
                  <a:cubicBezTo>
                    <a:pt x="338379" y="67941"/>
                    <a:pt x="357606" y="64096"/>
                    <a:pt x="375550" y="60250"/>
                  </a:cubicBezTo>
                  <a:cubicBezTo>
                    <a:pt x="403750" y="53841"/>
                    <a:pt x="431947" y="48713"/>
                    <a:pt x="460145" y="42303"/>
                  </a:cubicBezTo>
                  <a:cubicBezTo>
                    <a:pt x="505006" y="34612"/>
                    <a:pt x="549867" y="26920"/>
                    <a:pt x="596012" y="20510"/>
                  </a:cubicBezTo>
                  <a:cubicBezTo>
                    <a:pt x="607546" y="19229"/>
                    <a:pt x="619082" y="17946"/>
                    <a:pt x="631899" y="16665"/>
                  </a:cubicBezTo>
                  <a:cubicBezTo>
                    <a:pt x="638308" y="15383"/>
                    <a:pt x="645998" y="14101"/>
                    <a:pt x="653690" y="14101"/>
                  </a:cubicBezTo>
                  <a:cubicBezTo>
                    <a:pt x="680606" y="10255"/>
                    <a:pt x="710086" y="7691"/>
                    <a:pt x="739566" y="6410"/>
                  </a:cubicBezTo>
                  <a:cubicBezTo>
                    <a:pt x="766483" y="5127"/>
                    <a:pt x="793399" y="3846"/>
                    <a:pt x="821598" y="2564"/>
                  </a:cubicBezTo>
                  <a:cubicBezTo>
                    <a:pt x="843387" y="1282"/>
                    <a:pt x="865178" y="1282"/>
                    <a:pt x="885686" y="0"/>
                  </a:cubicBezTo>
                  <a:cubicBezTo>
                    <a:pt x="908756" y="0"/>
                    <a:pt x="930547" y="0"/>
                    <a:pt x="953617" y="0"/>
                  </a:cubicBezTo>
                  <a:close/>
                </a:path>
              </a:pathLst>
            </a:custGeom>
            <a:noFill/>
            <a:ln w="27244" cap="flat">
              <a:solidFill>
                <a:srgbClr val="000000"/>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A1BB40C-C88C-C11F-00A8-3184A209791B}"/>
                </a:ext>
              </a:extLst>
            </p:cNvPr>
            <p:cNvSpPr/>
            <p:nvPr/>
          </p:nvSpPr>
          <p:spPr>
            <a:xfrm>
              <a:off x="6859985" y="4779059"/>
              <a:ext cx="370291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50A9BA"/>
            </a:solidFill>
            <a:ln w="128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76CD847-9B9B-A1FF-8C86-18F5148DA46B}"/>
                </a:ext>
              </a:extLst>
            </p:cNvPr>
            <p:cNvSpPr/>
            <p:nvPr/>
          </p:nvSpPr>
          <p:spPr>
            <a:xfrm>
              <a:off x="6774109" y="4763676"/>
              <a:ext cx="370291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7"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1" name="Freeform 130">
              <a:extLst>
                <a:ext uri="{FF2B5EF4-FFF2-40B4-BE49-F238E27FC236}">
                  <a16:creationId xmlns:a16="http://schemas.microsoft.com/office/drawing/2014/main" id="{2C447D96-D9EB-229E-1AF0-8C9E63551E4D}"/>
                </a:ext>
              </a:extLst>
            </p:cNvPr>
            <p:cNvSpPr/>
            <p:nvPr/>
          </p:nvSpPr>
          <p:spPr>
            <a:xfrm>
              <a:off x="6052707" y="2933098"/>
              <a:ext cx="119623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2BCB7"/>
            </a:solidFill>
            <a:ln w="128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B014E50-3ED0-1D28-5054-44492E7C1EFE}"/>
                </a:ext>
              </a:extLst>
            </p:cNvPr>
            <p:cNvSpPr/>
            <p:nvPr/>
          </p:nvSpPr>
          <p:spPr>
            <a:xfrm>
              <a:off x="5966830" y="2917716"/>
              <a:ext cx="119623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3" name="Freeform 132">
              <a:extLst>
                <a:ext uri="{FF2B5EF4-FFF2-40B4-BE49-F238E27FC236}">
                  <a16:creationId xmlns:a16="http://schemas.microsoft.com/office/drawing/2014/main" id="{E3A7514A-CB6F-0D61-976E-F7958CB5F5B5}"/>
                </a:ext>
              </a:extLst>
            </p:cNvPr>
            <p:cNvSpPr/>
            <p:nvPr/>
          </p:nvSpPr>
          <p:spPr>
            <a:xfrm>
              <a:off x="3514630" y="1779373"/>
              <a:ext cx="380781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5FEA7B5-667F-C04B-CB8F-0B1F7632F450}"/>
                </a:ext>
              </a:extLst>
            </p:cNvPr>
            <p:cNvSpPr/>
            <p:nvPr/>
          </p:nvSpPr>
          <p:spPr>
            <a:xfrm>
              <a:off x="3428753" y="1763990"/>
              <a:ext cx="380781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A622191B-6791-549F-8C09-B29881D1E4EE}"/>
                </a:ext>
              </a:extLst>
            </p:cNvPr>
            <p:cNvSpPr/>
            <p:nvPr/>
          </p:nvSpPr>
          <p:spPr>
            <a:xfrm>
              <a:off x="4437487" y="3740706"/>
              <a:ext cx="1658513"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6EC38D"/>
            </a:solidFill>
            <a:ln w="128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2C635AA-2769-C743-3CE8-1F0960D5C894}"/>
                </a:ext>
              </a:extLst>
            </p:cNvPr>
            <p:cNvSpPr/>
            <p:nvPr/>
          </p:nvSpPr>
          <p:spPr>
            <a:xfrm>
              <a:off x="4351611" y="3725323"/>
              <a:ext cx="1658512"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2" name="TextBox 1">
              <a:extLst>
                <a:ext uri="{FF2B5EF4-FFF2-40B4-BE49-F238E27FC236}">
                  <a16:creationId xmlns:a16="http://schemas.microsoft.com/office/drawing/2014/main" id="{4489F380-1577-A309-04F2-8D95543E1E42}"/>
                </a:ext>
              </a:extLst>
            </p:cNvPr>
            <p:cNvSpPr txBox="1"/>
            <p:nvPr/>
          </p:nvSpPr>
          <p:spPr>
            <a:xfrm>
              <a:off x="4397611" y="3646733"/>
              <a:ext cx="1911440" cy="597576"/>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MAISON </a:t>
              </a:r>
            </a:p>
            <a:p>
              <a:r>
                <a:rPr lang="en-US" b="1" dirty="0">
                  <a:solidFill>
                    <a:srgbClr val="000000"/>
                  </a:solidFill>
                  <a:latin typeface="Calibri" panose="020F0502020204030204" pitchFamily="34" charset="0"/>
                  <a:cs typeface="Calibri" panose="020F0502020204030204" pitchFamily="34" charset="0"/>
                </a:rPr>
                <a:t>FAMILIALE</a:t>
              </a:r>
            </a:p>
          </p:txBody>
        </p:sp>
        <p:sp>
          <p:nvSpPr>
            <p:cNvPr id="140" name="TextBox 139">
              <a:extLst>
                <a:ext uri="{FF2B5EF4-FFF2-40B4-BE49-F238E27FC236}">
                  <a16:creationId xmlns:a16="http://schemas.microsoft.com/office/drawing/2014/main" id="{5912E54B-5F3F-49F6-C157-AF917A18B9BF}"/>
                </a:ext>
              </a:extLst>
            </p:cNvPr>
            <p:cNvSpPr txBox="1"/>
            <p:nvPr/>
          </p:nvSpPr>
          <p:spPr>
            <a:xfrm>
              <a:off x="5987194" y="2978406"/>
              <a:ext cx="1544911" cy="34147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PERSONNES</a:t>
              </a:r>
            </a:p>
          </p:txBody>
        </p:sp>
        <p:sp>
          <p:nvSpPr>
            <p:cNvPr id="141" name="TextBox 140">
              <a:extLst>
                <a:ext uri="{FF2B5EF4-FFF2-40B4-BE49-F238E27FC236}">
                  <a16:creationId xmlns:a16="http://schemas.microsoft.com/office/drawing/2014/main" id="{A1E636FC-C8C7-5297-B4DA-6E39A7AC25E8}"/>
                </a:ext>
              </a:extLst>
            </p:cNvPr>
            <p:cNvSpPr txBox="1"/>
            <p:nvPr/>
          </p:nvSpPr>
          <p:spPr>
            <a:xfrm>
              <a:off x="6845998" y="4703415"/>
              <a:ext cx="3949755" cy="597576"/>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GROUPES, RÉSEAUX &amp; CENTRES D’INTÉRÊTS</a:t>
              </a:r>
            </a:p>
          </p:txBody>
        </p:sp>
        <p:sp>
          <p:nvSpPr>
            <p:cNvPr id="142" name="TextBox 141">
              <a:extLst>
                <a:ext uri="{FF2B5EF4-FFF2-40B4-BE49-F238E27FC236}">
                  <a16:creationId xmlns:a16="http://schemas.microsoft.com/office/drawing/2014/main" id="{8CCFE2B5-16BD-CA37-2A18-64C000DDC1C0}"/>
                </a:ext>
              </a:extLst>
            </p:cNvPr>
            <p:cNvSpPr txBox="1"/>
            <p:nvPr/>
          </p:nvSpPr>
          <p:spPr>
            <a:xfrm>
              <a:off x="3410472" y="1824033"/>
              <a:ext cx="4143795" cy="34147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ESPACES PHYSIQUES ET ENVIRONNEMENT</a:t>
              </a:r>
            </a:p>
          </p:txBody>
        </p:sp>
        <p:sp>
          <p:nvSpPr>
            <p:cNvPr id="143" name="Freeform 142">
              <a:extLst>
                <a:ext uri="{FF2B5EF4-FFF2-40B4-BE49-F238E27FC236}">
                  <a16:creationId xmlns:a16="http://schemas.microsoft.com/office/drawing/2014/main" id="{23CAD7BF-C53F-67C4-C97C-41A831F3B1DF}"/>
                </a:ext>
              </a:extLst>
            </p:cNvPr>
            <p:cNvSpPr/>
            <p:nvPr/>
          </p:nvSpPr>
          <p:spPr>
            <a:xfrm>
              <a:off x="2089331" y="5639400"/>
              <a:ext cx="342347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AA2DBA77-A542-C691-5A35-593DFACCC85B}"/>
                </a:ext>
              </a:extLst>
            </p:cNvPr>
            <p:cNvSpPr/>
            <p:nvPr/>
          </p:nvSpPr>
          <p:spPr>
            <a:xfrm>
              <a:off x="2003454" y="5624017"/>
              <a:ext cx="342347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45" name="TextBox 144">
              <a:extLst>
                <a:ext uri="{FF2B5EF4-FFF2-40B4-BE49-F238E27FC236}">
                  <a16:creationId xmlns:a16="http://schemas.microsoft.com/office/drawing/2014/main" id="{DD6C9FE9-7865-0CD6-4DFF-144CD647F26F}"/>
                </a:ext>
              </a:extLst>
            </p:cNvPr>
            <p:cNvSpPr txBox="1"/>
            <p:nvPr/>
          </p:nvSpPr>
          <p:spPr>
            <a:xfrm>
              <a:off x="2055220" y="5562463"/>
              <a:ext cx="3807812" cy="597576"/>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CARTOGRAPHIE DES RESSOURCES COMMUNAUTAIRES</a:t>
              </a:r>
            </a:p>
          </p:txBody>
        </p:sp>
      </p:grpSp>
      <p:sp>
        <p:nvSpPr>
          <p:cNvPr id="147" name="TextBox 146">
            <a:extLst>
              <a:ext uri="{FF2B5EF4-FFF2-40B4-BE49-F238E27FC236}">
                <a16:creationId xmlns:a16="http://schemas.microsoft.com/office/drawing/2014/main" id="{DAFF9C23-B20C-F781-9B1C-60597AB21F4D}"/>
              </a:ext>
            </a:extLst>
          </p:cNvPr>
          <p:cNvSpPr txBox="1"/>
          <p:nvPr/>
        </p:nvSpPr>
        <p:spPr>
          <a:xfrm>
            <a:off x="6523130" y="2147797"/>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CLIQUEZ POUR TYPE</a:t>
            </a:r>
          </a:p>
        </p:txBody>
      </p:sp>
      <p:sp>
        <p:nvSpPr>
          <p:cNvPr id="148" name="TextBox 147">
            <a:extLst>
              <a:ext uri="{FF2B5EF4-FFF2-40B4-BE49-F238E27FC236}">
                <a16:creationId xmlns:a16="http://schemas.microsoft.com/office/drawing/2014/main" id="{6BB18B0B-06F7-516A-1B1B-89BA80971175}"/>
              </a:ext>
            </a:extLst>
          </p:cNvPr>
          <p:cNvSpPr txBox="1"/>
          <p:nvPr/>
        </p:nvSpPr>
        <p:spPr>
          <a:xfrm>
            <a:off x="3210880" y="2721687"/>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CLIQUEZ POUR TYPE</a:t>
            </a:r>
          </a:p>
        </p:txBody>
      </p:sp>
      <p:sp>
        <p:nvSpPr>
          <p:cNvPr id="149" name="TextBox 148">
            <a:extLst>
              <a:ext uri="{FF2B5EF4-FFF2-40B4-BE49-F238E27FC236}">
                <a16:creationId xmlns:a16="http://schemas.microsoft.com/office/drawing/2014/main" id="{4F297440-18BA-75B6-F674-19E81CD77972}"/>
              </a:ext>
            </a:extLst>
          </p:cNvPr>
          <p:cNvSpPr txBox="1"/>
          <p:nvPr/>
        </p:nvSpPr>
        <p:spPr>
          <a:xfrm>
            <a:off x="6412774" y="3699372"/>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CLIQUEZ POUR TYPE</a:t>
            </a:r>
          </a:p>
        </p:txBody>
      </p:sp>
      <p:sp>
        <p:nvSpPr>
          <p:cNvPr id="150" name="TextBox 149">
            <a:extLst>
              <a:ext uri="{FF2B5EF4-FFF2-40B4-BE49-F238E27FC236}">
                <a16:creationId xmlns:a16="http://schemas.microsoft.com/office/drawing/2014/main" id="{C58610E5-5FF7-F3CC-4C7B-8A1889E33E1C}"/>
              </a:ext>
            </a:extLst>
          </p:cNvPr>
          <p:cNvSpPr txBox="1"/>
          <p:nvPr/>
        </p:nvSpPr>
        <p:spPr>
          <a:xfrm>
            <a:off x="3326197" y="4912018"/>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CLIQUEZ POUR TYPE</a:t>
            </a:r>
          </a:p>
        </p:txBody>
      </p:sp>
      <p:sp>
        <p:nvSpPr>
          <p:cNvPr id="151" name="TextBox 150">
            <a:extLst>
              <a:ext uri="{FF2B5EF4-FFF2-40B4-BE49-F238E27FC236}">
                <a16:creationId xmlns:a16="http://schemas.microsoft.com/office/drawing/2014/main" id="{C7507961-32E1-11E4-5AFB-3E0BA162E6A3}"/>
              </a:ext>
            </a:extLst>
          </p:cNvPr>
          <p:cNvSpPr txBox="1"/>
          <p:nvPr/>
        </p:nvSpPr>
        <p:spPr>
          <a:xfrm>
            <a:off x="5585570" y="5637944"/>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CLIQUEZ POUR TYPE</a:t>
            </a:r>
          </a:p>
        </p:txBody>
      </p:sp>
    </p:spTree>
    <p:extLst>
      <p:ext uri="{BB962C8B-B14F-4D97-AF65-F5344CB8AC3E}">
        <p14:creationId xmlns:p14="http://schemas.microsoft.com/office/powerpoint/2010/main" val="3670432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D36565-A51A-7B45-9F16-452F6931C222}"/>
              </a:ext>
            </a:extLst>
          </p:cNvPr>
          <p:cNvSpPr>
            <a:spLocks noGrp="1"/>
          </p:cNvSpPr>
          <p:nvPr>
            <p:ph type="body" sz="quarter" idx="16"/>
          </p:nvPr>
        </p:nvSpPr>
        <p:spPr/>
        <p:txBody>
          <a:bodyPr/>
          <a:lstStyle/>
          <a:p>
            <a:r>
              <a:rPr lang="en-US" dirty="0"/>
              <a:t>Sujet 3 Module 3</a:t>
            </a:r>
          </a:p>
        </p:txBody>
      </p:sp>
      <p:sp>
        <p:nvSpPr>
          <p:cNvPr id="5" name="Text Placeholder 4">
            <a:extLst>
              <a:ext uri="{FF2B5EF4-FFF2-40B4-BE49-F238E27FC236}">
                <a16:creationId xmlns:a16="http://schemas.microsoft.com/office/drawing/2014/main" id="{B7A870B2-2CA1-3A46-A50C-75844760033D}"/>
              </a:ext>
            </a:extLst>
          </p:cNvPr>
          <p:cNvSpPr>
            <a:spLocks noGrp="1"/>
          </p:cNvSpPr>
          <p:nvPr>
            <p:ph type="body" sz="quarter" idx="17"/>
          </p:nvPr>
        </p:nvSpPr>
        <p:spPr>
          <a:xfrm>
            <a:off x="-86061" y="4359726"/>
            <a:ext cx="10133704" cy="992499"/>
          </a:xfrm>
        </p:spPr>
        <p:txBody>
          <a:bodyPr/>
          <a:lstStyle/>
          <a:p>
            <a:r>
              <a:rPr lang="en-US" sz="6600" dirty="0"/>
              <a:t>La prescription sociale en action</a:t>
            </a:r>
            <a:endParaRPr lang="en-US" dirty="0"/>
          </a:p>
        </p:txBody>
      </p:sp>
    </p:spTree>
    <p:extLst>
      <p:ext uri="{BB962C8B-B14F-4D97-AF65-F5344CB8AC3E}">
        <p14:creationId xmlns:p14="http://schemas.microsoft.com/office/powerpoint/2010/main" val="3628042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a:t>SOMMAIRE</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554069" y="2161283"/>
            <a:ext cx="1604905" cy="930105"/>
          </a:xfrm>
        </p:spPr>
        <p:txBody>
          <a:bodyPr/>
          <a:lstStyle/>
          <a:p>
            <a:pPr algn="ctr"/>
            <a:r>
              <a:rPr lang="en-US" sz="2000" dirty="0"/>
              <a:t>Introduction à la prescription sociale en action</a:t>
            </a: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4188073" y="2048878"/>
            <a:ext cx="1604905" cy="930105"/>
          </a:xfrm>
        </p:spPr>
        <p:txBody>
          <a:bodyPr/>
          <a:lstStyle/>
          <a:p>
            <a:pPr algn="ctr"/>
            <a:r>
              <a:rPr lang="en-US" dirty="0"/>
              <a:t>Exploration à ce jour des modules 1 et 2</a:t>
            </a: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492850" y="2048878"/>
            <a:ext cx="1940577" cy="930105"/>
          </a:xfrm>
        </p:spPr>
        <p:txBody>
          <a:bodyPr/>
          <a:lstStyle/>
          <a:p>
            <a:pPr algn="ctr"/>
            <a:r>
              <a:rPr lang="en-US" dirty="0"/>
              <a:t>La prescription sociale européenne en action</a:t>
            </a:r>
          </a:p>
          <a:p>
            <a:endParaRPr lang="en-US" dirty="0"/>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104838" y="1847364"/>
            <a:ext cx="584381" cy="1215876"/>
          </a:xfrm>
        </p:spPr>
        <p:txBody>
          <a:bodyPr/>
          <a:lstStyle/>
          <a:p>
            <a:r>
              <a:rPr lang="en-US" dirty="0">
                <a:solidFill>
                  <a:srgbClr val="FFC652"/>
                </a:solidFill>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n-US" dirty="0">
                <a:solidFill>
                  <a:srgbClr val="FFC652"/>
                </a:solidFill>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n-US" dirty="0">
                <a:solidFill>
                  <a:srgbClr val="FFC652"/>
                </a:solidFill>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n-US" dirty="0">
                <a:solidFill>
                  <a:srgbClr val="FFC652"/>
                </a:solidFill>
              </a:rPr>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p:txBody>
          <a:bodyPr/>
          <a:lstStyle/>
          <a:p>
            <a:endParaRPr lang="en-US"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3959236" y="4243114"/>
            <a:ext cx="1929782" cy="996685"/>
          </a:xfrm>
        </p:spPr>
        <p:txBody>
          <a:bodyPr/>
          <a:lstStyle/>
          <a:p>
            <a:pPr algn="ctr"/>
            <a:r>
              <a:rPr lang="en-US" dirty="0"/>
              <a:t>Exemples d'éthiques de prescription sociale</a:t>
            </a:r>
          </a:p>
          <a:p>
            <a:endParaRPr lang="en-US" dirty="0"/>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a:xfrm>
            <a:off x="6453561" y="4503886"/>
            <a:ext cx="1604905" cy="930105"/>
          </a:xfrm>
        </p:spPr>
        <p:txBody>
          <a:bodyPr/>
          <a:lstStyle/>
          <a:p>
            <a:pPr algn="ctr"/>
            <a:r>
              <a:rPr lang="en-US" dirty="0"/>
              <a:t>Modèles de </a:t>
            </a:r>
            <a:r>
              <a:rPr lang="en-US" dirty="0" err="1"/>
              <a:t>soins</a:t>
            </a:r>
            <a:r>
              <a:rPr lang="en-US" dirty="0"/>
              <a:t> par étapes</a:t>
            </a:r>
          </a:p>
          <a:p>
            <a:endParaRPr lang="en-US" dirty="0"/>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a:xfrm>
            <a:off x="9052777" y="4845813"/>
            <a:ext cx="1604905" cy="930105"/>
          </a:xfrm>
        </p:spPr>
        <p:txBody>
          <a:bodyPr/>
          <a:lstStyle/>
          <a:p>
            <a:pPr algn="ctr"/>
            <a:r>
              <a:rPr lang="en-US" dirty="0"/>
              <a:t>conclusions</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n-US" dirty="0">
                <a:solidFill>
                  <a:srgbClr val="FFC652"/>
                </a:solidFill>
              </a:rPr>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n-US" dirty="0">
                <a:solidFill>
                  <a:srgbClr val="FFC652"/>
                </a:solidFill>
              </a:rPr>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n-US" dirty="0">
                <a:solidFill>
                  <a:srgbClr val="FFC652"/>
                </a:solidFill>
              </a:rPr>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n-US" dirty="0">
                <a:solidFill>
                  <a:srgbClr val="FFC652"/>
                </a:solidFill>
              </a:rPr>
              <a:t>8</a:t>
            </a:r>
          </a:p>
        </p:txBody>
      </p:sp>
      <p:sp>
        <p:nvSpPr>
          <p:cNvPr id="2" name="Text Placeholder 1">
            <a:extLst>
              <a:ext uri="{FF2B5EF4-FFF2-40B4-BE49-F238E27FC236}">
                <a16:creationId xmlns:a16="http://schemas.microsoft.com/office/drawing/2014/main" id="{7BB7F155-8B98-5591-B812-05E10DA368FB}"/>
              </a:ext>
            </a:extLst>
          </p:cNvPr>
          <p:cNvSpPr>
            <a:spLocks noGrp="1"/>
          </p:cNvSpPr>
          <p:nvPr>
            <p:ph type="body" sz="quarter" idx="25"/>
          </p:nvPr>
        </p:nvSpPr>
        <p:spPr>
          <a:xfrm>
            <a:off x="9034731" y="2048878"/>
            <a:ext cx="2321467" cy="930105"/>
          </a:xfrm>
        </p:spPr>
        <p:txBody>
          <a:bodyPr/>
          <a:lstStyle/>
          <a:p>
            <a:pPr algn="ctr"/>
            <a:r>
              <a:rPr lang="en-GB" dirty="0"/>
              <a:t>La prescription sociale dans un contexte de soins de santé</a:t>
            </a:r>
          </a:p>
        </p:txBody>
      </p:sp>
      <p:sp>
        <p:nvSpPr>
          <p:cNvPr id="3" name="TextBox 2">
            <a:extLst>
              <a:ext uri="{FF2B5EF4-FFF2-40B4-BE49-F238E27FC236}">
                <a16:creationId xmlns:a16="http://schemas.microsoft.com/office/drawing/2014/main" id="{B065E702-B6CF-3E4C-4B0B-895BC3A89906}"/>
              </a:ext>
            </a:extLst>
          </p:cNvPr>
          <p:cNvSpPr txBox="1"/>
          <p:nvPr/>
        </p:nvSpPr>
        <p:spPr>
          <a:xfrm>
            <a:off x="1334970" y="4479869"/>
            <a:ext cx="1842755" cy="830997"/>
          </a:xfrm>
          <a:prstGeom prst="rect">
            <a:avLst/>
          </a:prstGeom>
          <a:noFill/>
        </p:spPr>
        <p:txBody>
          <a:bodyPr wrap="square" rtlCol="0">
            <a:spAutoFit/>
          </a:bodyPr>
          <a:lstStyle/>
          <a:p>
            <a:pPr algn="ctr"/>
            <a:r>
              <a:rPr lang="en-GB" sz="2400" b="1" dirty="0">
                <a:latin typeface="Amatic SC" panose="00000500000000000000" pitchFamily="2" charset="-79"/>
                <a:cs typeface="Amatic SC" panose="00000500000000000000" pitchFamily="2" charset="-79"/>
              </a:rPr>
              <a:t>Exemples de coproduction</a:t>
            </a:r>
          </a:p>
        </p:txBody>
      </p:sp>
    </p:spTree>
    <p:extLst>
      <p:ext uri="{BB962C8B-B14F-4D97-AF65-F5344CB8AC3E}">
        <p14:creationId xmlns:p14="http://schemas.microsoft.com/office/powerpoint/2010/main" val="1038858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08453"/>
            <a:ext cx="2518175" cy="1051879"/>
          </a:xfrm>
        </p:spPr>
        <p:txBody>
          <a:bodyPr>
            <a:noAutofit/>
          </a:bodyPr>
          <a:lstStyle/>
          <a:p>
            <a:pPr algn="ctr">
              <a:lnSpc>
                <a:spcPct val="160000"/>
              </a:lnSpc>
            </a:pPr>
            <a:r>
              <a:rPr lang="en-US" sz="1400" dirty="0">
                <a:effectLst>
                  <a:outerShdw blurRad="38100" dist="38100" dir="2700000" algn="tl">
                    <a:srgbClr val="000000">
                      <a:alpha val="43137"/>
                    </a:srgbClr>
                  </a:outerShdw>
                </a:effectLst>
              </a:rPr>
              <a:t>Le </a:t>
            </a:r>
            <a:r>
              <a:rPr lang="en-US" sz="1400" dirty="0" err="1">
                <a:effectLst>
                  <a:outerShdw blurRad="38100" dist="38100" dir="2700000" algn="tl">
                    <a:srgbClr val="000000">
                      <a:alpha val="43137"/>
                    </a:srgbClr>
                  </a:outerShdw>
                </a:effectLst>
              </a:rPr>
              <a:t>projet</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ACTIVATEest</a:t>
            </a:r>
            <a:r>
              <a:rPr lang="en-US" sz="1400" dirty="0">
                <a:effectLst>
                  <a:outerShdw blurRad="38100" dist="38100" dir="2700000" algn="tl">
                    <a:srgbClr val="000000">
                      <a:alpha val="43137"/>
                    </a:srgbClr>
                  </a:outerShdw>
                </a:effectLst>
              </a:rPr>
              <a:t> le premier projet d'éducation des </a:t>
            </a:r>
            <a:r>
              <a:rPr lang="en-US" sz="1400" dirty="0" err="1">
                <a:effectLst>
                  <a:outerShdw blurRad="38100" dist="38100" dir="2700000" algn="tl">
                    <a:srgbClr val="000000">
                      <a:alpha val="43137"/>
                    </a:srgbClr>
                  </a:outerShdw>
                </a:effectLst>
              </a:rPr>
              <a:t>adultes</a:t>
            </a:r>
            <a:r>
              <a:rPr lang="en-US" sz="1400" dirty="0">
                <a:effectLst>
                  <a:outerShdw blurRad="38100" dist="38100" dir="2700000" algn="tl">
                    <a:srgbClr val="000000">
                      <a:alpha val="43137"/>
                    </a:srgbClr>
                  </a:outerShdw>
                </a:effectLst>
              </a:rPr>
              <a:t> consacré à la prescription sociale.</a:t>
            </a: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a:xfrm>
            <a:off x="525774" y="4674192"/>
            <a:ext cx="2400306" cy="684000"/>
          </a:xfrm>
        </p:spPr>
        <p:txBody>
          <a:bodyPr/>
          <a:lstStyle/>
          <a:p>
            <a:pPr algn="ctr"/>
            <a:r>
              <a:rPr lang="en-US" sz="3600" dirty="0">
                <a:solidFill>
                  <a:srgbClr val="51A9BA"/>
                </a:solidFill>
                <a:effectLst>
                  <a:outerShdw blurRad="38100" dist="38100" dir="2700000" algn="tl">
                    <a:srgbClr val="000000">
                      <a:alpha val="43137"/>
                    </a:srgbClr>
                  </a:outerShdw>
                </a:effectLst>
              </a:rPr>
              <a:t>ÉTAPE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217520" y="2697936"/>
            <a:ext cx="2518175" cy="684000"/>
          </a:xfrm>
        </p:spPr>
        <p:txBody>
          <a:bodyPr/>
          <a:lstStyle/>
          <a:p>
            <a:pPr algn="ctr"/>
            <a:r>
              <a:rPr lang="en-US" sz="3600" dirty="0">
                <a:solidFill>
                  <a:srgbClr val="F3BDB7"/>
                </a:solidFill>
                <a:effectLst>
                  <a:outerShdw blurRad="38100" dist="38100" dir="2700000" algn="tl">
                    <a:srgbClr val="000000">
                      <a:alpha val="43137"/>
                    </a:srgbClr>
                  </a:outerShdw>
                </a:effectLst>
              </a:rPr>
              <a:t>ÉTAPE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a:xfrm>
            <a:off x="217520" y="657741"/>
            <a:ext cx="2739274" cy="684000"/>
          </a:xfrm>
        </p:spPr>
        <p:txBody>
          <a:bodyPr/>
          <a:lstStyle/>
          <a:p>
            <a:pPr algn="ctr"/>
            <a:r>
              <a:rPr lang="en-US" sz="3600" dirty="0">
                <a:solidFill>
                  <a:srgbClr val="FFC652"/>
                </a:solidFill>
                <a:effectLst>
                  <a:outerShdw blurRad="38100" dist="38100" dir="2700000" algn="tl">
                    <a:srgbClr val="000000">
                      <a:alpha val="43137"/>
                    </a:srgbClr>
                  </a:outerShdw>
                </a:effectLst>
              </a:rPr>
              <a:t>ÉTAPE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a:xfrm>
            <a:off x="9333428" y="4834511"/>
            <a:ext cx="2400306" cy="711068"/>
          </a:xfrm>
        </p:spPr>
        <p:txBody>
          <a:bodyPr/>
          <a:lstStyle/>
          <a:p>
            <a:pPr algn="ctr"/>
            <a:r>
              <a:rPr lang="en-US" sz="3600" dirty="0">
                <a:solidFill>
                  <a:srgbClr val="51A9BA"/>
                </a:solidFill>
                <a:effectLst>
                  <a:outerShdw blurRad="38100" dist="38100" dir="2700000" algn="tl">
                    <a:srgbClr val="000000">
                      <a:alpha val="43137"/>
                    </a:srgbClr>
                  </a:outerShdw>
                </a:effectLst>
              </a:rPr>
              <a:t>ÉTAPE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656242" y="2745000"/>
            <a:ext cx="2064029" cy="684000"/>
          </a:xfrm>
        </p:spPr>
        <p:txBody>
          <a:bodyPr/>
          <a:lstStyle/>
          <a:p>
            <a:pPr algn="ctr"/>
            <a:r>
              <a:rPr lang="en-US" sz="3600" dirty="0">
                <a:solidFill>
                  <a:srgbClr val="F3BDB7"/>
                </a:solidFill>
                <a:effectLst>
                  <a:outerShdw blurRad="38100" dist="38100" dir="2700000" algn="tl">
                    <a:srgbClr val="000000">
                      <a:alpha val="43137"/>
                    </a:srgbClr>
                  </a:outerShdw>
                </a:effectLst>
              </a:rPr>
              <a:t>ÉTAPE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a:xfrm>
            <a:off x="9333429" y="430306"/>
            <a:ext cx="2400305" cy="763839"/>
          </a:xfrm>
        </p:spPr>
        <p:txBody>
          <a:bodyPr/>
          <a:lstStyle/>
          <a:p>
            <a:pPr algn="ctr"/>
            <a:r>
              <a:rPr lang="en-US" sz="3600" dirty="0">
                <a:solidFill>
                  <a:srgbClr val="FFC652"/>
                </a:solidFill>
                <a:effectLst>
                  <a:outerShdw blurRad="38100" dist="38100" dir="2700000" algn="tl">
                    <a:srgbClr val="000000">
                      <a:alpha val="43137"/>
                    </a:srgbClr>
                  </a:outerShdw>
                </a:effectLst>
              </a:rPr>
              <a:t>ÉTAPE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438"/>
            <a:ext cx="2574573" cy="1356009"/>
          </a:xfrm>
        </p:spPr>
        <p:txBody>
          <a:bodyPr>
            <a:normAutofit fontScale="55000" lnSpcReduction="20000"/>
          </a:bodyPr>
          <a:lstStyle/>
          <a:p>
            <a:pPr algn="ctr">
              <a:lnSpc>
                <a:spcPct val="160000"/>
              </a:lnSpc>
            </a:pPr>
            <a:r>
              <a:rPr lang="en-US" sz="2200" dirty="0">
                <a:effectLst>
                  <a:outerShdw blurRad="38100" dist="38100" dir="2700000" algn="tl">
                    <a:srgbClr val="000000">
                      <a:alpha val="43137"/>
                    </a:srgbClr>
                  </a:outerShdw>
                </a:effectLst>
              </a:rPr>
              <a:t>Chercher à améliorer les connaissances en matière de santé des membres les plus vulnérables des communautés.</a:t>
            </a: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985497"/>
          </a:xfrm>
        </p:spPr>
        <p:txBody>
          <a:bodyPr>
            <a:normAutofit fontScale="25000" lnSpcReduction="20000"/>
          </a:bodyPr>
          <a:lstStyle/>
          <a:p>
            <a:pPr algn="ctr">
              <a:lnSpc>
                <a:spcPct val="170000"/>
              </a:lnSpc>
            </a:pPr>
            <a:r>
              <a:rPr lang="en-US" sz="5600" dirty="0">
                <a:effectLst>
                  <a:outerShdw blurRad="38100" dist="38100" dir="2700000" algn="tl">
                    <a:srgbClr val="000000">
                      <a:alpha val="43137"/>
                    </a:srgbClr>
                  </a:outerShdw>
                </a:effectLst>
              </a:rPr>
              <a:t>Mettre en évidence les objectifs de </a:t>
            </a:r>
            <a:r>
              <a:rPr lang="en-US" sz="5600" dirty="0" err="1">
                <a:effectLst>
                  <a:outerShdw blurRad="38100" dist="38100" dir="2700000" algn="tl">
                    <a:srgbClr val="000000">
                      <a:alpha val="43137"/>
                    </a:srgbClr>
                  </a:outerShdw>
                </a:effectLst>
              </a:rPr>
              <a:t>développement</a:t>
            </a:r>
            <a:r>
              <a:rPr lang="en-US" sz="5600" dirty="0">
                <a:effectLst>
                  <a:outerShdw blurRad="38100" dist="38100" dir="2700000" algn="tl">
                    <a:srgbClr val="000000">
                      <a:alpha val="43137"/>
                    </a:srgbClr>
                  </a:outerShdw>
                </a:effectLst>
              </a:rPr>
              <a:t> de </a:t>
            </a:r>
            <a:r>
              <a:rPr lang="en-US" sz="5600" dirty="0" err="1">
                <a:effectLst>
                  <a:outerShdw blurRad="38100" dist="38100" dir="2700000" algn="tl">
                    <a:srgbClr val="000000">
                      <a:alpha val="43137"/>
                    </a:srgbClr>
                  </a:outerShdw>
                </a:effectLst>
              </a:rPr>
              <a:t>façon</a:t>
            </a:r>
            <a:r>
              <a:rPr lang="en-US" sz="5600" dirty="0">
                <a:effectLst>
                  <a:outerShdw blurRad="38100" dist="38100" dir="2700000" algn="tl">
                    <a:srgbClr val="000000">
                      <a:alpha val="43137"/>
                    </a:srgbClr>
                  </a:outerShdw>
                </a:effectLst>
              </a:rPr>
              <a:t> durable.</a:t>
            </a: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107797"/>
            <a:ext cx="2518175" cy="1498199"/>
          </a:xfrm>
        </p:spPr>
        <p:txBody>
          <a:bodyPr>
            <a:normAutofit fontScale="25000" lnSpcReduction="20000"/>
          </a:bodyPr>
          <a:lstStyle/>
          <a:p>
            <a:pPr algn="ctr">
              <a:lnSpc>
                <a:spcPct val="170000"/>
              </a:lnSpc>
            </a:pP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Le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projet</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ACTIVATE présentera une série d'exemples de prescription sociale en action dans nos régions partenaires. </a:t>
            </a:r>
            <a:endParaRPr lang="en-US" sz="5600" dirty="0">
              <a:effectLst>
                <a:outerShdw blurRad="38100" dist="38100" dir="2700000" algn="tl">
                  <a:srgbClr val="000000">
                    <a:alpha val="43137"/>
                  </a:srgbClr>
                </a:outerShdw>
              </a:effectLst>
              <a:latin typeface="Josefin Sans" pitchFamily="2" charset="0"/>
            </a:endParaRP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05803" y="5255411"/>
            <a:ext cx="2514468" cy="1356009"/>
          </a:xfrm>
        </p:spPr>
        <p:txBody>
          <a:bodyPr>
            <a:noAutofit/>
          </a:bodyPr>
          <a:lstStyle/>
          <a:p>
            <a:pPr algn="ctr">
              <a:lnSpc>
                <a:spcPct val="170000"/>
              </a:lnSpc>
            </a:pPr>
            <a:r>
              <a:rPr lang="en-US" sz="1300" dirty="0">
                <a:effectLst>
                  <a:outerShdw blurRad="38100" dist="38100" dir="2700000" algn="tl">
                    <a:srgbClr val="000000">
                      <a:alpha val="43137"/>
                    </a:srgbClr>
                  </a:outerShdw>
                </a:effectLst>
              </a:rPr>
              <a:t>L'accent est mis sur les équipes pluridisciplinaires, les modèles de co-production et les soins centrés sur la personne.</a:t>
            </a:r>
          </a:p>
          <a:p>
            <a:endParaRPr lang="en-US" sz="1300"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345776" y="3404221"/>
            <a:ext cx="2518175" cy="1343133"/>
          </a:xfrm>
        </p:spPr>
        <p:txBody>
          <a:bodyPr>
            <a:noAutofit/>
          </a:bodyPr>
          <a:lstStyle/>
          <a:p>
            <a:pPr algn="ctr">
              <a:lnSpc>
                <a:spcPct val="150000"/>
              </a:lnSpc>
            </a:pPr>
            <a:r>
              <a:rPr lang="en-US" sz="1400" dirty="0">
                <a:effectLst>
                  <a:outerShdw blurRad="38100" dist="38100" dir="2700000" algn="tl">
                    <a:srgbClr val="000000">
                      <a:alpha val="43137"/>
                    </a:srgbClr>
                  </a:outerShdw>
                </a:effectLst>
              </a:rPr>
              <a:t>Modèles de PS formels et informels, en explorant une gamme d'exemples à grande et petite échelle.</a:t>
            </a:r>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51A9BA"/>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889479" y="2800809"/>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3BDB7"/>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solidFill>
                <a:srgbClr val="F3BDB7"/>
              </a:solidFill>
            </a:endParaRPr>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16316"/>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51A9BA"/>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3BDB7"/>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943662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508065"/>
            <a:ext cx="7458739" cy="4771789"/>
          </a:xfrm>
        </p:spPr>
        <p:txBody>
          <a:bodyPr>
            <a:normAutofit lnSpcReduction="10000"/>
          </a:bodyPr>
          <a:lstStyle/>
          <a:p>
            <a:pPr eaLnBrk="1" fontAlgn="auto" hangingPunct="1">
              <a:lnSpc>
                <a:spcPct val="150000"/>
              </a:lnSpc>
              <a:spcBef>
                <a:spcPts val="0"/>
              </a:spcBef>
              <a:spcAft>
                <a:spcPts val="0"/>
              </a:spcAft>
              <a:defRPr/>
            </a:pPr>
            <a:r>
              <a:rPr lang="en-GB" sz="1800" dirty="0">
                <a:effectLst/>
                <a:latin typeface="Josefin Sans" pitchFamily="2" charset="0"/>
                <a:ea typeface="Calibri" panose="020F0502020204030204" pitchFamily="34" charset="0"/>
                <a:cs typeface="Times New Roman" panose="02020603050405020304" pitchFamily="18" charset="0"/>
              </a:rPr>
              <a:t>Alors que l'Europe commence à sortir progressivement du Covid 19, le coût du bien-être de la population reste à déterminer. Des problèmes énormes et accablants enveloppent nos communautés : chômage soudain, institutions sociales affaiblies et capital social érodé. Les services d'aide en matière de santé mentale se préparent à une hausse sans précédent de la demande. </a:t>
            </a:r>
          </a:p>
          <a:p>
            <a:pPr eaLnBrk="1" fontAlgn="auto" hangingPunct="1">
              <a:lnSpc>
                <a:spcPct val="150000"/>
              </a:lnSpc>
              <a:spcBef>
                <a:spcPts val="0"/>
              </a:spcBef>
              <a:spcAft>
                <a:spcPts val="0"/>
              </a:spcAft>
              <a:defRPr/>
            </a:pPr>
            <a:endParaRPr lang="en-GB" sz="18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1800" dirty="0">
                <a:effectLst/>
                <a:latin typeface="Josefin Sans" pitchFamily="2" charset="0"/>
                <a:ea typeface="Calibri" panose="020F0502020204030204" pitchFamily="34" charset="0"/>
                <a:cs typeface="Times New Roman" panose="02020603050405020304" pitchFamily="18" charset="0"/>
              </a:rPr>
              <a:t>Une étude parue dans The Lancet confirme que la perte de liberté, la </a:t>
            </a:r>
            <a:r>
              <a:rPr lang="en-GB" sz="1800" dirty="0" err="1">
                <a:effectLst/>
                <a:latin typeface="Josefin Sans" pitchFamily="2" charset="0"/>
                <a:ea typeface="Calibri" panose="020F0502020204030204" pitchFamily="34" charset="0"/>
                <a:cs typeface="Times New Roman" panose="02020603050405020304" pitchFamily="18" charset="0"/>
              </a:rPr>
              <a:t>peur</a:t>
            </a:r>
            <a:r>
              <a:rPr lang="en-GB" sz="1800" dirty="0">
                <a:effectLst/>
                <a:latin typeface="Josefin Sans" pitchFamily="2" charset="0"/>
                <a:ea typeface="Calibri" panose="020F0502020204030204" pitchFamily="34" charset="0"/>
                <a:cs typeface="Times New Roman" panose="02020603050405020304" pitchFamily="18" charset="0"/>
              </a:rPr>
              <a:t> du virus et la durée de la séparation ont créé un environnement souvent générateur de stress post-traumatique, de détachement, d'insomnie et de colère : "</a:t>
            </a:r>
            <a:r>
              <a:rPr lang="en-GB" sz="1800" i="1" dirty="0">
                <a:effectLst/>
                <a:latin typeface="Josefin Sans" pitchFamily="2" charset="0"/>
                <a:ea typeface="Calibri" panose="020F0502020204030204" pitchFamily="34" charset="0"/>
                <a:cs typeface="Times New Roman" panose="02020603050405020304" pitchFamily="18" charset="0"/>
              </a:rPr>
              <a:t>l'impact psychologique de la quarantaine est vaste, substantiel et peut être durable</a:t>
            </a:r>
            <a:r>
              <a:rPr lang="en-GB" sz="18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426084" cy="729873"/>
          </a:xfrm>
        </p:spPr>
        <p:txBody>
          <a:bodyPr/>
          <a:lstStyle/>
          <a:p>
            <a:r>
              <a:rPr lang="en-US" dirty="0">
                <a:effectLst>
                  <a:outerShdw blurRad="38100" dist="38100" dir="2700000" algn="tl">
                    <a:srgbClr val="000000">
                      <a:alpha val="43137"/>
                    </a:srgbClr>
                  </a:outerShdw>
                </a:effectLst>
              </a:rPr>
              <a:t>Introduction à la prescription sociale en action</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80" y="2514599"/>
            <a:ext cx="3008659" cy="237744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57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921912" y="2347137"/>
            <a:ext cx="1840653" cy="2896380"/>
          </a:xfrm>
        </p:spPr>
        <p:txBody>
          <a:bodyPr>
            <a:normAutofit fontScale="40000" lnSpcReduction="20000"/>
          </a:bodyPr>
          <a:lstStyle/>
          <a:p>
            <a:r>
              <a:rPr lang="en-GB" sz="2200" dirty="0">
                <a:effectLst/>
                <a:latin typeface="Josefin Sans" pitchFamily="2" charset="0"/>
                <a:ea typeface="Calibri" panose="020F0502020204030204" pitchFamily="34" charset="0"/>
                <a:cs typeface="Times New Roman" panose="02020603050405020304" pitchFamily="18" charset="0"/>
              </a:rPr>
              <a:t> La prescription sociale est un mécanisme communautaire puissant et éprouvé.  Elle est conçue pour améliorer le bien-être physique, émotionnel et mental des adultes en les mettant en relation avec des sources de soutien communautaires non médicales.</a:t>
            </a:r>
            <a:endParaRPr lang="en-US" sz="2200" dirty="0">
              <a:latin typeface="Josefin Sans" pitchFamily="2" charset="0"/>
            </a:endParaRPr>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US" dirty="0"/>
              <a:t>Les recherches menées jusqu'à présent ont révélé que :</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50861" y="2347137"/>
            <a:ext cx="1840653" cy="2896379"/>
          </a:xfrm>
        </p:spPr>
        <p:txBody>
          <a:bodyPr>
            <a:normAutofit fontScale="62500" lnSpcReduction="20000"/>
          </a:bodyPr>
          <a:lstStyle/>
          <a:p>
            <a:r>
              <a:rPr lang="en-GB" sz="1800" dirty="0">
                <a:effectLst/>
                <a:latin typeface="Josefin Sans" pitchFamily="2" charset="0"/>
                <a:ea typeface="Calibri" panose="020F0502020204030204" pitchFamily="34" charset="0"/>
                <a:cs typeface="Times New Roman" panose="02020603050405020304" pitchFamily="18" charset="0"/>
              </a:rPr>
              <a:t>Les modèles de prescription sociale utilisent une approche bio-psychologique-sociale. L'éthique clé de la prescription sociale est de fournir un soutien pour permettre aux individus de mieux contrôler leur propre santé.</a:t>
            </a:r>
            <a:endParaRPr lang="en-US" dirty="0">
              <a:latin typeface="Josefin Sans" pitchFamily="2" charset="0"/>
            </a:endParaRP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467234" y="2347137"/>
            <a:ext cx="2065805" cy="2896379"/>
          </a:xfrm>
        </p:spPr>
        <p:txBody>
          <a:bodyPr>
            <a:normAutofit fontScale="32500" lnSpcReduction="20000"/>
          </a:bodyPr>
          <a:lstStyle/>
          <a:p>
            <a:r>
              <a:rPr lang="en-GB" sz="3100" dirty="0">
                <a:effectLst/>
                <a:latin typeface="Josefin Sans" pitchFamily="2" charset="0"/>
                <a:ea typeface="Calibri" panose="020F0502020204030204" pitchFamily="34" charset="0"/>
                <a:cs typeface="Times New Roman" panose="02020603050405020304" pitchFamily="18" charset="0"/>
              </a:rPr>
              <a:t>Malgré cette compréhension et le fait que les avantages de la prescription sociale sont vastes et le processus relativement simple, la prescription sociale est encore une approche communautaire relativement inconnue pour intégrer l'apprentissage tout au long de la vie.</a:t>
            </a:r>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8760" y="2349106"/>
            <a:ext cx="2065805" cy="2896380"/>
          </a:xfrm>
        </p:spPr>
        <p:txBody>
          <a:bodyPr numCol="2">
            <a:noAutofit/>
          </a:bodyPr>
          <a:lstStyle/>
          <a:p>
            <a:pPr>
              <a:lnSpc>
                <a:spcPct val="170000"/>
              </a:lnSpc>
              <a:spcAft>
                <a:spcPts val="800"/>
              </a:spcAft>
            </a:pPr>
            <a:r>
              <a:rPr lang="en-GB" sz="1050" dirty="0">
                <a:latin typeface="Josefin Sans" pitchFamily="2" charset="0"/>
                <a:ea typeface="Calibri" panose="020F0502020204030204" pitchFamily="34" charset="0"/>
                <a:cs typeface="Times New Roman" panose="02020603050405020304" pitchFamily="18" charset="0"/>
              </a:rPr>
              <a:t>La prescription du partenariat ACTIVATE est multiple et dépend des systèmes de chaque pays.</a:t>
            </a:r>
          </a:p>
          <a:p>
            <a:pPr>
              <a:lnSpc>
                <a:spcPct val="100000"/>
              </a:lnSpc>
              <a:spcAft>
                <a:spcPts val="800"/>
              </a:spcAft>
            </a:pPr>
            <a:r>
              <a:rPr lang="en-GB" sz="1050" dirty="0">
                <a:latin typeface="Josefin Sans" pitchFamily="2" charset="0"/>
                <a:ea typeface="Calibri" panose="020F0502020204030204" pitchFamily="34" charset="0"/>
                <a:cs typeface="Times New Roman" panose="02020603050405020304" pitchFamily="18" charset="0"/>
              </a:rPr>
              <a:t>Les </a:t>
            </a:r>
            <a:r>
              <a:rPr lang="en-GB" sz="1050" dirty="0" err="1">
                <a:latin typeface="Josefin Sans" pitchFamily="2" charset="0"/>
                <a:ea typeface="Calibri" panose="020F0502020204030204" pitchFamily="34" charset="0"/>
                <a:cs typeface="Times New Roman" panose="02020603050405020304" pitchFamily="18" charset="0"/>
              </a:rPr>
              <a:t>partenaires</a:t>
            </a:r>
            <a:r>
              <a:rPr lang="en-GB" sz="1050" dirty="0">
                <a:latin typeface="Josefin Sans" pitchFamily="2" charset="0"/>
                <a:ea typeface="Calibri" panose="020F0502020204030204" pitchFamily="34" charset="0"/>
                <a:cs typeface="Times New Roman" panose="02020603050405020304" pitchFamily="18" charset="0"/>
              </a:rPr>
              <a:t> </a:t>
            </a:r>
            <a:r>
              <a:rPr lang="en-GB" sz="1050" dirty="0" err="1">
                <a:latin typeface="Josefin Sans" pitchFamily="2" charset="0"/>
                <a:ea typeface="Calibri" panose="020F0502020204030204" pitchFamily="34" charset="0"/>
                <a:cs typeface="Times New Roman" panose="02020603050405020304" pitchFamily="18" charset="0"/>
              </a:rPr>
              <a:t>d’ACTIVATE</a:t>
            </a:r>
            <a:r>
              <a:rPr lang="en-GB" sz="1050" dirty="0">
                <a:latin typeface="Josefin Sans" pitchFamily="2" charset="0"/>
                <a:ea typeface="Calibri" panose="020F0502020204030204" pitchFamily="34" charset="0"/>
                <a:cs typeface="Times New Roman" panose="02020603050405020304" pitchFamily="18" charset="0"/>
              </a:rPr>
              <a:t> </a:t>
            </a:r>
            <a:r>
              <a:rPr lang="en-GB" sz="1050" dirty="0" err="1">
                <a:latin typeface="Josefin Sans" pitchFamily="2" charset="0"/>
                <a:ea typeface="Calibri" panose="020F0502020204030204" pitchFamily="34" charset="0"/>
                <a:cs typeface="Times New Roman" panose="02020603050405020304" pitchFamily="18" charset="0"/>
              </a:rPr>
              <a:t>sont</a:t>
            </a:r>
            <a:r>
              <a:rPr lang="en-GB" sz="1050" dirty="0">
                <a:latin typeface="Josefin Sans" pitchFamily="2" charset="0"/>
                <a:ea typeface="Calibri" panose="020F0502020204030204" pitchFamily="34" charset="0"/>
                <a:cs typeface="Times New Roman" panose="02020603050405020304" pitchFamily="18" charset="0"/>
              </a:rPr>
              <a:t> :</a:t>
            </a:r>
          </a:p>
          <a:p>
            <a:pPr>
              <a:lnSpc>
                <a:spcPct val="100000"/>
              </a:lnSpc>
              <a:spcAft>
                <a:spcPts val="800"/>
              </a:spcAft>
            </a:pPr>
            <a:endParaRPr lang="en-GB" sz="1050"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100" b="1"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100" b="1"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100" b="1"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100" b="1" dirty="0" err="1">
                <a:latin typeface="Josefin Sans" pitchFamily="2" charset="0"/>
                <a:ea typeface="Calibri" panose="020F0502020204030204" pitchFamily="34" charset="0"/>
                <a:cs typeface="Times New Roman" panose="02020603050405020304" pitchFamily="18" charset="0"/>
              </a:rPr>
              <a:t>Royaume</a:t>
            </a:r>
            <a:r>
              <a:rPr lang="en-GB" sz="1100" b="1" dirty="0">
                <a:latin typeface="Josefin Sans" pitchFamily="2" charset="0"/>
                <a:ea typeface="Calibri" panose="020F0502020204030204" pitchFamily="34" charset="0"/>
                <a:cs typeface="Times New Roman" panose="02020603050405020304" pitchFamily="18" charset="0"/>
              </a:rPr>
              <a:t>-Uni  </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Irlande</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France</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Grèce</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Espagne </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Danemark</a:t>
            </a:r>
          </a:p>
          <a:p>
            <a:pPr algn="l"/>
            <a:endParaRPr lang="en-US" sz="1000" dirty="0"/>
          </a:p>
          <a:p>
            <a:endParaRPr lang="en-US" sz="1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6E2663-2AB8-3546-8FC1-73108E35E211}"/>
              </a:ext>
            </a:extLst>
          </p:cNvPr>
          <p:cNvSpPr>
            <a:spLocks noGrp="1"/>
          </p:cNvSpPr>
          <p:nvPr>
            <p:ph type="body" sz="quarter" idx="17"/>
          </p:nvPr>
        </p:nvSpPr>
        <p:spPr>
          <a:xfrm>
            <a:off x="-13494" y="364376"/>
            <a:ext cx="12218988" cy="665855"/>
          </a:xfrm>
        </p:spPr>
        <p:txBody>
          <a:bodyPr/>
          <a:lstStyle/>
          <a:p>
            <a:r>
              <a:rPr lang="en-US" dirty="0">
                <a:effectLst>
                  <a:outerShdw blurRad="38100" dist="38100" dir="2700000" algn="tl">
                    <a:srgbClr val="000000">
                      <a:alpha val="43137"/>
                    </a:srgbClr>
                  </a:outerShdw>
                </a:effectLst>
              </a:rPr>
              <a:t>La prescription sociale en action</a:t>
            </a:r>
          </a:p>
        </p:txBody>
      </p:sp>
      <p:sp>
        <p:nvSpPr>
          <p:cNvPr id="4" name="Text Placeholder 3">
            <a:extLst>
              <a:ext uri="{FF2B5EF4-FFF2-40B4-BE49-F238E27FC236}">
                <a16:creationId xmlns:a16="http://schemas.microsoft.com/office/drawing/2014/main" id="{D51D0356-5316-3A4C-83CD-3697110F44EE}"/>
              </a:ext>
            </a:extLst>
          </p:cNvPr>
          <p:cNvSpPr>
            <a:spLocks noGrp="1"/>
          </p:cNvSpPr>
          <p:nvPr>
            <p:ph type="body" sz="quarter" idx="18"/>
          </p:nvPr>
        </p:nvSpPr>
        <p:spPr>
          <a:xfrm>
            <a:off x="414338" y="4703760"/>
            <a:ext cx="2315007" cy="2154239"/>
          </a:xfrm>
        </p:spPr>
        <p:txBody>
          <a:bodyPr/>
          <a:lstStyle/>
          <a:p>
            <a:pPr>
              <a:lnSpc>
                <a:spcPct val="100000"/>
              </a:lnSpc>
            </a:pPr>
            <a:r>
              <a:rPr lang="en-US" sz="1000" dirty="0">
                <a:solidFill>
                  <a:schemeClr val="tx1"/>
                </a:solidFill>
                <a:latin typeface="+mj-lt"/>
              </a:rPr>
              <a:t>Re sante vous </a:t>
            </a:r>
            <a:r>
              <a:rPr lang="en-US" sz="1000" dirty="0">
                <a:solidFill>
                  <a:schemeClr val="tx1"/>
                </a:solidFill>
                <a:latin typeface="+mj-lt"/>
                <a:hlinkClick r:id="rId2">
                  <a:extLst>
                    <a:ext uri="{A12FA001-AC4F-418D-AE19-62706E023703}">
                      <ahyp:hlinkClr xmlns:ahyp="http://schemas.microsoft.com/office/drawing/2018/hyperlinkcolor" val="tx"/>
                    </a:ext>
                  </a:extLst>
                </a:hlinkClick>
              </a:rPr>
              <a:t>www.resantevous.fr </a:t>
            </a:r>
            <a:r>
              <a:rPr lang="en-IE" sz="1000" dirty="0">
                <a:solidFill>
                  <a:schemeClr val="tx1"/>
                </a:solidFill>
                <a:latin typeface="+mj-lt"/>
              </a:rPr>
              <a:t>Nous </a:t>
            </a:r>
            <a:r>
              <a:rPr lang="en-IE" sz="1000" dirty="0" err="1">
                <a:solidFill>
                  <a:schemeClr val="tx1"/>
                </a:solidFill>
                <a:latin typeface="+mj-lt"/>
              </a:rPr>
              <a:t>Viellirons</a:t>
            </a:r>
            <a:r>
              <a:rPr lang="en-IE" sz="1000" dirty="0">
                <a:solidFill>
                  <a:schemeClr val="tx1"/>
                </a:solidFill>
                <a:latin typeface="+mj-lt"/>
              </a:rPr>
              <a:t> Ensemble - we will grow old together</a:t>
            </a:r>
          </a:p>
          <a:p>
            <a:pPr>
              <a:lnSpc>
                <a:spcPct val="100000"/>
              </a:lnSpc>
            </a:pPr>
            <a:r>
              <a:rPr lang="en-GB" sz="1000" u="sng" dirty="0">
                <a:solidFill>
                  <a:schemeClr val="tx1"/>
                </a:solidFill>
                <a:latin typeface="+mj-lt"/>
                <a:hlinkClick r:id="rId3">
                  <a:extLst>
                    <a:ext uri="{A12FA001-AC4F-418D-AE19-62706E023703}">
                      <ahyp:hlinkClr xmlns:ahyp="http://schemas.microsoft.com/office/drawing/2018/hyperlinkcolor" val="tx"/>
                    </a:ext>
                  </a:extLst>
                </a:hlinkClick>
              </a:rPr>
              <a:t>https://culture-sante-aquitaine.com/le-laboratoire/nos-projets/nous-vieillirons-ensemble/  </a:t>
            </a:r>
            <a:endParaRPr lang="en-IE" sz="1000" dirty="0">
              <a:solidFill>
                <a:schemeClr val="tx1"/>
              </a:solidFill>
              <a:latin typeface="+mj-lt"/>
            </a:endParaRPr>
          </a:p>
          <a:p>
            <a:pPr>
              <a:lnSpc>
                <a:spcPct val="100000"/>
              </a:lnSpc>
            </a:pPr>
            <a:r>
              <a:rPr lang="en-IE" sz="1000" dirty="0">
                <a:solidFill>
                  <a:schemeClr val="tx1"/>
                </a:solidFill>
                <a:latin typeface="+mj-lt"/>
              </a:rPr>
              <a:t>Dites-moi ce que vous écoutez</a:t>
            </a:r>
          </a:p>
          <a:p>
            <a:pPr>
              <a:lnSpc>
                <a:spcPct val="100000"/>
              </a:lnSpc>
            </a:pPr>
            <a:r>
              <a:rPr lang="en-GB" sz="1000" u="sng" dirty="0">
                <a:solidFill>
                  <a:schemeClr val="tx1"/>
                </a:solidFill>
                <a:latin typeface="+mj-lt"/>
                <a:hlinkClick r:id="rId4">
                  <a:extLst>
                    <a:ext uri="{A12FA001-AC4F-418D-AE19-62706E023703}">
                      <ahyp:hlinkClr xmlns:ahyp="http://schemas.microsoft.com/office/drawing/2018/hyperlinkcolor" val="tx"/>
                    </a:ext>
                  </a:extLst>
                </a:hlinkClick>
              </a:rPr>
              <a:t>https://culture-sante-aquitaine.com/dis-moi-cque-tecoutes/</a:t>
            </a:r>
            <a:endParaRPr lang="en-US" sz="1200" dirty="0"/>
          </a:p>
        </p:txBody>
      </p:sp>
      <p:sp>
        <p:nvSpPr>
          <p:cNvPr id="5" name="Text Placeholder 4">
            <a:extLst>
              <a:ext uri="{FF2B5EF4-FFF2-40B4-BE49-F238E27FC236}">
                <a16:creationId xmlns:a16="http://schemas.microsoft.com/office/drawing/2014/main" id="{5971BD75-E666-254C-B0FE-16D5FE7FE149}"/>
              </a:ext>
            </a:extLst>
          </p:cNvPr>
          <p:cNvSpPr>
            <a:spLocks noGrp="1"/>
          </p:cNvSpPr>
          <p:nvPr>
            <p:ph type="body" sz="quarter" idx="19"/>
          </p:nvPr>
        </p:nvSpPr>
        <p:spPr>
          <a:xfrm>
            <a:off x="630305" y="2307348"/>
            <a:ext cx="2123286" cy="2295746"/>
          </a:xfrm>
        </p:spPr>
        <p:txBody>
          <a:bodyPr/>
          <a:lstStyle/>
          <a:p>
            <a:pPr>
              <a:lnSpc>
                <a:spcPct val="150000"/>
              </a:lnSpc>
            </a:pPr>
            <a:r>
              <a:rPr lang="en-US" sz="1100" dirty="0">
                <a:latin typeface="+mj-lt"/>
              </a:rPr>
              <a:t>Tidy </a:t>
            </a:r>
            <a:r>
              <a:rPr lang="en-US" sz="1100" dirty="0">
                <a:solidFill>
                  <a:schemeClr val="tx1"/>
                </a:solidFill>
                <a:latin typeface="+mj-lt"/>
              </a:rPr>
              <a:t>Towns https://tidytowns.ie/ </a:t>
            </a:r>
          </a:p>
          <a:p>
            <a:pPr>
              <a:lnSpc>
                <a:spcPct val="150000"/>
              </a:lnSpc>
            </a:pPr>
            <a:r>
              <a:rPr lang="en-US" sz="1100" dirty="0">
                <a:solidFill>
                  <a:schemeClr val="tx1"/>
                </a:solidFill>
                <a:latin typeface="+mj-lt"/>
              </a:rPr>
              <a:t>Ros Sport Partnership </a:t>
            </a:r>
            <a:r>
              <a:rPr lang="en-US" sz="1100" dirty="0" err="1">
                <a:solidFill>
                  <a:schemeClr val="tx1"/>
                </a:solidFill>
                <a:latin typeface="+mj-lt"/>
              </a:rPr>
              <a:t>www.rosactive.ie</a:t>
            </a:r>
            <a:r>
              <a:rPr lang="en-US" sz="1100" dirty="0">
                <a:solidFill>
                  <a:schemeClr val="tx1"/>
                </a:solidFill>
                <a:latin typeface="+mj-lt"/>
              </a:rPr>
              <a:t>/ </a:t>
            </a:r>
          </a:p>
          <a:p>
            <a:pPr>
              <a:lnSpc>
                <a:spcPct val="150000"/>
              </a:lnSpc>
            </a:pPr>
            <a:r>
              <a:rPr lang="en-US" sz="1100" dirty="0">
                <a:solidFill>
                  <a:schemeClr val="tx1"/>
                </a:solidFill>
                <a:latin typeface="+mj-lt"/>
              </a:rPr>
              <a:t>Yoga du rire Irlande </a:t>
            </a:r>
            <a:r>
              <a:rPr lang="en-US" sz="1100" dirty="0">
                <a:solidFill>
                  <a:schemeClr val="tx1"/>
                </a:solidFill>
                <a:latin typeface="+mj-lt"/>
                <a:hlinkClick r:id="rId5">
                  <a:extLst>
                    <a:ext uri="{A12FA001-AC4F-418D-AE19-62706E023703}">
                      <ahyp:hlinkClr xmlns:ahyp="http://schemas.microsoft.com/office/drawing/2018/hyperlinkcolor" val="tx"/>
                    </a:ext>
                  </a:extLst>
                </a:hlinkClick>
              </a:rPr>
              <a:t>www.laughteryogaireland.org/</a:t>
            </a:r>
            <a:endParaRPr lang="en-US" sz="1100" dirty="0">
              <a:solidFill>
                <a:schemeClr val="tx1"/>
              </a:solidFill>
              <a:latin typeface="+mj-lt"/>
            </a:endParaRPr>
          </a:p>
          <a:p>
            <a:pPr>
              <a:lnSpc>
                <a:spcPct val="100000"/>
              </a:lnSpc>
            </a:pPr>
            <a:r>
              <a:rPr lang="en-US" sz="1100" dirty="0">
                <a:solidFill>
                  <a:schemeClr val="tx1"/>
                </a:solidFill>
                <a:latin typeface="+mj-lt"/>
              </a:rPr>
              <a:t>Le projet Seany www.theseanyproject.com/  </a:t>
            </a:r>
          </a:p>
          <a:p>
            <a:endParaRPr lang="en-US" sz="1100" dirty="0"/>
          </a:p>
        </p:txBody>
      </p:sp>
      <p:sp>
        <p:nvSpPr>
          <p:cNvPr id="34" name="Text Placeholder 33">
            <a:extLst>
              <a:ext uri="{FF2B5EF4-FFF2-40B4-BE49-F238E27FC236}">
                <a16:creationId xmlns:a16="http://schemas.microsoft.com/office/drawing/2014/main" id="{52C250E0-D5BB-9747-8A98-0444FF8A7467}"/>
              </a:ext>
            </a:extLst>
          </p:cNvPr>
          <p:cNvSpPr>
            <a:spLocks noGrp="1"/>
          </p:cNvSpPr>
          <p:nvPr>
            <p:ph type="body" sz="quarter" idx="20"/>
          </p:nvPr>
        </p:nvSpPr>
        <p:spPr>
          <a:xfrm>
            <a:off x="414339" y="542441"/>
            <a:ext cx="2123286" cy="1429871"/>
          </a:xfrm>
        </p:spPr>
        <p:txBody>
          <a:bodyPr/>
          <a:lstStyle/>
          <a:p>
            <a:pPr>
              <a:lnSpc>
                <a:spcPct val="150000"/>
              </a:lnSpc>
            </a:pPr>
            <a:r>
              <a:rPr lang="en-US" sz="1050" dirty="0">
                <a:solidFill>
                  <a:schemeClr val="tx1"/>
                </a:solidFill>
                <a:latin typeface="+mj-lt"/>
              </a:rPr>
              <a:t>Prescription sociale de printemps </a:t>
            </a:r>
            <a:r>
              <a:rPr lang="en-US" sz="1050" dirty="0">
                <a:solidFill>
                  <a:schemeClr val="tx1"/>
                </a:solidFill>
                <a:latin typeface="+mj-lt"/>
                <a:hlinkClick r:id="rId6">
                  <a:extLst>
                    <a:ext uri="{A12FA001-AC4F-418D-AE19-62706E023703}">
                      <ahyp:hlinkClr xmlns:ahyp="http://schemas.microsoft.com/office/drawing/2018/hyperlinkcolor" val="tx"/>
                    </a:ext>
                  </a:extLst>
                </a:hlinkClick>
              </a:rPr>
              <a:t>www.springsp.org</a:t>
            </a:r>
            <a:endParaRPr lang="en-US" sz="1050" dirty="0">
              <a:solidFill>
                <a:schemeClr val="tx1"/>
              </a:solidFill>
              <a:latin typeface="+mj-lt"/>
            </a:endParaRPr>
          </a:p>
          <a:p>
            <a:pPr>
              <a:lnSpc>
                <a:spcPct val="150000"/>
              </a:lnSpc>
            </a:pPr>
            <a:r>
              <a:rPr lang="en-US" sz="1050" dirty="0">
                <a:solidFill>
                  <a:schemeClr val="tx1"/>
                </a:solidFill>
                <a:latin typeface="+mj-lt"/>
              </a:rPr>
              <a:t>Radius floating support</a:t>
            </a:r>
          </a:p>
          <a:p>
            <a:pPr>
              <a:lnSpc>
                <a:spcPct val="150000"/>
              </a:lnSpc>
            </a:pPr>
            <a:r>
              <a:rPr lang="en-US" sz="1050" dirty="0" err="1">
                <a:solidFill>
                  <a:schemeClr val="tx1"/>
                </a:solidFill>
                <a:latin typeface="+mj-lt"/>
              </a:rPr>
              <a:t>www.RaduiusHousing.org</a:t>
            </a:r>
            <a:r>
              <a:rPr lang="en-US" sz="1050" dirty="0">
                <a:solidFill>
                  <a:schemeClr val="tx1"/>
                </a:solidFill>
                <a:latin typeface="+mj-lt"/>
              </a:rPr>
              <a:t>/</a:t>
            </a:r>
          </a:p>
          <a:p>
            <a:pPr>
              <a:lnSpc>
                <a:spcPct val="150000"/>
              </a:lnSpc>
            </a:pPr>
            <a:r>
              <a:rPr lang="en-US" sz="1050" dirty="0">
                <a:solidFill>
                  <a:schemeClr val="tx1"/>
                </a:solidFill>
                <a:latin typeface="+mj-lt"/>
              </a:rPr>
              <a:t>CLARE CIC </a:t>
            </a:r>
            <a:r>
              <a:rPr lang="en-US" sz="1050" dirty="0">
                <a:solidFill>
                  <a:schemeClr val="tx1"/>
                </a:solidFill>
                <a:latin typeface="+mj-lt"/>
                <a:hlinkClick r:id="rId7">
                  <a:extLst>
                    <a:ext uri="{A12FA001-AC4F-418D-AE19-62706E023703}">
                      <ahyp:hlinkClr xmlns:ahyp="http://schemas.microsoft.com/office/drawing/2018/hyperlinkcolor" val="tx"/>
                    </a:ext>
                  </a:extLst>
                </a:hlinkClick>
              </a:rPr>
              <a:t>Http://clare-cic.org/ </a:t>
            </a:r>
          </a:p>
          <a:p>
            <a:pPr>
              <a:lnSpc>
                <a:spcPct val="150000"/>
              </a:lnSpc>
            </a:pPr>
            <a:r>
              <a:rPr lang="en-US" sz="1050" dirty="0">
                <a:solidFill>
                  <a:schemeClr val="tx1"/>
                </a:solidFill>
                <a:latin typeface="+mj-lt"/>
                <a:hlinkClick r:id="rId8">
                  <a:extLst>
                    <a:ext uri="{A12FA001-AC4F-418D-AE19-62706E023703}">
                      <ahyp:hlinkClr xmlns:ahyp="http://schemas.microsoft.com/office/drawing/2018/hyperlinkcolor" val="tx"/>
                    </a:ext>
                  </a:extLst>
                </a:hlinkClick>
              </a:rPr>
              <a:t>GRANDIR </a:t>
            </a:r>
            <a:r>
              <a:rPr lang="en-US" sz="1050" dirty="0">
                <a:solidFill>
                  <a:schemeClr val="tx1"/>
                </a:solidFill>
                <a:latin typeface="+mj-lt"/>
              </a:rPr>
              <a:t>http://grow-ni.org/  </a:t>
            </a:r>
          </a:p>
          <a:p>
            <a:r>
              <a:rPr lang="en-US" sz="1050" dirty="0"/>
              <a:t>   </a:t>
            </a:r>
          </a:p>
        </p:txBody>
      </p:sp>
      <p:sp>
        <p:nvSpPr>
          <p:cNvPr id="38" name="Text Placeholder 37">
            <a:extLst>
              <a:ext uri="{FF2B5EF4-FFF2-40B4-BE49-F238E27FC236}">
                <a16:creationId xmlns:a16="http://schemas.microsoft.com/office/drawing/2014/main" id="{A4C95841-146B-2541-BB16-45AFDFAEC074}"/>
              </a:ext>
            </a:extLst>
          </p:cNvPr>
          <p:cNvSpPr>
            <a:spLocks noGrp="1"/>
          </p:cNvSpPr>
          <p:nvPr>
            <p:ph type="body" sz="quarter" idx="21"/>
          </p:nvPr>
        </p:nvSpPr>
        <p:spPr>
          <a:xfrm>
            <a:off x="9444032" y="4703760"/>
            <a:ext cx="2520660" cy="1915115"/>
          </a:xfrm>
        </p:spPr>
        <p:txBody>
          <a:bodyPr/>
          <a:lstStyle/>
          <a:p>
            <a:pPr>
              <a:lnSpc>
                <a:spcPct val="150000"/>
              </a:lnSpc>
            </a:pPr>
            <a:r>
              <a:rPr lang="en-US" sz="1100" dirty="0">
                <a:solidFill>
                  <a:schemeClr val="tx1"/>
                </a:solidFill>
                <a:latin typeface="+mj-lt"/>
              </a:rPr>
              <a:t>Natation hivernale en eau libre https://www.badesikkerhed.dk/en/adults/winter-bathing/ </a:t>
            </a:r>
          </a:p>
          <a:p>
            <a:pPr>
              <a:lnSpc>
                <a:spcPct val="150000"/>
              </a:lnSpc>
            </a:pPr>
            <a:r>
              <a:rPr lang="en-US" sz="1100" dirty="0">
                <a:solidFill>
                  <a:schemeClr val="tx1"/>
                </a:solidFill>
                <a:latin typeface="+mj-lt"/>
              </a:rPr>
              <a:t>Vitamines de la culture </a:t>
            </a:r>
            <a:r>
              <a:rPr lang="en-GB" sz="1100" u="sng" dirty="0">
                <a:solidFill>
                  <a:schemeClr val="tx1"/>
                </a:solidFill>
                <a:latin typeface="+mj-lt"/>
              </a:rPr>
              <a:t>https://www.weforum.org/agenda/2019/08/mental-health-depression-denmark-kulturvitaminer/ </a:t>
            </a:r>
            <a:endParaRPr lang="en-IE" sz="1100" dirty="0">
              <a:solidFill>
                <a:schemeClr val="tx1"/>
              </a:solidFill>
              <a:latin typeface="+mj-lt"/>
            </a:endParaRPr>
          </a:p>
          <a:p>
            <a:endParaRPr lang="en-US" sz="1200" dirty="0"/>
          </a:p>
        </p:txBody>
      </p:sp>
      <p:sp>
        <p:nvSpPr>
          <p:cNvPr id="57" name="Text Placeholder 56">
            <a:extLst>
              <a:ext uri="{FF2B5EF4-FFF2-40B4-BE49-F238E27FC236}">
                <a16:creationId xmlns:a16="http://schemas.microsoft.com/office/drawing/2014/main" id="{281D7F2A-A39C-AC49-A97D-F6F8AEF3E70E}"/>
              </a:ext>
            </a:extLst>
          </p:cNvPr>
          <p:cNvSpPr>
            <a:spLocks noGrp="1"/>
          </p:cNvSpPr>
          <p:nvPr>
            <p:ph type="body" sz="quarter" idx="22"/>
          </p:nvPr>
        </p:nvSpPr>
        <p:spPr>
          <a:xfrm>
            <a:off x="9518075" y="2838796"/>
            <a:ext cx="2673926" cy="1864964"/>
          </a:xfrm>
        </p:spPr>
        <p:txBody>
          <a:bodyPr/>
          <a:lstStyle/>
          <a:p>
            <a:pPr>
              <a:lnSpc>
                <a:spcPct val="150000"/>
              </a:lnSpc>
            </a:pPr>
            <a:r>
              <a:rPr lang="en-IE" sz="900" dirty="0">
                <a:solidFill>
                  <a:schemeClr val="tx1"/>
                </a:solidFill>
                <a:latin typeface="+mj-lt"/>
              </a:rPr>
              <a:t>CINTER- Centre de référence intergénérationnel</a:t>
            </a:r>
          </a:p>
          <a:p>
            <a:pPr>
              <a:lnSpc>
                <a:spcPct val="150000"/>
              </a:lnSpc>
            </a:pPr>
            <a:r>
              <a:rPr lang="en-GB" sz="900" u="sng" dirty="0">
                <a:solidFill>
                  <a:schemeClr val="tx1"/>
                </a:solidFill>
                <a:latin typeface="+mj-lt"/>
                <a:hlinkClick r:id="rId9">
                  <a:extLst>
                    <a:ext uri="{A12FA001-AC4F-418D-AE19-62706E023703}">
                      <ahyp:hlinkClr xmlns:ahyp="http://schemas.microsoft.com/office/drawing/2018/hyperlinkcolor" val="tx"/>
                    </a:ext>
                  </a:extLst>
                </a:hlinkClick>
              </a:rPr>
              <a:t>https://www.centrointergeneracionaldereferencia.com/</a:t>
            </a:r>
            <a:endParaRPr lang="en-GB" sz="900" u="sng" dirty="0">
              <a:solidFill>
                <a:schemeClr val="tx1"/>
              </a:solidFill>
              <a:latin typeface="+mj-lt"/>
            </a:endParaRPr>
          </a:p>
          <a:p>
            <a:pPr>
              <a:lnSpc>
                <a:spcPct val="150000"/>
              </a:lnSpc>
            </a:pPr>
            <a:r>
              <a:rPr lang="en-IE" sz="900" dirty="0">
                <a:solidFill>
                  <a:schemeClr val="tx1"/>
                </a:solidFill>
                <a:latin typeface="+mj-lt"/>
              </a:rPr>
              <a:t>CONNECTEZ VOTRE VILLE http://www.connectathens.gr </a:t>
            </a:r>
          </a:p>
          <a:p>
            <a:pPr>
              <a:lnSpc>
                <a:spcPct val="150000"/>
              </a:lnSpc>
            </a:pPr>
            <a:r>
              <a:rPr lang="en-IE" sz="900" dirty="0">
                <a:solidFill>
                  <a:schemeClr val="tx1"/>
                </a:solidFill>
                <a:latin typeface="+mj-lt"/>
              </a:rPr>
              <a:t>Intervention dans la communauté </a:t>
            </a:r>
            <a:r>
              <a:rPr lang="en-IE" sz="900" b="0" dirty="0">
                <a:solidFill>
                  <a:schemeClr val="tx1"/>
                </a:solidFill>
                <a:latin typeface="+mj-lt"/>
              </a:rPr>
              <a:t>pour les personnes âgées, handicapées et socialement isolées.</a:t>
            </a:r>
          </a:p>
          <a:p>
            <a:pPr>
              <a:lnSpc>
                <a:spcPct val="150000"/>
              </a:lnSpc>
            </a:pPr>
            <a:r>
              <a:rPr lang="en-IE" sz="900" dirty="0">
                <a:solidFill>
                  <a:schemeClr val="tx1"/>
                </a:solidFill>
                <a:latin typeface="+mj-lt"/>
                <a:hlinkClick r:id="rId10">
                  <a:extLst>
                    <a:ext uri="{A12FA001-AC4F-418D-AE19-62706E023703}">
                      <ahyp:hlinkClr xmlns:ahyp="http://schemas.microsoft.com/office/drawing/2018/hyperlinkcolor" val="tx"/>
                    </a:ext>
                  </a:extLst>
                </a:hlinkClick>
              </a:rPr>
              <a:t>https://www.iasismed.eu/?lang=e</a:t>
            </a:r>
            <a:endParaRPr lang="en-IE" sz="900" dirty="0">
              <a:solidFill>
                <a:schemeClr val="tx1"/>
              </a:solidFill>
              <a:latin typeface="+mj-lt"/>
            </a:endParaRPr>
          </a:p>
          <a:p>
            <a:endParaRPr lang="en-IE" sz="1050" b="0" dirty="0"/>
          </a:p>
          <a:p>
            <a:endParaRPr lang="en-IE" sz="1050" dirty="0"/>
          </a:p>
          <a:p>
            <a:endParaRPr lang="en-US" sz="1200" dirty="0"/>
          </a:p>
        </p:txBody>
      </p:sp>
      <p:sp>
        <p:nvSpPr>
          <p:cNvPr id="58" name="Text Placeholder 57">
            <a:extLst>
              <a:ext uri="{FF2B5EF4-FFF2-40B4-BE49-F238E27FC236}">
                <a16:creationId xmlns:a16="http://schemas.microsoft.com/office/drawing/2014/main" id="{BA53F68A-EC91-294C-8FC4-4B01F484E7D4}"/>
              </a:ext>
            </a:extLst>
          </p:cNvPr>
          <p:cNvSpPr>
            <a:spLocks noGrp="1"/>
          </p:cNvSpPr>
          <p:nvPr>
            <p:ph type="body" sz="quarter" idx="23"/>
          </p:nvPr>
        </p:nvSpPr>
        <p:spPr>
          <a:xfrm>
            <a:off x="9376226" y="239125"/>
            <a:ext cx="2400305" cy="2062244"/>
          </a:xfrm>
        </p:spPr>
        <p:txBody>
          <a:bodyPr/>
          <a:lstStyle/>
          <a:p>
            <a:pPr>
              <a:lnSpc>
                <a:spcPct val="100000"/>
              </a:lnSpc>
            </a:pPr>
            <a:r>
              <a:rPr lang="en-IE" sz="1050" dirty="0">
                <a:solidFill>
                  <a:schemeClr val="tx1"/>
                </a:solidFill>
                <a:latin typeface="+mj-lt"/>
              </a:rPr>
              <a:t>Jardin potager social pour les patients en oncologie</a:t>
            </a:r>
          </a:p>
          <a:p>
            <a:pPr>
              <a:lnSpc>
                <a:spcPct val="100000"/>
              </a:lnSpc>
            </a:pPr>
            <a:r>
              <a:rPr lang="en-GB" sz="800" dirty="0">
                <a:solidFill>
                  <a:schemeClr val="tx1"/>
                </a:solidFill>
                <a:latin typeface="+mj-lt"/>
                <a:hlinkClick r:id="rId11">
                  <a:extLst>
                    <a:ext uri="{A12FA001-AC4F-418D-AE19-62706E023703}">
                      <ahyp:hlinkClr xmlns:ahyp="http://schemas.microsoft.com/office/drawing/2018/hyperlinkcolor" val="tx"/>
                    </a:ext>
                  </a:extLst>
                </a:hlinkClick>
              </a:rPr>
              <a:t>https://www.iglesiasanlorenzoubeda.com/fundacion-huerta-de-san-antonio/</a:t>
            </a:r>
            <a:endParaRPr lang="en-GB" sz="1200" dirty="0">
              <a:solidFill>
                <a:schemeClr val="tx1"/>
              </a:solidFill>
              <a:latin typeface="+mj-lt"/>
            </a:endParaRPr>
          </a:p>
          <a:p>
            <a:pPr>
              <a:lnSpc>
                <a:spcPct val="150000"/>
              </a:lnSpc>
            </a:pPr>
            <a:r>
              <a:rPr lang="en-GB" sz="1050" dirty="0">
                <a:solidFill>
                  <a:schemeClr val="tx1"/>
                </a:solidFill>
                <a:latin typeface="+mj-lt"/>
              </a:rPr>
              <a:t>Le bon âge </a:t>
            </a:r>
            <a:r>
              <a:rPr lang="en-GB" sz="800" dirty="0">
                <a:solidFill>
                  <a:schemeClr val="tx1"/>
                </a:solidFill>
                <a:latin typeface="+mj-lt"/>
              </a:rPr>
              <a:t>: https://www.youtube.com/watch?v=cabSlu4UB_g  </a:t>
            </a:r>
          </a:p>
          <a:p>
            <a:pPr>
              <a:lnSpc>
                <a:spcPct val="150000"/>
              </a:lnSpc>
            </a:pPr>
            <a:r>
              <a:rPr lang="en-IE" sz="900" dirty="0">
                <a:solidFill>
                  <a:schemeClr val="tx1"/>
                </a:solidFill>
                <a:latin typeface="+mj-lt"/>
              </a:rPr>
              <a:t>Classes ouvertes pour les seniors </a:t>
            </a:r>
            <a:r>
              <a:rPr lang="es-ES" sz="800" dirty="0">
                <a:solidFill>
                  <a:schemeClr val="tx1"/>
                </a:solidFill>
                <a:latin typeface="+mj-lt"/>
                <a:hlinkClick r:id="rId12">
                  <a:extLst>
                    <a:ext uri="{A12FA001-AC4F-418D-AE19-62706E023703}">
                      <ahyp:hlinkClr xmlns:ahyp="http://schemas.microsoft.com/office/drawing/2018/hyperlinkcolor" val="tx"/>
                    </a:ext>
                  </a:extLst>
                </a:hlinkClick>
              </a:rPr>
              <a:t>https://www.upo.es/aula-mayores</a:t>
            </a:r>
            <a:endParaRPr lang="en-IE" sz="800" dirty="0">
              <a:solidFill>
                <a:schemeClr val="tx1"/>
              </a:solidFill>
              <a:latin typeface="+mj-lt"/>
            </a:endParaRPr>
          </a:p>
          <a:p>
            <a:pPr>
              <a:lnSpc>
                <a:spcPct val="150000"/>
              </a:lnSpc>
            </a:pPr>
            <a:r>
              <a:rPr lang="en-GB" sz="800" dirty="0">
                <a:solidFill>
                  <a:schemeClr val="tx1"/>
                </a:solidFill>
                <a:latin typeface="+mj-lt"/>
              </a:rPr>
              <a:t>Fundación TAS </a:t>
            </a:r>
            <a:r>
              <a:rPr lang="en-GB" sz="800" dirty="0">
                <a:solidFill>
                  <a:schemeClr val="tx1"/>
                </a:solidFill>
                <a:latin typeface="+mj-lt"/>
                <a:hlinkClick r:id="rId13">
                  <a:extLst>
                    <a:ext uri="{A12FA001-AC4F-418D-AE19-62706E023703}">
                      <ahyp:hlinkClr xmlns:ahyp="http://schemas.microsoft.com/office/drawing/2018/hyperlinkcolor" val="tx"/>
                    </a:ext>
                  </a:extLst>
                </a:hlinkClick>
              </a:rPr>
              <a:t>https://www.fundaciontas.org</a:t>
            </a:r>
            <a:endParaRPr lang="en-IE" sz="800" dirty="0">
              <a:solidFill>
                <a:schemeClr val="tx1"/>
              </a:solidFill>
              <a:latin typeface="+mj-lt"/>
            </a:endParaRPr>
          </a:p>
          <a:p>
            <a:endParaRPr lang="en-IE" sz="900" dirty="0"/>
          </a:p>
        </p:txBody>
      </p:sp>
      <p:sp>
        <p:nvSpPr>
          <p:cNvPr id="2" name="TextBox 1">
            <a:extLst>
              <a:ext uri="{FF2B5EF4-FFF2-40B4-BE49-F238E27FC236}">
                <a16:creationId xmlns:a16="http://schemas.microsoft.com/office/drawing/2014/main" id="{2B120A01-971F-86C4-54B2-5DA44C3C489E}"/>
              </a:ext>
            </a:extLst>
          </p:cNvPr>
          <p:cNvSpPr txBox="1"/>
          <p:nvPr/>
        </p:nvSpPr>
        <p:spPr>
          <a:xfrm>
            <a:off x="3000774" y="1553611"/>
            <a:ext cx="1120395" cy="400110"/>
          </a:xfrm>
          <a:prstGeom prst="rect">
            <a:avLst/>
          </a:prstGeom>
          <a:noFill/>
        </p:spPr>
        <p:txBody>
          <a:bodyPr wrap="square" rtlCol="0">
            <a:spAutoFit/>
          </a:bodyPr>
          <a:lstStyle/>
          <a:p>
            <a:r>
              <a:rPr lang="en-GB" sz="20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ROYAUME-UN</a:t>
            </a:r>
            <a:r>
              <a:rPr lang="en-GB" dirty="0">
                <a:effectLst>
                  <a:outerShdw blurRad="38100" dist="38100" dir="2700000" algn="tl">
                    <a:srgbClr val="000000">
                      <a:alpha val="43137"/>
                    </a:srgbClr>
                  </a:outerShdw>
                </a:effectLst>
              </a:rPr>
              <a:t>I </a:t>
            </a:r>
          </a:p>
        </p:txBody>
      </p:sp>
      <p:sp>
        <p:nvSpPr>
          <p:cNvPr id="6" name="TextBox 5">
            <a:extLst>
              <a:ext uri="{FF2B5EF4-FFF2-40B4-BE49-F238E27FC236}">
                <a16:creationId xmlns:a16="http://schemas.microsoft.com/office/drawing/2014/main" id="{75529228-C9C8-9EF9-6489-0300ABC98B98}"/>
              </a:ext>
            </a:extLst>
          </p:cNvPr>
          <p:cNvSpPr txBox="1"/>
          <p:nvPr/>
        </p:nvSpPr>
        <p:spPr>
          <a:xfrm>
            <a:off x="2966253" y="3390920"/>
            <a:ext cx="871455"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Irlande</a:t>
            </a:r>
          </a:p>
        </p:txBody>
      </p:sp>
      <p:cxnSp>
        <p:nvCxnSpPr>
          <p:cNvPr id="8" name="Straight Arrow Connector 7">
            <a:extLst>
              <a:ext uri="{FF2B5EF4-FFF2-40B4-BE49-F238E27FC236}">
                <a16:creationId xmlns:a16="http://schemas.microsoft.com/office/drawing/2014/main" id="{BBB3BEA7-2124-336A-46BB-0C0919D57BA0}"/>
              </a:ext>
            </a:extLst>
          </p:cNvPr>
          <p:cNvCxnSpPr/>
          <p:nvPr/>
        </p:nvCxnSpPr>
        <p:spPr>
          <a:xfrm>
            <a:off x="3463636" y="2117517"/>
            <a:ext cx="2189019" cy="791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0B25C9-B5B2-34DA-35DF-53E38BCD5446}"/>
              </a:ext>
            </a:extLst>
          </p:cNvPr>
          <p:cNvCxnSpPr>
            <a:stCxn id="6" idx="3"/>
          </p:cNvCxnSpPr>
          <p:nvPr/>
        </p:nvCxnSpPr>
        <p:spPr>
          <a:xfrm flipV="1">
            <a:off x="3837708" y="2845154"/>
            <a:ext cx="1620982" cy="73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503A0A-D06D-0F78-3FC5-BB8A0A1EA6E6}"/>
              </a:ext>
            </a:extLst>
          </p:cNvPr>
          <p:cNvSpPr txBox="1"/>
          <p:nvPr/>
        </p:nvSpPr>
        <p:spPr>
          <a:xfrm>
            <a:off x="3160711" y="5202238"/>
            <a:ext cx="676997"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France</a:t>
            </a:r>
          </a:p>
        </p:txBody>
      </p:sp>
      <p:cxnSp>
        <p:nvCxnSpPr>
          <p:cNvPr id="13" name="Straight Arrow Connector 12">
            <a:extLst>
              <a:ext uri="{FF2B5EF4-FFF2-40B4-BE49-F238E27FC236}">
                <a16:creationId xmlns:a16="http://schemas.microsoft.com/office/drawing/2014/main" id="{310CE6BB-A548-CA39-BD8B-FA1973F25644}"/>
              </a:ext>
            </a:extLst>
          </p:cNvPr>
          <p:cNvCxnSpPr/>
          <p:nvPr/>
        </p:nvCxnSpPr>
        <p:spPr>
          <a:xfrm flipV="1">
            <a:off x="3713018" y="3048000"/>
            <a:ext cx="1939637" cy="215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FCE5F7-0019-51AA-0F12-229DD0D099F8}"/>
              </a:ext>
            </a:extLst>
          </p:cNvPr>
          <p:cNvSpPr txBox="1"/>
          <p:nvPr/>
        </p:nvSpPr>
        <p:spPr>
          <a:xfrm>
            <a:off x="8340436" y="1954912"/>
            <a:ext cx="681038"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Espagne</a:t>
            </a:r>
          </a:p>
        </p:txBody>
      </p:sp>
      <p:sp>
        <p:nvSpPr>
          <p:cNvPr id="15" name="TextBox 14">
            <a:extLst>
              <a:ext uri="{FF2B5EF4-FFF2-40B4-BE49-F238E27FC236}">
                <a16:creationId xmlns:a16="http://schemas.microsoft.com/office/drawing/2014/main" id="{7EC7352C-21A8-22AA-2231-4AF1C69D6423}"/>
              </a:ext>
            </a:extLst>
          </p:cNvPr>
          <p:cNvSpPr txBox="1"/>
          <p:nvPr/>
        </p:nvSpPr>
        <p:spPr>
          <a:xfrm>
            <a:off x="8746155" y="3470320"/>
            <a:ext cx="834165"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Grèce</a:t>
            </a:r>
          </a:p>
        </p:txBody>
      </p:sp>
      <p:cxnSp>
        <p:nvCxnSpPr>
          <p:cNvPr id="21" name="Straight Arrow Connector 20">
            <a:extLst>
              <a:ext uri="{FF2B5EF4-FFF2-40B4-BE49-F238E27FC236}">
                <a16:creationId xmlns:a16="http://schemas.microsoft.com/office/drawing/2014/main" id="{6A7D853F-FCA8-92EB-8396-64AB531CDC90}"/>
              </a:ext>
            </a:extLst>
          </p:cNvPr>
          <p:cNvCxnSpPr/>
          <p:nvPr/>
        </p:nvCxnSpPr>
        <p:spPr>
          <a:xfrm flipH="1">
            <a:off x="5474276" y="2462605"/>
            <a:ext cx="2382982" cy="76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E2A7D0-F28E-BE52-3B0D-C6EC903BD6E3}"/>
              </a:ext>
            </a:extLst>
          </p:cNvPr>
          <p:cNvCxnSpPr>
            <a:stCxn id="15" idx="1"/>
          </p:cNvCxnSpPr>
          <p:nvPr/>
        </p:nvCxnSpPr>
        <p:spPr>
          <a:xfrm flipH="1" flipV="1">
            <a:off x="6072228" y="3111689"/>
            <a:ext cx="2673927" cy="543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5490AB-2D1F-9AD0-2324-058A44906409}"/>
              </a:ext>
            </a:extLst>
          </p:cNvPr>
          <p:cNvSpPr txBox="1"/>
          <p:nvPr/>
        </p:nvSpPr>
        <p:spPr>
          <a:xfrm>
            <a:off x="8562109" y="5084075"/>
            <a:ext cx="881923"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Danemark</a:t>
            </a:r>
          </a:p>
        </p:txBody>
      </p:sp>
      <p:cxnSp>
        <p:nvCxnSpPr>
          <p:cNvPr id="26" name="Straight Arrow Connector 25">
            <a:extLst>
              <a:ext uri="{FF2B5EF4-FFF2-40B4-BE49-F238E27FC236}">
                <a16:creationId xmlns:a16="http://schemas.microsoft.com/office/drawing/2014/main" id="{08D07A32-29C4-D025-095E-10E6670DCF5D}"/>
              </a:ext>
            </a:extLst>
          </p:cNvPr>
          <p:cNvCxnSpPr/>
          <p:nvPr/>
        </p:nvCxnSpPr>
        <p:spPr>
          <a:xfrm flipH="1" flipV="1">
            <a:off x="5957455" y="2909455"/>
            <a:ext cx="2382981" cy="2292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9009B0-8F3A-C056-F7EF-9BB45238BB0C}"/>
              </a:ext>
            </a:extLst>
          </p:cNvPr>
          <p:cNvSpPr txBox="1"/>
          <p:nvPr/>
        </p:nvSpPr>
        <p:spPr>
          <a:xfrm>
            <a:off x="4234702" y="5704616"/>
            <a:ext cx="7245111" cy="984885"/>
          </a:xfrm>
          <a:prstGeom prst="rect">
            <a:avLst/>
          </a:prstGeom>
          <a:noFill/>
        </p:spPr>
        <p:txBody>
          <a:bodyPr wrap="square">
            <a:spAutoFit/>
          </a:bodyPr>
          <a:lstStyle/>
          <a:p>
            <a:r>
              <a:rPr lang="en-IE" sz="2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Changement de point de vue à </a:t>
            </a:r>
            <a:r>
              <a:rPr lang="en-IE" sz="2000" b="1" dirty="0" err="1">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l'échelle</a:t>
            </a:r>
            <a:r>
              <a:rPr lang="en-IE" sz="2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IE" sz="2000" b="1" dirty="0" err="1">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européenne</a:t>
            </a:r>
            <a:endParaRPr lang="en-IE" sz="2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a:p>
            <a:r>
              <a:rPr lang="en-GB" sz="2000" b="1" u="sng"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https://change-of-view.eu/ </a:t>
            </a:r>
            <a:endParaRPr lang="en-IE" sz="2000" b="1"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a:p>
            <a:endParaRPr lang="en-IE" dirty="0"/>
          </a:p>
        </p:txBody>
      </p:sp>
      <p:pic>
        <p:nvPicPr>
          <p:cNvPr id="22" name="Picture 21" descr="United Kingdom Emoji (U+1F1EC, U+1F1E7)">
            <a:extLst>
              <a:ext uri="{FF2B5EF4-FFF2-40B4-BE49-F238E27FC236}">
                <a16:creationId xmlns:a16="http://schemas.microsoft.com/office/drawing/2014/main" id="{2143BA83-D2A1-B49D-1FA7-2BD7EED8931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933772" y="1982188"/>
            <a:ext cx="686356" cy="800100"/>
          </a:xfrm>
          <a:prstGeom prst="rect">
            <a:avLst/>
          </a:prstGeom>
          <a:noFill/>
          <a:ln>
            <a:noFill/>
          </a:ln>
        </p:spPr>
      </p:pic>
      <p:pic>
        <p:nvPicPr>
          <p:cNvPr id="25" name="Picture 24">
            <a:extLst>
              <a:ext uri="{FF2B5EF4-FFF2-40B4-BE49-F238E27FC236}">
                <a16:creationId xmlns:a16="http://schemas.microsoft.com/office/drawing/2014/main" id="{CDFE8441-3634-695D-0FCD-2BBE6F10656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859232" y="3716803"/>
            <a:ext cx="723900" cy="762000"/>
          </a:xfrm>
          <a:prstGeom prst="rect">
            <a:avLst/>
          </a:prstGeom>
          <a:noFill/>
          <a:ln>
            <a:noFill/>
          </a:ln>
        </p:spPr>
      </p:pic>
      <p:pic>
        <p:nvPicPr>
          <p:cNvPr id="27" name="Picture 26" descr="France Emoji (U+1F1EB, U+1F1F7)">
            <a:extLst>
              <a:ext uri="{FF2B5EF4-FFF2-40B4-BE49-F238E27FC236}">
                <a16:creationId xmlns:a16="http://schemas.microsoft.com/office/drawing/2014/main" id="{C147DC44-0D71-1662-CDC1-186ED15549F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183082" y="5523480"/>
            <a:ext cx="800100" cy="771525"/>
          </a:xfrm>
          <a:prstGeom prst="rect">
            <a:avLst/>
          </a:prstGeom>
          <a:noFill/>
          <a:ln>
            <a:noFill/>
          </a:ln>
        </p:spPr>
      </p:pic>
      <p:pic>
        <p:nvPicPr>
          <p:cNvPr id="28" name="Picture 27">
            <a:extLst>
              <a:ext uri="{FF2B5EF4-FFF2-40B4-BE49-F238E27FC236}">
                <a16:creationId xmlns:a16="http://schemas.microsoft.com/office/drawing/2014/main" id="{8C28B802-6CC9-11EF-9E4A-231019B269F6}"/>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446077" y="2309363"/>
            <a:ext cx="647700" cy="657225"/>
          </a:xfrm>
          <a:prstGeom prst="rect">
            <a:avLst/>
          </a:prstGeom>
          <a:noFill/>
          <a:ln>
            <a:noFill/>
          </a:ln>
        </p:spPr>
      </p:pic>
      <p:pic>
        <p:nvPicPr>
          <p:cNvPr id="29" name="Picture 28">
            <a:extLst>
              <a:ext uri="{FF2B5EF4-FFF2-40B4-BE49-F238E27FC236}">
                <a16:creationId xmlns:a16="http://schemas.microsoft.com/office/drawing/2014/main" id="{FA748C20-87D5-CCE8-F445-37A4B89F548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696849" y="3898947"/>
            <a:ext cx="635919" cy="647700"/>
          </a:xfrm>
          <a:prstGeom prst="rect">
            <a:avLst/>
          </a:prstGeom>
          <a:noFill/>
          <a:ln>
            <a:noFill/>
          </a:ln>
        </p:spPr>
      </p:pic>
      <p:pic>
        <p:nvPicPr>
          <p:cNvPr id="30" name="Picture 29">
            <a:extLst>
              <a:ext uri="{FF2B5EF4-FFF2-40B4-BE49-F238E27FC236}">
                <a16:creationId xmlns:a16="http://schemas.microsoft.com/office/drawing/2014/main" id="{4A153022-7398-3532-554F-FDCAE695D65B}"/>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629915" y="5358906"/>
            <a:ext cx="746311" cy="83808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04692"/>
            <a:ext cx="10512420" cy="5178988"/>
          </a:xfrm>
        </p:spPr>
        <p:txBody>
          <a:bodyPr>
            <a:normAutofit fontScale="625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Dans certaines des régions partenaires, la prescription sociale est activement intégrée dans les pratiques et les politiques de </a:t>
            </a:r>
            <a:r>
              <a:rPr lang="en-GB" sz="2900" dirty="0" err="1">
                <a:effectLst/>
                <a:latin typeface="Josefin Sans" pitchFamily="2" charset="0"/>
                <a:ea typeface="Calibri" panose="020F0502020204030204" pitchFamily="34" charset="0"/>
                <a:cs typeface="Times New Roman" panose="02020603050405020304" pitchFamily="18" charset="0"/>
              </a:rPr>
              <a:t>santé</a:t>
            </a:r>
            <a:r>
              <a:rPr lang="en-GB" sz="2900" dirty="0">
                <a:latin typeface="Josefin Sans" pitchFamily="2" charset="0"/>
                <a:ea typeface="Calibri" panose="020F0502020204030204" pitchFamily="34" charset="0"/>
                <a:cs typeface="Times New Roman" panose="02020603050405020304" pitchFamily="18" charset="0"/>
              </a:rPr>
              <a:t>. </a:t>
            </a:r>
            <a:r>
              <a:rPr lang="en-GB" sz="2900" dirty="0" err="1">
                <a:latin typeface="Josefin Sans" pitchFamily="2" charset="0"/>
                <a:ea typeface="Calibri" panose="020F0502020204030204" pitchFamily="34" charset="0"/>
                <a:cs typeface="Times New Roman" panose="02020603050405020304" pitchFamily="18" charset="0"/>
              </a:rPr>
              <a:t>D</a:t>
            </a:r>
            <a:r>
              <a:rPr lang="en-GB" sz="2900" dirty="0" err="1">
                <a:effectLst/>
                <a:latin typeface="Josefin Sans" pitchFamily="2" charset="0"/>
                <a:ea typeface="Calibri" panose="020F0502020204030204" pitchFamily="34" charset="0"/>
                <a:cs typeface="Times New Roman" panose="02020603050405020304" pitchFamily="18" charset="0"/>
              </a:rPr>
              <a:t>epuis</a:t>
            </a:r>
            <a:r>
              <a:rPr lang="en-GB" sz="2900" dirty="0">
                <a:effectLst/>
                <a:latin typeface="Josefin Sans" pitchFamily="2" charset="0"/>
                <a:ea typeface="Calibri" panose="020F0502020204030204" pitchFamily="34" charset="0"/>
                <a:cs typeface="Times New Roman" panose="02020603050405020304" pitchFamily="18" charset="0"/>
              </a:rPr>
              <a:t> 2019, le Royaume-Uni, par le biais de son plan à long terme et du plan universel de soins personnalisés, a approuvé la prescription </a:t>
            </a:r>
            <a:r>
              <a:rPr lang="en-GB" sz="2900" dirty="0" err="1">
                <a:effectLst/>
                <a:latin typeface="Josefin Sans" pitchFamily="2" charset="0"/>
                <a:ea typeface="Calibri" panose="020F0502020204030204" pitchFamily="34" charset="0"/>
                <a:cs typeface="Times New Roman" panose="02020603050405020304" pitchFamily="18" charset="0"/>
              </a:rPr>
              <a:t>sociale</a:t>
            </a:r>
            <a:r>
              <a:rPr lang="en-GB" sz="2900" dirty="0">
                <a:effectLst/>
                <a:latin typeface="Josefin Sans" pitchFamily="2" charset="0"/>
                <a:ea typeface="Calibri" panose="020F0502020204030204" pitchFamily="34" charset="0"/>
                <a:cs typeface="Times New Roman" panose="02020603050405020304" pitchFamily="18" charset="0"/>
              </a:rPr>
              <a:t> (</a:t>
            </a:r>
            <a:r>
              <a:rPr lang="en-GB" sz="2900" dirty="0">
                <a:latin typeface="Josefin Sans" pitchFamily="2" charset="0"/>
                <a:ea typeface="Calibri" panose="020F0502020204030204" pitchFamily="34" charset="0"/>
                <a:cs typeface="Times New Roman" panose="02020603050405020304" pitchFamily="18" charset="0"/>
              </a:rPr>
              <a:t>PS</a:t>
            </a:r>
            <a:r>
              <a:rPr lang="en-GB" sz="2900" dirty="0">
                <a:effectLst/>
                <a:latin typeface="Josefin Sans" pitchFamily="2" charset="0"/>
                <a:ea typeface="Calibri" panose="020F0502020204030204" pitchFamily="34" charset="0"/>
                <a:cs typeface="Times New Roman" panose="02020603050405020304" pitchFamily="18" charset="0"/>
              </a:rPr>
              <a:t>) comme un élément clé, "</a:t>
            </a:r>
            <a:r>
              <a:rPr lang="en-GB" sz="2900" i="1" dirty="0" err="1">
                <a:effectLst/>
                <a:latin typeface="Josefin Sans" pitchFamily="2" charset="0"/>
                <a:ea typeface="Calibri" panose="020F0502020204030204" pitchFamily="34" charset="0"/>
                <a:cs typeface="Times New Roman" panose="02020603050405020304" pitchFamily="18" charset="0"/>
              </a:rPr>
              <a:t>en</a:t>
            </a:r>
            <a:r>
              <a:rPr lang="en-GB" sz="2900" i="1" dirty="0">
                <a:effectLst/>
                <a:latin typeface="Josefin Sans" pitchFamily="2" charset="0"/>
                <a:ea typeface="Calibri" panose="020F0502020204030204" pitchFamily="34" charset="0"/>
                <a:cs typeface="Times New Roman" panose="02020603050405020304" pitchFamily="18" charset="0"/>
              </a:rPr>
              <a:t> adoptant une approche holistique de la santé et du bien-être des </a:t>
            </a:r>
            <a:r>
              <a:rPr lang="en-GB" sz="2900" i="1" dirty="0" err="1">
                <a:effectLst/>
                <a:latin typeface="Josefin Sans" pitchFamily="2" charset="0"/>
                <a:ea typeface="Calibri" panose="020F0502020204030204" pitchFamily="34" charset="0"/>
                <a:cs typeface="Times New Roman" panose="02020603050405020304" pitchFamily="18" charset="0"/>
              </a:rPr>
              <a:t>personnes</a:t>
            </a:r>
            <a:r>
              <a:rPr lang="en-GB" sz="2900" i="1" dirty="0">
                <a:effectLst/>
                <a:latin typeface="Josefin Sans" pitchFamily="2" charset="0"/>
                <a:ea typeface="Calibri" panose="020F0502020204030204" pitchFamily="34" charset="0"/>
                <a:cs typeface="Times New Roman" panose="02020603050405020304" pitchFamily="18" charset="0"/>
              </a:rPr>
              <a:t> . </a:t>
            </a:r>
          </a:p>
          <a:p>
            <a:pPr eaLnBrk="1" fontAlgn="auto" hangingPunct="1">
              <a:lnSpc>
                <a:spcPct val="170000"/>
              </a:lnSpc>
              <a:spcBef>
                <a:spcPts val="0"/>
              </a:spcBef>
              <a:spcAft>
                <a:spcPts val="0"/>
              </a:spcAft>
              <a:defRPr/>
            </a:pPr>
            <a:endParaRPr lang="en-GB" sz="2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 </a:t>
            </a:r>
            <a:r>
              <a:rPr lang="en-GB" sz="2900" dirty="0">
                <a:solidFill>
                  <a:schemeClr val="tx1"/>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https://www.longtermplan.nhs.uk/ </a:t>
            </a:r>
            <a:r>
              <a:rPr lang="en-GB" sz="2900" dirty="0">
                <a:effectLst/>
                <a:latin typeface="Josefin Sans" pitchFamily="2" charset="0"/>
                <a:ea typeface="Calibri" panose="020F0502020204030204" pitchFamily="34" charset="0"/>
                <a:cs typeface="Times New Roman" panose="02020603050405020304" pitchFamily="18" charset="0"/>
              </a:rPr>
              <a:t>]</a:t>
            </a:r>
          </a:p>
          <a:p>
            <a:pPr eaLnBrk="1" fontAlgn="auto" hangingPunct="1">
              <a:lnSpc>
                <a:spcPct val="170000"/>
              </a:lnSpc>
              <a:spcBef>
                <a:spcPts val="0"/>
              </a:spcBef>
              <a:spcAft>
                <a:spcPts val="0"/>
              </a:spcAft>
              <a:defRPr/>
            </a:pPr>
            <a:endParaRPr lang="en-GB" sz="29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En Irlande, les structures et les mécanismes de prescription sociale progressent, comme le réseau All Ireland Social Prescribing Network pour adopter et intégrer le concept de PS.</a:t>
            </a:r>
          </a:p>
          <a:p>
            <a:pPr eaLnBrk="1" fontAlgn="auto" hangingPunct="1">
              <a:lnSpc>
                <a:spcPct val="170000"/>
              </a:lnSpc>
              <a:spcBef>
                <a:spcPts val="0"/>
              </a:spcBef>
              <a:spcAft>
                <a:spcPts val="0"/>
              </a:spcAft>
              <a:defRPr/>
            </a:pPr>
            <a:endParaRPr lang="en-GB" sz="2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 </a:t>
            </a:r>
            <a:r>
              <a:rPr lang="en-GB" sz="2900" u="sng" dirty="0">
                <a:solidFill>
                  <a:schemeClr val="tx1"/>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https://allirelandsocialprescribing.ie/ </a:t>
            </a:r>
            <a:r>
              <a:rPr lang="en-GB" sz="29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466165" y="674819"/>
            <a:ext cx="11107374" cy="729873"/>
          </a:xfrm>
        </p:spPr>
        <p:txBody>
          <a:bodyPr/>
          <a:lstStyle/>
          <a:p>
            <a:pPr algn="ctr"/>
            <a:r>
              <a:rPr lang="en-US" dirty="0">
                <a:effectLst>
                  <a:outerShdw blurRad="38100" dist="38100" dir="2700000" algn="tl">
                    <a:srgbClr val="000000">
                      <a:alpha val="43137"/>
                    </a:srgbClr>
                  </a:outerShdw>
                </a:effectLst>
              </a:rPr>
              <a:t>La prescription sociale dans les contextes de soins de santé</a:t>
            </a:r>
          </a:p>
        </p:txBody>
      </p:sp>
      <p:pic>
        <p:nvPicPr>
          <p:cNvPr id="5" name="Picture 4" descr="Icon&#10;&#10;Description automatically generated with low confidence">
            <a:extLst>
              <a:ext uri="{FF2B5EF4-FFF2-40B4-BE49-F238E27FC236}">
                <a16:creationId xmlns:a16="http://schemas.microsoft.com/office/drawing/2014/main" id="{A53B2B4D-5DFC-6D4C-107E-ABFB0DA53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936" y="3429000"/>
            <a:ext cx="4001518" cy="3650672"/>
          </a:xfrm>
          <a:prstGeom prst="rect">
            <a:avLst/>
          </a:prstGeom>
        </p:spPr>
      </p:pic>
    </p:spTree>
    <p:extLst>
      <p:ext uri="{BB962C8B-B14F-4D97-AF65-F5344CB8AC3E}">
        <p14:creationId xmlns:p14="http://schemas.microsoft.com/office/powerpoint/2010/main" val="3100890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a:xfrm>
            <a:off x="461438" y="721788"/>
            <a:ext cx="2886739" cy="1445550"/>
          </a:xfrm>
        </p:spPr>
        <p:txBody>
          <a:bodyPr>
            <a:noAutofit/>
          </a:bodyPr>
          <a:lstStyle/>
          <a:p>
            <a:endParaRPr lang="en-US" sz="1200" dirty="0">
              <a:solidFill>
                <a:schemeClr val="tx1"/>
              </a:solidFill>
            </a:endParaRPr>
          </a:p>
          <a:p>
            <a:r>
              <a:rPr lang="en-US" sz="1200" dirty="0">
                <a:solidFill>
                  <a:schemeClr val="tx1"/>
                </a:solidFill>
              </a:rPr>
              <a:t>L'étude de l'OCDE de 2016 appelle à de nouveaux progrès pour :</a:t>
            </a:r>
          </a:p>
          <a:p>
            <a:pPr marL="342900" indent="-342900">
              <a:buFont typeface="Arial" panose="020B0604020202020204" pitchFamily="34" charset="0"/>
              <a:buChar char="•"/>
            </a:pPr>
            <a:r>
              <a:rPr lang="en-US" sz="1200" dirty="0">
                <a:solidFill>
                  <a:schemeClr val="tx1"/>
                </a:solidFill>
              </a:rPr>
              <a:t>Promouvoir la pertinence des soins</a:t>
            </a:r>
          </a:p>
          <a:p>
            <a:pPr marL="342900" indent="-342900">
              <a:buFont typeface="Arial" panose="020B0604020202020204" pitchFamily="34" charset="0"/>
              <a:buChar char="•"/>
            </a:pPr>
            <a:r>
              <a:rPr lang="en-US" sz="1200" dirty="0">
                <a:solidFill>
                  <a:schemeClr val="tx1"/>
                </a:solidFill>
              </a:rPr>
              <a:t>Empêcher la propagation des facteurs de risque</a:t>
            </a:r>
          </a:p>
          <a:p>
            <a:pPr marL="342900" indent="-342900">
              <a:buFont typeface="Arial" panose="020B0604020202020204" pitchFamily="34" charset="0"/>
              <a:buChar char="•"/>
            </a:pPr>
            <a:r>
              <a:rPr lang="en-US" sz="1200" dirty="0">
                <a:solidFill>
                  <a:schemeClr val="tx1"/>
                </a:solidFill>
              </a:rPr>
              <a:t>S'attaquer aux variations géographiques des soins de santé</a:t>
            </a:r>
          </a:p>
          <a:p>
            <a:pPr marL="342900" indent="-342900">
              <a:buFont typeface="Arial" panose="020B0604020202020204" pitchFamily="34" charset="0"/>
              <a:buChar char="•"/>
            </a:pPr>
            <a:r>
              <a:rPr lang="en-US" sz="1200" dirty="0" err="1">
                <a:solidFill>
                  <a:schemeClr val="tx1"/>
                </a:solidFill>
              </a:rPr>
              <a:t>Développer</a:t>
            </a:r>
            <a:r>
              <a:rPr lang="en-US" sz="1200" dirty="0">
                <a:solidFill>
                  <a:schemeClr val="tx1"/>
                </a:solidFill>
              </a:rPr>
              <a:t> des services de base communautaires</a:t>
            </a:r>
          </a:p>
          <a:p>
            <a:r>
              <a:rPr lang="en-GB"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GB" sz="1200" u="sng" dirty="0">
                <a:solidFill>
                  <a:srgbClr val="0070C0"/>
                </a:solidFill>
                <a:effectLst/>
                <a:latin typeface="Calibri" panose="020F0502020204030204" pitchFamily="34" charset="0"/>
                <a:ea typeface="Calibri" panose="020F0502020204030204" pitchFamily="34" charset="0"/>
              </a:rPr>
              <a:t>https://www.oecd.org/france/Health-Policy-in-France-January-2016.pdf ] </a:t>
            </a:r>
            <a:endParaRPr lang="en-US" sz="1200" u="sng" dirty="0">
              <a:solidFill>
                <a:srgbClr val="0070C0"/>
              </a:solidFill>
            </a:endParaRPr>
          </a:p>
          <a:p>
            <a:r>
              <a:rPr lang="en-US" sz="1200" dirty="0">
                <a:solidFill>
                  <a:srgbClr val="0070C0"/>
                </a:solidFill>
              </a:rPr>
              <a:t> </a:t>
            </a:r>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a:xfrm>
            <a:off x="483047" y="2728450"/>
            <a:ext cx="2886739" cy="2031877"/>
          </a:xfrm>
        </p:spPr>
        <p:txBody>
          <a:bodyPr>
            <a:noAutofit/>
          </a:bodyPr>
          <a:lstStyle/>
          <a:p>
            <a:pPr>
              <a:lnSpc>
                <a:spcPct val="150000"/>
              </a:lnSpc>
            </a:pPr>
            <a:r>
              <a:rPr lang="en-US" sz="1200" dirty="0">
                <a:solidFill>
                  <a:schemeClr val="tx1"/>
                </a:solidFill>
              </a:rPr>
              <a:t>La crise financière a eu un impact considérable sur la santé et le bien-être. Les ressources limitées ont entraîné des taux de chômage élevés, les gens sont confrontés à la pauvreté...</a:t>
            </a:r>
          </a:p>
          <a:p>
            <a:r>
              <a:rPr lang="en-GB"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[https://borgenproject.org/mental-health-care-in-greece/</a:t>
            </a:r>
            <a:endParaRPr lang="en-US" sz="1200" dirty="0">
              <a:solidFill>
                <a:srgbClr val="0070C0"/>
              </a:solidFill>
            </a:endParaRP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96599" y="4917215"/>
            <a:ext cx="2886739" cy="1218997"/>
          </a:xfrm>
        </p:spPr>
        <p:txBody>
          <a:bodyPr>
            <a:normAutofit fontScale="55000" lnSpcReduction="20000"/>
          </a:bodyPr>
          <a:lstStyle/>
          <a:p>
            <a:pPr algn="l">
              <a:lnSpc>
                <a:spcPct val="170000"/>
              </a:lnSpc>
            </a:pPr>
            <a:r>
              <a:rPr lang="en-US" dirty="0"/>
              <a:t>Les organisations non gouvernementales ouvrent la voie en concevant et en mettant en œuvre des projets axés sur le développement.</a:t>
            </a:r>
          </a:p>
          <a:p>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60436" y="215153"/>
            <a:ext cx="2886739" cy="1599792"/>
          </a:xfrm>
        </p:spPr>
        <p:txBody>
          <a:bodyPr>
            <a:noAutofit/>
          </a:bodyPr>
          <a:lstStyle/>
          <a:p>
            <a:pPr>
              <a:lnSpc>
                <a:spcPct val="170000"/>
              </a:lnSpc>
            </a:pPr>
            <a:endParaRPr lang="en-GB" sz="1100" dirty="0">
              <a:effectLst/>
              <a:latin typeface="Josefin Sans" pitchFamily="2" charset="0"/>
              <a:ea typeface="Calibri" panose="020F0502020204030204" pitchFamily="34" charset="0"/>
            </a:endParaRPr>
          </a:p>
          <a:p>
            <a:pPr>
              <a:lnSpc>
                <a:spcPct val="170000"/>
              </a:lnSpc>
            </a:pPr>
            <a:endParaRPr lang="en-GB" sz="1200" dirty="0">
              <a:effectLst/>
              <a:latin typeface="Josefin Sans" pitchFamily="2" charset="0"/>
              <a:ea typeface="Calibri" panose="020F0502020204030204" pitchFamily="34" charset="0"/>
            </a:endParaRPr>
          </a:p>
          <a:p>
            <a:pPr>
              <a:lnSpc>
                <a:spcPct val="170000"/>
              </a:lnSpc>
            </a:pPr>
            <a:r>
              <a:rPr lang="en-GB" sz="1200" dirty="0">
                <a:latin typeface="Josefin Sans" pitchFamily="2" charset="0"/>
                <a:ea typeface="Calibri" panose="020F0502020204030204" pitchFamily="34" charset="0"/>
              </a:rPr>
              <a:t>Le </a:t>
            </a:r>
            <a:r>
              <a:rPr lang="en-GB" sz="1200" dirty="0" err="1">
                <a:latin typeface="Josefin Sans" pitchFamily="2" charset="0"/>
                <a:ea typeface="Calibri" panose="020F0502020204030204" pitchFamily="34" charset="0"/>
              </a:rPr>
              <a:t>Danemark</a:t>
            </a:r>
            <a:r>
              <a:rPr lang="en-GB" sz="1200" dirty="0">
                <a:latin typeface="Josefin Sans" pitchFamily="2" charset="0"/>
                <a:ea typeface="Calibri" panose="020F0502020204030204" pitchFamily="34" charset="0"/>
              </a:rPr>
              <a:t> </a:t>
            </a:r>
            <a:r>
              <a:rPr lang="en-GB" sz="1200" dirty="0" err="1">
                <a:latin typeface="Josefin Sans" pitchFamily="2" charset="0"/>
                <a:ea typeface="Calibri" panose="020F0502020204030204" pitchFamily="34" charset="0"/>
              </a:rPr>
              <a:t>est</a:t>
            </a:r>
            <a:r>
              <a:rPr lang="en-GB" sz="1200" dirty="0">
                <a:latin typeface="Josefin Sans" pitchFamily="2" charset="0"/>
                <a:ea typeface="Calibri" panose="020F0502020204030204" pitchFamily="34" charset="0"/>
              </a:rPr>
              <a:t> </a:t>
            </a:r>
            <a:r>
              <a:rPr lang="en-GB" sz="1200" dirty="0" err="1">
                <a:latin typeface="Josefin Sans" pitchFamily="2" charset="0"/>
                <a:ea typeface="Calibri" panose="020F0502020204030204" pitchFamily="34" charset="0"/>
              </a:rPr>
              <a:t>r</a:t>
            </a:r>
            <a:r>
              <a:rPr lang="en-GB" sz="1200" dirty="0" err="1">
                <a:effectLst/>
                <a:latin typeface="Josefin Sans" pitchFamily="2" charset="0"/>
                <a:ea typeface="Calibri" panose="020F0502020204030204" pitchFamily="34" charset="0"/>
              </a:rPr>
              <a:t>econnu</a:t>
            </a:r>
            <a:r>
              <a:rPr lang="en-GB" sz="1200" dirty="0">
                <a:effectLst/>
                <a:latin typeface="Josefin Sans" pitchFamily="2" charset="0"/>
                <a:ea typeface="Calibri" panose="020F0502020204030204" pitchFamily="34" charset="0"/>
              </a:rPr>
              <a:t> comme l'un des endroits les plus agréables à vivre depuis 9 </a:t>
            </a:r>
            <a:r>
              <a:rPr lang="en-GB" sz="1200" dirty="0" err="1">
                <a:effectLst/>
                <a:latin typeface="Josefin Sans" pitchFamily="2" charset="0"/>
                <a:ea typeface="Calibri" panose="020F0502020204030204" pitchFamily="34" charset="0"/>
              </a:rPr>
              <a:t>ans</a:t>
            </a:r>
            <a:r>
              <a:rPr lang="en-GB" sz="1200" dirty="0">
                <a:effectLst/>
                <a:latin typeface="Josefin Sans" pitchFamily="2" charset="0"/>
                <a:ea typeface="Calibri" panose="020F0502020204030204" pitchFamily="34" charset="0"/>
              </a:rPr>
              <a:t>, grâce </a:t>
            </a:r>
            <a:r>
              <a:rPr lang="en-GB" sz="1200" dirty="0" err="1">
                <a:effectLst/>
                <a:latin typeface="Josefin Sans" pitchFamily="2" charset="0"/>
                <a:ea typeface="Calibri" panose="020F0502020204030204" pitchFamily="34" charset="0"/>
              </a:rPr>
              <a:t>à</a:t>
            </a:r>
            <a:r>
              <a:rPr lang="en-GB" sz="1200" dirty="0">
                <a:effectLst/>
                <a:latin typeface="Josefin Sans" pitchFamily="2" charset="0"/>
                <a:ea typeface="Calibri" panose="020F0502020204030204" pitchFamily="34" charset="0"/>
              </a:rPr>
              <a:t> </a:t>
            </a:r>
            <a:r>
              <a:rPr lang="en-GB" sz="1200" dirty="0" err="1">
                <a:effectLst/>
                <a:latin typeface="Josefin Sans" pitchFamily="2" charset="0"/>
                <a:ea typeface="Calibri" panose="020F0502020204030204" pitchFamily="34" charset="0"/>
              </a:rPr>
              <a:t>une</a:t>
            </a:r>
            <a:r>
              <a:rPr lang="en-GB" sz="1200" dirty="0">
                <a:effectLst/>
                <a:latin typeface="Josefin Sans" pitchFamily="2" charset="0"/>
                <a:ea typeface="Calibri" panose="020F0502020204030204" pitchFamily="34" charset="0"/>
              </a:rPr>
              <a:t> </a:t>
            </a:r>
            <a:r>
              <a:rPr lang="en-GB" sz="1200" dirty="0" err="1">
                <a:latin typeface="Josefin Sans" pitchFamily="2" charset="0"/>
              </a:rPr>
              <a:t>ensibilisation</a:t>
            </a:r>
            <a:r>
              <a:rPr lang="en-GB" sz="1200" dirty="0">
                <a:latin typeface="Josefin Sans" pitchFamily="2" charset="0"/>
              </a:rPr>
              <a:t> accrue à la santé </a:t>
            </a:r>
            <a:r>
              <a:rPr lang="en-GB" sz="1200" dirty="0" err="1">
                <a:latin typeface="Josefin Sans" pitchFamily="2" charset="0"/>
              </a:rPr>
              <a:t>mentale</a:t>
            </a:r>
            <a:r>
              <a:rPr lang="en-GB" sz="1200" dirty="0">
                <a:latin typeface="Josefin Sans" pitchFamily="2" charset="0"/>
              </a:rPr>
              <a:t> et des soins gratuits grâce à un </a:t>
            </a:r>
            <a:r>
              <a:rPr lang="en-GB" sz="1200" dirty="0" err="1">
                <a:latin typeface="Josefin Sans" pitchFamily="2" charset="0"/>
              </a:rPr>
              <a:t>impôt</a:t>
            </a:r>
            <a:r>
              <a:rPr lang="en-GB" sz="1200" dirty="0">
                <a:latin typeface="Josefin Sans" pitchFamily="2" charset="0"/>
              </a:rPr>
              <a:t> </a:t>
            </a:r>
            <a:r>
              <a:rPr lang="en-GB" sz="1200" dirty="0" err="1">
                <a:latin typeface="Josefin Sans" pitchFamily="2" charset="0"/>
              </a:rPr>
              <a:t>élevé</a:t>
            </a:r>
            <a:r>
              <a:rPr lang="en-GB" sz="1200" dirty="0">
                <a:latin typeface="Josefin Sans" pitchFamily="2" charset="0"/>
              </a:rPr>
              <a:t>.</a:t>
            </a:r>
          </a:p>
          <a:p>
            <a:pPr>
              <a:lnSpc>
                <a:spcPct val="170000"/>
              </a:lnSpc>
            </a:pPr>
            <a:r>
              <a:rPr lang="en-GB"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https://borgenproject.org/mental-health-in-denmark</a:t>
            </a:r>
            <a:endParaRPr lang="en-US" sz="1200" dirty="0">
              <a:solidFill>
                <a:srgbClr val="0070C0"/>
              </a:solidFill>
            </a:endParaRPr>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9009202" y="2537038"/>
            <a:ext cx="2886739" cy="1648882"/>
          </a:xfrm>
        </p:spPr>
        <p:txBody>
          <a:bodyPr>
            <a:normAutofit/>
          </a:bodyPr>
          <a:lstStyle/>
          <a:p>
            <a:pPr>
              <a:lnSpc>
                <a:spcPct val="150000"/>
              </a:lnSpc>
            </a:pPr>
            <a:r>
              <a:rPr lang="en-US" sz="1100" dirty="0" err="1"/>
              <a:t>Depuis</a:t>
            </a:r>
            <a:r>
              <a:rPr lang="en-US" sz="1100" dirty="0"/>
              <a:t> 2019 le Royaume-Uni, par le biais de son plan à long terme et de son plan de soins personnalisés, a approuvé la prescription sociale.</a:t>
            </a:r>
          </a:p>
          <a:p>
            <a:pPr>
              <a:lnSpc>
                <a:spcPct val="150000"/>
              </a:lnSpc>
            </a:pPr>
            <a:r>
              <a:rPr lang="en-GB"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https://www.longtermplan.nhs.uk </a:t>
            </a:r>
            <a:endParaRPr lang="en-US" sz="1400" dirty="0">
              <a:solidFill>
                <a:srgbClr val="0070C0"/>
              </a:solidFill>
            </a:endParaRPr>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60436" y="4587957"/>
            <a:ext cx="2886739" cy="1500505"/>
          </a:xfrm>
        </p:spPr>
        <p:txBody>
          <a:bodyPr>
            <a:normAutofit fontScale="70000" lnSpcReduction="20000"/>
          </a:bodyPr>
          <a:lstStyle/>
          <a:p>
            <a:pPr>
              <a:lnSpc>
                <a:spcPct val="150000"/>
              </a:lnSpc>
            </a:pPr>
            <a:r>
              <a:rPr lang="en-GB" sz="1700" dirty="0">
                <a:effectLst/>
                <a:latin typeface="Josefin Sans" pitchFamily="2" charset="0"/>
                <a:ea typeface="Calibri" panose="020F0502020204030204" pitchFamily="34" charset="0"/>
                <a:cs typeface="Times New Roman" panose="02020603050405020304" pitchFamily="18" charset="0"/>
              </a:rPr>
              <a:t>Les structures et les mécanismes de prescription sociale progressent pour adopter et intégrer le concept de PS.</a:t>
            </a:r>
          </a:p>
          <a:p>
            <a:pPr>
              <a:lnSpc>
                <a:spcPct val="150000"/>
              </a:lnSpc>
            </a:pPr>
            <a:r>
              <a:rPr lang="en-GB"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https://allirelandsocialprescribing.ie</a:t>
            </a:r>
            <a:endParaRPr lang="en-GB"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p:txBody>
          <a:bodyPr/>
          <a:lstStyle/>
          <a:p>
            <a:r>
              <a:rPr lang="en-US" sz="2000" dirty="0"/>
              <a:t>Situations géographiques de santé</a:t>
            </a:r>
          </a:p>
          <a:p>
            <a:r>
              <a:rPr lang="en-US" sz="2000" dirty="0"/>
              <a:t>À travers l'Europe</a:t>
            </a:r>
          </a:p>
        </p:txBody>
      </p:sp>
      <p:sp>
        <p:nvSpPr>
          <p:cNvPr id="2" name="TextBox 1">
            <a:extLst>
              <a:ext uri="{FF2B5EF4-FFF2-40B4-BE49-F238E27FC236}">
                <a16:creationId xmlns:a16="http://schemas.microsoft.com/office/drawing/2014/main" id="{C384A948-EC65-8604-4AD0-7DA1A93DAF90}"/>
              </a:ext>
            </a:extLst>
          </p:cNvPr>
          <p:cNvSpPr txBox="1"/>
          <p:nvPr/>
        </p:nvSpPr>
        <p:spPr>
          <a:xfrm>
            <a:off x="3565063" y="1039091"/>
            <a:ext cx="1114776" cy="523220"/>
          </a:xfrm>
          <a:prstGeom prst="rect">
            <a:avLst/>
          </a:prstGeom>
          <a:noFill/>
        </p:spPr>
        <p:txBody>
          <a:bodyPr wrap="square" rtlCol="0">
            <a:spAutoFit/>
          </a:bodyPr>
          <a:lstStyle/>
          <a:p>
            <a:r>
              <a:rPr lang="en-GB" sz="2800" dirty="0">
                <a:latin typeface="Amatic SC" panose="00000500000000000000" pitchFamily="2" charset="-79"/>
                <a:cs typeface="Amatic SC" panose="00000500000000000000" pitchFamily="2" charset="-79"/>
              </a:rPr>
              <a:t>France</a:t>
            </a:r>
          </a:p>
        </p:txBody>
      </p:sp>
      <p:sp>
        <p:nvSpPr>
          <p:cNvPr id="3" name="TextBox 2">
            <a:extLst>
              <a:ext uri="{FF2B5EF4-FFF2-40B4-BE49-F238E27FC236}">
                <a16:creationId xmlns:a16="http://schemas.microsoft.com/office/drawing/2014/main" id="{D034D9FA-00B2-8904-74F9-3BA4A67AE8EA}"/>
              </a:ext>
            </a:extLst>
          </p:cNvPr>
          <p:cNvSpPr txBox="1"/>
          <p:nvPr/>
        </p:nvSpPr>
        <p:spPr>
          <a:xfrm>
            <a:off x="3383338" y="2441247"/>
            <a:ext cx="926666"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Grèce</a:t>
            </a:r>
          </a:p>
        </p:txBody>
      </p:sp>
      <p:sp>
        <p:nvSpPr>
          <p:cNvPr id="4" name="TextBox 3">
            <a:extLst>
              <a:ext uri="{FF2B5EF4-FFF2-40B4-BE49-F238E27FC236}">
                <a16:creationId xmlns:a16="http://schemas.microsoft.com/office/drawing/2014/main" id="{8978F8FB-EFBB-9CAE-1C56-5FED13E59962}"/>
              </a:ext>
            </a:extLst>
          </p:cNvPr>
          <p:cNvSpPr txBox="1"/>
          <p:nvPr/>
        </p:nvSpPr>
        <p:spPr>
          <a:xfrm>
            <a:off x="3383338" y="4185920"/>
            <a:ext cx="982739"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Espagne</a:t>
            </a:r>
          </a:p>
        </p:txBody>
      </p:sp>
      <p:sp>
        <p:nvSpPr>
          <p:cNvPr id="18" name="TextBox 17">
            <a:extLst>
              <a:ext uri="{FF2B5EF4-FFF2-40B4-BE49-F238E27FC236}">
                <a16:creationId xmlns:a16="http://schemas.microsoft.com/office/drawing/2014/main" id="{4351E253-C7BE-30C8-51F0-8179EB4D241A}"/>
              </a:ext>
            </a:extLst>
          </p:cNvPr>
          <p:cNvSpPr txBox="1"/>
          <p:nvPr/>
        </p:nvSpPr>
        <p:spPr>
          <a:xfrm>
            <a:off x="7693888" y="1039091"/>
            <a:ext cx="1114776"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Danemark</a:t>
            </a:r>
          </a:p>
        </p:txBody>
      </p:sp>
      <p:sp>
        <p:nvSpPr>
          <p:cNvPr id="19" name="TextBox 18">
            <a:extLst>
              <a:ext uri="{FF2B5EF4-FFF2-40B4-BE49-F238E27FC236}">
                <a16:creationId xmlns:a16="http://schemas.microsoft.com/office/drawing/2014/main" id="{E89696D6-6770-6D80-EDDD-D20909C1071E}"/>
              </a:ext>
            </a:extLst>
          </p:cNvPr>
          <p:cNvSpPr txBox="1"/>
          <p:nvPr/>
        </p:nvSpPr>
        <p:spPr>
          <a:xfrm>
            <a:off x="7872783" y="2537038"/>
            <a:ext cx="881677" cy="646331"/>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Royaume-Uni</a:t>
            </a:r>
          </a:p>
        </p:txBody>
      </p:sp>
      <p:sp>
        <p:nvSpPr>
          <p:cNvPr id="20" name="TextBox 19">
            <a:extLst>
              <a:ext uri="{FF2B5EF4-FFF2-40B4-BE49-F238E27FC236}">
                <a16:creationId xmlns:a16="http://schemas.microsoft.com/office/drawing/2014/main" id="{E04195A4-D675-0851-E84F-0B2E6432F79F}"/>
              </a:ext>
            </a:extLst>
          </p:cNvPr>
          <p:cNvSpPr txBox="1"/>
          <p:nvPr/>
        </p:nvSpPr>
        <p:spPr>
          <a:xfrm>
            <a:off x="7825926" y="4405745"/>
            <a:ext cx="881676"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Irlande</a:t>
            </a:r>
          </a:p>
        </p:txBody>
      </p:sp>
      <p:pic>
        <p:nvPicPr>
          <p:cNvPr id="15" name="Picture 14" descr="United Kingdom Emoji (U+1F1EC, U+1F1E7)">
            <a:extLst>
              <a:ext uri="{FF2B5EF4-FFF2-40B4-BE49-F238E27FC236}">
                <a16:creationId xmlns:a16="http://schemas.microsoft.com/office/drawing/2014/main" id="{52367D4D-8BDE-E539-C225-44ECC834D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0443" y="3054832"/>
            <a:ext cx="686356" cy="800100"/>
          </a:xfrm>
          <a:prstGeom prst="rect">
            <a:avLst/>
          </a:prstGeom>
          <a:noFill/>
          <a:ln>
            <a:noFill/>
          </a:ln>
        </p:spPr>
      </p:pic>
      <p:pic>
        <p:nvPicPr>
          <p:cNvPr id="16" name="Picture 15">
            <a:extLst>
              <a:ext uri="{FF2B5EF4-FFF2-40B4-BE49-F238E27FC236}">
                <a16:creationId xmlns:a16="http://schemas.microsoft.com/office/drawing/2014/main" id="{C371CA9C-1112-29D9-1A82-281F0E6F95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1558" y="4835441"/>
            <a:ext cx="723900" cy="762000"/>
          </a:xfrm>
          <a:prstGeom prst="rect">
            <a:avLst/>
          </a:prstGeom>
          <a:noFill/>
          <a:ln>
            <a:noFill/>
          </a:ln>
        </p:spPr>
      </p:pic>
      <p:pic>
        <p:nvPicPr>
          <p:cNvPr id="17" name="Picture 16">
            <a:extLst>
              <a:ext uri="{FF2B5EF4-FFF2-40B4-BE49-F238E27FC236}">
                <a16:creationId xmlns:a16="http://schemas.microsoft.com/office/drawing/2014/main" id="{B0F13AC3-FA2E-1423-AF4B-EB51B63846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4466" y="4839712"/>
            <a:ext cx="647700" cy="657225"/>
          </a:xfrm>
          <a:prstGeom prst="rect">
            <a:avLst/>
          </a:prstGeom>
          <a:noFill/>
          <a:ln>
            <a:noFill/>
          </a:ln>
        </p:spPr>
      </p:pic>
      <p:pic>
        <p:nvPicPr>
          <p:cNvPr id="21" name="Picture 20">
            <a:extLst>
              <a:ext uri="{FF2B5EF4-FFF2-40B4-BE49-F238E27FC236}">
                <a16:creationId xmlns:a16="http://schemas.microsoft.com/office/drawing/2014/main" id="{3D541BCD-F9C4-B4D8-FD25-ACB5E6957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0353" y="1368444"/>
            <a:ext cx="746311" cy="838083"/>
          </a:xfrm>
          <a:prstGeom prst="rect">
            <a:avLst/>
          </a:prstGeom>
          <a:noFill/>
          <a:ln>
            <a:noFill/>
          </a:ln>
        </p:spPr>
      </p:pic>
      <p:pic>
        <p:nvPicPr>
          <p:cNvPr id="22" name="Picture 21">
            <a:extLst>
              <a:ext uri="{FF2B5EF4-FFF2-40B4-BE49-F238E27FC236}">
                <a16:creationId xmlns:a16="http://schemas.microsoft.com/office/drawing/2014/main" id="{40EDA2F2-9FE2-B0F8-B518-833F6E77F3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67447" y="2906225"/>
            <a:ext cx="635919" cy="647700"/>
          </a:xfrm>
          <a:prstGeom prst="rect">
            <a:avLst/>
          </a:prstGeom>
          <a:noFill/>
          <a:ln>
            <a:noFill/>
          </a:ln>
        </p:spPr>
      </p:pic>
      <p:pic>
        <p:nvPicPr>
          <p:cNvPr id="23" name="Picture 22" descr="France Emoji (U+1F1EB, U+1F1F7)">
            <a:extLst>
              <a:ext uri="{FF2B5EF4-FFF2-40B4-BE49-F238E27FC236}">
                <a16:creationId xmlns:a16="http://schemas.microsoft.com/office/drawing/2014/main" id="{F59BFABA-CCED-A3B8-B7CE-6A3000F8137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88420" y="1476141"/>
            <a:ext cx="800100" cy="771525"/>
          </a:xfrm>
          <a:prstGeom prst="rect">
            <a:avLst/>
          </a:prstGeom>
          <a:noFill/>
          <a:ln>
            <a:noFill/>
          </a:ln>
        </p:spPr>
      </p:pic>
    </p:spTree>
    <p:extLst>
      <p:ext uri="{BB962C8B-B14F-4D97-AF65-F5344CB8AC3E}">
        <p14:creationId xmlns:p14="http://schemas.microsoft.com/office/powerpoint/2010/main" val="3146835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879522" y="909505"/>
            <a:ext cx="10512420" cy="5528866"/>
          </a:xfrm>
        </p:spPr>
        <p:txBody>
          <a:bodyPr>
            <a:normAutofit fontScale="70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IE" sz="2000" dirty="0"/>
              <a:t>Les diapositives précédentes illustrent clairement les multiples facettes du développement de la prescription sociale dans les régions et pays partenaires, en tenant compte du contexte de la santé dans chacun d'entre eux, et nous allons maintenant examiner le développement de la prescription sociale :</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Royaume-Uni - </a:t>
            </a:r>
            <a:r>
              <a:rPr lang="en-IE" sz="2000" dirty="0"/>
              <a:t>Entièrement intégré dans les politiques et procédures de soins de santé.</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Irlande - </a:t>
            </a:r>
            <a:r>
              <a:rPr lang="en-IE" sz="2000" dirty="0"/>
              <a:t>Des progrès sont en cours et la prescription sociale se développe dans la région.</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France - </a:t>
            </a:r>
            <a:r>
              <a:rPr lang="en-IE" sz="2000" dirty="0"/>
              <a:t>Le développement de services à base sociale pour les troubles de la santé mentale se reflète dans les prescriptions sociales disponibles, les organisations sociales et culturelles étant à l'avant-garde de ces développements.</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Grèce - </a:t>
            </a:r>
            <a:r>
              <a:rPr lang="en-GB" sz="2000" dirty="0">
                <a:effectLst/>
                <a:latin typeface="Josefin Sans" pitchFamily="2" charset="0"/>
                <a:ea typeface="Calibri" panose="020F0502020204030204" pitchFamily="34" charset="0"/>
              </a:rPr>
              <a:t>Les organisations non gouvernementales (ONG) sont le fer de lance de la prescription sociale </a:t>
            </a:r>
            <a:r>
              <a:rPr lang="en-GB" sz="2000" dirty="0">
                <a:solidFill>
                  <a:srgbClr val="1E1E1E"/>
                </a:solidFill>
                <a:effectLst/>
                <a:latin typeface="Josefin Sans" pitchFamily="2" charset="0"/>
                <a:ea typeface="Calibri" panose="020F0502020204030204" pitchFamily="34" charset="0"/>
              </a:rPr>
              <a:t>et jouent un rôle essentiel dans le développement de la société, l'amélioration des communautés et la promotion de la participation des citoyens. </a:t>
            </a:r>
          </a:p>
          <a:p>
            <a:pPr eaLnBrk="1" fontAlgn="auto" hangingPunct="1">
              <a:lnSpc>
                <a:spcPct val="150000"/>
              </a:lnSpc>
              <a:spcBef>
                <a:spcPts val="0"/>
              </a:spcBef>
              <a:spcAft>
                <a:spcPts val="0"/>
              </a:spcAft>
              <a:defRPr/>
            </a:pPr>
            <a:endParaRPr lang="en-GB" sz="2000" dirty="0">
              <a:solidFill>
                <a:srgbClr val="1E1E1E"/>
              </a:solidFill>
              <a:latin typeface="Josefin Sans" pitchFamily="2" charset="0"/>
            </a:endParaRPr>
          </a:p>
          <a:p>
            <a:pPr eaLnBrk="1" fontAlgn="auto" hangingPunct="1">
              <a:lnSpc>
                <a:spcPct val="150000"/>
              </a:lnSpc>
              <a:spcBef>
                <a:spcPts val="0"/>
              </a:spcBef>
              <a:spcAft>
                <a:spcPts val="0"/>
              </a:spcAft>
              <a:defRPr/>
            </a:pPr>
            <a:r>
              <a:rPr lang="en-IE" sz="2000" b="1" dirty="0">
                <a:latin typeface="Josefin Sans" pitchFamily="2" charset="0"/>
              </a:rPr>
              <a:t>Espagne- </a:t>
            </a:r>
            <a:r>
              <a:rPr lang="en-GB" sz="2000" dirty="0">
                <a:effectLst/>
                <a:latin typeface="Josefin Sans" pitchFamily="2" charset="0"/>
                <a:ea typeface="Calibri" panose="020F0502020204030204" pitchFamily="34" charset="0"/>
              </a:rPr>
              <a:t>Les prescriptions sociales sont désormais intégrées aux notes électroniques des soins primaires.</a:t>
            </a:r>
          </a:p>
          <a:p>
            <a:pPr eaLnBrk="1" fontAlgn="auto" hangingPunct="1">
              <a:lnSpc>
                <a:spcPct val="150000"/>
              </a:lnSpc>
              <a:spcBef>
                <a:spcPts val="0"/>
              </a:spcBef>
              <a:spcAft>
                <a:spcPts val="0"/>
              </a:spcAft>
              <a:defRPr/>
            </a:pPr>
            <a:endParaRPr lang="en-GB" sz="2000" dirty="0">
              <a:latin typeface="Josefin Sans" pitchFamily="2" charset="0"/>
            </a:endParaRPr>
          </a:p>
          <a:p>
            <a:pPr eaLnBrk="1" fontAlgn="auto" hangingPunct="1">
              <a:lnSpc>
                <a:spcPct val="150000"/>
              </a:lnSpc>
              <a:spcBef>
                <a:spcPts val="0"/>
              </a:spcBef>
              <a:spcAft>
                <a:spcPts val="0"/>
              </a:spcAft>
              <a:defRPr/>
            </a:pPr>
            <a:r>
              <a:rPr lang="en-GB" sz="2000" b="1" dirty="0">
                <a:solidFill>
                  <a:srgbClr val="1C1B1C"/>
                </a:solidFill>
                <a:latin typeface="Josefin Sans" pitchFamily="2" charset="0"/>
                <a:ea typeface="Calibri" panose="020F0502020204030204" pitchFamily="34" charset="0"/>
              </a:rPr>
              <a:t>Danemark - </a:t>
            </a:r>
            <a:r>
              <a:rPr lang="en-GB" sz="2000" dirty="0">
                <a:solidFill>
                  <a:srgbClr val="1C1B1C"/>
                </a:solidFill>
                <a:effectLst/>
                <a:latin typeface="Josefin Sans" pitchFamily="2" charset="0"/>
                <a:ea typeface="Calibri" panose="020F0502020204030204" pitchFamily="34" charset="0"/>
              </a:rPr>
              <a:t>La prescription sociale est centrée sur la personne avec des activités de soutien de masse </a:t>
            </a:r>
            <a:r>
              <a:rPr lang="en-GB" sz="2000" dirty="0" err="1">
                <a:solidFill>
                  <a:srgbClr val="1C1B1C"/>
                </a:solidFill>
                <a:effectLst/>
                <a:latin typeface="Josefin Sans" pitchFamily="2" charset="0"/>
                <a:ea typeface="Calibri" panose="020F0502020204030204" pitchFamily="34" charset="0"/>
              </a:rPr>
              <a:t>autour</a:t>
            </a:r>
            <a:r>
              <a:rPr lang="en-GB" sz="2000" dirty="0">
                <a:solidFill>
                  <a:srgbClr val="1C1B1C"/>
                </a:solidFill>
                <a:effectLst/>
                <a:latin typeface="Josefin Sans" pitchFamily="2" charset="0"/>
                <a:ea typeface="Calibri" panose="020F0502020204030204" pitchFamily="34" charset="0"/>
              </a:rPr>
              <a:t> de la santé mentale. </a:t>
            </a:r>
            <a:endParaRPr lang="en-IE" sz="1900" dirty="0">
              <a:latin typeface="Josefin Sans" pitchFamily="2"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31555" y="419629"/>
            <a:ext cx="11128890" cy="779928"/>
          </a:xfrm>
        </p:spPr>
        <p:txBody>
          <a:bodyPr/>
          <a:lstStyle/>
          <a:p>
            <a:pPr algn="ctr"/>
            <a:r>
              <a:rPr lang="en-US" dirty="0">
                <a:effectLst>
                  <a:outerShdw blurRad="38100" dist="38100" dir="2700000" algn="tl">
                    <a:srgbClr val="000000">
                      <a:alpha val="43137"/>
                    </a:srgbClr>
                  </a:outerShdw>
                </a:effectLst>
              </a:rPr>
              <a:t>La prescription sociale dans les contextes de soins de santé</a:t>
            </a:r>
          </a:p>
        </p:txBody>
      </p:sp>
      <p:pic>
        <p:nvPicPr>
          <p:cNvPr id="5" name="Picture 4" descr="United Kingdom Emoji (U+1F1EC, U+1F1E7)">
            <a:extLst>
              <a:ext uri="{FF2B5EF4-FFF2-40B4-BE49-F238E27FC236}">
                <a16:creationId xmlns:a16="http://schemas.microsoft.com/office/drawing/2014/main" id="{C9CC3A2D-24D4-5521-AC56-B87F51F035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568" y="2217806"/>
            <a:ext cx="522122" cy="611145"/>
          </a:xfrm>
          <a:prstGeom prst="rect">
            <a:avLst/>
          </a:prstGeom>
          <a:noFill/>
          <a:ln>
            <a:noFill/>
          </a:ln>
        </p:spPr>
      </p:pic>
      <p:pic>
        <p:nvPicPr>
          <p:cNvPr id="6" name="Picture 5">
            <a:extLst>
              <a:ext uri="{FF2B5EF4-FFF2-40B4-BE49-F238E27FC236}">
                <a16:creationId xmlns:a16="http://schemas.microsoft.com/office/drawing/2014/main" id="{28516EC8-1AB2-D0B9-EA1D-9DB169F9D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086" y="2761551"/>
            <a:ext cx="465085" cy="555183"/>
          </a:xfrm>
          <a:prstGeom prst="rect">
            <a:avLst/>
          </a:prstGeom>
          <a:noFill/>
          <a:ln>
            <a:noFill/>
          </a:ln>
        </p:spPr>
      </p:pic>
      <p:pic>
        <p:nvPicPr>
          <p:cNvPr id="7" name="Picture 6" descr="France Emoji (U+1F1EB, U+1F1F7)">
            <a:extLst>
              <a:ext uri="{FF2B5EF4-FFF2-40B4-BE49-F238E27FC236}">
                <a16:creationId xmlns:a16="http://schemas.microsoft.com/office/drawing/2014/main" id="{FB9E6019-D37E-89F2-9D69-09FF79769B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609" y="3353300"/>
            <a:ext cx="522122" cy="513275"/>
          </a:xfrm>
          <a:prstGeom prst="rect">
            <a:avLst/>
          </a:prstGeom>
          <a:noFill/>
          <a:ln>
            <a:noFill/>
          </a:ln>
        </p:spPr>
      </p:pic>
      <p:pic>
        <p:nvPicPr>
          <p:cNvPr id="8" name="Picture 7">
            <a:extLst>
              <a:ext uri="{FF2B5EF4-FFF2-40B4-BE49-F238E27FC236}">
                <a16:creationId xmlns:a16="http://schemas.microsoft.com/office/drawing/2014/main" id="{E0654708-1777-279B-2BDB-2B953BA1E7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467" y="4170997"/>
            <a:ext cx="496498" cy="513275"/>
          </a:xfrm>
          <a:prstGeom prst="rect">
            <a:avLst/>
          </a:prstGeom>
          <a:noFill/>
          <a:ln>
            <a:noFill/>
          </a:ln>
        </p:spPr>
      </p:pic>
      <p:pic>
        <p:nvPicPr>
          <p:cNvPr id="9" name="Picture 8">
            <a:extLst>
              <a:ext uri="{FF2B5EF4-FFF2-40B4-BE49-F238E27FC236}">
                <a16:creationId xmlns:a16="http://schemas.microsoft.com/office/drawing/2014/main" id="{71086031-1D5E-5EED-620B-98A2A43823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568" y="5550145"/>
            <a:ext cx="522122" cy="657226"/>
          </a:xfrm>
          <a:prstGeom prst="rect">
            <a:avLst/>
          </a:prstGeom>
          <a:noFill/>
          <a:ln>
            <a:noFill/>
          </a:ln>
        </p:spPr>
      </p:pic>
      <p:pic>
        <p:nvPicPr>
          <p:cNvPr id="10" name="Picture 9">
            <a:extLst>
              <a:ext uri="{FF2B5EF4-FFF2-40B4-BE49-F238E27FC236}">
                <a16:creationId xmlns:a16="http://schemas.microsoft.com/office/drawing/2014/main" id="{C00FADB5-0F82-B39F-EF76-7BA08B7B87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197">
            <a:off x="395956" y="4934784"/>
            <a:ext cx="486149" cy="657225"/>
          </a:xfrm>
          <a:prstGeom prst="rect">
            <a:avLst/>
          </a:prstGeom>
          <a:noFill/>
          <a:ln>
            <a:noFill/>
          </a:ln>
        </p:spPr>
      </p:pic>
    </p:spTree>
    <p:extLst>
      <p:ext uri="{BB962C8B-B14F-4D97-AF65-F5344CB8AC3E}">
        <p14:creationId xmlns:p14="http://schemas.microsoft.com/office/powerpoint/2010/main" val="47162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884514" y="2799184"/>
            <a:ext cx="10138132" cy="3724445"/>
          </a:xfrm>
        </p:spPr>
        <p:txBody>
          <a:bodyPr numCol="3" anchor="ctr">
            <a:normAutofit fontScale="25000" lnSpcReduction="20000"/>
          </a:bodyPr>
          <a:lstStyle/>
          <a:p>
            <a:pPr>
              <a:lnSpc>
                <a:spcPct val="170000"/>
              </a:lnSpc>
              <a:spcAft>
                <a:spcPts val="800"/>
              </a:spcAft>
            </a:pPr>
            <a:r>
              <a:rPr lang="en-GB" sz="5600" b="1" dirty="0">
                <a:effectLst/>
                <a:latin typeface="Josefin Sans" pitchFamily="2" charset="0"/>
                <a:ea typeface="Calibri" panose="020F0502020204030204" pitchFamily="34" charset="0"/>
                <a:cs typeface="Times New Roman" panose="02020603050405020304" pitchFamily="18" charset="0"/>
              </a:rPr>
              <a:t>Modèle social de la santé</a:t>
            </a:r>
          </a:p>
          <a:p>
            <a:pPr>
              <a:lnSpc>
                <a:spcPct val="170000"/>
              </a:lnSpc>
              <a:spcAft>
                <a:spcPts val="800"/>
              </a:spcAft>
            </a:pPr>
            <a:r>
              <a:rPr lang="en-GB" sz="4800" dirty="0">
                <a:effectLst/>
                <a:latin typeface="Josefin Sans" pitchFamily="2" charset="0"/>
                <a:ea typeface="Calibri" panose="020F0502020204030204" pitchFamily="34" charset="0"/>
                <a:cs typeface="Times New Roman" panose="02020603050405020304" pitchFamily="18" charset="0"/>
              </a:rPr>
              <a:t>Les systèmes de soins intégrés </a:t>
            </a:r>
            <a:r>
              <a:rPr lang="en-GB" sz="4800" dirty="0">
                <a:latin typeface="Josefin Sans" pitchFamily="2" charset="0"/>
                <a:ea typeface="Calibri" panose="020F0502020204030204" pitchFamily="34" charset="0"/>
                <a:cs typeface="Times New Roman" panose="02020603050405020304" pitchFamily="18" charset="0"/>
              </a:rPr>
              <a:t>peuvent </a:t>
            </a:r>
            <a:r>
              <a:rPr lang="en-GB" sz="4800" dirty="0">
                <a:effectLst/>
                <a:latin typeface="Josefin Sans" pitchFamily="2" charset="0"/>
                <a:ea typeface="Calibri" panose="020F0502020204030204" pitchFamily="34" charset="0"/>
                <a:cs typeface="Times New Roman" panose="02020603050405020304" pitchFamily="18" charset="0"/>
              </a:rPr>
              <a:t>mieux répondre aux besoins de santé de diverses populations dans le monde. Cela signifie la prévalence accrue du "modèle social de la santé", qui met l'accent sur la prévention plutôt que sur la guérison, ce qui nous ramène au concept de prescription sociale.  </a:t>
            </a:r>
          </a:p>
          <a:p>
            <a:pPr>
              <a:lnSpc>
                <a:spcPct val="170000"/>
              </a:lnSpc>
              <a:spcAft>
                <a:spcPts val="800"/>
              </a:spcAft>
            </a:pPr>
            <a:r>
              <a:rPr lang="en-GB" sz="4800" dirty="0">
                <a:effectLst/>
                <a:latin typeface="Josefin Sans" pitchFamily="2" charset="0"/>
                <a:ea typeface="Calibri" panose="020F0502020204030204" pitchFamily="34" charset="0"/>
                <a:cs typeface="Times New Roman" panose="02020603050405020304" pitchFamily="18" charset="0"/>
              </a:rPr>
              <a:t>Les modèles mobilisent et coordonnent les </a:t>
            </a:r>
            <a:r>
              <a:rPr lang="en-GB" sz="4800" dirty="0">
                <a:latin typeface="Josefin Sans" pitchFamily="2" charset="0"/>
                <a:ea typeface="Calibri" panose="020F0502020204030204" pitchFamily="34" charset="0"/>
                <a:cs typeface="Times New Roman" panose="02020603050405020304" pitchFamily="18" charset="0"/>
              </a:rPr>
              <a:t>services </a:t>
            </a:r>
            <a:r>
              <a:rPr lang="en-GB" sz="4800" dirty="0" err="1">
                <a:latin typeface="Josefin Sans" pitchFamily="2" charset="0"/>
                <a:ea typeface="Calibri" panose="020F0502020204030204" pitchFamily="34" charset="0"/>
                <a:cs typeface="Times New Roman" panose="02020603050405020304" pitchFamily="18" charset="0"/>
              </a:rPr>
              <a:t>communautaires</a:t>
            </a:r>
            <a:r>
              <a:rPr lang="en-GB" sz="4800" dirty="0">
                <a:latin typeface="Josefin Sans" pitchFamily="2" charset="0"/>
                <a:ea typeface="Calibri" panose="020F0502020204030204" pitchFamily="34" charset="0"/>
                <a:cs typeface="Times New Roman" panose="02020603050405020304" pitchFamily="18" charset="0"/>
              </a:rPr>
              <a:t> et les </a:t>
            </a:r>
            <a:r>
              <a:rPr lang="en-GB" sz="4800" dirty="0" err="1">
                <a:latin typeface="Josefin Sans" pitchFamily="2" charset="0"/>
                <a:ea typeface="Calibri" panose="020F0502020204030204" pitchFamily="34" charset="0"/>
                <a:cs typeface="Times New Roman" panose="02020603050405020304" pitchFamily="18" charset="0"/>
              </a:rPr>
              <a:t>systèmes</a:t>
            </a:r>
            <a:r>
              <a:rPr lang="en-GB" sz="4800" dirty="0">
                <a:latin typeface="Josefin Sans" pitchFamily="2" charset="0"/>
                <a:ea typeface="Calibri" panose="020F0502020204030204" pitchFamily="34" charset="0"/>
                <a:cs typeface="Times New Roman" panose="02020603050405020304" pitchFamily="18" charset="0"/>
              </a:rPr>
              <a:t> de </a:t>
            </a:r>
            <a:r>
              <a:rPr lang="en-GB" sz="4800" dirty="0" err="1">
                <a:latin typeface="Josefin Sans" pitchFamily="2" charset="0"/>
                <a:ea typeface="Calibri" panose="020F0502020204030204" pitchFamily="34" charset="0"/>
                <a:cs typeface="Times New Roman" panose="02020603050405020304" pitchFamily="18" charset="0"/>
              </a:rPr>
              <a:t>soins</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a:effectLst/>
                <a:latin typeface="Josefin Sans" pitchFamily="2" charset="0"/>
                <a:ea typeface="Calibri" panose="020F0502020204030204" pitchFamily="34" charset="0"/>
                <a:cs typeface="Times New Roman" panose="02020603050405020304" pitchFamily="18" charset="0"/>
              </a:rPr>
              <a:t>pour </a:t>
            </a:r>
            <a:r>
              <a:rPr lang="en-GB" sz="4800" dirty="0">
                <a:latin typeface="Josefin Sans" pitchFamily="2" charset="0"/>
                <a:ea typeface="Calibri" panose="020F0502020204030204" pitchFamily="34" charset="0"/>
                <a:cs typeface="Times New Roman" panose="02020603050405020304" pitchFamily="18" charset="0"/>
              </a:rPr>
              <a:t>répondre aux besoins </a:t>
            </a:r>
            <a:r>
              <a:rPr lang="en-GB" sz="4800" dirty="0">
                <a:effectLst/>
                <a:latin typeface="Josefin Sans" pitchFamily="2" charset="0"/>
                <a:ea typeface="Calibri" panose="020F0502020204030204" pitchFamily="34" charset="0"/>
                <a:cs typeface="Times New Roman" panose="02020603050405020304" pitchFamily="18" charset="0"/>
              </a:rPr>
              <a:t>et améliorer les </a:t>
            </a:r>
            <a:r>
              <a:rPr lang="en-GB" sz="4800" dirty="0" err="1">
                <a:effectLst/>
                <a:latin typeface="Josefin Sans" pitchFamily="2" charset="0"/>
                <a:ea typeface="Calibri" panose="020F0502020204030204" pitchFamily="34" charset="0"/>
                <a:cs typeface="Times New Roman" panose="02020603050405020304" pitchFamily="18" charset="0"/>
              </a:rPr>
              <a:t>résultats</a:t>
            </a:r>
            <a:r>
              <a:rPr lang="en-GB" sz="4800" dirty="0">
                <a:effectLst/>
                <a:latin typeface="Josefin Sans" pitchFamily="2" charset="0"/>
                <a:ea typeface="Calibri" panose="020F0502020204030204" pitchFamily="34" charset="0"/>
                <a:cs typeface="Times New Roman" panose="02020603050405020304" pitchFamily="18" charset="0"/>
              </a:rPr>
              <a:t>. Le </a:t>
            </a:r>
            <a:r>
              <a:rPr lang="en-GB" sz="4800" dirty="0" err="1">
                <a:effectLst/>
                <a:latin typeface="Josefin Sans" pitchFamily="2" charset="0"/>
                <a:ea typeface="Calibri" panose="020F0502020204030204" pitchFamily="34" charset="0"/>
                <a:cs typeface="Times New Roman" panose="02020603050405020304" pitchFamily="18" charset="0"/>
              </a:rPr>
              <a:t>soutien</a:t>
            </a:r>
            <a:r>
              <a:rPr lang="en-GB" sz="4800" dirty="0">
                <a:effectLst/>
                <a:latin typeface="Josefin Sans" pitchFamily="2" charset="0"/>
                <a:ea typeface="Calibri" panose="020F0502020204030204" pitchFamily="34" charset="0"/>
                <a:cs typeface="Times New Roman" panose="02020603050405020304" pitchFamily="18" charset="0"/>
              </a:rPr>
              <a:t> </a:t>
            </a:r>
            <a:r>
              <a:rPr lang="en-GB" sz="4800" dirty="0" err="1">
                <a:effectLst/>
                <a:latin typeface="Josefin Sans" pitchFamily="2" charset="0"/>
                <a:ea typeface="Calibri" panose="020F0502020204030204" pitchFamily="34" charset="0"/>
                <a:cs typeface="Times New Roman" panose="02020603050405020304" pitchFamily="18" charset="0"/>
              </a:rPr>
              <a:t>comprend</a:t>
            </a:r>
            <a:r>
              <a:rPr lang="en-GB" sz="4800" dirty="0">
                <a:effectLst/>
                <a:latin typeface="Josefin Sans" pitchFamily="2" charset="0"/>
                <a:ea typeface="Calibri" panose="020F0502020204030204" pitchFamily="34" charset="0"/>
                <a:cs typeface="Times New Roman" panose="02020603050405020304" pitchFamily="18" charset="0"/>
              </a:rPr>
              <a:t> les sports, les clubs, les </a:t>
            </a:r>
            <a:r>
              <a:rPr lang="en-GB" sz="4800" dirty="0">
                <a:latin typeface="Josefin Sans" pitchFamily="2" charset="0"/>
                <a:ea typeface="Calibri" panose="020F0502020204030204" pitchFamily="34" charset="0"/>
                <a:cs typeface="Times New Roman" panose="02020603050405020304" pitchFamily="18" charset="0"/>
              </a:rPr>
              <a:t>arts, les cours</a:t>
            </a:r>
            <a:r>
              <a:rPr lang="en-GB" sz="4800" dirty="0">
                <a:effectLst/>
                <a:latin typeface="Josefin Sans" pitchFamily="2" charset="0"/>
                <a:ea typeface="Calibri" panose="020F0502020204030204" pitchFamily="34" charset="0"/>
                <a:cs typeface="Times New Roman" panose="02020603050405020304" pitchFamily="18" charset="0"/>
              </a:rPr>
              <a:t>, les événements sociaux, les passe-temps, les conseils</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l’a</a:t>
            </a:r>
            <a:r>
              <a:rPr lang="en-GB" sz="4800" dirty="0" err="1">
                <a:effectLst/>
                <a:latin typeface="Josefin Sans" pitchFamily="2" charset="0"/>
                <a:ea typeface="Calibri" panose="020F0502020204030204" pitchFamily="34" charset="0"/>
                <a:cs typeface="Times New Roman" panose="02020603050405020304" pitchFamily="18" charset="0"/>
              </a:rPr>
              <a:t>ide</a:t>
            </a:r>
            <a:r>
              <a:rPr lang="en-GB" sz="4800" dirty="0">
                <a:effectLst/>
                <a:latin typeface="Josefin Sans" pitchFamily="2" charset="0"/>
                <a:ea typeface="Calibri" panose="020F0502020204030204" pitchFamily="34" charset="0"/>
                <a:cs typeface="Times New Roman" panose="02020603050405020304" pitchFamily="18" charset="0"/>
              </a:rPr>
              <a:t> aux </a:t>
            </a:r>
            <a:r>
              <a:rPr lang="en-GB" sz="4800" dirty="0" err="1">
                <a:effectLst/>
                <a:latin typeface="Josefin Sans" pitchFamily="2" charset="0"/>
                <a:ea typeface="Calibri" panose="020F0502020204030204" pitchFamily="34" charset="0"/>
                <a:cs typeface="Times New Roman" panose="02020603050405020304" pitchFamily="18" charset="0"/>
              </a:rPr>
              <a:t>tâches</a:t>
            </a:r>
            <a:r>
              <a:rPr lang="en-GB" sz="4800" dirty="0">
                <a:effectLst/>
                <a:latin typeface="Josefin Sans" pitchFamily="2" charset="0"/>
                <a:ea typeface="Calibri" panose="020F0502020204030204" pitchFamily="34" charset="0"/>
                <a:cs typeface="Times New Roman" panose="02020603050405020304" pitchFamily="18" charset="0"/>
              </a:rPr>
              <a:t> de la vie quotidienne : </a:t>
            </a:r>
            <a:r>
              <a:rPr lang="en-GB" sz="4800" dirty="0" err="1">
                <a:effectLst/>
                <a:latin typeface="Josefin Sans" pitchFamily="2" charset="0"/>
                <a:ea typeface="Calibri" panose="020F0502020204030204" pitchFamily="34" charset="0"/>
                <a:cs typeface="Times New Roman" panose="02020603050405020304" pitchFamily="18" charset="0"/>
              </a:rPr>
              <a:t>logement</a:t>
            </a:r>
            <a:r>
              <a:rPr lang="en-GB" sz="4800" dirty="0">
                <a:effectLst/>
                <a:latin typeface="Josefin Sans" pitchFamily="2" charset="0"/>
                <a:ea typeface="Calibri" panose="020F0502020204030204" pitchFamily="34" charset="0"/>
                <a:cs typeface="Times New Roman" panose="02020603050405020304" pitchFamily="18" charset="0"/>
              </a:rPr>
              <a:t>, </a:t>
            </a:r>
            <a:r>
              <a:rPr lang="en-GB" sz="4800" dirty="0" err="1">
                <a:effectLst/>
                <a:latin typeface="Josefin Sans" pitchFamily="2" charset="0"/>
                <a:ea typeface="Calibri" panose="020F0502020204030204" pitchFamily="34" charset="0"/>
                <a:cs typeface="Times New Roman" panose="02020603050405020304" pitchFamily="18" charset="0"/>
              </a:rPr>
              <a:t>rendez-vous</a:t>
            </a:r>
            <a:r>
              <a:rPr lang="en-GB" sz="4800" dirty="0">
                <a:effectLst/>
                <a:latin typeface="Josefin Sans" pitchFamily="2" charset="0"/>
                <a:ea typeface="Calibri" panose="020F0502020204030204" pitchFamily="34" charset="0"/>
                <a:cs typeface="Times New Roman" panose="02020603050405020304" pitchFamily="18" charset="0"/>
              </a:rPr>
              <a:t>, allocations, finances, médiation familiale, etc.</a:t>
            </a: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marL="184150">
              <a:lnSpc>
                <a:spcPct val="170000"/>
              </a:lnSpc>
              <a:spcAft>
                <a:spcPts val="800"/>
              </a:spcAft>
            </a:pPr>
            <a:r>
              <a:rPr lang="en-GB" sz="4800" dirty="0">
                <a:latin typeface="Josefin Sans" pitchFamily="2" charset="0"/>
                <a:ea typeface="Calibri" panose="020F0502020204030204" pitchFamily="34" charset="0"/>
                <a:cs typeface="Times New Roman" panose="02020603050405020304" pitchFamily="18" charset="0"/>
              </a:rPr>
              <a:t>La nature des modèles de prescription sociale diffère d'un pays à l'autre. Dans certains pays, elle est déjà intégrée aux pratiques et aux politiques de santé, mais dans d'autres, la prescription sociale reste un simple concept.</a:t>
            </a: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4800" dirty="0">
                <a:effectLst/>
                <a:latin typeface="Josefin Sans" pitchFamily="2" charset="0"/>
                <a:ea typeface="Calibri" panose="020F0502020204030204" pitchFamily="34" charset="0"/>
                <a:cs typeface="Times New Roman" panose="02020603050405020304" pitchFamily="18" charset="0"/>
              </a:rPr>
              <a:t>.</a:t>
            </a:r>
          </a:p>
          <a:p>
            <a:pPr>
              <a:lnSpc>
                <a:spcPct val="170000"/>
              </a:lnSpc>
              <a:spcAft>
                <a:spcPts val="800"/>
              </a:spcAft>
            </a:pPr>
            <a:r>
              <a:rPr lang="en-GB" sz="4800" dirty="0">
                <a:effectLst/>
                <a:latin typeface="Josefin Sans" pitchFamily="2" charset="0"/>
                <a:ea typeface="Calibri" panose="020F0502020204030204" pitchFamily="34" charset="0"/>
                <a:cs typeface="Times New Roman" panose="02020603050405020304" pitchFamily="18" charset="0"/>
              </a:rPr>
              <a:t>. </a:t>
            </a:r>
          </a:p>
          <a:p>
            <a:pPr>
              <a:lnSpc>
                <a:spcPct val="170000"/>
              </a:lnSpc>
              <a:spcAft>
                <a:spcPts val="800"/>
              </a:spcAft>
            </a:pP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Josefin Sans" pitchFamily="2" charset="0"/>
              <a:ea typeface="Calibri" panose="020F0502020204030204" pitchFamily="34" charset="0"/>
              <a:cs typeface="Times New Roman" panose="02020603050405020304" pitchFamily="18" charset="0"/>
            </a:endParaRPr>
          </a:p>
          <a:p>
            <a:pPr marL="268288">
              <a:lnSpc>
                <a:spcPct val="170000"/>
              </a:lnSpc>
              <a:spcAft>
                <a:spcPts val="800"/>
              </a:spcAft>
            </a:pPr>
            <a:r>
              <a:rPr lang="en-GB" sz="4800" dirty="0">
                <a:latin typeface="Josefin Sans" pitchFamily="2" charset="0"/>
                <a:ea typeface="Calibri" panose="020F0502020204030204" pitchFamily="34" charset="0"/>
                <a:cs typeface="Times New Roman" panose="02020603050405020304" pitchFamily="18" charset="0"/>
              </a:rPr>
              <a:t>En matière de santé, le savoir est plus qu'un simple </a:t>
            </a:r>
            <a:r>
              <a:rPr lang="en-GB" sz="4800" dirty="0" err="1">
                <a:latin typeface="Josefin Sans" pitchFamily="2" charset="0"/>
                <a:ea typeface="Calibri" panose="020F0502020204030204" pitchFamily="34" charset="0"/>
                <a:cs typeface="Times New Roman" panose="02020603050405020304" pitchFamily="18" charset="0"/>
              </a:rPr>
              <a:t>pouvoir</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Puisqu’elles</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proviennent</a:t>
            </a:r>
            <a:r>
              <a:rPr lang="en-GB" sz="4800" dirty="0">
                <a:latin typeface="Josefin Sans" pitchFamily="2" charset="0"/>
                <a:ea typeface="Calibri" panose="020F0502020204030204" pitchFamily="34" charset="0"/>
                <a:cs typeface="Times New Roman" panose="02020603050405020304" pitchFamily="18" charset="0"/>
              </a:rPr>
              <a:t> d'un professionnel de </a:t>
            </a:r>
            <a:r>
              <a:rPr lang="en-GB" sz="4800" dirty="0" err="1">
                <a:latin typeface="Josefin Sans" pitchFamily="2" charset="0"/>
                <a:ea typeface="Calibri" panose="020F0502020204030204" pitchFamily="34" charset="0"/>
                <a:cs typeface="Times New Roman" panose="02020603050405020304" pitchFamily="18" charset="0"/>
              </a:rPr>
              <a:t>confiance</a:t>
            </a:r>
            <a:r>
              <a:rPr lang="en-GB" sz="4800" dirty="0">
                <a:latin typeface="Josefin Sans" pitchFamily="2" charset="0"/>
                <a:ea typeface="Calibri" panose="020F0502020204030204" pitchFamily="34" charset="0"/>
                <a:cs typeface="Times New Roman" panose="02020603050405020304" pitchFamily="18" charset="0"/>
              </a:rPr>
              <a:t>, les </a:t>
            </a:r>
            <a:r>
              <a:rPr lang="en-GB" sz="4800" dirty="0" err="1">
                <a:latin typeface="Josefin Sans" pitchFamily="2" charset="0"/>
                <a:ea typeface="Calibri" panose="020F0502020204030204" pitchFamily="34" charset="0"/>
                <a:cs typeface="Times New Roman" panose="02020603050405020304" pitchFamily="18" charset="0"/>
              </a:rPr>
              <a:t>informations</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fiables</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ont</a:t>
            </a:r>
            <a:r>
              <a:rPr lang="en-GB" sz="4800" dirty="0">
                <a:latin typeface="Josefin Sans" pitchFamily="2" charset="0"/>
                <a:ea typeface="Calibri" panose="020F0502020204030204" pitchFamily="34" charset="0"/>
                <a:cs typeface="Times New Roman" panose="02020603050405020304" pitchFamily="18" charset="0"/>
              </a:rPr>
              <a:t> un </a:t>
            </a:r>
            <a:r>
              <a:rPr lang="en-GB" sz="4800" dirty="0" err="1">
                <a:latin typeface="Josefin Sans" pitchFamily="2" charset="0"/>
                <a:ea typeface="Calibri" panose="020F0502020204030204" pitchFamily="34" charset="0"/>
                <a:cs typeface="Times New Roman" panose="02020603050405020304" pitchFamily="18" charset="0"/>
              </a:rPr>
              <a:t>effet</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tranquilisant</a:t>
            </a:r>
            <a:r>
              <a:rPr lang="en-GB" sz="4800" dirty="0">
                <a:latin typeface="Josefin Sans" pitchFamily="2" charset="0"/>
                <a:ea typeface="Calibri" panose="020F0502020204030204" pitchFamily="34" charset="0"/>
                <a:cs typeface="Times New Roman" panose="02020603050405020304" pitchFamily="18" charset="0"/>
              </a:rPr>
              <a:t> sur </a:t>
            </a:r>
            <a:r>
              <a:rPr lang="en-GB" sz="4800" dirty="0" err="1">
                <a:latin typeface="Josefin Sans" pitchFamily="2" charset="0"/>
                <a:ea typeface="Calibri" panose="020F0502020204030204" pitchFamily="34" charset="0"/>
                <a:cs typeface="Times New Roman" panose="02020603050405020304" pitchFamily="18" charset="0"/>
              </a:rPr>
              <a:t>l’esprit</a:t>
            </a:r>
            <a:r>
              <a:rPr lang="en-GB" sz="4800" dirty="0">
                <a:latin typeface="Josefin Sans" pitchFamily="2" charset="0"/>
                <a:ea typeface="Calibri" panose="020F0502020204030204" pitchFamily="34" charset="0"/>
                <a:cs typeface="Times New Roman" panose="02020603050405020304" pitchFamily="18" charset="0"/>
              </a:rPr>
              <a:t>. </a:t>
            </a:r>
            <a:r>
              <a:rPr lang="en-GB" sz="4800" dirty="0" err="1">
                <a:latin typeface="Josefin Sans" pitchFamily="2" charset="0"/>
                <a:ea typeface="Calibri" panose="020F0502020204030204" pitchFamily="34" charset="0"/>
                <a:cs typeface="Times New Roman" panose="02020603050405020304" pitchFamily="18" charset="0"/>
              </a:rPr>
              <a:t>C’est</a:t>
            </a:r>
            <a:r>
              <a:rPr lang="en-GB" sz="4800" dirty="0">
                <a:latin typeface="Josefin Sans" pitchFamily="2" charset="0"/>
                <a:ea typeface="Calibri" panose="020F0502020204030204" pitchFamily="34" charset="0"/>
                <a:cs typeface="Times New Roman" panose="02020603050405020304" pitchFamily="18" charset="0"/>
              </a:rPr>
              <a:t> la différence entre une inquiétude inutile et une action positive pour un adulte vulnérable.</a:t>
            </a:r>
            <a:endParaRPr lang="en-GB" sz="4800" dirty="0">
              <a:effectLst/>
              <a:latin typeface="Josefin Sans" pitchFamily="2" charset="0"/>
              <a:ea typeface="Calibri" panose="020F0502020204030204" pitchFamily="34" charset="0"/>
              <a:cs typeface="Times New Roman" panose="02020603050405020304" pitchFamily="18" charset="0"/>
            </a:endParaRPr>
          </a:p>
          <a:p>
            <a:pPr marL="268288">
              <a:lnSpc>
                <a:spcPct val="170000"/>
              </a:lnSpc>
              <a:spcAft>
                <a:spcPts val="800"/>
              </a:spcAft>
            </a:pPr>
            <a:r>
              <a:rPr lang="en-GB" sz="4800" dirty="0">
                <a:effectLst/>
                <a:latin typeface="Josefin Sans" pitchFamily="2" charset="0"/>
                <a:ea typeface="Calibri" panose="020F0502020204030204" pitchFamily="34" charset="0"/>
                <a:cs typeface="Times New Roman" panose="02020603050405020304" pitchFamily="18" charset="0"/>
              </a:rPr>
              <a:t>Les besoins de bien-être des individus et des communautés sont en constante évolution, et la </a:t>
            </a:r>
            <a:r>
              <a:rPr lang="en-GB" sz="4800" dirty="0">
                <a:latin typeface="Josefin Sans" pitchFamily="2" charset="0"/>
                <a:ea typeface="Calibri" panose="020F0502020204030204" pitchFamily="34" charset="0"/>
                <a:cs typeface="Times New Roman" panose="02020603050405020304" pitchFamily="18" charset="0"/>
              </a:rPr>
              <a:t>nécessité </a:t>
            </a:r>
            <a:r>
              <a:rPr lang="en-GB" sz="4800" dirty="0">
                <a:effectLst/>
                <a:latin typeface="Josefin Sans" pitchFamily="2" charset="0"/>
                <a:ea typeface="Calibri" panose="020F0502020204030204" pitchFamily="34" charset="0"/>
                <a:cs typeface="Times New Roman" panose="02020603050405020304" pitchFamily="18" charset="0"/>
              </a:rPr>
              <a:t>d'une formation continue des </a:t>
            </a:r>
            <a:r>
              <a:rPr lang="en-GB" sz="4800" dirty="0" err="1">
                <a:effectLst/>
                <a:latin typeface="Josefin Sans" pitchFamily="2" charset="0"/>
                <a:ea typeface="Calibri" panose="020F0502020204030204" pitchFamily="34" charset="0"/>
                <a:cs typeface="Times New Roman" panose="02020603050405020304" pitchFamily="18" charset="0"/>
              </a:rPr>
              <a:t>adultes</a:t>
            </a:r>
            <a:r>
              <a:rPr lang="en-GB" sz="4800" dirty="0">
                <a:effectLst/>
                <a:latin typeface="Josefin Sans" pitchFamily="2" charset="0"/>
                <a:ea typeface="Calibri" panose="020F0502020204030204" pitchFamily="34" charset="0"/>
                <a:cs typeface="Times New Roman" panose="02020603050405020304" pitchFamily="18" charset="0"/>
              </a:rPr>
              <a:t> </a:t>
            </a:r>
            <a:r>
              <a:rPr lang="en-GB" sz="4800" dirty="0" err="1">
                <a:effectLst/>
                <a:latin typeface="Josefin Sans" pitchFamily="2" charset="0"/>
                <a:ea typeface="Calibri" panose="020F0502020204030204" pitchFamily="34" charset="0"/>
                <a:cs typeface="Times New Roman" panose="02020603050405020304" pitchFamily="18" charset="0"/>
              </a:rPr>
              <a:t>professionnels</a:t>
            </a:r>
            <a:r>
              <a:rPr lang="en-GB" sz="4800" dirty="0">
                <a:effectLst/>
                <a:latin typeface="Josefin Sans" pitchFamily="2" charset="0"/>
                <a:ea typeface="Calibri" panose="020F0502020204030204" pitchFamily="34" charset="0"/>
                <a:cs typeface="Times New Roman" panose="02020603050405020304" pitchFamily="18" charset="0"/>
              </a:rPr>
              <a:t> de la santé et des soins n'a jamais été aussi évidente que pendant l'épidémie mondiale de COVID19. </a:t>
            </a:r>
          </a:p>
          <a:p>
            <a:pPr marL="268288">
              <a:lnSpc>
                <a:spcPct val="170000"/>
              </a:lnSpc>
              <a:spcAft>
                <a:spcPts val="800"/>
              </a:spcAft>
            </a:pPr>
            <a:r>
              <a:rPr lang="en-GB" sz="4800" dirty="0">
                <a:effectLst/>
                <a:latin typeface="Josefin Sans" pitchFamily="2" charset="0"/>
                <a:ea typeface="Calibri" panose="020F0502020204030204" pitchFamily="34" charset="0"/>
                <a:cs typeface="Times New Roman" panose="02020603050405020304" pitchFamily="18" charset="0"/>
              </a:rPr>
              <a:t>Les professionnels de la santé et des soins reconnaîtront volontiers leur rôle clé dans </a:t>
            </a:r>
            <a:r>
              <a:rPr lang="en-GB" sz="4800" dirty="0">
                <a:latin typeface="Josefin Sans" pitchFamily="2" charset="0"/>
                <a:ea typeface="Calibri" panose="020F0502020204030204" pitchFamily="34" charset="0"/>
                <a:cs typeface="Times New Roman" panose="02020603050405020304" pitchFamily="18" charset="0"/>
              </a:rPr>
              <a:t>le </a:t>
            </a:r>
            <a:r>
              <a:rPr lang="en-GB" sz="4800" dirty="0">
                <a:effectLst/>
                <a:latin typeface="Josefin Sans" pitchFamily="2" charset="0"/>
                <a:ea typeface="Calibri" panose="020F0502020204030204" pitchFamily="34" charset="0"/>
                <a:cs typeface="Times New Roman" panose="02020603050405020304" pitchFamily="18" charset="0"/>
              </a:rPr>
              <a:t>processus de </a:t>
            </a:r>
            <a:r>
              <a:rPr lang="en-GB" sz="4800" dirty="0" err="1">
                <a:effectLst/>
                <a:latin typeface="Josefin Sans" pitchFamily="2" charset="0"/>
                <a:ea typeface="Calibri" panose="020F0502020204030204" pitchFamily="34" charset="0"/>
                <a:cs typeface="Times New Roman" panose="02020603050405020304" pitchFamily="18" charset="0"/>
              </a:rPr>
              <a:t>rétablissement</a:t>
            </a:r>
            <a:r>
              <a:rPr lang="en-GB" sz="4800" dirty="0">
                <a:effectLst/>
                <a:latin typeface="Josefin Sans" pitchFamily="2" charset="0"/>
                <a:ea typeface="Calibri" panose="020F0502020204030204" pitchFamily="34" charset="0"/>
                <a:cs typeface="Times New Roman" panose="02020603050405020304" pitchFamily="18" charset="0"/>
              </a:rPr>
              <a:t> et les approches non médicales telles que la prescription </a:t>
            </a:r>
            <a:r>
              <a:rPr lang="en-GB" sz="4800" dirty="0" err="1">
                <a:effectLst/>
                <a:latin typeface="Josefin Sans" pitchFamily="2" charset="0"/>
                <a:ea typeface="Calibri" panose="020F0502020204030204" pitchFamily="34" charset="0"/>
                <a:cs typeface="Times New Roman" panose="02020603050405020304" pitchFamily="18" charset="0"/>
              </a:rPr>
              <a:t>sociale</a:t>
            </a:r>
            <a:r>
              <a:rPr lang="en-GB" sz="4800" dirty="0">
                <a:effectLst/>
                <a:latin typeface="Josefin Sans" pitchFamily="2" charset="0"/>
                <a:ea typeface="Calibri" panose="020F0502020204030204" pitchFamily="34" charset="0"/>
                <a:cs typeface="Times New Roman" panose="02020603050405020304" pitchFamily="18" charset="0"/>
              </a:rPr>
              <a:t> </a:t>
            </a:r>
            <a:r>
              <a:rPr lang="en-GB" sz="4800" dirty="0" err="1">
                <a:effectLst/>
                <a:latin typeface="Josefin Sans" pitchFamily="2" charset="0"/>
                <a:ea typeface="Calibri" panose="020F0502020204030204" pitchFamily="34" charset="0"/>
                <a:cs typeface="Times New Roman" panose="02020603050405020304" pitchFamily="18" charset="0"/>
              </a:rPr>
              <a:t>sont</a:t>
            </a:r>
            <a:r>
              <a:rPr lang="en-GB" sz="4800" dirty="0">
                <a:effectLst/>
                <a:latin typeface="Josefin Sans" pitchFamily="2" charset="0"/>
                <a:ea typeface="Calibri" panose="020F0502020204030204" pitchFamily="34" charset="0"/>
                <a:cs typeface="Times New Roman" panose="02020603050405020304" pitchFamily="18" charset="0"/>
              </a:rPr>
              <a:t> au cœur de </a:t>
            </a:r>
            <a:r>
              <a:rPr lang="en-GB" sz="4400" dirty="0">
                <a:latin typeface="Josefin Sans" pitchFamily="2" charset="0"/>
                <a:ea typeface="Calibri" panose="020F0502020204030204" pitchFamily="34" charset="0"/>
                <a:cs typeface="Times New Roman" panose="02020603050405020304" pitchFamily="18" charset="0"/>
              </a:rPr>
              <a:t>cette </a:t>
            </a:r>
            <a:r>
              <a:rPr lang="en-GB" sz="4400" dirty="0">
                <a:effectLst/>
                <a:latin typeface="Josefin Sans" pitchFamily="2" charset="0"/>
                <a:ea typeface="Calibri" panose="020F0502020204030204" pitchFamily="34" charset="0"/>
                <a:cs typeface="Times New Roman" panose="02020603050405020304" pitchFamily="18" charset="0"/>
              </a:rPr>
              <a:t>réponse. </a:t>
            </a:r>
          </a:p>
          <a:p>
            <a:pPr eaLnBrk="1" fontAlgn="auto" hangingPunct="1">
              <a:lnSpc>
                <a:spcPct val="170000"/>
              </a:lnSpc>
              <a:spcBef>
                <a:spcPts val="0"/>
              </a:spcBef>
              <a:spcAft>
                <a:spcPts val="0"/>
              </a:spcAft>
              <a:defRPr/>
            </a:pPr>
            <a:endParaRPr lang="en-IE" sz="4800" dirty="0"/>
          </a:p>
          <a:p>
            <a:pPr eaLnBrk="1" fontAlgn="auto" hangingPunct="1">
              <a:lnSpc>
                <a:spcPct val="170000"/>
              </a:lnSpc>
              <a:spcBef>
                <a:spcPts val="0"/>
              </a:spcBef>
              <a:spcAft>
                <a:spcPts val="0"/>
              </a:spcAft>
              <a:defRPr/>
            </a:pPr>
            <a:endParaRPr lang="en-IE" sz="4800" dirty="0"/>
          </a:p>
          <a:p>
            <a:pPr eaLnBrk="1" fontAlgn="auto" hangingPunct="1">
              <a:lnSpc>
                <a:spcPct val="170000"/>
              </a:lnSpc>
              <a:spcBef>
                <a:spcPts val="0"/>
              </a:spcBef>
              <a:spcAft>
                <a:spcPts val="0"/>
              </a:spcAft>
              <a:defRPr/>
            </a:pPr>
            <a:endParaRPr lang="en-IE" sz="4800"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10226" y="334371"/>
            <a:ext cx="10512420" cy="859338"/>
          </a:xfrm>
        </p:spPr>
        <p:txBody>
          <a:bodyPr/>
          <a:lstStyle/>
          <a:p>
            <a:pPr algn="ctr"/>
            <a:r>
              <a:rPr lang="en-US" dirty="0" err="1"/>
              <a:t>IntroductioN</a:t>
            </a:r>
            <a:endParaRPr lang="en-US" dirty="0"/>
          </a:p>
        </p:txBody>
      </p:sp>
      <p:sp>
        <p:nvSpPr>
          <p:cNvPr id="6" name="Rectangle: Rounded Corners 5">
            <a:extLst>
              <a:ext uri="{FF2B5EF4-FFF2-40B4-BE49-F238E27FC236}">
                <a16:creationId xmlns:a16="http://schemas.microsoft.com/office/drawing/2014/main" id="{BDFA72EB-6748-1DC9-0789-9ADFDF747D8D}"/>
              </a:ext>
            </a:extLst>
          </p:cNvPr>
          <p:cNvSpPr/>
          <p:nvPr/>
        </p:nvSpPr>
        <p:spPr>
          <a:xfrm>
            <a:off x="4476722" y="1053750"/>
            <a:ext cx="2579428" cy="2832381"/>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8529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059543"/>
            <a:ext cx="10512420" cy="5116938"/>
          </a:xfrm>
        </p:spPr>
        <p:txBody>
          <a:bodyPr>
            <a:normAutofit fontScale="25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6200" dirty="0">
                <a:effectLst/>
                <a:latin typeface="Josefin Sans" pitchFamily="2" charset="0"/>
                <a:ea typeface="Calibri" panose="020F0502020204030204" pitchFamily="34" charset="0"/>
                <a:cs typeface="Times New Roman" panose="02020603050405020304" pitchFamily="18" charset="0"/>
              </a:rPr>
              <a:t>Le </a:t>
            </a:r>
            <a:r>
              <a:rPr lang="en-GB" sz="6200" dirty="0" err="1">
                <a:effectLst/>
                <a:latin typeface="Josefin Sans" pitchFamily="2" charset="0"/>
                <a:ea typeface="Calibri" panose="020F0502020204030204" pitchFamily="34" charset="0"/>
                <a:cs typeface="Times New Roman" panose="02020603050405020304" pitchFamily="18" charset="0"/>
              </a:rPr>
              <a:t>projet</a:t>
            </a:r>
            <a:r>
              <a:rPr lang="en-GB" sz="6200" dirty="0">
                <a:effectLst/>
                <a:latin typeface="Josefin Sans" pitchFamily="2" charset="0"/>
                <a:ea typeface="Calibri" panose="020F0502020204030204" pitchFamily="34" charset="0"/>
                <a:cs typeface="Times New Roman" panose="02020603050405020304" pitchFamily="18" charset="0"/>
              </a:rPr>
              <a:t> ACTIVATE </a:t>
            </a:r>
            <a:r>
              <a:rPr lang="en-GB" sz="6200" dirty="0">
                <a:latin typeface="Josefin Sans" pitchFamily="2" charset="0"/>
                <a:ea typeface="Calibri" panose="020F0502020204030204" pitchFamily="34" charset="0"/>
                <a:cs typeface="Times New Roman" panose="02020603050405020304" pitchFamily="18" charset="0"/>
              </a:rPr>
              <a:t>va maintenant </a:t>
            </a:r>
            <a:r>
              <a:rPr lang="en-GB" sz="6200" dirty="0">
                <a:effectLst/>
                <a:latin typeface="Josefin Sans" pitchFamily="2" charset="0"/>
                <a:ea typeface="Calibri" panose="020F0502020204030204" pitchFamily="34" charset="0"/>
                <a:cs typeface="Times New Roman" panose="02020603050405020304" pitchFamily="18" charset="0"/>
              </a:rPr>
              <a:t>présenter une série d'exemples de prescription sociale en action dans nos régions </a:t>
            </a:r>
            <a:r>
              <a:rPr lang="en-GB" sz="6200" dirty="0" err="1">
                <a:effectLst/>
                <a:latin typeface="Josefin Sans" pitchFamily="2" charset="0"/>
                <a:ea typeface="Calibri" panose="020F0502020204030204" pitchFamily="34" charset="0"/>
                <a:cs typeface="Times New Roman" panose="02020603050405020304" pitchFamily="18" charset="0"/>
              </a:rPr>
              <a:t>partenaires</a:t>
            </a:r>
            <a:r>
              <a:rPr lang="en-GB" sz="6200" dirty="0">
                <a:effectLst/>
                <a:latin typeface="Josefin Sans" pitchFamily="2" charset="0"/>
                <a:ea typeface="Calibri" panose="020F0502020204030204" pitchFamily="34" charset="0"/>
                <a:cs typeface="Times New Roman" panose="02020603050405020304" pitchFamily="18" charset="0"/>
              </a:rPr>
              <a:t>. Ces </a:t>
            </a:r>
            <a:r>
              <a:rPr lang="en-GB" sz="6200" dirty="0" err="1">
                <a:effectLst/>
                <a:latin typeface="Josefin Sans" pitchFamily="2" charset="0"/>
                <a:ea typeface="Calibri" panose="020F0502020204030204" pitchFamily="34" charset="0"/>
                <a:cs typeface="Times New Roman" panose="02020603050405020304" pitchFamily="18" charset="0"/>
              </a:rPr>
              <a:t>exemples</a:t>
            </a:r>
            <a:r>
              <a:rPr lang="en-GB" sz="6200" dirty="0">
                <a:effectLst/>
                <a:latin typeface="Josefin Sans" pitchFamily="2" charset="0"/>
                <a:ea typeface="Calibri" panose="020F0502020204030204" pitchFamily="34" charset="0"/>
                <a:cs typeface="Times New Roman" panose="02020603050405020304" pitchFamily="18" charset="0"/>
              </a:rPr>
              <a:t> </a:t>
            </a:r>
            <a:r>
              <a:rPr lang="en-GB" sz="6200" dirty="0" err="1">
                <a:effectLst/>
                <a:latin typeface="Josefin Sans" pitchFamily="2" charset="0"/>
                <a:ea typeface="Calibri" panose="020F0502020204030204" pitchFamily="34" charset="0"/>
                <a:cs typeface="Times New Roman" panose="02020603050405020304" pitchFamily="18" charset="0"/>
              </a:rPr>
              <a:t>démontrent</a:t>
            </a:r>
            <a:r>
              <a:rPr lang="en-GB" sz="6200" dirty="0">
                <a:effectLst/>
                <a:latin typeface="Josefin Sans" pitchFamily="2" charset="0"/>
                <a:ea typeface="Calibri" panose="020F0502020204030204" pitchFamily="34" charset="0"/>
                <a:cs typeface="Times New Roman" panose="02020603050405020304" pitchFamily="18" charset="0"/>
              </a:rPr>
              <a:t> les modèles formels et informels en accord avec le développement du concept de prescription sociale dans la </a:t>
            </a:r>
            <a:r>
              <a:rPr lang="en-GB" sz="6200" dirty="0" err="1">
                <a:effectLst/>
                <a:latin typeface="Josefin Sans" pitchFamily="2" charset="0"/>
                <a:ea typeface="Calibri" panose="020F0502020204030204" pitchFamily="34" charset="0"/>
                <a:cs typeface="Times New Roman" panose="02020603050405020304" pitchFamily="18" charset="0"/>
              </a:rPr>
              <a:t>région</a:t>
            </a:r>
            <a:r>
              <a:rPr lang="en-GB" sz="6200" dirty="0">
                <a:effectLst/>
                <a:latin typeface="Josefin Sans" pitchFamily="2" charset="0"/>
                <a:ea typeface="Calibri" panose="020F0502020204030204" pitchFamily="34" charset="0"/>
                <a:cs typeface="Times New Roman" panose="02020603050405020304" pitchFamily="18" charset="0"/>
              </a:rPr>
              <a:t>. En tant que professionnels de la santé et des soins, vous explorerez une gamme d'exemples allant des interventions de grandes ONG avec de nombreux partenaires de collaboration formels et des flux de financement à de petites organisations communautaires, toutes soutenant la santé mentale de manière créative et stimulante.  </a:t>
            </a:r>
            <a:endParaRPr lang="en-GB" sz="62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6200" dirty="0">
                <a:effectLst/>
                <a:latin typeface="Josefin Sans" pitchFamily="2" charset="0"/>
                <a:ea typeface="Calibri" panose="020F0502020204030204" pitchFamily="34" charset="0"/>
                <a:cs typeface="Times New Roman" panose="02020603050405020304" pitchFamily="18" charset="0"/>
              </a:rPr>
              <a:t>Dans certains cas, il y aura des travailleurs de liaison et des prescripteurs sociaux, conformément aux trois éléments essentiels de la prescription sociale. Il </a:t>
            </a:r>
            <a:r>
              <a:rPr lang="en-GB" sz="6200" dirty="0">
                <a:latin typeface="Josefin Sans" pitchFamily="2" charset="0"/>
                <a:ea typeface="Calibri" panose="020F0502020204030204" pitchFamily="34" charset="0"/>
                <a:cs typeface="Times New Roman" panose="02020603050405020304" pitchFamily="18" charset="0"/>
              </a:rPr>
              <a:t>y aura </a:t>
            </a:r>
            <a:r>
              <a:rPr lang="en-GB" sz="6200" dirty="0">
                <a:effectLst/>
                <a:latin typeface="Josefin Sans" pitchFamily="2" charset="0"/>
                <a:ea typeface="Calibri" panose="020F0502020204030204" pitchFamily="34" charset="0"/>
                <a:cs typeface="Times New Roman" panose="02020603050405020304" pitchFamily="18" charset="0"/>
              </a:rPr>
              <a:t>également d'autres exemples de modèles de soins échelonnés pour les personnes qui ont terminé une intervention clinique formelle et qui passent à un </a:t>
            </a:r>
            <a:r>
              <a:rPr lang="en-GB" sz="6200" dirty="0" err="1">
                <a:effectLst/>
                <a:latin typeface="Josefin Sans" pitchFamily="2" charset="0"/>
                <a:ea typeface="Calibri" panose="020F0502020204030204" pitchFamily="34" charset="0"/>
                <a:cs typeface="Times New Roman" panose="02020603050405020304" pitchFamily="18" charset="0"/>
              </a:rPr>
              <a:t>soutien</a:t>
            </a:r>
            <a:r>
              <a:rPr lang="en-GB" sz="6200" dirty="0">
                <a:effectLst/>
                <a:latin typeface="Josefin Sans" pitchFamily="2" charset="0"/>
                <a:ea typeface="Calibri" panose="020F0502020204030204" pitchFamily="34" charset="0"/>
                <a:cs typeface="Times New Roman" panose="02020603050405020304" pitchFamily="18" charset="0"/>
              </a:rPr>
              <a:t> </a:t>
            </a:r>
            <a:r>
              <a:rPr lang="en-GB" sz="6200" dirty="0" err="1">
                <a:effectLst/>
                <a:latin typeface="Josefin Sans" pitchFamily="2" charset="0"/>
                <a:ea typeface="Calibri" panose="020F0502020204030204" pitchFamily="34" charset="0"/>
                <a:cs typeface="Times New Roman" panose="02020603050405020304" pitchFamily="18" charset="0"/>
              </a:rPr>
              <a:t>moins</a:t>
            </a:r>
            <a:r>
              <a:rPr lang="en-GB" sz="6200" dirty="0">
                <a:effectLst/>
                <a:latin typeface="Josefin Sans" pitchFamily="2" charset="0"/>
                <a:ea typeface="Calibri" panose="020F0502020204030204" pitchFamily="34" charset="0"/>
                <a:cs typeface="Times New Roman" panose="02020603050405020304" pitchFamily="18" charset="0"/>
              </a:rPr>
              <a:t> formel et auto-sélectionné, mais dont l'impact n'est pas moindre. </a:t>
            </a:r>
            <a:r>
              <a:rPr lang="en-GB" sz="6200" dirty="0" err="1">
                <a:effectLst/>
                <a:latin typeface="Josefin Sans" pitchFamily="2" charset="0"/>
                <a:ea typeface="Calibri" panose="020F0502020204030204" pitchFamily="34" charset="0"/>
                <a:cs typeface="Times New Roman" panose="02020603050405020304" pitchFamily="18" charset="0"/>
              </a:rPr>
              <a:t>Vous</a:t>
            </a:r>
            <a:r>
              <a:rPr lang="en-GB" sz="6200" dirty="0">
                <a:effectLst/>
                <a:latin typeface="Josefin Sans" pitchFamily="2" charset="0"/>
                <a:ea typeface="Calibri" panose="020F0502020204030204" pitchFamily="34" charset="0"/>
                <a:cs typeface="Times New Roman" panose="02020603050405020304" pitchFamily="18" charset="0"/>
              </a:rPr>
              <a:t> verrez des équipes pluridisciplinaires en action, </a:t>
            </a:r>
            <a:r>
              <a:rPr lang="en-GB" sz="6200" dirty="0">
                <a:latin typeface="Josefin Sans" pitchFamily="2" charset="0"/>
                <a:ea typeface="Calibri" panose="020F0502020204030204" pitchFamily="34" charset="0"/>
                <a:cs typeface="Times New Roman" panose="02020603050405020304" pitchFamily="18" charset="0"/>
              </a:rPr>
              <a:t>avec un </a:t>
            </a:r>
            <a:r>
              <a:rPr lang="en-GB" sz="6200" dirty="0">
                <a:effectLst/>
                <a:latin typeface="Josefin Sans" pitchFamily="2" charset="0"/>
                <a:ea typeface="Calibri" panose="020F0502020204030204" pitchFamily="34" charset="0"/>
                <a:cs typeface="Times New Roman" panose="02020603050405020304" pitchFamily="18" charset="0"/>
              </a:rPr>
              <a:t>accent sur la co-production et des plans d'action centrés sur la personne.  </a:t>
            </a:r>
            <a:endParaRPr lang="en-GB" sz="62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6200" dirty="0">
                <a:effectLst/>
                <a:latin typeface="Josefin Sans" pitchFamily="2" charset="0"/>
                <a:ea typeface="Calibri" panose="020F0502020204030204" pitchFamily="34" charset="0"/>
                <a:cs typeface="Times New Roman" panose="02020603050405020304" pitchFamily="18" charset="0"/>
              </a:rPr>
              <a:t>Nous espérons qu'en tant que professionnels de la santé et des soins, vous constaterez que lorsque l'on parle de changement de mode de vie et de comportement en matière de santé, la prescription sociale a le potentiel de combler le fossé entre les connaissances (sensibilisation aux risques pour la santé et conseils des professionnels de la santé - modification du mode de vie) et le comportement (adaptation et maintien d'un nouveau mode de vie).</a:t>
            </a:r>
            <a:endParaRPr lang="en-GB" sz="6200" dirty="0">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91887"/>
            <a:ext cx="10512420" cy="667656"/>
          </a:xfrm>
        </p:spPr>
        <p:txBody>
          <a:bodyPr/>
          <a:lstStyle/>
          <a:p>
            <a:r>
              <a:rPr lang="en-US" dirty="0">
                <a:effectLst>
                  <a:outerShdw blurRad="38100" dist="38100" dir="2700000" algn="tl">
                    <a:srgbClr val="000000">
                      <a:alpha val="43137"/>
                    </a:srgbClr>
                  </a:outerShdw>
                </a:effectLst>
              </a:rPr>
              <a:t>Exemplaires de prescription sociale</a:t>
            </a:r>
          </a:p>
        </p:txBody>
      </p:sp>
    </p:spTree>
    <p:extLst>
      <p:ext uri="{BB962C8B-B14F-4D97-AF65-F5344CB8AC3E}">
        <p14:creationId xmlns:p14="http://schemas.microsoft.com/office/powerpoint/2010/main" val="4110896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
          <p:cNvPicPr>
            <a:picLocks noGrp="1"/>
          </p:cNvPicPr>
          <p:nvPr>
            <p:ph type="pic" sz="quarter" idx="34"/>
          </p:nvPr>
        </p:nvPicPr>
        <p:blipFill>
          <a:blip r:embed="rId2"/>
          <a:srcRect l="7516" r="7516"/>
          <a:stretch>
            <a:fillRect/>
          </a:stretch>
        </p:blipFill>
        <p:spPr bwMode="auto">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88024" y="541149"/>
            <a:ext cx="3372567" cy="883831"/>
          </a:xfrm>
        </p:spPr>
        <p:txBody>
          <a:bodyPr/>
          <a:lstStyle/>
          <a:p>
            <a:pPr algn="ctr"/>
            <a:endParaRPr lang="en-IE" sz="1800" dirty="0"/>
          </a:p>
          <a:p>
            <a:pPr algn="ctr"/>
            <a:r>
              <a:rPr lang="en-IE" sz="1800" dirty="0"/>
              <a:t>Dites-moi ce que vous écoutez</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524180" y="1636011"/>
            <a:ext cx="11125377" cy="4762340"/>
          </a:xfrm>
        </p:spPr>
        <p:txBody>
          <a:bodyPr/>
          <a:lstStyle/>
          <a:p>
            <a:r>
              <a:rPr lang="en-GB" sz="1200" b="1" dirty="0" err="1">
                <a:solidFill>
                  <a:srgbClr val="FFC652"/>
                </a:solidFill>
                <a:latin typeface="Josefin Sans" pitchFamily="2" charset="0"/>
              </a:rPr>
              <a:t>À</a:t>
            </a:r>
            <a:r>
              <a:rPr lang="en-GB" sz="1200" b="1" dirty="0">
                <a:solidFill>
                  <a:srgbClr val="FFC652"/>
                </a:solidFill>
                <a:latin typeface="Josefin Sans" pitchFamily="2" charset="0"/>
              </a:rPr>
              <a:t> PROPOS</a:t>
            </a:r>
            <a:endParaRPr lang="en-IE" sz="1200" dirty="0">
              <a:solidFill>
                <a:srgbClr val="FFC652"/>
              </a:solidFill>
              <a:latin typeface="Josefin Sans" pitchFamily="2" charset="0"/>
            </a:endParaRPr>
          </a:p>
          <a:p>
            <a:pPr>
              <a:lnSpc>
                <a:spcPct val="150000"/>
              </a:lnSpc>
            </a:pPr>
            <a:r>
              <a:rPr lang="en-GB" sz="1100" dirty="0">
                <a:latin typeface="Josefin Sans" pitchFamily="2" charset="0"/>
              </a:rPr>
              <a:t>"Dis moi c'que t'écoutes" </a:t>
            </a:r>
            <a:r>
              <a:rPr lang="en-GB" sz="1100" dirty="0" err="1">
                <a:latin typeface="Josefin Sans" pitchFamily="2" charset="0"/>
              </a:rPr>
              <a:t>est</a:t>
            </a:r>
            <a:r>
              <a:rPr lang="en-GB" sz="1100" dirty="0">
                <a:latin typeface="Josefin Sans" pitchFamily="2" charset="0"/>
              </a:rPr>
              <a:t> basé dans le sud-ouest de la France. Il s'agit d'un projet qui met en relation des personnes âgées vivant dans des maisons de retraite avec des adolescents, afin de créer des interviews et des projets de podcast. Tant les personnes âgées que les adolescents ont pu acquérir de nouvelles compétences et s'exprimer de manière créative, tout en bénéficiant de l'échange de connaissances interculturelles que procure le travail en commun. </a:t>
            </a:r>
            <a:endParaRPr lang="en-IE" sz="1100" dirty="0">
              <a:latin typeface="Josefin Sans" pitchFamily="2" charset="0"/>
            </a:endParaRPr>
          </a:p>
          <a:p>
            <a:pPr>
              <a:lnSpc>
                <a:spcPct val="150000"/>
              </a:lnSpc>
            </a:pPr>
            <a:endParaRPr lang="en-IE" sz="1100" dirty="0">
              <a:latin typeface="Josefin Sans" pitchFamily="2" charset="0"/>
            </a:endParaRPr>
          </a:p>
          <a:p>
            <a:pPr>
              <a:lnSpc>
                <a:spcPct val="150000"/>
              </a:lnSpc>
            </a:pPr>
            <a:r>
              <a:rPr lang="en-GB" sz="1100" dirty="0">
                <a:latin typeface="Josefin Sans" pitchFamily="2" charset="0"/>
              </a:rPr>
              <a:t>Pour plus d'informations </a:t>
            </a:r>
            <a:r>
              <a:rPr lang="en-GB" sz="1100"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https://culture-sante-aquitaine.com/dis-moi-cque-tecoutes/</a:t>
            </a:r>
            <a:endParaRPr lang="en-GB" sz="1100" dirty="0">
              <a:solidFill>
                <a:schemeClr val="tx1"/>
              </a:solidFill>
              <a:latin typeface="Josefin Sans" pitchFamily="2" charset="0"/>
            </a:endParaRPr>
          </a:p>
          <a:p>
            <a:pPr>
              <a:lnSpc>
                <a:spcPct val="150000"/>
              </a:lnSpc>
            </a:pPr>
            <a:r>
              <a:rPr lang="en-GB" sz="1100"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http://www.ricochetsonore.fr/actus/365/dis-moi-cque-tecoutes-ehpad-le-petit-trianon</a:t>
            </a:r>
            <a:endParaRPr lang="en-GB" sz="1100" dirty="0">
              <a:solidFill>
                <a:schemeClr val="tx1"/>
              </a:solidFill>
              <a:latin typeface="Josefin Sans" pitchFamily="2" charset="0"/>
            </a:endParaRPr>
          </a:p>
          <a:p>
            <a:pPr>
              <a:lnSpc>
                <a:spcPct val="150000"/>
              </a:lnSpc>
            </a:pPr>
            <a:endParaRPr lang="en-IE" sz="1100" dirty="0">
              <a:solidFill>
                <a:schemeClr val="tx1"/>
              </a:solidFill>
              <a:latin typeface="Josefin Sans" pitchFamily="2" charset="0"/>
            </a:endParaRPr>
          </a:p>
          <a:p>
            <a:pPr>
              <a:lnSpc>
                <a:spcPct val="150000"/>
              </a:lnSpc>
            </a:pPr>
            <a:r>
              <a:rPr lang="en-GB" sz="1100" b="1" dirty="0">
                <a:solidFill>
                  <a:srgbClr val="FFC652"/>
                </a:solidFill>
                <a:latin typeface="Josefin Sans" pitchFamily="2" charset="0"/>
              </a:rPr>
              <a:t>SOUTENIR L'INCLUSION ET LA CONNEXION SOCIALES</a:t>
            </a:r>
            <a:endParaRPr lang="en-IE" sz="1100" dirty="0">
              <a:solidFill>
                <a:srgbClr val="FFC652"/>
              </a:solidFill>
              <a:latin typeface="Josefin Sans" pitchFamily="2" charset="0"/>
            </a:endParaRPr>
          </a:p>
          <a:p>
            <a:pPr>
              <a:lnSpc>
                <a:spcPct val="150000"/>
              </a:lnSpc>
            </a:pPr>
            <a:r>
              <a:rPr lang="en-GB" sz="1100" dirty="0">
                <a:latin typeface="Josefin Sans" pitchFamily="2" charset="0"/>
              </a:rPr>
              <a:t>Ce projet crée des liens intergénérationnels entre les adolescents et les adultes. </a:t>
            </a:r>
            <a:endParaRPr lang="en-IE" sz="1100" dirty="0">
              <a:latin typeface="Josefin Sans" pitchFamily="2" charset="0"/>
            </a:endParaRPr>
          </a:p>
          <a:p>
            <a:pPr>
              <a:lnSpc>
                <a:spcPct val="150000"/>
              </a:lnSpc>
            </a:pPr>
            <a:r>
              <a:rPr lang="en-US" sz="1100" b="1" dirty="0">
                <a:latin typeface="Josefin Sans" pitchFamily="2" charset="0"/>
              </a:rPr>
              <a:t> </a:t>
            </a:r>
          </a:p>
          <a:p>
            <a:pPr>
              <a:lnSpc>
                <a:spcPct val="150000"/>
              </a:lnSpc>
            </a:pPr>
            <a:r>
              <a:rPr lang="en-US" sz="1100" b="1" dirty="0">
                <a:solidFill>
                  <a:srgbClr val="FFC652"/>
                </a:solidFill>
                <a:latin typeface="Josefin Sans" pitchFamily="2" charset="0"/>
              </a:rPr>
              <a:t>SOUTENIR LA SANTÉ, LE BIEN-ÊTRE ET LA NUTRITION</a:t>
            </a:r>
            <a:endParaRPr lang="en-IE" sz="1100" dirty="0">
              <a:solidFill>
                <a:srgbClr val="FFC652"/>
              </a:solidFill>
              <a:latin typeface="Josefin Sans" pitchFamily="2" charset="0"/>
            </a:endParaRPr>
          </a:p>
          <a:p>
            <a:pPr>
              <a:lnSpc>
                <a:spcPct val="150000"/>
              </a:lnSpc>
            </a:pPr>
            <a:r>
              <a:rPr lang="en-GB" sz="1100" dirty="0">
                <a:latin typeface="Josefin Sans" pitchFamily="2" charset="0"/>
              </a:rPr>
              <a:t>Pour de nombreuses personnes âgées, c'est un défi de se sentir actif et utile à la société. Ce projet et ses échanges intergénérationnels permet aux personnes âgées de se </a:t>
            </a:r>
            <a:r>
              <a:rPr lang="en-GB" sz="1100" dirty="0" err="1">
                <a:latin typeface="Josefin Sans" pitchFamily="2" charset="0"/>
              </a:rPr>
              <a:t>sentir</a:t>
            </a:r>
            <a:r>
              <a:rPr lang="en-GB" sz="1100" dirty="0">
                <a:latin typeface="Josefin Sans" pitchFamily="2" charset="0"/>
              </a:rPr>
              <a:t> </a:t>
            </a:r>
            <a:r>
              <a:rPr lang="en-GB" sz="1100" dirty="0" err="1">
                <a:latin typeface="Josefin Sans" pitchFamily="2" charset="0"/>
              </a:rPr>
              <a:t>utiles</a:t>
            </a:r>
            <a:r>
              <a:rPr lang="en-GB" sz="1100" dirty="0">
                <a:latin typeface="Josefin Sans" pitchFamily="2" charset="0"/>
              </a:rPr>
              <a:t>, </a:t>
            </a:r>
            <a:r>
              <a:rPr lang="en-GB" sz="1100" dirty="0" err="1">
                <a:latin typeface="Josefin Sans" pitchFamily="2" charset="0"/>
              </a:rPr>
              <a:t>ce</a:t>
            </a:r>
            <a:r>
              <a:rPr lang="en-GB" sz="1100" dirty="0">
                <a:latin typeface="Josefin Sans" pitchFamily="2" charset="0"/>
              </a:rPr>
              <a:t> qui </a:t>
            </a:r>
            <a:r>
              <a:rPr lang="en-GB" sz="1100" dirty="0" err="1">
                <a:latin typeface="Josefin Sans" pitchFamily="2" charset="0"/>
              </a:rPr>
              <a:t>estbprouvé</a:t>
            </a:r>
            <a:r>
              <a:rPr lang="en-GB" sz="1100" dirty="0">
                <a:latin typeface="Josefin Sans" pitchFamily="2" charset="0"/>
              </a:rPr>
              <a:t> comme étant bon pour leur bien-être.</a:t>
            </a:r>
            <a:endParaRPr lang="en-IE" sz="1100" dirty="0">
              <a:latin typeface="Josefin Sans" pitchFamily="2" charset="0"/>
            </a:endParaRPr>
          </a:p>
          <a:p>
            <a:pPr>
              <a:lnSpc>
                <a:spcPct val="150000"/>
              </a:lnSpc>
            </a:pPr>
            <a:endParaRPr lang="en-GB" sz="1100" dirty="0">
              <a:latin typeface="Josefin Sans" pitchFamily="2" charset="0"/>
            </a:endParaRPr>
          </a:p>
          <a:p>
            <a:pPr>
              <a:lnSpc>
                <a:spcPct val="150000"/>
              </a:lnSpc>
            </a:pPr>
            <a:r>
              <a:rPr lang="en-US" sz="1200" b="1" dirty="0">
                <a:solidFill>
                  <a:srgbClr val="FFC652"/>
                </a:solidFill>
                <a:latin typeface="Josefin Sans" pitchFamily="2" charset="0"/>
              </a:rPr>
              <a:t>SOUTENIR L'APPRENTISSAGE DES ADULTES</a:t>
            </a:r>
            <a:endParaRPr lang="en-IE" sz="1200" dirty="0">
              <a:solidFill>
                <a:srgbClr val="FFC652"/>
              </a:solidFill>
              <a:latin typeface="Josefin Sans" pitchFamily="2" charset="0"/>
            </a:endParaRPr>
          </a:p>
          <a:p>
            <a:pPr>
              <a:lnSpc>
                <a:spcPct val="150000"/>
              </a:lnSpc>
            </a:pPr>
            <a:r>
              <a:rPr lang="en-GB" sz="1200" dirty="0">
                <a:latin typeface="Josefin Sans" pitchFamily="2" charset="0"/>
              </a:rPr>
              <a:t>Ce projet soutient l'apprentissage des adultes car les gens ont été formés à l'équipement radio : micro, écouteurs, machines.</a:t>
            </a:r>
            <a:endParaRPr lang="en-IE" sz="1200" dirty="0">
              <a:latin typeface="Josefin Sans" pitchFamily="2" charset="0"/>
            </a:endParaRPr>
          </a:p>
          <a:p>
            <a:pPr>
              <a:lnSpc>
                <a:spcPct val="150000"/>
              </a:lnSpc>
            </a:pPr>
            <a:endParaRPr lang="en-GB" sz="1200" b="1" dirty="0">
              <a:latin typeface="Josefin Sans" pitchFamily="2" charset="0"/>
            </a:endParaRPr>
          </a:p>
          <a:p>
            <a:pPr>
              <a:lnSpc>
                <a:spcPct val="150000"/>
              </a:lnSpc>
            </a:pPr>
            <a:r>
              <a:rPr lang="en-GB" sz="1200" b="1" dirty="0">
                <a:solidFill>
                  <a:srgbClr val="FFC652"/>
                </a:solidFill>
                <a:latin typeface="Josefin Sans" pitchFamily="2" charset="0"/>
              </a:rPr>
              <a:t>COMMENT L'ORGANISATION EST-ELLE FINANCÉE ?</a:t>
            </a:r>
            <a:endParaRPr lang="en-IE" sz="1200" dirty="0">
              <a:solidFill>
                <a:srgbClr val="FFC652"/>
              </a:solidFill>
              <a:latin typeface="Josefin Sans" pitchFamily="2" charset="0"/>
            </a:endParaRPr>
          </a:p>
          <a:p>
            <a:pPr>
              <a:lnSpc>
                <a:spcPct val="150000"/>
              </a:lnSpc>
            </a:pPr>
            <a:r>
              <a:rPr lang="en-GB" sz="1200" dirty="0">
                <a:latin typeface="Josefin Sans" pitchFamily="2" charset="0"/>
              </a:rPr>
              <a:t>Par l'intermédiaire de l'Association du Lien Interculturel Familial et Social.</a:t>
            </a:r>
            <a:endParaRPr lang="en-IE" sz="1200" dirty="0">
              <a:latin typeface="Josefin Sans" pitchFamily="2" charset="0"/>
            </a:endParaRPr>
          </a:p>
          <a:p>
            <a:pPr>
              <a:lnSpc>
                <a:spcPct val="150000"/>
              </a:lnSpc>
            </a:pPr>
            <a:endParaRPr lang="en-IE" sz="1200" dirty="0">
              <a:latin typeface="Josefin Sans" pitchFamily="2" charset="0"/>
            </a:endParaRPr>
          </a:p>
          <a:p>
            <a:pPr>
              <a:lnSpc>
                <a:spcPct val="150000"/>
              </a:lnSpc>
            </a:pPr>
            <a:r>
              <a:rPr lang="fr-FR" sz="1200" b="1" dirty="0">
                <a:solidFill>
                  <a:srgbClr val="FFC652"/>
                </a:solidFill>
                <a:latin typeface="Josefin Sans" pitchFamily="2" charset="0"/>
              </a:rPr>
              <a:t>QUI PEUT BENEFICIER DE CETTE INITIATIVE ?</a:t>
            </a:r>
            <a:endParaRPr lang="en-IE" sz="1200" dirty="0">
              <a:solidFill>
                <a:srgbClr val="FFC652"/>
              </a:solidFill>
              <a:latin typeface="Josefin Sans" pitchFamily="2" charset="0"/>
            </a:endParaRPr>
          </a:p>
          <a:p>
            <a:pPr>
              <a:lnSpc>
                <a:spcPct val="150000"/>
              </a:lnSpc>
            </a:pPr>
            <a:r>
              <a:rPr lang="en-IE" sz="1200" dirty="0" err="1">
                <a:latin typeface="Josefin Sans" pitchFamily="2" charset="0"/>
              </a:rPr>
              <a:t>Aucune</a:t>
            </a:r>
            <a:r>
              <a:rPr lang="en-IE" sz="1200" dirty="0">
                <a:latin typeface="Josefin Sans" pitchFamily="2" charset="0"/>
              </a:rPr>
              <a:t> recommandation n'est nécessaire. Ce projet est un partenariat entre individus, facilité par les écoles et les maisons de retraite. </a:t>
            </a:r>
          </a:p>
          <a:p>
            <a:pPr>
              <a:lnSpc>
                <a:spcPct val="150000"/>
              </a:lnSpc>
            </a:pPr>
            <a:endParaRPr lang="en-IE" sz="1200" dirty="0">
              <a:latin typeface="Josefin Sans" pitchFamily="2" charset="0"/>
            </a:endParaRPr>
          </a:p>
          <a:p>
            <a:pPr>
              <a:lnSpc>
                <a:spcPct val="150000"/>
              </a:lnSpc>
            </a:pPr>
            <a:r>
              <a:rPr lang="en-US" sz="1200" b="1" dirty="0">
                <a:solidFill>
                  <a:srgbClr val="FFC652"/>
                </a:solidFill>
                <a:latin typeface="Josefin Sans" pitchFamily="2" charset="0"/>
              </a:rPr>
              <a:t>POSSIBILITÉS DE REPRODUCTION</a:t>
            </a:r>
            <a:endParaRPr lang="en-IE" sz="1200" dirty="0">
              <a:solidFill>
                <a:srgbClr val="FFC652"/>
              </a:solidFill>
              <a:latin typeface="Josefin Sans" pitchFamily="2" charset="0"/>
            </a:endParaRPr>
          </a:p>
          <a:p>
            <a:pPr>
              <a:lnSpc>
                <a:spcPct val="150000"/>
              </a:lnSpc>
            </a:pPr>
            <a:r>
              <a:rPr lang="en-GB" sz="1200" dirty="0">
                <a:latin typeface="Josefin Sans" pitchFamily="2" charset="0"/>
              </a:rPr>
              <a:t>Ce projet a été répété plusieurs fois avec le même partenaire culturel. Il pourrait facilement être reproduit partout où il existe une possibilité de collaboration entre une école, une maison de retraite et un établissement disposant d'un équipement d'enregistrement. </a:t>
            </a:r>
            <a:endParaRPr lang="en-IE" sz="1200" dirty="0">
              <a:latin typeface="Josefin Sans" pitchFamily="2" charset="0"/>
            </a:endParaRPr>
          </a:p>
          <a:p>
            <a:pPr>
              <a:lnSpc>
                <a:spcPct val="150000"/>
              </a:lnSpc>
            </a:pP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81</a:t>
            </a:fld>
            <a:endParaRPr lang="en-US" dirty="0"/>
          </a:p>
        </p:txBody>
      </p:sp>
      <p:sp>
        <p:nvSpPr>
          <p:cNvPr id="16" name="Freeform 15">
            <a:hlinkClick r:id="rId3"/>
            <a:extLst>
              <a:ext uri="{FF2B5EF4-FFF2-40B4-BE49-F238E27FC236}">
                <a16:creationId xmlns:a16="http://schemas.microsoft.com/office/drawing/2014/main" id="{8B62E33A-5FA0-EC45-8713-67B86C26C676}"/>
              </a:ext>
            </a:extLst>
          </p:cNvPr>
          <p:cNvSpPr/>
          <p:nvPr/>
        </p:nvSpPr>
        <p:spPr>
          <a:xfrm>
            <a:off x="7480622" y="939822"/>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2" name="Ribbon: Curved and Tilted Up 1">
            <a:extLst>
              <a:ext uri="{FF2B5EF4-FFF2-40B4-BE49-F238E27FC236}">
                <a16:creationId xmlns:a16="http://schemas.microsoft.com/office/drawing/2014/main" id="{D3DB8BD6-F4E4-5D54-6DAE-A5A954A204C2}"/>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AD6EA8E-D65D-9E17-819B-E28C3A1F1D88}"/>
              </a:ext>
            </a:extLst>
          </p:cNvPr>
          <p:cNvSpPr txBox="1"/>
          <p:nvPr/>
        </p:nvSpPr>
        <p:spPr>
          <a:xfrm>
            <a:off x="1140722" y="516336"/>
            <a:ext cx="1936377" cy="369332"/>
          </a:xfrm>
          <a:prstGeom prst="rect">
            <a:avLst/>
          </a:prstGeom>
          <a:noFill/>
        </p:spPr>
        <p:txBody>
          <a:bodyPr wrap="square" rtlCol="0">
            <a:spAutoFit/>
          </a:bodyPr>
          <a:lstStyle/>
          <a:p>
            <a:pPr algn="ctr"/>
            <a:r>
              <a:rPr lang="en-GB" b="1" dirty="0">
                <a:solidFill>
                  <a:schemeClr val="bg1"/>
                </a:solidFill>
                <a:latin typeface="Amatic SC" panose="00000500000000000000" pitchFamily="2" charset="-79"/>
                <a:cs typeface="Amatic SC" panose="00000500000000000000" pitchFamily="2" charset="-79"/>
              </a:rPr>
              <a:t>Exemple de coproduction</a:t>
            </a:r>
          </a:p>
        </p:txBody>
      </p:sp>
      <p:sp>
        <p:nvSpPr>
          <p:cNvPr id="4" name="ZoneTexte 3">
            <a:extLst>
              <a:ext uri="{FF2B5EF4-FFF2-40B4-BE49-F238E27FC236}">
                <a16:creationId xmlns:a16="http://schemas.microsoft.com/office/drawing/2014/main" id="{4CDD673B-F349-2B4D-E4DD-ADE1FCD15CA1}"/>
              </a:ext>
            </a:extLst>
          </p:cNvPr>
          <p:cNvSpPr txBox="1"/>
          <p:nvPr/>
        </p:nvSpPr>
        <p:spPr>
          <a:xfrm>
            <a:off x="7360591" y="1026307"/>
            <a:ext cx="1114076" cy="523220"/>
          </a:xfrm>
          <a:prstGeom prst="rect">
            <a:avLst/>
          </a:prstGeom>
          <a:noFill/>
        </p:spPr>
        <p:txBody>
          <a:bodyPr wrap="square" rtlCol="0">
            <a:spAutoFit/>
          </a:bodyPr>
          <a:lstStyle/>
          <a:p>
            <a:pPr algn="ctr"/>
            <a:r>
              <a:rPr lang="fr-FR" sz="1400" dirty="0">
                <a:solidFill>
                  <a:schemeClr val="bg1"/>
                </a:solidFill>
                <a:hlinkClick r:id="rId3">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Tree>
    <p:extLst>
      <p:ext uri="{BB962C8B-B14F-4D97-AF65-F5344CB8AC3E}">
        <p14:creationId xmlns:p14="http://schemas.microsoft.com/office/powerpoint/2010/main" val="2371366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01905" y="668280"/>
            <a:ext cx="3599490" cy="683608"/>
          </a:xfrm>
        </p:spPr>
        <p:txBody>
          <a:bodyPr/>
          <a:lstStyle/>
          <a:p>
            <a:pPr algn="ctr"/>
            <a:r>
              <a:rPr lang="en-IE" sz="1800" dirty="0">
                <a:solidFill>
                  <a:schemeClr val="tx1">
                    <a:lumMod val="50000"/>
                  </a:schemeClr>
                </a:solidFill>
              </a:rPr>
              <a:t>GIVMED - Service de don de médicaments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603447" y="1425808"/>
            <a:ext cx="10751692" cy="6104545"/>
          </a:xfrm>
        </p:spPr>
        <p:txBody>
          <a:bodyPr/>
          <a:lstStyle/>
          <a:p>
            <a:r>
              <a:rPr lang="en-GB" sz="1200" b="1" dirty="0" err="1">
                <a:solidFill>
                  <a:srgbClr val="FFC652"/>
                </a:solidFill>
                <a:latin typeface="Josefin Sans" pitchFamily="2" charset="0"/>
              </a:rPr>
              <a:t>À</a:t>
            </a:r>
            <a:r>
              <a:rPr lang="en-GB" sz="1200" b="1" dirty="0">
                <a:solidFill>
                  <a:srgbClr val="FFC652"/>
                </a:solidFill>
                <a:latin typeface="Josefin Sans" pitchFamily="2" charset="0"/>
              </a:rPr>
              <a:t> PROPOS </a:t>
            </a:r>
            <a:endParaRPr lang="en-IE" sz="1200" dirty="0">
              <a:solidFill>
                <a:srgbClr val="FFC652"/>
              </a:solidFill>
              <a:latin typeface="Josefin Sans" pitchFamily="2" charset="0"/>
            </a:endParaRPr>
          </a:p>
          <a:p>
            <a:pPr>
              <a:lnSpc>
                <a:spcPct val="150000"/>
              </a:lnSpc>
            </a:pPr>
            <a:r>
              <a:rPr lang="en-IE" sz="1100" dirty="0">
                <a:latin typeface="Josefin Sans" pitchFamily="2" charset="0"/>
              </a:rPr>
              <a:t>GIVMED est basé à Athènes, en Grèce. Il s'agit d'une organisation à but non lucratif visant à faciliter l'accès aux médicaments pour tous. Les gens peuvent facilement et rapidement faire don des médicaments dont ils n'ont plus besoin aux pharmacies sociales, aux maisons de retraite et autres entités d'utilité publique. Ces médicaments sont fournis aux personnes qui en ont besoin mais qui ne peuvent y avoir </a:t>
            </a:r>
            <a:r>
              <a:rPr lang="en-IE" sz="1100" dirty="0" err="1">
                <a:latin typeface="Josefin Sans" pitchFamily="2" charset="0"/>
              </a:rPr>
              <a:t>accès</a:t>
            </a:r>
            <a:r>
              <a:rPr lang="en-IE" sz="1100" dirty="0">
                <a:latin typeface="Josefin Sans" pitchFamily="2" charset="0"/>
              </a:rPr>
              <a:t> </a:t>
            </a:r>
            <a:r>
              <a:rPr lang="en-IE" sz="1100" dirty="0" err="1">
                <a:latin typeface="Josefin Sans" pitchFamily="2" charset="0"/>
              </a:rPr>
              <a:t>autrement</a:t>
            </a:r>
            <a:r>
              <a:rPr lang="en-IE" sz="1100" dirty="0">
                <a:latin typeface="Josefin Sans" pitchFamily="2" charset="0"/>
              </a:rPr>
              <a:t> (des groupes tels que les </a:t>
            </a:r>
            <a:r>
              <a:rPr lang="en-IE" sz="1100" dirty="0" err="1">
                <a:latin typeface="Josefin Sans" pitchFamily="2" charset="0"/>
              </a:rPr>
              <a:t>personnes</a:t>
            </a:r>
            <a:r>
              <a:rPr lang="en-IE" sz="1100" dirty="0">
                <a:latin typeface="Josefin Sans" pitchFamily="2" charset="0"/>
              </a:rPr>
              <a:t> </a:t>
            </a:r>
            <a:r>
              <a:rPr lang="en-IE" sz="1100" dirty="0" err="1">
                <a:latin typeface="Josefin Sans" pitchFamily="2" charset="0"/>
              </a:rPr>
              <a:t>précaires</a:t>
            </a:r>
            <a:r>
              <a:rPr lang="en-IE" sz="1100" dirty="0">
                <a:latin typeface="Josefin Sans" pitchFamily="2" charset="0"/>
              </a:rPr>
              <a:t>, les personnes âgées, les réfugiés et d'autres personnes ayant un accès limité ou nul aux </a:t>
            </a:r>
            <a:r>
              <a:rPr lang="en-IE" sz="1100" dirty="0" err="1">
                <a:latin typeface="Josefin Sans" pitchFamily="2" charset="0"/>
              </a:rPr>
              <a:t>médicaments</a:t>
            </a:r>
            <a:r>
              <a:rPr lang="en-IE" sz="1100" dirty="0">
                <a:latin typeface="Josefin Sans" pitchFamily="2" charset="0"/>
              </a:rPr>
              <a:t>).</a:t>
            </a:r>
          </a:p>
          <a:p>
            <a:pPr>
              <a:lnSpc>
                <a:spcPct val="150000"/>
              </a:lnSpc>
            </a:pPr>
            <a:endParaRPr lang="en-IE" sz="1100" dirty="0">
              <a:latin typeface="Josefin Sans" pitchFamily="2" charset="0"/>
            </a:endParaRPr>
          </a:p>
          <a:p>
            <a:pPr>
              <a:lnSpc>
                <a:spcPct val="150000"/>
              </a:lnSpc>
            </a:pPr>
            <a:r>
              <a:rPr lang="en-IE" sz="1100" dirty="0">
                <a:latin typeface="Josefin Sans" pitchFamily="2" charset="0"/>
              </a:rPr>
              <a:t>Pour plus d'informations, consultez le site </a:t>
            </a:r>
            <a:r>
              <a:rPr lang="en-IE" sz="1100" dirty="0">
                <a:solidFill>
                  <a:schemeClr val="tx1"/>
                </a:solidFill>
                <a:latin typeface="Josefin Sans" pitchFamily="2" charset="0"/>
              </a:rPr>
              <a:t>https://givmed.org/en/. </a:t>
            </a:r>
          </a:p>
          <a:p>
            <a:pPr>
              <a:lnSpc>
                <a:spcPct val="150000"/>
              </a:lnSpc>
            </a:pPr>
            <a:r>
              <a:rPr lang="en-GB" sz="1100" dirty="0">
                <a:latin typeface="Josefin Sans" pitchFamily="2" charset="0"/>
              </a:rPr>
              <a:t> </a:t>
            </a:r>
            <a:endParaRPr lang="en-IE" sz="1100" dirty="0">
              <a:latin typeface="Josefin Sans" pitchFamily="2" charset="0"/>
            </a:endParaRPr>
          </a:p>
          <a:p>
            <a:pPr algn="l">
              <a:lnSpc>
                <a:spcPct val="150000"/>
              </a:lnSpc>
            </a:pPr>
            <a:r>
              <a:rPr lang="en-GB" sz="1100" b="1" dirty="0">
                <a:solidFill>
                  <a:srgbClr val="FFC652"/>
                </a:solidFill>
                <a:latin typeface="Josefin Sans" pitchFamily="2" charset="0"/>
              </a:rPr>
              <a:t>SOUTENIR L'</a:t>
            </a:r>
            <a:r>
              <a:rPr lang="en-US" sz="1100" b="1" dirty="0">
                <a:solidFill>
                  <a:srgbClr val="FFC652"/>
                </a:solidFill>
                <a:latin typeface="Josefin Sans" pitchFamily="2" charset="0"/>
              </a:rPr>
              <a:t>APPRENTISSAGE DES ADULTES</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L'objectif du projet est l'information sur le droit à la santé, l'amélioration de la connaissance de la médecine et le </a:t>
            </a:r>
            <a:r>
              <a:rPr lang="en-IE" sz="1100" dirty="0" err="1">
                <a:latin typeface="Josefin Sans" pitchFamily="2" charset="0"/>
              </a:rPr>
              <a:t>suivi</a:t>
            </a:r>
            <a:r>
              <a:rPr lang="en-IE" sz="1100" dirty="0">
                <a:latin typeface="Josefin Sans" pitchFamily="2" charset="0"/>
              </a:rPr>
              <a:t> du traitement. Le rôle de GIVMED, en tant qu'organisme d'exécution, est l'administration du projet et la mise en œuvre de méthodes d'information et d'autonomisation. Le rôle de l'Institut de médecine sociale et préventive, en tant que partenaire, consiste à développer le matériel informatif et éducatif et à participer à la formation des professionnels de la santé.</a:t>
            </a:r>
          </a:p>
          <a:p>
            <a:pPr>
              <a:lnSpc>
                <a:spcPct val="150000"/>
              </a:lnSpc>
            </a:pPr>
            <a:r>
              <a:rPr lang="en-US" sz="1100" b="1" dirty="0">
                <a:latin typeface="Josefin Sans" pitchFamily="2" charset="0"/>
              </a:rPr>
              <a:t> </a:t>
            </a:r>
            <a:endParaRPr lang="en-IE"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r>
              <a:rPr lang="en-US" sz="1100" b="1" dirty="0">
                <a:solidFill>
                  <a:srgbClr val="FFC652"/>
                </a:solidFill>
                <a:latin typeface="Josefin Sans" pitchFamily="2" charset="0"/>
              </a:rPr>
              <a:t>SOUTENIR LA SANTÉ, LE BIEN-ÊTRE ET LA NUTRITION</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Ce projet aide les personnes vulnérables à accéder aux médicaments essentiels. L'objectif du projet est d'autonomiser les groupes socialement </a:t>
            </a:r>
            <a:r>
              <a:rPr lang="en-IE" sz="1100" dirty="0" err="1">
                <a:latin typeface="Josefin Sans" pitchFamily="2" charset="0"/>
              </a:rPr>
              <a:t>vulnérables</a:t>
            </a:r>
            <a:r>
              <a:rPr lang="en-IE" sz="1100" dirty="0">
                <a:latin typeface="Josefin Sans" pitchFamily="2" charset="0"/>
              </a:rPr>
              <a:t> </a:t>
            </a:r>
            <a:r>
              <a:rPr lang="en-IE" sz="1100" dirty="0" err="1">
                <a:latin typeface="Josefin Sans" pitchFamily="2" charset="0"/>
              </a:rPr>
              <a:t>en</a:t>
            </a:r>
            <a:r>
              <a:rPr lang="en-IE" sz="1100" dirty="0">
                <a:latin typeface="Josefin Sans" pitchFamily="2" charset="0"/>
              </a:rPr>
              <a:t>  :</a:t>
            </a:r>
          </a:p>
          <a:p>
            <a:pPr marL="109968" indent="-109968">
              <a:lnSpc>
                <a:spcPct val="150000"/>
              </a:lnSpc>
              <a:buFont typeface="Arial" panose="020B0604020202020204" pitchFamily="34" charset="0"/>
              <a:buChar char="•"/>
            </a:pPr>
            <a:r>
              <a:rPr lang="en-IE" sz="1100" dirty="0">
                <a:latin typeface="Josefin Sans" pitchFamily="2" charset="0"/>
              </a:rPr>
              <a:t>Les informant de leurs droits en matière de soins de santé.</a:t>
            </a:r>
          </a:p>
          <a:p>
            <a:pPr marL="109968" indent="-109968">
              <a:lnSpc>
                <a:spcPct val="150000"/>
              </a:lnSpc>
              <a:buFont typeface="Arial" panose="020B0604020202020204" pitchFamily="34" charset="0"/>
              <a:buChar char="•"/>
            </a:pPr>
            <a:r>
              <a:rPr lang="en-IE" sz="1100" dirty="0" err="1">
                <a:latin typeface="Josefin Sans" pitchFamily="2" charset="0"/>
              </a:rPr>
              <a:t>Leur</a:t>
            </a:r>
            <a:r>
              <a:rPr lang="en-IE" sz="1100" dirty="0">
                <a:latin typeface="Josefin Sans" pitchFamily="2" charset="0"/>
              </a:rPr>
              <a:t> </a:t>
            </a:r>
            <a:r>
              <a:rPr lang="en-IE" sz="1100" dirty="0" err="1">
                <a:latin typeface="Josefin Sans" pitchFamily="2" charset="0"/>
              </a:rPr>
              <a:t>fournissant</a:t>
            </a:r>
            <a:r>
              <a:rPr lang="en-IE" sz="1100" dirty="0">
                <a:latin typeface="Josefin Sans" pitchFamily="2" charset="0"/>
              </a:rPr>
              <a:t> une éducation en termes de manipulation des médicaments et de respect de la médication.</a:t>
            </a:r>
          </a:p>
          <a:p>
            <a:pPr marL="109968" indent="-109968">
              <a:lnSpc>
                <a:spcPct val="150000"/>
              </a:lnSpc>
              <a:buFont typeface="Arial" panose="020B0604020202020204" pitchFamily="34" charset="0"/>
              <a:buChar char="•"/>
            </a:pPr>
            <a:r>
              <a:rPr lang="en-IE" sz="1100" dirty="0" err="1">
                <a:latin typeface="Josefin Sans" pitchFamily="2" charset="0"/>
              </a:rPr>
              <a:t>Facilitant</a:t>
            </a:r>
            <a:r>
              <a:rPr lang="en-IE" sz="1100" dirty="0">
                <a:latin typeface="Josefin Sans" pitchFamily="2" charset="0"/>
              </a:rPr>
              <a:t> leur accès aux médicaments dont ils ont besoin grâce à une application spécifique pour les smartphones.</a:t>
            </a:r>
          </a:p>
          <a:p>
            <a:pPr>
              <a:lnSpc>
                <a:spcPct val="150000"/>
              </a:lnSpc>
            </a:pPr>
            <a:endParaRPr lang="en-US" sz="1100" b="1" dirty="0">
              <a:latin typeface="Josefin Sans" pitchFamily="2" charset="0"/>
            </a:endParaRPr>
          </a:p>
          <a:p>
            <a:pPr>
              <a:lnSpc>
                <a:spcPct val="150000"/>
              </a:lnSpc>
            </a:pPr>
            <a:r>
              <a:rPr lang="fr-FR" sz="1100" b="1" dirty="0">
                <a:solidFill>
                  <a:srgbClr val="FFC652"/>
                </a:solidFill>
                <a:latin typeface="Josefin Sans" pitchFamily="2" charset="0"/>
              </a:rPr>
              <a:t>QUI PEUT BENEFICIER DE CETTE INITIATIVE ?</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Le programme </a:t>
            </a:r>
            <a:r>
              <a:rPr lang="en-IE" sz="1100" dirty="0" err="1">
                <a:latin typeface="Josefin Sans" pitchFamily="2" charset="0"/>
              </a:rPr>
              <a:t>MEDforNGOs</a:t>
            </a:r>
            <a:r>
              <a:rPr lang="en-IE" sz="1100" dirty="0">
                <a:latin typeface="Josefin Sans" pitchFamily="2" charset="0"/>
              </a:rPr>
              <a:t> est destiné aux organismes caritatifs. A travers le logiciel spécifique homonyme développé par GIVMED, les organismes d'utilité publique enregistrent leurs surplus de médicaments qu'ils peuvent donner. L'information est automatiquement diffusée à tous les organismes caritatifs de notre réseau et GIVMED coordonne l'ensemble du processus de donation.</a:t>
            </a:r>
          </a:p>
          <a:p>
            <a:pPr>
              <a:lnSpc>
                <a:spcPct val="150000"/>
              </a:lnSpc>
            </a:pPr>
            <a:r>
              <a:rPr lang="en-US" sz="1100" b="1" dirty="0">
                <a:solidFill>
                  <a:srgbClr val="FFC652"/>
                </a:solidFill>
                <a:latin typeface="Josefin Sans" pitchFamily="2" charset="0"/>
              </a:rPr>
              <a:t>POSSIBILITÉS DE REPRODUCTION</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Les organisations pourraient travailler avec les pharmacies et les hôpitaux pour connaître leurs besoins en médicaments. Des lieux seront créés où les médicaments seront collectés et répartis en fonction de leurs besoins.</a:t>
            </a:r>
          </a:p>
          <a:p>
            <a:endParaRPr lang="en-GB" sz="770" b="1"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82</a:t>
            </a:fld>
            <a:endParaRPr lang="en-US" dirty="0"/>
          </a:p>
        </p:txBody>
      </p:sp>
      <p:pic>
        <p:nvPicPr>
          <p:cNvPr id="10" name="Εικόνα 1"/>
          <p:cNvPicPr/>
          <p:nvPr/>
        </p:nvPicPr>
        <p:blipFill>
          <a:blip r:embed="rId2">
            <a:extLst>
              <a:ext uri="{28A0092B-C50C-407E-A947-70E740481C1C}">
                <a14:useLocalDpi xmlns:a14="http://schemas.microsoft.com/office/drawing/2010/main" val="0"/>
              </a:ext>
            </a:extLst>
          </a:blip>
          <a:srcRect/>
          <a:stretch>
            <a:fillRect/>
          </a:stretch>
        </p:blipFill>
        <p:spPr bwMode="auto">
          <a:xfrm>
            <a:off x="10841148" y="3305819"/>
            <a:ext cx="1494810" cy="1060526"/>
          </a:xfrm>
          <a:prstGeom prst="rect">
            <a:avLst/>
          </a:prstGeom>
          <a:noFill/>
          <a:ln>
            <a:noFill/>
          </a:ln>
        </p:spPr>
      </p:pic>
      <p:sp>
        <p:nvSpPr>
          <p:cNvPr id="3" name="Picture Placeholder 2"/>
          <p:cNvSpPr>
            <a:spLocks noGrp="1"/>
          </p:cNvSpPr>
          <p:nvPr>
            <p:ph type="pic" sz="quarter" idx="34"/>
          </p:nvPr>
        </p:nvSpPr>
        <p:spPr>
          <a:xfrm>
            <a:off x="8163016" y="51940"/>
            <a:ext cx="4028984" cy="1060526"/>
          </a:xfrm>
        </p:spPr>
      </p:sp>
      <p:sp>
        <p:nvSpPr>
          <p:cNvPr id="5" name="Freeform 15">
            <a:extLst>
              <a:ext uri="{FF2B5EF4-FFF2-40B4-BE49-F238E27FC236}">
                <a16:creationId xmlns:a16="http://schemas.microsoft.com/office/drawing/2014/main" id="{BDABCE84-9DEE-3622-FD37-C02A00A2654A}"/>
              </a:ext>
            </a:extLst>
          </p:cNvPr>
          <p:cNvSpPr/>
          <p:nvPr/>
        </p:nvSpPr>
        <p:spPr>
          <a:xfrm>
            <a:off x="7480622" y="939822"/>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7" name="ZoneTexte 6">
            <a:extLst>
              <a:ext uri="{FF2B5EF4-FFF2-40B4-BE49-F238E27FC236}">
                <a16:creationId xmlns:a16="http://schemas.microsoft.com/office/drawing/2014/main" id="{44F89787-CF0D-28FB-BE88-277BCDF8E771}"/>
              </a:ext>
            </a:extLst>
          </p:cNvPr>
          <p:cNvSpPr txBox="1"/>
          <p:nvPr/>
        </p:nvSpPr>
        <p:spPr>
          <a:xfrm>
            <a:off x="7385145" y="1029308"/>
            <a:ext cx="1064968" cy="523220"/>
          </a:xfrm>
          <a:prstGeom prst="rect">
            <a:avLst/>
          </a:prstGeom>
          <a:noFill/>
        </p:spPr>
        <p:txBody>
          <a:bodyPr wrap="square" rtlCol="0">
            <a:spAutoFit/>
          </a:bodyPr>
          <a:lstStyle/>
          <a:p>
            <a:pPr algn="ctr"/>
            <a:r>
              <a:rPr lang="fr-FR" sz="1400" dirty="0">
                <a:solidFill>
                  <a:schemeClr val="bg1"/>
                </a:solidFill>
                <a:hlinkClick r:id="rId3">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
        <p:nvSpPr>
          <p:cNvPr id="4" name="Ribbon: Curved and Tilted Up 1">
            <a:extLst>
              <a:ext uri="{FF2B5EF4-FFF2-40B4-BE49-F238E27FC236}">
                <a16:creationId xmlns:a16="http://schemas.microsoft.com/office/drawing/2014/main" id="{A1D65B21-24CE-C88B-9955-09CA360E1E89}"/>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
            <a:extLst>
              <a:ext uri="{FF2B5EF4-FFF2-40B4-BE49-F238E27FC236}">
                <a16:creationId xmlns:a16="http://schemas.microsoft.com/office/drawing/2014/main" id="{7D13BB2D-F686-1AB4-D616-127B6B755A5C}"/>
              </a:ext>
            </a:extLst>
          </p:cNvPr>
          <p:cNvSpPr txBox="1"/>
          <p:nvPr/>
        </p:nvSpPr>
        <p:spPr>
          <a:xfrm>
            <a:off x="1140722" y="516336"/>
            <a:ext cx="1936377" cy="369332"/>
          </a:xfrm>
          <a:prstGeom prst="rect">
            <a:avLst/>
          </a:prstGeom>
          <a:noFill/>
        </p:spPr>
        <p:txBody>
          <a:bodyPr wrap="square" rtlCol="0">
            <a:spAutoFit/>
          </a:bodyPr>
          <a:lstStyle/>
          <a:p>
            <a:pPr algn="ctr"/>
            <a:r>
              <a:rPr lang="en-GB" b="1" dirty="0">
                <a:solidFill>
                  <a:schemeClr val="bg1"/>
                </a:solidFill>
                <a:latin typeface="Amatic SC" panose="00000500000000000000" pitchFamily="2" charset="-79"/>
                <a:cs typeface="Amatic SC" panose="00000500000000000000" pitchFamily="2" charset="-79"/>
              </a:rPr>
              <a:t>Exemple de coproduction</a:t>
            </a:r>
          </a:p>
        </p:txBody>
      </p:sp>
    </p:spTree>
    <p:extLst>
      <p:ext uri="{BB962C8B-B14F-4D97-AF65-F5344CB8AC3E}">
        <p14:creationId xmlns:p14="http://schemas.microsoft.com/office/powerpoint/2010/main" val="1893107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10;&#10;Description automatically generated"/>
          <p:cNvPicPr>
            <a:picLocks noGrp="1"/>
          </p:cNvPicPr>
          <p:nvPr>
            <p:ph type="pic" sz="quarter" idx="34"/>
          </p:nvPr>
        </p:nvPicPr>
        <p:blipFill>
          <a:blip r:embed="rId2">
            <a:extLst>
              <a:ext uri="{28A0092B-C50C-407E-A947-70E740481C1C}">
                <a14:useLocalDpi xmlns:a14="http://schemas.microsoft.com/office/drawing/2010/main" val="0"/>
              </a:ext>
            </a:extLst>
          </a:blip>
          <a:srcRect t="4620" b="4620"/>
          <a:stretch>
            <a:fillRect/>
          </a:stretch>
        </p:blipFill>
        <p:spPr>
          <a:xfrm>
            <a:off x="8121863" y="466325"/>
            <a:ext cx="4070137" cy="835861"/>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64812" y="819610"/>
            <a:ext cx="9626028" cy="298753"/>
          </a:xfrm>
        </p:spPr>
        <p:txBody>
          <a:bodyPr/>
          <a:lstStyle/>
          <a:p>
            <a:r>
              <a:rPr lang="en-IE" sz="1800" dirty="0">
                <a:solidFill>
                  <a:schemeClr val="tx1">
                    <a:lumMod val="50000"/>
                  </a:schemeClr>
                </a:solidFill>
              </a:rPr>
              <a:t>				Partenariat sportif de Roscommon</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307573" y="1391819"/>
            <a:ext cx="11884426" cy="5304607"/>
          </a:xfrm>
        </p:spPr>
        <p:txBody>
          <a:bodyPr/>
          <a:lstStyle/>
          <a:p>
            <a:pPr>
              <a:lnSpc>
                <a:spcPct val="150000"/>
              </a:lnSpc>
            </a:pPr>
            <a:r>
              <a:rPr lang="en-GB" sz="1000" b="1" dirty="0" err="1">
                <a:solidFill>
                  <a:srgbClr val="FFC652"/>
                </a:solidFill>
                <a:latin typeface="Josefin Sans" pitchFamily="2" charset="0"/>
              </a:rPr>
              <a:t>À</a:t>
            </a:r>
            <a:r>
              <a:rPr lang="en-GB" sz="1000" b="1" dirty="0">
                <a:solidFill>
                  <a:srgbClr val="FFC652"/>
                </a:solidFill>
                <a:latin typeface="Josefin Sans" pitchFamily="2" charset="0"/>
              </a:rPr>
              <a:t> PROPOS </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Le Roscommon Sports Partnership a été créé en 2002. 29 partenariats sportifs locaux font partie d'une structure nationale visant à coordonner le développement du sport et de l'activité physique au niveau local. Leur large éventail d'actions a pour but d'augmenter les niveaux de participation au sport et à l'activité physique dans leurs communautés locales. </a:t>
            </a:r>
            <a:endParaRPr lang="en-IE" sz="1000" dirty="0">
              <a:latin typeface="Josefin Sans" pitchFamily="2" charset="0"/>
            </a:endParaRPr>
          </a:p>
          <a:p>
            <a:pPr>
              <a:lnSpc>
                <a:spcPct val="150000"/>
              </a:lnSpc>
            </a:pP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Veuillez consulter : https://www.rosactive.org/</a:t>
            </a:r>
            <a:endParaRPr lang="en-IE" sz="1000" dirty="0">
              <a:solidFill>
                <a:schemeClr val="tx1"/>
              </a:solidFill>
              <a:latin typeface="Josefin Sans" pitchFamily="2" charset="0"/>
            </a:endParaRPr>
          </a:p>
          <a:p>
            <a:pPr>
              <a:lnSpc>
                <a:spcPct val="150000"/>
              </a:lnSpc>
            </a:pPr>
            <a:r>
              <a:rPr lang="en-GB" sz="1000" dirty="0">
                <a:latin typeface="Josefin Sans" pitchFamily="2" charset="0"/>
              </a:rPr>
              <a:t> </a:t>
            </a:r>
            <a:endParaRPr lang="en-IE" sz="1000" dirty="0">
              <a:latin typeface="Josefin Sans" pitchFamily="2" charset="0"/>
            </a:endParaRPr>
          </a:p>
          <a:p>
            <a:pPr algn="l">
              <a:lnSpc>
                <a:spcPct val="150000"/>
              </a:lnSpc>
            </a:pPr>
            <a:r>
              <a:rPr lang="en-GB" sz="1000" b="1" dirty="0">
                <a:solidFill>
                  <a:srgbClr val="FFC652"/>
                </a:solidFill>
                <a:latin typeface="Josefin Sans" pitchFamily="2" charset="0"/>
              </a:rPr>
              <a:t>SOUTENIR L'INCLUSION ET LA CONNEXION SOCIALES</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Rejoindre une équipe sportive, un groupe de cyclistes ou de marcheurs aide les gens à se faire des amis, à nouer des liens avec d'autres personnes et à se socialiser. Elle favorise l'inclusion sociale en ciblant les groupes de personnes en situation d'exclusion sociale.</a:t>
            </a:r>
            <a:endParaRPr lang="en-IE" sz="1000" dirty="0">
              <a:latin typeface="Josefin Sans" pitchFamily="2" charset="0"/>
            </a:endParaRPr>
          </a:p>
          <a:p>
            <a:pPr>
              <a:lnSpc>
                <a:spcPct val="150000"/>
              </a:lnSpc>
            </a:pPr>
            <a:r>
              <a:rPr lang="en-US" sz="1000" b="1" dirty="0">
                <a:latin typeface="Josefin Sans" pitchFamily="2" charset="0"/>
              </a:rPr>
              <a:t> </a:t>
            </a:r>
            <a:endParaRPr lang="en-IE" sz="1000" b="1" dirty="0">
              <a:latin typeface="Josefin Sans" pitchFamily="2" charset="0"/>
            </a:endParaRPr>
          </a:p>
          <a:p>
            <a:pPr>
              <a:lnSpc>
                <a:spcPct val="150000"/>
              </a:lnSpc>
            </a:pPr>
            <a:r>
              <a:rPr lang="en-US" sz="1000" b="1" dirty="0">
                <a:solidFill>
                  <a:srgbClr val="FFC652"/>
                </a:solidFill>
                <a:latin typeface="Josefin Sans" pitchFamily="2" charset="0"/>
              </a:rPr>
              <a:t>SOUTENIR LA SANTÉ, LE BIEN-ÊTRE ET LA NUTRITION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Le </a:t>
            </a:r>
            <a:r>
              <a:rPr lang="en-GB" sz="1000" dirty="0" err="1">
                <a:latin typeface="Josefin Sans" pitchFamily="2" charset="0"/>
              </a:rPr>
              <a:t>partenariat</a:t>
            </a:r>
            <a:r>
              <a:rPr lang="en-GB" sz="1000" dirty="0">
                <a:latin typeface="Josefin Sans" pitchFamily="2" charset="0"/>
              </a:rPr>
              <a:t> favorise la santé et le bien-être en mettant les gens en contact avec des clubs et des activités.</a:t>
            </a:r>
          </a:p>
          <a:p>
            <a:pPr>
              <a:lnSpc>
                <a:spcPct val="150000"/>
              </a:lnSpc>
            </a:pPr>
            <a:r>
              <a:rPr lang="en-US" sz="1000" b="1" i="1" dirty="0">
                <a:latin typeface="Josefin Sans" pitchFamily="2" charset="0"/>
              </a:rPr>
              <a:t> </a:t>
            </a:r>
            <a:endParaRPr lang="en-US" sz="1000" b="1" dirty="0">
              <a:latin typeface="Josefin Sans" pitchFamily="2" charset="0"/>
            </a:endParaRPr>
          </a:p>
          <a:p>
            <a:pPr>
              <a:lnSpc>
                <a:spcPct val="150000"/>
              </a:lnSpc>
            </a:pPr>
            <a:r>
              <a:rPr lang="en-US" sz="1000" b="1" dirty="0">
                <a:solidFill>
                  <a:srgbClr val="FFC652"/>
                </a:solidFill>
                <a:latin typeface="Josefin Sans" pitchFamily="2" charset="0"/>
              </a:rPr>
              <a:t>SOUTENIR L'ACTIVITÉ PHYSIQUE POUR RESTER EN BONNE SANTÉ</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Roscommon Sports Partnership soutient l'activité physique en mettant les gens en contact avec des groupes qui pratiquent des sports et des activités physiques dans la région.</a:t>
            </a:r>
          </a:p>
          <a:p>
            <a:pPr>
              <a:lnSpc>
                <a:spcPct val="150000"/>
              </a:lnSpc>
            </a:pPr>
            <a:r>
              <a:rPr lang="en-US" sz="1000" b="1" dirty="0">
                <a:solidFill>
                  <a:srgbClr val="FFC652"/>
                </a:solidFill>
                <a:latin typeface="Josefin Sans" pitchFamily="2" charset="0"/>
              </a:rPr>
              <a:t>SOUTENIR L'APPRENTISSAGE DES ADULTES</a:t>
            </a:r>
            <a:endParaRPr lang="en-IE" sz="1000" b="1" dirty="0">
              <a:solidFill>
                <a:srgbClr val="FFC652"/>
              </a:solidFill>
              <a:latin typeface="Josefin Sans" pitchFamily="2" charset="0"/>
            </a:endParaRPr>
          </a:p>
          <a:p>
            <a:pPr>
              <a:lnSpc>
                <a:spcPct val="150000"/>
              </a:lnSpc>
            </a:pPr>
            <a:r>
              <a:rPr lang="en-GB" sz="1000" dirty="0">
                <a:latin typeface="Josefin Sans" pitchFamily="2" charset="0"/>
              </a:rPr>
              <a:t>Le RSP soutient l'apprentissage des adultes en les exposant à de nouveaux sports ou activités.</a:t>
            </a: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GB" sz="1000" b="1" dirty="0">
                <a:solidFill>
                  <a:srgbClr val="FFC652"/>
                </a:solidFill>
                <a:latin typeface="Josefin Sans" pitchFamily="2" charset="0"/>
              </a:rPr>
              <a:t>COMMENT L'ORGANISATION EST-ELLE FINANCÉE ?</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L'organisation est financée par le gouvernement et par Sport Ireland. </a:t>
            </a:r>
            <a:endParaRPr lang="en-IE" sz="1000" dirty="0">
              <a:latin typeface="Josefin Sans" pitchFamily="2" charset="0"/>
            </a:endParaRPr>
          </a:p>
          <a:p>
            <a:pPr>
              <a:lnSpc>
                <a:spcPct val="150000"/>
              </a:lnSpc>
            </a:pPr>
            <a:endParaRPr lang="en-IE" sz="1000" dirty="0">
              <a:latin typeface="Josefin Sans" pitchFamily="2" charset="0"/>
            </a:endParaRPr>
          </a:p>
          <a:p>
            <a:pPr>
              <a:lnSpc>
                <a:spcPct val="150000"/>
              </a:lnSpc>
            </a:pPr>
            <a:r>
              <a:rPr lang="fr-FR" sz="1000" b="1" dirty="0">
                <a:solidFill>
                  <a:srgbClr val="FFC652"/>
                </a:solidFill>
                <a:latin typeface="Josefin Sans" pitchFamily="2" charset="0"/>
              </a:rPr>
              <a:t>QUI PEUT BENEFICIER DE CETTE INITIATIVE ?</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Le coordinateur de la prescription sociale met en relation les personnes avec des activités sportives locales appropriées via le partenariat sportif de Roscommon.</a:t>
            </a:r>
          </a:p>
          <a:p>
            <a:pPr>
              <a:lnSpc>
                <a:spcPct val="150000"/>
              </a:lnSpc>
            </a:pPr>
            <a:endParaRPr lang="en-IE" sz="1000" dirty="0">
              <a:latin typeface="Josefin Sans" pitchFamily="2" charset="0"/>
            </a:endParaRPr>
          </a:p>
          <a:p>
            <a:pPr>
              <a:lnSpc>
                <a:spcPct val="150000"/>
              </a:lnSpc>
            </a:pPr>
            <a:r>
              <a:rPr lang="en-US" sz="1000" b="1" dirty="0">
                <a:solidFill>
                  <a:srgbClr val="FFC652"/>
                </a:solidFill>
                <a:latin typeface="Josefin Sans" pitchFamily="2" charset="0"/>
              </a:rPr>
              <a:t>POSSIBILITÉS DE REPRODUCTION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Les partenariats sportifs en Irlande font partie d'un réseau national financé par le </a:t>
            </a:r>
            <a:r>
              <a:rPr lang="en-GB" sz="1000" dirty="0" err="1">
                <a:latin typeface="Josefin Sans" pitchFamily="2" charset="0"/>
              </a:rPr>
              <a:t>gouvernement</a:t>
            </a:r>
            <a:r>
              <a:rPr lang="en-GB" sz="1000" dirty="0">
                <a:latin typeface="Josefin Sans" pitchFamily="2" charset="0"/>
              </a:rPr>
              <a:t>. Les PS peuvent </a:t>
            </a:r>
            <a:r>
              <a:rPr lang="en-GB" sz="1000" dirty="0" err="1">
                <a:latin typeface="Josefin Sans" pitchFamily="2" charset="0"/>
              </a:rPr>
              <a:t>être</a:t>
            </a:r>
            <a:r>
              <a:rPr lang="en-GB" sz="1000" dirty="0">
                <a:latin typeface="Josefin Sans" pitchFamily="2" charset="0"/>
              </a:rPr>
              <a:t> </a:t>
            </a:r>
            <a:r>
              <a:rPr lang="en-GB" sz="1000" dirty="0" err="1">
                <a:latin typeface="Josefin Sans" pitchFamily="2" charset="0"/>
              </a:rPr>
              <a:t>lancées</a:t>
            </a:r>
            <a:r>
              <a:rPr lang="en-GB" sz="1000" dirty="0">
                <a:latin typeface="Josefin Sans" pitchFamily="2" charset="0"/>
              </a:rPr>
              <a:t> à une plus petite échelle, par exemple dans une ville particulière. Ils peuvent également être reproduits à une échelle moins coûteuse et plus impersonnelle en fournissant un </a:t>
            </a:r>
            <a:r>
              <a:rPr lang="en-GB" sz="1000" dirty="0" err="1">
                <a:latin typeface="Josefin Sans" pitchFamily="2" charset="0"/>
              </a:rPr>
              <a:t>endroit</a:t>
            </a:r>
            <a:r>
              <a:rPr lang="en-GB" sz="1000" dirty="0">
                <a:latin typeface="Josefin Sans" pitchFamily="2" charset="0"/>
              </a:rPr>
              <a:t> où toutes les informations sportives locales sont facilement accessibles aux membres de la communauté (par exemple, un tableau d'affichage numérique).</a:t>
            </a:r>
          </a:p>
          <a:p>
            <a:pPr algn="l">
              <a:lnSpc>
                <a:spcPct val="150000"/>
              </a:lnSpc>
            </a:pPr>
            <a:endParaRPr lang="en-GB" sz="1000" b="1" dirty="0">
              <a:latin typeface="Josefin Sans" pitchFamily="2" charset="0"/>
            </a:endParaRPr>
          </a:p>
          <a:p>
            <a:pPr algn="l">
              <a:lnSpc>
                <a:spcPct val="150000"/>
              </a:lnSpc>
            </a:pPr>
            <a:r>
              <a:rPr lang="en-GB" sz="1000" b="1" dirty="0">
                <a:solidFill>
                  <a:srgbClr val="FFC652"/>
                </a:solidFill>
                <a:latin typeface="Josefin Sans" pitchFamily="2" charset="0"/>
              </a:rPr>
              <a:t>MYTHES</a:t>
            </a:r>
            <a:br>
              <a:rPr lang="en-GB" sz="1000" dirty="0">
                <a:latin typeface="Josefin Sans" pitchFamily="2" charset="0"/>
              </a:rPr>
            </a:br>
            <a:r>
              <a:rPr lang="en-GB" sz="1000" i="1" dirty="0">
                <a:latin typeface="Josefin Sans" pitchFamily="2" charset="0"/>
              </a:rPr>
              <a:t>"J'ai un handicap, donc je ne peux pas participer". </a:t>
            </a:r>
            <a:br>
              <a:rPr lang="en-GB" sz="1000" dirty="0">
                <a:latin typeface="Josefin Sans" pitchFamily="2" charset="0"/>
              </a:rPr>
            </a:br>
            <a:r>
              <a:rPr lang="en-GB" sz="1000" dirty="0">
                <a:latin typeface="Josefin Sans" pitchFamily="2" charset="0"/>
              </a:rPr>
              <a:t>Le partenariat sportif vous accueille quelles que soient vos capacités et propose certaines activités spécifiquement destinées aux personnes handicapées.</a:t>
            </a:r>
            <a:endParaRPr lang="en-IE" sz="1000" dirty="0">
              <a:latin typeface="Josefin Sans" pitchFamily="2" charset="0"/>
            </a:endParaRPr>
          </a:p>
          <a:p>
            <a:pPr>
              <a:lnSpc>
                <a:spcPct val="150000"/>
              </a:lnSpc>
            </a:pPr>
            <a:r>
              <a:rPr lang="en-GB" sz="1000" b="1" dirty="0">
                <a:latin typeface="Josefin Sans" pitchFamily="2" charset="0"/>
              </a:rPr>
              <a:t>  </a:t>
            </a:r>
            <a:br>
              <a:rPr lang="en-GB" sz="1000" dirty="0">
                <a:latin typeface="Josefin Sans" pitchFamily="2" charset="0"/>
              </a:rPr>
            </a:br>
            <a:r>
              <a:rPr lang="en-GB" sz="1000" i="1" dirty="0">
                <a:latin typeface="Josefin Sans" pitchFamily="2" charset="0"/>
              </a:rPr>
              <a:t> "Je ne serai pas le bienvenu parce que je suis issu d'un milieu défavorisé". </a:t>
            </a:r>
            <a:br>
              <a:rPr lang="en-GB" sz="1000" dirty="0">
                <a:latin typeface="Josefin Sans" pitchFamily="2" charset="0"/>
              </a:rPr>
            </a:br>
            <a:r>
              <a:rPr lang="en-GB" sz="1000" dirty="0">
                <a:latin typeface="Josefin Sans" pitchFamily="2" charset="0"/>
              </a:rPr>
              <a:t>Nous accueillons toujours les </a:t>
            </a:r>
            <a:r>
              <a:rPr lang="en-GB" sz="1000" dirty="0" err="1">
                <a:latin typeface="Josefin Sans" pitchFamily="2" charset="0"/>
              </a:rPr>
              <a:t>personnes</a:t>
            </a:r>
            <a:r>
              <a:rPr lang="en-GB" sz="1000" dirty="0">
                <a:latin typeface="Josefin Sans" pitchFamily="2" charset="0"/>
              </a:rPr>
              <a:t> </a:t>
            </a:r>
            <a:r>
              <a:rPr lang="en-GB" sz="1000" dirty="0" err="1">
                <a:latin typeface="Josefin Sans" pitchFamily="2" charset="0"/>
              </a:rPr>
              <a:t>défavorisées</a:t>
            </a:r>
            <a:r>
              <a:rPr lang="en-GB" sz="1000" dirty="0">
                <a:latin typeface="Josefin Sans" pitchFamily="2" charset="0"/>
              </a:rPr>
              <a:t>.</a:t>
            </a:r>
            <a:endParaRPr lang="en-IE" sz="1000" dirty="0">
              <a:latin typeface="Josefin Sans" pitchFamily="2" charset="0"/>
            </a:endParaRPr>
          </a:p>
          <a:p>
            <a:pPr>
              <a:lnSpc>
                <a:spcPct val="150000"/>
              </a:lnSpc>
            </a:pPr>
            <a:r>
              <a:rPr lang="en-GB" sz="900" b="1" i="1" dirty="0">
                <a:latin typeface="Josefin Sans" pitchFamily="2" charset="0"/>
              </a:rPr>
              <a:t> </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83</a:t>
            </a:fld>
            <a:endParaRPr lang="en-US" dirty="0"/>
          </a:p>
        </p:txBody>
      </p:sp>
      <p:sp>
        <p:nvSpPr>
          <p:cNvPr id="4" name="Freeform 15">
            <a:hlinkClick r:id="rId3"/>
            <a:extLst>
              <a:ext uri="{FF2B5EF4-FFF2-40B4-BE49-F238E27FC236}">
                <a16:creationId xmlns:a16="http://schemas.microsoft.com/office/drawing/2014/main" id="{50899A19-3275-22CA-258C-EEB63A0B1671}"/>
              </a:ext>
            </a:extLst>
          </p:cNvPr>
          <p:cNvSpPr/>
          <p:nvPr/>
        </p:nvSpPr>
        <p:spPr>
          <a:xfrm>
            <a:off x="10854412" y="1118363"/>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 name="ZoneTexte 5">
            <a:extLst>
              <a:ext uri="{FF2B5EF4-FFF2-40B4-BE49-F238E27FC236}">
                <a16:creationId xmlns:a16="http://schemas.microsoft.com/office/drawing/2014/main" id="{ABB8433B-42F3-24A8-2DF3-800EB6DB19F8}"/>
              </a:ext>
            </a:extLst>
          </p:cNvPr>
          <p:cNvSpPr txBox="1"/>
          <p:nvPr/>
        </p:nvSpPr>
        <p:spPr>
          <a:xfrm>
            <a:off x="10759873" y="1189150"/>
            <a:ext cx="1063092" cy="523220"/>
          </a:xfrm>
          <a:prstGeom prst="rect">
            <a:avLst/>
          </a:prstGeom>
          <a:noFill/>
        </p:spPr>
        <p:txBody>
          <a:bodyPr wrap="square" rtlCol="0">
            <a:spAutoFit/>
          </a:bodyPr>
          <a:lstStyle/>
          <a:p>
            <a:pPr algn="ctr"/>
            <a:r>
              <a:rPr lang="fr-FR" sz="1400" dirty="0">
                <a:solidFill>
                  <a:schemeClr val="bg1"/>
                </a:solidFill>
                <a:hlinkClick r:id="rId3">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
        <p:nvSpPr>
          <p:cNvPr id="7" name="Ribbon: Curved and Tilted Up 1">
            <a:extLst>
              <a:ext uri="{FF2B5EF4-FFF2-40B4-BE49-F238E27FC236}">
                <a16:creationId xmlns:a16="http://schemas.microsoft.com/office/drawing/2014/main" id="{913135D7-329F-3BA0-8C6C-0828BE142F84}"/>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
            <a:extLst>
              <a:ext uri="{FF2B5EF4-FFF2-40B4-BE49-F238E27FC236}">
                <a16:creationId xmlns:a16="http://schemas.microsoft.com/office/drawing/2014/main" id="{F87A0DD2-59FA-9380-9FF4-14985828F280}"/>
              </a:ext>
            </a:extLst>
          </p:cNvPr>
          <p:cNvSpPr txBox="1"/>
          <p:nvPr/>
        </p:nvSpPr>
        <p:spPr>
          <a:xfrm>
            <a:off x="955874" y="377929"/>
            <a:ext cx="2315250" cy="553998"/>
          </a:xfrm>
          <a:prstGeom prst="rect">
            <a:avLst/>
          </a:prstGeom>
          <a:noFill/>
        </p:spPr>
        <p:txBody>
          <a:bodyPr wrap="square" rtlCol="0">
            <a:spAutoFit/>
          </a:bodyPr>
          <a:lstStyle/>
          <a:p>
            <a:pPr algn="ctr"/>
            <a:r>
              <a:rPr lang="en-GB" sz="1500" b="1" dirty="0">
                <a:solidFill>
                  <a:schemeClr val="bg1"/>
                </a:solidFill>
                <a:latin typeface="Amatic SC" panose="00000500000000000000" pitchFamily="2" charset="-79"/>
                <a:cs typeface="Amatic SC" panose="00000500000000000000" pitchFamily="2" charset="-79"/>
              </a:rPr>
              <a:t>Exemple de travailleur de liaison </a:t>
            </a:r>
          </a:p>
          <a:p>
            <a:pPr algn="ctr"/>
            <a:r>
              <a:rPr lang="en-GB" sz="1500" b="1" dirty="0">
                <a:solidFill>
                  <a:schemeClr val="bg1"/>
                </a:solidFill>
                <a:latin typeface="Amatic SC" panose="00000500000000000000" pitchFamily="2" charset="-79"/>
                <a:cs typeface="Amatic SC" panose="00000500000000000000" pitchFamily="2" charset="-79"/>
              </a:rPr>
              <a:t>pour la prescription sociale</a:t>
            </a:r>
          </a:p>
        </p:txBody>
      </p:sp>
    </p:spTree>
    <p:extLst>
      <p:ext uri="{BB962C8B-B14F-4D97-AF65-F5344CB8AC3E}">
        <p14:creationId xmlns:p14="http://schemas.microsoft.com/office/powerpoint/2010/main" val="2957375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 company name&#10;&#10;Description automatically generated"/>
          <p:cNvPicPr>
            <a:picLocks noGrp="1"/>
          </p:cNvPicPr>
          <p:nvPr>
            <p:ph type="pic" sz="quarter" idx="34"/>
          </p:nvPr>
        </p:nvPicPr>
        <p:blipFill>
          <a:blip r:embed="rId2" cstate="print">
            <a:extLst>
              <a:ext uri="{28A0092B-C50C-407E-A947-70E740481C1C}">
                <a14:useLocalDpi xmlns:a14="http://schemas.microsoft.com/office/drawing/2010/main" val="0"/>
              </a:ext>
            </a:extLst>
          </a:blip>
          <a:srcRect l="15213" r="15213"/>
          <a:stretch>
            <a:fillRect/>
          </a:stretch>
        </p:blipFill>
        <p:spPr bwMode="auto">
          <a:xfrm>
            <a:off x="8163016" y="273594"/>
            <a:ext cx="4028984" cy="981635"/>
          </a:xfrm>
          <a:prstGeom prst="rect">
            <a:avLst/>
          </a:prstGeom>
          <a:noFill/>
          <a:ln>
            <a:noFill/>
          </a:ln>
        </p:spPr>
      </p:pic>
      <p:sp>
        <p:nvSpPr>
          <p:cNvPr id="6" name="Rectangle 5">
            <a:extLst>
              <a:ext uri="{FF2B5EF4-FFF2-40B4-BE49-F238E27FC236}">
                <a16:creationId xmlns:a16="http://schemas.microsoft.com/office/drawing/2014/main" id="{C9D4FE91-73C1-C945-E15F-325C309A45E0}"/>
              </a:ext>
            </a:extLst>
          </p:cNvPr>
          <p:cNvSpPr/>
          <p:nvPr/>
        </p:nvSpPr>
        <p:spPr>
          <a:xfrm>
            <a:off x="0" y="1064462"/>
            <a:ext cx="8007927" cy="296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028985" y="433695"/>
            <a:ext cx="3633584" cy="540749"/>
          </a:xfrm>
        </p:spPr>
        <p:txBody>
          <a:bodyPr/>
          <a:lstStyle/>
          <a:p>
            <a:pPr algn="ctr"/>
            <a:r>
              <a:rPr lang="en-IE" sz="1800" dirty="0">
                <a:solidFill>
                  <a:schemeClr val="tx1">
                    <a:lumMod val="50000"/>
                  </a:schemeClr>
                </a:solidFill>
              </a:rPr>
              <a:t>			     </a:t>
            </a:r>
            <a:r>
              <a:rPr lang="en-IE" sz="1800" dirty="0" err="1">
                <a:solidFill>
                  <a:schemeClr val="tx1">
                    <a:lumMod val="50000"/>
                  </a:schemeClr>
                </a:solidFill>
              </a:rPr>
              <a:t>Projet</a:t>
            </a:r>
            <a:r>
              <a:rPr lang="en-IE" sz="1800" dirty="0">
                <a:solidFill>
                  <a:schemeClr val="tx1">
                    <a:lumMod val="50000"/>
                  </a:schemeClr>
                </a:solidFill>
              </a:rPr>
              <a:t> de prescription </a:t>
            </a:r>
            <a:r>
              <a:rPr lang="en-IE" sz="1800" dirty="0" err="1">
                <a:solidFill>
                  <a:schemeClr val="tx1">
                    <a:lumMod val="50000"/>
                  </a:schemeClr>
                </a:solidFill>
              </a:rPr>
              <a:t>sociale</a:t>
            </a:r>
            <a:r>
              <a:rPr lang="en-IE" sz="1800" dirty="0">
                <a:solidFill>
                  <a:schemeClr val="tx1">
                    <a:lumMod val="50000"/>
                  </a:schemeClr>
                </a:solidFill>
              </a:rPr>
              <a:t> de</a:t>
            </a:r>
          </a:p>
          <a:p>
            <a:pPr algn="ctr"/>
            <a:r>
              <a:rPr lang="en-IE" sz="1800" dirty="0">
                <a:solidFill>
                  <a:schemeClr val="tx1">
                    <a:lumMod val="50000"/>
                  </a:schemeClr>
                </a:solidFill>
              </a:rPr>
              <a:t> printemps</a:t>
            </a:r>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70628" y="1361372"/>
            <a:ext cx="12163611" cy="6653380"/>
          </a:xfrm>
        </p:spPr>
        <p:txBody>
          <a:bodyPr/>
          <a:lstStyle/>
          <a:p>
            <a:pPr>
              <a:lnSpc>
                <a:spcPct val="150000"/>
              </a:lnSpc>
            </a:pPr>
            <a:r>
              <a:rPr lang="en-GB" sz="1000" b="1" dirty="0" err="1">
                <a:solidFill>
                  <a:srgbClr val="FFC652"/>
                </a:solidFill>
                <a:latin typeface="Josefin Sans" pitchFamily="2" charset="0"/>
              </a:rPr>
              <a:t>À</a:t>
            </a:r>
            <a:r>
              <a:rPr lang="en-GB" sz="1000" b="1" dirty="0">
                <a:solidFill>
                  <a:srgbClr val="FFC652"/>
                </a:solidFill>
                <a:latin typeface="Josefin Sans" pitchFamily="2" charset="0"/>
              </a:rPr>
              <a:t> PROPOS</a:t>
            </a:r>
          </a:p>
          <a:p>
            <a:pPr algn="l">
              <a:lnSpc>
                <a:spcPct val="150000"/>
              </a:lnSpc>
            </a:pPr>
            <a:r>
              <a:rPr lang="en-GB" sz="1000" dirty="0">
                <a:latin typeface="Josefin Sans" pitchFamily="2" charset="0"/>
              </a:rPr>
              <a:t>Le projet </a:t>
            </a:r>
            <a:r>
              <a:rPr lang="en-GB" sz="1000" b="1" dirty="0">
                <a:solidFill>
                  <a:srgbClr val="7030A0"/>
                </a:solidFill>
                <a:latin typeface="Josefin Sans" pitchFamily="2" charset="0"/>
              </a:rPr>
              <a:t>Spring </a:t>
            </a:r>
            <a:r>
              <a:rPr lang="en-GB" sz="1000" dirty="0">
                <a:latin typeface="Josefin Sans" pitchFamily="2" charset="0"/>
              </a:rPr>
              <a:t>Social Prescribing en Irlande du Nord et en Écosse </a:t>
            </a:r>
            <a:r>
              <a:rPr lang="en-IE" sz="1000" dirty="0">
                <a:latin typeface="Josefin Sans" pitchFamily="2" charset="0"/>
              </a:rPr>
              <a:t>aide les personnes à répondre à leurs besoins en matière de santé mentale, émotionnelle, pratique et physique </a:t>
            </a:r>
            <a:r>
              <a:rPr lang="en-GB" sz="1000" dirty="0">
                <a:latin typeface="Josefin Sans" pitchFamily="2" charset="0"/>
              </a:rPr>
              <a:t>en les mettant en relation avec le reste de la communauté. Grâce au projet </a:t>
            </a:r>
            <a:r>
              <a:rPr lang="en-GB" sz="1000" b="1" dirty="0">
                <a:solidFill>
                  <a:srgbClr val="7030A0"/>
                </a:solidFill>
                <a:latin typeface="Josefin Sans" pitchFamily="2" charset="0"/>
              </a:rPr>
              <a:t>SPRING </a:t>
            </a:r>
            <a:r>
              <a:rPr lang="en-GB" sz="1000" dirty="0">
                <a:latin typeface="Josefin Sans" pitchFamily="2" charset="0"/>
              </a:rPr>
              <a:t>SP, le nombre de visites chez le généraliste a nettement diminué, ce qui a permis de réduire la pression sur les services du NHS.</a:t>
            </a:r>
            <a:r>
              <a:rPr lang="en-IE" sz="1000" dirty="0">
                <a:latin typeface="Josefin Sans" pitchFamily="2" charset="0"/>
              </a:rPr>
              <a:t>.. </a:t>
            </a:r>
          </a:p>
          <a:p>
            <a:pPr algn="l">
              <a:lnSpc>
                <a:spcPct val="150000"/>
              </a:lnSpc>
            </a:pPr>
            <a:r>
              <a:rPr lang="en-US" sz="1000" dirty="0">
                <a:latin typeface="Josefin Sans" pitchFamily="2" charset="0"/>
              </a:rPr>
              <a:t>Le site web </a:t>
            </a: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 </a:t>
            </a:r>
            <a:r>
              <a:rPr lang="en-US" sz="1000" i="1" dirty="0">
                <a:solidFill>
                  <a:schemeClr val="tx1"/>
                </a:solidFill>
                <a:latin typeface="Josefin Sans" pitchFamily="2" charset="0"/>
              </a:rPr>
              <a:t>https://www.springsp.org/</a:t>
            </a:r>
          </a:p>
          <a:p>
            <a:pPr>
              <a:lnSpc>
                <a:spcPct val="150000"/>
              </a:lnSpc>
            </a:pPr>
            <a:endParaRPr lang="en-GB" sz="1000" b="1" dirty="0">
              <a:latin typeface="Josefin Sans" pitchFamily="2" charset="0"/>
            </a:endParaRPr>
          </a:p>
          <a:p>
            <a:pPr>
              <a:lnSpc>
                <a:spcPct val="150000"/>
              </a:lnSpc>
            </a:pPr>
            <a:r>
              <a:rPr lang="en-GB" sz="1000" b="1" dirty="0">
                <a:solidFill>
                  <a:srgbClr val="FFC652"/>
                </a:solidFill>
                <a:latin typeface="Josefin Sans" pitchFamily="2" charset="0"/>
              </a:rPr>
              <a:t>SOUTENIR L'INCLUSION ET LA CONNEXION SOCIALES</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Les programmes de soutien </a:t>
            </a:r>
            <a:r>
              <a:rPr lang="en-GB" sz="1000" b="1" dirty="0">
                <a:solidFill>
                  <a:srgbClr val="7030A0"/>
                </a:solidFill>
                <a:latin typeface="Josefin Sans" pitchFamily="2" charset="0"/>
              </a:rPr>
              <a:t>SPRING </a:t>
            </a:r>
            <a:r>
              <a:rPr lang="en-GB" sz="1000" dirty="0">
                <a:latin typeface="Josefin Sans" pitchFamily="2" charset="0"/>
              </a:rPr>
              <a:t>sont destinés à aider les personnes souffrant d'isolement social, de moral bas, de dépression légère, de maladies de longue durée ou d'inactivité physique. Ces programmes comprennent des clubs sociaux, des activités artistiques et artisanales, une ligne d'assistance téléphonique, des groupes de soutien par les pairs, des conseils et une orientation ou des groupes de bénévolat. Au total, 70 % des demandes ont été faites au nom de personnes souffrant de problèmes de santé mentale et d'isolement social et de conditions à long terme...</a:t>
            </a:r>
            <a:endParaRPr lang="en-IE" sz="1000" dirty="0">
              <a:latin typeface="Josefin Sans" pitchFamily="2" charset="0"/>
            </a:endParaRPr>
          </a:p>
          <a:p>
            <a:pPr>
              <a:lnSpc>
                <a:spcPct val="150000"/>
              </a:lnSpc>
            </a:pPr>
            <a:r>
              <a:rPr lang="en-US" sz="1000" b="1" dirty="0">
                <a:solidFill>
                  <a:srgbClr val="FFC652"/>
                </a:solidFill>
                <a:latin typeface="Josefin Sans" pitchFamily="2" charset="0"/>
              </a:rPr>
              <a:t> SOUTENIR LA SANTÉ, LE BIEN-ÊTRE ET LA NUTRITION</a:t>
            </a:r>
            <a:endParaRPr lang="en-IE" sz="1000" dirty="0">
              <a:solidFill>
                <a:srgbClr val="FFC652"/>
              </a:solidFill>
              <a:latin typeface="Josefin Sans" pitchFamily="2" charset="0"/>
            </a:endParaRPr>
          </a:p>
          <a:p>
            <a:pPr>
              <a:lnSpc>
                <a:spcPct val="150000"/>
              </a:lnSpc>
            </a:pPr>
            <a:r>
              <a:rPr lang="en-GB" sz="1000" b="1" dirty="0">
                <a:solidFill>
                  <a:srgbClr val="7030A0"/>
                </a:solidFill>
                <a:latin typeface="Josefin Sans" pitchFamily="2" charset="0"/>
              </a:rPr>
              <a:t>SPRING apporte une </a:t>
            </a:r>
            <a:r>
              <a:rPr lang="en-GB" sz="1000" dirty="0">
                <a:latin typeface="Josefin Sans" pitchFamily="2" charset="0"/>
              </a:rPr>
              <a:t>aide pour la nourriture, le chauffage, les courses, l'isolement social, les problèmes de santé tels que le diabète de type 2 </a:t>
            </a:r>
            <a:r>
              <a:rPr lang="en-GB" sz="1000" dirty="0" err="1">
                <a:latin typeface="Josefin Sans" pitchFamily="2" charset="0"/>
              </a:rPr>
              <a:t>ou</a:t>
            </a:r>
            <a:r>
              <a:rPr lang="en-GB" sz="1000" dirty="0">
                <a:latin typeface="Josefin Sans" pitchFamily="2" charset="0"/>
              </a:rPr>
              <a:t> encore l'exclusion numérique.</a:t>
            </a:r>
            <a:endParaRPr lang="en-IE" sz="1000" dirty="0">
              <a:latin typeface="Josefin Sans" pitchFamily="2" charset="0"/>
            </a:endParaRPr>
          </a:p>
          <a:p>
            <a:pPr>
              <a:lnSpc>
                <a:spcPct val="150000"/>
              </a:lnSpc>
            </a:pPr>
            <a:r>
              <a:rPr lang="en-US" sz="1000" b="1" dirty="0">
                <a:solidFill>
                  <a:srgbClr val="FFC652"/>
                </a:solidFill>
                <a:latin typeface="Josefin Sans" pitchFamily="2" charset="0"/>
              </a:rPr>
              <a:t>SOUTENIR L'ACTIVITÉ PHYSIQUE POUR RESTER EN BONNE SANTÉ</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Avec un travailleur de soutien, un plan de soutien sanitaire est conçu, qui identifie les choses dont vous avez besoin et que vous aimeriez avoir en tant qu'individu. Cela peut aller de l'inscription à un cours d'exercice, à la marche, au vélo, aux groupes de pêche, aux cours de yoga ou aux leçons de natation.</a:t>
            </a:r>
          </a:p>
          <a:p>
            <a:pPr>
              <a:lnSpc>
                <a:spcPct val="150000"/>
              </a:lnSpc>
            </a:pPr>
            <a:endParaRPr lang="en-GB" sz="1000" dirty="0">
              <a:latin typeface="Josefin Sans" pitchFamily="2" charset="0"/>
            </a:endParaRPr>
          </a:p>
          <a:p>
            <a:pPr>
              <a:lnSpc>
                <a:spcPct val="150000"/>
              </a:lnSpc>
            </a:pPr>
            <a:endParaRPr lang="en-IE" sz="1000"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US" sz="1000" b="1" dirty="0">
                <a:solidFill>
                  <a:srgbClr val="FFC652"/>
                </a:solidFill>
                <a:latin typeface="Josefin Sans" pitchFamily="2" charset="0"/>
              </a:rPr>
              <a:t>SOUTENIR L'APPRENTISSAGE DES ADULTES</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Des aides à l'éducation et à l'apprentissage sont fournies, permettant aux personnes de prendre des décisions sur leurs possibilités d'apprentissage, en les mettant en relation avec des programmes et des services </a:t>
            </a:r>
            <a:r>
              <a:rPr lang="en-GB" sz="1000" dirty="0" err="1">
                <a:latin typeface="Josefin Sans" pitchFamily="2" charset="0"/>
              </a:rPr>
              <a:t>adaptés</a:t>
            </a:r>
            <a:r>
              <a:rPr lang="en-GB" sz="1000" dirty="0">
                <a:latin typeface="Josefin Sans" pitchFamily="2" charset="0"/>
              </a:rPr>
              <a:t>.</a:t>
            </a:r>
            <a:endParaRPr lang="en-GB" sz="1000" b="1" dirty="0">
              <a:latin typeface="Josefin Sans" pitchFamily="2" charset="0"/>
            </a:endParaRPr>
          </a:p>
          <a:p>
            <a:pPr>
              <a:lnSpc>
                <a:spcPct val="150000"/>
              </a:lnSpc>
            </a:pPr>
            <a:r>
              <a:rPr lang="en-GB" sz="1000" b="1" dirty="0">
                <a:solidFill>
                  <a:srgbClr val="FFC652"/>
                </a:solidFill>
                <a:latin typeface="Josefin Sans" pitchFamily="2" charset="0"/>
              </a:rPr>
              <a:t>COMMENT L'ORGANISATION EST-ELLE FINANCÉE ?</a:t>
            </a:r>
            <a:endParaRPr lang="en-IE" sz="1000" dirty="0">
              <a:solidFill>
                <a:srgbClr val="FFC652"/>
              </a:solidFill>
              <a:latin typeface="Josefin Sans" pitchFamily="2" charset="0"/>
            </a:endParaRPr>
          </a:p>
          <a:p>
            <a:pPr>
              <a:lnSpc>
                <a:spcPct val="150000"/>
              </a:lnSpc>
            </a:pPr>
            <a:r>
              <a:rPr lang="en-US" sz="1000" b="1" dirty="0">
                <a:solidFill>
                  <a:srgbClr val="7030A0"/>
                </a:solidFill>
                <a:latin typeface="Josefin Sans" pitchFamily="2" charset="0"/>
              </a:rPr>
              <a:t>SPRING </a:t>
            </a:r>
            <a:r>
              <a:rPr lang="en-US" sz="1000" dirty="0">
                <a:latin typeface="Josefin Sans" pitchFamily="2" charset="0"/>
              </a:rPr>
              <a:t>a obtenu des fonds du National Lottery Community Fund, du Northern Ireland Housing Executive et du Department for Agriculture, Environment &amp; Rural Affairs.</a:t>
            </a:r>
            <a:endParaRPr lang="en-IE" sz="1000" dirty="0">
              <a:latin typeface="Josefin Sans" pitchFamily="2" charset="0"/>
            </a:endParaRPr>
          </a:p>
          <a:p>
            <a:pPr>
              <a:lnSpc>
                <a:spcPct val="150000"/>
              </a:lnSpc>
            </a:pPr>
            <a:r>
              <a:rPr lang="fr-FR" sz="1000" b="1" dirty="0">
                <a:solidFill>
                  <a:srgbClr val="FFC652"/>
                </a:solidFill>
                <a:latin typeface="Josefin Sans" pitchFamily="2" charset="0"/>
              </a:rPr>
              <a:t>QUI PEUT BENEFICIER DE CETTE INITIATIVE ?</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Médecins généralistes, professionnels de la santé, pharmaciens, organismes non étatiques. . </a:t>
            </a:r>
            <a:r>
              <a:rPr lang="en-GB" sz="10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https://youtu.be/UwlgfSz_CDw</a:t>
            </a:r>
            <a:endParaRPr lang="en-IE" sz="1000" u="sng" dirty="0">
              <a:solidFill>
                <a:schemeClr val="tx1"/>
              </a:solidFill>
              <a:latin typeface="Josefin Sans" pitchFamily="2" charset="0"/>
            </a:endParaRPr>
          </a:p>
          <a:p>
            <a:pPr>
              <a:lnSpc>
                <a:spcPct val="150000"/>
              </a:lnSpc>
            </a:pPr>
            <a:r>
              <a:rPr lang="en-US" sz="1000" b="1" dirty="0">
                <a:solidFill>
                  <a:srgbClr val="FFC652"/>
                </a:solidFill>
                <a:latin typeface="Josefin Sans" pitchFamily="2" charset="0"/>
              </a:rPr>
              <a:t>POSSIBILITÉS DE REPRODUCTION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Oui, ces services et ressources peuvent être reproduits dans le monde entier. </a:t>
            </a:r>
            <a:endParaRPr lang="en-IE" sz="1000"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GB" sz="1000" b="1" dirty="0">
                <a:latin typeface="Josefin Sans" pitchFamily="2" charset="0"/>
              </a:rPr>
              <a:t>MYTHES ET FAUSSES CROYANCES "La </a:t>
            </a:r>
            <a:r>
              <a:rPr lang="en-GB" sz="1100" b="1" i="1" dirty="0">
                <a:latin typeface="Josefin Sans" pitchFamily="2" charset="0"/>
              </a:rPr>
              <a:t>liste d'attente est longue".</a:t>
            </a:r>
            <a:endParaRPr lang="en-IE" sz="1100" dirty="0">
              <a:latin typeface="Josefin Sans" pitchFamily="2" charset="0"/>
            </a:endParaRPr>
          </a:p>
          <a:p>
            <a:pPr>
              <a:lnSpc>
                <a:spcPct val="150000"/>
              </a:lnSpc>
            </a:pPr>
            <a:r>
              <a:rPr lang="en-GB" sz="1000" dirty="0">
                <a:latin typeface="Josefin Sans" pitchFamily="2" charset="0"/>
              </a:rPr>
              <a:t>Ce n'est pas vrai. </a:t>
            </a:r>
            <a:r>
              <a:rPr lang="en-GB" sz="1000" b="1" dirty="0">
                <a:solidFill>
                  <a:srgbClr val="7030A0"/>
                </a:solidFill>
                <a:latin typeface="Josefin Sans" pitchFamily="2" charset="0"/>
              </a:rPr>
              <a:t>SPRING </a:t>
            </a:r>
            <a:r>
              <a:rPr lang="en-GB" sz="1000" dirty="0">
                <a:latin typeface="Josefin Sans" pitchFamily="2" charset="0"/>
              </a:rPr>
              <a:t>a un taux de rotation rapide et contacte les utilisateurs potentiels du service aussi vite que possible.</a:t>
            </a:r>
          </a:p>
          <a:p>
            <a:pPr>
              <a:lnSpc>
                <a:spcPct val="150000"/>
              </a:lnSpc>
            </a:pPr>
            <a:r>
              <a:rPr lang="en-GB" sz="1000" b="1" i="1" dirty="0">
                <a:latin typeface="Josefin Sans" pitchFamily="2" charset="0"/>
              </a:rPr>
              <a:t>"C'est </a:t>
            </a:r>
            <a:r>
              <a:rPr lang="en-GB" sz="1100" b="1" i="1" dirty="0">
                <a:latin typeface="Josefin Sans" pitchFamily="2" charset="0"/>
              </a:rPr>
              <a:t>la même chose que le conseil".</a:t>
            </a:r>
            <a:endParaRPr lang="en-IE" sz="1100" dirty="0">
              <a:latin typeface="Josefin Sans" pitchFamily="2" charset="0"/>
            </a:endParaRPr>
          </a:p>
          <a:p>
            <a:pPr>
              <a:lnSpc>
                <a:spcPct val="150000"/>
              </a:lnSpc>
            </a:pPr>
            <a:r>
              <a:rPr lang="en-GB" sz="1000" dirty="0">
                <a:latin typeface="Josefin Sans" pitchFamily="2" charset="0"/>
              </a:rPr>
              <a:t>Non, c'est différent. Bien que la prescription sociale, comme le conseil, offre un espace sûr pour parler et explorer les problèmes, les travailleurs de liaison </a:t>
            </a:r>
            <a:r>
              <a:rPr lang="en-GB" sz="1000" b="1" dirty="0">
                <a:solidFill>
                  <a:srgbClr val="7030A0"/>
                </a:solidFill>
                <a:latin typeface="Josefin Sans" pitchFamily="2" charset="0"/>
              </a:rPr>
              <a:t>SPRING </a:t>
            </a:r>
            <a:r>
              <a:rPr lang="en-GB" sz="1000" dirty="0">
                <a:latin typeface="Josefin Sans" pitchFamily="2" charset="0"/>
              </a:rPr>
              <a:t>sont en mesure de soutenir les gens dans un sens plus pratique, ainsi que de fournir des soins émotionnels. Un travailleur de liaison peut aider à orienter les participants vers des services de conseil spécialisés.</a:t>
            </a:r>
            <a:endParaRPr lang="en-IE" sz="10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84</a:t>
            </a:fld>
            <a:endParaRPr lang="en-US" dirty="0"/>
          </a:p>
        </p:txBody>
      </p:sp>
      <p:sp>
        <p:nvSpPr>
          <p:cNvPr id="3" name="Freeform 15">
            <a:hlinkClick r:id="rId3"/>
            <a:extLst>
              <a:ext uri="{FF2B5EF4-FFF2-40B4-BE49-F238E27FC236}">
                <a16:creationId xmlns:a16="http://schemas.microsoft.com/office/drawing/2014/main" id="{1D26C166-F73B-29EA-3DE2-57D153BBCC95}"/>
              </a:ext>
            </a:extLst>
          </p:cNvPr>
          <p:cNvSpPr/>
          <p:nvPr/>
        </p:nvSpPr>
        <p:spPr>
          <a:xfrm>
            <a:off x="7726008" y="704070"/>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5" name="ZoneTexte 4">
            <a:extLst>
              <a:ext uri="{FF2B5EF4-FFF2-40B4-BE49-F238E27FC236}">
                <a16:creationId xmlns:a16="http://schemas.microsoft.com/office/drawing/2014/main" id="{7A8E8524-399E-09B5-D8E3-35DA2EFF1F2C}"/>
              </a:ext>
            </a:extLst>
          </p:cNvPr>
          <p:cNvSpPr txBox="1"/>
          <p:nvPr/>
        </p:nvSpPr>
        <p:spPr>
          <a:xfrm>
            <a:off x="7675691" y="785081"/>
            <a:ext cx="974647" cy="523220"/>
          </a:xfrm>
          <a:prstGeom prst="rect">
            <a:avLst/>
          </a:prstGeom>
          <a:noFill/>
        </p:spPr>
        <p:txBody>
          <a:bodyPr wrap="square" rtlCol="0">
            <a:spAutoFit/>
          </a:bodyPr>
          <a:lstStyle/>
          <a:p>
            <a:pPr algn="ctr"/>
            <a:r>
              <a:rPr lang="fr-FR" sz="1400" dirty="0">
                <a:solidFill>
                  <a:schemeClr val="bg1"/>
                </a:solidFill>
                <a:hlinkClick r:id="rId3">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
        <p:nvSpPr>
          <p:cNvPr id="4" name="Ribbon: Curved and Tilted Up 1">
            <a:extLst>
              <a:ext uri="{FF2B5EF4-FFF2-40B4-BE49-F238E27FC236}">
                <a16:creationId xmlns:a16="http://schemas.microsoft.com/office/drawing/2014/main" id="{B2894F81-CCA0-DB96-2434-CD2FF68358FC}"/>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a:solidFill>
                  <a:schemeClr val="bg1"/>
                </a:solidFill>
                <a:latin typeface="Amatic SC" panose="00000500000000000000" pitchFamily="2" charset="-79"/>
                <a:cs typeface="Amatic SC" panose="00000500000000000000" pitchFamily="2" charset="-79"/>
              </a:rPr>
              <a:t>Modèle</a:t>
            </a:r>
            <a:r>
              <a:rPr lang="en-GB" sz="1800" b="1" dirty="0">
                <a:solidFill>
                  <a:schemeClr val="bg1"/>
                </a:solidFill>
                <a:latin typeface="Amatic SC" panose="00000500000000000000" pitchFamily="2" charset="-79"/>
                <a:cs typeface="Amatic SC" panose="00000500000000000000" pitchFamily="2" charset="-79"/>
              </a:rPr>
              <a:t> de prescription </a:t>
            </a:r>
            <a:r>
              <a:rPr lang="en-GB" sz="1800" b="1" dirty="0" err="1">
                <a:solidFill>
                  <a:schemeClr val="bg1"/>
                </a:solidFill>
                <a:latin typeface="Amatic SC" panose="00000500000000000000" pitchFamily="2" charset="-79"/>
                <a:cs typeface="Amatic SC" panose="00000500000000000000" pitchFamily="2" charset="-79"/>
              </a:rPr>
              <a:t>sociale</a:t>
            </a:r>
            <a:endParaRPr lang="en-GB" sz="18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83990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684057"/>
            <a:ext cx="9626028" cy="570122"/>
          </a:xfrm>
        </p:spPr>
        <p:txBody>
          <a:bodyPr/>
          <a:lstStyle/>
          <a:p>
            <a:r>
              <a:rPr lang="en-IE" sz="2800" dirty="0">
                <a:solidFill>
                  <a:schemeClr val="accent1">
                    <a:lumMod val="50000"/>
                  </a:schemeClr>
                </a:solidFill>
                <a:effectLst>
                  <a:outerShdw blurRad="38100" dist="38100" dir="2700000" algn="tl">
                    <a:srgbClr val="000000">
                      <a:alpha val="43137"/>
                    </a:srgbClr>
                  </a:outerShdw>
                </a:effectLst>
              </a:rPr>
              <a:t>					</a:t>
            </a:r>
            <a:r>
              <a:rPr lang="en-IE" sz="1800" dirty="0">
                <a:solidFill>
                  <a:schemeClr val="tx1">
                    <a:lumMod val="50000"/>
                  </a:schemeClr>
                </a:solidFill>
                <a:effectLst>
                  <a:outerShdw blurRad="38100" dist="38100" dir="2700000" algn="tl">
                    <a:srgbClr val="000000">
                      <a:alpha val="43137"/>
                    </a:srgbClr>
                  </a:outerShdw>
                </a:effectLst>
              </a:rPr>
              <a:t>CLARE</a:t>
            </a:r>
            <a:endParaRPr lang="en-IE" sz="2800" dirty="0">
              <a:solidFill>
                <a:schemeClr val="tx1">
                  <a:lumMod val="50000"/>
                </a:schemeClr>
              </a:solidFill>
              <a:effectLst>
                <a:outerShdw blurRad="38100" dist="38100" dir="2700000" algn="tl">
                  <a:srgbClr val="000000">
                    <a:alpha val="43137"/>
                  </a:srgbClr>
                </a:outerShdw>
              </a:effectLst>
            </a:endParaRP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67114" y="1284628"/>
            <a:ext cx="11689002" cy="5636255"/>
          </a:xfrm>
        </p:spPr>
        <p:txBody>
          <a:bodyPr/>
          <a:lstStyle/>
          <a:p>
            <a:endParaRPr lang="en-GB" sz="1050" b="1" dirty="0">
              <a:solidFill>
                <a:srgbClr val="FFC652"/>
              </a:solidFill>
              <a:latin typeface="Josefin Sans" pitchFamily="2" charset="0"/>
            </a:endParaRPr>
          </a:p>
          <a:p>
            <a:r>
              <a:rPr lang="en-GB" sz="1050" b="1" dirty="0" err="1">
                <a:solidFill>
                  <a:srgbClr val="FFC652"/>
                </a:solidFill>
                <a:latin typeface="Josefin Sans" pitchFamily="2" charset="0"/>
              </a:rPr>
              <a:t>À</a:t>
            </a:r>
            <a:r>
              <a:rPr lang="en-GB" sz="1050" b="1" dirty="0">
                <a:solidFill>
                  <a:srgbClr val="FFC652"/>
                </a:solidFill>
                <a:latin typeface="Josefin Sans" pitchFamily="2" charset="0"/>
              </a:rPr>
              <a:t> PROPOS </a:t>
            </a:r>
            <a:endParaRPr lang="en-IE" sz="1050" dirty="0">
              <a:solidFill>
                <a:srgbClr val="FFC652"/>
              </a:solidFill>
              <a:latin typeface="Josefin Sans" pitchFamily="2" charset="0"/>
            </a:endParaRPr>
          </a:p>
          <a:p>
            <a:pPr fontAlgn="base">
              <a:lnSpc>
                <a:spcPct val="150000"/>
              </a:lnSpc>
            </a:pPr>
            <a:r>
              <a:rPr lang="en-GB" sz="1050" dirty="0">
                <a:latin typeface="Josefin Sans" pitchFamily="2" charset="0"/>
              </a:rPr>
              <a:t>La vision de CLARE [Creative Legal Action Responses &amp; Engagement] est de créer une communauté où tous les gens se sentent soutenus et engagés, où les gens veillent les uns sur les autres et où chacun a la possibilité d'atteindre son plein potentiel.... Il s'agit d'une organisation bénévole dirigée par la communauté et travaillant dans le nord de Belfast, qui fournit un soutien centré sur la personne pour aider les plus vulnérables à concevoir et à mettre en œuvre un plan de vie holistique. Les objectifs </a:t>
            </a:r>
            <a:r>
              <a:rPr lang="en-GB" sz="1050" dirty="0" err="1">
                <a:latin typeface="Josefin Sans" pitchFamily="2" charset="0"/>
              </a:rPr>
              <a:t>comprennent</a:t>
            </a:r>
            <a:r>
              <a:rPr lang="en-GB" sz="1050" dirty="0">
                <a:latin typeface="Josefin Sans" pitchFamily="2" charset="0"/>
              </a:rPr>
              <a:t> : la réduction du recours précoce aux services de santé et d'aide sociale pour </a:t>
            </a:r>
            <a:r>
              <a:rPr lang="en-GB" sz="1050" dirty="0" err="1">
                <a:latin typeface="Josefin Sans" pitchFamily="2" charset="0"/>
              </a:rPr>
              <a:t>adultes</a:t>
            </a:r>
            <a:r>
              <a:rPr lang="en-GB" sz="1050" dirty="0">
                <a:latin typeface="Josefin Sans" pitchFamily="2" charset="0"/>
              </a:rPr>
              <a:t> ; Favoriser la sortie de l'hôpital en temps voulu et le retour à la maison, et aider à prévenir la détérioration des résultats de </a:t>
            </a:r>
            <a:r>
              <a:rPr lang="en-GB" sz="1050" dirty="0" err="1">
                <a:latin typeface="Josefin Sans" pitchFamily="2" charset="0"/>
              </a:rPr>
              <a:t>sant</a:t>
            </a:r>
            <a:r>
              <a:rPr lang="en-GB" sz="1050" dirty="0">
                <a:latin typeface="Josefin Sans" pitchFamily="2" charset="0"/>
              </a:rPr>
              <a:t> ; Donner aux individus la possibilité de s'approprier et de mieux contrôler les soins </a:t>
            </a:r>
            <a:r>
              <a:rPr lang="en-GB" sz="1050" dirty="0" err="1">
                <a:latin typeface="Josefin Sans" pitchFamily="2" charset="0"/>
              </a:rPr>
              <a:t>qu'ils</a:t>
            </a:r>
            <a:r>
              <a:rPr lang="en-GB" sz="1050" dirty="0">
                <a:latin typeface="Josefin Sans" pitchFamily="2" charset="0"/>
              </a:rPr>
              <a:t> </a:t>
            </a:r>
            <a:r>
              <a:rPr lang="en-GB" sz="1050" dirty="0" err="1">
                <a:latin typeface="Josefin Sans" pitchFamily="2" charset="0"/>
              </a:rPr>
              <a:t>reçoivent</a:t>
            </a:r>
            <a:r>
              <a:rPr lang="en-GB" sz="1050" dirty="0">
                <a:latin typeface="Josefin Sans" pitchFamily="2" charset="0"/>
              </a:rPr>
              <a:t> ; </a:t>
            </a:r>
            <a:r>
              <a:rPr lang="en-GB" sz="1050" dirty="0" err="1">
                <a:latin typeface="Josefin Sans" pitchFamily="2" charset="0"/>
              </a:rPr>
              <a:t>Favoriser</a:t>
            </a:r>
            <a:r>
              <a:rPr lang="en-GB" sz="1050" dirty="0">
                <a:latin typeface="Josefin Sans" pitchFamily="2" charset="0"/>
              </a:rPr>
              <a:t> le choix et le contrôle par le biais d'un </a:t>
            </a:r>
            <a:r>
              <a:rPr lang="en-GB" sz="1050" dirty="0" err="1">
                <a:latin typeface="Josefin Sans" pitchFamily="2" charset="0"/>
              </a:rPr>
              <a:t>soutien</a:t>
            </a:r>
            <a:r>
              <a:rPr lang="en-GB" sz="1050" dirty="0">
                <a:latin typeface="Josefin Sans" pitchFamily="2" charset="0"/>
              </a:rPr>
              <a:t> </a:t>
            </a:r>
            <a:r>
              <a:rPr lang="en-GB" sz="1050" dirty="0" err="1">
                <a:latin typeface="Josefin Sans" pitchFamily="2" charset="0"/>
              </a:rPr>
              <a:t>autogéré</a:t>
            </a:r>
            <a:r>
              <a:rPr lang="en-GB" sz="1050" dirty="0">
                <a:latin typeface="Josefin Sans" pitchFamily="2" charset="0"/>
              </a:rPr>
              <a:t> ;  Une aide aux tâches pratiques à domicile et aux travaux ménagers légers. </a:t>
            </a:r>
            <a:r>
              <a:rPr lang="en-GB" sz="1050" u="sng"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http://clare_cic.org/</a:t>
            </a:r>
            <a:endParaRPr lang="en-IE" sz="1050" dirty="0">
              <a:solidFill>
                <a:schemeClr val="tx1"/>
              </a:solidFill>
              <a:latin typeface="Josefin Sans" pitchFamily="2" charset="0"/>
            </a:endParaRPr>
          </a:p>
          <a:p>
            <a:pPr>
              <a:lnSpc>
                <a:spcPct val="150000"/>
              </a:lnSpc>
            </a:pPr>
            <a:r>
              <a:rPr lang="en-GB" sz="1050" dirty="0">
                <a:latin typeface="Josefin Sans" pitchFamily="2" charset="0"/>
              </a:rPr>
              <a:t> </a:t>
            </a:r>
            <a:endParaRPr lang="en-IE" sz="1050" dirty="0">
              <a:latin typeface="Josefin Sans" pitchFamily="2" charset="0"/>
            </a:endParaRPr>
          </a:p>
          <a:p>
            <a:pPr algn="l">
              <a:lnSpc>
                <a:spcPct val="150000"/>
              </a:lnSpc>
            </a:pPr>
            <a:r>
              <a:rPr lang="en-GB" sz="1050" b="1" dirty="0">
                <a:solidFill>
                  <a:srgbClr val="FFC652"/>
                </a:solidFill>
                <a:latin typeface="Josefin Sans" pitchFamily="2" charset="0"/>
              </a:rPr>
              <a:t>SOUTENIR L'INCLUSION ET LA CONNEXION SOCIALES</a:t>
            </a:r>
            <a:endParaRPr lang="en-IE" sz="1050" b="1" dirty="0">
              <a:solidFill>
                <a:srgbClr val="FFC652"/>
              </a:solidFill>
              <a:latin typeface="Josefin Sans" pitchFamily="2" charset="0"/>
            </a:endParaRPr>
          </a:p>
          <a:p>
            <a:pPr fontAlgn="base">
              <a:lnSpc>
                <a:spcPct val="150000"/>
              </a:lnSpc>
            </a:pPr>
            <a:r>
              <a:rPr lang="en-GB" sz="1050" dirty="0" err="1">
                <a:latin typeface="Josefin Sans" pitchFamily="2" charset="0"/>
              </a:rPr>
              <a:t>Fournir</a:t>
            </a:r>
            <a:r>
              <a:rPr lang="en-GB" sz="1050" dirty="0">
                <a:latin typeface="Josefin Sans" pitchFamily="2" charset="0"/>
              </a:rPr>
              <a:t> un service de parrainage pour réduire les sentiments d'isolement et de solitude, et promouvoir l'indépendance en responsabilisant les individus. </a:t>
            </a:r>
            <a:r>
              <a:rPr lang="en-GB" sz="1050" dirty="0" err="1">
                <a:latin typeface="Josefin Sans" pitchFamily="2" charset="0"/>
              </a:rPr>
              <a:t>Mettre</a:t>
            </a:r>
            <a:r>
              <a:rPr lang="en-GB" sz="1050" dirty="0">
                <a:latin typeface="Josefin Sans" pitchFamily="2" charset="0"/>
              </a:rPr>
              <a:t> </a:t>
            </a:r>
            <a:r>
              <a:rPr lang="en-GB" sz="1050" dirty="0" err="1">
                <a:latin typeface="Josefin Sans" pitchFamily="2" charset="0"/>
              </a:rPr>
              <a:t>en</a:t>
            </a:r>
            <a:r>
              <a:rPr lang="en-GB" sz="1050" dirty="0">
                <a:latin typeface="Josefin Sans" pitchFamily="2" charset="0"/>
              </a:rPr>
              <a:t> relation avec les activités sociales existantes. </a:t>
            </a:r>
            <a:r>
              <a:rPr lang="en-GB" sz="1050" dirty="0" err="1">
                <a:latin typeface="Josefin Sans" pitchFamily="2" charset="0"/>
              </a:rPr>
              <a:t>Accompagner</a:t>
            </a:r>
            <a:r>
              <a:rPr lang="en-GB" sz="1050" dirty="0">
                <a:latin typeface="Josefin Sans" pitchFamily="2" charset="0"/>
              </a:rPr>
              <a:t> les personnes à des rendez-vous et à des événements.</a:t>
            </a:r>
            <a:endParaRPr lang="en-IE" sz="1050" dirty="0">
              <a:latin typeface="Josefin Sans" pitchFamily="2" charset="0"/>
            </a:endParaRPr>
          </a:p>
          <a:p>
            <a:pPr>
              <a:lnSpc>
                <a:spcPct val="150000"/>
              </a:lnSpc>
            </a:pPr>
            <a:r>
              <a:rPr lang="en-US" sz="1050" b="1" dirty="0">
                <a:latin typeface="Josefin Sans" pitchFamily="2" charset="0"/>
              </a:rPr>
              <a:t> </a:t>
            </a:r>
          </a:p>
          <a:p>
            <a:pPr>
              <a:lnSpc>
                <a:spcPct val="150000"/>
              </a:lnSpc>
            </a:pPr>
            <a:endParaRPr lang="en-US" sz="1050" b="1" dirty="0">
              <a:latin typeface="Josefin Sans" pitchFamily="2" charset="0"/>
            </a:endParaRPr>
          </a:p>
          <a:p>
            <a:pPr>
              <a:lnSpc>
                <a:spcPct val="150000"/>
              </a:lnSpc>
            </a:pPr>
            <a:endParaRPr lang="en-US" sz="1050" b="1" dirty="0">
              <a:latin typeface="Josefin Sans" pitchFamily="2" charset="0"/>
            </a:endParaRPr>
          </a:p>
          <a:p>
            <a:pPr>
              <a:lnSpc>
                <a:spcPct val="150000"/>
              </a:lnSpc>
            </a:pPr>
            <a:endParaRPr lang="en-US" sz="1050" b="1" dirty="0">
              <a:latin typeface="Josefin Sans" pitchFamily="2" charset="0"/>
            </a:endParaRPr>
          </a:p>
          <a:p>
            <a:pPr>
              <a:lnSpc>
                <a:spcPct val="150000"/>
              </a:lnSpc>
            </a:pPr>
            <a:endParaRPr lang="en-US" sz="1050" b="1" dirty="0">
              <a:latin typeface="Josefin Sans" pitchFamily="2" charset="0"/>
            </a:endParaRPr>
          </a:p>
          <a:p>
            <a:pPr>
              <a:lnSpc>
                <a:spcPct val="150000"/>
              </a:lnSpc>
            </a:pPr>
            <a:endParaRPr lang="en-IE" sz="1050" b="1" dirty="0">
              <a:latin typeface="Josefin Sans" pitchFamily="2" charset="0"/>
            </a:endParaRPr>
          </a:p>
          <a:p>
            <a:pPr>
              <a:lnSpc>
                <a:spcPct val="150000"/>
              </a:lnSpc>
            </a:pPr>
            <a:r>
              <a:rPr lang="en-US" sz="900" b="1" dirty="0">
                <a:solidFill>
                  <a:srgbClr val="FFC652"/>
                </a:solidFill>
                <a:latin typeface="Josefin Sans" pitchFamily="2" charset="0"/>
              </a:rPr>
              <a:t>SOUTENIR LA SANTÉ, LE BIEN-ÊTRE ET LA NUTRITION</a:t>
            </a:r>
            <a:endParaRPr lang="en-IE" sz="900" dirty="0">
              <a:solidFill>
                <a:srgbClr val="FFC652"/>
              </a:solidFill>
              <a:latin typeface="Josefin Sans" pitchFamily="2" charset="0"/>
            </a:endParaRPr>
          </a:p>
          <a:p>
            <a:pPr fontAlgn="base">
              <a:lnSpc>
                <a:spcPct val="150000"/>
              </a:lnSpc>
            </a:pPr>
            <a:r>
              <a:rPr lang="en-GB" sz="900" dirty="0">
                <a:latin typeface="Josefin Sans" pitchFamily="2" charset="0"/>
              </a:rPr>
              <a:t>Soutien pour accéder à des ressources et des services adaptés aux besoins de la personne, tels que des groupes de soutien ou des activités visant à améliorer le bien-être physique ou mental. Possibilités d'aide pour les animaux, les promenades et le bowling.</a:t>
            </a:r>
            <a:endParaRPr lang="en-IE" sz="900" dirty="0">
              <a:latin typeface="Josefin Sans" pitchFamily="2" charset="0"/>
            </a:endParaRPr>
          </a:p>
          <a:p>
            <a:pPr>
              <a:lnSpc>
                <a:spcPct val="150000"/>
              </a:lnSpc>
            </a:pPr>
            <a:r>
              <a:rPr lang="en-US" sz="900" b="1" i="1" dirty="0">
                <a:latin typeface="Josefin Sans" pitchFamily="2" charset="0"/>
              </a:rPr>
              <a:t> </a:t>
            </a:r>
            <a:r>
              <a:rPr lang="en-US" sz="900" b="1" dirty="0">
                <a:solidFill>
                  <a:srgbClr val="FFC652"/>
                </a:solidFill>
                <a:latin typeface="Josefin Sans" pitchFamily="2" charset="0"/>
              </a:rPr>
              <a:t>SOUTENIR L'ACTIVITÉ PHYSIQUE POUR RESTER EN BONNE SANTÉ</a:t>
            </a:r>
            <a:endParaRPr lang="en-IE" sz="900" dirty="0">
              <a:solidFill>
                <a:srgbClr val="FFC652"/>
              </a:solidFill>
              <a:latin typeface="Josefin Sans" pitchFamily="2" charset="0"/>
            </a:endParaRPr>
          </a:p>
          <a:p>
            <a:pPr>
              <a:lnSpc>
                <a:spcPct val="150000"/>
              </a:lnSpc>
            </a:pPr>
            <a:r>
              <a:rPr lang="en-GB" sz="900" dirty="0">
                <a:latin typeface="Josefin Sans" pitchFamily="2" charset="0"/>
              </a:rPr>
              <a:t>Se connecter aux services existants pour rester actif et rester en bonne </a:t>
            </a:r>
            <a:r>
              <a:rPr lang="en-GB" sz="900" dirty="0" err="1">
                <a:latin typeface="Josefin Sans" pitchFamily="2" charset="0"/>
              </a:rPr>
              <a:t>santé</a:t>
            </a:r>
            <a:r>
              <a:rPr lang="en-GB" sz="900" dirty="0">
                <a:latin typeface="Josefin Sans" pitchFamily="2" charset="0"/>
              </a:rPr>
              <a:t>.</a:t>
            </a:r>
            <a:endParaRPr lang="en-GB" sz="900" b="1" dirty="0">
              <a:latin typeface="Josefin Sans" pitchFamily="2" charset="0"/>
            </a:endParaRPr>
          </a:p>
          <a:p>
            <a:pPr>
              <a:lnSpc>
                <a:spcPct val="150000"/>
              </a:lnSpc>
            </a:pPr>
            <a:r>
              <a:rPr lang="en-GB" sz="900" b="1" dirty="0">
                <a:solidFill>
                  <a:srgbClr val="FFC652"/>
                </a:solidFill>
                <a:latin typeface="Josefin Sans" pitchFamily="2" charset="0"/>
              </a:rPr>
              <a:t>SOUTENIR L'APPRENTISSAGE DES ADULTES</a:t>
            </a:r>
            <a:endParaRPr lang="en-IE" sz="900" dirty="0">
              <a:solidFill>
                <a:srgbClr val="FFC652"/>
              </a:solidFill>
              <a:latin typeface="Josefin Sans" pitchFamily="2" charset="0"/>
            </a:endParaRPr>
          </a:p>
          <a:p>
            <a:pPr>
              <a:lnSpc>
                <a:spcPct val="150000"/>
              </a:lnSpc>
            </a:pPr>
            <a:r>
              <a:rPr lang="en-GB" sz="900" dirty="0">
                <a:latin typeface="Josefin Sans" pitchFamily="2" charset="0"/>
              </a:rPr>
              <a:t>Information et orientation vers les différents cours/classes </a:t>
            </a:r>
            <a:r>
              <a:rPr lang="en-GB" sz="900" dirty="0" err="1">
                <a:latin typeface="Josefin Sans" pitchFamily="2" charset="0"/>
              </a:rPr>
              <a:t>disponibles</a:t>
            </a:r>
            <a:r>
              <a:rPr lang="en-GB" sz="900" dirty="0">
                <a:latin typeface="Josefin Sans" pitchFamily="2" charset="0"/>
              </a:rPr>
              <a:t>.</a:t>
            </a:r>
            <a:endParaRPr lang="en-GB" sz="900" b="1" dirty="0">
              <a:latin typeface="Josefin Sans" pitchFamily="2" charset="0"/>
            </a:endParaRPr>
          </a:p>
          <a:p>
            <a:pPr>
              <a:lnSpc>
                <a:spcPct val="150000"/>
              </a:lnSpc>
            </a:pPr>
            <a:r>
              <a:rPr lang="en-GB" sz="900" b="1" dirty="0">
                <a:solidFill>
                  <a:srgbClr val="FFC652"/>
                </a:solidFill>
                <a:latin typeface="Josefin Sans" pitchFamily="2" charset="0"/>
              </a:rPr>
              <a:t>COMMENT L'ORGANISATION EST-ELLE FINANCÉE ?</a:t>
            </a:r>
            <a:endParaRPr lang="en-IE" sz="900" dirty="0">
              <a:solidFill>
                <a:srgbClr val="FFC652"/>
              </a:solidFill>
              <a:latin typeface="Josefin Sans" pitchFamily="2" charset="0"/>
            </a:endParaRPr>
          </a:p>
          <a:p>
            <a:pPr>
              <a:lnSpc>
                <a:spcPct val="150000"/>
              </a:lnSpc>
            </a:pPr>
            <a:r>
              <a:rPr lang="en-GB" sz="900" dirty="0">
                <a:latin typeface="Josefin Sans" pitchFamily="2" charset="0"/>
              </a:rPr>
              <a:t>Par Belfast Health &amp; Social Care Trust </a:t>
            </a:r>
            <a:r>
              <a:rPr lang="en-IE" sz="900" dirty="0">
                <a:latin typeface="Josefin Sans" pitchFamily="2" charset="0"/>
              </a:rPr>
              <a:t>&amp; </a:t>
            </a:r>
            <a:r>
              <a:rPr lang="en-GB" sz="900" dirty="0">
                <a:latin typeface="Josefin Sans" pitchFamily="2" charset="0"/>
              </a:rPr>
              <a:t>Dormant Accounts Fund National Lottery Community Fund, Public Health Agency NI-CLEAR &amp; Community Foundation Northern Ireland.</a:t>
            </a:r>
            <a:endParaRPr lang="en-IE" sz="900" dirty="0">
              <a:latin typeface="Josefin Sans" pitchFamily="2" charset="0"/>
            </a:endParaRPr>
          </a:p>
          <a:p>
            <a:pPr>
              <a:lnSpc>
                <a:spcPct val="150000"/>
              </a:lnSpc>
            </a:pPr>
            <a:r>
              <a:rPr lang="fr-FR" sz="900" b="1" dirty="0">
                <a:solidFill>
                  <a:srgbClr val="FFC652"/>
                </a:solidFill>
                <a:latin typeface="Josefin Sans" pitchFamily="2" charset="0"/>
              </a:rPr>
              <a:t>QUI PEUT BENEFICIER DE CETTE INITIATIVE ?</a:t>
            </a:r>
            <a:endParaRPr lang="en-IE" sz="900" dirty="0">
              <a:solidFill>
                <a:srgbClr val="FFC652"/>
              </a:solidFill>
              <a:latin typeface="Josefin Sans" pitchFamily="2" charset="0"/>
            </a:endParaRPr>
          </a:p>
          <a:p>
            <a:pPr>
              <a:lnSpc>
                <a:spcPct val="150000"/>
              </a:lnSpc>
            </a:pPr>
            <a:r>
              <a:rPr lang="en-GB" sz="900" dirty="0" err="1">
                <a:latin typeface="Josefin Sans" pitchFamily="2" charset="0"/>
              </a:rPr>
              <a:t>Tous</a:t>
            </a:r>
            <a:r>
              <a:rPr lang="en-GB" sz="900" dirty="0">
                <a:latin typeface="Josefin Sans" pitchFamily="2" charset="0"/>
              </a:rPr>
              <a:t> les </a:t>
            </a:r>
            <a:r>
              <a:rPr lang="en-GB" sz="900" dirty="0" err="1">
                <a:latin typeface="Josefin Sans" pitchFamily="2" charset="0"/>
              </a:rPr>
              <a:t>partenaires</a:t>
            </a:r>
            <a:r>
              <a:rPr lang="en-GB" sz="900" dirty="0">
                <a:latin typeface="Josefin Sans" pitchFamily="2" charset="0"/>
              </a:rPr>
              <a:t> de Belfast Trust, du service Home from Hospital et les </a:t>
            </a:r>
            <a:r>
              <a:rPr lang="en-GB" sz="900" dirty="0" err="1">
                <a:latin typeface="Josefin Sans" pitchFamily="2" charset="0"/>
              </a:rPr>
              <a:t>bénévoles</a:t>
            </a:r>
            <a:r>
              <a:rPr lang="en-GB" sz="900" dirty="0">
                <a:latin typeface="Josefin Sans" pitchFamily="2" charset="0"/>
              </a:rPr>
              <a:t>.</a:t>
            </a:r>
            <a:endParaRPr lang="en-IE" sz="900" dirty="0">
              <a:latin typeface="Josefin Sans" pitchFamily="2" charset="0"/>
            </a:endParaRPr>
          </a:p>
          <a:p>
            <a:pPr>
              <a:lnSpc>
                <a:spcPct val="150000"/>
              </a:lnSpc>
            </a:pPr>
            <a:r>
              <a:rPr lang="en-US" sz="900" b="1" dirty="0">
                <a:solidFill>
                  <a:srgbClr val="FFC652"/>
                </a:solidFill>
                <a:latin typeface="Josefin Sans" pitchFamily="2" charset="0"/>
              </a:rPr>
              <a:t>POSSIBILITÉS DE REPRODUCTION</a:t>
            </a:r>
            <a:endParaRPr lang="en-IE" sz="900" dirty="0">
              <a:solidFill>
                <a:srgbClr val="FFC652"/>
              </a:solidFill>
              <a:latin typeface="Josefin Sans" pitchFamily="2" charset="0"/>
            </a:endParaRPr>
          </a:p>
          <a:p>
            <a:pPr>
              <a:lnSpc>
                <a:spcPct val="150000"/>
              </a:lnSpc>
            </a:pPr>
            <a:r>
              <a:rPr lang="en-GB" sz="900" dirty="0">
                <a:latin typeface="Josefin Sans" pitchFamily="2" charset="0"/>
              </a:rPr>
              <a:t>De nombreux pays proposent déjà des services visant à améliorer la vie des adultes et des personnes âgées et à les aider à conserver leur indépendance et leur </a:t>
            </a:r>
            <a:r>
              <a:rPr lang="en-GB" sz="900" dirty="0" err="1">
                <a:latin typeface="Josefin Sans" pitchFamily="2" charset="0"/>
              </a:rPr>
              <a:t>autodétermination</a:t>
            </a:r>
            <a:r>
              <a:rPr lang="en-GB" sz="900" dirty="0">
                <a:latin typeface="Josefin Sans" pitchFamily="2" charset="0"/>
              </a:rPr>
              <a:t>.</a:t>
            </a:r>
            <a:endParaRPr lang="en-GB" sz="900" b="1" dirty="0">
              <a:latin typeface="Josefin Sans" pitchFamily="2" charset="0"/>
            </a:endParaRPr>
          </a:p>
          <a:p>
            <a:pPr>
              <a:lnSpc>
                <a:spcPct val="150000"/>
              </a:lnSpc>
            </a:pPr>
            <a:r>
              <a:rPr lang="en-GB" sz="900" b="1" dirty="0">
                <a:solidFill>
                  <a:srgbClr val="FFC652"/>
                </a:solidFill>
                <a:latin typeface="Josefin Sans" pitchFamily="2" charset="0"/>
              </a:rPr>
              <a:t>MYTHES ET FAUSSES CROYANCES</a:t>
            </a:r>
            <a:endParaRPr lang="en-IE" sz="900" dirty="0">
              <a:solidFill>
                <a:srgbClr val="FFC652"/>
              </a:solidFill>
              <a:latin typeface="Josefin Sans" pitchFamily="2" charset="0"/>
            </a:endParaRPr>
          </a:p>
          <a:p>
            <a:pPr>
              <a:lnSpc>
                <a:spcPct val="150000"/>
              </a:lnSpc>
            </a:pPr>
            <a:r>
              <a:rPr lang="en-GB" sz="900" i="1" dirty="0">
                <a:latin typeface="Josefin Sans" pitchFamily="2" charset="0"/>
              </a:rPr>
              <a:t>"Il n'y a aucun intérêt à essayer quelque chose de nouveau à mon âge".</a:t>
            </a:r>
            <a:endParaRPr lang="en-IE" sz="900" dirty="0">
              <a:latin typeface="Josefin Sans" pitchFamily="2" charset="0"/>
            </a:endParaRPr>
          </a:p>
          <a:p>
            <a:pPr>
              <a:lnSpc>
                <a:spcPct val="150000"/>
              </a:lnSpc>
            </a:pPr>
            <a:r>
              <a:rPr lang="en-GB" sz="900" i="1" dirty="0">
                <a:latin typeface="Josefin Sans" pitchFamily="2" charset="0"/>
              </a:rPr>
              <a:t>"Ils ne m'acceptent pas à cause de mon état de santé".</a:t>
            </a:r>
            <a:endParaRPr lang="en-IE" sz="900" dirty="0">
              <a:latin typeface="Josefin Sans" pitchFamily="2" charset="0"/>
            </a:endParaRPr>
          </a:p>
          <a:p>
            <a:pPr fontAlgn="base">
              <a:lnSpc>
                <a:spcPct val="150000"/>
              </a:lnSpc>
            </a:pPr>
            <a:r>
              <a:rPr lang="en-GB" sz="900" dirty="0">
                <a:latin typeface="Josefin Sans" pitchFamily="2" charset="0"/>
              </a:rPr>
              <a:t>Les deux sont faux : La philosophie de CLARE est axée sur "ce qu'une personne peut faire et non sur ce qu'elle ne peut pas faire".</a:t>
            </a:r>
            <a:endParaRPr lang="en-IE" sz="900" dirty="0">
              <a:latin typeface="Josefin Sans" pitchFamily="2" charset="0"/>
            </a:endParaRPr>
          </a:p>
          <a:p>
            <a:pPr>
              <a:lnSpc>
                <a:spcPct val="150000"/>
              </a:lnSpc>
            </a:pPr>
            <a:r>
              <a:rPr lang="en-GB" sz="1050" b="1" i="1" dirty="0">
                <a:latin typeface="Josefin Sans" pitchFamily="2" charset="0"/>
              </a:rPr>
              <a:t> </a:t>
            </a:r>
            <a:endParaRPr lang="en-IE" sz="105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85</a:t>
            </a:fld>
            <a:endParaRPr lang="en-US" dirty="0"/>
          </a:p>
        </p:txBody>
      </p:sp>
      <p:pic>
        <p:nvPicPr>
          <p:cNvPr id="9" name="Picture Placeholder 8" descr="Creative Local Action, Responses &amp;amp; Engagement (CLARE) North Belfast |  Creating Caring Communities in North Belfast"/>
          <p:cNvPicPr>
            <a:picLocks noGrp="1"/>
          </p:cNvPicPr>
          <p:nvPr>
            <p:ph type="pic" sz="quarter" idx="34"/>
          </p:nvPr>
        </p:nvPicPr>
        <p:blipFill>
          <a:blip r:embed="rId3">
            <a:extLst>
              <a:ext uri="{28A0092B-C50C-407E-A947-70E740481C1C}">
                <a14:useLocalDpi xmlns:a14="http://schemas.microsoft.com/office/drawing/2010/main" val="0"/>
              </a:ext>
            </a:extLst>
          </a:blip>
          <a:srcRect l="15346" r="15346"/>
          <a:stretch>
            <a:fillRect/>
          </a:stretch>
        </p:blipFill>
        <p:spPr bwMode="auto">
          <a:xfrm>
            <a:off x="8507342" y="349625"/>
            <a:ext cx="2973634" cy="654154"/>
          </a:xfrm>
          <a:prstGeom prst="rect">
            <a:avLst/>
          </a:prstGeom>
          <a:noFill/>
          <a:ln>
            <a:noFill/>
          </a:ln>
        </p:spPr>
      </p:pic>
      <p:pic>
        <p:nvPicPr>
          <p:cNvPr id="10" name="Picture 9" descr="Creative Local Action, Responses &amp;amp; Engagement (CLARE) North Belfast |  Creating Caring Communities in North Belfast"/>
          <p:cNvPicPr/>
          <p:nvPr/>
        </p:nvPicPr>
        <p:blipFill>
          <a:blip r:embed="rId3">
            <a:extLst>
              <a:ext uri="{28A0092B-C50C-407E-A947-70E740481C1C}">
                <a14:useLocalDpi xmlns:a14="http://schemas.microsoft.com/office/drawing/2010/main" val="0"/>
              </a:ext>
            </a:extLst>
          </a:blip>
          <a:srcRect/>
          <a:stretch>
            <a:fillRect/>
          </a:stretch>
        </p:blipFill>
        <p:spPr bwMode="auto">
          <a:xfrm>
            <a:off x="10494143" y="5174929"/>
            <a:ext cx="1124343" cy="398443"/>
          </a:xfrm>
          <a:prstGeom prst="rect">
            <a:avLst/>
          </a:prstGeom>
          <a:noFill/>
          <a:ln>
            <a:noFill/>
          </a:ln>
        </p:spPr>
      </p:pic>
      <p:sp>
        <p:nvSpPr>
          <p:cNvPr id="4" name="Freeform 15">
            <a:hlinkClick r:id="rId4"/>
            <a:extLst>
              <a:ext uri="{FF2B5EF4-FFF2-40B4-BE49-F238E27FC236}">
                <a16:creationId xmlns:a16="http://schemas.microsoft.com/office/drawing/2014/main" id="{4E5A17EC-2C4C-4650-7738-E03A4595AD0D}"/>
              </a:ext>
            </a:extLst>
          </p:cNvPr>
          <p:cNvSpPr/>
          <p:nvPr/>
        </p:nvSpPr>
        <p:spPr>
          <a:xfrm>
            <a:off x="7726008" y="733381"/>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 name="ZoneTexte 5">
            <a:extLst>
              <a:ext uri="{FF2B5EF4-FFF2-40B4-BE49-F238E27FC236}">
                <a16:creationId xmlns:a16="http://schemas.microsoft.com/office/drawing/2014/main" id="{DC922451-8B61-6516-47C4-C4500E5D1069}"/>
              </a:ext>
            </a:extLst>
          </p:cNvPr>
          <p:cNvSpPr txBox="1"/>
          <p:nvPr/>
        </p:nvSpPr>
        <p:spPr>
          <a:xfrm>
            <a:off x="7601906" y="834153"/>
            <a:ext cx="1122218" cy="523220"/>
          </a:xfrm>
          <a:prstGeom prst="rect">
            <a:avLst/>
          </a:prstGeom>
          <a:noFill/>
        </p:spPr>
        <p:txBody>
          <a:bodyPr wrap="square" rtlCol="0">
            <a:spAutoFit/>
          </a:bodyPr>
          <a:lstStyle/>
          <a:p>
            <a:pPr algn="ctr"/>
            <a:r>
              <a:rPr lang="fr-FR" sz="1400" dirty="0">
                <a:solidFill>
                  <a:schemeClr val="bg1"/>
                </a:solidFill>
                <a:hlinkClick r:id="rId2">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
        <p:nvSpPr>
          <p:cNvPr id="3" name="Ribbon: Curved and Tilted Up 1">
            <a:extLst>
              <a:ext uri="{FF2B5EF4-FFF2-40B4-BE49-F238E27FC236}">
                <a16:creationId xmlns:a16="http://schemas.microsoft.com/office/drawing/2014/main" id="{3EB6E4AA-E516-07C6-9849-47B941E79691}"/>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a:solidFill>
                  <a:schemeClr val="bg1"/>
                </a:solidFill>
                <a:latin typeface="Amatic SC" panose="00000500000000000000" pitchFamily="2" charset="-79"/>
                <a:cs typeface="Amatic SC" panose="00000500000000000000" pitchFamily="2" charset="-79"/>
              </a:rPr>
              <a:t>Modèle</a:t>
            </a:r>
            <a:r>
              <a:rPr lang="en-GB" sz="1800" b="1" dirty="0">
                <a:solidFill>
                  <a:schemeClr val="bg1"/>
                </a:solidFill>
                <a:latin typeface="Amatic SC" panose="00000500000000000000" pitchFamily="2" charset="-79"/>
                <a:cs typeface="Amatic SC" panose="00000500000000000000" pitchFamily="2" charset="-79"/>
              </a:rPr>
              <a:t> de prescription </a:t>
            </a:r>
            <a:r>
              <a:rPr lang="en-GB" sz="1800" b="1" dirty="0" err="1">
                <a:solidFill>
                  <a:schemeClr val="bg1"/>
                </a:solidFill>
                <a:latin typeface="Amatic SC" panose="00000500000000000000" pitchFamily="2" charset="-79"/>
                <a:cs typeface="Amatic SC" panose="00000500000000000000" pitchFamily="2" charset="-79"/>
              </a:rPr>
              <a:t>sociale</a:t>
            </a:r>
            <a:endParaRPr lang="en-GB" sz="18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0458113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836531"/>
            <a:ext cx="9626028" cy="451418"/>
          </a:xfrm>
        </p:spPr>
        <p:txBody>
          <a:bodyPr/>
          <a:lstStyle/>
          <a:p>
            <a:r>
              <a:rPr lang="en-GB" sz="1800" dirty="0">
                <a:solidFill>
                  <a:schemeClr val="tx1">
                    <a:lumMod val="50000"/>
                  </a:schemeClr>
                </a:solidFill>
              </a:rPr>
              <a:t>					Fundación TAS </a:t>
            </a:r>
            <a:endParaRPr lang="en-US" sz="1800" dirty="0">
              <a:solidFill>
                <a:schemeClr val="tx1">
                  <a:lumMod val="50000"/>
                </a:schemeClr>
              </a:solidFill>
            </a:endParaRP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70558" y="1420937"/>
            <a:ext cx="12050884" cy="5347020"/>
          </a:xfrm>
        </p:spPr>
        <p:txBody>
          <a:bodyPr/>
          <a:lstStyle/>
          <a:p>
            <a:pPr>
              <a:lnSpc>
                <a:spcPct val="150000"/>
              </a:lnSpc>
            </a:pPr>
            <a:r>
              <a:rPr lang="en-GB" sz="900" b="1" dirty="0">
                <a:solidFill>
                  <a:srgbClr val="FFC652"/>
                </a:solidFill>
                <a:latin typeface="Josefin Sans" pitchFamily="2" charset="0"/>
              </a:rPr>
              <a:t>À PROPOS </a:t>
            </a:r>
            <a:endParaRPr lang="en-IE" sz="900" dirty="0">
              <a:solidFill>
                <a:srgbClr val="FFC652"/>
              </a:solidFill>
              <a:latin typeface="Josefin Sans" pitchFamily="2" charset="0"/>
            </a:endParaRPr>
          </a:p>
          <a:p>
            <a:pPr>
              <a:lnSpc>
                <a:spcPct val="150000"/>
              </a:lnSpc>
            </a:pPr>
            <a:r>
              <a:rPr lang="en-GB" sz="900" i="1" dirty="0">
                <a:latin typeface="Josefin Sans" pitchFamily="2" charset="0"/>
              </a:rPr>
              <a:t>La Fundación TAS </a:t>
            </a:r>
            <a:r>
              <a:rPr lang="en-GB" sz="900" dirty="0">
                <a:latin typeface="Josefin Sans" pitchFamily="2" charset="0"/>
              </a:rPr>
              <a:t>(la fondation TAS) est basée à </a:t>
            </a:r>
            <a:r>
              <a:rPr lang="en-GB" sz="900" dirty="0" err="1">
                <a:latin typeface="Josefin Sans" pitchFamily="2" charset="0"/>
              </a:rPr>
              <a:t>Brenes </a:t>
            </a:r>
            <a:r>
              <a:rPr lang="en-GB" sz="900" dirty="0">
                <a:latin typeface="Josefin Sans" pitchFamily="2" charset="0"/>
              </a:rPr>
              <a:t>(Séville) en Espagne. Elle aide les personnes handicapées et les personnes âgées à participer au marché du travail d'une manière qui </a:t>
            </a:r>
            <a:r>
              <a:rPr lang="en-GB" sz="900" dirty="0" err="1">
                <a:latin typeface="Josefin Sans" pitchFamily="2" charset="0"/>
              </a:rPr>
              <a:t>tienne</a:t>
            </a:r>
            <a:r>
              <a:rPr lang="en-GB" sz="900" dirty="0">
                <a:latin typeface="Josefin Sans" pitchFamily="2" charset="0"/>
              </a:rPr>
              <a:t> compte de leur handicap et qui leur convienne.  Grâce à son service d'insertion professionnelle, ces personnes sont guidées individuellement dans leur adaptation sociale et professionnelle et leur transition vers un emploi dans une entreprise normalisée ou dans le centre </a:t>
            </a:r>
            <a:r>
              <a:rPr lang="en-GB" sz="900" dirty="0" err="1">
                <a:latin typeface="Josefin Sans" pitchFamily="2" charset="0"/>
              </a:rPr>
              <a:t>d'emploi</a:t>
            </a:r>
            <a:r>
              <a:rPr lang="en-GB" sz="900" dirty="0">
                <a:latin typeface="Josefin Sans" pitchFamily="2" charset="0"/>
              </a:rPr>
              <a:t> special de la </a:t>
            </a:r>
            <a:r>
              <a:rPr lang="en-GB" sz="900" dirty="0" err="1">
                <a:latin typeface="Josefin Sans" pitchFamily="2" charset="0"/>
              </a:rPr>
              <a:t>Fondation</a:t>
            </a:r>
            <a:r>
              <a:rPr lang="en-GB" sz="900" dirty="0">
                <a:latin typeface="Josefin Sans" pitchFamily="2" charset="0"/>
              </a:rPr>
              <a:t>. Dans </a:t>
            </a:r>
            <a:r>
              <a:rPr lang="en-GB" sz="900" dirty="0" err="1">
                <a:latin typeface="Josefin Sans" pitchFamily="2" charset="0"/>
              </a:rPr>
              <a:t>ce</a:t>
            </a:r>
            <a:r>
              <a:rPr lang="en-GB" sz="900" dirty="0">
                <a:latin typeface="Josefin Sans" pitchFamily="2" charset="0"/>
              </a:rPr>
              <a:t> centre, les participants effectuent une "immersion contrôlée" dans un environnement de travail réel, où l'objectif est qu'ils effectuent un travail productif et </a:t>
            </a:r>
            <a:r>
              <a:rPr lang="en-GB" sz="900" dirty="0" err="1">
                <a:latin typeface="Josefin Sans" pitchFamily="2" charset="0"/>
              </a:rPr>
              <a:t>rémunéré</a:t>
            </a:r>
            <a:r>
              <a:rPr lang="en-GB" sz="900" dirty="0">
                <a:latin typeface="Josefin Sans" pitchFamily="2" charset="0"/>
              </a:rPr>
              <a:t> en fonction de </a:t>
            </a:r>
            <a:r>
              <a:rPr lang="en-GB" sz="900" dirty="0" err="1">
                <a:latin typeface="Josefin Sans" pitchFamily="2" charset="0"/>
              </a:rPr>
              <a:t>leur</a:t>
            </a:r>
            <a:r>
              <a:rPr lang="en-GB" sz="900" dirty="0">
                <a:latin typeface="Josefin Sans" pitchFamily="2" charset="0"/>
              </a:rPr>
              <a:t> situation </a:t>
            </a:r>
            <a:r>
              <a:rPr lang="en-GB" sz="900" dirty="0" err="1">
                <a:latin typeface="Josefin Sans" pitchFamily="2" charset="0"/>
              </a:rPr>
              <a:t>personnelle</a:t>
            </a:r>
            <a:r>
              <a:rPr lang="en-GB" sz="900" dirty="0">
                <a:latin typeface="Josefin Sans" pitchFamily="2" charset="0"/>
              </a:rPr>
              <a:t>..  </a:t>
            </a:r>
          </a:p>
          <a:p>
            <a:pPr>
              <a:lnSpc>
                <a:spcPct val="150000"/>
              </a:lnSpc>
            </a:pPr>
            <a:r>
              <a:rPr lang="en-GB" sz="900" dirty="0">
                <a:latin typeface="Josefin Sans" pitchFamily="2" charset="0"/>
              </a:rPr>
              <a:t>Pour plus d'informations, consultez le site </a:t>
            </a:r>
            <a:r>
              <a:rPr lang="en-GB" sz="9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https://www.fundaciontas.org.</a:t>
            </a:r>
            <a:endParaRPr lang="en-GB" sz="900" b="1" dirty="0">
              <a:latin typeface="Josefin Sans" pitchFamily="2" charset="0"/>
            </a:endParaRPr>
          </a:p>
          <a:p>
            <a:pPr algn="l">
              <a:lnSpc>
                <a:spcPct val="150000"/>
              </a:lnSpc>
            </a:pPr>
            <a:r>
              <a:rPr lang="en-GB" sz="900" b="1" dirty="0">
                <a:solidFill>
                  <a:srgbClr val="FFC652"/>
                </a:solidFill>
                <a:latin typeface="Josefin Sans" pitchFamily="2" charset="0"/>
              </a:rPr>
              <a:t>SOUTENIR L'INCLUSION ET LA CONNEXION SOCIALES</a:t>
            </a:r>
            <a:endParaRPr lang="en-IE" sz="900" dirty="0">
              <a:solidFill>
                <a:srgbClr val="FFC652"/>
              </a:solidFill>
              <a:latin typeface="Josefin Sans" pitchFamily="2" charset="0"/>
            </a:endParaRPr>
          </a:p>
          <a:p>
            <a:pPr>
              <a:lnSpc>
                <a:spcPct val="150000"/>
              </a:lnSpc>
            </a:pPr>
            <a:r>
              <a:rPr lang="en-GB" sz="900" dirty="0">
                <a:latin typeface="Josefin Sans" pitchFamily="2" charset="0"/>
              </a:rPr>
              <a:t>Les programmes de </a:t>
            </a:r>
            <a:r>
              <a:rPr lang="en-GB" sz="900" i="1" dirty="0">
                <a:latin typeface="Josefin Sans" pitchFamily="2" charset="0"/>
              </a:rPr>
              <a:t>la Fundación TAS </a:t>
            </a:r>
            <a:r>
              <a:rPr lang="en-GB" sz="900" dirty="0">
                <a:latin typeface="Josefin Sans" pitchFamily="2" charset="0"/>
              </a:rPr>
              <a:t>encouragent la participation à des activités de groupe et, par conséquent, l'interaction et la création de liens interpersonnels. Pour les personnes âgées et les personnes handicapées, le fait de partager du temps avec d'autres personnes dans des ateliers professionnels aide à atteindre de nouveaux objectifs de vie et à créer de nouvelles relations.  Les adultes en âge de travailler qui, en raison d'un accident, d'une maladie, etc., ont été retirés de leur vie professionnelle, peuvent être isolés socialement et perdre confiance pour se réinsérer seuls dans leur vie sociale et sur le marché du travail. La </a:t>
            </a:r>
            <a:r>
              <a:rPr lang="en-GB" sz="900" i="1" dirty="0">
                <a:latin typeface="Josefin Sans" pitchFamily="2" charset="0"/>
              </a:rPr>
              <a:t>Fundación TAS </a:t>
            </a:r>
            <a:r>
              <a:rPr lang="en-GB" sz="900" dirty="0">
                <a:latin typeface="Josefin Sans" pitchFamily="2" charset="0"/>
              </a:rPr>
              <a:t>aide ces personnes à accéder à un environnement de travail social et solidaire. </a:t>
            </a:r>
            <a:endParaRPr lang="en-IE" sz="900" dirty="0">
              <a:latin typeface="Josefin Sans" pitchFamily="2" charset="0"/>
            </a:endParaRPr>
          </a:p>
          <a:p>
            <a:pPr>
              <a:lnSpc>
                <a:spcPct val="150000"/>
              </a:lnSpc>
            </a:pPr>
            <a:endParaRPr lang="en-US" sz="900" b="1" dirty="0">
              <a:latin typeface="Josefin Sans" pitchFamily="2" charset="0"/>
            </a:endParaRPr>
          </a:p>
          <a:p>
            <a:pPr>
              <a:lnSpc>
                <a:spcPct val="150000"/>
              </a:lnSpc>
            </a:pPr>
            <a:r>
              <a:rPr lang="en-US" sz="900" b="1" dirty="0">
                <a:solidFill>
                  <a:srgbClr val="FFC652"/>
                </a:solidFill>
                <a:latin typeface="Josefin Sans" pitchFamily="2" charset="0"/>
              </a:rPr>
              <a:t>SOUTENIR L'ACTIVITÉ PHYSIQUE POUR RESTER EN BONNE SANTÉ</a:t>
            </a:r>
            <a:endParaRPr lang="en-IE" sz="900" b="1" dirty="0">
              <a:solidFill>
                <a:srgbClr val="FFC652"/>
              </a:solidFill>
              <a:latin typeface="Josefin Sans" pitchFamily="2" charset="0"/>
            </a:endParaRPr>
          </a:p>
          <a:p>
            <a:pPr>
              <a:lnSpc>
                <a:spcPct val="150000"/>
              </a:lnSpc>
            </a:pPr>
            <a:r>
              <a:rPr lang="en-GB" sz="900" dirty="0">
                <a:latin typeface="Josefin Sans" pitchFamily="2" charset="0"/>
              </a:rPr>
              <a:t>Les programmes de </a:t>
            </a:r>
            <a:r>
              <a:rPr lang="en-GB" sz="900" i="1" dirty="0">
                <a:latin typeface="Josefin Sans" pitchFamily="2" charset="0"/>
              </a:rPr>
              <a:t>la Fundación TAS </a:t>
            </a:r>
            <a:r>
              <a:rPr lang="en-GB" sz="900" dirty="0">
                <a:latin typeface="Josefin Sans" pitchFamily="2" charset="0"/>
              </a:rPr>
              <a:t>aident à lutter contre l'isolement social qui peut conduire à négliger l'alimentation et la condition physique, et à développer des problèmes de santé mentale tels que la dépression. Les programmes comportent des exercices physiques également liés à des activités complémentaires organisées par la Fondation, par le biais d'un programme de loisirs et d'autonomie personnelle.</a:t>
            </a:r>
            <a:endParaRPr lang="en-IE" sz="900" dirty="0">
              <a:latin typeface="Josefin Sans" pitchFamily="2" charset="0"/>
            </a:endParaRPr>
          </a:p>
          <a:p>
            <a:pPr>
              <a:lnSpc>
                <a:spcPct val="150000"/>
              </a:lnSpc>
            </a:pPr>
            <a:r>
              <a:rPr lang="en-US" sz="900" b="1" i="1" dirty="0">
                <a:latin typeface="Josefin Sans" pitchFamily="2" charset="0"/>
              </a:rPr>
              <a:t> </a:t>
            </a:r>
          </a:p>
          <a:p>
            <a:pPr>
              <a:lnSpc>
                <a:spcPct val="150000"/>
              </a:lnSpc>
            </a:pPr>
            <a:endParaRPr lang="en-IE" sz="900" dirty="0">
              <a:latin typeface="Josefin Sans" pitchFamily="2" charset="0"/>
            </a:endParaRPr>
          </a:p>
          <a:p>
            <a:pPr>
              <a:lnSpc>
                <a:spcPct val="150000"/>
              </a:lnSpc>
            </a:pPr>
            <a:r>
              <a:rPr lang="en-US" sz="900" b="1" dirty="0">
                <a:solidFill>
                  <a:srgbClr val="FFC652"/>
                </a:solidFill>
                <a:latin typeface="Josefin Sans" pitchFamily="2" charset="0"/>
              </a:rPr>
              <a:t>SOUTENIR L'APPRENTISSAGE DES ADULTES</a:t>
            </a:r>
            <a:endParaRPr lang="en-IE" sz="900" b="1" dirty="0">
              <a:solidFill>
                <a:srgbClr val="FFC652"/>
              </a:solidFill>
              <a:latin typeface="Josefin Sans" pitchFamily="2" charset="0"/>
            </a:endParaRPr>
          </a:p>
          <a:p>
            <a:pPr>
              <a:lnSpc>
                <a:spcPct val="150000"/>
              </a:lnSpc>
            </a:pPr>
            <a:r>
              <a:rPr lang="en-GB" sz="900" dirty="0">
                <a:latin typeface="Josefin Sans" pitchFamily="2" charset="0"/>
              </a:rPr>
              <a:t>L'éducation des adultes est une partie fondamentale du travail effectué à partir de cet ensemble intégré de ressources pour l'emploi. La </a:t>
            </a:r>
            <a:r>
              <a:rPr lang="en-GB" sz="900" i="1" dirty="0">
                <a:latin typeface="Josefin Sans" pitchFamily="2" charset="0"/>
              </a:rPr>
              <a:t>Fundación TAS </a:t>
            </a:r>
            <a:r>
              <a:rPr lang="en-GB" sz="900" dirty="0">
                <a:latin typeface="Josefin Sans" pitchFamily="2" charset="0"/>
              </a:rPr>
              <a:t>réalise des ateliers professionnels dans une perspective de pré-emploi et dans le SEC, avec une orientation directe vers le marché du travail.</a:t>
            </a:r>
            <a:endParaRPr lang="en-IE" sz="900" dirty="0">
              <a:latin typeface="Josefin Sans" pitchFamily="2" charset="0"/>
            </a:endParaRPr>
          </a:p>
          <a:p>
            <a:pPr>
              <a:lnSpc>
                <a:spcPct val="150000"/>
              </a:lnSpc>
            </a:pPr>
            <a:r>
              <a:rPr lang="en-US" sz="900" b="1" i="1" dirty="0">
                <a:latin typeface="Josefin Sans" pitchFamily="2" charset="0"/>
              </a:rPr>
              <a:t> </a:t>
            </a:r>
            <a:endParaRPr lang="en-IE" sz="900" dirty="0">
              <a:latin typeface="Josefin Sans" pitchFamily="2" charset="0"/>
            </a:endParaRPr>
          </a:p>
          <a:p>
            <a:pPr>
              <a:lnSpc>
                <a:spcPct val="150000"/>
              </a:lnSpc>
            </a:pPr>
            <a:r>
              <a:rPr lang="en-GB" sz="900" b="1" dirty="0">
                <a:solidFill>
                  <a:srgbClr val="FFC652"/>
                </a:solidFill>
                <a:latin typeface="Josefin Sans" pitchFamily="2" charset="0"/>
              </a:rPr>
              <a:t>COMMENT L'ORGANISATION EST-ELLE FINANCÉE ?</a:t>
            </a:r>
            <a:endParaRPr lang="en-IE" sz="900" dirty="0">
              <a:solidFill>
                <a:srgbClr val="FFC652"/>
              </a:solidFill>
              <a:latin typeface="Josefin Sans" pitchFamily="2" charset="0"/>
            </a:endParaRPr>
          </a:p>
          <a:p>
            <a:pPr>
              <a:lnSpc>
                <a:spcPct val="150000"/>
              </a:lnSpc>
            </a:pPr>
            <a:r>
              <a:rPr lang="en-GB" sz="900" dirty="0">
                <a:latin typeface="Josefin Sans" pitchFamily="2" charset="0"/>
              </a:rPr>
              <a:t>Grâce aux contributions des entités publiques, du mécénat, des bénéficiaires, des banques, des micro-donateurs (particuliers et entreprises), des confréries, etc. Environ 67% sont des financements publics et 33% sont des financements privés.</a:t>
            </a:r>
            <a:endParaRPr lang="en-IE" sz="900" dirty="0">
              <a:latin typeface="Josefin Sans" pitchFamily="2" charset="0"/>
            </a:endParaRPr>
          </a:p>
          <a:p>
            <a:pPr>
              <a:lnSpc>
                <a:spcPct val="150000"/>
              </a:lnSpc>
            </a:pPr>
            <a:r>
              <a:rPr lang="en-GB" sz="900" b="1" i="1" dirty="0">
                <a:latin typeface="Josefin Sans" pitchFamily="2" charset="0"/>
              </a:rPr>
              <a:t> </a:t>
            </a:r>
            <a:endParaRPr lang="en-IE" sz="900" dirty="0">
              <a:latin typeface="Josefin Sans" pitchFamily="2" charset="0"/>
            </a:endParaRPr>
          </a:p>
          <a:p>
            <a:pPr>
              <a:lnSpc>
                <a:spcPct val="150000"/>
              </a:lnSpc>
            </a:pPr>
            <a:r>
              <a:rPr lang="fr-FR" sz="900" b="1" dirty="0">
                <a:solidFill>
                  <a:srgbClr val="FFC652"/>
                </a:solidFill>
                <a:latin typeface="Josefin Sans" pitchFamily="2" charset="0"/>
              </a:rPr>
              <a:t>QUI PEUT BENEFICIER DE CETTE INITIATIVE ?</a:t>
            </a:r>
            <a:endParaRPr lang="en-IE" sz="900" dirty="0">
              <a:solidFill>
                <a:srgbClr val="FFC652"/>
              </a:solidFill>
              <a:latin typeface="Josefin Sans" pitchFamily="2" charset="0"/>
            </a:endParaRPr>
          </a:p>
          <a:p>
            <a:pPr>
              <a:lnSpc>
                <a:spcPct val="150000"/>
              </a:lnSpc>
            </a:pPr>
            <a:r>
              <a:rPr lang="en-GB" sz="900" dirty="0">
                <a:latin typeface="Josefin Sans" pitchFamily="2" charset="0"/>
              </a:rPr>
              <a:t>Le personnel technique de la Fondation (psychologues, thérapeutes, etc.) oriente les personnes qui répondent potentiellement aux critères d'emploi, en coordonnant son travail avec les différents services d'emploi.</a:t>
            </a:r>
            <a:endParaRPr lang="en-IE" sz="900" dirty="0">
              <a:latin typeface="Josefin Sans" pitchFamily="2" charset="0"/>
            </a:endParaRPr>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86</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a:srcRect l="5577" r="5577"/>
          <a:stretch>
            <a:fillRect/>
          </a:stretch>
        </p:blipFill>
        <p:spPr>
          <a:xfrm>
            <a:off x="8579631" y="245401"/>
            <a:ext cx="3599492" cy="945691"/>
          </a:xfrm>
        </p:spPr>
      </p:pic>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a:extLst>
              <a:ext uri="{28A0092B-C50C-407E-A947-70E740481C1C}">
                <a14:useLocalDpi xmlns:a14="http://schemas.microsoft.com/office/drawing/2010/main" val="0"/>
              </a:ext>
            </a:extLst>
          </a:blip>
          <a:srcRect t="32000" b="31111"/>
          <a:stretch/>
        </p:blipFill>
        <p:spPr bwMode="auto">
          <a:xfrm>
            <a:off x="3956465" y="180756"/>
            <a:ext cx="1323907" cy="488458"/>
          </a:xfrm>
          <a:prstGeom prst="rect">
            <a:avLst/>
          </a:prstGeom>
          <a:ln>
            <a:noFill/>
          </a:ln>
          <a:extLst>
            <a:ext uri="{53640926-AAD7-44D8-BBD7-CCE9431645EC}">
              <a14:shadowObscured xmlns:a14="http://schemas.microsoft.com/office/drawing/2010/main"/>
            </a:ext>
          </a:extLst>
        </p:spPr>
      </p:pic>
      <p:sp>
        <p:nvSpPr>
          <p:cNvPr id="46" name="Text Placeholder 24">
            <a:extLst>
              <a:ext uri="{FF2B5EF4-FFF2-40B4-BE49-F238E27FC236}">
                <a16:creationId xmlns:a16="http://schemas.microsoft.com/office/drawing/2014/main" id="{73C480A3-38F2-8649-B3F5-C935B357EAD4}"/>
              </a:ext>
            </a:extLst>
          </p:cNvPr>
          <p:cNvSpPr txBox="1">
            <a:spLocks/>
          </p:cNvSpPr>
          <p:nvPr/>
        </p:nvSpPr>
        <p:spPr>
          <a:xfrm>
            <a:off x="2532704" y="4980524"/>
            <a:ext cx="9588738" cy="294359"/>
          </a:xfrm>
          <a:prstGeom prst="rect">
            <a:avLst/>
          </a:prstGeom>
        </p:spPr>
        <p:txBody>
          <a:bodyPr vert="horz" lIns="58652" tIns="29326" rIns="58652" bIns="29326" rtlCol="0">
            <a:noAutofit/>
          </a:bodyPr>
          <a:lstStyle>
            <a:lvl1pPr marL="0" indent="0" algn="l" defTabSz="2072941" rtl="0" eaLnBrk="1" latinLnBrk="0" hangingPunct="1">
              <a:lnSpc>
                <a:spcPct val="100000"/>
              </a:lnSpc>
              <a:spcBef>
                <a:spcPts val="0"/>
              </a:spcBef>
              <a:buFont typeface="Arial" panose="020B0604020202020204" pitchFamily="34" charset="0"/>
              <a:buNone/>
              <a:defRPr sz="2600" b="1"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1100" dirty="0"/>
              <a:t>LA PRESCRIPTION SOCIALE POUR LES PERSONNES HANDICAPÉES GRÂCE AU TRAVAIL COLLABORATIF</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1CDB2FCF-E66B-D23F-6ABD-51F3FBD5AAC3}"/>
                  </a:ext>
                </a:extLst>
              </p:cNvPr>
              <p:cNvGraphicFramePr>
                <a:graphicFrameLocks noChangeAspect="1"/>
              </p:cNvGraphicFramePr>
              <p:nvPr/>
            </p:nvGraphicFramePr>
            <p:xfrm>
              <a:off x="-1573855" y="2890967"/>
              <a:ext cx="1212242" cy="1714500"/>
            </p:xfrm>
            <a:graphic>
              <a:graphicData uri="http://schemas.microsoft.com/office/powerpoint/2016/slidezoom">
                <pslz:sldZm>
                  <pslz:sldZmObj sldId="363" cId="729295042">
                    <pslz:zmPr id="{2F74AE24-F4CC-41B9-95EF-6B7867100F6D}" returnToParent="0" transitionDur="1000">
                      <p166:blipFill xmlns:p166="http://schemas.microsoft.com/office/powerpoint/2016/6/main">
                        <a:blip r:embed="rId6"/>
                        <a:stretch>
                          <a:fillRect/>
                        </a:stretch>
                      </p166:blipFill>
                      <p166:spPr xmlns:p166="http://schemas.microsoft.com/office/powerpoint/2016/6/main">
                        <a:xfrm>
                          <a:off x="0" y="0"/>
                          <a:ext cx="1212242" cy="1714500"/>
                        </a:xfrm>
                        <a:prstGeom prst="rect">
                          <a:avLst/>
                        </a:prstGeom>
                        <a:ln w="3175">
                          <a:solidFill>
                            <a:prstClr val="ltGray"/>
                          </a:solidFill>
                        </a:ln>
                      </p166:spPr>
                    </pslz:zmPr>
                  </pslz:sldZmObj>
                </pslz:sldZm>
              </a:graphicData>
            </a:graphic>
          </p:graphicFrame>
        </mc:Choice>
        <mc:Fallback xmlns:p14="http://schemas.microsoft.com/office/powerpoint/2010/main" xmlns:p166="http://schemas.microsoft.com/office/powerpoint/2016/6/main" xmlns:a14="http://schemas.microsoft.com/office/drawing/2010/main" xmlns:ahyp="http://schemas.microsoft.com/office/drawing/2018/hyperlinkcolor" xmlns:a16="http://schemas.microsoft.com/office/drawing/2014/main" xmlns="">
          <p:pic>
            <p:nvPicPr>
              <p:cNvPr id="3" name="Slide Zoom 2">
                <a:extLst>
                  <a:ext uri="{FF2B5EF4-FFF2-40B4-BE49-F238E27FC236}">
                    <a16:creationId xmlns:a16="http://schemas.microsoft.com/office/drawing/2014/main" id="{1CDB2FCF-E66B-D23F-6ABD-51F3FBD5AAC3}"/>
                  </a:ext>
                </a:extLst>
              </p:cNvPr>
              <p:cNvPicPr>
                <a:picLocks noGrp="1" noRot="1" noChangeAspect="1" noMove="1" noResize="1" noEditPoints="1" noAdjustHandles="1" noChangeArrowheads="1" noChangeShapeType="1"/>
              </p:cNvPicPr>
              <p:nvPr/>
            </p:nvPicPr>
            <p:blipFill>
              <a:blip r:embed="rId7"/>
              <a:stretch>
                <a:fillRect/>
              </a:stretch>
            </p:blipFill>
            <p:spPr>
              <a:xfrm>
                <a:off x="-1573855" y="2890967"/>
                <a:ext cx="1212242" cy="1714500"/>
              </a:xfrm>
              <a:prstGeom prst="rect">
                <a:avLst/>
              </a:prstGeom>
              <a:ln w="3175">
                <a:solidFill>
                  <a:prstClr val="ltGray"/>
                </a:solidFill>
              </a:ln>
            </p:spPr>
          </p:pic>
        </mc:Fallback>
      </mc:AlternateContent>
      <p:sp>
        <p:nvSpPr>
          <p:cNvPr id="2" name="TextBox 1">
            <a:extLst>
              <a:ext uri="{FF2B5EF4-FFF2-40B4-BE49-F238E27FC236}">
                <a16:creationId xmlns:a16="http://schemas.microsoft.com/office/drawing/2014/main" id="{6EF1A14F-811E-99A8-CDD5-EC98EE650B44}"/>
              </a:ext>
            </a:extLst>
          </p:cNvPr>
          <p:cNvSpPr txBox="1"/>
          <p:nvPr/>
        </p:nvSpPr>
        <p:spPr>
          <a:xfrm>
            <a:off x="1283882" y="285262"/>
            <a:ext cx="1745673" cy="584775"/>
          </a:xfrm>
          <a:prstGeom prst="rect">
            <a:avLst/>
          </a:prstGeom>
          <a:noFill/>
        </p:spPr>
        <p:txBody>
          <a:bodyPr wrap="square" rtlCol="0">
            <a:spAutoFit/>
          </a:bodyPr>
          <a:lstStyle/>
          <a:p>
            <a:pPr algn="ctr"/>
            <a:r>
              <a:rPr lang="en-GB" sz="1600" b="1" dirty="0">
                <a:solidFill>
                  <a:schemeClr val="bg1"/>
                </a:solidFill>
                <a:latin typeface="Amatic SC" panose="00000500000000000000" pitchFamily="2" charset="-79"/>
                <a:cs typeface="Amatic SC" panose="00000500000000000000" pitchFamily="2" charset="-79"/>
              </a:rPr>
              <a:t>MODELE de prescription sociale</a:t>
            </a:r>
          </a:p>
        </p:txBody>
      </p:sp>
      <p:sp>
        <p:nvSpPr>
          <p:cNvPr id="5" name="Freeform 15">
            <a:hlinkClick r:id="rId3"/>
            <a:extLst>
              <a:ext uri="{FF2B5EF4-FFF2-40B4-BE49-F238E27FC236}">
                <a16:creationId xmlns:a16="http://schemas.microsoft.com/office/drawing/2014/main" id="{33AC4453-8BB6-E34E-9CA5-A8C4255469D6}"/>
              </a:ext>
            </a:extLst>
          </p:cNvPr>
          <p:cNvSpPr/>
          <p:nvPr/>
        </p:nvSpPr>
        <p:spPr>
          <a:xfrm>
            <a:off x="7726008" y="704070"/>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7" name="ZoneTexte 6">
            <a:extLst>
              <a:ext uri="{FF2B5EF4-FFF2-40B4-BE49-F238E27FC236}">
                <a16:creationId xmlns:a16="http://schemas.microsoft.com/office/drawing/2014/main" id="{989F5D08-0FF0-D832-2B6D-A0E7A9CD6277}"/>
              </a:ext>
            </a:extLst>
          </p:cNvPr>
          <p:cNvSpPr txBox="1"/>
          <p:nvPr/>
        </p:nvSpPr>
        <p:spPr>
          <a:xfrm>
            <a:off x="7605565" y="800860"/>
            <a:ext cx="1094509" cy="523220"/>
          </a:xfrm>
          <a:prstGeom prst="rect">
            <a:avLst/>
          </a:prstGeom>
          <a:noFill/>
        </p:spPr>
        <p:txBody>
          <a:bodyPr wrap="square" rtlCol="0">
            <a:spAutoFit/>
          </a:bodyPr>
          <a:lstStyle/>
          <a:p>
            <a:pPr algn="ctr"/>
            <a:r>
              <a:rPr lang="fr-FR" sz="1400" dirty="0">
                <a:solidFill>
                  <a:schemeClr val="bg1"/>
                </a:solidFill>
                <a:hlinkClick r:id="rId3">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
        <p:nvSpPr>
          <p:cNvPr id="4" name="Ribbon: Curved and Tilted Up 1">
            <a:extLst>
              <a:ext uri="{FF2B5EF4-FFF2-40B4-BE49-F238E27FC236}">
                <a16:creationId xmlns:a16="http://schemas.microsoft.com/office/drawing/2014/main" id="{BFE1630F-EEF1-597B-C493-50286ABE32F4}"/>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err="1">
                <a:solidFill>
                  <a:schemeClr val="bg1"/>
                </a:solidFill>
                <a:latin typeface="Amatic SC" panose="00000500000000000000" pitchFamily="2" charset="-79"/>
                <a:cs typeface="Amatic SC" panose="00000500000000000000" pitchFamily="2" charset="-79"/>
              </a:rPr>
              <a:t>Modèle</a:t>
            </a:r>
            <a:r>
              <a:rPr lang="en-GB" sz="1800" b="1" dirty="0">
                <a:solidFill>
                  <a:schemeClr val="bg1"/>
                </a:solidFill>
                <a:latin typeface="Amatic SC" panose="00000500000000000000" pitchFamily="2" charset="-79"/>
                <a:cs typeface="Amatic SC" panose="00000500000000000000" pitchFamily="2" charset="-79"/>
              </a:rPr>
              <a:t> de prescription </a:t>
            </a:r>
            <a:r>
              <a:rPr lang="en-GB" sz="1800" b="1" dirty="0" err="1">
                <a:solidFill>
                  <a:schemeClr val="bg1"/>
                </a:solidFill>
                <a:latin typeface="Amatic SC" panose="00000500000000000000" pitchFamily="2" charset="-79"/>
                <a:cs typeface="Amatic SC" panose="00000500000000000000" pitchFamily="2" charset="-79"/>
              </a:rPr>
              <a:t>sociale</a:t>
            </a:r>
            <a:endParaRPr lang="en-GB" sz="18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485058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4"/>
          <p:cNvPicPr>
            <a:picLocks noGrp="1"/>
          </p:cNvPicPr>
          <p:nvPr>
            <p:ph type="pic" sz="quarter" idx="34"/>
          </p:nvPr>
        </p:nvPicPr>
        <p:blipFill>
          <a:blip r:embed="rId2"/>
          <a:srcRect t="14279" b="14279"/>
          <a:stretch>
            <a:fillRect/>
          </a:stretch>
        </p:blipFill>
        <p:spPr bwMode="auto">
          <a:xfrm>
            <a:off x="8163016" y="267058"/>
            <a:ext cx="3495584" cy="828443"/>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272696" y="778263"/>
            <a:ext cx="9626028" cy="298753"/>
          </a:xfrm>
        </p:spPr>
        <p:txBody>
          <a:bodyPr/>
          <a:lstStyle/>
          <a:p>
            <a:r>
              <a:rPr lang="en-IE" sz="1800" dirty="0">
                <a:solidFill>
                  <a:schemeClr val="tx1">
                    <a:lumMod val="50000"/>
                  </a:schemeClr>
                </a:solidFill>
              </a:rPr>
              <a:t>                                                                           Changement de point de vue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56811" y="1469280"/>
            <a:ext cx="11718350" cy="5394129"/>
          </a:xfrm>
        </p:spPr>
        <p:txBody>
          <a:bodyPr/>
          <a:lstStyle/>
          <a:p>
            <a:r>
              <a:rPr lang="en-GB" sz="900" b="1" dirty="0">
                <a:solidFill>
                  <a:srgbClr val="FFC652"/>
                </a:solidFill>
                <a:latin typeface="Josefin Sans" pitchFamily="2" charset="0"/>
              </a:rPr>
              <a:t>À PROPOS  </a:t>
            </a:r>
            <a:endParaRPr lang="en-IE" sz="900" dirty="0">
              <a:solidFill>
                <a:srgbClr val="FFC652"/>
              </a:solidFill>
              <a:latin typeface="Josefin Sans" pitchFamily="2" charset="0"/>
            </a:endParaRPr>
          </a:p>
          <a:p>
            <a:pPr>
              <a:lnSpc>
                <a:spcPct val="150000"/>
              </a:lnSpc>
            </a:pPr>
            <a:r>
              <a:rPr lang="en-GB" sz="900" dirty="0">
                <a:latin typeface="Josefin Sans" pitchFamily="2" charset="0"/>
              </a:rPr>
              <a:t>"Change of View" est basé dans toute l'Europe. Il </a:t>
            </a:r>
            <a:r>
              <a:rPr lang="en-GB" sz="900" dirty="0" err="1">
                <a:latin typeface="Josefin Sans" pitchFamily="2" charset="0"/>
              </a:rPr>
              <a:t>s'agit</a:t>
            </a:r>
            <a:r>
              <a:rPr lang="en-GB" sz="900" dirty="0">
                <a:latin typeface="Josefin Sans" pitchFamily="2" charset="0"/>
              </a:rPr>
              <a:t> d’un jeu de plateau </a:t>
            </a:r>
            <a:r>
              <a:rPr lang="en-GB" sz="900" dirty="0" err="1">
                <a:latin typeface="Josefin Sans" pitchFamily="2" charset="0"/>
              </a:rPr>
              <a:t>en</a:t>
            </a:r>
            <a:r>
              <a:rPr lang="en-GB" sz="900" dirty="0">
                <a:latin typeface="Josefin Sans" pitchFamily="2" charset="0"/>
              </a:rPr>
              <a:t> </a:t>
            </a:r>
            <a:r>
              <a:rPr lang="en-GB" sz="900" dirty="0" err="1">
                <a:latin typeface="Josefin Sans" pitchFamily="2" charset="0"/>
              </a:rPr>
              <a:t>ligne</a:t>
            </a:r>
            <a:r>
              <a:rPr lang="en-GB" sz="900" dirty="0">
                <a:latin typeface="Josefin Sans" pitchFamily="2" charset="0"/>
              </a:rPr>
              <a:t> </a:t>
            </a:r>
            <a:r>
              <a:rPr lang="en-GB" sz="900" dirty="0" err="1">
                <a:latin typeface="Josefin Sans" pitchFamily="2" charset="0"/>
              </a:rPr>
              <a:t>destiné</a:t>
            </a:r>
            <a:r>
              <a:rPr lang="en-GB" sz="900" dirty="0">
                <a:latin typeface="Josefin Sans" pitchFamily="2" charset="0"/>
              </a:rPr>
              <a:t> à être utilisé par les professionnels qui travaillent avec les populations vulnérables, dans un but éducatif et de soutien. Le jeu remet en question les préjugés intériorisés et les croyances négatives des personnes vulnérables. </a:t>
            </a:r>
            <a:r>
              <a:rPr lang="en-IE" sz="900" dirty="0">
                <a:latin typeface="Josefin Sans" pitchFamily="2" charset="0"/>
              </a:rPr>
              <a:t>Il </a:t>
            </a:r>
            <a:r>
              <a:rPr lang="en-GB" sz="900" dirty="0">
                <a:latin typeface="Josefin Sans" pitchFamily="2" charset="0"/>
              </a:rPr>
              <a:t>a été développé par un certain nombre de partenaires européens et peut être consulté sur Internet. En jouant à ce jeu, les utilisateurs acquièrent une meilleure connaissance de leurs propres points de vue et de ceux des autres. Le jeu est responsabilisant et permet aux utilisateurs de diriger leur propre processus d'apprentissage. Cet exemple de prescription sociale a été créé pour les éducateurs et les professionnels travaillant avec des populations vulnérables. </a:t>
            </a:r>
            <a:endParaRPr lang="en-IE" sz="900" dirty="0">
              <a:latin typeface="Josefin Sans" pitchFamily="2" charset="0"/>
            </a:endParaRPr>
          </a:p>
          <a:p>
            <a:pPr>
              <a:lnSpc>
                <a:spcPct val="150000"/>
              </a:lnSpc>
            </a:pPr>
            <a:endParaRPr lang="en-GB" sz="900" dirty="0">
              <a:latin typeface="Josefin Sans" pitchFamily="2" charset="0"/>
            </a:endParaRPr>
          </a:p>
          <a:p>
            <a:pPr>
              <a:lnSpc>
                <a:spcPct val="150000"/>
              </a:lnSpc>
            </a:pPr>
            <a:r>
              <a:rPr lang="en-GB" sz="900" dirty="0">
                <a:latin typeface="Josefin Sans" pitchFamily="2" charset="0"/>
              </a:rPr>
              <a:t>Pour plus d'informations, consultez le site </a:t>
            </a:r>
            <a:r>
              <a:rPr lang="en-GB" sz="900" u="sng" dirty="0">
                <a:solidFill>
                  <a:schemeClr val="tx1"/>
                </a:solidFill>
                <a:latin typeface="Josefin Sans" pitchFamily="2" charset="0"/>
              </a:rPr>
              <a:t>https://change-of-view.eu/. </a:t>
            </a:r>
            <a:endParaRPr lang="en-IE" sz="900" u="sng" dirty="0">
              <a:solidFill>
                <a:schemeClr val="tx1"/>
              </a:solidFill>
              <a:latin typeface="Josefin Sans" pitchFamily="2" charset="0"/>
            </a:endParaRPr>
          </a:p>
          <a:p>
            <a:pPr>
              <a:lnSpc>
                <a:spcPct val="150000"/>
              </a:lnSpc>
            </a:pPr>
            <a:r>
              <a:rPr lang="en-GB" sz="9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https://culture-sante-aquitaine.com/le-laboratoire/nos-projets/change-of-view/</a:t>
            </a:r>
            <a:endParaRPr lang="en-IE" sz="900" u="sng" dirty="0">
              <a:solidFill>
                <a:schemeClr val="tx1"/>
              </a:solidFill>
              <a:latin typeface="Josefin Sans" pitchFamily="2" charset="0"/>
            </a:endParaRPr>
          </a:p>
          <a:p>
            <a:pPr>
              <a:lnSpc>
                <a:spcPct val="150000"/>
              </a:lnSpc>
            </a:pPr>
            <a:r>
              <a:rPr lang="en-GB" sz="9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 https://www.facebook.com/ChangeOfView.Erasmus/ </a:t>
            </a:r>
            <a:endParaRPr lang="en-IE" sz="900" u="sng" dirty="0">
              <a:solidFill>
                <a:schemeClr val="tx1"/>
              </a:solidFill>
              <a:latin typeface="Josefin Sans" pitchFamily="2" charset="0"/>
            </a:endParaRPr>
          </a:p>
          <a:p>
            <a:pPr>
              <a:lnSpc>
                <a:spcPct val="150000"/>
              </a:lnSpc>
            </a:pPr>
            <a:r>
              <a:rPr lang="en-GB" sz="900" dirty="0">
                <a:latin typeface="Josefin Sans" pitchFamily="2" charset="0"/>
              </a:rPr>
              <a:t> </a:t>
            </a:r>
            <a:endParaRPr lang="en-GB" sz="900" b="1" dirty="0">
              <a:latin typeface="Josefin Sans" pitchFamily="2" charset="0"/>
            </a:endParaRPr>
          </a:p>
          <a:p>
            <a:pPr algn="l">
              <a:lnSpc>
                <a:spcPct val="150000"/>
              </a:lnSpc>
            </a:pPr>
            <a:r>
              <a:rPr lang="en-GB" sz="900" b="1" dirty="0">
                <a:solidFill>
                  <a:srgbClr val="FFC652"/>
                </a:solidFill>
                <a:latin typeface="Josefin Sans" pitchFamily="2" charset="0"/>
              </a:rPr>
              <a:t>SOUTENIR L'INCLUSION ET LA CONNEXION SOCIALES</a:t>
            </a:r>
            <a:endParaRPr lang="en-IE" sz="900" dirty="0">
              <a:solidFill>
                <a:srgbClr val="FFC652"/>
              </a:solidFill>
              <a:latin typeface="Josefin Sans" pitchFamily="2" charset="0"/>
            </a:endParaRPr>
          </a:p>
          <a:p>
            <a:pPr>
              <a:lnSpc>
                <a:spcPct val="150000"/>
              </a:lnSpc>
            </a:pPr>
            <a:r>
              <a:rPr lang="en-GB" sz="900" dirty="0">
                <a:latin typeface="Josefin Sans" pitchFamily="2" charset="0"/>
              </a:rPr>
              <a:t>Ce projet permet aux personnes vulnérables de jouer ensemble à des jeux en ligne. Le jeu facilite l'inclusion car, en l'utilisant, les personnes vulnérables gagnent en estime de soi et en compétences sociales, et acquièrent la confiance nécessaire pour être plus actives dans la société. </a:t>
            </a:r>
            <a:endParaRPr lang="en-IE" sz="900" dirty="0">
              <a:latin typeface="Josefin Sans" pitchFamily="2" charset="0"/>
            </a:endParaRPr>
          </a:p>
          <a:p>
            <a:pPr>
              <a:lnSpc>
                <a:spcPct val="150000"/>
              </a:lnSpc>
            </a:pPr>
            <a:r>
              <a:rPr lang="en-US" sz="900" b="1" dirty="0">
                <a:latin typeface="Josefin Sans" pitchFamily="2" charset="0"/>
              </a:rPr>
              <a:t> </a:t>
            </a:r>
            <a:r>
              <a:rPr lang="en-US" sz="900" b="1" dirty="0">
                <a:solidFill>
                  <a:srgbClr val="FFC652"/>
                </a:solidFill>
                <a:latin typeface="Josefin Sans" pitchFamily="2" charset="0"/>
              </a:rPr>
              <a:t>SOUTENIR L'APPRENTISSAGE DES ADULTES</a:t>
            </a:r>
            <a:endParaRPr lang="en-IE" sz="900" dirty="0">
              <a:solidFill>
                <a:srgbClr val="FFC652"/>
              </a:solidFill>
              <a:latin typeface="Josefin Sans" pitchFamily="2" charset="0"/>
            </a:endParaRPr>
          </a:p>
          <a:p>
            <a:pPr>
              <a:lnSpc>
                <a:spcPct val="150000"/>
              </a:lnSpc>
            </a:pPr>
            <a:r>
              <a:rPr lang="en-US" sz="900" dirty="0">
                <a:latin typeface="Josefin Sans" pitchFamily="2" charset="0"/>
              </a:rPr>
              <a:t>Il permet aux adultes vulnérables de mieux comprendre leur propre esprit et leurs propres croyances. En tant que jeu numérique, il contribue également à développer les compétences numériques. </a:t>
            </a:r>
            <a:endParaRPr lang="en-IE"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endParaRPr lang="en-US" sz="900" dirty="0">
              <a:latin typeface="Josefin Sans" pitchFamily="2" charset="0"/>
            </a:endParaRPr>
          </a:p>
          <a:p>
            <a:pPr>
              <a:lnSpc>
                <a:spcPct val="150000"/>
              </a:lnSpc>
            </a:pPr>
            <a:r>
              <a:rPr lang="en-GB" sz="900" b="1" dirty="0">
                <a:solidFill>
                  <a:srgbClr val="FFC652"/>
                </a:solidFill>
                <a:latin typeface="Josefin Sans" pitchFamily="2" charset="0"/>
              </a:rPr>
              <a:t>COMMENT L'ORGANISATION EST-ELLE FINANCÉE ?</a:t>
            </a:r>
            <a:endParaRPr lang="en-IE" sz="900" dirty="0">
              <a:solidFill>
                <a:srgbClr val="FFC652"/>
              </a:solidFill>
              <a:latin typeface="Josefin Sans" pitchFamily="2" charset="0"/>
            </a:endParaRPr>
          </a:p>
          <a:p>
            <a:pPr>
              <a:lnSpc>
                <a:spcPct val="150000"/>
              </a:lnSpc>
            </a:pPr>
            <a:r>
              <a:rPr lang="en-US" sz="900" dirty="0">
                <a:latin typeface="Josefin Sans" pitchFamily="2" charset="0"/>
              </a:rPr>
              <a:t>Cette organisation est financée par ERASMUS+ et la Croix-Rouge française. </a:t>
            </a:r>
            <a:endParaRPr lang="en-IE" sz="900" dirty="0">
              <a:latin typeface="Josefin Sans" pitchFamily="2" charset="0"/>
            </a:endParaRPr>
          </a:p>
          <a:p>
            <a:pPr>
              <a:lnSpc>
                <a:spcPct val="150000"/>
              </a:lnSpc>
            </a:pPr>
            <a:endParaRPr lang="en-IE" sz="900" dirty="0">
              <a:latin typeface="Josefin Sans" pitchFamily="2" charset="0"/>
            </a:endParaRPr>
          </a:p>
          <a:p>
            <a:pPr>
              <a:lnSpc>
                <a:spcPct val="150000"/>
              </a:lnSpc>
            </a:pPr>
            <a:r>
              <a:rPr lang="fr-FR" sz="900" b="1" dirty="0">
                <a:solidFill>
                  <a:srgbClr val="FFC652"/>
                </a:solidFill>
                <a:latin typeface="Josefin Sans" pitchFamily="2" charset="0"/>
              </a:rPr>
              <a:t>QUI PEUT BENEFICIER DE CETTE INITIATIVE ?</a:t>
            </a:r>
            <a:endParaRPr lang="en-IE" sz="900" dirty="0">
              <a:solidFill>
                <a:srgbClr val="FFC652"/>
              </a:solidFill>
              <a:latin typeface="Josefin Sans" pitchFamily="2" charset="0"/>
            </a:endParaRPr>
          </a:p>
          <a:p>
            <a:pPr>
              <a:lnSpc>
                <a:spcPct val="150000"/>
              </a:lnSpc>
            </a:pPr>
            <a:r>
              <a:rPr lang="en-IE" sz="900" dirty="0">
                <a:latin typeface="Josefin Sans" pitchFamily="2" charset="0"/>
              </a:rPr>
              <a:t>Le jeu est disponible gratuitement en ligne pour tous les professionnels et les populations vulnérables qu'ils soutiennent. </a:t>
            </a:r>
          </a:p>
          <a:p>
            <a:pPr>
              <a:lnSpc>
                <a:spcPct val="150000"/>
              </a:lnSpc>
            </a:pPr>
            <a:endParaRPr lang="en-IE" sz="900" dirty="0">
              <a:latin typeface="Josefin Sans" pitchFamily="2" charset="0"/>
            </a:endParaRPr>
          </a:p>
          <a:p>
            <a:pPr>
              <a:lnSpc>
                <a:spcPct val="150000"/>
              </a:lnSpc>
            </a:pPr>
            <a:r>
              <a:rPr lang="en-US" sz="900" b="1" dirty="0">
                <a:solidFill>
                  <a:srgbClr val="FFC652"/>
                </a:solidFill>
                <a:latin typeface="Josefin Sans" pitchFamily="2" charset="0"/>
              </a:rPr>
              <a:t>POSSIBILITÉS DE REPRODUCTION</a:t>
            </a:r>
            <a:endParaRPr lang="en-IE" sz="900" dirty="0">
              <a:solidFill>
                <a:srgbClr val="FFC652"/>
              </a:solidFill>
              <a:latin typeface="Josefin Sans" pitchFamily="2" charset="0"/>
            </a:endParaRPr>
          </a:p>
          <a:p>
            <a:pPr>
              <a:lnSpc>
                <a:spcPct val="150000"/>
              </a:lnSpc>
            </a:pPr>
            <a:r>
              <a:rPr lang="en-GB" sz="900" dirty="0">
                <a:latin typeface="Josefin Sans" pitchFamily="2" charset="0"/>
              </a:rPr>
              <a:t>Ce projet est né d'une coopération entre plusieurs pays européens. </a:t>
            </a:r>
            <a:endParaRPr lang="en-GB" sz="900" b="1" dirty="0">
              <a:latin typeface="Josefin Sans" pitchFamily="2" charset="0"/>
            </a:endParaRPr>
          </a:p>
          <a:p>
            <a:pPr>
              <a:lnSpc>
                <a:spcPct val="150000"/>
              </a:lnSpc>
            </a:pPr>
            <a:endParaRPr lang="en-GB" sz="900" b="1" dirty="0">
              <a:latin typeface="Josefin Sans" pitchFamily="2" charset="0"/>
            </a:endParaRPr>
          </a:p>
          <a:p>
            <a:pPr>
              <a:lnSpc>
                <a:spcPct val="150000"/>
              </a:lnSpc>
            </a:pPr>
            <a:r>
              <a:rPr lang="en-GB" sz="900" b="1" dirty="0">
                <a:solidFill>
                  <a:srgbClr val="FFC652"/>
                </a:solidFill>
                <a:latin typeface="Josefin Sans" pitchFamily="2" charset="0"/>
              </a:rPr>
              <a:t>MYTHES ET FAUSSES CROYANCES</a:t>
            </a:r>
            <a:endParaRPr lang="en-IE" sz="900" dirty="0">
              <a:solidFill>
                <a:srgbClr val="FFC652"/>
              </a:solidFill>
              <a:latin typeface="Josefin Sans" pitchFamily="2" charset="0"/>
            </a:endParaRPr>
          </a:p>
          <a:p>
            <a:pPr>
              <a:lnSpc>
                <a:spcPct val="150000"/>
              </a:lnSpc>
            </a:pPr>
            <a:r>
              <a:rPr lang="en-GB" sz="900" i="1" dirty="0">
                <a:latin typeface="Josefin Sans" pitchFamily="2" charset="0"/>
              </a:rPr>
              <a:t>Il s'agit d'une prescription sociale pour adultes seulement"</a:t>
            </a:r>
            <a:endParaRPr lang="en-IE" sz="900" dirty="0">
              <a:latin typeface="Josefin Sans" pitchFamily="2" charset="0"/>
            </a:endParaRPr>
          </a:p>
          <a:p>
            <a:pPr>
              <a:lnSpc>
                <a:spcPct val="150000"/>
              </a:lnSpc>
            </a:pPr>
            <a:endParaRPr lang="en-GB" sz="900" dirty="0">
              <a:latin typeface="Josefin Sans" pitchFamily="2" charset="0"/>
            </a:endParaRPr>
          </a:p>
          <a:p>
            <a:pPr>
              <a:lnSpc>
                <a:spcPct val="150000"/>
              </a:lnSpc>
            </a:pPr>
            <a:r>
              <a:rPr lang="en-GB" sz="900" dirty="0">
                <a:latin typeface="Josefin Sans" pitchFamily="2" charset="0"/>
              </a:rPr>
              <a:t>Faux- Il convient à tous les âges, y compris aux enfants qui peuvent également en bénéficier.</a:t>
            </a:r>
            <a:endParaRPr lang="en-GB" sz="900"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87</a:t>
            </a:fld>
            <a:endParaRPr lang="en-US" dirty="0"/>
          </a:p>
        </p:txBody>
      </p:sp>
      <p:pic>
        <p:nvPicPr>
          <p:cNvPr id="10" name="Image1"/>
          <p:cNvPicPr/>
          <p:nvPr/>
        </p:nvPicPr>
        <p:blipFill>
          <a:blip r:embed="rId5"/>
          <a:stretch>
            <a:fillRect/>
          </a:stretch>
        </p:blipFill>
        <p:spPr bwMode="auto">
          <a:xfrm>
            <a:off x="10553327" y="5388720"/>
            <a:ext cx="944948" cy="667980"/>
          </a:xfrm>
          <a:prstGeom prst="rect">
            <a:avLst/>
          </a:prstGeom>
        </p:spPr>
      </p:pic>
      <p:sp>
        <p:nvSpPr>
          <p:cNvPr id="3" name="Freeform 15">
            <a:hlinkClick r:id="rId6"/>
            <a:extLst>
              <a:ext uri="{FF2B5EF4-FFF2-40B4-BE49-F238E27FC236}">
                <a16:creationId xmlns:a16="http://schemas.microsoft.com/office/drawing/2014/main" id="{6314270A-3D8E-AC9B-1EDA-3AAA5D95FEF0}"/>
              </a:ext>
            </a:extLst>
          </p:cNvPr>
          <p:cNvSpPr/>
          <p:nvPr/>
        </p:nvSpPr>
        <p:spPr>
          <a:xfrm>
            <a:off x="7726008" y="752833"/>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5" name="ZoneTexte 4">
            <a:extLst>
              <a:ext uri="{FF2B5EF4-FFF2-40B4-BE49-F238E27FC236}">
                <a16:creationId xmlns:a16="http://schemas.microsoft.com/office/drawing/2014/main" id="{A11235BA-E529-F7F0-72EB-D8D56076A908}"/>
              </a:ext>
            </a:extLst>
          </p:cNvPr>
          <p:cNvSpPr txBox="1"/>
          <p:nvPr/>
        </p:nvSpPr>
        <p:spPr>
          <a:xfrm>
            <a:off x="7569205" y="845627"/>
            <a:ext cx="1187619" cy="530324"/>
          </a:xfrm>
          <a:prstGeom prst="rect">
            <a:avLst/>
          </a:prstGeom>
          <a:noFill/>
        </p:spPr>
        <p:txBody>
          <a:bodyPr wrap="square" rtlCol="0">
            <a:spAutoFit/>
          </a:bodyPr>
          <a:lstStyle/>
          <a:p>
            <a:pPr algn="ctr"/>
            <a:r>
              <a:rPr lang="fr-FR" sz="1400" dirty="0">
                <a:solidFill>
                  <a:schemeClr val="bg1"/>
                </a:solidFill>
                <a:hlinkClick r:id="rId6">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
        <p:nvSpPr>
          <p:cNvPr id="2" name="Ribbon: Curved and Tilted Up 9">
            <a:extLst>
              <a:ext uri="{FF2B5EF4-FFF2-40B4-BE49-F238E27FC236}">
                <a16:creationId xmlns:a16="http://schemas.microsoft.com/office/drawing/2014/main" id="{6D8848EC-9D0A-C716-11AF-21270C9B1BF1}"/>
              </a:ext>
            </a:extLst>
          </p:cNvPr>
          <p:cNvSpPr/>
          <p:nvPr/>
        </p:nvSpPr>
        <p:spPr>
          <a:xfrm>
            <a:off x="272696" y="363072"/>
            <a:ext cx="3599491" cy="92257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latin typeface="Amatic SC" panose="00000500000000000000" pitchFamily="2" charset="-79"/>
              <a:cs typeface="Amatic SC" panose="00000500000000000000" pitchFamily="2" charset="-79"/>
            </a:endParaRPr>
          </a:p>
          <a:p>
            <a:pPr algn="ctr"/>
            <a:r>
              <a:rPr lang="en-GB" sz="2000" b="1" dirty="0">
                <a:solidFill>
                  <a:schemeClr val="bg1"/>
                </a:solidFill>
                <a:latin typeface="Amatic SC" panose="00000500000000000000" pitchFamily="2" charset="-79"/>
                <a:cs typeface="Amatic SC" panose="00000500000000000000" pitchFamily="2" charset="-79"/>
              </a:rPr>
              <a:t>Soins échelonnés </a:t>
            </a:r>
          </a:p>
          <a:p>
            <a:pPr algn="ctr"/>
            <a:r>
              <a:rPr lang="en-GB" sz="2000" b="1" dirty="0">
                <a:solidFill>
                  <a:schemeClr val="bg1"/>
                </a:solidFill>
                <a:latin typeface="Amatic SC" panose="00000500000000000000" pitchFamily="2" charset="-79"/>
                <a:cs typeface="Amatic SC" panose="00000500000000000000" pitchFamily="2" charset="-79"/>
              </a:rPr>
              <a:t>exemplaires</a:t>
            </a:r>
          </a:p>
          <a:p>
            <a:pPr algn="ctr"/>
            <a:endParaRPr lang="en-GB" dirty="0"/>
          </a:p>
        </p:txBody>
      </p:sp>
    </p:spTree>
    <p:extLst>
      <p:ext uri="{BB962C8B-B14F-4D97-AF65-F5344CB8AC3E}">
        <p14:creationId xmlns:p14="http://schemas.microsoft.com/office/powerpoint/2010/main" val="4001204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p:cNvPicPr>
          <p:nvPr>
            <p:ph type="pic" sz="quarter" idx="34"/>
          </p:nvPr>
        </p:nvPicPr>
        <p:blipFill>
          <a:blip r:embed="rId2">
            <a:extLst>
              <a:ext uri="{28A0092B-C50C-407E-A947-70E740481C1C}">
                <a14:useLocalDpi xmlns:a14="http://schemas.microsoft.com/office/drawing/2010/main" val="0"/>
              </a:ext>
            </a:extLst>
          </a:blip>
          <a:srcRect l="7516" r="7516"/>
          <a:stretch>
            <a:fillRect/>
          </a:stretch>
        </p:blipFill>
        <p:spPr bwMode="auto">
          <a:xfrm>
            <a:off x="8163016" y="267058"/>
            <a:ext cx="3299699" cy="942771"/>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426544" y="797963"/>
            <a:ext cx="9626028" cy="298753"/>
          </a:xfrm>
        </p:spPr>
        <p:txBody>
          <a:bodyPr/>
          <a:lstStyle/>
          <a:p>
            <a:r>
              <a:rPr lang="en-IE" sz="1800" dirty="0"/>
              <a:t>					</a:t>
            </a:r>
            <a:r>
              <a:rPr lang="en-GB" sz="1800" dirty="0">
                <a:latin typeface="Josefin Sans" pitchFamily="2" charset="0"/>
              </a:rPr>
              <a:t> </a:t>
            </a:r>
            <a:r>
              <a:rPr lang="en-GB" sz="1800" dirty="0" err="1"/>
              <a:t>Kulturvitaminer</a:t>
            </a:r>
            <a:endParaRPr lang="en-IE" sz="1800"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28847" y="1759103"/>
            <a:ext cx="11934305" cy="6978604"/>
          </a:xfrm>
        </p:spPr>
        <p:txBody>
          <a:bodyPr/>
          <a:lstStyle/>
          <a:p>
            <a:pPr>
              <a:lnSpc>
                <a:spcPct val="150000"/>
              </a:lnSpc>
            </a:pPr>
            <a:r>
              <a:rPr lang="en-GB" sz="900" b="1" dirty="0" err="1">
                <a:solidFill>
                  <a:srgbClr val="FFC652"/>
                </a:solidFill>
                <a:latin typeface="Josefin Sans" pitchFamily="2" charset="0"/>
              </a:rPr>
              <a:t>À</a:t>
            </a:r>
            <a:r>
              <a:rPr lang="en-GB" sz="900" b="1" dirty="0">
                <a:solidFill>
                  <a:srgbClr val="FFC652"/>
                </a:solidFill>
                <a:latin typeface="Josefin Sans" pitchFamily="2" charset="0"/>
              </a:rPr>
              <a:t> PROPOS</a:t>
            </a:r>
            <a:r>
              <a:rPr lang="en-GB" sz="900" b="1" dirty="0">
                <a:latin typeface="Josefin Sans" pitchFamily="2" charset="0"/>
              </a:rPr>
              <a:t> </a:t>
            </a:r>
            <a:endParaRPr lang="en-IE" sz="900" dirty="0">
              <a:latin typeface="Josefin Sans" pitchFamily="2" charset="0"/>
            </a:endParaRPr>
          </a:p>
          <a:p>
            <a:pPr>
              <a:lnSpc>
                <a:spcPct val="150000"/>
              </a:lnSpc>
            </a:pPr>
            <a:r>
              <a:rPr lang="en-GB" sz="900" dirty="0">
                <a:latin typeface="Josefin Sans" pitchFamily="2" charset="0"/>
              </a:rPr>
              <a:t>"Kulturvitaminer" ou </a:t>
            </a:r>
            <a:r>
              <a:rPr lang="en-GB" sz="900" dirty="0" err="1">
                <a:latin typeface="Josefin Sans" pitchFamily="2" charset="0"/>
              </a:rPr>
              <a:t>vitamines</a:t>
            </a:r>
            <a:r>
              <a:rPr lang="en-GB" sz="900" dirty="0">
                <a:latin typeface="Josefin Sans" pitchFamily="2" charset="0"/>
              </a:rPr>
              <a:t> </a:t>
            </a:r>
            <a:r>
              <a:rPr lang="en-GB" sz="900" dirty="0" err="1">
                <a:latin typeface="Josefin Sans" pitchFamily="2" charset="0"/>
              </a:rPr>
              <a:t>culturelles</a:t>
            </a:r>
            <a:r>
              <a:rPr lang="en-GB" sz="900" dirty="0">
                <a:latin typeface="Josefin Sans" pitchFamily="2" charset="0"/>
              </a:rPr>
              <a:t> est basé à Aalborg, au </a:t>
            </a:r>
            <a:r>
              <a:rPr lang="en-GB" sz="900" dirty="0" err="1">
                <a:latin typeface="Josefin Sans" pitchFamily="2" charset="0"/>
              </a:rPr>
              <a:t>Danemark</a:t>
            </a:r>
            <a:r>
              <a:rPr lang="en-GB" sz="900" dirty="0">
                <a:latin typeface="Josefin Sans" pitchFamily="2" charset="0"/>
              </a:rPr>
              <a:t> et </a:t>
            </a:r>
            <a:r>
              <a:rPr lang="en-GB" sz="900" dirty="0" err="1">
                <a:latin typeface="Josefin Sans" pitchFamily="2" charset="0"/>
              </a:rPr>
              <a:t>est</a:t>
            </a:r>
            <a:r>
              <a:rPr lang="en-GB" sz="900" dirty="0">
                <a:latin typeface="Josefin Sans" pitchFamily="2" charset="0"/>
              </a:rPr>
              <a:t> géré par l'autorité locale </a:t>
            </a:r>
            <a:r>
              <a:rPr lang="en-GB" sz="900" dirty="0" err="1">
                <a:latin typeface="Josefin Sans" pitchFamily="2" charset="0"/>
              </a:rPr>
              <a:t>d'Aalborg</a:t>
            </a:r>
            <a:r>
              <a:rPr lang="en-GB" sz="900" dirty="0">
                <a:latin typeface="Josefin Sans" pitchFamily="2" charset="0"/>
              </a:rPr>
              <a:t>. Le programme s'adresse aux adultes qui sont en arrêt de travail pour cause de dépression, d'anxiété ou de problèmes liés au stress. Il propose diverses activités, dont le chant </a:t>
            </a:r>
            <a:r>
              <a:rPr lang="en-GB" sz="900" dirty="0" err="1">
                <a:latin typeface="Josefin Sans" pitchFamily="2" charset="0"/>
              </a:rPr>
              <a:t>en</a:t>
            </a:r>
            <a:r>
              <a:rPr lang="en-GB" sz="900" dirty="0">
                <a:latin typeface="Josefin Sans" pitchFamily="2" charset="0"/>
              </a:rPr>
              <a:t> chorale, la lecture guidée, l'introduction aux archives de la ville, l'écoute de la musique, la visite d'un musée d'art et d'un théâtre, et une randonnée dans la nature. </a:t>
            </a:r>
            <a:endParaRPr lang="en-GB" sz="9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endParaRPr>
          </a:p>
          <a:p>
            <a:pPr>
              <a:lnSpc>
                <a:spcPct val="150000"/>
              </a:lnSpc>
            </a:pPr>
            <a:r>
              <a:rPr lang="en-GB" sz="900" u="sng" dirty="0">
                <a:solidFill>
                  <a:schemeClr val="tx1"/>
                </a:solidFill>
                <a:latin typeface="Josefin Sans" pitchFamily="2" charset="0"/>
              </a:rPr>
              <a:t>https://www.researchgate.net/publication/332276908_Culture_Vitamins_-_an_Arts_on_Prescription_project_in_Denmark et </a:t>
            </a:r>
            <a:r>
              <a:rPr lang="en-GB" sz="9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https://newscoop.com/cult</a:t>
            </a:r>
            <a:r>
              <a:rPr lang="en-GB" sz="900" u="sng" dirty="0">
                <a:solidFill>
                  <a:schemeClr val="tx1"/>
                </a:solidFill>
                <a:latin typeface="Josefin Sans" pitchFamily="2" charset="0"/>
              </a:rPr>
              <a:t>ure-vitamins-powerful-medicine-for-mental-health/  </a:t>
            </a:r>
          </a:p>
          <a:p>
            <a:pPr>
              <a:lnSpc>
                <a:spcPct val="150000"/>
              </a:lnSpc>
            </a:pPr>
            <a:endParaRPr lang="en-IE" sz="900" dirty="0">
              <a:solidFill>
                <a:schemeClr val="tx1"/>
              </a:solidFill>
              <a:latin typeface="Josefin Sans" pitchFamily="2" charset="0"/>
            </a:endParaRPr>
          </a:p>
          <a:p>
            <a:pPr algn="l">
              <a:lnSpc>
                <a:spcPct val="150000"/>
              </a:lnSpc>
            </a:pPr>
            <a:r>
              <a:rPr lang="en-GB" sz="900" b="1" dirty="0">
                <a:solidFill>
                  <a:srgbClr val="FFC652"/>
                </a:solidFill>
                <a:latin typeface="Josefin Sans" pitchFamily="2" charset="0"/>
              </a:rPr>
              <a:t>SOUTENIR L'INCLUSION ET LA CONNEXION SOCIALES</a:t>
            </a:r>
            <a:endParaRPr lang="en-IE" sz="900" b="1" dirty="0">
              <a:solidFill>
                <a:srgbClr val="FFC652"/>
              </a:solidFill>
              <a:latin typeface="Josefin Sans" pitchFamily="2" charset="0"/>
            </a:endParaRPr>
          </a:p>
          <a:p>
            <a:pPr algn="l">
              <a:lnSpc>
                <a:spcPct val="150000"/>
              </a:lnSpc>
            </a:pPr>
            <a:r>
              <a:rPr lang="en-GB" sz="900" dirty="0" err="1">
                <a:latin typeface="Josefin Sans" pitchFamily="2" charset="0"/>
              </a:rPr>
              <a:t>Kulturvitaminer</a:t>
            </a:r>
            <a:r>
              <a:rPr lang="en-GB" sz="900" dirty="0">
                <a:latin typeface="Josefin Sans" pitchFamily="2" charset="0"/>
              </a:rPr>
              <a:t> </a:t>
            </a:r>
            <a:r>
              <a:rPr lang="en-US" sz="900" dirty="0">
                <a:latin typeface="Josefin Sans" pitchFamily="2" charset="0"/>
              </a:rPr>
              <a:t>a une éthique de communauté, d'appartenance, de reconnexion et d'expérience de ce que leur région a à offrir et se plonge dans quelque chose de significatif et d'excitant, dans le but de soulager le stress et de renforcer la confiance.</a:t>
            </a:r>
          </a:p>
          <a:p>
            <a:pPr>
              <a:lnSpc>
                <a:spcPct val="150000"/>
              </a:lnSpc>
            </a:pPr>
            <a:r>
              <a:rPr lang="en-US" sz="900" b="1" dirty="0">
                <a:solidFill>
                  <a:srgbClr val="FFC652"/>
                </a:solidFill>
                <a:latin typeface="Josefin Sans" pitchFamily="2" charset="0"/>
              </a:rPr>
              <a:t>SOUTENIR L'APPRENTISSAGE DES ADULTES </a:t>
            </a:r>
          </a:p>
          <a:p>
            <a:pPr>
              <a:lnSpc>
                <a:spcPct val="150000"/>
              </a:lnSpc>
            </a:pPr>
            <a:r>
              <a:rPr lang="en-GB" sz="900" dirty="0">
                <a:latin typeface="Josefin Sans" pitchFamily="2" charset="0"/>
              </a:rPr>
              <a:t>Chaque activité offre de nouvelles expériences d'apprentissage permettant de soulager les problèmes auxquels les adultes sont confrontés en matière de santé mentale. Elle est axée sur l'apprentissage et l'expérience de quelque chose de nouveau en tant qu'adulte. Parmi ces activités, citons le </a:t>
            </a:r>
            <a:r>
              <a:rPr lang="en-US" sz="900" dirty="0">
                <a:latin typeface="Josefin Sans" pitchFamily="2" charset="0"/>
              </a:rPr>
              <a:t>chant </a:t>
            </a:r>
            <a:r>
              <a:rPr lang="en-US" sz="900" dirty="0" err="1">
                <a:latin typeface="Josefin Sans" pitchFamily="2" charset="0"/>
              </a:rPr>
              <a:t>en</a:t>
            </a:r>
            <a:r>
              <a:rPr lang="en-US" sz="900" dirty="0">
                <a:latin typeface="Josefin Sans" pitchFamily="2" charset="0"/>
              </a:rPr>
              <a:t> chorale, les visites guidées des archives de la ville, la </a:t>
            </a:r>
            <a:r>
              <a:rPr lang="en-GB" sz="900" dirty="0">
                <a:latin typeface="Josefin Sans" pitchFamily="2" charset="0"/>
              </a:rPr>
              <a:t>recherche généalogique, le théâtre, le musée d'art, les ateliers créatifs et la préparation aux entretiens d'embauche. </a:t>
            </a: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endParaRPr lang="en-US" sz="900" b="1" dirty="0">
              <a:latin typeface="Josefin Sans" pitchFamily="2" charset="0"/>
            </a:endParaRPr>
          </a:p>
          <a:p>
            <a:pPr>
              <a:lnSpc>
                <a:spcPct val="150000"/>
              </a:lnSpc>
            </a:pPr>
            <a:r>
              <a:rPr lang="en-US" sz="900" b="1" dirty="0">
                <a:solidFill>
                  <a:srgbClr val="FFC652"/>
                </a:solidFill>
                <a:latin typeface="Josefin Sans" pitchFamily="2" charset="0"/>
              </a:rPr>
              <a:t>SOUTENIR LA SANTÉ, LE BIEN-ÊTRE ET LA NUTRITION</a:t>
            </a:r>
            <a:endParaRPr lang="en-IE" sz="900" dirty="0">
              <a:solidFill>
                <a:srgbClr val="FFC652"/>
              </a:solidFill>
              <a:latin typeface="Josefin Sans" pitchFamily="2" charset="0"/>
            </a:endParaRPr>
          </a:p>
          <a:p>
            <a:pPr>
              <a:lnSpc>
                <a:spcPct val="150000"/>
              </a:lnSpc>
            </a:pPr>
            <a:r>
              <a:rPr lang="en-US" sz="900" dirty="0">
                <a:latin typeface="Josefin Sans" pitchFamily="2" charset="0"/>
              </a:rPr>
              <a:t>Selon une étude de l'université d'Aalborg, les participants ont ressenti une augmentation de l'estime de soi et de la motivation, plus de joie, une amélioration des compétences </a:t>
            </a:r>
            <a:r>
              <a:rPr lang="en-US" sz="900" dirty="0" err="1">
                <a:latin typeface="Josefin Sans" pitchFamily="2" charset="0"/>
              </a:rPr>
              <a:t>sociales</a:t>
            </a:r>
            <a:r>
              <a:rPr lang="en-US" sz="900" dirty="0">
                <a:latin typeface="Josefin Sans" pitchFamily="2" charset="0"/>
              </a:rPr>
              <a:t> et </a:t>
            </a:r>
            <a:r>
              <a:rPr lang="en-US" sz="900" dirty="0" err="1">
                <a:latin typeface="Josefin Sans" pitchFamily="2" charset="0"/>
              </a:rPr>
              <a:t>relationnelles</a:t>
            </a:r>
            <a:r>
              <a:rPr lang="en-US" sz="900" dirty="0">
                <a:latin typeface="Josefin Sans" pitchFamily="2" charset="0"/>
              </a:rPr>
              <a:t>, et une meilleure prise en charge de soi. Ils en ont tiré des avantages tant sur le plan mental que sur le plan physique. Ils ont </a:t>
            </a:r>
            <a:r>
              <a:rPr lang="en-US" sz="900" dirty="0" err="1">
                <a:latin typeface="Josefin Sans" pitchFamily="2" charset="0"/>
              </a:rPr>
              <a:t>également</a:t>
            </a:r>
            <a:r>
              <a:rPr lang="en-US" sz="900" dirty="0">
                <a:latin typeface="Josefin Sans" pitchFamily="2" charset="0"/>
              </a:rPr>
              <a:t> fait </a:t>
            </a:r>
            <a:r>
              <a:rPr lang="en-US" sz="900" dirty="0" err="1">
                <a:latin typeface="Josefin Sans" pitchFamily="2" charset="0"/>
              </a:rPr>
              <a:t>état</a:t>
            </a:r>
            <a:r>
              <a:rPr lang="en-US" sz="900" dirty="0">
                <a:latin typeface="Josefin Sans" pitchFamily="2" charset="0"/>
              </a:rPr>
              <a:t> d'une diminution de la fatigue, d'une augmentation de l'énergie et de la capacité à se </a:t>
            </a:r>
            <a:r>
              <a:rPr lang="en-US" sz="900" dirty="0" err="1">
                <a:latin typeface="Josefin Sans" pitchFamily="2" charset="0"/>
              </a:rPr>
              <a:t>détendre</a:t>
            </a:r>
            <a:r>
              <a:rPr lang="en-US" sz="900" dirty="0">
                <a:latin typeface="Josefin Sans" pitchFamily="2" charset="0"/>
              </a:rPr>
              <a:t>.</a:t>
            </a:r>
            <a:endParaRPr lang="en-IE" sz="900" i="1" dirty="0">
              <a:latin typeface="Josefin Sans" pitchFamily="2" charset="0"/>
            </a:endParaRPr>
          </a:p>
          <a:p>
            <a:pPr>
              <a:lnSpc>
                <a:spcPct val="150000"/>
              </a:lnSpc>
            </a:pPr>
            <a:r>
              <a:rPr lang="en-US" sz="900" b="1" dirty="0">
                <a:solidFill>
                  <a:srgbClr val="FFC652"/>
                </a:solidFill>
                <a:latin typeface="Josefin Sans" pitchFamily="2" charset="0"/>
              </a:rPr>
              <a:t>SOUTENIR L'ACTIVITÉ PHYSIQUE POUR RESTER EN BONNE SANTÉ</a:t>
            </a:r>
            <a:endParaRPr lang="en-IE" sz="900" dirty="0">
              <a:solidFill>
                <a:srgbClr val="FFC652"/>
              </a:solidFill>
              <a:latin typeface="Josefin Sans" pitchFamily="2" charset="0"/>
            </a:endParaRPr>
          </a:p>
          <a:p>
            <a:pPr>
              <a:lnSpc>
                <a:spcPct val="150000"/>
              </a:lnSpc>
            </a:pPr>
            <a:r>
              <a:rPr lang="en-US" sz="900" dirty="0">
                <a:latin typeface="Josefin Sans" pitchFamily="2" charset="0"/>
              </a:rPr>
              <a:t>Kulturvitaminer propose également des promenades guidées dans la nature qui encouragent les gens à sortir et à être actifs. "Ces promenades sont également précieuses car elles permettent de voir à quel point les choses poussent lentement, contrairement à notre vie moderne trépidante", déclare M. Nielsen (responsable du cours à Aalborg).</a:t>
            </a:r>
            <a:endParaRPr lang="en-GB" sz="900" b="1" dirty="0">
              <a:solidFill>
                <a:srgbClr val="FFC652"/>
              </a:solidFill>
              <a:latin typeface="Josefin Sans" pitchFamily="2" charset="0"/>
            </a:endParaRPr>
          </a:p>
          <a:p>
            <a:pPr>
              <a:lnSpc>
                <a:spcPct val="150000"/>
              </a:lnSpc>
            </a:pPr>
            <a:r>
              <a:rPr lang="en-GB" sz="900" b="1" dirty="0">
                <a:solidFill>
                  <a:srgbClr val="FFC652"/>
                </a:solidFill>
                <a:latin typeface="Josefin Sans" pitchFamily="2" charset="0"/>
              </a:rPr>
              <a:t>COMMENT L'ORGANISATION EST-ELLE FINANCÉE ?</a:t>
            </a:r>
            <a:endParaRPr lang="en-IE" sz="900" dirty="0">
              <a:solidFill>
                <a:srgbClr val="FFC652"/>
              </a:solidFill>
              <a:latin typeface="Josefin Sans" pitchFamily="2" charset="0"/>
            </a:endParaRPr>
          </a:p>
          <a:p>
            <a:pPr>
              <a:lnSpc>
                <a:spcPct val="150000"/>
              </a:lnSpc>
            </a:pPr>
            <a:r>
              <a:rPr lang="en-GB" sz="900" dirty="0">
                <a:latin typeface="Josefin Sans" pitchFamily="2" charset="0"/>
              </a:rPr>
              <a:t>Le gouvernement danois et le département de la santé et de la culture ont développé le projet, qui est mis en œuvre et coordonné par le Centre pour la santé mentale, </a:t>
            </a:r>
            <a:endParaRPr lang="en-IE" sz="900" dirty="0">
              <a:solidFill>
                <a:srgbClr val="FFC652"/>
              </a:solidFill>
              <a:latin typeface="Josefin Sans" pitchFamily="2" charset="0"/>
            </a:endParaRPr>
          </a:p>
          <a:p>
            <a:pPr>
              <a:lnSpc>
                <a:spcPct val="150000"/>
              </a:lnSpc>
            </a:pPr>
            <a:r>
              <a:rPr lang="fr-FR" sz="900" b="1" dirty="0">
                <a:solidFill>
                  <a:srgbClr val="FFC652"/>
                </a:solidFill>
                <a:latin typeface="Josefin Sans" pitchFamily="2" charset="0"/>
              </a:rPr>
              <a:t>QUI PEUT BENEFICIER DE CETTE INITIATIVE ?</a:t>
            </a:r>
            <a:endParaRPr lang="en-IE" sz="900" dirty="0">
              <a:solidFill>
                <a:srgbClr val="FFC652"/>
              </a:solidFill>
              <a:latin typeface="Josefin Sans" pitchFamily="2" charset="0"/>
            </a:endParaRPr>
          </a:p>
          <a:p>
            <a:pPr>
              <a:lnSpc>
                <a:spcPct val="150000"/>
              </a:lnSpc>
            </a:pPr>
            <a:r>
              <a:rPr lang="en-GB" sz="900" dirty="0">
                <a:latin typeface="Josefin Sans" pitchFamily="2" charset="0"/>
              </a:rPr>
              <a:t>Les participants ont été informés et recrutés par le coordinateur du projet et le chercheur. Ils ont également été </a:t>
            </a:r>
            <a:r>
              <a:rPr lang="en-GB" sz="900" dirty="0" err="1">
                <a:latin typeface="Josefin Sans" pitchFamily="2" charset="0"/>
              </a:rPr>
              <a:t>recrutés</a:t>
            </a:r>
            <a:r>
              <a:rPr lang="en-GB" sz="900" dirty="0">
                <a:latin typeface="Josefin Sans" pitchFamily="2" charset="0"/>
              </a:rPr>
              <a:t> par le centre local pour l'emploi. </a:t>
            </a:r>
            <a:endParaRPr lang="en-US" sz="900" b="1" dirty="0">
              <a:solidFill>
                <a:srgbClr val="FFC652"/>
              </a:solidFill>
              <a:latin typeface="Josefin Sans" pitchFamily="2" charset="0"/>
            </a:endParaRPr>
          </a:p>
          <a:p>
            <a:pPr>
              <a:lnSpc>
                <a:spcPct val="150000"/>
              </a:lnSpc>
            </a:pPr>
            <a:r>
              <a:rPr lang="en-US" sz="900" b="1" dirty="0">
                <a:solidFill>
                  <a:srgbClr val="FFC652"/>
                </a:solidFill>
                <a:latin typeface="Josefin Sans" pitchFamily="2" charset="0"/>
              </a:rPr>
              <a:t>POSSIBILITÉS DE REPRODUCTION</a:t>
            </a:r>
            <a:endParaRPr lang="en-IE" sz="900" b="1" dirty="0">
              <a:solidFill>
                <a:srgbClr val="FFC652"/>
              </a:solidFill>
              <a:latin typeface="Josefin Sans" pitchFamily="2" charset="0"/>
            </a:endParaRPr>
          </a:p>
          <a:p>
            <a:pPr>
              <a:lnSpc>
                <a:spcPct val="150000"/>
              </a:lnSpc>
            </a:pPr>
            <a:r>
              <a:rPr lang="en-GB" sz="900" dirty="0">
                <a:latin typeface="Josefin Sans" pitchFamily="2" charset="0"/>
              </a:rPr>
              <a:t>Cela peut être facilement reproduit dans un lieu qui offre des activités/expériences culturelles étendues, comme des bibliothèques, des théâtres, des espaces publics dans la nature. Cela nécessiterait l'engagement des responsables de cours chaque semaine et une collaboration avec ces origines culturelles.</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t>88</a:t>
            </a:fld>
            <a:endParaRPr lang="en-US" dirty="0"/>
          </a:p>
        </p:txBody>
      </p:sp>
      <p:sp>
        <p:nvSpPr>
          <p:cNvPr id="10" name="Ribbon: Curved and Tilted Up 9">
            <a:extLst>
              <a:ext uri="{FF2B5EF4-FFF2-40B4-BE49-F238E27FC236}">
                <a16:creationId xmlns:a16="http://schemas.microsoft.com/office/drawing/2014/main" id="{80A43E9F-D2B8-E9A8-B9BD-957ADE6B1E71}"/>
              </a:ext>
            </a:extLst>
          </p:cNvPr>
          <p:cNvSpPr/>
          <p:nvPr/>
        </p:nvSpPr>
        <p:spPr>
          <a:xfrm>
            <a:off x="272696" y="363072"/>
            <a:ext cx="3599491" cy="92257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latin typeface="Amatic SC" panose="00000500000000000000" pitchFamily="2" charset="-79"/>
              <a:cs typeface="Amatic SC" panose="00000500000000000000" pitchFamily="2" charset="-79"/>
            </a:endParaRPr>
          </a:p>
          <a:p>
            <a:pPr algn="ctr"/>
            <a:r>
              <a:rPr lang="en-GB" sz="2000" b="1" dirty="0">
                <a:solidFill>
                  <a:schemeClr val="bg1"/>
                </a:solidFill>
                <a:latin typeface="Amatic SC" panose="00000500000000000000" pitchFamily="2" charset="-79"/>
                <a:cs typeface="Amatic SC" panose="00000500000000000000" pitchFamily="2" charset="-79"/>
              </a:rPr>
              <a:t>Soins échelonnés </a:t>
            </a:r>
          </a:p>
          <a:p>
            <a:pPr algn="ctr"/>
            <a:r>
              <a:rPr lang="en-GB" sz="2000" b="1" dirty="0">
                <a:solidFill>
                  <a:schemeClr val="bg1"/>
                </a:solidFill>
                <a:latin typeface="Amatic SC" panose="00000500000000000000" pitchFamily="2" charset="-79"/>
                <a:cs typeface="Amatic SC" panose="00000500000000000000" pitchFamily="2" charset="-79"/>
              </a:rPr>
              <a:t>exemplaires</a:t>
            </a:r>
          </a:p>
          <a:p>
            <a:pPr algn="ctr"/>
            <a:endParaRPr lang="en-GB" dirty="0"/>
          </a:p>
        </p:txBody>
      </p:sp>
      <p:sp>
        <p:nvSpPr>
          <p:cNvPr id="2" name="TextBox 1">
            <a:extLst>
              <a:ext uri="{FF2B5EF4-FFF2-40B4-BE49-F238E27FC236}">
                <a16:creationId xmlns:a16="http://schemas.microsoft.com/office/drawing/2014/main" id="{BAF7D027-04F3-77D2-0180-3EA9E059C412}"/>
              </a:ext>
            </a:extLst>
          </p:cNvPr>
          <p:cNvSpPr txBox="1"/>
          <p:nvPr/>
        </p:nvSpPr>
        <p:spPr>
          <a:xfrm>
            <a:off x="1220386" y="879392"/>
            <a:ext cx="1704109" cy="307777"/>
          </a:xfrm>
          <a:prstGeom prst="rect">
            <a:avLst/>
          </a:prstGeom>
          <a:noFill/>
        </p:spPr>
        <p:txBody>
          <a:bodyPr wrap="square" rtlCol="0">
            <a:spAutoFit/>
          </a:bodyPr>
          <a:lstStyle/>
          <a:p>
            <a:endParaRPr lang="en-GB" sz="1400" b="1" dirty="0">
              <a:solidFill>
                <a:schemeClr val="bg1"/>
              </a:solidFill>
              <a:latin typeface="Amatic SC" panose="00000500000000000000" pitchFamily="2" charset="-79"/>
              <a:cs typeface="Amatic SC" panose="00000500000000000000" pitchFamily="2" charset="-79"/>
            </a:endParaRPr>
          </a:p>
        </p:txBody>
      </p:sp>
      <p:sp>
        <p:nvSpPr>
          <p:cNvPr id="4" name="Freeform 15">
            <a:hlinkClick r:id="rId4"/>
            <a:extLst>
              <a:ext uri="{FF2B5EF4-FFF2-40B4-BE49-F238E27FC236}">
                <a16:creationId xmlns:a16="http://schemas.microsoft.com/office/drawing/2014/main" id="{8A191FB5-93D9-0A0A-0458-4C4B1D2E6CAE}"/>
              </a:ext>
            </a:extLst>
          </p:cNvPr>
          <p:cNvSpPr/>
          <p:nvPr/>
        </p:nvSpPr>
        <p:spPr>
          <a:xfrm>
            <a:off x="7726008" y="752833"/>
            <a:ext cx="874015" cy="724765"/>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 name="ZoneTexte 5">
            <a:extLst>
              <a:ext uri="{FF2B5EF4-FFF2-40B4-BE49-F238E27FC236}">
                <a16:creationId xmlns:a16="http://schemas.microsoft.com/office/drawing/2014/main" id="{C8EC7FA7-0819-E04D-FF75-7A52B558F24C}"/>
              </a:ext>
            </a:extLst>
          </p:cNvPr>
          <p:cNvSpPr txBox="1"/>
          <p:nvPr/>
        </p:nvSpPr>
        <p:spPr>
          <a:xfrm>
            <a:off x="7566303" y="836531"/>
            <a:ext cx="1193425" cy="523220"/>
          </a:xfrm>
          <a:prstGeom prst="rect">
            <a:avLst/>
          </a:prstGeom>
          <a:noFill/>
        </p:spPr>
        <p:txBody>
          <a:bodyPr wrap="square" rtlCol="0">
            <a:spAutoFit/>
          </a:bodyPr>
          <a:lstStyle/>
          <a:p>
            <a:pPr algn="ctr"/>
            <a:r>
              <a:rPr lang="fr-FR" sz="1400" dirty="0">
                <a:solidFill>
                  <a:schemeClr val="bg1"/>
                </a:solidFill>
                <a:hlinkClick r:id="rId5">
                  <a:extLst>
                    <a:ext uri="{A12FA001-AC4F-418D-AE19-62706E023703}">
                      <ahyp:hlinkClr xmlns:ahyp="http://schemas.microsoft.com/office/drawing/2018/hyperlinkcolor" val="tx"/>
                    </a:ext>
                  </a:extLst>
                </a:hlinkClick>
              </a:rPr>
              <a:t>Cliquez ici pour voir</a:t>
            </a:r>
            <a:endParaRPr lang="fr-FR" sz="1400" dirty="0">
              <a:solidFill>
                <a:schemeClr val="bg1"/>
              </a:solidFill>
            </a:endParaRPr>
          </a:p>
        </p:txBody>
      </p:sp>
    </p:spTree>
    <p:extLst>
      <p:ext uri="{BB962C8B-B14F-4D97-AF65-F5344CB8AC3E}">
        <p14:creationId xmlns:p14="http://schemas.microsoft.com/office/powerpoint/2010/main" val="3373112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sz="6600" dirty="0"/>
              <a:t>Conclusions</a:t>
            </a: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173480" y="1933466"/>
            <a:ext cx="1604905" cy="930105"/>
          </a:xfrm>
        </p:spPr>
        <p:txBody>
          <a:bodyPr/>
          <a:lstStyle/>
          <a:p>
            <a:pPr algn="ctr"/>
            <a:r>
              <a:rPr lang="en-US" sz="2000" dirty="0"/>
              <a:t>La prescription sociale s'impose comme un modèle de changement</a:t>
            </a:r>
          </a:p>
          <a:p>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312294" y="2186342"/>
            <a:ext cx="2107305" cy="930105"/>
          </a:xfrm>
        </p:spPr>
        <p:txBody>
          <a:bodyPr/>
          <a:lstStyle/>
          <a:p>
            <a:pPr algn="ctr"/>
            <a:r>
              <a:rPr lang="en-US" sz="2000" dirty="0"/>
              <a:t>Des projets de prescription sociale sont en place dans toute l'Europe</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327761" y="2186342"/>
            <a:ext cx="2472076" cy="930105"/>
          </a:xfrm>
        </p:spPr>
        <p:txBody>
          <a:bodyPr/>
          <a:lstStyle/>
          <a:p>
            <a:pPr algn="ctr"/>
            <a:r>
              <a:rPr lang="en-US" sz="2000" dirty="0"/>
              <a:t>Les projets de prescription sociale ont des formes et des structures différentes</a:t>
            </a:r>
          </a:p>
          <a:p>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000"/>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243513" y="4127702"/>
            <a:ext cx="2452811" cy="930105"/>
          </a:xfrm>
        </p:spPr>
        <p:txBody>
          <a:bodyPr/>
          <a:lstStyle/>
          <a:p>
            <a:pPr algn="ctr"/>
            <a:r>
              <a:rPr lang="en-US" sz="2000" dirty="0"/>
              <a:t>La PS </a:t>
            </a:r>
            <a:r>
              <a:rPr lang="en-US" sz="2000" dirty="0" err="1"/>
              <a:t>intègre</a:t>
            </a:r>
            <a:r>
              <a:rPr lang="en-US" sz="2000" dirty="0"/>
              <a:t> des modèles de coproduction, de soins échelonnés et de soins </a:t>
            </a:r>
            <a:r>
              <a:rPr lang="en-US" sz="2000" dirty="0" err="1"/>
              <a:t>centrés</a:t>
            </a:r>
            <a:r>
              <a:rPr lang="en-US" sz="2000" dirty="0"/>
              <a:t> sur la personne.</a:t>
            </a:r>
          </a:p>
          <a:p>
            <a:endParaRPr lang="en-US" dirty="0"/>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360341" y="3818720"/>
            <a:ext cx="1856104" cy="930105"/>
          </a:xfrm>
        </p:spPr>
        <p:txBody>
          <a:bodyPr/>
          <a:lstStyle/>
          <a:p>
            <a:pPr algn="ctr"/>
            <a:r>
              <a:rPr lang="en-US" sz="2000" dirty="0"/>
              <a:t>Les professionnels de la santé et des soins peuvent explorer les possibilités locales de prescription sociale.</a:t>
            </a:r>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213552" y="3818720"/>
            <a:ext cx="2228157" cy="930105"/>
          </a:xfrm>
        </p:spPr>
        <p:txBody>
          <a:bodyPr/>
          <a:lstStyle/>
          <a:p>
            <a:pPr algn="ctr"/>
            <a:r>
              <a:rPr lang="en-US" sz="2000" dirty="0"/>
              <a:t>La prescription sociale a le potentiel de combler le fossé entre les connaissances et les comportements. </a:t>
            </a:r>
          </a:p>
          <a:p>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n-US" dirty="0">
                <a:solidFill>
                  <a:srgbClr val="FFC652"/>
                </a:solidFill>
              </a:rPr>
              <a:t>6</a:t>
            </a:r>
          </a:p>
        </p:txBody>
      </p:sp>
    </p:spTree>
    <p:extLst>
      <p:ext uri="{BB962C8B-B14F-4D97-AF65-F5344CB8AC3E}">
        <p14:creationId xmlns:p14="http://schemas.microsoft.com/office/powerpoint/2010/main" val="143980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72337" y="1208588"/>
            <a:ext cx="7791983" cy="4440823"/>
          </a:xfrm>
        </p:spPr>
        <p:txBody>
          <a:bodyPr>
            <a:normAutofit fontScale="25000" lnSpcReduction="20000"/>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r>
              <a:rPr lang="en-GB" sz="8800" b="1" dirty="0">
                <a:latin typeface="Amatic SC" panose="00000500000000000000" pitchFamily="2" charset="-79"/>
                <a:ea typeface="Calibri" panose="020F0502020204030204" pitchFamily="34" charset="0"/>
                <a:cs typeface="Amatic SC" panose="00000500000000000000" pitchFamily="2" charset="-79"/>
              </a:rPr>
              <a:t>Ces ressources </a:t>
            </a:r>
            <a:r>
              <a:rPr lang="en-GB" sz="8800" b="1" dirty="0" err="1">
                <a:latin typeface="Amatic SC" panose="00000500000000000000" pitchFamily="2" charset="-79"/>
                <a:ea typeface="Calibri" panose="020F0502020204030204" pitchFamily="34" charset="0"/>
                <a:cs typeface="Amatic SC" panose="00000500000000000000" pitchFamily="2" charset="-79"/>
              </a:rPr>
              <a:t>éducatives</a:t>
            </a:r>
            <a:r>
              <a:rPr lang="en-GB" sz="8800" b="1" dirty="0">
                <a:latin typeface="Amatic SC" panose="00000500000000000000" pitchFamily="2" charset="-79"/>
                <a:ea typeface="Calibri" panose="020F0502020204030204" pitchFamily="34" charset="0"/>
                <a:cs typeface="Amatic SC" panose="00000500000000000000" pitchFamily="2" charset="-79"/>
              </a:rPr>
              <a:t> </a:t>
            </a:r>
            <a:r>
              <a:rPr lang="en-GB" sz="8800" b="1" dirty="0" err="1">
                <a:latin typeface="Amatic SC" panose="00000500000000000000" pitchFamily="2" charset="-79"/>
                <a:ea typeface="Calibri" panose="020F0502020204030204" pitchFamily="34" charset="0"/>
                <a:cs typeface="Amatic SC" panose="00000500000000000000" pitchFamily="2" charset="-79"/>
              </a:rPr>
              <a:t>libres</a:t>
            </a:r>
            <a:r>
              <a:rPr lang="en-GB" sz="8800" b="1" dirty="0">
                <a:latin typeface="Amatic SC" panose="00000500000000000000" pitchFamily="2" charset="-79"/>
                <a:ea typeface="Calibri" panose="020F0502020204030204" pitchFamily="34" charset="0"/>
                <a:cs typeface="Amatic SC" panose="00000500000000000000" pitchFamily="2" charset="-79"/>
              </a:rPr>
              <a:t> sont conçues pour améliorer les compétences des professionnels de la santé et des </a:t>
            </a:r>
            <a:r>
              <a:rPr lang="en-GB" sz="8800" b="1" dirty="0" err="1">
                <a:latin typeface="Amatic SC" panose="00000500000000000000" pitchFamily="2" charset="-79"/>
                <a:ea typeface="Calibri" panose="020F0502020204030204" pitchFamily="34" charset="0"/>
                <a:cs typeface="Amatic SC" panose="00000500000000000000" pitchFamily="2" charset="-79"/>
              </a:rPr>
              <a:t>soins</a:t>
            </a:r>
            <a:r>
              <a:rPr lang="en-GB" sz="8800" b="1" dirty="0">
                <a:latin typeface="Amatic SC" panose="00000500000000000000" pitchFamily="2" charset="-79"/>
                <a:ea typeface="Calibri" panose="020F0502020204030204" pitchFamily="34" charset="0"/>
                <a:cs typeface="Amatic SC" panose="00000500000000000000" pitchFamily="2" charset="-79"/>
              </a:rPr>
              <a:t> </a:t>
            </a:r>
            <a:r>
              <a:rPr lang="en-GB" sz="8800" b="1" dirty="0" err="1">
                <a:latin typeface="Amatic SC" panose="00000500000000000000" pitchFamily="2" charset="-79"/>
                <a:ea typeface="Calibri" panose="020F0502020204030204" pitchFamily="34" charset="0"/>
                <a:cs typeface="Amatic SC" panose="00000500000000000000" pitchFamily="2" charset="-79"/>
              </a:rPr>
              <a:t>en</a:t>
            </a:r>
            <a:r>
              <a:rPr lang="en-GB" sz="8800" b="1" dirty="0">
                <a:latin typeface="Amatic SC" panose="00000500000000000000" pitchFamily="2" charset="-79"/>
                <a:ea typeface="Calibri" panose="020F0502020204030204" pitchFamily="34" charset="0"/>
                <a:cs typeface="Amatic SC" panose="00000500000000000000" pitchFamily="2" charset="-79"/>
              </a:rPr>
              <a:t> tant que </a:t>
            </a:r>
            <a:r>
              <a:rPr lang="en-GB" sz="8800" b="1" dirty="0" err="1">
                <a:latin typeface="Amatic SC" panose="00000500000000000000" pitchFamily="2" charset="-79"/>
                <a:ea typeface="Calibri" panose="020F0502020204030204" pitchFamily="34" charset="0"/>
                <a:cs typeface="Amatic SC" panose="00000500000000000000" pitchFamily="2" charset="-79"/>
              </a:rPr>
              <a:t>prescripteur</a:t>
            </a:r>
            <a:r>
              <a:rPr lang="en-GB" sz="8800" b="1" dirty="0">
                <a:latin typeface="Amatic SC" panose="00000500000000000000" pitchFamily="2" charset="-79"/>
                <a:ea typeface="Calibri" panose="020F0502020204030204" pitchFamily="34" charset="0"/>
                <a:cs typeface="Amatic SC" panose="00000500000000000000" pitchFamily="2" charset="-79"/>
              </a:rPr>
              <a:t> social qui </a:t>
            </a:r>
            <a:r>
              <a:rPr lang="en-GB" sz="8800" b="1" dirty="0" err="1">
                <a:latin typeface="Amatic SC" panose="00000500000000000000" pitchFamily="2" charset="-79"/>
                <a:ea typeface="Calibri" panose="020F0502020204030204" pitchFamily="34" charset="0"/>
                <a:cs typeface="Amatic SC" panose="00000500000000000000" pitchFamily="2" charset="-79"/>
              </a:rPr>
              <a:t>assurent</a:t>
            </a:r>
            <a:r>
              <a:rPr lang="en-GB" sz="8800" b="1" dirty="0">
                <a:latin typeface="Amatic SC" panose="00000500000000000000" pitchFamily="2" charset="-79"/>
                <a:ea typeface="Calibri" panose="020F0502020204030204" pitchFamily="34" charset="0"/>
                <a:cs typeface="Amatic SC" panose="00000500000000000000" pitchFamily="2" charset="-79"/>
              </a:rPr>
              <a:t> les </a:t>
            </a:r>
            <a:r>
              <a:rPr lang="en-GB" sz="8800" b="1" dirty="0" err="1">
                <a:latin typeface="Amatic SC" panose="00000500000000000000" pitchFamily="2" charset="-79"/>
                <a:ea typeface="Calibri" panose="020F0502020204030204" pitchFamily="34" charset="0"/>
                <a:cs typeface="Amatic SC" panose="00000500000000000000" pitchFamily="2" charset="-79"/>
              </a:rPr>
              <a:t>rôles</a:t>
            </a:r>
            <a:r>
              <a:rPr lang="en-GB" sz="8800" b="1" dirty="0">
                <a:latin typeface="Amatic SC" panose="00000500000000000000" pitchFamily="2" charset="-79"/>
                <a:ea typeface="Calibri" panose="020F0502020204030204" pitchFamily="34" charset="0"/>
                <a:cs typeface="Amatic SC" panose="00000500000000000000" pitchFamily="2" charset="-79"/>
              </a:rPr>
              <a:t> : </a:t>
            </a:r>
          </a:p>
          <a:p>
            <a:pPr>
              <a:lnSpc>
                <a:spcPct val="170000"/>
              </a:lnSpc>
              <a:spcAft>
                <a:spcPts val="800"/>
              </a:spcAft>
            </a:pPr>
            <a:r>
              <a:rPr lang="en-GB" sz="8800" b="1" dirty="0">
                <a:latin typeface="Amatic SC" panose="00000500000000000000" pitchFamily="2" charset="-79"/>
                <a:ea typeface="Calibri" panose="020F0502020204030204" pitchFamily="34" charset="0"/>
                <a:cs typeface="Amatic SC" panose="00000500000000000000" pitchFamily="2" charset="-79"/>
              </a:rPr>
              <a:t>1) de prescripteurs sociaux qui évaluent les besoins individuels (seuls ou en collaboration avec d'autres) et prescrivent une solution d'engagement social non médicale. </a:t>
            </a:r>
          </a:p>
          <a:p>
            <a:pPr>
              <a:lnSpc>
                <a:spcPct val="170000"/>
              </a:lnSpc>
              <a:spcAft>
                <a:spcPts val="800"/>
              </a:spcAft>
            </a:pPr>
            <a:r>
              <a:rPr lang="en-GB" sz="8800" b="1" dirty="0">
                <a:latin typeface="Amatic SC" panose="00000500000000000000" pitchFamily="2" charset="-79"/>
                <a:ea typeface="Calibri" panose="020F0502020204030204" pitchFamily="34" charset="0"/>
                <a:cs typeface="Amatic SC" panose="00000500000000000000" pitchFamily="2" charset="-79"/>
              </a:rPr>
              <a:t>2) </a:t>
            </a:r>
            <a:r>
              <a:rPr lang="en-GB" sz="8800" b="1" dirty="0" err="1">
                <a:latin typeface="Amatic SC" panose="00000500000000000000" pitchFamily="2" charset="-79"/>
                <a:ea typeface="Calibri" panose="020F0502020204030204" pitchFamily="34" charset="0"/>
                <a:cs typeface="Amatic SC" panose="00000500000000000000" pitchFamily="2" charset="-79"/>
              </a:rPr>
              <a:t>d’éducateurs</a:t>
            </a:r>
            <a:r>
              <a:rPr lang="en-GB" sz="8800" b="1" dirty="0">
                <a:latin typeface="Amatic SC" panose="00000500000000000000" pitchFamily="2" charset="-79"/>
                <a:ea typeface="Calibri" panose="020F0502020204030204" pitchFamily="34" charset="0"/>
                <a:cs typeface="Amatic SC" panose="00000500000000000000" pitchFamily="2" charset="-79"/>
              </a:rPr>
              <a:t> d'adultes qui guident leurs apprenants adultes à travers un processus </a:t>
            </a:r>
            <a:r>
              <a:rPr lang="en-GB" sz="8800" b="1" dirty="0" err="1">
                <a:latin typeface="Amatic SC" panose="00000500000000000000" pitchFamily="2" charset="-79"/>
                <a:ea typeface="Calibri" panose="020F0502020204030204" pitchFamily="34" charset="0"/>
                <a:cs typeface="Amatic SC" panose="00000500000000000000" pitchFamily="2" charset="-79"/>
              </a:rPr>
              <a:t>d'apprentissage</a:t>
            </a:r>
            <a:r>
              <a:rPr lang="en-GB" sz="8800" b="1" dirty="0">
                <a:latin typeface="Amatic SC" panose="00000500000000000000" pitchFamily="2" charset="-79"/>
                <a:ea typeface="Calibri" panose="020F0502020204030204" pitchFamily="34" charset="0"/>
                <a:cs typeface="Amatic SC" panose="00000500000000000000" pitchFamily="2" charset="-79"/>
              </a:rPr>
              <a:t> </a:t>
            </a:r>
            <a:r>
              <a:rPr lang="en-GB" sz="8800" b="1" dirty="0" err="1">
                <a:latin typeface="Amatic SC" panose="00000500000000000000" pitchFamily="2" charset="-79"/>
                <a:ea typeface="Calibri" panose="020F0502020204030204" pitchFamily="34" charset="0"/>
                <a:cs typeface="Amatic SC" panose="00000500000000000000" pitchFamily="2" charset="-79"/>
              </a:rPr>
              <a:t>informel</a:t>
            </a:r>
            <a:r>
              <a:rPr lang="en-GB" sz="8800" b="1" dirty="0">
                <a:latin typeface="Amatic SC" panose="00000500000000000000" pitchFamily="2" charset="-79"/>
                <a:ea typeface="Calibri" panose="020F0502020204030204" pitchFamily="34" charset="0"/>
                <a:cs typeface="Amatic SC" panose="00000500000000000000" pitchFamily="2" charset="-79"/>
              </a:rPr>
              <a:t> </a:t>
            </a:r>
            <a:r>
              <a:rPr lang="en-GB" sz="8800" b="1" dirty="0" err="1">
                <a:latin typeface="Amatic SC" panose="00000500000000000000" pitchFamily="2" charset="-79"/>
                <a:ea typeface="Calibri" panose="020F0502020204030204" pitchFamily="34" charset="0"/>
                <a:cs typeface="Amatic SC" panose="00000500000000000000" pitchFamily="2" charset="-79"/>
              </a:rPr>
              <a:t>en</a:t>
            </a:r>
            <a:r>
              <a:rPr lang="en-GB" sz="8800" b="1" dirty="0">
                <a:latin typeface="Amatic SC" panose="00000500000000000000" pitchFamily="2" charset="-79"/>
                <a:ea typeface="Calibri" panose="020F0502020204030204" pitchFamily="34" charset="0"/>
                <a:cs typeface="Amatic SC" panose="00000500000000000000" pitchFamily="2" charset="-79"/>
              </a:rPr>
              <a:t> </a:t>
            </a:r>
            <a:r>
              <a:rPr lang="en-GB" sz="8800" b="1" dirty="0" err="1">
                <a:latin typeface="Amatic SC" panose="00000500000000000000" pitchFamily="2" charset="-79"/>
                <a:ea typeface="Calibri" panose="020F0502020204030204" pitchFamily="34" charset="0"/>
                <a:cs typeface="Amatic SC" panose="00000500000000000000" pitchFamily="2" charset="-79"/>
              </a:rPr>
              <a:t>groupe</a:t>
            </a:r>
            <a:r>
              <a:rPr lang="en-GB" sz="8800" b="1" dirty="0">
                <a:latin typeface="Amatic SC" panose="00000500000000000000" pitchFamily="2" charset="-79"/>
                <a:ea typeface="Calibri" panose="020F0502020204030204" pitchFamily="34" charset="0"/>
                <a:cs typeface="Amatic SC" panose="00000500000000000000" pitchFamily="2" charset="-79"/>
              </a:rPr>
              <a:t>, les habilitant et les encourageant à s'engager dans des activités sociales, culturelles et communautaires positives et </a:t>
            </a:r>
            <a:r>
              <a:rPr lang="en-GB" sz="8800" b="1" dirty="0" err="1">
                <a:latin typeface="Amatic SC" panose="00000500000000000000" pitchFamily="2" charset="-79"/>
                <a:ea typeface="Calibri" panose="020F0502020204030204" pitchFamily="34" charset="0"/>
                <a:cs typeface="Amatic SC" panose="00000500000000000000" pitchFamily="2" charset="-79"/>
              </a:rPr>
              <a:t>autonomisantes</a:t>
            </a:r>
            <a:r>
              <a:rPr lang="en-GB" sz="8800" b="1" dirty="0">
                <a:latin typeface="Amatic SC" panose="00000500000000000000" pitchFamily="2" charset="-79"/>
                <a:ea typeface="Calibri" panose="020F0502020204030204" pitchFamily="34" charset="0"/>
                <a:cs typeface="Amatic SC" panose="00000500000000000000" pitchFamily="2" charset="-79"/>
              </a:rPr>
              <a:t> pour leur santé et leur bien-être. </a:t>
            </a:r>
          </a:p>
          <a:p>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461900" y="270265"/>
            <a:ext cx="7718578" cy="697326"/>
          </a:xfrm>
        </p:spPr>
        <p:txBody>
          <a:bodyPr/>
          <a:lstStyle/>
          <a:p>
            <a:r>
              <a:rPr lang="en-US" dirty="0" err="1">
                <a:solidFill>
                  <a:srgbClr val="FFC000"/>
                </a:solidFill>
                <a:effectLst>
                  <a:outerShdw blurRad="38100" dist="38100" dir="2700000" algn="tl">
                    <a:srgbClr val="000000">
                      <a:alpha val="43137"/>
                    </a:srgbClr>
                  </a:outerShdw>
                </a:effectLst>
              </a:rPr>
              <a:t>thème</a:t>
            </a:r>
            <a:r>
              <a:rPr lang="en-US" dirty="0">
                <a:solidFill>
                  <a:srgbClr val="FFC000"/>
                </a:solidFill>
                <a:effectLst>
                  <a:outerShdw blurRad="38100" dist="38100" dir="2700000" algn="tl">
                    <a:srgbClr val="000000">
                      <a:alpha val="43137"/>
                    </a:srgbClr>
                  </a:outerShdw>
                </a:effectLst>
              </a:rPr>
              <a:t> 1 </a:t>
            </a:r>
            <a:r>
              <a:rPr lang="en-US" dirty="0">
                <a:effectLst>
                  <a:outerShdw blurRad="38100" dist="38100" dir="2700000" algn="tl">
                    <a:srgbClr val="000000">
                      <a:alpha val="43137"/>
                    </a:srgbClr>
                  </a:outerShdw>
                </a:effectLst>
              </a:rPr>
              <a:t>Module 1 Introduction</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251" y="1951021"/>
            <a:ext cx="4490430" cy="5374189"/>
          </a:xfrm>
          <a:prstGeom prst="rect">
            <a:avLst/>
          </a:prstGeom>
        </p:spPr>
      </p:pic>
    </p:spTree>
    <p:extLst>
      <p:ext uri="{BB962C8B-B14F-4D97-AF65-F5344CB8AC3E}">
        <p14:creationId xmlns:p14="http://schemas.microsoft.com/office/powerpoint/2010/main" val="20106917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4" y="1995081"/>
            <a:ext cx="7793932" cy="1680632"/>
          </a:xfrm>
        </p:spPr>
        <p:txBody>
          <a:bodyPr>
            <a:normAutofit/>
          </a:bodyPr>
          <a:lstStyle/>
          <a:p>
            <a:r>
              <a:rPr lang="en-US" dirty="0"/>
              <a:t>Dans ces prochaines diapositives, nous allons explorer le parcours de prescription sociale de Roscommon Leader Partnership (RLP), une ONG du comté de Roscommon en Irlande.</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685834" y="955116"/>
            <a:ext cx="10338723" cy="697326"/>
          </a:xfrm>
        </p:spPr>
        <p:txBody>
          <a:bodyPr/>
          <a:lstStyle/>
          <a:p>
            <a:r>
              <a:rPr lang="en-US" dirty="0"/>
              <a:t>Module 4 du parcours de prescription sociale</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250" y="1331259"/>
            <a:ext cx="6018102" cy="5374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2" y="4018353"/>
            <a:ext cx="3446163" cy="2739430"/>
          </a:xfrm>
          <a:prstGeom prst="rect">
            <a:avLst/>
          </a:prstGeom>
        </p:spPr>
      </p:pic>
      <p:pic>
        <p:nvPicPr>
          <p:cNvPr id="2" name="Picture 1"/>
          <p:cNvPicPr>
            <a:picLocks noChangeAspect="1"/>
          </p:cNvPicPr>
          <p:nvPr/>
        </p:nvPicPr>
        <p:blipFill>
          <a:blip r:embed="rId4"/>
          <a:stretch>
            <a:fillRect/>
          </a:stretch>
        </p:blipFill>
        <p:spPr>
          <a:xfrm>
            <a:off x="4333335" y="4051856"/>
            <a:ext cx="2438400" cy="2705927"/>
          </a:xfrm>
          <a:prstGeom prst="rect">
            <a:avLst/>
          </a:prstGeom>
        </p:spPr>
      </p:pic>
    </p:spTree>
    <p:extLst>
      <p:ext uri="{BB962C8B-B14F-4D97-AF65-F5344CB8AC3E}">
        <p14:creationId xmlns:p14="http://schemas.microsoft.com/office/powerpoint/2010/main" val="2632595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sz="6000" dirty="0"/>
              <a:t>Le parcours de prescription sociale de RLP</a:t>
            </a: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pPr algn="ctr"/>
            <a:r>
              <a:rPr lang="en-US" dirty="0"/>
              <a:t>Contexte</a:t>
            </a:r>
          </a:p>
          <a:p>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r>
              <a:rPr lang="en-US" dirty="0"/>
              <a:t>Point de départ</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pPr algn="ctr"/>
            <a:r>
              <a:rPr lang="en-US" dirty="0"/>
              <a:t>Établir le dossier</a:t>
            </a:r>
          </a:p>
          <a:p>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a:xfrm>
            <a:off x="8226932" y="1855823"/>
            <a:ext cx="584381" cy="930105"/>
          </a:xfrm>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pPr algn="ctr"/>
            <a:r>
              <a:rPr lang="en-US" dirty="0"/>
              <a:t>Mesurer le succès et les avantages</a:t>
            </a: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pPr algn="ctr"/>
            <a:r>
              <a:rPr lang="en-US" dirty="0"/>
              <a:t>Autonomie du patient dans sa prise en charge</a:t>
            </a:r>
          </a:p>
          <a:p>
            <a:endParaRPr lang="en-US"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pPr algn="ctr"/>
            <a:r>
              <a:rPr lang="en-US" dirty="0"/>
              <a:t>L'avenir de la PS à Roscommon</a:t>
            </a:r>
          </a:p>
          <a:p>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n-US" dirty="0">
                <a:solidFill>
                  <a:srgbClr val="FFC652"/>
                </a:solidFill>
              </a:rPr>
              <a:t>6</a:t>
            </a: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66531" y="1266989"/>
            <a:ext cx="1604905" cy="1391469"/>
          </a:xfrm>
          <a:prstGeom prst="rect">
            <a:avLst/>
          </a:prstGeom>
        </p:spPr>
      </p:pic>
    </p:spTree>
    <p:extLst>
      <p:ext uri="{BB962C8B-B14F-4D97-AF65-F5344CB8AC3E}">
        <p14:creationId xmlns:p14="http://schemas.microsoft.com/office/powerpoint/2010/main" val="3342108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11393"/>
            <a:ext cx="7113834" cy="5118516"/>
          </a:xfrm>
        </p:spPr>
        <p:txBody>
          <a:bodyPr>
            <a:normAutofit fontScale="32500" lnSpcReduction="20000"/>
          </a:bodyPr>
          <a:lstStyle/>
          <a:p>
            <a:pPr marL="342900" indent="-342900" algn="just">
              <a:lnSpc>
                <a:spcPct val="170000"/>
              </a:lnSpc>
              <a:buFont typeface="Arial" panose="020B0604020202020204" pitchFamily="34" charset="0"/>
              <a:buChar char="•"/>
            </a:pPr>
            <a:r>
              <a:rPr lang="en-US" sz="4200" dirty="0"/>
              <a:t>Roscommon Leader Partnership (RLP) gère le programme SICAP (Social Inclusion and Community Activation Program), qui a permis d'établir la nécessité d'une prescription sociale. </a:t>
            </a:r>
          </a:p>
          <a:p>
            <a:pPr algn="just">
              <a:lnSpc>
                <a:spcPct val="170000"/>
              </a:lnSpc>
            </a:pPr>
            <a:endParaRPr lang="en-US" sz="4200" dirty="0"/>
          </a:p>
          <a:p>
            <a:pPr marL="342900" indent="-342900" algn="just">
              <a:lnSpc>
                <a:spcPct val="170000"/>
              </a:lnSpc>
              <a:buFont typeface="Arial" panose="020B0604020202020204" pitchFamily="34" charset="0"/>
              <a:buChar char="•"/>
            </a:pPr>
            <a:r>
              <a:rPr lang="en-US" sz="4200" dirty="0"/>
              <a:t>SICAP travaille depuis longtemps avec des personnes ayant des problèmes de santé mentale, des personnes socialement vulnérables et des personnes âgées à Roscommon.</a:t>
            </a:r>
          </a:p>
          <a:p>
            <a:pPr algn="just">
              <a:lnSpc>
                <a:spcPct val="170000"/>
              </a:lnSpc>
            </a:pPr>
            <a:endParaRPr lang="en-US" sz="4200" dirty="0"/>
          </a:p>
          <a:p>
            <a:pPr marL="342900" indent="-342900" algn="just">
              <a:lnSpc>
                <a:spcPct val="170000"/>
              </a:lnSpc>
              <a:buFont typeface="Arial" panose="020B0604020202020204" pitchFamily="34" charset="0"/>
              <a:buChar char="•"/>
            </a:pPr>
            <a:r>
              <a:rPr lang="en-US" sz="4200" dirty="0"/>
              <a:t>Les questions présentées ont amené l'équipe à considérer la prescription sociale comme le meilleur moyen possible de lutter contre l'isolement, la solitude et de soutenir les personnes déconnectées et celles qui ont des difficultés physiques et émotionnelles, par exemple des douleurs dorsales persistantes.</a:t>
            </a:r>
            <a:endParaRPr lang="en-IE" sz="4200"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1. Contexte</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606410"/>
            <a:ext cx="4876800" cy="4814744"/>
          </a:xfrm>
          <a:prstGeom prst="rect">
            <a:avLst/>
          </a:prstGeom>
        </p:spPr>
      </p:pic>
      <p:pic>
        <p:nvPicPr>
          <p:cNvPr id="5" name="Picture 4"/>
          <p:cNvPicPr>
            <a:picLocks noChangeAspect="1"/>
          </p:cNvPicPr>
          <p:nvPr/>
        </p:nvPicPr>
        <p:blipFill>
          <a:blip r:embed="rId3"/>
          <a:stretch>
            <a:fillRect/>
          </a:stretch>
        </p:blipFill>
        <p:spPr>
          <a:xfrm>
            <a:off x="7933814" y="1758119"/>
            <a:ext cx="1380041" cy="1283007"/>
          </a:xfrm>
          <a:prstGeom prst="rect">
            <a:avLst/>
          </a:prstGeom>
        </p:spPr>
      </p:pic>
    </p:spTree>
    <p:extLst>
      <p:ext uri="{BB962C8B-B14F-4D97-AF65-F5344CB8AC3E}">
        <p14:creationId xmlns:p14="http://schemas.microsoft.com/office/powerpoint/2010/main" val="2207133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a:p>
            <a:endParaRPr lang="en-IE" dirty="0"/>
          </a:p>
        </p:txBody>
      </p:sp>
      <p:sp>
        <p:nvSpPr>
          <p:cNvPr id="3" name="Text Placeholder 2"/>
          <p:cNvSpPr>
            <a:spLocks noGrp="1"/>
          </p:cNvSpPr>
          <p:nvPr>
            <p:ph type="body" sz="quarter" idx="17"/>
          </p:nvPr>
        </p:nvSpPr>
        <p:spPr>
          <a:xfrm>
            <a:off x="618461" y="532348"/>
            <a:ext cx="10512420" cy="729873"/>
          </a:xfrm>
        </p:spPr>
        <p:txBody>
          <a:bodyPr/>
          <a:lstStyle/>
          <a:p>
            <a:r>
              <a:rPr lang="en-US" dirty="0">
                <a:effectLst>
                  <a:outerShdw blurRad="38100" dist="38100" dir="2700000" algn="tl">
                    <a:srgbClr val="000000">
                      <a:alpha val="43137"/>
                    </a:srgbClr>
                  </a:outerShdw>
                </a:effectLst>
              </a:rPr>
              <a:t>2. Point de départ </a:t>
            </a:r>
            <a:endParaRPr lang="en-IE" dirty="0">
              <a:effectLst>
                <a:outerShdw blurRad="38100" dist="38100" dir="2700000" algn="tl">
                  <a:srgbClr val="000000">
                    <a:alpha val="43137"/>
                  </a:srgbClr>
                </a:outerShdw>
              </a:effectLst>
            </a:endParaRPr>
          </a:p>
        </p:txBody>
      </p:sp>
      <p:sp>
        <p:nvSpPr>
          <p:cNvPr id="4" name="Text Placeholder 3"/>
          <p:cNvSpPr txBox="1">
            <a:spLocks/>
          </p:cNvSpPr>
          <p:nvPr/>
        </p:nvSpPr>
        <p:spPr bwMode="auto">
          <a:xfrm>
            <a:off x="401054" y="1106487"/>
            <a:ext cx="11172485" cy="557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buFont typeface="Arial" panose="020B0604020202020204" pitchFamily="34" charset="0"/>
              <a:buChar char="•"/>
            </a:pPr>
            <a:r>
              <a:rPr lang="en-US" sz="2300" dirty="0"/>
              <a:t>RLP a commencé son parcours de prescription sociale en examinant la littérature nationale et internationale sur la prescription sociale et les modèles de meilleures pratiques, en particulier dans le nord de l'Irlande et au Royaume-Uni.</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Ils se sont entretenus avec les responsables de la promotion de la santé du HSE, le service national de santé irlandais, et ont obtenu des informations sur un projet appelé Flourish dans le comté de Mayo. Flourish a été l'un des premiers modèles de prescription sociale en Irlande. </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RLP a effectué une visite d'étude dans le comté de Donegal, où il y </a:t>
            </a:r>
            <a:r>
              <a:rPr lang="en-US" sz="2300" dirty="0" err="1"/>
              <a:t>avait</a:t>
            </a:r>
            <a:r>
              <a:rPr lang="en-US" sz="2300" dirty="0"/>
              <a:t> 6 prescripteurs sociaux à temps partiel. Le comté de Donegal a été la première région à obtenir un financement approprié. </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Le RLP a également examiné d'autres modèles de prescription sociale, dont un dans le comté d'Offlay et le LAMP à l'hôpital James de Dublin. </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L'entreprise s'est impliquée dans le réseau All-Ireland social prescribing.</a:t>
            </a:r>
          </a:p>
          <a:p>
            <a:pPr marL="342900" indent="-342900">
              <a:lnSpc>
                <a:spcPct val="150000"/>
              </a:lnSpc>
              <a:spcBef>
                <a:spcPts val="0"/>
              </a:spcBef>
              <a:buFont typeface="Arial" panose="020B0604020202020204" pitchFamily="34" charset="0"/>
              <a:buChar char="•"/>
            </a:pPr>
            <a:endParaRPr lang="en-US" sz="2300" dirty="0"/>
          </a:p>
          <a:p>
            <a:endParaRPr lang="en-I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05920" y="482537"/>
            <a:ext cx="1290099" cy="1025528"/>
          </a:xfrm>
          <a:prstGeom prst="rect">
            <a:avLst/>
          </a:prstGeom>
        </p:spPr>
      </p:pic>
    </p:spTree>
    <p:extLst>
      <p:ext uri="{BB962C8B-B14F-4D97-AF65-F5344CB8AC3E}">
        <p14:creationId xmlns:p14="http://schemas.microsoft.com/office/powerpoint/2010/main" val="781551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353934"/>
            <a:ext cx="10512420" cy="629588"/>
          </a:xfrm>
        </p:spPr>
        <p:txBody>
          <a:bodyPr/>
          <a:lstStyle/>
          <a:p>
            <a:r>
              <a:rPr lang="en-US" dirty="0">
                <a:effectLst>
                  <a:outerShdw blurRad="38100" dist="38100" dir="2700000" algn="tl">
                    <a:srgbClr val="000000">
                      <a:alpha val="43137"/>
                    </a:srgbClr>
                  </a:outerShdw>
                </a:effectLst>
              </a:rPr>
              <a:t>3. Construire le dossier de la PS</a:t>
            </a:r>
          </a:p>
        </p:txBody>
      </p:sp>
      <p:sp>
        <p:nvSpPr>
          <p:cNvPr id="5" name="Text Placeholder 2">
            <a:extLst>
              <a:ext uri="{FF2B5EF4-FFF2-40B4-BE49-F238E27FC236}">
                <a16:creationId xmlns:a16="http://schemas.microsoft.com/office/drawing/2014/main" id="{C612956F-ED38-334D-9723-5C1C6540F878}"/>
              </a:ext>
            </a:extLst>
          </p:cNvPr>
          <p:cNvSpPr txBox="1">
            <a:spLocks/>
          </p:cNvSpPr>
          <p:nvPr/>
        </p:nvSpPr>
        <p:spPr bwMode="auto">
          <a:xfrm>
            <a:off x="291072" y="983522"/>
            <a:ext cx="11609855" cy="58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pPr>
            <a:endParaRPr lang="en-US" sz="1600" dirty="0"/>
          </a:p>
          <a:p>
            <a:pPr marL="342900" indent="-342900">
              <a:lnSpc>
                <a:spcPct val="150000"/>
              </a:lnSpc>
              <a:spcBef>
                <a:spcPts val="0"/>
              </a:spcBef>
              <a:spcAft>
                <a:spcPts val="1200"/>
              </a:spcAft>
              <a:buFont typeface="Arial" panose="020B0604020202020204" pitchFamily="34" charset="0"/>
              <a:buChar char="•"/>
            </a:pPr>
            <a:r>
              <a:rPr lang="en-US" sz="1600" dirty="0"/>
              <a:t>RLP a mis en place un </a:t>
            </a:r>
            <a:r>
              <a:rPr lang="en-US" sz="1600" b="1" dirty="0">
                <a:solidFill>
                  <a:srgbClr val="F3BDB7"/>
                </a:solidFill>
              </a:rPr>
              <a:t>comité de pilotage </a:t>
            </a:r>
            <a:r>
              <a:rPr lang="en-US" sz="1600" dirty="0"/>
              <a:t>en partenariat avec des organismes tels que SICAP, un centre de thérapie, le service d'information des citoyens locaux, une association caritative et le département des soins infirmiers et de santé de l'Université technologique de Shannon.</a:t>
            </a:r>
          </a:p>
          <a:p>
            <a:pPr marL="342900" indent="-28575">
              <a:lnSpc>
                <a:spcPct val="150000"/>
              </a:lnSpc>
              <a:spcBef>
                <a:spcPts val="0"/>
              </a:spcBef>
              <a:spcAft>
                <a:spcPts val="1200"/>
              </a:spcAft>
              <a:buFont typeface="Arial" panose="020B0604020202020204" pitchFamily="34" charset="0"/>
              <a:buChar char="•"/>
            </a:pPr>
            <a:r>
              <a:rPr lang="en-US" sz="1600" dirty="0">
                <a:solidFill>
                  <a:srgbClr val="FFC652"/>
                </a:solidFill>
              </a:rPr>
              <a:t>Ils ont obtenu un financement par loterie et ont travaillé avec l'université sur l'éthique et l'évaluation.</a:t>
            </a:r>
          </a:p>
          <a:p>
            <a:pPr marL="342900" indent="-28575">
              <a:lnSpc>
                <a:spcPct val="150000"/>
              </a:lnSpc>
              <a:spcBef>
                <a:spcPts val="0"/>
              </a:spcBef>
              <a:spcAft>
                <a:spcPts val="1200"/>
              </a:spcAft>
              <a:buFont typeface="Arial" panose="020B0604020202020204" pitchFamily="34" charset="0"/>
              <a:buChar char="•"/>
            </a:pPr>
            <a:r>
              <a:rPr lang="en-US" sz="1600" dirty="0"/>
              <a:t>Une étude a été entreprise en utilisant l'</a:t>
            </a:r>
            <a:r>
              <a:rPr lang="en-US" sz="1600" b="1" dirty="0">
                <a:solidFill>
                  <a:srgbClr val="F3BDB7"/>
                </a:solidFill>
              </a:rPr>
              <a:t>indice de bien-être </a:t>
            </a:r>
            <a:r>
              <a:rPr lang="en-US" sz="1600" dirty="0"/>
              <a:t>de l'Organisation mondiale de la santé, qui est actuellement intégré dans le modèle utilisé par le RLP. </a:t>
            </a:r>
          </a:p>
          <a:p>
            <a:pPr marL="342900" indent="-342900">
              <a:lnSpc>
                <a:spcPct val="150000"/>
              </a:lnSpc>
              <a:spcBef>
                <a:spcPts val="0"/>
              </a:spcBef>
              <a:spcAft>
                <a:spcPts val="1200"/>
              </a:spcAft>
              <a:buFont typeface="Arial" panose="020B0604020202020204" pitchFamily="34" charset="0"/>
              <a:buChar char="•"/>
            </a:pPr>
            <a:endParaRPr lang="en-US" sz="1600" dirty="0"/>
          </a:p>
          <a:p>
            <a:pPr marL="342900" indent="-342900">
              <a:lnSpc>
                <a:spcPct val="150000"/>
              </a:lnSpc>
              <a:spcBef>
                <a:spcPts val="0"/>
              </a:spcBef>
              <a:spcAft>
                <a:spcPts val="1200"/>
              </a:spcAft>
              <a:buFont typeface="Arial" panose="020B0604020202020204" pitchFamily="34" charset="0"/>
              <a:buChar char="•"/>
            </a:pPr>
            <a:endParaRPr lang="en-US" sz="1600" dirty="0"/>
          </a:p>
          <a:p>
            <a:pPr>
              <a:lnSpc>
                <a:spcPct val="150000"/>
              </a:lnSpc>
              <a:spcBef>
                <a:spcPts val="0"/>
              </a:spcBef>
              <a:spcAft>
                <a:spcPts val="1200"/>
              </a:spcAft>
            </a:pPr>
            <a:r>
              <a:rPr lang="en-US" sz="1600" dirty="0"/>
              <a:t>    Voici un bref résumé des résultats :</a:t>
            </a:r>
            <a:endParaRPr lang="en-US" sz="1600" dirty="0">
              <a:solidFill>
                <a:srgbClr val="51A9BA"/>
              </a:solidFill>
              <a:latin typeface="Josefin Sans"/>
            </a:endParaRPr>
          </a:p>
          <a:p>
            <a:pPr marL="342900" indent="-28575">
              <a:lnSpc>
                <a:spcPct val="150000"/>
              </a:lnSpc>
              <a:spcBef>
                <a:spcPts val="0"/>
              </a:spcBef>
              <a:spcAft>
                <a:spcPts val="1200"/>
              </a:spcAft>
              <a:buFont typeface="Arial" panose="020B0604020202020204" pitchFamily="34" charset="0"/>
              <a:buChar char="•"/>
            </a:pPr>
            <a:r>
              <a:rPr lang="en-US" sz="1600" dirty="0">
                <a:solidFill>
                  <a:srgbClr val="51A9BA"/>
                </a:solidFill>
                <a:latin typeface="Josefin Sans"/>
              </a:rPr>
              <a:t>On a constaté une amélioration de la santé et du bien-être général des participants qui ont utilisé le service.  </a:t>
            </a:r>
          </a:p>
          <a:p>
            <a:pPr marL="342900" indent="-28575">
              <a:lnSpc>
                <a:spcPct val="150000"/>
              </a:lnSpc>
              <a:spcBef>
                <a:spcPts val="0"/>
              </a:spcBef>
              <a:spcAft>
                <a:spcPts val="1200"/>
              </a:spcAft>
              <a:buFont typeface="Arial" panose="020B0604020202020204" pitchFamily="34" charset="0"/>
              <a:buChar char="•"/>
            </a:pPr>
            <a:r>
              <a:rPr lang="en-US" sz="1600" dirty="0">
                <a:solidFill>
                  <a:srgbClr val="51A9BA"/>
                </a:solidFill>
                <a:latin typeface="Josefin Sans"/>
              </a:rPr>
              <a:t>Les hommes et les personnes de moins de 40 ans ne souffrant d'aucun handicap étaient plus susceptibles d'utiliser ce service. </a:t>
            </a:r>
          </a:p>
          <a:p>
            <a:pPr marL="342900" indent="-28575">
              <a:lnSpc>
                <a:spcPct val="150000"/>
              </a:lnSpc>
              <a:spcBef>
                <a:spcPts val="0"/>
              </a:spcBef>
              <a:spcAft>
                <a:spcPts val="1200"/>
              </a:spcAft>
              <a:buFont typeface="Arial" panose="020B0604020202020204" pitchFamily="34" charset="0"/>
              <a:buChar char="•"/>
            </a:pPr>
            <a:r>
              <a:rPr lang="en-US" sz="1600" dirty="0">
                <a:solidFill>
                  <a:srgbClr val="FFC652"/>
                </a:solidFill>
              </a:rPr>
              <a:t>RLP a développé son modèle, en grande partie basé sur le prototype d'Offlay, et a fait une demande de financement pour Healthy Ireland (financement national qui va à chaque autorité locale).</a:t>
            </a:r>
          </a:p>
          <a:p>
            <a:pPr marL="342900" indent="-28575">
              <a:lnSpc>
                <a:spcPct val="150000"/>
              </a:lnSpc>
              <a:spcBef>
                <a:spcPts val="0"/>
              </a:spcBef>
              <a:spcAft>
                <a:spcPts val="1200"/>
              </a:spcAft>
              <a:buFont typeface="Arial" panose="020B0604020202020204" pitchFamily="34" charset="0"/>
              <a:buChar char="•"/>
            </a:pPr>
            <a:r>
              <a:rPr lang="en-US" sz="1600" dirty="0"/>
              <a:t>Ils ont élaboré </a:t>
            </a:r>
            <a:r>
              <a:rPr lang="en-US" sz="1600" dirty="0" err="1"/>
              <a:t>une</a:t>
            </a:r>
            <a:r>
              <a:rPr lang="en-US" sz="1600" dirty="0"/>
              <a:t> </a:t>
            </a:r>
            <a:r>
              <a:rPr lang="en-US" sz="1600" b="1" dirty="0">
                <a:solidFill>
                  <a:srgbClr val="F3BDB7"/>
                </a:solidFill>
              </a:rPr>
              <a:t>fiche de poste </a:t>
            </a:r>
            <a:r>
              <a:rPr lang="en-US" sz="1600" dirty="0"/>
              <a:t>et ont publié le poste par l'intermédiaire du comité directeur et du service de santé irlandais.</a:t>
            </a:r>
            <a:endParaRPr lang="en-IE" sz="1600" dirty="0"/>
          </a:p>
        </p:txBody>
      </p:sp>
    </p:spTree>
    <p:extLst>
      <p:ext uri="{BB962C8B-B14F-4D97-AF65-F5344CB8AC3E}">
        <p14:creationId xmlns:p14="http://schemas.microsoft.com/office/powerpoint/2010/main" val="1534208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1250240" y="4641011"/>
            <a:ext cx="7384802" cy="2585943"/>
          </a:xfrm>
        </p:spPr>
        <p:txBody>
          <a:bodyPr/>
          <a:lstStyle/>
          <a:p>
            <a:r>
              <a:rPr lang="en-US" sz="2400" dirty="0">
                <a:effectLst>
                  <a:outerShdw blurRad="38100" dist="38100" dir="2700000" algn="tl">
                    <a:srgbClr val="000000">
                      <a:alpha val="43137"/>
                    </a:srgbClr>
                  </a:outerShdw>
                </a:effectLst>
              </a:rPr>
              <a:t>MICHAELA DEANE HUGGINS</a:t>
            </a:r>
          </a:p>
          <a:p>
            <a:r>
              <a:rPr lang="en-US" sz="2400" dirty="0" err="1">
                <a:effectLst>
                  <a:outerShdw blurRad="38100" dist="38100" dir="2700000" algn="tl">
                    <a:srgbClr val="000000">
                      <a:alpha val="43137"/>
                    </a:srgbClr>
                  </a:outerShdw>
                </a:effectLst>
              </a:rPr>
              <a:t>Coordinatrice</a:t>
            </a:r>
            <a:r>
              <a:rPr lang="en-US" sz="2400" dirty="0">
                <a:effectLst>
                  <a:outerShdw blurRad="38100" dist="38100" dir="2700000" algn="tl">
                    <a:srgbClr val="000000">
                      <a:alpha val="43137"/>
                    </a:srgbClr>
                  </a:outerShdw>
                </a:effectLst>
              </a:rPr>
              <a:t> de la prescription sociale</a:t>
            </a:r>
          </a:p>
          <a:p>
            <a:r>
              <a:rPr lang="en-US" sz="2400" dirty="0">
                <a:effectLst>
                  <a:outerShdw blurRad="38100" dist="38100" dir="2700000" algn="tl">
                    <a:srgbClr val="000000">
                      <a:alpha val="43137"/>
                    </a:srgbClr>
                  </a:outerShdw>
                </a:effectLst>
              </a:rPr>
              <a:t>Partenariat Roscommon Leader (RLP)</a:t>
            </a:r>
          </a:p>
          <a:p>
            <a:endParaRPr lang="en-US" sz="2800" dirty="0"/>
          </a:p>
        </p:txBody>
      </p:sp>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250240" y="1418116"/>
            <a:ext cx="6530786" cy="4216202"/>
          </a:xfrm>
        </p:spPr>
        <p:txBody>
          <a:bodyPr/>
          <a:lstStyle/>
          <a:p>
            <a:pPr algn="just" eaLnBrk="1" fontAlgn="auto" hangingPunct="1">
              <a:lnSpc>
                <a:spcPct val="150000"/>
              </a:lnSpc>
              <a:spcBef>
                <a:spcPts val="0"/>
              </a:spcBef>
              <a:spcAft>
                <a:spcPts val="0"/>
              </a:spcAft>
              <a:defRPr/>
            </a:pPr>
            <a:r>
              <a:rPr lang="en-IE" sz="2300" dirty="0"/>
              <a:t>Nous mesurons le succès sur la base de l'échelle de l'indice de santé et de bien-être de </a:t>
            </a:r>
            <a:r>
              <a:rPr lang="en-IE" sz="2300" dirty="0" err="1"/>
              <a:t>l’OMS</a:t>
            </a:r>
            <a:r>
              <a:rPr lang="en-IE" sz="2300" dirty="0"/>
              <a:t> : </a:t>
            </a:r>
          </a:p>
          <a:p>
            <a:pPr algn="just" eaLnBrk="1" fontAlgn="auto" hangingPunct="1">
              <a:lnSpc>
                <a:spcPct val="150000"/>
              </a:lnSpc>
              <a:spcBef>
                <a:spcPts val="0"/>
              </a:spcBef>
              <a:spcAft>
                <a:spcPts val="0"/>
              </a:spcAft>
              <a:defRPr/>
            </a:pPr>
            <a:r>
              <a:rPr lang="en-IE" sz="2300" dirty="0"/>
              <a:t>Nous posons </a:t>
            </a:r>
            <a:r>
              <a:rPr lang="en-IE" sz="2300" b="1" dirty="0">
                <a:solidFill>
                  <a:srgbClr val="51A9BA"/>
                </a:solidFill>
              </a:rPr>
              <a:t>5 questions </a:t>
            </a:r>
            <a:r>
              <a:rPr lang="en-IE" sz="2300" dirty="0"/>
              <a:t>au participant au début de son parcours de prescription sociale et nous répétons ces questions après 3 mois de participation à l'activité pour mesurer le changement.</a:t>
            </a:r>
            <a:endParaRPr lang="en-US" sz="2300" dirty="0"/>
          </a:p>
        </p:txBody>
      </p:sp>
      <p:sp>
        <p:nvSpPr>
          <p:cNvPr id="8" name="Text Placeholder 7">
            <a:extLst>
              <a:ext uri="{FF2B5EF4-FFF2-40B4-BE49-F238E27FC236}">
                <a16:creationId xmlns:a16="http://schemas.microsoft.com/office/drawing/2014/main" id="{806F0424-6E25-B64F-AF72-3C86E6DE57A0}"/>
              </a:ext>
            </a:extLst>
          </p:cNvPr>
          <p:cNvSpPr>
            <a:spLocks noGrp="1"/>
          </p:cNvSpPr>
          <p:nvPr>
            <p:ph type="body" sz="quarter" idx="25"/>
          </p:nvPr>
        </p:nvSpPr>
        <p:spPr>
          <a:xfrm>
            <a:off x="522787" y="1532400"/>
            <a:ext cx="796700" cy="553134"/>
          </a:xfrm>
        </p:spPr>
        <p:txBody>
          <a:bodyPr/>
          <a:lstStyle/>
          <a:p>
            <a:r>
              <a:rPr lang="en-US" dirty="0"/>
              <a:t>"</a:t>
            </a:r>
          </a:p>
        </p:txBody>
      </p:sp>
      <p:sp>
        <p:nvSpPr>
          <p:cNvPr id="9" name="Text Placeholder 8">
            <a:extLst>
              <a:ext uri="{FF2B5EF4-FFF2-40B4-BE49-F238E27FC236}">
                <a16:creationId xmlns:a16="http://schemas.microsoft.com/office/drawing/2014/main" id="{4A980DE9-36B3-1E47-A5B8-7A8EA19E115C}"/>
              </a:ext>
            </a:extLst>
          </p:cNvPr>
          <p:cNvSpPr>
            <a:spLocks noGrp="1"/>
          </p:cNvSpPr>
          <p:nvPr>
            <p:ph type="body" sz="quarter" idx="26"/>
          </p:nvPr>
        </p:nvSpPr>
        <p:spPr>
          <a:xfrm>
            <a:off x="706425" y="4772467"/>
            <a:ext cx="2579872" cy="684000"/>
          </a:xfrm>
        </p:spPr>
        <p:txBody>
          <a:bodyPr/>
          <a:lstStyle/>
          <a:p>
            <a:r>
              <a:rPr lang="en-US" dirty="0"/>
              <a:t>"</a:t>
            </a:r>
          </a:p>
        </p:txBody>
      </p:sp>
      <p:sp>
        <p:nvSpPr>
          <p:cNvPr id="10" name="Text Placeholder 6">
            <a:extLst>
              <a:ext uri="{FF2B5EF4-FFF2-40B4-BE49-F238E27FC236}">
                <a16:creationId xmlns:a16="http://schemas.microsoft.com/office/drawing/2014/main" id="{30F45EE5-AC96-0C4D-9CBD-504CACBB1C4F}"/>
              </a:ext>
            </a:extLst>
          </p:cNvPr>
          <p:cNvSpPr txBox="1">
            <a:spLocks/>
          </p:cNvSpPr>
          <p:nvPr/>
        </p:nvSpPr>
        <p:spPr bwMode="auto">
          <a:xfrm>
            <a:off x="1001484" y="767023"/>
            <a:ext cx="8662801"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r" rtl="0" eaLnBrk="0" fontAlgn="base" hangingPunct="0">
              <a:lnSpc>
                <a:spcPct val="90000"/>
              </a:lnSpc>
              <a:spcBef>
                <a:spcPts val="1000"/>
              </a:spcBef>
              <a:spcAft>
                <a:spcPct val="0"/>
              </a:spcAft>
              <a:buFont typeface="Arial" panose="020B0604020202020204" pitchFamily="34" charset="0"/>
              <a:buNone/>
              <a:defRPr sz="4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effectLst>
                  <a:outerShdw blurRad="38100" dist="38100" dir="2700000" algn="tl">
                    <a:srgbClr val="000000">
                      <a:alpha val="43137"/>
                    </a:srgbClr>
                  </a:outerShdw>
                </a:effectLst>
              </a:rPr>
              <a:t> 4. MESURER LE SUCCÈS</a:t>
            </a:r>
          </a:p>
          <a:p>
            <a:endParaRPr lang="en-US" sz="2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936" y="2856108"/>
            <a:ext cx="1613140" cy="1282320"/>
          </a:xfrm>
          <a:prstGeom prst="rect">
            <a:avLst/>
          </a:prstGeom>
        </p:spPr>
      </p:pic>
    </p:spTree>
    <p:extLst>
      <p:ext uri="{BB962C8B-B14F-4D97-AF65-F5344CB8AC3E}">
        <p14:creationId xmlns:p14="http://schemas.microsoft.com/office/powerpoint/2010/main" val="17015790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586714" y="94344"/>
            <a:ext cx="11018572" cy="740228"/>
          </a:xfrm>
        </p:spPr>
        <p:txBody>
          <a:bodyPr/>
          <a:lstStyle/>
          <a:p>
            <a:r>
              <a:rPr lang="en-US" dirty="0"/>
              <a:t>4. Avantages de la prescription sociale</a:t>
            </a:r>
          </a:p>
        </p:txBody>
      </p:sp>
      <p:sp>
        <p:nvSpPr>
          <p:cNvPr id="6"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04802" y="635000"/>
            <a:ext cx="8409426" cy="5587999"/>
          </a:xfrm>
        </p:spPr>
        <p:txBody>
          <a:bodyPr>
            <a:normAutofit fontScale="25000" lnSpcReduction="20000"/>
          </a:bodyPr>
          <a:lstStyle/>
          <a:p>
            <a:pPr eaLnBrk="1" fontAlgn="auto" hangingPunct="1">
              <a:spcBef>
                <a:spcPts val="0"/>
              </a:spcBef>
              <a:spcAft>
                <a:spcPts val="0"/>
              </a:spcAft>
              <a:defRPr/>
            </a:pPr>
            <a:endParaRPr lang="en-IE" b="1" dirty="0"/>
          </a:p>
          <a:p>
            <a:pPr marL="342900" indent="-28575" eaLnBrk="1" fontAlgn="auto" hangingPunct="1">
              <a:lnSpc>
                <a:spcPct val="150000"/>
              </a:lnSpc>
              <a:spcBef>
                <a:spcPts val="0"/>
              </a:spcBef>
              <a:spcAft>
                <a:spcPts val="0"/>
              </a:spcAft>
              <a:buFont typeface="Arial" panose="020B0604020202020204" pitchFamily="34" charset="0"/>
              <a:buChar char="•"/>
              <a:defRPr/>
            </a:pPr>
            <a:r>
              <a:rPr lang="en-US" sz="7200" dirty="0"/>
              <a:t>La prescription sociale allège la pression exercée sur les médecins généralistes et les autres professionnels de la santé qui voient un grand nombre de patients présentant des problèmes non médicaux tels que la solitude et l'isolement. </a:t>
            </a:r>
            <a:r>
              <a:rPr lang="en-US" sz="7200" dirty="0">
                <a:solidFill>
                  <a:srgbClr val="51A9BA"/>
                </a:solidFill>
              </a:rPr>
              <a:t>Ces professionnels ont fait état d'un changement positif. </a:t>
            </a:r>
            <a:r>
              <a:rPr lang="en-US" sz="7200" dirty="0"/>
              <a:t>Ils peuvent passer plus de temps avec les personnes qui ont des besoins médicaux.</a:t>
            </a:r>
          </a:p>
          <a:p>
            <a:pPr marL="342900" indent="-28575" eaLnBrk="1" fontAlgn="auto" hangingPunct="1">
              <a:lnSpc>
                <a:spcPct val="150000"/>
              </a:lnSpc>
              <a:spcBef>
                <a:spcPts val="0"/>
              </a:spcBef>
              <a:spcAft>
                <a:spcPts val="0"/>
              </a:spcAft>
              <a:buFont typeface="Arial" panose="020B0604020202020204" pitchFamily="34" charset="0"/>
              <a:buChar char="•"/>
              <a:defRPr/>
            </a:pPr>
            <a:endParaRPr lang="en-US" sz="7200" dirty="0"/>
          </a:p>
          <a:p>
            <a:pPr marL="342900" indent="-28575" eaLnBrk="1" fontAlgn="auto" hangingPunct="1">
              <a:lnSpc>
                <a:spcPct val="150000"/>
              </a:lnSpc>
              <a:spcBef>
                <a:spcPts val="0"/>
              </a:spcBef>
              <a:spcAft>
                <a:spcPts val="0"/>
              </a:spcAft>
              <a:buFont typeface="Arial" panose="020B0604020202020204" pitchFamily="34" charset="0"/>
              <a:buChar char="•"/>
              <a:defRPr/>
            </a:pPr>
            <a:r>
              <a:rPr lang="en-US" sz="7200" dirty="0"/>
              <a:t>Certaines personnes ont signalé une </a:t>
            </a:r>
            <a:r>
              <a:rPr lang="en-US" sz="7200" dirty="0">
                <a:solidFill>
                  <a:srgbClr val="F3BDB7"/>
                </a:solidFill>
              </a:rPr>
              <a:t>atténuation des symptômes d'anxiété et de dépression grâce </a:t>
            </a:r>
            <a:r>
              <a:rPr lang="en-US" sz="7200" dirty="0"/>
              <a:t>à la prescription sociale. </a:t>
            </a:r>
          </a:p>
          <a:p>
            <a:pPr marL="342900" indent="-28575" eaLnBrk="1" fontAlgn="auto" hangingPunct="1">
              <a:lnSpc>
                <a:spcPct val="150000"/>
              </a:lnSpc>
              <a:spcBef>
                <a:spcPts val="0"/>
              </a:spcBef>
              <a:spcAft>
                <a:spcPts val="0"/>
              </a:spcAft>
              <a:buFont typeface="Arial" panose="020B0604020202020204" pitchFamily="34" charset="0"/>
              <a:buChar char="•"/>
              <a:defRPr/>
            </a:pPr>
            <a:endParaRPr lang="en-US" sz="7200" dirty="0"/>
          </a:p>
          <a:p>
            <a:pPr marL="342900" indent="-28575" eaLnBrk="1" fontAlgn="auto" hangingPunct="1">
              <a:lnSpc>
                <a:spcPct val="150000"/>
              </a:lnSpc>
              <a:spcBef>
                <a:spcPts val="0"/>
              </a:spcBef>
              <a:spcAft>
                <a:spcPts val="0"/>
              </a:spcAft>
              <a:buFont typeface="Arial" panose="020B0604020202020204" pitchFamily="34" charset="0"/>
              <a:buChar char="•"/>
              <a:defRPr/>
            </a:pPr>
            <a:r>
              <a:rPr lang="en-US" sz="7200" dirty="0"/>
              <a:t>Les avantages pour le patient comprennent une </a:t>
            </a:r>
            <a:r>
              <a:rPr lang="en-US" sz="7200" dirty="0">
                <a:solidFill>
                  <a:srgbClr val="FFC652"/>
                </a:solidFill>
              </a:rPr>
              <a:t>meilleure socialisation et une réduction de la solitude</a:t>
            </a:r>
            <a:r>
              <a:rPr lang="en-US" sz="7200" dirty="0"/>
              <a:t>. Possibilité d'</a:t>
            </a:r>
            <a:r>
              <a:rPr lang="en-US" sz="7200" dirty="0">
                <a:solidFill>
                  <a:srgbClr val="F3BDB7"/>
                </a:solidFill>
              </a:rPr>
              <a:t>apprendre ou d'améliorer </a:t>
            </a:r>
            <a:r>
              <a:rPr lang="en-US" sz="7200" dirty="0"/>
              <a:t>une nouvelle compétence, ou de pratiquer une activité physique.</a:t>
            </a:r>
          </a:p>
          <a:p>
            <a:pPr marL="342900" indent="-28575" eaLnBrk="1" fontAlgn="auto" hangingPunct="1">
              <a:lnSpc>
                <a:spcPct val="150000"/>
              </a:lnSpc>
              <a:spcBef>
                <a:spcPts val="0"/>
              </a:spcBef>
              <a:spcAft>
                <a:spcPts val="0"/>
              </a:spcAft>
              <a:buFont typeface="Arial" panose="020B0604020202020204" pitchFamily="34" charset="0"/>
              <a:buChar char="•"/>
              <a:defRPr/>
            </a:pPr>
            <a:endParaRPr lang="en-US" sz="7200" dirty="0"/>
          </a:p>
          <a:p>
            <a:pPr marL="342900" indent="-28575" eaLnBrk="1" fontAlgn="auto" hangingPunct="1">
              <a:lnSpc>
                <a:spcPct val="150000"/>
              </a:lnSpc>
              <a:spcBef>
                <a:spcPts val="0"/>
              </a:spcBef>
              <a:spcAft>
                <a:spcPts val="0"/>
              </a:spcAft>
              <a:buFont typeface="Arial" panose="020B0604020202020204" pitchFamily="34" charset="0"/>
              <a:buChar char="•"/>
              <a:defRPr/>
            </a:pPr>
            <a:r>
              <a:rPr lang="en-US" sz="7200" dirty="0"/>
              <a:t>Il convient également de noter que </a:t>
            </a:r>
            <a:r>
              <a:rPr lang="en-US" sz="7200" dirty="0">
                <a:solidFill>
                  <a:srgbClr val="51A9BA"/>
                </a:solidFill>
              </a:rPr>
              <a:t>certaines personnes ont besoin d'aide pour établir un diagnostic médical avant de pouvoir </a:t>
            </a:r>
            <a:r>
              <a:rPr lang="en-US" sz="7200" dirty="0"/>
              <a:t>s'engager dans le processus de prescription sociale.</a:t>
            </a:r>
          </a:p>
          <a:p>
            <a:pPr marL="342900" indent="-28575" eaLnBrk="1" fontAlgn="auto" hangingPunct="1">
              <a:spcBef>
                <a:spcPts val="0"/>
              </a:spcBef>
              <a:spcAft>
                <a:spcPts val="0"/>
              </a:spcAft>
              <a:buFont typeface="Arial" panose="020B0604020202020204" pitchFamily="34" charset="0"/>
              <a:buChar char="•"/>
              <a:defRPr/>
            </a:pPr>
            <a:endParaRPr lang="en-US" dirty="0"/>
          </a:p>
          <a:p>
            <a:pPr marL="342900" indent="-28575" eaLnBrk="1" fontAlgn="auto" hangingPunct="1">
              <a:spcBef>
                <a:spcPts val="0"/>
              </a:spcBef>
              <a:spcAft>
                <a:spcPts val="0"/>
              </a:spcAft>
              <a:buFont typeface="Arial" panose="020B0604020202020204" pitchFamily="34" charset="0"/>
              <a:buChar char="•"/>
              <a:defRPr/>
            </a:pPr>
            <a:endParaRPr lang="en-IE" dirty="0"/>
          </a:p>
          <a:p>
            <a:pPr marL="342900" indent="-342900" eaLnBrk="1" fontAlgn="auto" hangingPunct="1">
              <a:spcBef>
                <a:spcPts val="0"/>
              </a:spcBef>
              <a:spcAft>
                <a:spcPts val="0"/>
              </a:spcAft>
              <a:buFont typeface="Arial" panose="020B0604020202020204" pitchFamily="34" charset="0"/>
              <a:buChar char="•"/>
              <a:defRPr/>
            </a:pPr>
            <a:endParaRPr lang="en-IE" dirty="0"/>
          </a:p>
        </p:txBody>
      </p:sp>
      <p:pic>
        <p:nvPicPr>
          <p:cNvPr id="3076" name="Picture 4">
            <a:extLst>
              <a:ext uri="{FF2B5EF4-FFF2-40B4-BE49-F238E27FC236}">
                <a16:creationId xmlns:a16="http://schemas.microsoft.com/office/drawing/2014/main" id="{5DC0DCE0-AA7A-FFDC-7491-AF60DA6D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085" y="1948543"/>
            <a:ext cx="2656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5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909568"/>
            <a:ext cx="10512420" cy="4596197"/>
          </a:xfrm>
        </p:spPr>
        <p:txBody>
          <a:bodyPr>
            <a:normAutofit fontScale="70000" lnSpcReduction="20000"/>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La réunion </a:t>
            </a:r>
            <a:r>
              <a:rPr lang="en-US" sz="2300" dirty="0" err="1"/>
              <a:t>initiale</a:t>
            </a:r>
            <a:r>
              <a:rPr lang="en-US" sz="2300" dirty="0"/>
              <a:t> pour </a:t>
            </a:r>
            <a:r>
              <a:rPr lang="en-US" sz="2300" dirty="0" err="1"/>
              <a:t>l’évaluation</a:t>
            </a:r>
            <a:r>
              <a:rPr lang="en-US" sz="2300" dirty="0"/>
              <a:t> des besoins consiste à découvrir ce qui compte pour la personne, plutôt que de faire des suppositions.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Les buts et objectifs de l'individu sont établis.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La personne est encouragée à exprimer comment le coordinateur de la prescription sociale peut la soutenir dans son parcours, et non l'inverse.</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L'idée est de donner aux gens les outils nécessaires pour faire leurs propres choix en ce qui concerne les activités auxquelles ils veulent participer, avec le soutien du coordinateur de la prescription sociale.</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C'est l'individu qui compte. Le coordinateur de la prescription sociale est un facilitateur.</a:t>
            </a:r>
          </a:p>
          <a:p>
            <a:pPr marL="342900" indent="-342900" eaLnBrk="1" fontAlgn="auto" hangingPunct="1">
              <a:spcBef>
                <a:spcPts val="0"/>
              </a:spcBef>
              <a:spcAft>
                <a:spcPts val="0"/>
              </a:spcAft>
              <a:buFont typeface="Arial" panose="020B0604020202020204" pitchFamily="34" charset="0"/>
              <a:buChar char="•"/>
              <a:defRPr/>
            </a:pPr>
            <a:endParaRPr lang="en-IE"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73942"/>
            <a:ext cx="10512420" cy="729873"/>
          </a:xfrm>
        </p:spPr>
        <p:txBody>
          <a:bodyPr/>
          <a:lstStyle/>
          <a:p>
            <a:r>
              <a:rPr lang="en-US" dirty="0">
                <a:effectLst>
                  <a:outerShdw blurRad="38100" dist="38100" dir="2700000" algn="tl">
                    <a:srgbClr val="000000">
                      <a:alpha val="43137"/>
                    </a:srgbClr>
                  </a:outerShdw>
                </a:effectLst>
              </a:rPr>
              <a:t>5. Autonomie du patient dans </a:t>
            </a:r>
            <a:r>
              <a:rPr lang="en-US" dirty="0" err="1">
                <a:effectLst>
                  <a:outerShdw blurRad="38100" dist="38100" dir="2700000" algn="tl">
                    <a:srgbClr val="000000">
                      <a:alpha val="43137"/>
                    </a:srgbClr>
                  </a:outerShdw>
                </a:effectLst>
              </a:rPr>
              <a:t>ses</a:t>
            </a:r>
            <a:r>
              <a:rPr lang="en-US" dirty="0">
                <a:effectLst>
                  <a:outerShdw blurRad="38100" dist="38100" dir="2700000" algn="tl">
                    <a:srgbClr val="000000">
                      <a:alpha val="43137"/>
                    </a:srgbClr>
                  </a:outerShdw>
                </a:effectLst>
              </a:rPr>
              <a:t> soins</a:t>
            </a:r>
          </a:p>
        </p:txBody>
      </p:sp>
    </p:spTree>
    <p:extLst>
      <p:ext uri="{BB962C8B-B14F-4D97-AF65-F5344CB8AC3E}">
        <p14:creationId xmlns:p14="http://schemas.microsoft.com/office/powerpoint/2010/main" val="2073386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58021" y="1475272"/>
            <a:ext cx="10968514" cy="5546782"/>
          </a:xfrm>
        </p:spPr>
        <p:txBody>
          <a:bodyPr>
            <a:normAutofit fontScale="25000" lnSpcReduction="20000"/>
          </a:bodyPr>
          <a:lstStyle/>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Il y a un besoin à Roscommon de mettre en place plus d'activités.</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Le RLP identifie des lieux gratuits à utiliser pour faciliter les activités de prescription sociale.</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Il y a une discussion en cours sur le paiement des activités. Est-ce acceptable ? Par exemple, prescrire socialement à des personnes une école de danse ou un cours de yoga moyennant un droit d'entrée.</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Le RLP va créer une liste de suggestions d'activités pour les personnes qui ont du mal à savoir ce qu'elles veulent.</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Il y a des défis géographiques à Roscommon avec des personnes qui ont du mal à voyager en raison de problèmes de santé, et ils cherchent des moyens de les surmonter.</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L'objectif est de mettre en relation des personnes ayant des intérêts similaires afin de créer d'autres groupes.</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Le RLP vise à inclure davantage de groupes démographiques sous-représentés. Les recherches montrent que le service de Roscommon était surtout utilisé par des hommes de moins de 40 ans sans handicap. Nous observons aujourd'hui une démographie différente en raison des références des professionnels de la santé professionnelle et psychiatrique</a:t>
            </a:r>
            <a:r>
              <a:rPr lang="en-US" sz="7200" dirty="0"/>
              <a:t>.</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IE" sz="2000"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524436"/>
            <a:ext cx="10647637" cy="638864"/>
          </a:xfrm>
        </p:spPr>
        <p:txBody>
          <a:bodyPr/>
          <a:lstStyle/>
          <a:p>
            <a:r>
              <a:rPr lang="en-US" dirty="0">
                <a:effectLst>
                  <a:outerShdw blurRad="38100" dist="38100" dir="2700000" algn="tl">
                    <a:srgbClr val="000000">
                      <a:alpha val="43137"/>
                    </a:srgbClr>
                  </a:outerShdw>
                </a:effectLst>
              </a:rPr>
              <a:t>6. L'avenir de la prescription sociale à Roscommon</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02472" y="5382728"/>
            <a:ext cx="1865326" cy="798891"/>
          </a:xfrm>
          <a:prstGeom prst="rect">
            <a:avLst/>
          </a:prstGeom>
        </p:spPr>
      </p:pic>
      <p:pic>
        <p:nvPicPr>
          <p:cNvPr id="6" name="Picture 5">
            <a:extLst>
              <a:ext uri="{FF2B5EF4-FFF2-40B4-BE49-F238E27FC236}">
                <a16:creationId xmlns:a16="http://schemas.microsoft.com/office/drawing/2014/main" id="{39DC5593-F452-B8C3-D5C6-7AA8958A5F60}"/>
              </a:ext>
            </a:extLst>
          </p:cNvPr>
          <p:cNvPicPr>
            <a:picLocks noChangeAspect="1"/>
          </p:cNvPicPr>
          <p:nvPr/>
        </p:nvPicPr>
        <p:blipFill>
          <a:blip r:embed="rId3"/>
          <a:stretch>
            <a:fillRect/>
          </a:stretch>
        </p:blipFill>
        <p:spPr>
          <a:xfrm>
            <a:off x="9102472" y="1395806"/>
            <a:ext cx="1610549" cy="798891"/>
          </a:xfrm>
          <a:prstGeom prst="rect">
            <a:avLst/>
          </a:prstGeom>
        </p:spPr>
      </p:pic>
    </p:spTree>
    <p:extLst>
      <p:ext uri="{BB962C8B-B14F-4D97-AF65-F5344CB8AC3E}">
        <p14:creationId xmlns:p14="http://schemas.microsoft.com/office/powerpoint/2010/main" val="1657875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768783"/>
            <a:ext cx="7718578" cy="4440823"/>
          </a:xfrm>
        </p:spPr>
        <p:txBody>
          <a:bodyPr>
            <a:normAutofit/>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t>Le rôle du professionnel de la santé et des soins dans l'apprentissage des adultes et de la communauté</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THEME 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4094686212"/>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15379</TotalTime>
  <Words>24583</Words>
  <Application>Microsoft Macintosh PowerPoint</Application>
  <PresentationFormat>Grand écran</PresentationFormat>
  <Paragraphs>1663</Paragraphs>
  <Slides>134</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134</vt:i4>
      </vt:variant>
    </vt:vector>
  </HeadingPairs>
  <TitlesOfParts>
    <vt:vector size="146" baseType="lpstr">
      <vt:lpstr>Amatic SC</vt:lpstr>
      <vt:lpstr>Architects Daughter</vt:lpstr>
      <vt:lpstr>Arial</vt:lpstr>
      <vt:lpstr>Arial Narrow</vt:lpstr>
      <vt:lpstr>Avenir Light</vt:lpstr>
      <vt:lpstr>Calibri</vt:lpstr>
      <vt:lpstr>Courier New</vt:lpstr>
      <vt:lpstr>Josefin Sans</vt:lpstr>
      <vt:lpstr>Montserrat</vt:lpstr>
      <vt:lpstr>Symbol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keywords>, docId:754037BA53DBD1CF7F57D419A7A2AE96</cp:keywords>
  <cp:lastModifiedBy>pauline.lherault@gmail.com</cp:lastModifiedBy>
  <cp:revision>478</cp:revision>
  <dcterms:created xsi:type="dcterms:W3CDTF">2019-07-15T10:12:55Z</dcterms:created>
  <dcterms:modified xsi:type="dcterms:W3CDTF">2022-12-20T08:54:28Z</dcterms:modified>
</cp:coreProperties>
</file>