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Lst>
  <p:notesMasterIdLst>
    <p:notesMasterId r:id="rId63"/>
  </p:notesMasterIdLst>
  <p:sldIdLst>
    <p:sldId id="352" r:id="rId3"/>
    <p:sldId id="4455" r:id="rId4"/>
    <p:sldId id="4464" r:id="rId5"/>
    <p:sldId id="4456" r:id="rId6"/>
    <p:sldId id="4457" r:id="rId7"/>
    <p:sldId id="4454" r:id="rId8"/>
    <p:sldId id="4375" r:id="rId9"/>
    <p:sldId id="4409" r:id="rId10"/>
    <p:sldId id="4458" r:id="rId11"/>
    <p:sldId id="4394" r:id="rId12"/>
    <p:sldId id="4436" r:id="rId13"/>
    <p:sldId id="4466" r:id="rId14"/>
    <p:sldId id="4429" r:id="rId15"/>
    <p:sldId id="4433" r:id="rId16"/>
    <p:sldId id="4445" r:id="rId17"/>
    <p:sldId id="4422" r:id="rId18"/>
    <p:sldId id="4427" r:id="rId19"/>
    <p:sldId id="4459" r:id="rId20"/>
    <p:sldId id="4414" r:id="rId21"/>
    <p:sldId id="4386" r:id="rId22"/>
    <p:sldId id="4460" r:id="rId23"/>
    <p:sldId id="4426" r:id="rId24"/>
    <p:sldId id="4415" r:id="rId25"/>
    <p:sldId id="4447" r:id="rId26"/>
    <p:sldId id="4405" r:id="rId27"/>
    <p:sldId id="4417" r:id="rId28"/>
    <p:sldId id="4408" r:id="rId29"/>
    <p:sldId id="4443" r:id="rId30"/>
    <p:sldId id="4412" r:id="rId31"/>
    <p:sldId id="4449" r:id="rId32"/>
    <p:sldId id="4434" r:id="rId33"/>
    <p:sldId id="4424" r:id="rId34"/>
    <p:sldId id="4421" r:id="rId35"/>
    <p:sldId id="4416" r:id="rId36"/>
    <p:sldId id="4431" r:id="rId37"/>
    <p:sldId id="4437" r:id="rId38"/>
    <p:sldId id="4430" r:id="rId39"/>
    <p:sldId id="4461" r:id="rId40"/>
    <p:sldId id="4410" r:id="rId41"/>
    <p:sldId id="4423" r:id="rId42"/>
    <p:sldId id="4432" r:id="rId43"/>
    <p:sldId id="4468" r:id="rId44"/>
    <p:sldId id="4462" r:id="rId45"/>
    <p:sldId id="4419" r:id="rId46"/>
    <p:sldId id="4428" r:id="rId47"/>
    <p:sldId id="4440" r:id="rId48"/>
    <p:sldId id="4425" r:id="rId49"/>
    <p:sldId id="4463" r:id="rId50"/>
    <p:sldId id="4474" r:id="rId51"/>
    <p:sldId id="4469" r:id="rId52"/>
    <p:sldId id="279" r:id="rId53"/>
    <p:sldId id="4470" r:id="rId54"/>
    <p:sldId id="4472" r:id="rId55"/>
    <p:sldId id="4471" r:id="rId56"/>
    <p:sldId id="4473" r:id="rId57"/>
    <p:sldId id="4475" r:id="rId58"/>
    <p:sldId id="4465" r:id="rId59"/>
    <p:sldId id="4438" r:id="rId60"/>
    <p:sldId id="4467" r:id="rId61"/>
    <p:sldId id="360" r:id="rId62"/>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E5EF"/>
    <a:srgbClr val="51A9BA"/>
    <a:srgbClr val="FFC652"/>
    <a:srgbClr val="F3BDB7"/>
    <a:srgbClr val="E9857B"/>
    <a:srgbClr val="F0F0F0"/>
    <a:srgbClr val="231F20"/>
    <a:srgbClr val="313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16" autoAdjust="0"/>
    <p:restoredTop sz="94660"/>
  </p:normalViewPr>
  <p:slideViewPr>
    <p:cSldViewPr snapToGrid="0">
      <p:cViewPr varScale="1">
        <p:scale>
          <a:sx n="114" d="100"/>
          <a:sy n="114" d="100"/>
        </p:scale>
        <p:origin x="510" y="114"/>
      </p:cViewPr>
      <p:guideLst/>
    </p:cSldViewPr>
  </p:slideViewPr>
  <p:notesTextViewPr>
    <p:cViewPr>
      <p:scale>
        <a:sx n="1" d="1"/>
        <a:sy n="1" d="1"/>
      </p:scale>
      <p:origin x="0" y="0"/>
    </p:cViewPr>
  </p:notesTextViewPr>
  <p:sorterViewPr>
    <p:cViewPr>
      <p:scale>
        <a:sx n="90" d="100"/>
        <a:sy n="90" d="100"/>
      </p:scale>
      <p:origin x="0" y="-2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Josefin Sans"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Josefin Sans" pitchFamily="2" charset="0"/>
              </a:defRPr>
            </a:lvl1pPr>
          </a:lstStyle>
          <a:p>
            <a:fld id="{D7F89B63-EEF7-B54F-9BD2-F5F16671E6E3}" type="datetimeFigureOut">
              <a:rPr lang="en-US" smtClean="0"/>
              <a:pPr/>
              <a:t>12/15/2022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Josefin Sans"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Josefin Sans" pitchFamily="2" charset="0"/>
              </a:defRPr>
            </a:lvl1pPr>
          </a:lstStyle>
          <a:p>
            <a:fld id="{06C360A2-B08B-044C-A2B9-FC0D1B66EC3F}" type="slidenum">
              <a:rPr lang="en-US" smtClean="0"/>
              <a:pPr/>
              <a:t>‹Nº›</a:t>
            </a:fld>
            <a:endParaRPr lang="en-US" dirty="0"/>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Josefin Sans" pitchFamily="2" charset="0"/>
        <a:ea typeface="+mn-ea"/>
        <a:cs typeface="+mn-cs"/>
      </a:defRPr>
    </a:lvl1pPr>
    <a:lvl2pPr marL="457200" algn="l" defTabSz="914400" rtl="0" eaLnBrk="1" latinLnBrk="0" hangingPunct="1">
      <a:defRPr sz="1200" kern="1200">
        <a:solidFill>
          <a:schemeClr val="tx1"/>
        </a:solidFill>
        <a:latin typeface="Josefin Sans" pitchFamily="2" charset="0"/>
        <a:ea typeface="+mn-ea"/>
        <a:cs typeface="+mn-cs"/>
      </a:defRPr>
    </a:lvl2pPr>
    <a:lvl3pPr marL="914400" algn="l" defTabSz="914400" rtl="0" eaLnBrk="1" latinLnBrk="0" hangingPunct="1">
      <a:defRPr sz="1200" kern="1200">
        <a:solidFill>
          <a:schemeClr val="tx1"/>
        </a:solidFill>
        <a:latin typeface="Josefin Sans" pitchFamily="2" charset="0"/>
        <a:ea typeface="+mn-ea"/>
        <a:cs typeface="+mn-cs"/>
      </a:defRPr>
    </a:lvl3pPr>
    <a:lvl4pPr marL="1371600" algn="l" defTabSz="914400" rtl="0" eaLnBrk="1" latinLnBrk="0" hangingPunct="1">
      <a:defRPr sz="1200" kern="1200">
        <a:solidFill>
          <a:schemeClr val="tx1"/>
        </a:solidFill>
        <a:latin typeface="Josefin Sans" pitchFamily="2" charset="0"/>
        <a:ea typeface="+mn-ea"/>
        <a:cs typeface="+mn-cs"/>
      </a:defRPr>
    </a:lvl4pPr>
    <a:lvl5pPr marL="1828800" algn="l" defTabSz="914400" rtl="0" eaLnBrk="1" latinLnBrk="0" hangingPunct="1">
      <a:defRPr sz="1200" kern="1200">
        <a:solidFill>
          <a:schemeClr val="tx1"/>
        </a:solidFill>
        <a:latin typeface="Josefin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deas slide 2">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8805279" y="128450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8696085" y="130128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8278608" y="1105377"/>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77057" y="147798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11022471" y="1105377"/>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8818195" y="1941970"/>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99600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554938"/>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083623"/>
            <a:ext cx="12206286" cy="2825089"/>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88393" y="214853"/>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9948"/>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lain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229607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lain Slide - Teal">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3120619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36406" y="-2360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2" name="Group 1">
            <a:extLst>
              <a:ext uri="{FF2B5EF4-FFF2-40B4-BE49-F238E27FC236}">
                <a16:creationId xmlns:a16="http://schemas.microsoft.com/office/drawing/2014/main" id="{8A02FCBD-F2FF-BB7C-5E11-5D5CD0F744D5}"/>
              </a:ext>
            </a:extLst>
          </p:cNvPr>
          <p:cNvGrpSpPr/>
          <p:nvPr userDrawn="1"/>
        </p:nvGrpSpPr>
        <p:grpSpPr>
          <a:xfrm rot="1048407">
            <a:off x="9428949" y="777277"/>
            <a:ext cx="997005" cy="4919608"/>
            <a:chOff x="5570483" y="525517"/>
            <a:chExt cx="997005" cy="4919608"/>
          </a:xfrm>
        </p:grpSpPr>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570483" y="525517"/>
              <a:ext cx="955731" cy="567511"/>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585692" y="1767271"/>
              <a:ext cx="962746" cy="1055304"/>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595126" y="939082"/>
              <a:ext cx="946962" cy="1028731"/>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574931" y="4405006"/>
              <a:ext cx="992557" cy="1040119"/>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579934" y="3519251"/>
              <a:ext cx="973267" cy="1059100"/>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579601" y="2612617"/>
              <a:ext cx="976775" cy="1098959"/>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rgbClr val="FFC65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54" name="Group 53">
            <a:extLst>
              <a:ext uri="{FF2B5EF4-FFF2-40B4-BE49-F238E27FC236}">
                <a16:creationId xmlns:a16="http://schemas.microsoft.com/office/drawing/2014/main" id="{4EE7C690-0A50-474B-A530-DEA6C7F223F9}"/>
              </a:ext>
            </a:extLst>
          </p:cNvPr>
          <p:cNvGrpSpPr/>
          <p:nvPr userDrawn="1"/>
        </p:nvGrpSpPr>
        <p:grpSpPr>
          <a:xfrm rot="813988">
            <a:off x="8669006" y="5610029"/>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dirty="0">
                  <a:latin typeface="Josefin Sans" pitchFamily="2" charset="0"/>
                </a:endParaRPr>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dirty="0">
                  <a:latin typeface="Josefin Sans" pitchFamily="2" charset="0"/>
                </a:endParaRPr>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Josefin Sans" pitchFamily="2" charset="0"/>
              </a:endParaRPr>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latin typeface="Josefin Sans" pitchFamily="2" charset="0"/>
              </a:endParaRPr>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14449"/>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200204" y="336585"/>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Josefin Sans" pitchFamily="2" charset="0"/>
              </a:defRPr>
            </a:lvl1pPr>
          </a:lstStyle>
          <a:p>
            <a:fld id="{C764DE79-268F-4C1A-8933-263129D2AF90}" type="datetimeFigureOut">
              <a:rPr lang="en-US" smtClean="0"/>
              <a:pPr/>
              <a:t>12/15/2022</a:t>
            </a:fld>
            <a:endParaRPr lang="en-US" dirty="0"/>
          </a:p>
        </p:txBody>
      </p:sp>
      <p:sp>
        <p:nvSpPr>
          <p:cNvPr id="3" name="Footer Placeholder 2"/>
          <p:cNvSpPr>
            <a:spLocks noGrp="1"/>
          </p:cNvSpPr>
          <p:nvPr>
            <p:ph type="ftr" sz="quarter" idx="11"/>
          </p:nvPr>
        </p:nvSpPr>
        <p:spPr/>
        <p:txBody>
          <a:bodyPr/>
          <a:lstStyle>
            <a:lvl1pPr>
              <a:defRPr>
                <a:latin typeface="Josefin Sans" pitchFamily="2"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Josefin Sans" pitchFamily="2" charset="0"/>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324128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669696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384369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7795683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205935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8015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086" indent="0" algn="ctr">
              <a:buNone/>
              <a:defRPr sz="2000"/>
            </a:lvl2pPr>
            <a:lvl3pPr marL="914172" indent="0" algn="ctr">
              <a:buNone/>
              <a:defRPr sz="1800"/>
            </a:lvl3pPr>
            <a:lvl4pPr marL="1371257" indent="0" algn="ctr">
              <a:buNone/>
              <a:defRPr sz="1600"/>
            </a:lvl4pPr>
            <a:lvl5pPr marL="1828343" indent="0" algn="ctr">
              <a:buNone/>
              <a:defRPr sz="1600"/>
            </a:lvl5pPr>
            <a:lvl6pPr marL="2285429" indent="0" algn="ctr">
              <a:buNone/>
              <a:defRPr sz="1600"/>
            </a:lvl6pPr>
            <a:lvl7pPr marL="2742514" indent="0" algn="ctr">
              <a:buNone/>
              <a:defRPr sz="1600"/>
            </a:lvl7pPr>
            <a:lvl8pPr marL="3199600" indent="0" algn="ctr">
              <a:buNone/>
              <a:defRPr sz="1600"/>
            </a:lvl8pPr>
            <a:lvl9pPr marL="365668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106195814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137452986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086" indent="0">
              <a:buNone/>
              <a:defRPr sz="2000">
                <a:solidFill>
                  <a:schemeClr val="tx1">
                    <a:tint val="75000"/>
                  </a:schemeClr>
                </a:solidFill>
              </a:defRPr>
            </a:lvl2pPr>
            <a:lvl3pPr marL="914172" indent="0">
              <a:buNone/>
              <a:defRPr sz="1800">
                <a:solidFill>
                  <a:schemeClr val="tx1">
                    <a:tint val="75000"/>
                  </a:schemeClr>
                </a:solidFill>
              </a:defRPr>
            </a:lvl3pPr>
            <a:lvl4pPr marL="1371257" indent="0">
              <a:buNone/>
              <a:defRPr sz="1600">
                <a:solidFill>
                  <a:schemeClr val="tx1">
                    <a:tint val="75000"/>
                  </a:schemeClr>
                </a:solidFill>
              </a:defRPr>
            </a:lvl4pPr>
            <a:lvl5pPr marL="1828343" indent="0">
              <a:buNone/>
              <a:defRPr sz="1600">
                <a:solidFill>
                  <a:schemeClr val="tx1">
                    <a:tint val="75000"/>
                  </a:schemeClr>
                </a:solidFill>
              </a:defRPr>
            </a:lvl5pPr>
            <a:lvl6pPr marL="2285429"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503994002"/>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69313322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12/15/2022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661536638"/>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12/15/2022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4106870080"/>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3434808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4007744742"/>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86" indent="0">
              <a:buNone/>
              <a:defRPr sz="2800"/>
            </a:lvl2pPr>
            <a:lvl3pPr marL="914172" indent="0">
              <a:buNone/>
              <a:defRPr sz="2400"/>
            </a:lvl3pPr>
            <a:lvl4pPr marL="1371257" indent="0">
              <a:buNone/>
              <a:defRPr sz="2000"/>
            </a:lvl4pPr>
            <a:lvl5pPr marL="1828343" indent="0">
              <a:buNone/>
              <a:defRPr sz="2000"/>
            </a:lvl5pPr>
            <a:lvl6pPr marL="2285429" indent="0">
              <a:buNone/>
              <a:defRPr sz="2000"/>
            </a:lvl6pPr>
            <a:lvl7pPr marL="2742514" indent="0">
              <a:buNone/>
              <a:defRPr sz="2000"/>
            </a:lvl7pPr>
            <a:lvl8pPr marL="3199600" indent="0">
              <a:buNone/>
              <a:defRPr sz="2000"/>
            </a:lvl8pPr>
            <a:lvl9pPr marL="3656686"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49301927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31136804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08983086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407755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497187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1689244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871038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0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44992" y="-261258"/>
            <a:ext cx="10820181" cy="483325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946193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99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05004" y="-189187"/>
            <a:ext cx="12584159" cy="7220607"/>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2030336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028938" y="969697"/>
            <a:ext cx="4279786" cy="476471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3430808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5879816" y="3429000"/>
            <a:ext cx="5477212" cy="2434990"/>
          </a:xfrm>
          <a:prstGeom prst="rect">
            <a:avLst/>
          </a:prstGeom>
          <a:solidFill>
            <a:schemeClr val="bg1">
              <a:lumMod val="95000"/>
            </a:schemeClr>
          </a:solidFill>
        </p:spPr>
        <p:txBody>
          <a:bodyPr>
            <a:normAutofit/>
          </a:bodyPr>
          <a:lstStyle>
            <a:lvl1pPr>
              <a:defRPr sz="1051"/>
            </a:lvl1pPr>
          </a:lstStyle>
          <a:p>
            <a:endParaRPr lang="en-US"/>
          </a:p>
        </p:txBody>
      </p:sp>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5879816" y="781740"/>
            <a:ext cx="5477212" cy="2434990"/>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64956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195994" y="2357080"/>
            <a:ext cx="6035032" cy="3346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16987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2538090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heme" Target="../theme/theme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dirty="0"/>
              <a:t>Click to edit Master title style</a:t>
            </a:r>
            <a:endParaRPr lang="ru-RU" altLang="en-IE" dirty="0"/>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dirty="0"/>
              <a:t>Edit Master text styles</a:t>
            </a:r>
          </a:p>
          <a:p>
            <a:pPr lvl="1"/>
            <a:r>
              <a:rPr lang="en-US" altLang="en-IE" dirty="0"/>
              <a:t>Second level</a:t>
            </a:r>
          </a:p>
          <a:p>
            <a:pPr lvl="2"/>
            <a:r>
              <a:rPr lang="en-US" altLang="en-IE" dirty="0"/>
              <a:t>Third level</a:t>
            </a:r>
          </a:p>
          <a:p>
            <a:pPr lvl="3"/>
            <a:r>
              <a:rPr lang="en-US" altLang="en-IE" dirty="0"/>
              <a:t>Fourth level</a:t>
            </a:r>
          </a:p>
          <a:p>
            <a:pPr lvl="4"/>
            <a:r>
              <a:rPr lang="en-US" altLang="en-IE" dirty="0"/>
              <a:t>Fifth level</a:t>
            </a:r>
            <a:endParaRPr lang="ru-RU" altLang="en-IE" dirty="0"/>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Josefin Sans" pitchFamily="2" charset="0"/>
              </a:defRPr>
            </a:lvl1pPr>
          </a:lstStyle>
          <a:p>
            <a:pPr>
              <a:defRPr/>
            </a:pPr>
            <a:fld id="{2096F27E-122C-DA48-A6DF-3512B02B1180}" type="datetime1">
              <a:rPr lang="en-IE" smtClean="0"/>
              <a:pPr>
                <a:defRPr/>
              </a:pPr>
              <a:t>15/12/2022</a:t>
            </a:fld>
            <a:endParaRPr lang="ru-RU" dirty="0"/>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Josefin Sans" pitchFamily="2" charset="0"/>
              </a:defRPr>
            </a:lvl1pPr>
          </a:lstStyle>
          <a:p>
            <a:pPr>
              <a:defRPr/>
            </a:pPr>
            <a:endParaRPr lang="ru-RU" dirty="0"/>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latin typeface="Josefin Sans" pitchFamily="2" charset="0"/>
              </a:defRPr>
            </a:lvl1pPr>
          </a:lstStyle>
          <a:p>
            <a:pPr>
              <a:defRPr/>
            </a:pPr>
            <a:fld id="{E9902012-F364-C64D-A3B8-56BEDC76006E}" type="slidenum">
              <a:rPr lang="ru-RU" altLang="ru-UA" smtClean="0"/>
              <a:pPr>
                <a:defRPr/>
              </a:pPr>
              <a:t>‹Nº›</a:t>
            </a:fld>
            <a:endParaRPr lang="ru-RU" altLang="ru-U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90" r:id="rId11"/>
    <p:sldLayoutId id="2147483655" r:id="rId12"/>
    <p:sldLayoutId id="2147483657" r:id="rId13"/>
    <p:sldLayoutId id="2147483658" r:id="rId14"/>
    <p:sldLayoutId id="2147483659" r:id="rId15"/>
    <p:sldLayoutId id="2147483664" r:id="rId16"/>
    <p:sldLayoutId id="2147483665" r:id="rId17"/>
    <p:sldLayoutId id="2147483666" r:id="rId18"/>
    <p:sldLayoutId id="2147483667" r:id="rId19"/>
    <p:sldLayoutId id="2147483668" r:id="rId20"/>
    <p:sldLayoutId id="2147483669" r:id="rId21"/>
    <p:sldLayoutId id="2147483715" r:id="rId22"/>
    <p:sldLayoutId id="2147483716" r:id="rId23"/>
    <p:sldLayoutId id="2147483670" r:id="rId24"/>
    <p:sldLayoutId id="2147483671" r:id="rId25"/>
    <p:sldLayoutId id="2147483672" r:id="rId26"/>
    <p:sldLayoutId id="2147483673" r:id="rId27"/>
    <p:sldLayoutId id="2147483656" r:id="rId28"/>
    <p:sldLayoutId id="2147483680" r:id="rId29"/>
    <p:sldLayoutId id="2147483674" r:id="rId30"/>
    <p:sldLayoutId id="2147483676" r:id="rId31"/>
    <p:sldLayoutId id="2147483677" r:id="rId32"/>
    <p:sldLayoutId id="2147483678" r:id="rId33"/>
    <p:sldLayoutId id="2147483679" r:id="rId34"/>
    <p:sldLayoutId id="2147483682" r:id="rId35"/>
    <p:sldLayoutId id="2147483683" r:id="rId36"/>
    <p:sldLayoutId id="2147483684" r:id="rId37"/>
    <p:sldLayoutId id="2147483686" r:id="rId38"/>
    <p:sldLayoutId id="2147483691" r:id="rId39"/>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Josefin Sans"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Josefin Sans"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Josefin Sans"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Josefin Sans"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12/15/2022</a:t>
            </a:fld>
            <a:endParaRPr lang="en-US"/>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‹Nº›</a:t>
            </a:fld>
            <a:endParaRPr lang="en-US"/>
          </a:p>
        </p:txBody>
      </p:sp>
    </p:spTree>
    <p:extLst>
      <p:ext uri="{BB962C8B-B14F-4D97-AF65-F5344CB8AC3E}">
        <p14:creationId xmlns:p14="http://schemas.microsoft.com/office/powerpoint/2010/main" val="337233419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hf hdr="0" ftr="0" dt="0"/>
  <p:txStyles>
    <p:titleStyle>
      <a:lvl1pPr algn="l" defTabSz="91417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3" indent="-228543" algn="l" defTabSz="91417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9" indent="-228543" algn="l" defTabSz="91417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15" indent="-228543" algn="l" defTabSz="91417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00"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86"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5.xml"/><Relationship Id="rId1" Type="http://schemas.openxmlformats.org/officeDocument/2006/relationships/video" Target="https://player.vimeo.com/video/548654740?h=e98b92252c&amp;app_id=122963" TargetMode="External"/><Relationship Id="rId4" Type="http://schemas.openxmlformats.org/officeDocument/2006/relationships/hyperlink" Target="https://www.creativescotland.com/explore/read/stories/features/2021/arts-culture-health-and-wellbeing-scotlan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journals.sagepub.com/doi/10.1177/1757913920911961" TargetMode="External"/><Relationship Id="rId1" Type="http://schemas.openxmlformats.org/officeDocument/2006/relationships/slideLayout" Target="../slideLayouts/slideLayout35.xml"/><Relationship Id="rId4" Type="http://schemas.openxmlformats.org/officeDocument/2006/relationships/hyperlink" Target="https://www.theguardian.com/lifeandstyle/2021/jul/02/happy-hookers-how-prescribing-creativity-might-help-wellbe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stitchlinks.com/" TargetMode="Externa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hyperlink" Target="https://taikusydan.turkuamk.fi/en/frontpage/arts-for-well-being/" TargetMode="External"/><Relationship Id="rId2" Type="http://schemas.openxmlformats.org/officeDocument/2006/relationships/image" Target="../media/image14.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artscouncil.org.uk/blog/what-can-culture-do-healthcare-0" TargetMode="External"/><Relationship Id="rId2" Type="http://schemas.openxmlformats.org/officeDocument/2006/relationships/image" Target="../media/image15.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h.ie/articles/why-is-creativity-important-and-what-does-it-contribute/" TargetMode="External"/><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9.xml"/><Relationship Id="rId1" Type="http://schemas.openxmlformats.org/officeDocument/2006/relationships/video" Target="https://www.youtube.com/embed/SDo_UiyKyEY?feature=oembed" TargetMode="External"/><Relationship Id="rId4" Type="http://schemas.openxmlformats.org/officeDocument/2006/relationships/hyperlink" Target="https://youtu.be/SDo_UiyKyE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atic1.1.sqspcdn.com/static/f/1482593/19171593/1341830741930/Simon_Opher_cost_benefit_report" TargetMode="External"/><Relationship Id="rId1" Type="http://schemas.openxmlformats.org/officeDocument/2006/relationships/slideLayout" Target="../slideLayouts/slideLayout35.xml"/><Relationship Id="rId4" Type="http://schemas.openxmlformats.org/officeDocument/2006/relationships/hyperlink" Target="https://www.artscouncil.org.uk/blog/what-can-culture-do-healthcare-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5.xml"/><Relationship Id="rId1" Type="http://schemas.openxmlformats.org/officeDocument/2006/relationships/video" Target="https://www.youtube.com/embed/mdphDY2-zKc?list=PLlhFrXqK7Tn4Dsfau2sXqP2FJltmxFP_F" TargetMode="External"/><Relationship Id="rId5" Type="http://schemas.openxmlformats.org/officeDocument/2006/relationships/hyperlink" Target="https://esmeefairbairn.org.uk/latest-news/b-arts-using-art-and-creativity-transform-community-stoke/"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libraryheather.com/2018/10/20/in-which-i-discover-libraries-supporting-health-and-wellness-part-1/" TargetMode="External"/><Relationship Id="rId7" Type="http://schemas.openxmlformats.org/officeDocument/2006/relationships/hyperlink" Target="http://ifpnews.com/news/society/healthcare/music-therapy-for-the-disabled-for-the-first-time-in-iran/" TargetMode="External"/><Relationship Id="rId2" Type="http://schemas.openxmlformats.org/officeDocument/2006/relationships/image" Target="../media/image22.jpeg"/><Relationship Id="rId1" Type="http://schemas.openxmlformats.org/officeDocument/2006/relationships/slideLayout" Target="../slideLayouts/slideLayout53.xml"/><Relationship Id="rId6" Type="http://schemas.openxmlformats.org/officeDocument/2006/relationships/image" Target="../media/image24.jpeg"/><Relationship Id="rId5" Type="http://schemas.openxmlformats.org/officeDocument/2006/relationships/hyperlink" Target="https://macm.org/en/catactivite/creative-moment/" TargetMode="Externa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TFCCastlebar/" TargetMode="External"/><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hyperlink" Target="https://culture-sante-aquitaine.com/" TargetMode="Externa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hyperlink" Target="https://wellcome.org/news/lets-talk-about-lived-experiences-mental-health-challenges" TargetMode="External"/><Relationship Id="rId2" Type="http://schemas.openxmlformats.org/officeDocument/2006/relationships/hyperlink" Target="https://onlinelibrary.wiley.com/doi/abs/10.1111/cfs.12683" TargetMode="External"/><Relationship Id="rId1" Type="http://schemas.openxmlformats.org/officeDocument/2006/relationships/slideLayout" Target="../slideLayouts/slideLayout61.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46.xml"/><Relationship Id="rId1" Type="http://schemas.openxmlformats.org/officeDocument/2006/relationships/video" Target="https://www.youtube.com/embed/THpk6Efff-g?feature=oembed" TargetMode="External"/><Relationship Id="rId4" Type="http://schemas.openxmlformats.org/officeDocument/2006/relationships/hyperlink" Target="https://www.gponline.com/social-prescribing-patients-curate-art-exhibition-leading-cornish-gallery/article/1738119"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natureisbestflorist.blogspot.ie" TargetMode="External"/><Relationship Id="rId2" Type="http://schemas.openxmlformats.org/officeDocument/2006/relationships/image" Target="../media/image29.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hyperlink" Target="https://www.hse.ie/eng/services/list/4/mental-health-services/nosp/research/reports/donegal-social-prescribing-evaluation.pdf" TargetMode="Externa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46.xml"/><Relationship Id="rId1" Type="http://schemas.openxmlformats.org/officeDocument/2006/relationships/video" Target="https://www.youtube.com/embed/_iBaF7y9msQ?feature=oembed" TargetMode="External"/><Relationship Id="rId4" Type="http://schemas.openxmlformats.org/officeDocument/2006/relationships/hyperlink" Target="https://youtu.be/_iBaF7y9msQ"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hammond.com.au/arts-on-prescription-sector-guide/file" TargetMode="External"/><Relationship Id="rId2" Type="http://schemas.openxmlformats.org/officeDocument/2006/relationships/image" Target="../media/image31.jpeg"/><Relationship Id="rId1" Type="http://schemas.openxmlformats.org/officeDocument/2006/relationships/slideLayout" Target="../slideLayouts/slideLayout46.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nhs.uk/conditions/stress-anxiety-depression/mindfulness/" TargetMode="External"/><Relationship Id="rId2" Type="http://schemas.openxmlformats.org/officeDocument/2006/relationships/hyperlink" Target="https://www.nhs.uk/conditions/stress-anxiety-depression/improve-mental-wellbeing/" TargetMode="External"/><Relationship Id="rId1" Type="http://schemas.openxmlformats.org/officeDocument/2006/relationships/slideLayout" Target="../slideLayouts/slideLayout46.xml"/><Relationship Id="rId5" Type="http://schemas.openxmlformats.org/officeDocument/2006/relationships/hyperlink" Target="https://www.letscraftni.com/womens-organisations.html" TargetMode="Externa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hyperlink" Target="https://www.tandfonline.com/doi/full/10.1080/17533015.2018.1490786" TargetMode="External"/><Relationship Id="rId2" Type="http://schemas.openxmlformats.org/officeDocument/2006/relationships/image" Target="../media/image33.jpe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canartsaveus.podbean.com/" TargetMode="Externa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35.xml"/><Relationship Id="rId4" Type="http://schemas.openxmlformats.org/officeDocument/2006/relationships/hyperlink" Target="https://www.hawkswell.com/projects/cultural-companion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39.jpeg"/><Relationship Id="rId1" Type="http://schemas.openxmlformats.org/officeDocument/2006/relationships/slideLayout" Target="../slideLayouts/slideLayout35.xml"/><Relationship Id="rId4" Type="http://schemas.openxmlformats.org/officeDocument/2006/relationships/hyperlink" Target="https://www.england.nhs.uk/blog/social-prescribing-at-the-library/"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39.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creativecommunityforpeaceblog.com/3-ways-music-brings-people-together/" TargetMode="External"/><Relationship Id="rId2" Type="http://schemas.openxmlformats.org/officeDocument/2006/relationships/image" Target="../media/image40.jpe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hyperlink" Target="https://culture-sante-aquitaine.com/vos-projets/le-grand-tour-de-valse-cie-alea-citta-association-voix-danses-212/" TargetMode="External"/><Relationship Id="rId2" Type="http://schemas.openxmlformats.org/officeDocument/2006/relationships/image" Target="../media/image41.jpeg"/><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35.xml"/><Relationship Id="rId1" Type="http://schemas.openxmlformats.org/officeDocument/2006/relationships/video" Target="https://www.youtube.com/embed/T_7xngo20zU?feature=oembed" TargetMode="External"/><Relationship Id="rId4" Type="http://schemas.openxmlformats.org/officeDocument/2006/relationships/hyperlink" Target="https://www.earthsong.i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ulture-sante-aquitaine.com/vos-projets/la-pause-musicale-183/" TargetMode="External"/><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rt-is-fun.com/"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hyperlink" Target="https://es.euronews.com/2019/11/11/las-autoridades-sanitarias-advierten-que-el-arte-beneficia-seriamente-su-salud" TargetMode="External"/><Relationship Id="rId1" Type="http://schemas.openxmlformats.org/officeDocument/2006/relationships/slideLayout" Target="../slideLayouts/slideLayout14.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25.xml"/><Relationship Id="rId1" Type="http://schemas.openxmlformats.org/officeDocument/2006/relationships/video" Target="https://www.youtube.com/embed/-K20oSnHgYE?feature=oembed" TargetMode="External"/><Relationship Id="rId4" Type="http://schemas.openxmlformats.org/officeDocument/2006/relationships/hyperlink" Target="https://www.abc.net.au/everyday/space-22-improving-mental-health-through-creative-arts/101052564"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hyperlink" Target="https://www.abc.net.au/everyday/space-22-improving-mental-health-through-creative-arts/101052564" TargetMode="External"/><Relationship Id="rId2" Type="http://schemas.openxmlformats.org/officeDocument/2006/relationships/slideLayout" Target="../slideLayouts/slideLayout22.xml"/><Relationship Id="rId1" Type="http://schemas.openxmlformats.org/officeDocument/2006/relationships/video" Target="https://www.youtube.com/embed/Is5ixUo2zFE?feature=oembed" TargetMode="External"/><Relationship Id="rId4" Type="http://schemas.openxmlformats.org/officeDocument/2006/relationships/image" Target="../media/image57.jpeg"/></Relationships>
</file>

<file path=ppt/slides/_rels/slide55.xml.rels><?xml version="1.0" encoding="UTF-8" standalone="yes"?>
<Relationships xmlns="http://schemas.openxmlformats.org/package/2006/relationships"><Relationship Id="rId3" Type="http://schemas.openxmlformats.org/officeDocument/2006/relationships/hyperlink" Target="https://www.penguinrandomhouse.com/book-clubs/getting-started/" TargetMode="External"/><Relationship Id="rId2" Type="http://schemas.openxmlformats.org/officeDocument/2006/relationships/image" Target="../media/image58.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s://www.penguinrandomhouse.com/book-clubs/getting-started/" TargetMode="External"/><Relationship Id="rId1" Type="http://schemas.openxmlformats.org/officeDocument/2006/relationships/slideLayout" Target="../slideLayouts/slideLayout22.xml"/><Relationship Id="rId4" Type="http://schemas.openxmlformats.org/officeDocument/2006/relationships/hyperlink" Target="https://www.artclubbers.com/blog/2020/6/3/start-a-creative-collective"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8" Type="http://schemas.openxmlformats.org/officeDocument/2006/relationships/hyperlink" Target="https://buenaspracticasconsaludmental.org/espacio-yanana-arte-cultura-y-salud-mental/" TargetMode="External"/><Relationship Id="rId3" Type="http://schemas.openxmlformats.org/officeDocument/2006/relationships/hyperlink" Target="https://happiful.com/the-world-health-organisation-who-emphasises-link-between-the-arts-and-mental-health/" TargetMode="External"/><Relationship Id="rId7" Type="http://schemas.openxmlformats.org/officeDocument/2006/relationships/hyperlink" Target="file:///C:\Users\JoseMiguelGimenez\Downloads\Dialnet-ArteTerapiaGrupalInfantojuvenilEnCentroComunitario-7426868.pdf" TargetMode="External"/><Relationship Id="rId2" Type="http://schemas.openxmlformats.org/officeDocument/2006/relationships/hyperlink" Target="http://iccliverpool.ac.uk/?research=the-art-of-social-prescribing-informing-policy-on-creative-interventions-in-mental-health-care" TargetMode="External"/><Relationship Id="rId1" Type="http://schemas.openxmlformats.org/officeDocument/2006/relationships/slideLayout" Target="../slideLayouts/slideLayout6.xml"/><Relationship Id="rId6" Type="http://schemas.openxmlformats.org/officeDocument/2006/relationships/hyperlink" Target="https://www.sspa.juntadeandalucia.es/servicioandaluzdesalud/el-sas/servicios-y-centros/salud-mental/salud-mental-derechos-y-recuperacion/arte-y-salud-mental" TargetMode="External"/><Relationship Id="rId5" Type="http://schemas.openxmlformats.org/officeDocument/2006/relationships/hyperlink" Target="https://ethic.es/2021/12/el-papel-y-la-responsabilidad-del-arte-en-la-salud/" TargetMode="External"/><Relationship Id="rId4" Type="http://schemas.openxmlformats.org/officeDocument/2006/relationships/hyperlink" Target="https://g.co/artshealth?fbclid=IwAR0Yhjtv8lykchdRK_oMLODpptUM5TSZ63olBQtpjWYtU2hItKlaU62OaO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hyperlink" Target="http://www.socialprescribers.eu/" TargetMode="Externa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F5FCF-E2BD-F645-B1D7-839F2D34B128}"/>
              </a:ext>
            </a:extLst>
          </p:cNvPr>
          <p:cNvSpPr>
            <a:spLocks noGrp="1"/>
          </p:cNvSpPr>
          <p:nvPr>
            <p:ph type="body" sz="quarter" idx="16"/>
          </p:nvPr>
        </p:nvSpPr>
        <p:spPr>
          <a:xfrm>
            <a:off x="575098" y="5466080"/>
            <a:ext cx="9330902" cy="914400"/>
          </a:xfrm>
          <a:noFill/>
        </p:spPr>
        <p:txBody>
          <a:bodyPr>
            <a:normAutofit fontScale="85000" lnSpcReduction="20000"/>
          </a:bodyPr>
          <a:lstStyle/>
          <a:p>
            <a:pPr>
              <a:lnSpc>
                <a:spcPct val="120000"/>
              </a:lnSpc>
            </a:pPr>
            <a:r>
              <a:rPr lang="en-US" dirty="0">
                <a:solidFill>
                  <a:schemeClr val="bg1"/>
                </a:solidFill>
              </a:rPr>
              <a:t>Un </a:t>
            </a:r>
            <a:r>
              <a:rPr lang="en-US" dirty="0" err="1">
                <a:solidFill>
                  <a:schemeClr val="bg1"/>
                </a:solidFill>
              </a:rPr>
              <a:t>curso</a:t>
            </a:r>
            <a:r>
              <a:rPr lang="en-US" dirty="0">
                <a:solidFill>
                  <a:schemeClr val="bg1"/>
                </a:solidFill>
              </a:rPr>
              <a:t> </a:t>
            </a:r>
            <a:r>
              <a:rPr lang="en-US" dirty="0" err="1">
                <a:solidFill>
                  <a:schemeClr val="bg1"/>
                </a:solidFill>
              </a:rPr>
              <a:t>introductorio</a:t>
            </a:r>
            <a:r>
              <a:rPr lang="en-US" dirty="0">
                <a:solidFill>
                  <a:schemeClr val="bg1"/>
                </a:solidFill>
              </a:rPr>
              <a:t> e </a:t>
            </a:r>
            <a:r>
              <a:rPr lang="en-US" dirty="0" err="1">
                <a:solidFill>
                  <a:schemeClr val="bg1"/>
                </a:solidFill>
              </a:rPr>
              <a:t>inspirador</a:t>
            </a:r>
            <a:r>
              <a:rPr lang="en-US" dirty="0">
                <a:solidFill>
                  <a:schemeClr val="bg1"/>
                </a:solidFill>
              </a:rPr>
              <a:t> para </a:t>
            </a:r>
            <a:r>
              <a:rPr lang="en-US" dirty="0" err="1">
                <a:solidFill>
                  <a:schemeClr val="bg1"/>
                </a:solidFill>
              </a:rPr>
              <a:t>educadores</a:t>
            </a:r>
            <a:r>
              <a:rPr lang="en-US" dirty="0">
                <a:solidFill>
                  <a:schemeClr val="bg1"/>
                </a:solidFill>
              </a:rPr>
              <a:t> de </a:t>
            </a:r>
            <a:r>
              <a:rPr lang="en-US" dirty="0" err="1">
                <a:solidFill>
                  <a:schemeClr val="bg1"/>
                </a:solidFill>
              </a:rPr>
              <a:t>servicios</a:t>
            </a:r>
            <a:r>
              <a:rPr lang="en-US" dirty="0">
                <a:solidFill>
                  <a:schemeClr val="bg1"/>
                </a:solidFill>
              </a:rPr>
              <a:t> </a:t>
            </a:r>
            <a:r>
              <a:rPr lang="en-US" dirty="0" err="1">
                <a:solidFill>
                  <a:schemeClr val="bg1"/>
                </a:solidFill>
              </a:rPr>
              <a:t>sociales</a:t>
            </a:r>
            <a:r>
              <a:rPr lang="en-US" dirty="0">
                <a:solidFill>
                  <a:schemeClr val="bg1"/>
                </a:solidFill>
              </a:rPr>
              <a:t>/</a:t>
            </a:r>
            <a:r>
              <a:rPr lang="en-US" dirty="0" err="1">
                <a:solidFill>
                  <a:schemeClr val="bg1"/>
                </a:solidFill>
              </a:rPr>
              <a:t>culturales</a:t>
            </a:r>
            <a:endParaRPr lang="en-US" dirty="0">
              <a:solidFill>
                <a:schemeClr val="bg1"/>
              </a:solidFill>
            </a:endParaRPr>
          </a:p>
        </p:txBody>
      </p:sp>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8" y="4321224"/>
            <a:ext cx="11688022" cy="992499"/>
          </a:xfrm>
        </p:spPr>
        <p:txBody>
          <a:bodyPr/>
          <a:lstStyle/>
          <a:p>
            <a:r>
              <a:rPr lang="es-ES" sz="8000" dirty="0">
                <a:solidFill>
                  <a:schemeClr val="bg1"/>
                </a:solidFill>
              </a:rPr>
              <a:t>INTRODUCCIÓN A LA PRESCRIPCIÓN SOCIAL</a:t>
            </a:r>
            <a:endParaRPr lang="en-US" sz="8000" dirty="0">
              <a:solidFill>
                <a:schemeClr val="bg1"/>
              </a:solidFill>
            </a:endParaRP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AF9D1C-141B-C740-BEF5-A28F41DA7F4C}"/>
              </a:ext>
            </a:extLst>
          </p:cNvPr>
          <p:cNvSpPr/>
          <p:nvPr/>
        </p:nvSpPr>
        <p:spPr>
          <a:xfrm rot="10800000" flipV="1">
            <a:off x="1585" y="5591216"/>
            <a:ext cx="12188825" cy="12469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latin typeface="Josefin Sans" pitchFamily="2" charset="0"/>
              </a:rPr>
              <a:t>Según el Consejo de las Artes del Reino Unido, las personas que asisten a un lugar o evento cultural tienen casi un 60% más de probabilidades de expresar su buen estado de salud en comparación con las que no lo hacen.</a:t>
            </a:r>
            <a:endParaRPr lang="en-IE" sz="2400" dirty="0">
              <a:solidFill>
                <a:schemeClr val="bg1"/>
              </a:solidFill>
              <a:latin typeface="Josefin Sans" pitchFamily="2" charset="0"/>
            </a:endParaRPr>
          </a:p>
        </p:txBody>
      </p:sp>
      <p:pic>
        <p:nvPicPr>
          <p:cNvPr id="6" name="Picture Placeholder 5">
            <a:extLst>
              <a:ext uri="{FF2B5EF4-FFF2-40B4-BE49-F238E27FC236}">
                <a16:creationId xmlns:a16="http://schemas.microsoft.com/office/drawing/2014/main" id="{CF2A6966-B39E-45D3-849F-772961D54C41}"/>
              </a:ext>
            </a:extLst>
          </p:cNvPr>
          <p:cNvPicPr>
            <a:picLocks noGrp="1" noChangeAspect="1"/>
          </p:cNvPicPr>
          <p:nvPr>
            <p:ph type="pic" sz="quarter" idx="15"/>
          </p:nvPr>
        </p:nvPicPr>
        <p:blipFill>
          <a:blip r:embed="rId2"/>
          <a:srcRect t="15606" b="15606"/>
          <a:stretch>
            <a:fillRect/>
          </a:stretch>
        </p:blipFill>
        <p:spPr>
          <a:xfrm>
            <a:off x="-1425" y="19878"/>
            <a:ext cx="12191835" cy="5577896"/>
          </a:xfrm>
        </p:spPr>
      </p:pic>
      <p:sp>
        <p:nvSpPr>
          <p:cNvPr id="8" name="TextBox 7">
            <a:extLst>
              <a:ext uri="{FF2B5EF4-FFF2-40B4-BE49-F238E27FC236}">
                <a16:creationId xmlns:a16="http://schemas.microsoft.com/office/drawing/2014/main" id="{62CB083F-87A6-4290-AE9B-E55ED57368B3}"/>
              </a:ext>
            </a:extLst>
          </p:cNvPr>
          <p:cNvSpPr txBox="1"/>
          <p:nvPr/>
        </p:nvSpPr>
        <p:spPr>
          <a:xfrm>
            <a:off x="7350711" y="236376"/>
            <a:ext cx="4841290" cy="1384995"/>
          </a:xfrm>
          <a:prstGeom prst="rect">
            <a:avLst/>
          </a:prstGeom>
          <a:solidFill>
            <a:srgbClr val="FEC752"/>
          </a:solidFill>
        </p:spPr>
        <p:txBody>
          <a:bodyPr wrap="square" rtlCol="0">
            <a:spAutoFit/>
          </a:bodyPr>
          <a:lstStyle/>
          <a:p>
            <a:pPr algn="ctr"/>
            <a:r>
              <a:rPr lang="es-ES" sz="2800" dirty="0">
                <a:solidFill>
                  <a:schemeClr val="bg1"/>
                </a:solidFill>
                <a:latin typeface="Josefin Sans" pitchFamily="2" charset="0"/>
              </a:rPr>
              <a:t>El Poder/Potencial de la prescripción social creativa y cultural</a:t>
            </a:r>
            <a:r>
              <a:rPr lang="en-IE" sz="2800" dirty="0">
                <a:solidFill>
                  <a:schemeClr val="bg1"/>
                </a:solidFill>
                <a:latin typeface="Josefin Sans" pitchFamily="2" charset="0"/>
              </a:rPr>
              <a:t>..</a:t>
            </a:r>
          </a:p>
        </p:txBody>
      </p:sp>
    </p:spTree>
    <p:extLst>
      <p:ext uri="{BB962C8B-B14F-4D97-AF65-F5344CB8AC3E}">
        <p14:creationId xmlns:p14="http://schemas.microsoft.com/office/powerpoint/2010/main" val="273917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writing implement, stationary, crayon, pencil&#10;&#10;Description automatically generated">
            <a:extLst>
              <a:ext uri="{FF2B5EF4-FFF2-40B4-BE49-F238E27FC236}">
                <a16:creationId xmlns:a16="http://schemas.microsoft.com/office/drawing/2014/main" id="{2C45AA90-B967-7D87-CCAD-E77329871008}"/>
              </a:ext>
            </a:extLst>
          </p:cNvPr>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2305" r="2305"/>
          <a:stretch>
            <a:fillRect/>
          </a:stretch>
        </p:blipFill>
        <p:spPr>
          <a:xfrm>
            <a:off x="174582" y="779517"/>
            <a:ext cx="7401698" cy="5932948"/>
          </a:xfrm>
        </p:spPr>
      </p:pic>
      <p:sp>
        <p:nvSpPr>
          <p:cNvPr id="5" name="TextBox 4">
            <a:extLst>
              <a:ext uri="{FF2B5EF4-FFF2-40B4-BE49-F238E27FC236}">
                <a16:creationId xmlns:a16="http://schemas.microsoft.com/office/drawing/2014/main" id="{9997EA67-CCA0-5366-2B1A-C23ADC12C1F5}"/>
              </a:ext>
            </a:extLst>
          </p:cNvPr>
          <p:cNvSpPr txBox="1"/>
          <p:nvPr/>
        </p:nvSpPr>
        <p:spPr>
          <a:xfrm>
            <a:off x="7786344" y="1524000"/>
            <a:ext cx="4231074" cy="4524315"/>
          </a:xfrm>
          <a:prstGeom prst="rect">
            <a:avLst/>
          </a:prstGeom>
          <a:noFill/>
        </p:spPr>
        <p:txBody>
          <a:bodyPr wrap="square" rtlCol="0">
            <a:spAutoFit/>
          </a:bodyPr>
          <a:lstStyle/>
          <a:p>
            <a:pPr algn="ctr"/>
            <a:r>
              <a:rPr lang="en-US" sz="2700" b="1" dirty="0">
                <a:solidFill>
                  <a:srgbClr val="202124"/>
                </a:solidFill>
                <a:latin typeface="Josefin Sans" pitchFamily="2" charset="0"/>
              </a:rPr>
              <a:t>“</a:t>
            </a:r>
            <a:r>
              <a:rPr lang="es-ES" sz="2700" b="1" dirty="0">
                <a:solidFill>
                  <a:srgbClr val="202124"/>
                </a:solidFill>
                <a:latin typeface="Josefin Sans" pitchFamily="2" charset="0"/>
              </a:rPr>
              <a:t>Toda persona tiene derecho a participar libremente en la vida cultural de su comunidad, a disfrutar de las artes y a participar en el progreso científico y sus beneficios”</a:t>
            </a:r>
            <a:endParaRPr lang="en-US" dirty="0">
              <a:solidFill>
                <a:srgbClr val="202124"/>
              </a:solidFill>
              <a:latin typeface="Josefin Sans" pitchFamily="2" charset="0"/>
            </a:endParaRPr>
          </a:p>
          <a:p>
            <a:endParaRPr lang="en-US" b="0" i="0" dirty="0">
              <a:solidFill>
                <a:srgbClr val="202124"/>
              </a:solidFill>
              <a:effectLst/>
              <a:latin typeface="Josefin Sans" pitchFamily="2" charset="0"/>
            </a:endParaRPr>
          </a:p>
          <a:p>
            <a:endParaRPr lang="en-US" dirty="0">
              <a:solidFill>
                <a:srgbClr val="202124"/>
              </a:solidFill>
              <a:latin typeface="Josefin Sans" pitchFamily="2" charset="0"/>
            </a:endParaRPr>
          </a:p>
          <a:p>
            <a:pPr algn="ctr"/>
            <a:r>
              <a:rPr lang="en-US" b="1" dirty="0" err="1">
                <a:solidFill>
                  <a:srgbClr val="FFC652"/>
                </a:solidFill>
                <a:latin typeface="Josefin Sans" pitchFamily="2" charset="0"/>
              </a:rPr>
              <a:t>Declaración</a:t>
            </a:r>
            <a:r>
              <a:rPr lang="en-US" b="1" dirty="0">
                <a:solidFill>
                  <a:srgbClr val="FFC652"/>
                </a:solidFill>
                <a:latin typeface="Josefin Sans" pitchFamily="2" charset="0"/>
              </a:rPr>
              <a:t> Universal de </a:t>
            </a:r>
            <a:r>
              <a:rPr lang="en-US" b="1" dirty="0" err="1">
                <a:solidFill>
                  <a:srgbClr val="FFC652"/>
                </a:solidFill>
                <a:latin typeface="Josefin Sans" pitchFamily="2" charset="0"/>
              </a:rPr>
              <a:t>los</a:t>
            </a:r>
            <a:r>
              <a:rPr lang="en-US" b="1" dirty="0">
                <a:solidFill>
                  <a:srgbClr val="FFC652"/>
                </a:solidFill>
                <a:latin typeface="Josefin Sans" pitchFamily="2" charset="0"/>
              </a:rPr>
              <a:t> Derechos Humanos - </a:t>
            </a:r>
            <a:r>
              <a:rPr lang="en-US" b="1" dirty="0" err="1">
                <a:solidFill>
                  <a:srgbClr val="FFC652"/>
                </a:solidFill>
                <a:latin typeface="Josefin Sans" pitchFamily="2" charset="0"/>
              </a:rPr>
              <a:t>Articulo</a:t>
            </a:r>
            <a:r>
              <a:rPr lang="en-US" b="1" dirty="0">
                <a:solidFill>
                  <a:srgbClr val="FFC652"/>
                </a:solidFill>
                <a:latin typeface="Josefin Sans" pitchFamily="2" charset="0"/>
              </a:rPr>
              <a:t> 27</a:t>
            </a:r>
            <a:endParaRPr lang="en-IE" b="1" dirty="0">
              <a:solidFill>
                <a:srgbClr val="FFC652"/>
              </a:solidFill>
              <a:latin typeface="Josefin Sans" pitchFamily="2" charset="0"/>
            </a:endParaRPr>
          </a:p>
        </p:txBody>
      </p:sp>
      <p:sp>
        <p:nvSpPr>
          <p:cNvPr id="6" name="TextBox 5">
            <a:extLst>
              <a:ext uri="{FF2B5EF4-FFF2-40B4-BE49-F238E27FC236}">
                <a16:creationId xmlns:a16="http://schemas.microsoft.com/office/drawing/2014/main" id="{326CCF1B-294D-B868-CA65-7C7746D6928E}"/>
              </a:ext>
            </a:extLst>
          </p:cNvPr>
          <p:cNvSpPr txBox="1"/>
          <p:nvPr/>
        </p:nvSpPr>
        <p:spPr>
          <a:xfrm>
            <a:off x="-2060618" y="6324873"/>
            <a:ext cx="7401698" cy="261610"/>
          </a:xfrm>
          <a:prstGeom prst="rect">
            <a:avLst/>
          </a:prstGeom>
          <a:noFill/>
        </p:spPr>
        <p:txBody>
          <a:bodyPr wrap="square" rtlCol="0">
            <a:spAutoFit/>
          </a:bodyPr>
          <a:lstStyle/>
          <a:p>
            <a:pPr algn="ctr"/>
            <a:r>
              <a:rPr lang="en-US" sz="1100" dirty="0">
                <a:solidFill>
                  <a:schemeClr val="bg1"/>
                </a:solidFill>
                <a:latin typeface="Josefin Sans" pitchFamily="2" charset="0"/>
              </a:rPr>
              <a:t>Photo Credit – </a:t>
            </a:r>
            <a:r>
              <a:rPr lang="en-US" sz="1100" dirty="0" err="1">
                <a:solidFill>
                  <a:schemeClr val="bg1"/>
                </a:solidFill>
                <a:latin typeface="Josefin Sans" pitchFamily="2" charset="0"/>
              </a:rPr>
              <a:t>Myriams</a:t>
            </a:r>
            <a:r>
              <a:rPr lang="en-US" sz="1100" dirty="0">
                <a:solidFill>
                  <a:schemeClr val="bg1"/>
                </a:solidFill>
                <a:latin typeface="Josefin Sans" pitchFamily="2" charset="0"/>
              </a:rPr>
              <a:t> </a:t>
            </a:r>
            <a:r>
              <a:rPr lang="en-US" sz="1100" dirty="0" err="1">
                <a:solidFill>
                  <a:schemeClr val="bg1"/>
                </a:solidFill>
                <a:latin typeface="Josefin Sans" pitchFamily="2" charset="0"/>
              </a:rPr>
              <a:t>Fotos</a:t>
            </a:r>
            <a:r>
              <a:rPr lang="en-US" sz="1100" dirty="0">
                <a:solidFill>
                  <a:schemeClr val="bg1"/>
                </a:solidFill>
                <a:latin typeface="Josefin Sans" pitchFamily="2" charset="0"/>
              </a:rPr>
              <a:t> – </a:t>
            </a:r>
            <a:r>
              <a:rPr lang="en-US" sz="1100" dirty="0" err="1">
                <a:solidFill>
                  <a:schemeClr val="bg1"/>
                </a:solidFill>
                <a:latin typeface="Josefin Sans" pitchFamily="2" charset="0"/>
              </a:rPr>
              <a:t>Pixabay</a:t>
            </a:r>
            <a:r>
              <a:rPr lang="en-US" sz="1100" dirty="0">
                <a:solidFill>
                  <a:schemeClr val="bg1"/>
                </a:solidFill>
                <a:latin typeface="Josefin Sans" pitchFamily="2" charset="0"/>
              </a:rPr>
              <a:t> </a:t>
            </a:r>
            <a:endParaRPr lang="en-IE" sz="1100" dirty="0">
              <a:solidFill>
                <a:schemeClr val="bg1"/>
              </a:solidFill>
              <a:latin typeface="Josefin Sans" pitchFamily="2" charset="0"/>
            </a:endParaRPr>
          </a:p>
        </p:txBody>
      </p:sp>
      <p:sp>
        <p:nvSpPr>
          <p:cNvPr id="7" name="Text Placeholder 52">
            <a:extLst>
              <a:ext uri="{FF2B5EF4-FFF2-40B4-BE49-F238E27FC236}">
                <a16:creationId xmlns:a16="http://schemas.microsoft.com/office/drawing/2014/main" id="{0E43CC05-A8B3-74B1-1D0C-215983B31E1C}"/>
              </a:ext>
            </a:extLst>
          </p:cNvPr>
          <p:cNvSpPr txBox="1">
            <a:spLocks/>
          </p:cNvSpPr>
          <p:nvPr/>
        </p:nvSpPr>
        <p:spPr>
          <a:xfrm>
            <a:off x="0" y="271517"/>
            <a:ext cx="9316720" cy="1223045"/>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s-ES" sz="3600" b="1" dirty="0">
                <a:latin typeface="Amatic SC" panose="00000500000000000000" pitchFamily="2" charset="-79"/>
                <a:cs typeface="Amatic SC" panose="00000500000000000000" pitchFamily="2" charset="-79"/>
              </a:rPr>
              <a:t>¿Sabía que el derecho a participar y beneficiarse de la vida cultural es un derecho humano?</a:t>
            </a:r>
            <a:endParaRPr lang="en-US"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51490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4EC38-8E38-91A3-E119-C5171EFD2C97}"/>
              </a:ext>
            </a:extLst>
          </p:cNvPr>
          <p:cNvSpPr>
            <a:spLocks noGrp="1"/>
          </p:cNvSpPr>
          <p:nvPr>
            <p:ph type="body" sz="quarter" idx="18"/>
          </p:nvPr>
        </p:nvSpPr>
        <p:spPr>
          <a:xfrm>
            <a:off x="8679380" y="3144130"/>
            <a:ext cx="3192291" cy="684000"/>
          </a:xfrm>
        </p:spPr>
        <p:txBody>
          <a:bodyPr/>
          <a:lstStyle/>
          <a:p>
            <a:pPr algn="ctr"/>
            <a:r>
              <a:rPr lang="en-IE" dirty="0"/>
              <a:t>INCLÚYEME!</a:t>
            </a:r>
          </a:p>
        </p:txBody>
      </p:sp>
      <p:sp>
        <p:nvSpPr>
          <p:cNvPr id="3" name="Text Placeholder 2">
            <a:extLst>
              <a:ext uri="{FF2B5EF4-FFF2-40B4-BE49-F238E27FC236}">
                <a16:creationId xmlns:a16="http://schemas.microsoft.com/office/drawing/2014/main" id="{294B96BC-57FD-5C31-D295-F3FEF8E76712}"/>
              </a:ext>
            </a:extLst>
          </p:cNvPr>
          <p:cNvSpPr>
            <a:spLocks noGrp="1"/>
          </p:cNvSpPr>
          <p:nvPr>
            <p:ph type="body" sz="quarter" idx="16"/>
          </p:nvPr>
        </p:nvSpPr>
        <p:spPr>
          <a:xfrm>
            <a:off x="894080" y="2268479"/>
            <a:ext cx="6218947" cy="2699761"/>
          </a:xfrm>
        </p:spPr>
        <p:txBody>
          <a:bodyPr/>
          <a:lstStyle/>
          <a:p>
            <a:pPr algn="ctr"/>
            <a:r>
              <a:rPr lang="es-ES" dirty="0"/>
              <a:t>Por lo tanto, las organizaciones sociales y culturales tienen el deber de incluir y prestar servicios a todos, incluidos los que sufren de mala salud mental y otros que puedan tener barreras o temores que afecten a su participación.</a:t>
            </a:r>
            <a:endParaRPr lang="en-IE" dirty="0"/>
          </a:p>
        </p:txBody>
      </p:sp>
    </p:spTree>
    <p:extLst>
      <p:ext uri="{BB962C8B-B14F-4D97-AF65-F5344CB8AC3E}">
        <p14:creationId xmlns:p14="http://schemas.microsoft.com/office/powerpoint/2010/main" val="305501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1D163D-6F0B-86F8-4BA1-73E84201B529}"/>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3" name="Online Media 2" title="Arts Culture Health and Wellbeing Scotland">
            <a:hlinkClick r:id="" action="ppaction://media"/>
            <a:extLst>
              <a:ext uri="{FF2B5EF4-FFF2-40B4-BE49-F238E27FC236}">
                <a16:creationId xmlns:a16="http://schemas.microsoft.com/office/drawing/2014/main" id="{AFE11B67-99EC-8725-6BF4-DF34BF8A9B59}"/>
              </a:ext>
            </a:extLst>
          </p:cNvPr>
          <p:cNvPicPr>
            <a:picLocks noRot="1" noChangeAspect="1"/>
          </p:cNvPicPr>
          <p:nvPr>
            <a:videoFile r:link="rId1"/>
          </p:nvPr>
        </p:nvPicPr>
        <p:blipFill>
          <a:blip r:embed="rId3"/>
          <a:stretch>
            <a:fillRect/>
          </a:stretch>
        </p:blipFill>
        <p:spPr>
          <a:xfrm>
            <a:off x="5934772" y="1051426"/>
            <a:ext cx="5399903" cy="4732638"/>
          </a:xfrm>
          <a:prstGeom prst="rect">
            <a:avLst/>
          </a:prstGeom>
        </p:spPr>
      </p:pic>
      <p:sp>
        <p:nvSpPr>
          <p:cNvPr id="4" name="TextBox 3">
            <a:extLst>
              <a:ext uri="{FF2B5EF4-FFF2-40B4-BE49-F238E27FC236}">
                <a16:creationId xmlns:a16="http://schemas.microsoft.com/office/drawing/2014/main" id="{96B02C5B-55D2-69DF-7F33-44D4E9EF4669}"/>
              </a:ext>
            </a:extLst>
          </p:cNvPr>
          <p:cNvSpPr txBox="1"/>
          <p:nvPr/>
        </p:nvSpPr>
        <p:spPr>
          <a:xfrm>
            <a:off x="382702" y="1115354"/>
            <a:ext cx="5399902" cy="5170646"/>
          </a:xfrm>
          <a:prstGeom prst="rect">
            <a:avLst/>
          </a:prstGeom>
          <a:noFill/>
        </p:spPr>
        <p:txBody>
          <a:bodyPr wrap="square" rtlCol="0">
            <a:spAutoFit/>
          </a:bodyPr>
          <a:lstStyle/>
          <a:p>
            <a:pPr algn="l"/>
            <a:r>
              <a:rPr lang="es-ES" sz="2200" b="1" dirty="0">
                <a:solidFill>
                  <a:srgbClr val="FFC652"/>
                </a:solidFill>
                <a:latin typeface="Josefin Sans" pitchFamily="2" charset="0"/>
              </a:rPr>
              <a:t>Arte Cultura Salud y Bienestar Escocia</a:t>
            </a:r>
          </a:p>
          <a:p>
            <a:pPr algn="just"/>
            <a:endParaRPr lang="en-US" sz="2200" dirty="0">
              <a:solidFill>
                <a:srgbClr val="393939"/>
              </a:solidFill>
              <a:latin typeface="Josefin Sans" pitchFamily="2" charset="0"/>
            </a:endParaRPr>
          </a:p>
          <a:p>
            <a:pPr algn="just"/>
            <a:r>
              <a:rPr lang="en-US" sz="2200" dirty="0">
                <a:solidFill>
                  <a:srgbClr val="393939"/>
                </a:solidFill>
                <a:latin typeface="Josefin Sans" pitchFamily="2" charset="0"/>
              </a:rPr>
              <a:t>El </a:t>
            </a:r>
            <a:r>
              <a:rPr lang="es-ES" sz="2200" dirty="0">
                <a:solidFill>
                  <a:srgbClr val="393939"/>
                </a:solidFill>
                <a:latin typeface="Josefin Sans" pitchFamily="2" charset="0"/>
              </a:rPr>
              <a:t>arte y la creatividad pueden tener un impacto increíblemente positivo en la salud física y mental. </a:t>
            </a:r>
          </a:p>
          <a:p>
            <a:pPr algn="just"/>
            <a:endParaRPr lang="en-US" sz="2200" dirty="0">
              <a:solidFill>
                <a:srgbClr val="393939"/>
              </a:solidFill>
              <a:latin typeface="Josefin Sans" pitchFamily="2" charset="0"/>
            </a:endParaRPr>
          </a:p>
          <a:p>
            <a:pPr algn="just"/>
            <a:r>
              <a:rPr lang="es-ES" sz="2200" dirty="0">
                <a:solidFill>
                  <a:srgbClr val="393939"/>
                </a:solidFill>
                <a:latin typeface="Josefin Sans" pitchFamily="2" charset="0"/>
              </a:rPr>
              <a:t>ACHWS es una red que ofrece información y apoyo a todos los que trabajan en el ámbito de las artes y la cultura, la salud y el bienestar en Escocia. </a:t>
            </a:r>
          </a:p>
          <a:p>
            <a:pPr algn="just"/>
            <a:endParaRPr lang="en-US" sz="2200" dirty="0">
              <a:solidFill>
                <a:srgbClr val="393939"/>
              </a:solidFill>
              <a:latin typeface="Josefin Sans" pitchFamily="2" charset="0"/>
            </a:endParaRPr>
          </a:p>
          <a:p>
            <a:pPr algn="just"/>
            <a:r>
              <a:rPr lang="en-US" sz="2200" dirty="0">
                <a:solidFill>
                  <a:srgbClr val="393939"/>
                </a:solidFill>
                <a:latin typeface="Josefin Sans" pitchFamily="2" charset="0"/>
              </a:rPr>
              <a:t>Este video </a:t>
            </a:r>
            <a:r>
              <a:rPr lang="en-US" sz="2200" dirty="0" err="1">
                <a:solidFill>
                  <a:srgbClr val="393939"/>
                </a:solidFill>
                <a:latin typeface="Josefin Sans" pitchFamily="2" charset="0"/>
              </a:rPr>
              <a:t>servirá</a:t>
            </a:r>
            <a:r>
              <a:rPr lang="en-US" sz="2200" dirty="0">
                <a:solidFill>
                  <a:srgbClr val="393939"/>
                </a:solidFill>
                <a:latin typeface="Josefin Sans" pitchFamily="2" charset="0"/>
              </a:rPr>
              <a:t> de </a:t>
            </a:r>
            <a:r>
              <a:rPr lang="en-US" sz="2200" dirty="0" err="1">
                <a:solidFill>
                  <a:srgbClr val="393939"/>
                </a:solidFill>
                <a:latin typeface="Josefin Sans" pitchFamily="2" charset="0"/>
              </a:rPr>
              <a:t>ejemplo</a:t>
            </a:r>
            <a:r>
              <a:rPr lang="en-US" sz="2200" dirty="0">
                <a:solidFill>
                  <a:srgbClr val="393939"/>
                </a:solidFill>
                <a:latin typeface="Josefin Sans" pitchFamily="2" charset="0"/>
              </a:rPr>
              <a:t> para </a:t>
            </a:r>
            <a:r>
              <a:rPr lang="en-US" sz="2200" dirty="0" err="1">
                <a:solidFill>
                  <a:srgbClr val="393939"/>
                </a:solidFill>
                <a:latin typeface="Josefin Sans" pitchFamily="2" charset="0"/>
              </a:rPr>
              <a:t>organizaciones</a:t>
            </a:r>
            <a:r>
              <a:rPr lang="en-US" sz="2200" dirty="0">
                <a:solidFill>
                  <a:srgbClr val="393939"/>
                </a:solidFill>
                <a:latin typeface="Josefin Sans" pitchFamily="2" charset="0"/>
              </a:rPr>
              <a:t> de </a:t>
            </a:r>
            <a:r>
              <a:rPr lang="en-US" sz="2200" dirty="0" err="1">
                <a:solidFill>
                  <a:srgbClr val="393939"/>
                </a:solidFill>
                <a:latin typeface="Josefin Sans" pitchFamily="2" charset="0"/>
              </a:rPr>
              <a:t>otros</a:t>
            </a:r>
            <a:r>
              <a:rPr lang="en-US" sz="2200" dirty="0">
                <a:solidFill>
                  <a:srgbClr val="393939"/>
                </a:solidFill>
                <a:latin typeface="Josefin Sans" pitchFamily="2" charset="0"/>
              </a:rPr>
              <a:t> </a:t>
            </a:r>
            <a:r>
              <a:rPr lang="en-US" sz="2200" dirty="0" err="1">
                <a:solidFill>
                  <a:srgbClr val="393939"/>
                </a:solidFill>
                <a:latin typeface="Josefin Sans" pitchFamily="2" charset="0"/>
              </a:rPr>
              <a:t>paises</a:t>
            </a:r>
            <a:r>
              <a:rPr lang="en-US" sz="2200" dirty="0">
                <a:solidFill>
                  <a:srgbClr val="393939"/>
                </a:solidFill>
                <a:latin typeface="Josefin Sans" pitchFamily="2" charset="0"/>
              </a:rPr>
              <a:t> </a:t>
            </a:r>
            <a:r>
              <a:rPr lang="en-US" sz="2200" dirty="0" err="1">
                <a:solidFill>
                  <a:srgbClr val="393939"/>
                </a:solidFill>
                <a:latin typeface="Josefin Sans" pitchFamily="2" charset="0"/>
              </a:rPr>
              <a:t>como</a:t>
            </a:r>
            <a:r>
              <a:rPr lang="en-US" sz="2200" dirty="0">
                <a:solidFill>
                  <a:srgbClr val="393939"/>
                </a:solidFill>
                <a:latin typeface="Josefin Sans" pitchFamily="2" charset="0"/>
              </a:rPr>
              <a:t> </a:t>
            </a:r>
            <a:r>
              <a:rPr lang="en-US" sz="2200" dirty="0" err="1">
                <a:solidFill>
                  <a:srgbClr val="393939"/>
                </a:solidFill>
                <a:latin typeface="Josefin Sans" pitchFamily="2" charset="0"/>
              </a:rPr>
              <a:t>guía</a:t>
            </a:r>
            <a:r>
              <a:rPr lang="en-US" sz="2200" dirty="0">
                <a:solidFill>
                  <a:srgbClr val="393939"/>
                </a:solidFill>
                <a:latin typeface="Josefin Sans" pitchFamily="2" charset="0"/>
              </a:rPr>
              <a:t> para </a:t>
            </a:r>
            <a:r>
              <a:rPr lang="en-US" sz="2200" dirty="0" err="1">
                <a:solidFill>
                  <a:srgbClr val="393939"/>
                </a:solidFill>
                <a:latin typeface="Josefin Sans" pitchFamily="2" charset="0"/>
              </a:rPr>
              <a:t>replicar</a:t>
            </a:r>
            <a:r>
              <a:rPr lang="en-US" sz="2200" dirty="0">
                <a:solidFill>
                  <a:srgbClr val="393939"/>
                </a:solidFill>
                <a:latin typeface="Josefin Sans" pitchFamily="2" charset="0"/>
              </a:rPr>
              <a:t> </a:t>
            </a:r>
            <a:r>
              <a:rPr lang="en-US" sz="2200" dirty="0" err="1">
                <a:solidFill>
                  <a:srgbClr val="393939"/>
                </a:solidFill>
                <a:latin typeface="Josefin Sans" pitchFamily="2" charset="0"/>
              </a:rPr>
              <a:t>proyectos</a:t>
            </a:r>
            <a:r>
              <a:rPr lang="en-US" sz="2200" dirty="0">
                <a:solidFill>
                  <a:srgbClr val="393939"/>
                </a:solidFill>
                <a:latin typeface="Josefin Sans" pitchFamily="2" charset="0"/>
              </a:rPr>
              <a:t> </a:t>
            </a:r>
            <a:r>
              <a:rPr lang="en-US" sz="2200" dirty="0" err="1">
                <a:solidFill>
                  <a:srgbClr val="393939"/>
                </a:solidFill>
                <a:latin typeface="Josefin Sans" pitchFamily="2" charset="0"/>
              </a:rPr>
              <a:t>similares</a:t>
            </a:r>
            <a:r>
              <a:rPr lang="en-US" sz="2200" dirty="0">
                <a:solidFill>
                  <a:srgbClr val="393939"/>
                </a:solidFill>
                <a:latin typeface="Josefin Sans" pitchFamily="2" charset="0"/>
              </a:rPr>
              <a:t>.</a:t>
            </a:r>
          </a:p>
        </p:txBody>
      </p:sp>
      <p:sp>
        <p:nvSpPr>
          <p:cNvPr id="5" name="TextBox 4">
            <a:extLst>
              <a:ext uri="{FF2B5EF4-FFF2-40B4-BE49-F238E27FC236}">
                <a16:creationId xmlns:a16="http://schemas.microsoft.com/office/drawing/2014/main" id="{FEFA1253-BA0F-7A89-667A-C07E4C4115F1}"/>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Vídeo</a:t>
            </a:r>
            <a:r>
              <a:rPr lang="en-US" sz="3600" b="1" dirty="0">
                <a:latin typeface="Amatic SC" panose="00000500000000000000" pitchFamily="2" charset="-79"/>
                <a:cs typeface="Amatic SC" panose="00000500000000000000" pitchFamily="2" charset="-79"/>
              </a:rPr>
              <a:t> – </a:t>
            </a:r>
            <a:r>
              <a:rPr lang="es-ES" sz="3600" b="1" dirty="0">
                <a:latin typeface="Amatic SC" panose="00000500000000000000" pitchFamily="2" charset="-79"/>
                <a:cs typeface="Amatic SC" panose="00000500000000000000" pitchFamily="2" charset="-79"/>
              </a:rPr>
              <a:t>El impacto positivo del arte y la creatividad en la salud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0CB1B07-784A-0C15-4379-E5DC17A27145}"/>
              </a:ext>
            </a:extLst>
          </p:cNvPr>
          <p:cNvSpPr txBox="1"/>
          <p:nvPr/>
        </p:nvSpPr>
        <p:spPr>
          <a:xfrm>
            <a:off x="424180" y="6400412"/>
            <a:ext cx="11343640" cy="276999"/>
          </a:xfrm>
          <a:prstGeom prst="rect">
            <a:avLst/>
          </a:prstGeom>
          <a:noFill/>
        </p:spPr>
        <p:txBody>
          <a:bodyPr wrap="square">
            <a:spAutoFit/>
          </a:bodyPr>
          <a:lstStyle/>
          <a:p>
            <a:pPr algn="l"/>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https://www.creativescotland.com/explore/read/stories/features/2021/arts-culture-health-and-wellbeing-scotland</a:t>
            </a:r>
            <a:endParaRPr lang="en-US" sz="1200" dirty="0">
              <a:solidFill>
                <a:srgbClr val="FFC652"/>
              </a:solidFill>
              <a:latin typeface="Josefin Sans" pitchFamily="2" charset="0"/>
            </a:endParaRPr>
          </a:p>
        </p:txBody>
      </p:sp>
    </p:spTree>
    <p:extLst>
      <p:ext uri="{BB962C8B-B14F-4D97-AF65-F5344CB8AC3E}">
        <p14:creationId xmlns:p14="http://schemas.microsoft.com/office/powerpoint/2010/main" val="22843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B09AC-4515-C0D1-87D0-E88E56124500}"/>
              </a:ext>
            </a:extLst>
          </p:cNvPr>
          <p:cNvSpPr>
            <a:spLocks noGrp="1"/>
          </p:cNvSpPr>
          <p:nvPr>
            <p:ph type="sldNum" sz="quarter" idx="12"/>
          </p:nvPr>
        </p:nvSpPr>
        <p:spPr/>
        <p:txBody>
          <a:bodyPr/>
          <a:lstStyle/>
          <a:p>
            <a:fld id="{48F63A3B-78C7-47BE-AE5E-E10140E04643}" type="slidenum">
              <a:rPr lang="en-US" smtClean="0"/>
              <a:t>14</a:t>
            </a:fld>
            <a:endParaRPr lang="en-US" dirty="0"/>
          </a:p>
        </p:txBody>
      </p:sp>
      <p:sp>
        <p:nvSpPr>
          <p:cNvPr id="3" name="TextBox 2">
            <a:extLst>
              <a:ext uri="{FF2B5EF4-FFF2-40B4-BE49-F238E27FC236}">
                <a16:creationId xmlns:a16="http://schemas.microsoft.com/office/drawing/2014/main" id="{86D10195-0281-6102-F3CA-5AA550D2222C}"/>
              </a:ext>
            </a:extLst>
          </p:cNvPr>
          <p:cNvSpPr txBox="1"/>
          <p:nvPr/>
        </p:nvSpPr>
        <p:spPr>
          <a:xfrm>
            <a:off x="6614159" y="1181497"/>
            <a:ext cx="5459471" cy="5262979"/>
          </a:xfrm>
          <a:prstGeom prst="rect">
            <a:avLst/>
          </a:prstGeom>
          <a:noFill/>
        </p:spPr>
        <p:txBody>
          <a:bodyPr wrap="square" rtlCol="0">
            <a:spAutoFit/>
          </a:bodyPr>
          <a:lstStyle/>
          <a:p>
            <a:pPr algn="just"/>
            <a:r>
              <a:rPr lang="en-US" sz="2400" dirty="0">
                <a:solidFill>
                  <a:srgbClr val="121212"/>
                </a:solidFill>
                <a:latin typeface="Josefin Sans" pitchFamily="2" charset="0"/>
              </a:rPr>
              <a:t>Dr. Pippa Burns es </a:t>
            </a:r>
            <a:r>
              <a:rPr lang="en-US" sz="2400" dirty="0" err="1">
                <a:solidFill>
                  <a:srgbClr val="121212"/>
                </a:solidFill>
                <a:latin typeface="Josefin Sans" pitchFamily="2" charset="0"/>
              </a:rPr>
              <a:t>una</a:t>
            </a:r>
            <a:r>
              <a:rPr lang="en-US" sz="2400" dirty="0">
                <a:solidFill>
                  <a:srgbClr val="121212"/>
                </a:solidFill>
                <a:latin typeface="Josefin Sans" pitchFamily="2" charset="0"/>
              </a:rPr>
              <a:t> </a:t>
            </a:r>
            <a:r>
              <a:rPr lang="en-US" sz="2400" dirty="0" err="1">
                <a:solidFill>
                  <a:srgbClr val="121212"/>
                </a:solidFill>
                <a:latin typeface="Josefin Sans" pitchFamily="2" charset="0"/>
              </a:rPr>
              <a:t>investigadora</a:t>
            </a:r>
            <a:r>
              <a:rPr lang="en-US" sz="2400" dirty="0">
                <a:solidFill>
                  <a:srgbClr val="121212"/>
                </a:solidFill>
                <a:latin typeface="Josefin Sans" pitchFamily="2" charset="0"/>
              </a:rPr>
              <a:t> medica de la Universidad de Wollongong y </a:t>
            </a:r>
            <a:r>
              <a:rPr lang="en-US" sz="2400" dirty="0" err="1">
                <a:solidFill>
                  <a:srgbClr val="121212"/>
                </a:solidFill>
                <a:latin typeface="Josefin Sans" pitchFamily="2" charset="0"/>
              </a:rPr>
              <a:t>en</a:t>
            </a:r>
            <a:r>
              <a:rPr lang="en-US" sz="2400" dirty="0">
                <a:solidFill>
                  <a:srgbClr val="121212"/>
                </a:solidFill>
                <a:latin typeface="Josefin Sans" pitchFamily="2" charset="0"/>
              </a:rPr>
              <a:t> </a:t>
            </a:r>
            <a:r>
              <a:rPr lang="en-US" sz="2400" dirty="0" err="1">
                <a:solidFill>
                  <a:srgbClr val="121212"/>
                </a:solidFill>
                <a:latin typeface="Josefin Sans" pitchFamily="2" charset="0"/>
              </a:rPr>
              <a:t>su</a:t>
            </a:r>
            <a:r>
              <a:rPr lang="en-US" sz="2400" dirty="0">
                <a:solidFill>
                  <a:srgbClr val="121212"/>
                </a:solidFill>
                <a:latin typeface="Josefin Sans" pitchFamily="2" charset="0"/>
              </a:rPr>
              <a:t> Proyecto </a:t>
            </a:r>
            <a:r>
              <a:rPr lang="en-US" sz="2400" dirty="0">
                <a:solidFill>
                  <a:srgbClr val="BB3B80"/>
                </a:solidFill>
                <a:latin typeface="Josefin Sans" pitchFamily="2" charset="0"/>
                <a:hlinkClick r:id="rId2"/>
              </a:rPr>
              <a:t>Happy Hookers</a:t>
            </a:r>
            <a:r>
              <a:rPr lang="en-US" sz="2400" dirty="0">
                <a:solidFill>
                  <a:srgbClr val="121212"/>
                </a:solidFill>
                <a:latin typeface="Josefin Sans" pitchFamily="2" charset="0"/>
              </a:rPr>
              <a:t> </a:t>
            </a:r>
            <a:r>
              <a:rPr lang="en-US" sz="2400" dirty="0" err="1">
                <a:solidFill>
                  <a:srgbClr val="121212"/>
                </a:solidFill>
                <a:latin typeface="Josefin Sans" pitchFamily="2" charset="0"/>
              </a:rPr>
              <a:t>examina</a:t>
            </a:r>
            <a:r>
              <a:rPr lang="en-US" sz="2400" dirty="0">
                <a:solidFill>
                  <a:srgbClr val="121212"/>
                </a:solidFill>
                <a:latin typeface="Josefin Sans" pitchFamily="2" charset="0"/>
              </a:rPr>
              <a:t> </a:t>
            </a:r>
            <a:r>
              <a:rPr lang="en-US" sz="2400" dirty="0" err="1">
                <a:solidFill>
                  <a:srgbClr val="121212"/>
                </a:solidFill>
                <a:latin typeface="Josefin Sans" pitchFamily="2" charset="0"/>
              </a:rPr>
              <a:t>los</a:t>
            </a:r>
            <a:r>
              <a:rPr lang="en-US" sz="2400" dirty="0">
                <a:solidFill>
                  <a:srgbClr val="121212"/>
                </a:solidFill>
                <a:latin typeface="Josefin Sans" pitchFamily="2" charset="0"/>
              </a:rPr>
              <a:t> </a:t>
            </a:r>
            <a:r>
              <a:rPr lang="en-US" sz="2400" dirty="0" err="1">
                <a:solidFill>
                  <a:srgbClr val="121212"/>
                </a:solidFill>
                <a:latin typeface="Josefin Sans" pitchFamily="2" charset="0"/>
              </a:rPr>
              <a:t>efectos</a:t>
            </a:r>
            <a:r>
              <a:rPr lang="en-US" sz="2400" dirty="0">
                <a:solidFill>
                  <a:srgbClr val="121212"/>
                </a:solidFill>
                <a:latin typeface="Josefin Sans" pitchFamily="2" charset="0"/>
              </a:rPr>
              <a:t> </a:t>
            </a:r>
            <a:r>
              <a:rPr lang="en-US" sz="2400" dirty="0" err="1">
                <a:solidFill>
                  <a:srgbClr val="121212"/>
                </a:solidFill>
                <a:latin typeface="Josefin Sans" pitchFamily="2" charset="0"/>
              </a:rPr>
              <a:t>en</a:t>
            </a:r>
            <a:r>
              <a:rPr lang="en-US" sz="2400" dirty="0">
                <a:solidFill>
                  <a:srgbClr val="121212"/>
                </a:solidFill>
                <a:latin typeface="Josefin Sans" pitchFamily="2" charset="0"/>
              </a:rPr>
              <a:t> </a:t>
            </a:r>
            <a:r>
              <a:rPr lang="en-US" sz="2400" dirty="0" err="1">
                <a:solidFill>
                  <a:srgbClr val="121212"/>
                </a:solidFill>
                <a:latin typeface="Josefin Sans" pitchFamily="2" charset="0"/>
              </a:rPr>
              <a:t>el</a:t>
            </a:r>
            <a:r>
              <a:rPr lang="en-US" sz="2400" dirty="0">
                <a:solidFill>
                  <a:srgbClr val="121212"/>
                </a:solidFill>
                <a:latin typeface="Josefin Sans" pitchFamily="2" charset="0"/>
              </a:rPr>
              <a:t> </a:t>
            </a:r>
            <a:r>
              <a:rPr lang="en-US" sz="2400" dirty="0" err="1">
                <a:solidFill>
                  <a:srgbClr val="121212"/>
                </a:solidFill>
                <a:latin typeface="Josefin Sans" pitchFamily="2" charset="0"/>
              </a:rPr>
              <a:t>bienestar</a:t>
            </a:r>
            <a:r>
              <a:rPr lang="en-US" sz="2400" dirty="0">
                <a:solidFill>
                  <a:srgbClr val="121212"/>
                </a:solidFill>
                <a:latin typeface="Josefin Sans" pitchFamily="2" charset="0"/>
              </a:rPr>
              <a:t> del </a:t>
            </a:r>
            <a:r>
              <a:rPr lang="en-US" sz="2400" dirty="0" err="1">
                <a:solidFill>
                  <a:srgbClr val="121212"/>
                </a:solidFill>
                <a:latin typeface="Josefin Sans" pitchFamily="2" charset="0"/>
              </a:rPr>
              <a:t>croché</a:t>
            </a:r>
            <a:r>
              <a:rPr lang="en-US" sz="2400" dirty="0">
                <a:solidFill>
                  <a:srgbClr val="121212"/>
                </a:solidFill>
                <a:latin typeface="Josefin Sans" pitchFamily="2" charset="0"/>
              </a:rPr>
              <a:t>.</a:t>
            </a:r>
          </a:p>
          <a:p>
            <a:pPr algn="just"/>
            <a:endParaRPr lang="en-US" sz="2400" dirty="0">
              <a:solidFill>
                <a:srgbClr val="121212"/>
              </a:solidFill>
              <a:latin typeface="Josefin Sans" pitchFamily="2" charset="0"/>
            </a:endParaRPr>
          </a:p>
          <a:p>
            <a:pPr algn="just"/>
            <a:r>
              <a:rPr lang="es-ES" sz="2400" dirty="0">
                <a:solidFill>
                  <a:srgbClr val="121212"/>
                </a:solidFill>
                <a:latin typeface="Josefin Sans" pitchFamily="2" charset="0"/>
              </a:rPr>
              <a:t>Tras encuestar a más de 8.000 personas que hacen ganchillo, Burns descubrió que el 89,5% de las encuestadas afirmaron que esta práctica les hacía sentir más tranquilas, mientras que el 82% se sentía más feliz</a:t>
            </a:r>
            <a:r>
              <a:rPr lang="en-US" sz="2400" dirty="0">
                <a:solidFill>
                  <a:srgbClr val="121212"/>
                </a:solidFill>
                <a:latin typeface="Josefin Sans" pitchFamily="2" charset="0"/>
              </a:rPr>
              <a:t>.</a:t>
            </a:r>
          </a:p>
          <a:p>
            <a:endParaRPr lang="en-IE" sz="2400" dirty="0">
              <a:latin typeface="Josefin Sans" pitchFamily="2" charset="0"/>
            </a:endParaRPr>
          </a:p>
        </p:txBody>
      </p:sp>
      <p:pic>
        <p:nvPicPr>
          <p:cNvPr id="5" name="Picture 4" descr="A picture containing person, indoor, hand&#10;&#10;Description automatically generated">
            <a:extLst>
              <a:ext uri="{FF2B5EF4-FFF2-40B4-BE49-F238E27FC236}">
                <a16:creationId xmlns:a16="http://schemas.microsoft.com/office/drawing/2014/main" id="{957D2716-27B6-39E7-1E98-E9A0E0D32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98" y="617838"/>
            <a:ext cx="6179262" cy="5268385"/>
          </a:xfrm>
          <a:prstGeom prst="rect">
            <a:avLst/>
          </a:prstGeom>
        </p:spPr>
      </p:pic>
      <p:sp>
        <p:nvSpPr>
          <p:cNvPr id="6" name="TextBox 5">
            <a:extLst>
              <a:ext uri="{FF2B5EF4-FFF2-40B4-BE49-F238E27FC236}">
                <a16:creationId xmlns:a16="http://schemas.microsoft.com/office/drawing/2014/main" id="{C825EBCB-607D-BCDB-6B18-08E16AD8F51F}"/>
              </a:ext>
            </a:extLst>
          </p:cNvPr>
          <p:cNvSpPr txBox="1"/>
          <p:nvPr/>
        </p:nvSpPr>
        <p:spPr>
          <a:xfrm>
            <a:off x="231698" y="5565185"/>
            <a:ext cx="5130585" cy="276999"/>
          </a:xfrm>
          <a:prstGeom prst="rect">
            <a:avLst/>
          </a:prstGeom>
          <a:noFill/>
        </p:spPr>
        <p:txBody>
          <a:bodyPr wrap="square" rtlCol="0">
            <a:spAutoFit/>
          </a:bodyPr>
          <a:lstStyle/>
          <a:p>
            <a:r>
              <a:rPr lang="en-IE" sz="1200" dirty="0">
                <a:solidFill>
                  <a:schemeClr val="bg1"/>
                </a:solidFill>
                <a:latin typeface="Josefin Sans" pitchFamily="2" charset="0"/>
              </a:rPr>
              <a:t>Photo credit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
        <p:nvSpPr>
          <p:cNvPr id="7" name="TextBox 6">
            <a:extLst>
              <a:ext uri="{FF2B5EF4-FFF2-40B4-BE49-F238E27FC236}">
                <a16:creationId xmlns:a16="http://schemas.microsoft.com/office/drawing/2014/main" id="{E8260FE9-1FF1-AA1E-6245-85A4B52C0082}"/>
              </a:ext>
            </a:extLst>
          </p:cNvPr>
          <p:cNvSpPr txBox="1"/>
          <p:nvPr/>
        </p:nvSpPr>
        <p:spPr>
          <a:xfrm>
            <a:off x="579120" y="6075144"/>
            <a:ext cx="11409680" cy="646331"/>
          </a:xfrm>
          <a:prstGeom prst="rect">
            <a:avLst/>
          </a:prstGeom>
          <a:noFill/>
        </p:spPr>
        <p:txBody>
          <a:bodyPr wrap="square">
            <a:spAutoFit/>
          </a:bodyPr>
          <a:lstStyle/>
          <a:p>
            <a:r>
              <a:rPr lang="en-US"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Fuente</a:t>
            </a:r>
            <a:r>
              <a:rPr lang="en-US"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 https://www.theguardian.com/lifeandstyle/2021/jul/02/happy-hookers-how-prescribing-creativity-might-help-wellbeing</a:t>
            </a:r>
            <a:endParaRPr lang="en-US" sz="1800" dirty="0">
              <a:solidFill>
                <a:srgbClr val="FFC652"/>
              </a:solidFill>
              <a:latin typeface="Josefin Sans" pitchFamily="2" charset="0"/>
            </a:endParaRPr>
          </a:p>
        </p:txBody>
      </p:sp>
      <p:sp>
        <p:nvSpPr>
          <p:cNvPr id="8" name="TextBox 7">
            <a:extLst>
              <a:ext uri="{FF2B5EF4-FFF2-40B4-BE49-F238E27FC236}">
                <a16:creationId xmlns:a16="http://schemas.microsoft.com/office/drawing/2014/main" id="{5B8C8C69-441F-7EF2-6C7A-314FD2449711}"/>
              </a:ext>
            </a:extLst>
          </p:cNvPr>
          <p:cNvSpPr txBox="1"/>
          <p:nvPr/>
        </p:nvSpPr>
        <p:spPr>
          <a:xfrm>
            <a:off x="0" y="264223"/>
            <a:ext cx="1219200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Conocimientos</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investigación</a:t>
            </a:r>
            <a:r>
              <a:rPr lang="en-US" sz="3600" b="1" dirty="0">
                <a:latin typeface="Amatic SC" panose="00000500000000000000" pitchFamily="2" charset="-79"/>
                <a:cs typeface="Amatic SC" panose="00000500000000000000" pitchFamily="2" charset="-79"/>
              </a:rPr>
              <a:t>– </a:t>
            </a:r>
            <a:r>
              <a:rPr lang="es-ES" sz="3600" b="1" dirty="0">
                <a:latin typeface="Amatic SC" panose="00000500000000000000" pitchFamily="2" charset="-79"/>
                <a:cs typeface="Amatic SC" panose="00000500000000000000" pitchFamily="2" charset="-79"/>
              </a:rPr>
              <a:t>El impacto positivo del arte y la creatividad en la salud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14906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FB0040-BF5C-305E-D968-25514B8CA64A}"/>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3" name="TextBox 2">
            <a:extLst>
              <a:ext uri="{FF2B5EF4-FFF2-40B4-BE49-F238E27FC236}">
                <a16:creationId xmlns:a16="http://schemas.microsoft.com/office/drawing/2014/main" id="{62B9F139-E70C-4A58-419A-CF57793A6CDF}"/>
              </a:ext>
            </a:extLst>
          </p:cNvPr>
          <p:cNvSpPr txBox="1"/>
          <p:nvPr/>
        </p:nvSpPr>
        <p:spPr>
          <a:xfrm>
            <a:off x="226685" y="1183057"/>
            <a:ext cx="6161391" cy="5401479"/>
          </a:xfrm>
          <a:prstGeom prst="rect">
            <a:avLst/>
          </a:prstGeom>
          <a:noFill/>
        </p:spPr>
        <p:txBody>
          <a:bodyPr wrap="square" rtlCol="0">
            <a:spAutoFit/>
          </a:bodyPr>
          <a:lstStyle/>
          <a:p>
            <a:pPr algn="just" fontAlgn="base"/>
            <a:r>
              <a:rPr lang="en-US" sz="2300" dirty="0" err="1">
                <a:solidFill>
                  <a:srgbClr val="2E4346"/>
                </a:solidFill>
                <a:latin typeface="Josefin Sans" pitchFamily="2" charset="0"/>
              </a:rPr>
              <a:t>En</a:t>
            </a:r>
            <a:r>
              <a:rPr lang="en-US" sz="2300" dirty="0">
                <a:solidFill>
                  <a:srgbClr val="2E4346"/>
                </a:solidFill>
                <a:latin typeface="Josefin Sans" pitchFamily="2" charset="0"/>
              </a:rPr>
              <a:t> </a:t>
            </a:r>
            <a:r>
              <a:rPr lang="en-US" sz="2300" dirty="0" err="1">
                <a:solidFill>
                  <a:srgbClr val="2E4346"/>
                </a:solidFill>
                <a:latin typeface="Josefin Sans" pitchFamily="2" charset="0"/>
              </a:rPr>
              <a:t>una</a:t>
            </a:r>
            <a:r>
              <a:rPr lang="en-US" sz="2300" dirty="0">
                <a:solidFill>
                  <a:srgbClr val="2E4346"/>
                </a:solidFill>
                <a:latin typeface="Josefin Sans" pitchFamily="2" charset="0"/>
              </a:rPr>
              <a:t> </a:t>
            </a:r>
            <a:r>
              <a:rPr lang="en-US" sz="2300" dirty="0" err="1">
                <a:solidFill>
                  <a:srgbClr val="2E4346"/>
                </a:solidFill>
                <a:latin typeface="Josefin Sans" pitchFamily="2" charset="0"/>
              </a:rPr>
              <a:t>investigación</a:t>
            </a:r>
            <a:r>
              <a:rPr lang="en-US" sz="2300" dirty="0">
                <a:solidFill>
                  <a:srgbClr val="2E4346"/>
                </a:solidFill>
                <a:latin typeface="Josefin Sans" pitchFamily="2" charset="0"/>
              </a:rPr>
              <a:t> </a:t>
            </a:r>
            <a:r>
              <a:rPr lang="en-US" sz="2300" dirty="0" err="1">
                <a:solidFill>
                  <a:srgbClr val="2E4346"/>
                </a:solidFill>
                <a:latin typeface="Josefin Sans" pitchFamily="2" charset="0"/>
              </a:rPr>
              <a:t>llevada</a:t>
            </a:r>
            <a:r>
              <a:rPr lang="en-US" sz="2300" dirty="0">
                <a:solidFill>
                  <a:srgbClr val="2E4346"/>
                </a:solidFill>
                <a:latin typeface="Josefin Sans" pitchFamily="2" charset="0"/>
              </a:rPr>
              <a:t> a </a:t>
            </a:r>
            <a:r>
              <a:rPr lang="en-US" sz="2300" dirty="0" err="1">
                <a:solidFill>
                  <a:srgbClr val="2E4346"/>
                </a:solidFill>
                <a:latin typeface="Josefin Sans" pitchFamily="2" charset="0"/>
              </a:rPr>
              <a:t>cabo</a:t>
            </a:r>
            <a:r>
              <a:rPr lang="en-US" sz="2300" dirty="0">
                <a:solidFill>
                  <a:srgbClr val="2E4346"/>
                </a:solidFill>
                <a:latin typeface="Josefin Sans" pitchFamily="2" charset="0"/>
              </a:rPr>
              <a:t> </a:t>
            </a:r>
            <a:r>
              <a:rPr lang="en-US" sz="2300" dirty="0" err="1">
                <a:solidFill>
                  <a:srgbClr val="2E4346"/>
                </a:solidFill>
                <a:latin typeface="Josefin Sans" pitchFamily="2" charset="0"/>
              </a:rPr>
              <a:t>por</a:t>
            </a:r>
            <a:r>
              <a:rPr lang="en-US" sz="2300" dirty="0">
                <a:solidFill>
                  <a:srgbClr val="2E4346"/>
                </a:solidFill>
                <a:latin typeface="Josefin Sans" pitchFamily="2" charset="0"/>
              </a:rPr>
              <a:t> </a:t>
            </a:r>
            <a:r>
              <a:rPr lang="en-US" sz="2300" dirty="0" err="1">
                <a:solidFill>
                  <a:srgbClr val="FF8000"/>
                </a:solidFill>
                <a:latin typeface="Josefin Sans" pitchFamily="2" charset="0"/>
                <a:hlinkClick r:id="rId2"/>
              </a:rPr>
              <a:t>Stitchlinks</a:t>
            </a:r>
            <a:r>
              <a:rPr lang="en-US" sz="2300" dirty="0">
                <a:solidFill>
                  <a:srgbClr val="FF8000"/>
                </a:solidFill>
                <a:latin typeface="Josefin Sans" pitchFamily="2" charset="0"/>
              </a:rPr>
              <a:t> </a:t>
            </a:r>
            <a:r>
              <a:rPr lang="en-US" sz="2300" dirty="0">
                <a:latin typeface="Josefin Sans" pitchFamily="2" charset="0"/>
              </a:rPr>
              <a:t>y la Universidad de Cardiff a </a:t>
            </a:r>
            <a:r>
              <a:rPr lang="en-US" sz="2300" dirty="0" err="1">
                <a:latin typeface="Josefin Sans" pitchFamily="2" charset="0"/>
              </a:rPr>
              <a:t>más</a:t>
            </a:r>
            <a:r>
              <a:rPr lang="en-US" sz="2300" dirty="0">
                <a:latin typeface="Josefin Sans" pitchFamily="2" charset="0"/>
              </a:rPr>
              <a:t> de </a:t>
            </a:r>
            <a:r>
              <a:rPr lang="en-US" sz="2300" dirty="0">
                <a:solidFill>
                  <a:srgbClr val="2E4346"/>
                </a:solidFill>
                <a:latin typeface="Josefin Sans" pitchFamily="2" charset="0"/>
              </a:rPr>
              <a:t> 3.500 </a:t>
            </a:r>
            <a:r>
              <a:rPr lang="en-US" sz="2300" dirty="0" err="1">
                <a:solidFill>
                  <a:srgbClr val="2E4346"/>
                </a:solidFill>
                <a:latin typeface="Josefin Sans" pitchFamily="2" charset="0"/>
              </a:rPr>
              <a:t>tejedores</a:t>
            </a:r>
            <a:r>
              <a:rPr lang="en-US" sz="2300" dirty="0">
                <a:solidFill>
                  <a:srgbClr val="2E4346"/>
                </a:solidFill>
                <a:latin typeface="Josefin Sans" pitchFamily="2" charset="0"/>
              </a:rPr>
              <a:t> de 31 </a:t>
            </a:r>
            <a:r>
              <a:rPr lang="en-US" sz="2300" dirty="0" err="1">
                <a:solidFill>
                  <a:srgbClr val="2E4346"/>
                </a:solidFill>
                <a:latin typeface="Josefin Sans" pitchFamily="2" charset="0"/>
              </a:rPr>
              <a:t>países</a:t>
            </a:r>
            <a:r>
              <a:rPr lang="en-US" sz="2300" dirty="0">
                <a:solidFill>
                  <a:srgbClr val="2E4346"/>
                </a:solidFill>
                <a:latin typeface="Josefin Sans" pitchFamily="2" charset="0"/>
              </a:rPr>
              <a:t>, </a:t>
            </a:r>
            <a:r>
              <a:rPr lang="en-US" sz="2300" dirty="0" err="1">
                <a:solidFill>
                  <a:srgbClr val="2E4346"/>
                </a:solidFill>
                <a:latin typeface="Josefin Sans" pitchFamily="2" charset="0"/>
              </a:rPr>
              <a:t>observaron</a:t>
            </a:r>
            <a:r>
              <a:rPr lang="en-US" sz="2300" dirty="0">
                <a:solidFill>
                  <a:srgbClr val="2E4346"/>
                </a:solidFill>
                <a:latin typeface="Josefin Sans" pitchFamily="2" charset="0"/>
              </a:rPr>
              <a:t> que:</a:t>
            </a:r>
          </a:p>
          <a:p>
            <a:pPr marL="342900" indent="-342900" algn="just" fontAlgn="base">
              <a:buFont typeface="Arial" panose="020B0604020202020204" pitchFamily="34" charset="0"/>
              <a:buChar char="•"/>
            </a:pPr>
            <a:r>
              <a:rPr lang="en-US" sz="2300" b="1" dirty="0">
                <a:solidFill>
                  <a:srgbClr val="2E4346"/>
                </a:solidFill>
                <a:latin typeface="Josefin Sans" pitchFamily="2" charset="0"/>
              </a:rPr>
              <a:t>El 81% se </a:t>
            </a:r>
            <a:r>
              <a:rPr lang="en-US" sz="2300" b="1" dirty="0" err="1">
                <a:solidFill>
                  <a:srgbClr val="2E4346"/>
                </a:solidFill>
                <a:latin typeface="Josefin Sans" pitchFamily="2" charset="0"/>
              </a:rPr>
              <a:t>sintió</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más</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feliz</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después</a:t>
            </a:r>
            <a:r>
              <a:rPr lang="en-US" sz="2300" b="1" dirty="0">
                <a:solidFill>
                  <a:srgbClr val="2E4346"/>
                </a:solidFill>
                <a:latin typeface="Josefin Sans" pitchFamily="2" charset="0"/>
              </a:rPr>
              <a:t> de </a:t>
            </a:r>
            <a:r>
              <a:rPr lang="en-US" sz="2300" b="1" dirty="0" err="1">
                <a:solidFill>
                  <a:srgbClr val="2E4346"/>
                </a:solidFill>
                <a:latin typeface="Josefin Sans" pitchFamily="2" charset="0"/>
              </a:rPr>
              <a:t>tejer</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el</a:t>
            </a:r>
            <a:r>
              <a:rPr lang="en-US" sz="2300" b="1" dirty="0">
                <a:solidFill>
                  <a:srgbClr val="2E4346"/>
                </a:solidFill>
                <a:latin typeface="Josefin Sans" pitchFamily="2" charset="0"/>
              </a:rPr>
              <a:t> 54% se </a:t>
            </a:r>
            <a:r>
              <a:rPr lang="en-US" sz="2300" b="1" dirty="0" err="1">
                <a:solidFill>
                  <a:srgbClr val="2E4346"/>
                </a:solidFill>
                <a:latin typeface="Josefin Sans" pitchFamily="2" charset="0"/>
              </a:rPr>
              <a:t>sintió</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feliz</a:t>
            </a:r>
            <a:r>
              <a:rPr lang="en-US" sz="2300" b="1" dirty="0">
                <a:solidFill>
                  <a:srgbClr val="2E4346"/>
                </a:solidFill>
                <a:latin typeface="Josefin Sans" pitchFamily="2" charset="0"/>
              </a:rPr>
              <a:t> o </a:t>
            </a:r>
            <a:r>
              <a:rPr lang="en-US" sz="2300" b="1" dirty="0" err="1">
                <a:solidFill>
                  <a:srgbClr val="2E4346"/>
                </a:solidFill>
                <a:latin typeface="Josefin Sans" pitchFamily="2" charset="0"/>
              </a:rPr>
              <a:t>muy</a:t>
            </a:r>
            <a:r>
              <a:rPr lang="en-US" sz="2300" b="1" dirty="0">
                <a:solidFill>
                  <a:srgbClr val="2E4346"/>
                </a:solidFill>
                <a:latin typeface="Josefin Sans" pitchFamily="2" charset="0"/>
              </a:rPr>
              <a:t> </a:t>
            </a:r>
            <a:r>
              <a:rPr lang="en-US" sz="2300" b="1" dirty="0" err="1">
                <a:solidFill>
                  <a:srgbClr val="2E4346"/>
                </a:solidFill>
                <a:latin typeface="Josefin Sans" pitchFamily="2" charset="0"/>
              </a:rPr>
              <a:t>feliz</a:t>
            </a:r>
            <a:r>
              <a:rPr lang="en-US" sz="2300" b="1" dirty="0">
                <a:solidFill>
                  <a:srgbClr val="2E4346"/>
                </a:solidFill>
                <a:latin typeface="Josefin Sans" pitchFamily="2" charset="0"/>
              </a:rPr>
              <a:t>, solo un 1% se </a:t>
            </a:r>
            <a:r>
              <a:rPr lang="en-US" sz="2300" b="1" dirty="0" err="1">
                <a:solidFill>
                  <a:srgbClr val="2E4346"/>
                </a:solidFill>
                <a:latin typeface="Josefin Sans" pitchFamily="2" charset="0"/>
              </a:rPr>
              <a:t>sintio</a:t>
            </a:r>
            <a:r>
              <a:rPr lang="en-US" sz="2300" b="1" dirty="0">
                <a:solidFill>
                  <a:srgbClr val="2E4346"/>
                </a:solidFill>
                <a:latin typeface="Josefin Sans" pitchFamily="2" charset="0"/>
              </a:rPr>
              <a:t> triste. </a:t>
            </a:r>
          </a:p>
          <a:p>
            <a:pPr marL="342900" indent="-342900" algn="just" fontAlgn="base">
              <a:buFont typeface="Arial" panose="020B0604020202020204" pitchFamily="34" charset="0"/>
              <a:buChar char="•"/>
            </a:pPr>
            <a:r>
              <a:rPr lang="en-US" sz="2300" b="1" dirty="0" err="1">
                <a:solidFill>
                  <a:srgbClr val="FFC652"/>
                </a:solidFill>
                <a:latin typeface="Josefin Sans" pitchFamily="2" charset="0"/>
              </a:rPr>
              <a:t>Aquellas</a:t>
            </a:r>
            <a:r>
              <a:rPr lang="en-US" sz="2300" b="1" dirty="0">
                <a:solidFill>
                  <a:srgbClr val="FFC652"/>
                </a:solidFill>
                <a:latin typeface="Josefin Sans" pitchFamily="2" charset="0"/>
              </a:rPr>
              <a:t> personas que </a:t>
            </a:r>
            <a:r>
              <a:rPr lang="en-US" sz="2300" b="1" dirty="0" err="1">
                <a:solidFill>
                  <a:srgbClr val="FFC652"/>
                </a:solidFill>
                <a:latin typeface="Josefin Sans" pitchFamily="2" charset="0"/>
              </a:rPr>
              <a:t>demostrarón</a:t>
            </a:r>
            <a:r>
              <a:rPr lang="en-US" sz="2300" b="1" dirty="0">
                <a:solidFill>
                  <a:srgbClr val="FFC652"/>
                </a:solidFill>
                <a:latin typeface="Josefin Sans" pitchFamily="2" charset="0"/>
              </a:rPr>
              <a:t> </a:t>
            </a:r>
            <a:r>
              <a:rPr lang="en-US" sz="2300" b="1" dirty="0" err="1">
                <a:solidFill>
                  <a:srgbClr val="FFC652"/>
                </a:solidFill>
                <a:latin typeface="Josefin Sans" pitchFamily="2" charset="0"/>
              </a:rPr>
              <a:t>tener</a:t>
            </a:r>
            <a:r>
              <a:rPr lang="en-US" sz="2300" b="1" dirty="0">
                <a:solidFill>
                  <a:srgbClr val="FFC652"/>
                </a:solidFill>
                <a:latin typeface="Josefin Sans" pitchFamily="2" charset="0"/>
              </a:rPr>
              <a:t> depression </a:t>
            </a:r>
            <a:r>
              <a:rPr lang="en-US" sz="2300" b="1" dirty="0" err="1">
                <a:solidFill>
                  <a:srgbClr val="FFC652"/>
                </a:solidFill>
                <a:latin typeface="Josefin Sans" pitchFamily="2" charset="0"/>
              </a:rPr>
              <a:t>clínica</a:t>
            </a:r>
            <a:r>
              <a:rPr lang="en-US" sz="2300" b="1" dirty="0">
                <a:solidFill>
                  <a:srgbClr val="FFC652"/>
                </a:solidFill>
                <a:latin typeface="Josefin Sans" pitchFamily="2" charset="0"/>
              </a:rPr>
              <a:t> </a:t>
            </a:r>
            <a:r>
              <a:rPr lang="en-US" sz="2300" b="1" dirty="0" err="1">
                <a:solidFill>
                  <a:srgbClr val="FFC652"/>
                </a:solidFill>
                <a:latin typeface="Josefin Sans" pitchFamily="2" charset="0"/>
              </a:rPr>
              <a:t>mejorarón</a:t>
            </a:r>
            <a:r>
              <a:rPr lang="en-US" sz="2300" b="1" dirty="0">
                <a:solidFill>
                  <a:srgbClr val="FFC652"/>
                </a:solidFill>
                <a:latin typeface="Josefin Sans" pitchFamily="2" charset="0"/>
              </a:rPr>
              <a:t> </a:t>
            </a:r>
            <a:r>
              <a:rPr lang="en-US" sz="2300" b="1" dirty="0" err="1">
                <a:solidFill>
                  <a:srgbClr val="FFC652"/>
                </a:solidFill>
                <a:latin typeface="Josefin Sans" pitchFamily="2" charset="0"/>
              </a:rPr>
              <a:t>significativamente</a:t>
            </a:r>
            <a:r>
              <a:rPr lang="en-US" sz="2300" b="1" dirty="0">
                <a:solidFill>
                  <a:srgbClr val="FFC652"/>
                </a:solidFill>
                <a:latin typeface="Josefin Sans" pitchFamily="2" charset="0"/>
              </a:rPr>
              <a:t> </a:t>
            </a:r>
            <a:r>
              <a:rPr lang="en-US" sz="2300" b="1" dirty="0" err="1">
                <a:solidFill>
                  <a:srgbClr val="FFC652"/>
                </a:solidFill>
                <a:latin typeface="Josefin Sans" pitchFamily="2" charset="0"/>
              </a:rPr>
              <a:t>su</a:t>
            </a:r>
            <a:r>
              <a:rPr lang="en-US" sz="2300" b="1" dirty="0">
                <a:solidFill>
                  <a:srgbClr val="FFC652"/>
                </a:solidFill>
                <a:latin typeface="Josefin Sans" pitchFamily="2" charset="0"/>
              </a:rPr>
              <a:t> </a:t>
            </a:r>
            <a:r>
              <a:rPr lang="en-US" sz="2300" b="1" dirty="0" err="1">
                <a:solidFill>
                  <a:srgbClr val="FFC652"/>
                </a:solidFill>
                <a:latin typeface="Josefin Sans" pitchFamily="2" charset="0"/>
              </a:rPr>
              <a:t>estado</a:t>
            </a:r>
            <a:r>
              <a:rPr lang="en-US" sz="2300" b="1" i="1" dirty="0">
                <a:solidFill>
                  <a:srgbClr val="FFC652"/>
                </a:solidFill>
                <a:latin typeface="Josefin Sans" pitchFamily="2" charset="0"/>
              </a:rPr>
              <a:t>.</a:t>
            </a:r>
          </a:p>
          <a:p>
            <a:pPr marL="342900" indent="-342900" algn="just" fontAlgn="base">
              <a:buFont typeface="Arial" panose="020B0604020202020204" pitchFamily="34" charset="0"/>
              <a:buChar char="•"/>
            </a:pPr>
            <a:endParaRPr lang="en-US" sz="2300" b="1" i="1" dirty="0">
              <a:solidFill>
                <a:srgbClr val="FFC652"/>
              </a:solidFill>
              <a:latin typeface="Josefin Sans" pitchFamily="2" charset="0"/>
            </a:endParaRPr>
          </a:p>
          <a:p>
            <a:pPr marL="342900" indent="-342900" algn="just" fontAlgn="base">
              <a:buFont typeface="Arial" panose="020B0604020202020204" pitchFamily="34" charset="0"/>
              <a:buChar char="•"/>
            </a:pPr>
            <a:r>
              <a:rPr lang="es-ES" sz="2300" dirty="0">
                <a:solidFill>
                  <a:srgbClr val="2E4346"/>
                </a:solidFill>
                <a:latin typeface="Josefin Sans" pitchFamily="2" charset="0"/>
              </a:rPr>
              <a:t>El hallazgo más significativo fue que cuanto más frecuentemente tejen las personas (</a:t>
            </a:r>
            <a:r>
              <a:rPr lang="es-ES" sz="2300" b="1" dirty="0">
                <a:solidFill>
                  <a:srgbClr val="2E4346"/>
                </a:solidFill>
                <a:latin typeface="Josefin Sans" pitchFamily="2" charset="0"/>
              </a:rPr>
              <a:t>&gt;3 veces por semana</a:t>
            </a:r>
            <a:r>
              <a:rPr lang="es-ES" sz="2300" dirty="0">
                <a:solidFill>
                  <a:srgbClr val="2E4346"/>
                </a:solidFill>
                <a:latin typeface="Josefin Sans" pitchFamily="2" charset="0"/>
              </a:rPr>
              <a:t>) más felices y tranquilas se sienten.</a:t>
            </a:r>
          </a:p>
        </p:txBody>
      </p:sp>
      <p:pic>
        <p:nvPicPr>
          <p:cNvPr id="5" name="Picture 4" descr="A picture containing thread&#10;&#10;Description automatically generated">
            <a:extLst>
              <a:ext uri="{FF2B5EF4-FFF2-40B4-BE49-F238E27FC236}">
                <a16:creationId xmlns:a16="http://schemas.microsoft.com/office/drawing/2014/main" id="{362E59EE-4AF7-92F8-E29C-5E5C52A3C9D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14409"/>
          <a:stretch/>
        </p:blipFill>
        <p:spPr>
          <a:xfrm>
            <a:off x="6583680" y="1044558"/>
            <a:ext cx="5507759" cy="5040458"/>
          </a:xfrm>
          <a:prstGeom prst="rect">
            <a:avLst/>
          </a:prstGeom>
        </p:spPr>
      </p:pic>
      <p:sp>
        <p:nvSpPr>
          <p:cNvPr id="6" name="TextBox 5">
            <a:extLst>
              <a:ext uri="{FF2B5EF4-FFF2-40B4-BE49-F238E27FC236}">
                <a16:creationId xmlns:a16="http://schemas.microsoft.com/office/drawing/2014/main" id="{AD7CD394-1412-D8F0-C64B-BDE21CA2AEF6}"/>
              </a:ext>
            </a:extLst>
          </p:cNvPr>
          <p:cNvSpPr txBox="1"/>
          <p:nvPr/>
        </p:nvSpPr>
        <p:spPr>
          <a:xfrm>
            <a:off x="8610600" y="1044558"/>
            <a:ext cx="4436076" cy="276999"/>
          </a:xfrm>
          <a:prstGeom prst="rect">
            <a:avLst/>
          </a:prstGeom>
          <a:noFill/>
        </p:spPr>
        <p:txBody>
          <a:bodyPr wrap="square" rtlCol="0">
            <a:spAutoFit/>
          </a:bodyPr>
          <a:lstStyle/>
          <a:p>
            <a:pPr algn="ctr"/>
            <a:r>
              <a:rPr lang="en-IE" sz="1200" dirty="0">
                <a:solidFill>
                  <a:schemeClr val="bg1"/>
                </a:solidFill>
                <a:latin typeface="Josefin Sans" pitchFamily="2" charset="0"/>
              </a:rPr>
              <a:t>Image credit </a:t>
            </a:r>
            <a:r>
              <a:rPr lang="en-IE" sz="1200" dirty="0" err="1">
                <a:solidFill>
                  <a:schemeClr val="bg1"/>
                </a:solidFill>
                <a:latin typeface="Josefin Sans" pitchFamily="2" charset="0"/>
              </a:rPr>
              <a:t>Semevent</a:t>
            </a:r>
            <a:r>
              <a:rPr lang="en-IE" sz="1200" dirty="0">
                <a:solidFill>
                  <a:schemeClr val="bg1"/>
                </a:solidFill>
                <a:latin typeface="Josefin Sans" pitchFamily="2" charset="0"/>
              </a:rPr>
              <a:t> –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
        <p:nvSpPr>
          <p:cNvPr id="8" name="TextBox 7">
            <a:extLst>
              <a:ext uri="{FF2B5EF4-FFF2-40B4-BE49-F238E27FC236}">
                <a16:creationId xmlns:a16="http://schemas.microsoft.com/office/drawing/2014/main" id="{C30224B6-1B52-7BBA-B6E8-4A7C68DA9F7F}"/>
              </a:ext>
            </a:extLst>
          </p:cNvPr>
          <p:cNvSpPr txBox="1"/>
          <p:nvPr/>
        </p:nvSpPr>
        <p:spPr>
          <a:xfrm>
            <a:off x="0" y="264223"/>
            <a:ext cx="1219200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Conocimientos</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investigación</a:t>
            </a:r>
            <a:r>
              <a:rPr lang="en-US" sz="3600" b="1" dirty="0">
                <a:latin typeface="Amatic SC" panose="00000500000000000000" pitchFamily="2" charset="-79"/>
                <a:cs typeface="Amatic SC" panose="00000500000000000000" pitchFamily="2" charset="-79"/>
              </a:rPr>
              <a:t>– </a:t>
            </a:r>
            <a:r>
              <a:rPr lang="es-ES" sz="3600" b="1" dirty="0">
                <a:latin typeface="Amatic SC" panose="00000500000000000000" pitchFamily="2" charset="-79"/>
                <a:cs typeface="Amatic SC" panose="00000500000000000000" pitchFamily="2" charset="-79"/>
              </a:rPr>
              <a:t>El impacto positivo del arte y la creatividad en la salud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927412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21A788-E941-EFC6-DA10-EAE22FF481FB}"/>
              </a:ext>
            </a:extLst>
          </p:cNvPr>
          <p:cNvSpPr>
            <a:spLocks noGrp="1"/>
          </p:cNvSpPr>
          <p:nvPr>
            <p:ph type="sldNum" sz="quarter" idx="12"/>
          </p:nvPr>
        </p:nvSpPr>
        <p:spPr/>
        <p:txBody>
          <a:bodyPr/>
          <a:lstStyle/>
          <a:p>
            <a:fld id="{48F63A3B-78C7-47BE-AE5E-E10140E04643}" type="slidenum">
              <a:rPr lang="en-US" smtClean="0"/>
              <a:t>16</a:t>
            </a:fld>
            <a:endParaRPr lang="en-US" dirty="0"/>
          </a:p>
        </p:txBody>
      </p:sp>
      <p:pic>
        <p:nvPicPr>
          <p:cNvPr id="4" name="Picture 3" descr="A group of people in a room&#10;&#10;Description automatically generated with medium confidence">
            <a:extLst>
              <a:ext uri="{FF2B5EF4-FFF2-40B4-BE49-F238E27FC236}">
                <a16:creationId xmlns:a16="http://schemas.microsoft.com/office/drawing/2014/main" id="{B3063874-D1D2-0D4B-3F21-AB07B3F9B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858" y="648128"/>
            <a:ext cx="6067168" cy="5170645"/>
          </a:xfrm>
          <a:prstGeom prst="rect">
            <a:avLst/>
          </a:prstGeom>
        </p:spPr>
      </p:pic>
      <p:sp>
        <p:nvSpPr>
          <p:cNvPr id="5" name="TextBox 4">
            <a:extLst>
              <a:ext uri="{FF2B5EF4-FFF2-40B4-BE49-F238E27FC236}">
                <a16:creationId xmlns:a16="http://schemas.microsoft.com/office/drawing/2014/main" id="{66A99E98-B0A6-F1B6-8102-1EAE21AC985C}"/>
              </a:ext>
            </a:extLst>
          </p:cNvPr>
          <p:cNvSpPr txBox="1"/>
          <p:nvPr/>
        </p:nvSpPr>
        <p:spPr>
          <a:xfrm>
            <a:off x="5067858" y="5835451"/>
            <a:ext cx="6067168" cy="276999"/>
          </a:xfrm>
          <a:prstGeom prst="rect">
            <a:avLst/>
          </a:prstGeom>
          <a:noFill/>
        </p:spPr>
        <p:txBody>
          <a:bodyPr wrap="square" rtlCol="0">
            <a:spAutoFit/>
          </a:bodyPr>
          <a:lstStyle/>
          <a:p>
            <a:pPr algn="r"/>
            <a:r>
              <a:rPr lang="en-US" sz="1200" b="0" i="0" dirty="0">
                <a:effectLst/>
                <a:latin typeface="Calibri" panose="020F0502020204030204" pitchFamily="34" charset="0"/>
                <a:cs typeface="Calibri" panose="020F0502020204030204" pitchFamily="34" charset="0"/>
              </a:rPr>
              <a:t>Photo: </a:t>
            </a:r>
            <a:r>
              <a:rPr lang="en-US" sz="1200" b="0" i="0" dirty="0" err="1">
                <a:effectLst/>
                <a:latin typeface="Calibri" panose="020F0502020204030204" pitchFamily="34" charset="0"/>
                <a:cs typeface="Calibri" panose="020F0502020204030204" pitchFamily="34" charset="0"/>
              </a:rPr>
              <a:t>Teijo</a:t>
            </a:r>
            <a:r>
              <a:rPr lang="en-US" sz="1200" b="0" i="0" dirty="0">
                <a:effectLst/>
                <a:latin typeface="Calibri" panose="020F0502020204030204" pitchFamily="34" charset="0"/>
                <a:cs typeface="Calibri" panose="020F0502020204030204" pitchFamily="34" charset="0"/>
              </a:rPr>
              <a:t> / </a:t>
            </a:r>
            <a:r>
              <a:rPr lang="en-US" sz="1200" b="0" i="0" dirty="0" err="1">
                <a:effectLst/>
                <a:latin typeface="Calibri" panose="020F0502020204030204" pitchFamily="34" charset="0"/>
                <a:cs typeface="Calibri" panose="020F0502020204030204" pitchFamily="34" charset="0"/>
              </a:rPr>
              <a:t>Pirkanmaa</a:t>
            </a:r>
            <a:r>
              <a:rPr lang="en-US" sz="1200" b="0" i="0" dirty="0">
                <a:effectLst/>
                <a:latin typeface="Calibri" panose="020F0502020204030204" pitchFamily="34" charset="0"/>
                <a:cs typeface="Calibri" panose="020F0502020204030204" pitchFamily="34" charset="0"/>
              </a:rPr>
              <a:t> 2016. </a:t>
            </a:r>
            <a:r>
              <a:rPr lang="en-US" sz="1200" b="0" i="0" dirty="0" err="1">
                <a:effectLst/>
                <a:latin typeface="Calibri" panose="020F0502020204030204" pitchFamily="34" charset="0"/>
                <a:cs typeface="Calibri" panose="020F0502020204030204" pitchFamily="34" charset="0"/>
              </a:rPr>
              <a:t>PiiPoo</a:t>
            </a:r>
            <a:r>
              <a:rPr lang="en-US" sz="1200" b="0" i="0" dirty="0">
                <a:effectLst/>
                <a:latin typeface="Calibri" panose="020F0502020204030204" pitchFamily="34" charset="0"/>
                <a:cs typeface="Calibri" panose="020F0502020204030204" pitchFamily="34" charset="0"/>
              </a:rPr>
              <a:t> – accessible </a:t>
            </a:r>
            <a:r>
              <a:rPr lang="en-US" sz="1200" b="0" i="0" dirty="0" err="1">
                <a:effectLst/>
                <a:latin typeface="Calibri" panose="020F0502020204030204" pitchFamily="34" charset="0"/>
                <a:cs typeface="Calibri" panose="020F0502020204030204" pitchFamily="34" charset="0"/>
              </a:rPr>
              <a:t>centre</a:t>
            </a:r>
            <a:r>
              <a:rPr lang="en-US" sz="1200" b="0" i="0" dirty="0">
                <a:effectLst/>
                <a:latin typeface="Calibri" panose="020F0502020204030204" pitchFamily="34" charset="0"/>
                <a:cs typeface="Calibri" panose="020F0502020204030204" pitchFamily="34" charset="0"/>
              </a:rPr>
              <a:t> for art and culture.</a:t>
            </a:r>
            <a:endParaRPr lang="en-IE" sz="1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38B498C-3413-7CA3-4315-C2B20CBE527A}"/>
              </a:ext>
            </a:extLst>
          </p:cNvPr>
          <p:cNvSpPr txBox="1"/>
          <p:nvPr/>
        </p:nvSpPr>
        <p:spPr>
          <a:xfrm>
            <a:off x="210859" y="985649"/>
            <a:ext cx="4856999" cy="5509200"/>
          </a:xfrm>
          <a:prstGeom prst="rect">
            <a:avLst/>
          </a:prstGeom>
          <a:noFill/>
        </p:spPr>
        <p:txBody>
          <a:bodyPr wrap="square" rtlCol="0">
            <a:spAutoFit/>
          </a:bodyPr>
          <a:lstStyle/>
          <a:p>
            <a:pPr algn="just"/>
            <a:r>
              <a:rPr lang="es-ES" sz="2200" b="1" dirty="0">
                <a:solidFill>
                  <a:srgbClr val="0A0A0A"/>
                </a:solidFill>
                <a:latin typeface="Josefin Sans" pitchFamily="2" charset="0"/>
                <a:cs typeface="Calibri" panose="020F0502020204030204" pitchFamily="34" charset="0"/>
              </a:rPr>
              <a:t>La investigación ha demostrado que las artes y las actividades artísticas pueden</a:t>
            </a:r>
            <a:r>
              <a:rPr lang="en-US" sz="2200" b="1" dirty="0">
                <a:solidFill>
                  <a:srgbClr val="0A0A0A"/>
                </a:solidFill>
                <a:latin typeface="Josefin Sans" pitchFamily="2" charset="0"/>
                <a:cs typeface="Calibri" panose="020F0502020204030204" pitchFamily="34" charset="0"/>
              </a:rPr>
              <a:t>:</a:t>
            </a:r>
            <a:endParaRPr lang="en-US" sz="2200" dirty="0">
              <a:solidFill>
                <a:srgbClr val="0A0A0A"/>
              </a:solidFill>
              <a:latin typeface="Josefin Sans" pitchFamily="2" charset="0"/>
              <a:cs typeface="Calibri" panose="020F0502020204030204" pitchFamily="34" charset="0"/>
            </a:endParaRPr>
          </a:p>
          <a:p>
            <a:pPr algn="just">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s-ES" sz="2200" dirty="0">
                <a:solidFill>
                  <a:srgbClr val="0A0A0A"/>
                </a:solidFill>
                <a:latin typeface="Josefin Sans" pitchFamily="2" charset="0"/>
                <a:cs typeface="Calibri" panose="020F0502020204030204" pitchFamily="34" charset="0"/>
              </a:rPr>
              <a:t>Mejorar los resultados del tratamiento médico y aliviar los síntomas físicos y psicológicos.</a:t>
            </a:r>
            <a:endParaRPr lang="en-US" sz="2200" dirty="0">
              <a:solidFill>
                <a:srgbClr val="0A0A0A"/>
              </a:solidFill>
              <a:latin typeface="Josefin Sans" pitchFamily="2" charset="0"/>
              <a:cs typeface="Calibri" panose="020F0502020204030204" pitchFamily="34" charset="0"/>
            </a:endParaRPr>
          </a:p>
          <a:p>
            <a:pPr algn="just">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n-US" sz="2200" dirty="0" err="1">
                <a:solidFill>
                  <a:srgbClr val="0A0A0A"/>
                </a:solidFill>
                <a:latin typeface="Josefin Sans" pitchFamily="2" charset="0"/>
                <a:cs typeface="Calibri" panose="020F0502020204030204" pitchFamily="34" charset="0"/>
              </a:rPr>
              <a:t>Reducir</a:t>
            </a:r>
            <a:r>
              <a:rPr lang="en-US" sz="2200" dirty="0">
                <a:solidFill>
                  <a:srgbClr val="0A0A0A"/>
                </a:solidFill>
                <a:latin typeface="Josefin Sans" pitchFamily="2" charset="0"/>
                <a:cs typeface="Calibri" panose="020F0502020204030204" pitchFamily="34" charset="0"/>
              </a:rPr>
              <a:t> </a:t>
            </a:r>
            <a:r>
              <a:rPr lang="en-US" sz="2200" dirty="0" err="1">
                <a:solidFill>
                  <a:srgbClr val="0A0A0A"/>
                </a:solidFill>
                <a:latin typeface="Josefin Sans" pitchFamily="2" charset="0"/>
                <a:cs typeface="Calibri" panose="020F0502020204030204" pitchFamily="34" charset="0"/>
              </a:rPr>
              <a:t>el</a:t>
            </a:r>
            <a:r>
              <a:rPr lang="en-US" sz="2200" dirty="0">
                <a:solidFill>
                  <a:srgbClr val="0A0A0A"/>
                </a:solidFill>
                <a:latin typeface="Josefin Sans" pitchFamily="2" charset="0"/>
                <a:cs typeface="Calibri" panose="020F0502020204030204" pitchFamily="34" charset="0"/>
              </a:rPr>
              <a:t> </a:t>
            </a:r>
            <a:r>
              <a:rPr lang="en-US" sz="2200" dirty="0" err="1">
                <a:solidFill>
                  <a:srgbClr val="0A0A0A"/>
                </a:solidFill>
                <a:latin typeface="Josefin Sans" pitchFamily="2" charset="0"/>
                <a:cs typeface="Calibri" panose="020F0502020204030204" pitchFamily="34" charset="0"/>
              </a:rPr>
              <a:t>uso</a:t>
            </a:r>
            <a:r>
              <a:rPr lang="en-US" sz="2200" dirty="0">
                <a:solidFill>
                  <a:srgbClr val="0A0A0A"/>
                </a:solidFill>
                <a:latin typeface="Josefin Sans" pitchFamily="2" charset="0"/>
                <a:cs typeface="Calibri" panose="020F0502020204030204" pitchFamily="34" charset="0"/>
              </a:rPr>
              <a:t> de </a:t>
            </a:r>
            <a:r>
              <a:rPr lang="en-US" sz="2200" dirty="0" err="1">
                <a:solidFill>
                  <a:srgbClr val="0A0A0A"/>
                </a:solidFill>
                <a:latin typeface="Josefin Sans" pitchFamily="2" charset="0"/>
                <a:cs typeface="Calibri" panose="020F0502020204030204" pitchFamily="34" charset="0"/>
              </a:rPr>
              <a:t>ansiolíticos</a:t>
            </a:r>
            <a:r>
              <a:rPr lang="en-US" sz="2200" dirty="0">
                <a:solidFill>
                  <a:srgbClr val="0A0A0A"/>
                </a:solidFill>
                <a:latin typeface="Josefin Sans" pitchFamily="2" charset="0"/>
                <a:cs typeface="Calibri" panose="020F0502020204030204" pitchFamily="34" charset="0"/>
              </a:rPr>
              <a:t>, </a:t>
            </a:r>
            <a:r>
              <a:rPr lang="en-US" sz="2200" dirty="0" err="1">
                <a:solidFill>
                  <a:srgbClr val="0A0A0A"/>
                </a:solidFill>
                <a:latin typeface="Josefin Sans" pitchFamily="2" charset="0"/>
                <a:cs typeface="Calibri" panose="020F0502020204030204" pitchFamily="34" charset="0"/>
              </a:rPr>
              <a:t>analgésicos</a:t>
            </a:r>
            <a:r>
              <a:rPr lang="en-US" sz="2200" dirty="0">
                <a:solidFill>
                  <a:srgbClr val="0A0A0A"/>
                </a:solidFill>
                <a:latin typeface="Josefin Sans" pitchFamily="2" charset="0"/>
                <a:cs typeface="Calibri" panose="020F0502020204030204" pitchFamily="34" charset="0"/>
              </a:rPr>
              <a:t> y pastillas para </a:t>
            </a:r>
            <a:r>
              <a:rPr lang="en-US" sz="2200" dirty="0" err="1">
                <a:solidFill>
                  <a:srgbClr val="0A0A0A"/>
                </a:solidFill>
                <a:latin typeface="Josefin Sans" pitchFamily="2" charset="0"/>
                <a:cs typeface="Calibri" panose="020F0502020204030204" pitchFamily="34" charset="0"/>
              </a:rPr>
              <a:t>dormir</a:t>
            </a:r>
            <a:r>
              <a:rPr lang="en-US" sz="2200" dirty="0">
                <a:solidFill>
                  <a:srgbClr val="0A0A0A"/>
                </a:solidFill>
                <a:latin typeface="Josefin Sans" pitchFamily="2" charset="0"/>
                <a:cs typeface="Calibri" panose="020F0502020204030204" pitchFamily="34" charset="0"/>
              </a:rPr>
              <a:t>.</a:t>
            </a:r>
          </a:p>
          <a:p>
            <a:pPr algn="just">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s-ES" sz="2200" dirty="0">
                <a:solidFill>
                  <a:srgbClr val="0A0A0A"/>
                </a:solidFill>
                <a:latin typeface="Josefin Sans" pitchFamily="2" charset="0"/>
                <a:cs typeface="Calibri" panose="020F0502020204030204" pitchFamily="34" charset="0"/>
              </a:rPr>
              <a:t>Ayudar a aliviar la soledad y el aislamiento social</a:t>
            </a:r>
          </a:p>
          <a:p>
            <a:pPr algn="just">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s-ES" sz="2200" dirty="0">
                <a:solidFill>
                  <a:srgbClr val="0A0A0A"/>
                </a:solidFill>
                <a:latin typeface="Josefin Sans" pitchFamily="2" charset="0"/>
                <a:cs typeface="Calibri" panose="020F0502020204030204" pitchFamily="34" charset="0"/>
              </a:rPr>
              <a:t>Prevenir y reducir las emociones negativas, como la ansiedad, la depresión y la tristeza</a:t>
            </a:r>
            <a:r>
              <a:rPr lang="en-US" sz="2200" dirty="0">
                <a:solidFill>
                  <a:srgbClr val="0A0A0A"/>
                </a:solidFill>
                <a:latin typeface="Josefin Sans" pitchFamily="2" charset="0"/>
                <a:cs typeface="Calibri" panose="020F0502020204030204" pitchFamily="34" charset="0"/>
              </a:rPr>
              <a:t>; and</a:t>
            </a:r>
          </a:p>
          <a:p>
            <a:pPr algn="just">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s-ES" sz="2200" dirty="0">
                <a:solidFill>
                  <a:srgbClr val="0A0A0A"/>
                </a:solidFill>
                <a:latin typeface="Josefin Sans" pitchFamily="2" charset="0"/>
                <a:cs typeface="Calibri" panose="020F0502020204030204" pitchFamily="34" charset="0"/>
              </a:rPr>
              <a:t>ayudar a las personas a hacer frente a los problemas de salud mental</a:t>
            </a:r>
            <a:r>
              <a:rPr lang="en-US" sz="2200" dirty="0">
                <a:solidFill>
                  <a:srgbClr val="0A0A0A"/>
                </a:solidFill>
                <a:latin typeface="Josefin Sans" pitchFamily="2" charset="0"/>
                <a:cs typeface="Calibri" panose="020F0502020204030204" pitchFamily="34" charset="0"/>
              </a:rPr>
              <a:t>.</a:t>
            </a:r>
          </a:p>
        </p:txBody>
      </p:sp>
      <p:sp>
        <p:nvSpPr>
          <p:cNvPr id="7" name="TextBox 6">
            <a:extLst>
              <a:ext uri="{FF2B5EF4-FFF2-40B4-BE49-F238E27FC236}">
                <a16:creationId xmlns:a16="http://schemas.microsoft.com/office/drawing/2014/main" id="{3692835F-446B-7627-FA0D-A86450E46A69}"/>
              </a:ext>
            </a:extLst>
          </p:cNvPr>
          <p:cNvSpPr txBox="1"/>
          <p:nvPr/>
        </p:nvSpPr>
        <p:spPr>
          <a:xfrm>
            <a:off x="0" y="264223"/>
            <a:ext cx="1219200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Conocimientos</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investigación</a:t>
            </a:r>
            <a:r>
              <a:rPr lang="en-US" sz="3600" b="1" dirty="0">
                <a:latin typeface="Amatic SC" panose="00000500000000000000" pitchFamily="2" charset="-79"/>
                <a:cs typeface="Amatic SC" panose="00000500000000000000" pitchFamily="2" charset="-79"/>
              </a:rPr>
              <a:t>– </a:t>
            </a:r>
            <a:r>
              <a:rPr lang="es-ES" sz="3600" b="1" dirty="0">
                <a:latin typeface="Amatic SC" panose="00000500000000000000" pitchFamily="2" charset="-79"/>
                <a:cs typeface="Amatic SC" panose="00000500000000000000" pitchFamily="2" charset="-79"/>
              </a:rPr>
              <a:t>El impacto positivo del arte y la creatividad en la salud </a:t>
            </a:r>
            <a:endParaRPr lang="en-IE" sz="36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8C51AD1C-C7DD-761C-588E-32298923C9B9}"/>
              </a:ext>
            </a:extLst>
          </p:cNvPr>
          <p:cNvSpPr txBox="1"/>
          <p:nvPr/>
        </p:nvSpPr>
        <p:spPr>
          <a:xfrm>
            <a:off x="320040" y="6356350"/>
            <a:ext cx="11033760" cy="276999"/>
          </a:xfrm>
          <a:prstGeom prst="rect">
            <a:avLst/>
          </a:prstGeom>
          <a:noFill/>
        </p:spPr>
        <p:txBody>
          <a:bodyPr wrap="square">
            <a:spAutoFit/>
          </a:bodyPr>
          <a:lstStyle/>
          <a:p>
            <a:pPr algn="l"/>
            <a:r>
              <a:rPr lang="en-US" sz="1200" dirty="0">
                <a:solidFill>
                  <a:srgbClr val="0A0A0A"/>
                </a:solidFill>
                <a:latin typeface="Josefin Sans" pitchFamily="2" charset="0"/>
                <a:cs typeface="Calibri" panose="020F0502020204030204" pitchFamily="34" charset="0"/>
              </a:rPr>
              <a:t>Find out more here: </a:t>
            </a:r>
            <a:r>
              <a:rPr lang="en-US"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https://taikusydan.turkuamk.fi/en/frontpage/arts-for-well-being/</a:t>
            </a:r>
            <a:endParaRPr lang="en-US"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41401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5E55DF-F64E-3EFE-76EB-6D3CFADA51E3}"/>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4" name="Picture 3" descr="A group of people sitting in chairs&#10;&#10;Description automatically generated with low confidence">
            <a:extLst>
              <a:ext uri="{FF2B5EF4-FFF2-40B4-BE49-F238E27FC236}">
                <a16:creationId xmlns:a16="http://schemas.microsoft.com/office/drawing/2014/main" id="{A7EF9AEC-A610-5343-8C7D-5FC11D5B70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944510" y="827902"/>
            <a:ext cx="5997201" cy="4370427"/>
          </a:xfrm>
          <a:prstGeom prst="rect">
            <a:avLst/>
          </a:prstGeom>
        </p:spPr>
      </p:pic>
      <p:sp>
        <p:nvSpPr>
          <p:cNvPr id="5" name="TextBox 4">
            <a:extLst>
              <a:ext uri="{FF2B5EF4-FFF2-40B4-BE49-F238E27FC236}">
                <a16:creationId xmlns:a16="http://schemas.microsoft.com/office/drawing/2014/main" id="{6D61ABEF-05F3-3CB1-24B2-3806DE562905}"/>
              </a:ext>
            </a:extLst>
          </p:cNvPr>
          <p:cNvSpPr txBox="1"/>
          <p:nvPr/>
        </p:nvSpPr>
        <p:spPr>
          <a:xfrm>
            <a:off x="250289" y="827902"/>
            <a:ext cx="5572898" cy="6032421"/>
          </a:xfrm>
          <a:prstGeom prst="rect">
            <a:avLst/>
          </a:prstGeom>
          <a:noFill/>
        </p:spPr>
        <p:txBody>
          <a:bodyPr wrap="square" rtlCol="0">
            <a:spAutoFit/>
          </a:bodyPr>
          <a:lstStyle/>
          <a:p>
            <a:pPr algn="just"/>
            <a:endParaRPr lang="en-IE" dirty="0">
              <a:latin typeface="Josefin Sans" pitchFamily="2" charset="0"/>
            </a:endParaRPr>
          </a:p>
          <a:p>
            <a:pPr algn="just"/>
            <a:r>
              <a:rPr lang="es-ES" sz="2000" dirty="0">
                <a:solidFill>
                  <a:srgbClr val="000000"/>
                </a:solidFill>
                <a:latin typeface="Josefin Sans" pitchFamily="2" charset="0"/>
              </a:rPr>
              <a:t>La prescripción social tiene claramente un papel que desempeñar en el alivio de una serie de condiciones de bienestar y puede ayudar a que la vida sea más satisfactoria y agradable</a:t>
            </a:r>
            <a:r>
              <a:rPr lang="en-US" sz="2000" dirty="0">
                <a:solidFill>
                  <a:srgbClr val="000000"/>
                </a:solidFill>
                <a:latin typeface="Josefin Sans" pitchFamily="2" charset="0"/>
              </a:rPr>
              <a:t>.  </a:t>
            </a:r>
            <a:r>
              <a:rPr lang="es-ES" sz="2000" dirty="0">
                <a:solidFill>
                  <a:srgbClr val="000000"/>
                </a:solidFill>
                <a:latin typeface="Josefin Sans" pitchFamily="2" charset="0"/>
              </a:rPr>
              <a:t>Ampliar el acceso a las artes debería ser una parte fundamental de esto: es bueno para los pacientes, para el personal y para el sistema sanitario.  </a:t>
            </a:r>
          </a:p>
          <a:p>
            <a:pPr algn="just"/>
            <a:endParaRPr lang="en-US" sz="2000" dirty="0">
              <a:solidFill>
                <a:srgbClr val="000000"/>
              </a:solidFill>
              <a:latin typeface="Josefin Sans" pitchFamily="2" charset="0"/>
            </a:endParaRPr>
          </a:p>
          <a:p>
            <a:pPr algn="just"/>
            <a:r>
              <a:rPr lang="en-US" sz="2000" dirty="0">
                <a:solidFill>
                  <a:srgbClr val="000000"/>
                </a:solidFill>
                <a:latin typeface="Josefin Sans" pitchFamily="2" charset="0"/>
              </a:rPr>
              <a:t>“</a:t>
            </a:r>
            <a:r>
              <a:rPr lang="es-ES" sz="2400" dirty="0">
                <a:solidFill>
                  <a:srgbClr val="000000"/>
                </a:solidFill>
                <a:latin typeface="Josefin Sans" pitchFamily="2" charset="0"/>
              </a:rPr>
              <a:t>Para crear una vida sana, feliz y con sentido para todos, tenemos que reconocer el poder de los artistas, las organizaciones artísticas, los museos y las bibliotecas en la asistencia sanitaria y en otros ámbitos</a:t>
            </a:r>
            <a:r>
              <a:rPr lang="en-US" sz="2400" dirty="0">
                <a:solidFill>
                  <a:srgbClr val="000000"/>
                </a:solidFill>
                <a:latin typeface="Josefin Sans" pitchFamily="2" charset="0"/>
              </a:rPr>
              <a:t>.” – Art Council UK</a:t>
            </a:r>
            <a:endParaRPr lang="en-IE" sz="2400" dirty="0">
              <a:latin typeface="Josefin Sans" pitchFamily="2" charset="0"/>
            </a:endParaRPr>
          </a:p>
          <a:p>
            <a:endParaRPr lang="en-IE" sz="2000" dirty="0">
              <a:latin typeface="Josefin Sans" pitchFamily="2" charset="0"/>
            </a:endParaRPr>
          </a:p>
        </p:txBody>
      </p:sp>
      <p:sp>
        <p:nvSpPr>
          <p:cNvPr id="6" name="TextBox 5">
            <a:extLst>
              <a:ext uri="{FF2B5EF4-FFF2-40B4-BE49-F238E27FC236}">
                <a16:creationId xmlns:a16="http://schemas.microsoft.com/office/drawing/2014/main" id="{383DC9DD-6038-6753-2E15-DAA473C92923}"/>
              </a:ext>
            </a:extLst>
          </p:cNvPr>
          <p:cNvSpPr txBox="1"/>
          <p:nvPr/>
        </p:nvSpPr>
        <p:spPr>
          <a:xfrm>
            <a:off x="6368815" y="5606156"/>
            <a:ext cx="5256431" cy="523220"/>
          </a:xfrm>
          <a:prstGeom prst="rect">
            <a:avLst/>
          </a:prstGeom>
          <a:noFill/>
        </p:spPr>
        <p:txBody>
          <a:bodyPr wrap="square" rtlCol="0">
            <a:spAutoFit/>
          </a:bodyPr>
          <a:lstStyle/>
          <a:p>
            <a:pPr algn="r"/>
            <a:r>
              <a:rPr lang="es-ES" sz="1400" b="0" i="0" dirty="0">
                <a:solidFill>
                  <a:srgbClr val="6D6E71"/>
                </a:solidFill>
                <a:effectLst/>
                <a:latin typeface="Calibri" panose="020F0502020204030204" pitchFamily="34" charset="0"/>
                <a:cs typeface="Calibri" panose="020F0502020204030204" pitchFamily="34" charset="0"/>
              </a:rPr>
              <a:t>Sesión de canto para personas con demencia</a:t>
            </a:r>
            <a:r>
              <a:rPr lang="en-US" sz="1400" b="0" i="0" dirty="0">
                <a:solidFill>
                  <a:srgbClr val="6D6E71"/>
                </a:solidFill>
                <a:effectLst/>
                <a:latin typeface="Calibri" panose="020F0502020204030204" pitchFamily="34" charset="0"/>
                <a:cs typeface="Calibri" panose="020F0502020204030204" pitchFamily="34" charset="0"/>
              </a:rPr>
              <a:t>. </a:t>
            </a:r>
          </a:p>
          <a:p>
            <a:pPr algn="r"/>
            <a:r>
              <a:rPr lang="en-US" sz="1400" b="0" i="0" dirty="0">
                <a:solidFill>
                  <a:srgbClr val="6D6E71"/>
                </a:solidFill>
                <a:effectLst/>
                <a:latin typeface="Calibri" panose="020F0502020204030204" pitchFamily="34" charset="0"/>
                <a:cs typeface="Calibri" panose="020F0502020204030204" pitchFamily="34" charset="0"/>
              </a:rPr>
              <a:t>Photo © Anthony </a:t>
            </a:r>
            <a:r>
              <a:rPr lang="en-US" sz="1400" b="0" i="0" dirty="0" err="1">
                <a:solidFill>
                  <a:srgbClr val="6D6E71"/>
                </a:solidFill>
                <a:effectLst/>
                <a:latin typeface="Calibri" panose="020F0502020204030204" pitchFamily="34" charset="0"/>
                <a:cs typeface="Calibri" panose="020F0502020204030204" pitchFamily="34" charset="0"/>
              </a:rPr>
              <a:t>Robling</a:t>
            </a:r>
            <a:endParaRPr lang="en-IE" sz="1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8B9D58A-2F7A-6195-0403-36D245A02E8E}"/>
              </a:ext>
            </a:extLst>
          </p:cNvPr>
          <p:cNvSpPr txBox="1"/>
          <p:nvPr/>
        </p:nvSpPr>
        <p:spPr>
          <a:xfrm>
            <a:off x="418697" y="6356350"/>
            <a:ext cx="787908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https://www.artscouncil.org.uk/blog/what-can-culture-do-healthcare-0</a:t>
            </a:r>
            <a:endParaRPr lang="en-IE" sz="12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62CE960B-8C9E-7A0D-672A-8D381133BCD3}"/>
              </a:ext>
            </a:extLst>
          </p:cNvPr>
          <p:cNvSpPr txBox="1"/>
          <p:nvPr/>
        </p:nvSpPr>
        <p:spPr>
          <a:xfrm>
            <a:off x="0" y="264223"/>
            <a:ext cx="9970338" cy="646331"/>
          </a:xfrm>
          <a:prstGeom prst="rect">
            <a:avLst/>
          </a:prstGeom>
          <a:solidFill>
            <a:srgbClr val="FFC652"/>
          </a:solidFill>
        </p:spPr>
        <p:txBody>
          <a:bodyPr wrap="square" rtlCol="0">
            <a:spAutoFit/>
          </a:bodyPr>
          <a:lstStyle/>
          <a:p>
            <a:r>
              <a:rPr lang="es-ES" sz="3600" b="1" dirty="0">
                <a:latin typeface="Amatic SC" panose="00000500000000000000" pitchFamily="2" charset="-79"/>
                <a:cs typeface="Amatic SC" panose="00000500000000000000" pitchFamily="2" charset="-79"/>
              </a:rPr>
              <a:t>El impacto positivo del arte y la creatividad en la salud </a:t>
            </a:r>
          </a:p>
        </p:txBody>
      </p:sp>
    </p:spTree>
    <p:extLst>
      <p:ext uri="{BB962C8B-B14F-4D97-AF65-F5344CB8AC3E}">
        <p14:creationId xmlns:p14="http://schemas.microsoft.com/office/powerpoint/2010/main" val="344748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77274" y="739825"/>
            <a:ext cx="9545285" cy="866585"/>
          </a:xfrm>
        </p:spPr>
        <p:txBody>
          <a:bodyPr/>
          <a:lstStyle/>
          <a:p>
            <a:r>
              <a:rPr lang="en-US" sz="8800" dirty="0" err="1"/>
              <a:t>Utilizar</a:t>
            </a:r>
            <a:r>
              <a:rPr lang="en-US" sz="8800" dirty="0"/>
              <a:t> la </a:t>
            </a:r>
            <a:r>
              <a:rPr lang="en-US" sz="8800" dirty="0" err="1"/>
              <a:t>creativida</a:t>
            </a:r>
            <a:r>
              <a:rPr lang="en-US" sz="8800" dirty="0"/>
              <a:t> </a:t>
            </a:r>
            <a:r>
              <a:rPr lang="en-US" sz="8800" dirty="0" err="1"/>
              <a:t>puede</a:t>
            </a:r>
            <a:r>
              <a:rPr lang="en-US" sz="8800" dirty="0"/>
              <a:t> </a:t>
            </a:r>
            <a:r>
              <a:rPr lang="en-US" sz="8800" dirty="0" err="1"/>
              <a:t>unir</a:t>
            </a:r>
            <a:r>
              <a:rPr lang="en-US" sz="8800" dirty="0"/>
              <a:t> a las personas</a:t>
            </a:r>
            <a:endParaRPr lang="en-IE" sz="8800" dirty="0"/>
          </a:p>
        </p:txBody>
      </p:sp>
      <p:pic>
        <p:nvPicPr>
          <p:cNvPr id="5" name="Picture 4" descr="Icon&#10;&#10;Description automatically generated with low confidence">
            <a:extLst>
              <a:ext uri="{FF2B5EF4-FFF2-40B4-BE49-F238E27FC236}">
                <a16:creationId xmlns:a16="http://schemas.microsoft.com/office/drawing/2014/main" id="{5A49E8B5-B4EB-1669-8829-1E57A66AD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374" y="1606410"/>
            <a:ext cx="5391626" cy="4814744"/>
          </a:xfrm>
          <a:prstGeom prst="rect">
            <a:avLst/>
          </a:prstGeom>
        </p:spPr>
      </p:pic>
    </p:spTree>
    <p:extLst>
      <p:ext uri="{BB962C8B-B14F-4D97-AF65-F5344CB8AC3E}">
        <p14:creationId xmlns:p14="http://schemas.microsoft.com/office/powerpoint/2010/main" val="211865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19</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9" name="TextBox 8">
            <a:extLst>
              <a:ext uri="{FF2B5EF4-FFF2-40B4-BE49-F238E27FC236}">
                <a16:creationId xmlns:a16="http://schemas.microsoft.com/office/drawing/2014/main" id="{465A832F-409C-DDE8-40DD-8EC8660C7F45}"/>
              </a:ext>
            </a:extLst>
          </p:cNvPr>
          <p:cNvSpPr txBox="1"/>
          <p:nvPr/>
        </p:nvSpPr>
        <p:spPr>
          <a:xfrm>
            <a:off x="812620" y="780498"/>
            <a:ext cx="7797980" cy="4832092"/>
          </a:xfrm>
          <a:prstGeom prst="rect">
            <a:avLst/>
          </a:prstGeom>
          <a:noFill/>
        </p:spPr>
        <p:txBody>
          <a:bodyPr wrap="square">
            <a:spAutoFit/>
          </a:bodyPr>
          <a:lstStyle/>
          <a:p>
            <a:pPr algn="just" defTabSz="228600" eaLnBrk="1" fontAlgn="auto" hangingPunct="1">
              <a:spcBef>
                <a:spcPts val="0"/>
              </a:spcBef>
              <a:spcAft>
                <a:spcPts val="0"/>
              </a:spcAft>
            </a:pPr>
            <a:r>
              <a:rPr lang="es-ES" sz="2200" dirty="0">
                <a:solidFill>
                  <a:prstClr val="black"/>
                </a:solidFill>
                <a:latin typeface="Josefin Sans" pitchFamily="2" charset="0"/>
              </a:rPr>
              <a:t>La creatividad compromete y libera la mente, lo que permite compartir ideas, hacer amigos y cambiar la forma de pensar. Apreciar y comprometerse con diferentes culturas puede darnos una nueva perspectiva y crear conexiones interculturales.</a:t>
            </a:r>
            <a:endParaRPr lang="en-US" sz="2200" dirty="0">
              <a:solidFill>
                <a:prstClr val="black"/>
              </a:solidFill>
              <a:latin typeface="Josefin Sans" pitchFamily="2" charset="0"/>
            </a:endParaRPr>
          </a:p>
          <a:p>
            <a:pPr algn="just" defTabSz="228600" eaLnBrk="1" fontAlgn="auto" hangingPunct="1">
              <a:spcBef>
                <a:spcPts val="0"/>
              </a:spcBef>
              <a:spcAft>
                <a:spcPts val="0"/>
              </a:spcAft>
            </a:pPr>
            <a:endParaRPr lang="en-US" sz="2200" dirty="0">
              <a:solidFill>
                <a:prstClr val="black"/>
              </a:solidFill>
              <a:latin typeface="Josefin Sans" pitchFamily="2" charset="0"/>
            </a:endParaRPr>
          </a:p>
          <a:p>
            <a:pPr algn="just" defTabSz="228600" eaLnBrk="1" fontAlgn="auto" hangingPunct="1">
              <a:spcBef>
                <a:spcPts val="0"/>
              </a:spcBef>
              <a:spcAft>
                <a:spcPts val="0"/>
              </a:spcAft>
            </a:pPr>
            <a:r>
              <a:rPr lang="en-US" sz="2200" dirty="0" err="1">
                <a:solidFill>
                  <a:prstClr val="black"/>
                </a:solidFill>
                <a:latin typeface="Josefin Sans" pitchFamily="2" charset="0"/>
              </a:rPr>
              <a:t>Artículo</a:t>
            </a:r>
            <a:r>
              <a:rPr lang="en-US" sz="2200" dirty="0">
                <a:solidFill>
                  <a:prstClr val="black"/>
                </a:solidFill>
                <a:latin typeface="Josefin Sans" pitchFamily="2" charset="0"/>
              </a:rPr>
              <a:t>: </a:t>
            </a:r>
            <a:r>
              <a:rPr lang="en-US" sz="2200" dirty="0">
                <a:solidFill>
                  <a:prstClr val="black"/>
                </a:solidFill>
                <a:latin typeface="Josefin Sans" pitchFamily="2" charset="0"/>
                <a:hlinkClick r:id="rId3"/>
              </a:rPr>
              <a:t>https://www.youth.ie/articles/why-is-creativity-important-and-what-does-it-contribute/</a:t>
            </a:r>
            <a:endParaRPr lang="en-US" sz="2200" dirty="0">
              <a:solidFill>
                <a:prstClr val="black"/>
              </a:solidFill>
              <a:latin typeface="Josefin Sans" pitchFamily="2" charset="0"/>
            </a:endParaRPr>
          </a:p>
          <a:p>
            <a:pPr algn="just" defTabSz="228600" eaLnBrk="1" fontAlgn="auto" hangingPunct="1">
              <a:spcBef>
                <a:spcPts val="0"/>
              </a:spcBef>
              <a:spcAft>
                <a:spcPts val="0"/>
              </a:spcAft>
            </a:pPr>
            <a:endParaRPr lang="en-US" sz="2200" dirty="0">
              <a:solidFill>
                <a:prstClr val="black"/>
              </a:solidFill>
              <a:latin typeface="Josefin Sans" pitchFamily="2" charset="0"/>
            </a:endParaRPr>
          </a:p>
          <a:p>
            <a:pPr algn="just" defTabSz="228600" eaLnBrk="1" fontAlgn="auto" hangingPunct="1">
              <a:spcBef>
                <a:spcPts val="0"/>
              </a:spcBef>
              <a:spcAft>
                <a:spcPts val="0"/>
              </a:spcAft>
            </a:pPr>
            <a:r>
              <a:rPr lang="es-ES" sz="2200" dirty="0">
                <a:solidFill>
                  <a:prstClr val="black"/>
                </a:solidFill>
                <a:latin typeface="Josefin Sans" pitchFamily="2" charset="0"/>
              </a:rPr>
              <a:t>Escuchar un concierto o participar en un taller de arte puede ayudar a cambiar la forma de pensar.</a:t>
            </a:r>
          </a:p>
          <a:p>
            <a:pPr algn="just" defTabSz="228600" eaLnBrk="1" fontAlgn="auto" hangingPunct="1">
              <a:spcBef>
                <a:spcPts val="0"/>
              </a:spcBef>
              <a:spcAft>
                <a:spcPts val="0"/>
              </a:spcAft>
            </a:pPr>
            <a:endParaRPr lang="en-US" sz="2200" dirty="0">
              <a:solidFill>
                <a:prstClr val="black"/>
              </a:solidFill>
              <a:latin typeface="Josefin Sans" pitchFamily="2" charset="0"/>
            </a:endParaRPr>
          </a:p>
          <a:p>
            <a:pPr algn="just" defTabSz="228600" eaLnBrk="1" fontAlgn="auto" hangingPunct="1">
              <a:spcBef>
                <a:spcPts val="0"/>
              </a:spcBef>
              <a:spcAft>
                <a:spcPts val="0"/>
              </a:spcAft>
            </a:pPr>
            <a:endParaRPr lang="en-US" sz="2200" dirty="0">
              <a:solidFill>
                <a:prstClr val="black"/>
              </a:solidFill>
              <a:latin typeface="Josefin Sans" pitchFamily="2" charset="0"/>
            </a:endParaRPr>
          </a:p>
          <a:p>
            <a:pPr algn="just" defTabSz="228600" eaLnBrk="1" fontAlgn="auto" hangingPunct="1">
              <a:spcBef>
                <a:spcPts val="0"/>
              </a:spcBef>
              <a:spcAft>
                <a:spcPts val="0"/>
              </a:spcAft>
            </a:pPr>
            <a:r>
              <a:rPr lang="es-ES" sz="2200" dirty="0">
                <a:solidFill>
                  <a:prstClr val="black"/>
                </a:solidFill>
                <a:latin typeface="Josefin Sans" pitchFamily="2" charset="0"/>
              </a:rPr>
              <a:t>Puede ayudarte a relajarte y a conectar con otras personas. </a:t>
            </a:r>
          </a:p>
        </p:txBody>
      </p:sp>
    </p:spTree>
    <p:extLst>
      <p:ext uri="{BB962C8B-B14F-4D97-AF65-F5344CB8AC3E}">
        <p14:creationId xmlns:p14="http://schemas.microsoft.com/office/powerpoint/2010/main" val="290188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3DAA2F-6AAA-7F40-A70B-EE4D51CC6786}"/>
              </a:ext>
            </a:extLst>
          </p:cNvPr>
          <p:cNvSpPr txBox="1"/>
          <p:nvPr/>
        </p:nvSpPr>
        <p:spPr>
          <a:xfrm>
            <a:off x="4626455" y="327634"/>
            <a:ext cx="6425755" cy="707886"/>
          </a:xfrm>
          <a:prstGeom prst="rect">
            <a:avLst/>
          </a:prstGeom>
          <a:noFill/>
          <a:ln>
            <a:noFill/>
          </a:ln>
        </p:spPr>
        <p:txBody>
          <a:bodyPr wrap="square" rtlCol="0">
            <a:spAutoFit/>
          </a:bodyPr>
          <a:lstStyle/>
          <a:p>
            <a:r>
              <a:rPr lang="en-US" sz="4000" dirty="0" err="1">
                <a:latin typeface="Josefin Sans" pitchFamily="2" charset="0"/>
                <a:ea typeface="Roboto Medium" panose="02000000000000000000" pitchFamily="2" charset="0"/>
                <a:cs typeface="Poppins Medium" pitchFamily="2" charset="77"/>
              </a:rPr>
              <a:t>Objetivos</a:t>
            </a:r>
            <a:r>
              <a:rPr lang="en-US" sz="4000" dirty="0">
                <a:latin typeface="Josefin Sans" pitchFamily="2" charset="0"/>
                <a:ea typeface="Roboto Medium" panose="02000000000000000000" pitchFamily="2" charset="0"/>
                <a:cs typeface="Poppins Medium" pitchFamily="2" charset="77"/>
              </a:rPr>
              <a:t> del </a:t>
            </a:r>
            <a:r>
              <a:rPr lang="en-US" sz="4000" dirty="0" err="1">
                <a:latin typeface="Josefin Sans" pitchFamily="2" charset="0"/>
                <a:ea typeface="Roboto Medium" panose="02000000000000000000" pitchFamily="2" charset="0"/>
                <a:cs typeface="Poppins Medium" pitchFamily="2" charset="77"/>
              </a:rPr>
              <a:t>Curso</a:t>
            </a:r>
            <a:endParaRPr lang="en-US" sz="4000" dirty="0">
              <a:latin typeface="Josefin Sans" pitchFamily="2" charset="0"/>
              <a:ea typeface="Roboto Medium" panose="02000000000000000000" pitchFamily="2" charset="0"/>
              <a:cs typeface="Poppins Medium" pitchFamily="2" charset="77"/>
            </a:endParaRPr>
          </a:p>
        </p:txBody>
      </p:sp>
      <p:sp>
        <p:nvSpPr>
          <p:cNvPr id="8" name="Rectangle 7">
            <a:extLst>
              <a:ext uri="{FF2B5EF4-FFF2-40B4-BE49-F238E27FC236}">
                <a16:creationId xmlns:a16="http://schemas.microsoft.com/office/drawing/2014/main" id="{AAC216DF-3FE9-3C4D-8D65-21F1304C9DCC}"/>
              </a:ext>
            </a:extLst>
          </p:cNvPr>
          <p:cNvSpPr/>
          <p:nvPr/>
        </p:nvSpPr>
        <p:spPr>
          <a:xfrm>
            <a:off x="3443028" y="1085539"/>
            <a:ext cx="7629031" cy="5170646"/>
          </a:xfrm>
          <a:prstGeom prst="rect">
            <a:avLst/>
          </a:prstGeom>
          <a:noFill/>
        </p:spPr>
        <p:txBody>
          <a:bodyPr wrap="square">
            <a:spAutoFit/>
          </a:bodyPr>
          <a:lstStyle/>
          <a:p>
            <a:pPr algn="ctr"/>
            <a:r>
              <a:rPr lang="es-ES" sz="2200" dirty="0">
                <a:latin typeface="Josefin Sans" pitchFamily="2" charset="0"/>
              </a:rPr>
              <a:t>Se trata de un curso de tamaño reducido para ayudar a los educadores de servicios sociales, culturales y comunitarios a aprender sobre la prescripción social y cómo pueden crear ofertas culturales o creativas nuevas o adaptadas que proporcionen beneficios de salud y bienestar socialmente prescritos</a:t>
            </a:r>
            <a:r>
              <a:rPr lang="en-US" sz="2200" dirty="0">
                <a:latin typeface="Josefin Sans" pitchFamily="2" charset="0"/>
              </a:rPr>
              <a:t>. </a:t>
            </a:r>
          </a:p>
          <a:p>
            <a:pPr algn="ctr"/>
            <a:endParaRPr lang="en-US" sz="2200" dirty="0">
              <a:latin typeface="Josefin Sans" pitchFamily="2" charset="0"/>
            </a:endParaRPr>
          </a:p>
          <a:p>
            <a:pPr algn="ctr"/>
            <a:r>
              <a:rPr lang="es-ES" sz="2200" b="1" dirty="0">
                <a:latin typeface="Josefin Sans" pitchFamily="2" charset="0"/>
              </a:rPr>
              <a:t>En este curso tocamos temas relacionados con el arte/el bienestar creativo y cosas como la drama-terapia, que utiliza la narración, la actuación y la improvisación para fomentar el autodescubrimiento y la expresión. También exploramos la musicoterapia, que proporciona beneficios de salud y bienestar socialmente prescritos.</a:t>
            </a:r>
          </a:p>
          <a:p>
            <a:endParaRPr lang="en-US" sz="2200" dirty="0">
              <a:latin typeface="Josefin Sans" pitchFamily="2" charset="0"/>
            </a:endParaRPr>
          </a:p>
        </p:txBody>
      </p:sp>
      <p:grpSp>
        <p:nvGrpSpPr>
          <p:cNvPr id="7" name="Group 6">
            <a:extLst>
              <a:ext uri="{FF2B5EF4-FFF2-40B4-BE49-F238E27FC236}">
                <a16:creationId xmlns:a16="http://schemas.microsoft.com/office/drawing/2014/main" id="{20789493-8A68-FCAB-DD64-3898B228EABF}"/>
              </a:ext>
            </a:extLst>
          </p:cNvPr>
          <p:cNvGrpSpPr/>
          <p:nvPr/>
        </p:nvGrpSpPr>
        <p:grpSpPr>
          <a:xfrm>
            <a:off x="495008" y="6405767"/>
            <a:ext cx="2530305" cy="138107"/>
            <a:chOff x="2502568" y="6027821"/>
            <a:chExt cx="6689559" cy="365125"/>
          </a:xfrm>
        </p:grpSpPr>
        <p:pic>
          <p:nvPicPr>
            <p:cNvPr id="10" name="Picture 9" descr="Text, logo&#10;&#10;Description automatically generated">
              <a:extLst>
                <a:ext uri="{FF2B5EF4-FFF2-40B4-BE49-F238E27FC236}">
                  <a16:creationId xmlns:a16="http://schemas.microsoft.com/office/drawing/2014/main" id="{03C5BFDA-A21C-AF7F-EAA0-E19862E7547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 name="Picture 10" descr="Text, logo&#10;&#10;Description automatically generated">
              <a:extLst>
                <a:ext uri="{FF2B5EF4-FFF2-40B4-BE49-F238E27FC236}">
                  <a16:creationId xmlns:a16="http://schemas.microsoft.com/office/drawing/2014/main" id="{228237BE-F081-8050-C83E-CE52DF451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9" name="Graphic 4">
            <a:extLst>
              <a:ext uri="{FF2B5EF4-FFF2-40B4-BE49-F238E27FC236}">
                <a16:creationId xmlns:a16="http://schemas.microsoft.com/office/drawing/2014/main" id="{585E8A7C-307B-E16F-EF51-A898F6AFD4C2}"/>
              </a:ext>
            </a:extLst>
          </p:cNvPr>
          <p:cNvGrpSpPr/>
          <p:nvPr/>
        </p:nvGrpSpPr>
        <p:grpSpPr>
          <a:xfrm>
            <a:off x="1163032" y="3429870"/>
            <a:ext cx="1627078" cy="2459048"/>
            <a:chOff x="8370738" y="2267338"/>
            <a:chExt cx="802510" cy="1209126"/>
          </a:xfrm>
        </p:grpSpPr>
        <p:sp>
          <p:nvSpPr>
            <p:cNvPr id="12" name="Freeform 7">
              <a:extLst>
                <a:ext uri="{FF2B5EF4-FFF2-40B4-BE49-F238E27FC236}">
                  <a16:creationId xmlns:a16="http://schemas.microsoft.com/office/drawing/2014/main" id="{0F66D8A6-4DCB-908F-D997-9301853A6D18}"/>
                </a:ext>
              </a:extLst>
            </p:cNvPr>
            <p:cNvSpPr/>
            <p:nvPr/>
          </p:nvSpPr>
          <p:spPr>
            <a:xfrm>
              <a:off x="8647736" y="2362179"/>
              <a:ext cx="254328" cy="242957"/>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CCA251C2-466A-A03B-BAA2-D4DAC632DE0F}"/>
                </a:ext>
              </a:extLst>
            </p:cNvPr>
            <p:cNvSpPr/>
            <p:nvPr/>
          </p:nvSpPr>
          <p:spPr>
            <a:xfrm>
              <a:off x="8428459" y="2283690"/>
              <a:ext cx="654380" cy="1173691"/>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AC489DB4-1788-E5A2-5909-3D67D728389B}"/>
                </a:ext>
              </a:extLst>
            </p:cNvPr>
            <p:cNvSpPr/>
            <p:nvPr/>
          </p:nvSpPr>
          <p:spPr>
            <a:xfrm>
              <a:off x="8412483" y="2267338"/>
              <a:ext cx="695920" cy="1209126"/>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8BC0D58B-564E-659B-5B93-21ED8519EBEE}"/>
                </a:ext>
              </a:extLst>
            </p:cNvPr>
            <p:cNvSpPr/>
            <p:nvPr/>
          </p:nvSpPr>
          <p:spPr>
            <a:xfrm>
              <a:off x="9088755" y="2951797"/>
              <a:ext cx="84493" cy="115252"/>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AF92835B-E627-AF73-1FC5-1E73ECCE04E1}"/>
                </a:ext>
              </a:extLst>
            </p:cNvPr>
            <p:cNvSpPr/>
            <p:nvPr/>
          </p:nvSpPr>
          <p:spPr>
            <a:xfrm>
              <a:off x="8370738" y="2481262"/>
              <a:ext cx="48409" cy="112395"/>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7" name="Freeform 12">
              <a:extLst>
                <a:ext uri="{FF2B5EF4-FFF2-40B4-BE49-F238E27FC236}">
                  <a16:creationId xmlns:a16="http://schemas.microsoft.com/office/drawing/2014/main" id="{30FEEF15-EF8F-B3E7-9BA3-49C2947F1BC5}"/>
                </a:ext>
              </a:extLst>
            </p:cNvPr>
            <p:cNvSpPr/>
            <p:nvPr/>
          </p:nvSpPr>
          <p:spPr>
            <a:xfrm>
              <a:off x="8468677" y="3452812"/>
              <a:ext cx="86677" cy="17966"/>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18" name="Graphic 4">
            <a:extLst>
              <a:ext uri="{FF2B5EF4-FFF2-40B4-BE49-F238E27FC236}">
                <a16:creationId xmlns:a16="http://schemas.microsoft.com/office/drawing/2014/main" id="{557390E9-F36B-3764-0CCF-29300F51A9C1}"/>
              </a:ext>
            </a:extLst>
          </p:cNvPr>
          <p:cNvGrpSpPr/>
          <p:nvPr/>
        </p:nvGrpSpPr>
        <p:grpSpPr>
          <a:xfrm>
            <a:off x="513265" y="424903"/>
            <a:ext cx="2235863" cy="4724979"/>
            <a:chOff x="8124259" y="1236345"/>
            <a:chExt cx="860672" cy="1861250"/>
          </a:xfrm>
        </p:grpSpPr>
        <p:sp>
          <p:nvSpPr>
            <p:cNvPr id="19" name="Freeform 14">
              <a:extLst>
                <a:ext uri="{FF2B5EF4-FFF2-40B4-BE49-F238E27FC236}">
                  <a16:creationId xmlns:a16="http://schemas.microsoft.com/office/drawing/2014/main" id="{836C97D5-3024-A965-B850-0279BB28723B}"/>
                </a:ext>
              </a:extLst>
            </p:cNvPr>
            <p:cNvSpPr/>
            <p:nvPr/>
          </p:nvSpPr>
          <p:spPr>
            <a:xfrm>
              <a:off x="8402002" y="1842134"/>
              <a:ext cx="8572" cy="7620"/>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21" name="Freeform 15">
              <a:extLst>
                <a:ext uri="{FF2B5EF4-FFF2-40B4-BE49-F238E27FC236}">
                  <a16:creationId xmlns:a16="http://schemas.microsoft.com/office/drawing/2014/main" id="{4698F70C-9F94-E268-C22F-0CBB7A0A7F82}"/>
                </a:ext>
              </a:extLst>
            </p:cNvPr>
            <p:cNvSpPr/>
            <p:nvPr/>
          </p:nvSpPr>
          <p:spPr>
            <a:xfrm>
              <a:off x="8411527" y="1849754"/>
              <a:ext cx="30480" cy="2095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22" name="Freeform 16">
              <a:extLst>
                <a:ext uri="{FF2B5EF4-FFF2-40B4-BE49-F238E27FC236}">
                  <a16:creationId xmlns:a16="http://schemas.microsoft.com/office/drawing/2014/main" id="{AABC4398-4566-BB75-14E1-5483289A88D0}"/>
                </a:ext>
              </a:extLst>
            </p:cNvPr>
            <p:cNvSpPr/>
            <p:nvPr/>
          </p:nvSpPr>
          <p:spPr>
            <a:xfrm>
              <a:off x="8443912" y="1871662"/>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23" name="Freeform 17">
              <a:extLst>
                <a:ext uri="{FF2B5EF4-FFF2-40B4-BE49-F238E27FC236}">
                  <a16:creationId xmlns:a16="http://schemas.microsoft.com/office/drawing/2014/main" id="{DA4738B2-28F4-C09A-84CB-03D10C1EEBB8}"/>
                </a:ext>
              </a:extLst>
            </p:cNvPr>
            <p:cNvSpPr/>
            <p:nvPr/>
          </p:nvSpPr>
          <p:spPr>
            <a:xfrm>
              <a:off x="8761094" y="1662112"/>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5" name="Freeform 18">
              <a:extLst>
                <a:ext uri="{FF2B5EF4-FFF2-40B4-BE49-F238E27FC236}">
                  <a16:creationId xmlns:a16="http://schemas.microsoft.com/office/drawing/2014/main" id="{A16645A9-427D-9698-873B-988A8A5D9C35}"/>
                </a:ext>
              </a:extLst>
            </p:cNvPr>
            <p:cNvSpPr/>
            <p:nvPr/>
          </p:nvSpPr>
          <p:spPr>
            <a:xfrm>
              <a:off x="8490585" y="1892617"/>
              <a:ext cx="8572" cy="2857"/>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6" name="Freeform 19">
              <a:extLst>
                <a:ext uri="{FF2B5EF4-FFF2-40B4-BE49-F238E27FC236}">
                  <a16:creationId xmlns:a16="http://schemas.microsoft.com/office/drawing/2014/main" id="{3E44BFD8-622D-A2BD-0B22-266771D36221}"/>
                </a:ext>
              </a:extLst>
            </p:cNvPr>
            <p:cNvSpPr/>
            <p:nvPr/>
          </p:nvSpPr>
          <p:spPr>
            <a:xfrm>
              <a:off x="8454389" y="1878329"/>
              <a:ext cx="8572" cy="3810"/>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7" name="Freeform 20">
              <a:extLst>
                <a:ext uri="{FF2B5EF4-FFF2-40B4-BE49-F238E27FC236}">
                  <a16:creationId xmlns:a16="http://schemas.microsoft.com/office/drawing/2014/main" id="{E3303FD1-BA9F-D408-7E3D-B6F12643AC01}"/>
                </a:ext>
              </a:extLst>
            </p:cNvPr>
            <p:cNvSpPr/>
            <p:nvPr/>
          </p:nvSpPr>
          <p:spPr>
            <a:xfrm>
              <a:off x="8502967" y="1896427"/>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8" name="Freeform 21">
              <a:extLst>
                <a:ext uri="{FF2B5EF4-FFF2-40B4-BE49-F238E27FC236}">
                  <a16:creationId xmlns:a16="http://schemas.microsoft.com/office/drawing/2014/main" id="{B954E5B5-DFDD-7FBC-298E-380E623BE946}"/>
                </a:ext>
              </a:extLst>
            </p:cNvPr>
            <p:cNvSpPr/>
            <p:nvPr/>
          </p:nvSpPr>
          <p:spPr>
            <a:xfrm>
              <a:off x="8514397" y="1899284"/>
              <a:ext cx="7619" cy="1905"/>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9" name="Freeform 22">
              <a:extLst>
                <a:ext uri="{FF2B5EF4-FFF2-40B4-BE49-F238E27FC236}">
                  <a16:creationId xmlns:a16="http://schemas.microsoft.com/office/drawing/2014/main" id="{71BCB832-6592-E8EC-9211-8E4660C24A31}"/>
                </a:ext>
              </a:extLst>
            </p:cNvPr>
            <p:cNvSpPr/>
            <p:nvPr/>
          </p:nvSpPr>
          <p:spPr>
            <a:xfrm>
              <a:off x="8760142" y="1685925"/>
              <a:ext cx="952" cy="10477"/>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30" name="Freeform 23">
              <a:extLst>
                <a:ext uri="{FF2B5EF4-FFF2-40B4-BE49-F238E27FC236}">
                  <a16:creationId xmlns:a16="http://schemas.microsoft.com/office/drawing/2014/main" id="{E07EAD31-FC2D-C8CB-E84A-5178B1ADD107}"/>
                </a:ext>
              </a:extLst>
            </p:cNvPr>
            <p:cNvSpPr/>
            <p:nvPr/>
          </p:nvSpPr>
          <p:spPr>
            <a:xfrm>
              <a:off x="8465819" y="1883092"/>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31" name="Freeform 24">
              <a:extLst>
                <a:ext uri="{FF2B5EF4-FFF2-40B4-BE49-F238E27FC236}">
                  <a16:creationId xmlns:a16="http://schemas.microsoft.com/office/drawing/2014/main" id="{081FD20A-0072-9D34-789F-4A3238280647}"/>
                </a:ext>
              </a:extLst>
            </p:cNvPr>
            <p:cNvSpPr/>
            <p:nvPr/>
          </p:nvSpPr>
          <p:spPr>
            <a:xfrm>
              <a:off x="8619172" y="1888807"/>
              <a:ext cx="18097" cy="6667"/>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32" name="Freeform 25">
              <a:extLst>
                <a:ext uri="{FF2B5EF4-FFF2-40B4-BE49-F238E27FC236}">
                  <a16:creationId xmlns:a16="http://schemas.microsoft.com/office/drawing/2014/main" id="{B3963DEB-1ACA-F1F3-42B4-193322581CD7}"/>
                </a:ext>
              </a:extLst>
            </p:cNvPr>
            <p:cNvSpPr/>
            <p:nvPr/>
          </p:nvSpPr>
          <p:spPr>
            <a:xfrm>
              <a:off x="8337371" y="1479771"/>
              <a:ext cx="422770" cy="354486"/>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33" name="Freeform 26">
              <a:extLst>
                <a:ext uri="{FF2B5EF4-FFF2-40B4-BE49-F238E27FC236}">
                  <a16:creationId xmlns:a16="http://schemas.microsoft.com/office/drawing/2014/main" id="{7A0A5EC6-3AA8-9893-9F57-D56AB34DEC22}"/>
                </a:ext>
              </a:extLst>
            </p:cNvPr>
            <p:cNvSpPr/>
            <p:nvPr/>
          </p:nvSpPr>
          <p:spPr>
            <a:xfrm>
              <a:off x="8368664" y="1804987"/>
              <a:ext cx="32385" cy="36195"/>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4" name="Freeform 27">
              <a:extLst>
                <a:ext uri="{FF2B5EF4-FFF2-40B4-BE49-F238E27FC236}">
                  <a16:creationId xmlns:a16="http://schemas.microsoft.com/office/drawing/2014/main" id="{0FF1FF7A-DEE3-B298-237F-8AE1A5CD7D22}"/>
                </a:ext>
              </a:extLst>
            </p:cNvPr>
            <p:cNvSpPr/>
            <p:nvPr/>
          </p:nvSpPr>
          <p:spPr>
            <a:xfrm>
              <a:off x="8525827" y="1901190"/>
              <a:ext cx="11430" cy="1904"/>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5" name="Freeform 28">
              <a:extLst>
                <a:ext uri="{FF2B5EF4-FFF2-40B4-BE49-F238E27FC236}">
                  <a16:creationId xmlns:a16="http://schemas.microsoft.com/office/drawing/2014/main" id="{2FE1DB19-20C8-74A2-2F6E-958EC22FC4C0}"/>
                </a:ext>
              </a:extLst>
            </p:cNvPr>
            <p:cNvSpPr/>
            <p:nvPr/>
          </p:nvSpPr>
          <p:spPr>
            <a:xfrm>
              <a:off x="8670607" y="1857375"/>
              <a:ext cx="15240" cy="12382"/>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6" name="Freeform 29">
              <a:extLst>
                <a:ext uri="{FF2B5EF4-FFF2-40B4-BE49-F238E27FC236}">
                  <a16:creationId xmlns:a16="http://schemas.microsoft.com/office/drawing/2014/main" id="{DF41F37A-0FBA-F956-7A99-0135B4F7AB65}"/>
                </a:ext>
              </a:extLst>
            </p:cNvPr>
            <p:cNvSpPr/>
            <p:nvPr/>
          </p:nvSpPr>
          <p:spPr>
            <a:xfrm>
              <a:off x="8637269" y="1874520"/>
              <a:ext cx="25717" cy="13334"/>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7" name="Freeform 30">
              <a:extLst>
                <a:ext uri="{FF2B5EF4-FFF2-40B4-BE49-F238E27FC236}">
                  <a16:creationId xmlns:a16="http://schemas.microsoft.com/office/drawing/2014/main" id="{AFDA4B07-1E1C-B682-A650-0082172CE3F5}"/>
                </a:ext>
              </a:extLst>
            </p:cNvPr>
            <p:cNvSpPr/>
            <p:nvPr/>
          </p:nvSpPr>
          <p:spPr>
            <a:xfrm>
              <a:off x="8760142" y="1698307"/>
              <a:ext cx="952" cy="12382"/>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8" name="Freeform 31">
              <a:extLst>
                <a:ext uri="{FF2B5EF4-FFF2-40B4-BE49-F238E27FC236}">
                  <a16:creationId xmlns:a16="http://schemas.microsoft.com/office/drawing/2014/main" id="{B3B50DCF-B17F-2A1E-5934-71DEF3E4E383}"/>
                </a:ext>
              </a:extLst>
            </p:cNvPr>
            <p:cNvSpPr/>
            <p:nvPr/>
          </p:nvSpPr>
          <p:spPr>
            <a:xfrm>
              <a:off x="8368664" y="1662112"/>
              <a:ext cx="392430" cy="242329"/>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787B3D60-D3B0-179F-00E1-681B86EC4ACE}"/>
                </a:ext>
              </a:extLst>
            </p:cNvPr>
            <p:cNvSpPr/>
            <p:nvPr/>
          </p:nvSpPr>
          <p:spPr>
            <a:xfrm>
              <a:off x="8368186" y="1499211"/>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40" name="Freeform 33">
              <a:extLst>
                <a:ext uri="{FF2B5EF4-FFF2-40B4-BE49-F238E27FC236}">
                  <a16:creationId xmlns:a16="http://schemas.microsoft.com/office/drawing/2014/main" id="{AC654F6D-ADF3-1B6A-7A6F-9BA9A3E0526C}"/>
                </a:ext>
              </a:extLst>
            </p:cNvPr>
            <p:cNvSpPr/>
            <p:nvPr/>
          </p:nvSpPr>
          <p:spPr>
            <a:xfrm>
              <a:off x="8318146" y="1462480"/>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41" name="Freeform 34">
              <a:extLst>
                <a:ext uri="{FF2B5EF4-FFF2-40B4-BE49-F238E27FC236}">
                  <a16:creationId xmlns:a16="http://schemas.microsoft.com/office/drawing/2014/main" id="{46A79461-F2FD-65CE-8D2B-7A2BAAEB7A13}"/>
                </a:ext>
              </a:extLst>
            </p:cNvPr>
            <p:cNvSpPr/>
            <p:nvPr/>
          </p:nvSpPr>
          <p:spPr>
            <a:xfrm>
              <a:off x="8714459" y="1942779"/>
              <a:ext cx="151904" cy="149897"/>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42" name="Freeform 35">
              <a:extLst>
                <a:ext uri="{FF2B5EF4-FFF2-40B4-BE49-F238E27FC236}">
                  <a16:creationId xmlns:a16="http://schemas.microsoft.com/office/drawing/2014/main" id="{8E25B84B-DE97-0542-EB80-346BFE693A81}"/>
                </a:ext>
              </a:extLst>
            </p:cNvPr>
            <p:cNvSpPr/>
            <p:nvPr/>
          </p:nvSpPr>
          <p:spPr>
            <a:xfrm>
              <a:off x="8124259" y="1445155"/>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43" name="Freeform 36">
              <a:extLst>
                <a:ext uri="{FF2B5EF4-FFF2-40B4-BE49-F238E27FC236}">
                  <a16:creationId xmlns:a16="http://schemas.microsoft.com/office/drawing/2014/main" id="{EFAFE0E2-CC20-4ADF-10C4-870468974C45}"/>
                </a:ext>
              </a:extLst>
            </p:cNvPr>
            <p:cNvSpPr/>
            <p:nvPr/>
          </p:nvSpPr>
          <p:spPr>
            <a:xfrm>
              <a:off x="8374380" y="1323975"/>
              <a:ext cx="52995" cy="99508"/>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44" name="Freeform 37">
              <a:extLst>
                <a:ext uri="{FF2B5EF4-FFF2-40B4-BE49-F238E27FC236}">
                  <a16:creationId xmlns:a16="http://schemas.microsoft.com/office/drawing/2014/main" id="{2F1F463A-BCC0-6039-8E8F-6993F34C60A4}"/>
                </a:ext>
              </a:extLst>
            </p:cNvPr>
            <p:cNvSpPr/>
            <p:nvPr/>
          </p:nvSpPr>
          <p:spPr>
            <a:xfrm>
              <a:off x="8712386" y="1383982"/>
              <a:ext cx="64901" cy="91946"/>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5" name="Freeform 38">
              <a:extLst>
                <a:ext uri="{FF2B5EF4-FFF2-40B4-BE49-F238E27FC236}">
                  <a16:creationId xmlns:a16="http://schemas.microsoft.com/office/drawing/2014/main" id="{47FF3B25-0B5B-0890-D193-E3E2D810AF0A}"/>
                </a:ext>
              </a:extLst>
            </p:cNvPr>
            <p:cNvSpPr/>
            <p:nvPr/>
          </p:nvSpPr>
          <p:spPr>
            <a:xfrm>
              <a:off x="8206501" y="1902036"/>
              <a:ext cx="150970" cy="166793"/>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6" name="Freeform 39">
              <a:extLst>
                <a:ext uri="{FF2B5EF4-FFF2-40B4-BE49-F238E27FC236}">
                  <a16:creationId xmlns:a16="http://schemas.microsoft.com/office/drawing/2014/main" id="{6F497657-9E5E-1BCD-A299-797EE9441F8C}"/>
                </a:ext>
              </a:extLst>
            </p:cNvPr>
            <p:cNvSpPr/>
            <p:nvPr/>
          </p:nvSpPr>
          <p:spPr>
            <a:xfrm>
              <a:off x="8591619" y="1236345"/>
              <a:ext cx="25587" cy="151509"/>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7" name="Freeform 40">
              <a:extLst>
                <a:ext uri="{FF2B5EF4-FFF2-40B4-BE49-F238E27FC236}">
                  <a16:creationId xmlns:a16="http://schemas.microsoft.com/office/drawing/2014/main" id="{8C1155B6-E72B-9AD1-EB60-8B1A0FE9C97B}"/>
                </a:ext>
              </a:extLst>
            </p:cNvPr>
            <p:cNvSpPr/>
            <p:nvPr/>
          </p:nvSpPr>
          <p:spPr>
            <a:xfrm>
              <a:off x="8807308" y="1532572"/>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8" name="Freeform 41">
              <a:extLst>
                <a:ext uri="{FF2B5EF4-FFF2-40B4-BE49-F238E27FC236}">
                  <a16:creationId xmlns:a16="http://schemas.microsoft.com/office/drawing/2014/main" id="{9EE2861B-25FC-36F0-2820-F4ED65B78B01}"/>
                </a:ext>
              </a:extLst>
            </p:cNvPr>
            <p:cNvSpPr/>
            <p:nvPr/>
          </p:nvSpPr>
          <p:spPr>
            <a:xfrm>
              <a:off x="8813539" y="1763296"/>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9" name="Freeform 42">
              <a:extLst>
                <a:ext uri="{FF2B5EF4-FFF2-40B4-BE49-F238E27FC236}">
                  <a16:creationId xmlns:a16="http://schemas.microsoft.com/office/drawing/2014/main" id="{8071F899-673B-AC46-1816-4CE83370D63A}"/>
                </a:ext>
              </a:extLst>
            </p:cNvPr>
            <p:cNvSpPr/>
            <p:nvPr/>
          </p:nvSpPr>
          <p:spPr>
            <a:xfrm>
              <a:off x="8170544" y="1707203"/>
              <a:ext cx="89906" cy="36245"/>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
        <p:nvSpPr>
          <p:cNvPr id="50" name="TextBox 49">
            <a:extLst>
              <a:ext uri="{FF2B5EF4-FFF2-40B4-BE49-F238E27FC236}">
                <a16:creationId xmlns:a16="http://schemas.microsoft.com/office/drawing/2014/main" id="{DC51B5CF-854B-8BE5-9737-F9E585D40EDC}"/>
              </a:ext>
            </a:extLst>
          </p:cNvPr>
          <p:cNvSpPr txBox="1"/>
          <p:nvPr/>
        </p:nvSpPr>
        <p:spPr>
          <a:xfrm>
            <a:off x="4626455" y="6082601"/>
            <a:ext cx="6661305" cy="646331"/>
          </a:xfrm>
          <a:prstGeom prst="rect">
            <a:avLst/>
          </a:prstGeom>
          <a:noFill/>
        </p:spPr>
        <p:txBody>
          <a:bodyPr wrap="square" rtlCol="0">
            <a:spAutoFit/>
          </a:bodyPr>
          <a:lstStyle/>
          <a:p>
            <a:r>
              <a:rPr lang="es-ES" sz="1200" b="0" i="0" dirty="0">
                <a:solidFill>
                  <a:srgbClr val="323338"/>
                </a:solidFill>
                <a:effectLst/>
                <a:latin typeface="Calibri" panose="020F0502020204030204" pitchFamily="34" charset="0"/>
                <a:cs typeface="Calibri" panose="020F0502020204030204" pitchFamily="34" charset="0"/>
              </a:rPr>
              <a:t>El apoyo de la Comisión Europea a la elaboración de esta publicación no constituye una aprobación de su contenido, que refleja únicamente las opiniones de los autores, y la Comisión no se hace responsable del uso que pueda hacerse de la información contenida en ella.</a:t>
            </a:r>
          </a:p>
        </p:txBody>
      </p:sp>
    </p:spTree>
    <p:extLst>
      <p:ext uri="{BB962C8B-B14F-4D97-AF65-F5344CB8AC3E}">
        <p14:creationId xmlns:p14="http://schemas.microsoft.com/office/powerpoint/2010/main" val="357983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B91BD40-B860-4F76-BAE9-9469F7961ED7}"/>
              </a:ext>
            </a:extLst>
          </p:cNvPr>
          <p:cNvSpPr txBox="1"/>
          <p:nvPr/>
        </p:nvSpPr>
        <p:spPr>
          <a:xfrm>
            <a:off x="364949" y="1871640"/>
            <a:ext cx="4890632" cy="4154984"/>
          </a:xfrm>
          <a:prstGeom prst="rect">
            <a:avLst/>
          </a:prstGeom>
          <a:solidFill>
            <a:schemeClr val="tx1"/>
          </a:solidFill>
        </p:spPr>
        <p:txBody>
          <a:bodyPr wrap="square">
            <a:spAutoFit/>
          </a:bodyPr>
          <a:lstStyle/>
          <a:p>
            <a:pPr algn="ctr"/>
            <a:r>
              <a:rPr lang="en-US" sz="2400" dirty="0">
                <a:solidFill>
                  <a:schemeClr val="bg1"/>
                </a:solidFill>
                <a:latin typeface="Josefin Sans" pitchFamily="2" charset="0"/>
              </a:rPr>
              <a:t> </a:t>
            </a:r>
          </a:p>
          <a:p>
            <a:pPr algn="ctr"/>
            <a:r>
              <a:rPr lang="es-ES" sz="2400" dirty="0">
                <a:solidFill>
                  <a:schemeClr val="bg1"/>
                </a:solidFill>
                <a:latin typeface="Josefin Sans" pitchFamily="2" charset="0"/>
                <a:ea typeface="Calibri" panose="020F0502020204030204" pitchFamily="34" charset="0"/>
                <a:cs typeface="Times New Roman" panose="02020603050405020304" pitchFamily="18" charset="0"/>
              </a:rPr>
              <a:t>John </a:t>
            </a:r>
            <a:r>
              <a:rPr lang="es-ES" sz="2400" dirty="0" err="1">
                <a:solidFill>
                  <a:schemeClr val="bg1"/>
                </a:solidFill>
                <a:latin typeface="Josefin Sans" pitchFamily="2" charset="0"/>
                <a:ea typeface="Calibri" panose="020F0502020204030204" pitchFamily="34" charset="0"/>
                <a:cs typeface="Times New Roman" panose="02020603050405020304" pitchFamily="18" charset="0"/>
              </a:rPr>
              <a:t>McMahon</a:t>
            </a:r>
            <a:r>
              <a:rPr lang="es-ES" sz="2400" dirty="0">
                <a:solidFill>
                  <a:schemeClr val="bg1"/>
                </a:solidFill>
                <a:latin typeface="Josefin Sans" pitchFamily="2" charset="0"/>
                <a:ea typeface="Calibri" panose="020F0502020204030204" pitchFamily="34" charset="0"/>
                <a:cs typeface="Times New Roman" panose="02020603050405020304" pitchFamily="18" charset="0"/>
              </a:rPr>
              <a:t>, Director de Educación de la Royal </a:t>
            </a:r>
            <a:r>
              <a:rPr lang="es-ES" sz="2400" dirty="0" err="1">
                <a:solidFill>
                  <a:schemeClr val="bg1"/>
                </a:solidFill>
                <a:latin typeface="Josefin Sans" pitchFamily="2" charset="0"/>
                <a:ea typeface="Calibri" panose="020F0502020204030204" pitchFamily="34" charset="0"/>
                <a:cs typeface="Times New Roman" panose="02020603050405020304" pitchFamily="18" charset="0"/>
              </a:rPr>
              <a:t>Society</a:t>
            </a:r>
            <a:r>
              <a:rPr lang="es-ES" sz="2400" dirty="0">
                <a:solidFill>
                  <a:schemeClr val="bg1"/>
                </a:solidFill>
                <a:latin typeface="Josefin Sans" pitchFamily="2" charset="0"/>
                <a:ea typeface="Calibri" panose="020F0502020204030204" pitchFamily="34" charset="0"/>
                <a:cs typeface="Times New Roman" panose="02020603050405020304" pitchFamily="18" charset="0"/>
              </a:rPr>
              <a:t> </a:t>
            </a:r>
            <a:r>
              <a:rPr lang="es-ES" sz="2400" dirty="0" err="1">
                <a:solidFill>
                  <a:schemeClr val="bg1"/>
                </a:solidFill>
                <a:latin typeface="Josefin Sans" pitchFamily="2" charset="0"/>
                <a:ea typeface="Calibri" panose="020F0502020204030204" pitchFamily="34" charset="0"/>
                <a:cs typeface="Times New Roman" panose="02020603050405020304" pitchFamily="18" charset="0"/>
              </a:rPr>
              <a:t>of</a:t>
            </a:r>
            <a:r>
              <a:rPr lang="es-ES" sz="2400" dirty="0">
                <a:solidFill>
                  <a:schemeClr val="bg1"/>
                </a:solidFill>
                <a:latin typeface="Josefin Sans" pitchFamily="2" charset="0"/>
                <a:ea typeface="Calibri" panose="020F0502020204030204" pitchFamily="34" charset="0"/>
                <a:cs typeface="Times New Roman" panose="02020603050405020304" pitchFamily="18" charset="0"/>
              </a:rPr>
              <a:t> </a:t>
            </a:r>
            <a:r>
              <a:rPr lang="es-ES" sz="2400" dirty="0" err="1">
                <a:solidFill>
                  <a:schemeClr val="bg1"/>
                </a:solidFill>
                <a:latin typeface="Josefin Sans" pitchFamily="2" charset="0"/>
                <a:ea typeface="Calibri" panose="020F0502020204030204" pitchFamily="34" charset="0"/>
                <a:cs typeface="Times New Roman" panose="02020603050405020304" pitchFamily="18" charset="0"/>
              </a:rPr>
              <a:t>the</a:t>
            </a:r>
            <a:r>
              <a:rPr lang="es-ES" sz="2400" dirty="0">
                <a:solidFill>
                  <a:schemeClr val="bg1"/>
                </a:solidFill>
                <a:latin typeface="Josefin Sans" pitchFamily="2" charset="0"/>
                <a:ea typeface="Calibri" panose="020F0502020204030204" pitchFamily="34" charset="0"/>
                <a:cs typeface="Times New Roman" panose="02020603050405020304" pitchFamily="18" charset="0"/>
              </a:rPr>
              <a:t> </a:t>
            </a:r>
            <a:r>
              <a:rPr lang="es-ES" sz="2400" dirty="0" err="1">
                <a:solidFill>
                  <a:schemeClr val="bg1"/>
                </a:solidFill>
                <a:latin typeface="Josefin Sans" pitchFamily="2" charset="0"/>
                <a:ea typeface="Calibri" panose="020F0502020204030204" pitchFamily="34" charset="0"/>
                <a:cs typeface="Times New Roman" panose="02020603050405020304" pitchFamily="18" charset="0"/>
              </a:rPr>
              <a:t>Arts</a:t>
            </a:r>
            <a:r>
              <a:rPr lang="es-ES" sz="2400" dirty="0">
                <a:solidFill>
                  <a:schemeClr val="bg1"/>
                </a:solidFill>
                <a:latin typeface="Josefin Sans" pitchFamily="2" charset="0"/>
                <a:ea typeface="Calibri" panose="020F0502020204030204" pitchFamily="34" charset="0"/>
                <a:cs typeface="Times New Roman" panose="02020603050405020304" pitchFamily="18" charset="0"/>
              </a:rPr>
              <a:t> (Reino Unido), explica cómo la prescripción social puede garantizar que un mayor número de personas se beneficie de las actividades de las bibliotecas, los museos, los teatros y otros espacios artísticos.</a:t>
            </a:r>
            <a:endParaRPr lang="en-IE" sz="2400" dirty="0">
              <a:solidFill>
                <a:schemeClr val="bg1"/>
              </a:solidFill>
              <a:latin typeface="Josefin Sans" pitchFamily="2" charset="0"/>
              <a:ea typeface="Calibri" panose="020F0502020204030204" pitchFamily="34" charset="0"/>
              <a:cs typeface="Times New Roman" panose="02020603050405020304" pitchFamily="18" charset="0"/>
            </a:endParaRPr>
          </a:p>
          <a:p>
            <a:endParaRPr lang="en-US" sz="2400" dirty="0">
              <a:solidFill>
                <a:schemeClr val="bg1"/>
              </a:solidFill>
              <a:latin typeface="Josefin Sans" pitchFamily="2" charset="0"/>
            </a:endParaRPr>
          </a:p>
        </p:txBody>
      </p:sp>
      <p:pic>
        <p:nvPicPr>
          <p:cNvPr id="4" name="Online Media 3" title="Social prescribing and the arts sector – John McMahon">
            <a:hlinkClick r:id="" action="ppaction://media"/>
            <a:extLst>
              <a:ext uri="{FF2B5EF4-FFF2-40B4-BE49-F238E27FC236}">
                <a16:creationId xmlns:a16="http://schemas.microsoft.com/office/drawing/2014/main" id="{76FC21F1-04BE-02F0-A945-E20BB04AB8C5}"/>
              </a:ext>
            </a:extLst>
          </p:cNvPr>
          <p:cNvPicPr>
            <a:picLocks noRot="1" noChangeAspect="1"/>
          </p:cNvPicPr>
          <p:nvPr>
            <a:videoFile r:link="rId1"/>
          </p:nvPr>
        </p:nvPicPr>
        <p:blipFill>
          <a:blip r:embed="rId3"/>
          <a:stretch>
            <a:fillRect/>
          </a:stretch>
        </p:blipFill>
        <p:spPr>
          <a:xfrm>
            <a:off x="5709920" y="550642"/>
            <a:ext cx="5963920" cy="5518450"/>
          </a:xfrm>
          <a:prstGeom prst="rect">
            <a:avLst/>
          </a:prstGeom>
        </p:spPr>
      </p:pic>
      <p:sp>
        <p:nvSpPr>
          <p:cNvPr id="5" name="Text Placeholder 52">
            <a:extLst>
              <a:ext uri="{FF2B5EF4-FFF2-40B4-BE49-F238E27FC236}">
                <a16:creationId xmlns:a16="http://schemas.microsoft.com/office/drawing/2014/main" id="{ED4B9EFE-9A07-712F-FE80-ED1943292BBC}"/>
              </a:ext>
            </a:extLst>
          </p:cNvPr>
          <p:cNvSpPr txBox="1">
            <a:spLocks/>
          </p:cNvSpPr>
          <p:nvPr/>
        </p:nvSpPr>
        <p:spPr>
          <a:xfrm>
            <a:off x="0" y="349287"/>
            <a:ext cx="5592931" cy="111055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 </a:t>
            </a:r>
            <a:r>
              <a:rPr lang="es-ES" sz="3600" b="1" dirty="0">
                <a:latin typeface="Amatic SC" panose="00000500000000000000" pitchFamily="2" charset="-79"/>
                <a:cs typeface="Amatic SC" panose="00000500000000000000" pitchFamily="2" charset="-79"/>
              </a:rPr>
              <a:t>Vídeo: prescripción social y actividades artísticas</a:t>
            </a:r>
          </a:p>
          <a:p>
            <a:pPr indent="0">
              <a:buNone/>
            </a:pPr>
            <a:endParaRPr lang="en-US" sz="3600" b="1" dirty="0">
              <a:latin typeface="Amatic SC" panose="00000500000000000000" pitchFamily="2" charset="-79"/>
              <a:cs typeface="Amatic SC" panose="00000500000000000000" pitchFamily="2" charset="-79"/>
            </a:endParaRPr>
          </a:p>
        </p:txBody>
      </p:sp>
      <p:sp>
        <p:nvSpPr>
          <p:cNvPr id="2" name="TextBox 1">
            <a:extLst>
              <a:ext uri="{FF2B5EF4-FFF2-40B4-BE49-F238E27FC236}">
                <a16:creationId xmlns:a16="http://schemas.microsoft.com/office/drawing/2014/main" id="{FD1BE37E-8126-E92A-6705-D5A60510243D}"/>
              </a:ext>
            </a:extLst>
          </p:cNvPr>
          <p:cNvSpPr txBox="1"/>
          <p:nvPr/>
        </p:nvSpPr>
        <p:spPr>
          <a:xfrm>
            <a:off x="518160" y="5699760"/>
            <a:ext cx="4267200" cy="369332"/>
          </a:xfrm>
          <a:prstGeom prst="rect">
            <a:avLst/>
          </a:prstGeom>
          <a:noFill/>
        </p:spPr>
        <p:txBody>
          <a:bodyPr wrap="square" rtlCol="0">
            <a:spAutoFit/>
          </a:bodyPr>
          <a:lstStyle/>
          <a:p>
            <a:r>
              <a:rPr lang="en-IE" dirty="0">
                <a:solidFill>
                  <a:srgbClr val="FFC652"/>
                </a:solidFill>
                <a:latin typeface="Calibri" panose="020F0502020204030204" pitchFamily="34" charset="0"/>
                <a:cs typeface="Calibri" panose="020F0502020204030204" pitchFamily="34" charset="0"/>
              </a:rPr>
              <a:t>Fuente: </a:t>
            </a:r>
            <a:r>
              <a:rPr lang="en-IE" dirty="0">
                <a:solidFill>
                  <a:srgbClr val="FFC652"/>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https://youtu.be/SDo_UiyKyEY</a:t>
            </a:r>
            <a:r>
              <a:rPr lang="en-IE" dirty="0">
                <a:solidFill>
                  <a:srgbClr val="FFC652"/>
                </a:solidFill>
                <a:latin typeface="Calibri" panose="020F0502020204030204" pitchFamily="34" charset="0"/>
                <a:cs typeface="Calibri" panose="020F0502020204030204" pitchFamily="34" charset="0"/>
              </a:rPr>
              <a:t> </a:t>
            </a:r>
          </a:p>
        </p:txBody>
      </p:sp>
      <p:grpSp>
        <p:nvGrpSpPr>
          <p:cNvPr id="6" name="Group 5">
            <a:extLst>
              <a:ext uri="{FF2B5EF4-FFF2-40B4-BE49-F238E27FC236}">
                <a16:creationId xmlns:a16="http://schemas.microsoft.com/office/drawing/2014/main" id="{0C3716CF-3137-9C19-CA72-A950EC742A6B}"/>
              </a:ext>
            </a:extLst>
          </p:cNvPr>
          <p:cNvGrpSpPr/>
          <p:nvPr/>
        </p:nvGrpSpPr>
        <p:grpSpPr>
          <a:xfrm>
            <a:off x="8221590" y="2893500"/>
            <a:ext cx="940579" cy="832733"/>
            <a:chOff x="3932429" y="3269513"/>
            <a:chExt cx="940579" cy="832733"/>
          </a:xfrm>
        </p:grpSpPr>
        <p:sp>
          <p:nvSpPr>
            <p:cNvPr id="7" name="Freeform 84">
              <a:extLst>
                <a:ext uri="{FF2B5EF4-FFF2-40B4-BE49-F238E27FC236}">
                  <a16:creationId xmlns:a16="http://schemas.microsoft.com/office/drawing/2014/main" id="{6F965923-BE86-1981-C60C-58BAB50911C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78284B6E-627D-C605-3C96-88D64A0519D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14362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s-ES" dirty="0"/>
              <a:t>En esta sección, profundizamos un poco más en cómo el arte y la salud pueden ir, y van, de la mano. </a:t>
            </a:r>
            <a:endParaRPr lang="en-IE" dirty="0"/>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133676"/>
            <a:ext cx="7718578" cy="697326"/>
          </a:xfrm>
        </p:spPr>
        <p:txBody>
          <a:bodyPr/>
          <a:lstStyle/>
          <a:p>
            <a:r>
              <a:rPr lang="es-ES" dirty="0"/>
              <a:t>Una receta de creatividad y arte</a:t>
            </a:r>
            <a:endParaRPr lang="en-IE" dirty="0"/>
          </a:p>
        </p:txBody>
      </p:sp>
    </p:spTree>
    <p:extLst>
      <p:ext uri="{BB962C8B-B14F-4D97-AF65-F5344CB8AC3E}">
        <p14:creationId xmlns:p14="http://schemas.microsoft.com/office/powerpoint/2010/main" val="827840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35571D-43A5-7DBB-93C2-460369325911}"/>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3" name="TextBox 2">
            <a:extLst>
              <a:ext uri="{FF2B5EF4-FFF2-40B4-BE49-F238E27FC236}">
                <a16:creationId xmlns:a16="http://schemas.microsoft.com/office/drawing/2014/main" id="{287DE5FC-FE2D-4F6D-5E2A-5EE531D115B2}"/>
              </a:ext>
            </a:extLst>
          </p:cNvPr>
          <p:cNvSpPr txBox="1"/>
          <p:nvPr/>
        </p:nvSpPr>
        <p:spPr>
          <a:xfrm>
            <a:off x="271734" y="1106891"/>
            <a:ext cx="6366535" cy="5047536"/>
          </a:xfrm>
          <a:prstGeom prst="rect">
            <a:avLst/>
          </a:prstGeom>
          <a:noFill/>
        </p:spPr>
        <p:txBody>
          <a:bodyPr wrap="square" rtlCol="0">
            <a:spAutoFit/>
          </a:bodyPr>
          <a:lstStyle/>
          <a:p>
            <a:pPr algn="ctr"/>
            <a:r>
              <a:rPr lang="es-ES" sz="2000" dirty="0">
                <a:solidFill>
                  <a:srgbClr val="000000"/>
                </a:solidFill>
                <a:latin typeface="Josefin Sans" pitchFamily="2" charset="0"/>
              </a:rPr>
              <a:t>La creatividad en todas sus formas es una parte esencial del ser humano y vital para el bienestar.  Se necesita más investigación, pero están apareciendo una serie de estudios de alta calidad que demuestran los beneficios para la salud de las actividades culturales, ya sea coger un libro, visitar un museo o unirse a un coro.  </a:t>
            </a:r>
          </a:p>
          <a:p>
            <a:pPr algn="ctr"/>
            <a:endParaRPr lang="en-US" sz="2000" dirty="0">
              <a:solidFill>
                <a:srgbClr val="000000"/>
              </a:solidFill>
              <a:latin typeface="Josefin Sans" pitchFamily="2" charset="0"/>
            </a:endParaRPr>
          </a:p>
          <a:p>
            <a:pPr algn="ctr"/>
            <a:r>
              <a:rPr lang="es-ES" sz="2000" dirty="0">
                <a:solidFill>
                  <a:srgbClr val="000000"/>
                </a:solidFill>
                <a:latin typeface="Josefin Sans" pitchFamily="2" charset="0"/>
              </a:rPr>
              <a:t>Un influyente informe parlamentario reciente, titulado Creative </a:t>
            </a:r>
            <a:r>
              <a:rPr lang="es-ES" sz="2000" dirty="0" err="1">
                <a:solidFill>
                  <a:srgbClr val="000000"/>
                </a:solidFill>
                <a:latin typeface="Josefin Sans" pitchFamily="2" charset="0"/>
              </a:rPr>
              <a:t>Health</a:t>
            </a:r>
            <a:r>
              <a:rPr lang="es-ES" sz="2000" dirty="0">
                <a:solidFill>
                  <a:srgbClr val="000000"/>
                </a:solidFill>
                <a:latin typeface="Josefin Sans" pitchFamily="2" charset="0"/>
              </a:rPr>
              <a:t>, descubrió que un </a:t>
            </a:r>
            <a:r>
              <a:rPr lang="es-ES" sz="2000" dirty="0">
                <a:solidFill>
                  <a:srgbClr val="000000"/>
                </a:solidFill>
                <a:latin typeface="Josefin Sans" pitchFamily="2" charset="0"/>
                <a:hlinkClick r:id="rId2"/>
              </a:rPr>
              <a:t>proyecto de arte por prescripción </a:t>
            </a:r>
            <a:r>
              <a:rPr lang="es-ES" sz="2000" dirty="0">
                <a:solidFill>
                  <a:srgbClr val="000000"/>
                </a:solidFill>
                <a:latin typeface="Josefin Sans" pitchFamily="2" charset="0"/>
              </a:rPr>
              <a:t>gestionado por la organización benéfica </a:t>
            </a:r>
            <a:r>
              <a:rPr lang="es-ES" sz="2000" dirty="0" err="1">
                <a:solidFill>
                  <a:srgbClr val="000000"/>
                </a:solidFill>
                <a:latin typeface="Josefin Sans" pitchFamily="2" charset="0"/>
              </a:rPr>
              <a:t>Artlift</a:t>
            </a:r>
            <a:r>
              <a:rPr lang="es-ES" sz="2000" dirty="0">
                <a:solidFill>
                  <a:srgbClr val="000000"/>
                </a:solidFill>
                <a:latin typeface="Josefin Sans" pitchFamily="2" charset="0"/>
              </a:rPr>
              <a:t> provocó un descenso del 37% en las visitas al médico de cabecera y una reducción del 39% en los ingresos hospitalarios.  Esto supuso un ahorro neto de 216 libras por paciente. </a:t>
            </a:r>
          </a:p>
          <a:p>
            <a:endParaRPr lang="en-US" sz="2200" dirty="0">
              <a:solidFill>
                <a:srgbClr val="000000"/>
              </a:solidFill>
              <a:latin typeface="Josefin Sans" pitchFamily="2" charset="0"/>
            </a:endParaRPr>
          </a:p>
        </p:txBody>
      </p:sp>
      <p:pic>
        <p:nvPicPr>
          <p:cNvPr id="5" name="Picture 4" descr="A picture containing diagram&#10;&#10;Description automatically generated">
            <a:extLst>
              <a:ext uri="{FF2B5EF4-FFF2-40B4-BE49-F238E27FC236}">
                <a16:creationId xmlns:a16="http://schemas.microsoft.com/office/drawing/2014/main" id="{2666176F-6429-7DA4-AB9D-6F363BE92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0002" y="741406"/>
            <a:ext cx="5143500" cy="5143500"/>
          </a:xfrm>
          <a:prstGeom prst="rect">
            <a:avLst/>
          </a:prstGeom>
        </p:spPr>
      </p:pic>
      <p:sp>
        <p:nvSpPr>
          <p:cNvPr id="6" name="Text Placeholder 52">
            <a:extLst>
              <a:ext uri="{FF2B5EF4-FFF2-40B4-BE49-F238E27FC236}">
                <a16:creationId xmlns:a16="http://schemas.microsoft.com/office/drawing/2014/main" id="{A0E67870-BDE2-869A-710F-0B53DA1D6346}"/>
              </a:ext>
            </a:extLst>
          </p:cNvPr>
          <p:cNvSpPr txBox="1">
            <a:spLocks/>
          </p:cNvSpPr>
          <p:nvPr/>
        </p:nvSpPr>
        <p:spPr>
          <a:xfrm>
            <a:off x="0" y="269075"/>
            <a:ext cx="6366536"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s-ES" sz="3600" b="1" dirty="0">
                <a:latin typeface="Amatic SC" panose="00000500000000000000" pitchFamily="2" charset="-79"/>
                <a:cs typeface="Amatic SC" panose="00000500000000000000" pitchFamily="2" charset="-79"/>
              </a:rPr>
              <a:t>Los beneficios de la creatividad</a:t>
            </a:r>
            <a:endParaRPr lang="en-US"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06542F64-B4D6-B5FF-D005-E0EA06187358}"/>
              </a:ext>
            </a:extLst>
          </p:cNvPr>
          <p:cNvSpPr txBox="1"/>
          <p:nvPr/>
        </p:nvSpPr>
        <p:spPr>
          <a:xfrm>
            <a:off x="271734" y="6108481"/>
            <a:ext cx="6187440" cy="276999"/>
          </a:xfrm>
          <a:prstGeom prst="rect">
            <a:avLst/>
          </a:prstGeom>
          <a:noFill/>
        </p:spPr>
        <p:txBody>
          <a:bodyPr wrap="square">
            <a:spAutoFit/>
          </a:bodyPr>
          <a:lstStyle/>
          <a:p>
            <a:r>
              <a:rPr lang="en-IE"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Fuente: https://www.artscouncil.org.uk/blog/what-can-culture-do-healthcare-0</a:t>
            </a:r>
            <a:r>
              <a:rPr lang="en-IE" sz="1200" dirty="0">
                <a:solidFill>
                  <a:srgbClr val="FFC652"/>
                </a:solidFill>
                <a:latin typeface="Josefin Sans" pitchFamily="2" charset="0"/>
              </a:rPr>
              <a:t> </a:t>
            </a:r>
          </a:p>
        </p:txBody>
      </p:sp>
    </p:spTree>
    <p:extLst>
      <p:ext uri="{BB962C8B-B14F-4D97-AF65-F5344CB8AC3E}">
        <p14:creationId xmlns:p14="http://schemas.microsoft.com/office/powerpoint/2010/main" val="1514211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0A9333-FF63-0F48-BF11-583834FA2391}"/>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3" name="Online Media 2" title="B arts x Esmee Fairbairn">
            <a:hlinkClick r:id="" action="ppaction://media"/>
            <a:extLst>
              <a:ext uri="{FF2B5EF4-FFF2-40B4-BE49-F238E27FC236}">
                <a16:creationId xmlns:a16="http://schemas.microsoft.com/office/drawing/2014/main" id="{B8348134-23E6-9C6F-2764-187C81F03A8F}"/>
              </a:ext>
            </a:extLst>
          </p:cNvPr>
          <p:cNvPicPr>
            <a:picLocks noRot="1" noChangeAspect="1"/>
          </p:cNvPicPr>
          <p:nvPr>
            <a:videoFile r:link="rId1"/>
          </p:nvPr>
        </p:nvPicPr>
        <p:blipFill>
          <a:blip r:embed="rId3"/>
          <a:stretch>
            <a:fillRect/>
          </a:stretch>
        </p:blipFill>
        <p:spPr>
          <a:xfrm>
            <a:off x="5008880" y="1240778"/>
            <a:ext cx="6699770" cy="4613053"/>
          </a:xfrm>
          <a:prstGeom prst="rect">
            <a:avLst/>
          </a:prstGeom>
        </p:spPr>
      </p:pic>
      <p:sp>
        <p:nvSpPr>
          <p:cNvPr id="4" name="TextBox 3">
            <a:extLst>
              <a:ext uri="{FF2B5EF4-FFF2-40B4-BE49-F238E27FC236}">
                <a16:creationId xmlns:a16="http://schemas.microsoft.com/office/drawing/2014/main" id="{5B574687-FF55-8A48-5DDE-8FE3BC3D7B21}"/>
              </a:ext>
            </a:extLst>
          </p:cNvPr>
          <p:cNvSpPr txBox="1"/>
          <p:nvPr/>
        </p:nvSpPr>
        <p:spPr>
          <a:xfrm>
            <a:off x="140988" y="833244"/>
            <a:ext cx="4490720" cy="3416320"/>
          </a:xfrm>
          <a:prstGeom prst="rect">
            <a:avLst/>
          </a:prstGeom>
          <a:noFill/>
        </p:spPr>
        <p:txBody>
          <a:bodyPr wrap="square" rtlCol="0">
            <a:spAutoFit/>
          </a:bodyPr>
          <a:lstStyle/>
          <a:p>
            <a:pPr algn="just"/>
            <a:endParaRPr lang="en-US" sz="2400" dirty="0">
              <a:latin typeface="Josefin Sans" pitchFamily="2" charset="0"/>
            </a:endParaRPr>
          </a:p>
          <a:p>
            <a:pPr algn="just"/>
            <a:r>
              <a:rPr lang="es-ES" sz="2400" dirty="0">
                <a:latin typeface="Josefin Sans" pitchFamily="2" charset="0"/>
              </a:rPr>
              <a:t>B-</a:t>
            </a:r>
            <a:r>
              <a:rPr lang="es-ES" sz="2400" dirty="0" err="1">
                <a:latin typeface="Josefin Sans" pitchFamily="2" charset="0"/>
              </a:rPr>
              <a:t>Arts</a:t>
            </a:r>
            <a:r>
              <a:rPr lang="es-ES" sz="2400" dirty="0">
                <a:latin typeface="Josefin Sans" pitchFamily="2" charset="0"/>
              </a:rPr>
              <a:t> es una compañía de arte y teatro participativo con sede en el Reino Unido. Utilizan las artes y la creatividad para transformar la vida de las personas, los lugares en los que viven y su comunidad.</a:t>
            </a:r>
            <a:endParaRPr lang="en-US" sz="2400"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F4FBB539-999F-87C5-6520-B4B2D8A00C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173229" y="3429000"/>
            <a:ext cx="3321889" cy="2407372"/>
          </a:xfrm>
          <a:prstGeom prst="rect">
            <a:avLst/>
          </a:prstGeom>
        </p:spPr>
      </p:pic>
      <p:sp>
        <p:nvSpPr>
          <p:cNvPr id="6" name="TextBox 5">
            <a:extLst>
              <a:ext uri="{FF2B5EF4-FFF2-40B4-BE49-F238E27FC236}">
                <a16:creationId xmlns:a16="http://schemas.microsoft.com/office/drawing/2014/main" id="{BD0E4408-11DD-4430-62FF-6D9CE5B5839B}"/>
              </a:ext>
            </a:extLst>
          </p:cNvPr>
          <p:cNvSpPr txBox="1"/>
          <p:nvPr/>
        </p:nvSpPr>
        <p:spPr>
          <a:xfrm>
            <a:off x="-16153" y="230400"/>
            <a:ext cx="10118942"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Vídeo</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Utilizando</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el</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arte</a:t>
            </a:r>
            <a:r>
              <a:rPr lang="en-US" sz="3600" b="1" dirty="0">
                <a:latin typeface="Amatic SC" panose="00000500000000000000" pitchFamily="2" charset="-79"/>
                <a:cs typeface="Amatic SC" panose="00000500000000000000" pitchFamily="2" charset="-79"/>
              </a:rPr>
              <a:t> y la </a:t>
            </a:r>
            <a:r>
              <a:rPr lang="en-US" sz="3600" b="1" dirty="0" err="1">
                <a:latin typeface="Amatic SC" panose="00000500000000000000" pitchFamily="2" charset="-79"/>
                <a:cs typeface="Amatic SC" panose="00000500000000000000" pitchFamily="2" charset="-79"/>
              </a:rPr>
              <a:t>creatividad</a:t>
            </a:r>
            <a:r>
              <a:rPr lang="en-US" sz="3600" b="1" dirty="0">
                <a:latin typeface="Amatic SC" panose="00000500000000000000" pitchFamily="2" charset="-79"/>
                <a:cs typeface="Amatic SC" panose="00000500000000000000" pitchFamily="2" charset="-79"/>
              </a:rPr>
              <a:t> para transformer la </a:t>
            </a:r>
            <a:r>
              <a:rPr lang="en-US" sz="3600" b="1" dirty="0" err="1">
                <a:latin typeface="Amatic SC" panose="00000500000000000000" pitchFamily="2" charset="-79"/>
                <a:cs typeface="Amatic SC" panose="00000500000000000000" pitchFamily="2" charset="-79"/>
              </a:rPr>
              <a:t>comunidad</a:t>
            </a:r>
            <a:r>
              <a:rPr lang="en-US" sz="3600" b="1" dirty="0">
                <a:latin typeface="Amatic SC" panose="00000500000000000000" pitchFamily="2" charset="-79"/>
                <a:cs typeface="Amatic SC" panose="00000500000000000000" pitchFamily="2" charset="-79"/>
              </a:rPr>
              <a:t> </a:t>
            </a:r>
            <a:endParaRPr lang="en-IE" sz="36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7B1F3128-661F-617D-E73D-1557C82891FE}"/>
              </a:ext>
            </a:extLst>
          </p:cNvPr>
          <p:cNvSpPr txBox="1"/>
          <p:nvPr/>
        </p:nvSpPr>
        <p:spPr>
          <a:xfrm>
            <a:off x="264160" y="6079076"/>
            <a:ext cx="6197600" cy="461665"/>
          </a:xfrm>
          <a:prstGeom prst="rect">
            <a:avLst/>
          </a:prstGeom>
          <a:noFill/>
        </p:spPr>
        <p:txBody>
          <a:bodyPr wrap="square">
            <a:spAutoFit/>
          </a:bodyPr>
          <a:lstStyle/>
          <a:p>
            <a:r>
              <a:rPr lang="en-IE" sz="12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Source: https://esmeefairbairn.org.uk/latest-news/b-arts-using-art-and-creativity-transform-community-stoke/</a:t>
            </a:r>
            <a:endParaRPr lang="en-IE" sz="12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2DD99BCD-4C14-297E-FF8A-95600FF57476}"/>
              </a:ext>
            </a:extLst>
          </p:cNvPr>
          <p:cNvGrpSpPr/>
          <p:nvPr/>
        </p:nvGrpSpPr>
        <p:grpSpPr>
          <a:xfrm>
            <a:off x="7808444" y="3094549"/>
            <a:ext cx="1100641" cy="905510"/>
            <a:chOff x="3932429" y="3269513"/>
            <a:chExt cx="940579" cy="832733"/>
          </a:xfrm>
        </p:grpSpPr>
        <p:sp>
          <p:nvSpPr>
            <p:cNvPr id="10" name="Freeform 84">
              <a:extLst>
                <a:ext uri="{FF2B5EF4-FFF2-40B4-BE49-F238E27FC236}">
                  <a16:creationId xmlns:a16="http://schemas.microsoft.com/office/drawing/2014/main" id="{5CAED522-C748-9267-F839-940F8334CF8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94760C21-117F-EEDD-4BEF-54FF2AB2EA6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6532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24</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5" name="TextBox 4">
            <a:extLst>
              <a:ext uri="{FF2B5EF4-FFF2-40B4-BE49-F238E27FC236}">
                <a16:creationId xmlns:a16="http://schemas.microsoft.com/office/drawing/2014/main" id="{D2F17E21-0BE1-1FA6-02EB-F8823D492788}"/>
              </a:ext>
            </a:extLst>
          </p:cNvPr>
          <p:cNvSpPr txBox="1"/>
          <p:nvPr/>
        </p:nvSpPr>
        <p:spPr>
          <a:xfrm>
            <a:off x="688779" y="899811"/>
            <a:ext cx="9655414" cy="4832092"/>
          </a:xfrm>
          <a:prstGeom prst="rect">
            <a:avLst/>
          </a:prstGeom>
          <a:noFill/>
        </p:spPr>
        <p:txBody>
          <a:bodyPr wrap="square">
            <a:spAutoFit/>
          </a:bodyPr>
          <a:lstStyle/>
          <a:p>
            <a:pPr algn="ctr" defTabSz="228600" eaLnBrk="1" hangingPunct="1">
              <a:spcBef>
                <a:spcPts val="0"/>
              </a:spcBef>
              <a:spcAft>
                <a:spcPts val="0"/>
              </a:spcAft>
            </a:pPr>
            <a:r>
              <a:rPr lang="en-US" sz="3600" b="1" dirty="0">
                <a:solidFill>
                  <a:prstClr val="black"/>
                </a:solidFill>
                <a:latin typeface="Josefin Sans" pitchFamily="2" charset="0"/>
              </a:rPr>
              <a:t>“La </a:t>
            </a:r>
            <a:r>
              <a:rPr lang="en-US" sz="3600" b="1" dirty="0" err="1">
                <a:solidFill>
                  <a:prstClr val="black"/>
                </a:solidFill>
                <a:latin typeface="Josefin Sans" pitchFamily="2" charset="0"/>
              </a:rPr>
              <a:t>creatividad</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abre</a:t>
            </a:r>
            <a:r>
              <a:rPr lang="en-US" sz="3600" b="1" dirty="0">
                <a:solidFill>
                  <a:prstClr val="black"/>
                </a:solidFill>
                <a:latin typeface="Josefin Sans" pitchFamily="2" charset="0"/>
              </a:rPr>
              <a:t> la </a:t>
            </a:r>
            <a:r>
              <a:rPr lang="en-US" sz="3600" b="1" dirty="0" err="1">
                <a:solidFill>
                  <a:prstClr val="black"/>
                </a:solidFill>
                <a:latin typeface="Josefin Sans" pitchFamily="2" charset="0"/>
              </a:rPr>
              <a:t>mente</a:t>
            </a:r>
            <a:r>
              <a:rPr lang="en-US" sz="3600" b="1" dirty="0">
                <a:solidFill>
                  <a:prstClr val="black"/>
                </a:solidFill>
                <a:latin typeface="Josefin Sans" pitchFamily="2" charset="0"/>
              </a:rPr>
              <a:t>.</a:t>
            </a:r>
          </a:p>
          <a:p>
            <a:pPr algn="ctr" defTabSz="228600" eaLnBrk="1" hangingPunct="1">
              <a:spcBef>
                <a:spcPts val="0"/>
              </a:spcBef>
              <a:spcAft>
                <a:spcPts val="0"/>
              </a:spcAft>
            </a:pPr>
            <a:r>
              <a:rPr lang="en-US" sz="3600" b="1" dirty="0">
                <a:solidFill>
                  <a:prstClr val="black"/>
                </a:solidFill>
                <a:latin typeface="Josefin Sans" pitchFamily="2" charset="0"/>
              </a:rPr>
              <a:t>Una Sociedad que ha </a:t>
            </a:r>
            <a:r>
              <a:rPr lang="en-US" sz="3600" b="1" dirty="0" err="1">
                <a:solidFill>
                  <a:prstClr val="black"/>
                </a:solidFill>
                <a:latin typeface="Josefin Sans" pitchFamily="2" charset="0"/>
              </a:rPr>
              <a:t>perdido</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el</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contacto</a:t>
            </a:r>
            <a:r>
              <a:rPr lang="en-US" sz="3600" b="1" dirty="0">
                <a:solidFill>
                  <a:prstClr val="black"/>
                </a:solidFill>
                <a:latin typeface="Josefin Sans" pitchFamily="2" charset="0"/>
              </a:rPr>
              <a:t> con </a:t>
            </a:r>
            <a:r>
              <a:rPr lang="en-US" sz="3600" b="1" dirty="0" err="1">
                <a:solidFill>
                  <a:prstClr val="black"/>
                </a:solidFill>
                <a:latin typeface="Josefin Sans" pitchFamily="2" charset="0"/>
              </a:rPr>
              <a:t>su</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creatividad</a:t>
            </a:r>
            <a:r>
              <a:rPr lang="en-US" sz="3600" b="1" dirty="0">
                <a:solidFill>
                  <a:prstClr val="black"/>
                </a:solidFill>
                <a:latin typeface="Josefin Sans" pitchFamily="2" charset="0"/>
              </a:rPr>
              <a:t> es </a:t>
            </a:r>
            <a:r>
              <a:rPr lang="en-US" sz="3600" b="1" dirty="0" err="1">
                <a:solidFill>
                  <a:prstClr val="black"/>
                </a:solidFill>
                <a:latin typeface="Josefin Sans" pitchFamily="2" charset="0"/>
              </a:rPr>
              <a:t>una</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sociedad</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aprisionada</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creando</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generaciones</a:t>
            </a:r>
            <a:r>
              <a:rPr lang="en-US" sz="3600" b="1" dirty="0">
                <a:solidFill>
                  <a:prstClr val="black"/>
                </a:solidFill>
                <a:latin typeface="Josefin Sans" pitchFamily="2" charset="0"/>
              </a:rPr>
              <a:t> con la </a:t>
            </a:r>
            <a:r>
              <a:rPr lang="en-US" sz="3600" b="1" dirty="0" err="1">
                <a:solidFill>
                  <a:prstClr val="black"/>
                </a:solidFill>
                <a:latin typeface="Josefin Sans" pitchFamily="2" charset="0"/>
              </a:rPr>
              <a:t>mente</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totalmente</a:t>
            </a:r>
            <a:r>
              <a:rPr lang="en-US" sz="3600" b="1" dirty="0">
                <a:solidFill>
                  <a:prstClr val="black"/>
                </a:solidFill>
                <a:latin typeface="Josefin Sans" pitchFamily="2" charset="0"/>
              </a:rPr>
              <a:t> </a:t>
            </a:r>
            <a:r>
              <a:rPr lang="en-US" sz="3600" b="1" dirty="0" err="1">
                <a:solidFill>
                  <a:prstClr val="black"/>
                </a:solidFill>
                <a:latin typeface="Josefin Sans" pitchFamily="2" charset="0"/>
              </a:rPr>
              <a:t>cerrada</a:t>
            </a:r>
            <a:r>
              <a:rPr lang="en-US" sz="3600" b="1" dirty="0">
                <a:solidFill>
                  <a:prstClr val="black"/>
                </a:solidFill>
                <a:latin typeface="Josefin Sans" pitchFamily="2" charset="0"/>
              </a:rPr>
              <a:t>. La </a:t>
            </a:r>
            <a:r>
              <a:rPr lang="en-US" sz="3600" b="1" dirty="0" err="1">
                <a:solidFill>
                  <a:prstClr val="black"/>
                </a:solidFill>
                <a:latin typeface="Josefin Sans" pitchFamily="2" charset="0"/>
              </a:rPr>
              <a:t>creatividad</a:t>
            </a:r>
            <a:r>
              <a:rPr lang="en-US" sz="3600" b="1" dirty="0">
                <a:solidFill>
                  <a:prstClr val="black"/>
                </a:solidFill>
                <a:latin typeface="Josefin Sans" pitchFamily="2" charset="0"/>
              </a:rPr>
              <a:t> a</a:t>
            </a:r>
            <a:r>
              <a:rPr lang="es-ES" sz="3600" b="1" dirty="0" err="1">
                <a:solidFill>
                  <a:prstClr val="black"/>
                </a:solidFill>
                <a:latin typeface="Josefin Sans" pitchFamily="2" charset="0"/>
              </a:rPr>
              <a:t>mplía</a:t>
            </a:r>
            <a:r>
              <a:rPr lang="es-ES" sz="3600" b="1" dirty="0">
                <a:solidFill>
                  <a:prstClr val="black"/>
                </a:solidFill>
                <a:latin typeface="Josefin Sans" pitchFamily="2" charset="0"/>
              </a:rPr>
              <a:t> nuestras perspectivas y puede ayudarnos a superar los prejuicios</a:t>
            </a:r>
            <a:r>
              <a:rPr lang="en-US" sz="3600" b="1" dirty="0">
                <a:solidFill>
                  <a:prstClr val="black"/>
                </a:solidFill>
                <a:latin typeface="Josefin Sans" pitchFamily="2" charset="0"/>
              </a:rPr>
              <a:t>.”</a:t>
            </a:r>
          </a:p>
          <a:p>
            <a:pPr defTabSz="228600" eaLnBrk="1" hangingPunct="1">
              <a:spcBef>
                <a:spcPts val="0"/>
              </a:spcBef>
              <a:spcAft>
                <a:spcPts val="0"/>
              </a:spcAft>
            </a:pPr>
            <a:endParaRPr lang="en-US" sz="3600" b="1" dirty="0">
              <a:solidFill>
                <a:prstClr val="black"/>
              </a:solidFill>
              <a:latin typeface="Josefin Sans" pitchFamily="2" charset="0"/>
            </a:endParaRPr>
          </a:p>
          <a:p>
            <a:pPr defTabSz="228600" eaLnBrk="1" hangingPunct="1">
              <a:spcBef>
                <a:spcPts val="0"/>
              </a:spcBef>
              <a:spcAft>
                <a:spcPts val="0"/>
              </a:spcAft>
            </a:pPr>
            <a:r>
              <a:rPr lang="en-US" sz="2000" dirty="0">
                <a:solidFill>
                  <a:prstClr val="black"/>
                </a:solidFill>
                <a:latin typeface="Josefin Sans" pitchFamily="2" charset="0"/>
              </a:rPr>
              <a:t>- </a:t>
            </a:r>
            <a:r>
              <a:rPr lang="es-ES" sz="2000" dirty="0">
                <a:solidFill>
                  <a:prstClr val="black"/>
                </a:solidFill>
                <a:latin typeface="Josefin Sans" pitchFamily="2" charset="0"/>
              </a:rPr>
              <a:t>El Consejo Nacional de la Juventud de Irlanda</a:t>
            </a:r>
            <a:endParaRPr lang="en-US" sz="2000" dirty="0">
              <a:solidFill>
                <a:prstClr val="black"/>
              </a:solidFill>
              <a:latin typeface="Josefin Sans" pitchFamily="2" charset="0"/>
            </a:endParaRPr>
          </a:p>
        </p:txBody>
      </p:sp>
    </p:spTree>
    <p:extLst>
      <p:ext uri="{BB962C8B-B14F-4D97-AF65-F5344CB8AC3E}">
        <p14:creationId xmlns:p14="http://schemas.microsoft.com/office/powerpoint/2010/main" val="383648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8" name="Rectangle 7">
            <a:extLst>
              <a:ext uri="{FF2B5EF4-FFF2-40B4-BE49-F238E27FC236}">
                <a16:creationId xmlns:a16="http://schemas.microsoft.com/office/drawing/2014/main" id="{AAC216DF-3FE9-3C4D-8D65-21F1304C9DCC}"/>
              </a:ext>
            </a:extLst>
          </p:cNvPr>
          <p:cNvSpPr/>
          <p:nvPr/>
        </p:nvSpPr>
        <p:spPr>
          <a:xfrm>
            <a:off x="4392837" y="443567"/>
            <a:ext cx="6853290" cy="5970865"/>
          </a:xfrm>
          <a:prstGeom prst="rect">
            <a:avLst/>
          </a:prstGeom>
          <a:solidFill>
            <a:schemeClr val="bg1"/>
          </a:solidFill>
        </p:spPr>
        <p:txBody>
          <a:bodyPr wrap="square">
            <a:spAutoFit/>
          </a:bodyPr>
          <a:lstStyle/>
          <a:p>
            <a:pPr algn="ctr"/>
            <a:r>
              <a:rPr lang="es-ES" sz="3600" b="1" dirty="0">
                <a:latin typeface="Josefin Sans" pitchFamily="2" charset="0"/>
              </a:rPr>
              <a:t>Conectando los sectores Arte, Cultura y Salud.</a:t>
            </a:r>
          </a:p>
          <a:p>
            <a:pPr algn="ctr"/>
            <a:endParaRPr lang="en-US" sz="2200" b="1" dirty="0">
              <a:latin typeface="Josefin Sans" pitchFamily="2" charset="0"/>
            </a:endParaRPr>
          </a:p>
          <a:p>
            <a:pPr algn="ctr"/>
            <a:r>
              <a:rPr lang="en-US" b="1" dirty="0" err="1">
                <a:latin typeface="Josefin Sans" pitchFamily="2" charset="0"/>
              </a:rPr>
              <a:t>Arte</a:t>
            </a:r>
            <a:r>
              <a:rPr lang="en-US" b="1" dirty="0">
                <a:latin typeface="Josefin Sans" pitchFamily="2" charset="0"/>
              </a:rPr>
              <a:t> y </a:t>
            </a:r>
            <a:r>
              <a:rPr lang="en-US" b="1" dirty="0" err="1">
                <a:latin typeface="Josefin Sans" pitchFamily="2" charset="0"/>
              </a:rPr>
              <a:t>cultura</a:t>
            </a:r>
            <a:r>
              <a:rPr lang="en-US" b="1" dirty="0">
                <a:latin typeface="Josefin Sans" pitchFamily="2" charset="0"/>
              </a:rPr>
              <a:t> </a:t>
            </a:r>
            <a:r>
              <a:rPr lang="en-US" b="1" dirty="0" err="1">
                <a:latin typeface="Josefin Sans" pitchFamily="2" charset="0"/>
              </a:rPr>
              <a:t>pueden</a:t>
            </a:r>
            <a:r>
              <a:rPr lang="en-US" b="1" dirty="0">
                <a:latin typeface="Josefin Sans" pitchFamily="2" charset="0"/>
              </a:rPr>
              <a:t>, y </a:t>
            </a:r>
            <a:r>
              <a:rPr lang="en-US" b="1" dirty="0" err="1">
                <a:latin typeface="Josefin Sans" pitchFamily="2" charset="0"/>
              </a:rPr>
              <a:t>deben</a:t>
            </a:r>
            <a:r>
              <a:rPr lang="en-US" b="1" dirty="0">
                <a:latin typeface="Josefin Sans" pitchFamily="2" charset="0"/>
              </a:rPr>
              <a:t>, </a:t>
            </a:r>
            <a:r>
              <a:rPr lang="en-US" b="1" dirty="0" err="1">
                <a:latin typeface="Josefin Sans" pitchFamily="2" charset="0"/>
              </a:rPr>
              <a:t>ir</a:t>
            </a:r>
            <a:r>
              <a:rPr lang="en-US" b="1" dirty="0">
                <a:latin typeface="Josefin Sans" pitchFamily="2" charset="0"/>
              </a:rPr>
              <a:t> de la mano.  La </a:t>
            </a:r>
            <a:r>
              <a:rPr lang="en-US" b="1" dirty="0" err="1">
                <a:latin typeface="Josefin Sans" pitchFamily="2" charset="0"/>
              </a:rPr>
              <a:t>arte-terapia</a:t>
            </a:r>
            <a:r>
              <a:rPr lang="en-US" b="1" dirty="0">
                <a:latin typeface="Josefin Sans" pitchFamily="2" charset="0"/>
              </a:rPr>
              <a:t> </a:t>
            </a:r>
            <a:r>
              <a:rPr lang="en-US" b="1" dirty="0" err="1">
                <a:latin typeface="Josefin Sans" pitchFamily="2" charset="0"/>
              </a:rPr>
              <a:t>puede</a:t>
            </a:r>
            <a:r>
              <a:rPr lang="en-US" b="1" dirty="0">
                <a:latin typeface="Josefin Sans" pitchFamily="2" charset="0"/>
              </a:rPr>
              <a:t> </a:t>
            </a:r>
            <a:r>
              <a:rPr lang="en-US" b="1" dirty="0" err="1">
                <a:latin typeface="Josefin Sans" pitchFamily="2" charset="0"/>
              </a:rPr>
              <a:t>permitir</a:t>
            </a:r>
            <a:r>
              <a:rPr lang="en-US" b="1" dirty="0">
                <a:latin typeface="Josefin Sans" pitchFamily="2" charset="0"/>
              </a:rPr>
              <a:t> a las personas </a:t>
            </a:r>
            <a:r>
              <a:rPr lang="en-US" b="1" dirty="0" err="1">
                <a:latin typeface="Josefin Sans" pitchFamily="2" charset="0"/>
              </a:rPr>
              <a:t>expresar</a:t>
            </a:r>
            <a:r>
              <a:rPr lang="en-US" b="1" dirty="0">
                <a:latin typeface="Josefin Sans" pitchFamily="2" charset="0"/>
              </a:rPr>
              <a:t> sus </a:t>
            </a:r>
            <a:r>
              <a:rPr lang="en-US" b="1" dirty="0" err="1">
                <a:latin typeface="Josefin Sans" pitchFamily="2" charset="0"/>
              </a:rPr>
              <a:t>emociones</a:t>
            </a:r>
            <a:r>
              <a:rPr lang="en-US" b="1" dirty="0">
                <a:latin typeface="Josefin Sans" pitchFamily="2" charset="0"/>
              </a:rPr>
              <a:t> </a:t>
            </a:r>
            <a:r>
              <a:rPr lang="en-US" b="1" dirty="0" err="1">
                <a:latin typeface="Josefin Sans" pitchFamily="2" charset="0"/>
              </a:rPr>
              <a:t>libremente</a:t>
            </a:r>
            <a:r>
              <a:rPr lang="en-US" b="1" dirty="0">
                <a:latin typeface="Josefin Sans" pitchFamily="2" charset="0"/>
              </a:rPr>
              <a:t> sin </a:t>
            </a:r>
            <a:r>
              <a:rPr lang="en-US" b="1" dirty="0" err="1">
                <a:latin typeface="Josefin Sans" pitchFamily="2" charset="0"/>
              </a:rPr>
              <a:t>necesidad</a:t>
            </a:r>
            <a:r>
              <a:rPr lang="en-US" b="1" dirty="0">
                <a:latin typeface="Josefin Sans" pitchFamily="2" charset="0"/>
              </a:rPr>
              <a:t> de palabras. </a:t>
            </a:r>
          </a:p>
          <a:p>
            <a:pPr algn="ctr"/>
            <a:endParaRPr lang="en-US" b="1" dirty="0">
              <a:latin typeface="Josefin Sans" pitchFamily="2" charset="0"/>
            </a:endParaRPr>
          </a:p>
          <a:p>
            <a:pPr algn="ctr"/>
            <a:r>
              <a:rPr lang="en-US" b="1" dirty="0">
                <a:latin typeface="Josefin Sans" pitchFamily="2" charset="0"/>
              </a:rPr>
              <a:t>Los </a:t>
            </a:r>
            <a:r>
              <a:rPr lang="en-US" b="1" dirty="0" err="1">
                <a:latin typeface="Josefin Sans" pitchFamily="2" charset="0"/>
              </a:rPr>
              <a:t>mismo</a:t>
            </a:r>
            <a:r>
              <a:rPr lang="en-US" b="1" dirty="0">
                <a:latin typeface="Josefin Sans" pitchFamily="2" charset="0"/>
              </a:rPr>
              <a:t> para la </a:t>
            </a:r>
            <a:r>
              <a:rPr lang="en-US" b="1" dirty="0" err="1">
                <a:latin typeface="Josefin Sans" pitchFamily="2" charset="0"/>
              </a:rPr>
              <a:t>músico-terapia</a:t>
            </a:r>
            <a:r>
              <a:rPr lang="en-US" b="1" dirty="0">
                <a:latin typeface="Josefin Sans" pitchFamily="2" charset="0"/>
              </a:rPr>
              <a:t>..</a:t>
            </a:r>
          </a:p>
          <a:p>
            <a:pPr algn="ctr"/>
            <a:endParaRPr lang="en-US" b="1" dirty="0">
              <a:latin typeface="Josefin Sans" pitchFamily="2" charset="0"/>
            </a:endParaRPr>
          </a:p>
          <a:p>
            <a:pPr algn="ctr"/>
            <a:r>
              <a:rPr lang="es-ES" b="1" dirty="0">
                <a:latin typeface="Josefin Sans" pitchFamily="2" charset="0"/>
              </a:rPr>
              <a:t>Incluso si la persona sólo está observando una obra de teatro, un concierto o viendo una obra de arte, puede darle un espacio para alejarse de los problemas que puede estar tratando en la vida cotidiana. </a:t>
            </a:r>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dirty="0">
              <a:latin typeface="Josefin Sans" pitchFamily="2" charset="0"/>
            </a:endParaRPr>
          </a:p>
        </p:txBody>
      </p:sp>
      <p:pic>
        <p:nvPicPr>
          <p:cNvPr id="28" name="Picture 27" descr="A picture containing text, handwear&#10;&#10;Description automatically generated">
            <a:extLst>
              <a:ext uri="{FF2B5EF4-FFF2-40B4-BE49-F238E27FC236}">
                <a16:creationId xmlns:a16="http://schemas.microsoft.com/office/drawing/2014/main" id="{2A861300-589C-4504-B683-D8432F537FA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174" b="4423"/>
          <a:stretch/>
        </p:blipFill>
        <p:spPr>
          <a:xfrm>
            <a:off x="160320" y="0"/>
            <a:ext cx="4038600" cy="2530836"/>
          </a:xfrm>
          <a:prstGeom prst="rect">
            <a:avLst/>
          </a:prstGeom>
        </p:spPr>
      </p:pic>
      <p:pic>
        <p:nvPicPr>
          <p:cNvPr id="31" name="Picture 30" descr="A picture containing text, table, person, dining table&#10;&#10;Description automatically generated">
            <a:extLst>
              <a:ext uri="{FF2B5EF4-FFF2-40B4-BE49-F238E27FC236}">
                <a16:creationId xmlns:a16="http://schemas.microsoft.com/office/drawing/2014/main" id="{59CCC9FE-B533-44B1-81A0-406C0591E45E}"/>
              </a:ext>
            </a:extLst>
          </p:cNvPr>
          <p:cNvPicPr>
            <a:picLocks noChangeAspect="1"/>
          </p:cNvPicPr>
          <p:nvPr/>
        </p:nvPicPr>
        <p:blipFill rotWithShape="1">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150" b="11980"/>
          <a:stretch/>
        </p:blipFill>
        <p:spPr>
          <a:xfrm>
            <a:off x="160320" y="2645926"/>
            <a:ext cx="4038600" cy="2071991"/>
          </a:xfrm>
          <a:prstGeom prst="rect">
            <a:avLst/>
          </a:prstGeom>
        </p:spPr>
      </p:pic>
      <p:pic>
        <p:nvPicPr>
          <p:cNvPr id="33" name="Picture 32" descr="A picture containing text, piano, indoor, black&#10;&#10;Description automatically generated">
            <a:extLst>
              <a:ext uri="{FF2B5EF4-FFF2-40B4-BE49-F238E27FC236}">
                <a16:creationId xmlns:a16="http://schemas.microsoft.com/office/drawing/2014/main" id="{B16A0FB9-92F6-45D5-BE86-1A0207E6EBC3}"/>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b="22103"/>
          <a:stretch/>
        </p:blipFill>
        <p:spPr>
          <a:xfrm>
            <a:off x="169912" y="4844375"/>
            <a:ext cx="4029008" cy="1906622"/>
          </a:xfrm>
          <a:prstGeom prst="rect">
            <a:avLst/>
          </a:prstGeom>
        </p:spPr>
      </p:pic>
      <p:pic>
        <p:nvPicPr>
          <p:cNvPr id="4" name="Picture 3" descr="Icon&#10;&#10;Description automatically generated">
            <a:extLst>
              <a:ext uri="{FF2B5EF4-FFF2-40B4-BE49-F238E27FC236}">
                <a16:creationId xmlns:a16="http://schemas.microsoft.com/office/drawing/2014/main" id="{95D52A2D-3901-E72A-AD6D-E220DBDF1B2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994615" y="4844375"/>
            <a:ext cx="2990336" cy="1664392"/>
          </a:xfrm>
          <a:prstGeom prst="rect">
            <a:avLst/>
          </a:prstGeom>
        </p:spPr>
      </p:pic>
    </p:spTree>
    <p:extLst>
      <p:ext uri="{BB962C8B-B14F-4D97-AF65-F5344CB8AC3E}">
        <p14:creationId xmlns:p14="http://schemas.microsoft.com/office/powerpoint/2010/main" val="4046216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99621-C705-856E-F3E1-2958769C8CFC}"/>
              </a:ext>
            </a:extLst>
          </p:cNvPr>
          <p:cNvSpPr>
            <a:spLocks noGrp="1"/>
          </p:cNvSpPr>
          <p:nvPr>
            <p:ph type="sldNum" sz="quarter" idx="12"/>
          </p:nvPr>
        </p:nvSpPr>
        <p:spPr/>
        <p:txBody>
          <a:bodyPr/>
          <a:lstStyle/>
          <a:p>
            <a:fld id="{48F63A3B-78C7-47BE-AE5E-E10140E04643}" type="slidenum">
              <a:rPr lang="en-US" smtClean="0"/>
              <a:t>26</a:t>
            </a:fld>
            <a:endParaRPr lang="en-US"/>
          </a:p>
        </p:txBody>
      </p:sp>
      <p:sp>
        <p:nvSpPr>
          <p:cNvPr id="5" name="TextBox 4">
            <a:extLst>
              <a:ext uri="{FF2B5EF4-FFF2-40B4-BE49-F238E27FC236}">
                <a16:creationId xmlns:a16="http://schemas.microsoft.com/office/drawing/2014/main" id="{FC2B8DDC-8761-8A5F-1027-1E422B02BCDB}"/>
              </a:ext>
            </a:extLst>
          </p:cNvPr>
          <p:cNvSpPr txBox="1"/>
          <p:nvPr/>
        </p:nvSpPr>
        <p:spPr>
          <a:xfrm>
            <a:off x="80053" y="797317"/>
            <a:ext cx="6826207" cy="5646418"/>
          </a:xfrm>
          <a:prstGeom prst="rect">
            <a:avLst/>
          </a:prstGeom>
          <a:noFill/>
        </p:spPr>
        <p:txBody>
          <a:bodyPr wrap="square" rtlCol="0">
            <a:spAutoFit/>
          </a:bodyPr>
          <a:lstStyle/>
          <a:p>
            <a:pPr>
              <a:lnSpc>
                <a:spcPct val="115000"/>
              </a:lnSpc>
              <a:spcAft>
                <a:spcPts val="500"/>
              </a:spcAft>
            </a:pPr>
            <a:r>
              <a:rPr lang="es-ES" sz="2000" dirty="0">
                <a:latin typeface="Josefin Sans" pitchFamily="2" charset="0"/>
                <a:ea typeface="Calibri" panose="020F0502020204030204" pitchFamily="34" charset="0"/>
                <a:cs typeface="Times New Roman" panose="02020603050405020304" pitchFamily="18" charset="0"/>
              </a:rPr>
              <a:t>El servicio de prescripción social </a:t>
            </a:r>
            <a:r>
              <a:rPr lang="es-ES" sz="2000" dirty="0" err="1">
                <a:latin typeface="Josefin Sans" pitchFamily="2" charset="0"/>
                <a:ea typeface="Calibri" panose="020F0502020204030204" pitchFamily="34" charset="0"/>
                <a:cs typeface="Times New Roman" panose="02020603050405020304" pitchFamily="18" charset="0"/>
              </a:rPr>
              <a:t>Flourish</a:t>
            </a:r>
            <a:r>
              <a:rPr lang="es-ES" sz="2000" dirty="0">
                <a:latin typeface="Josefin Sans" pitchFamily="2" charset="0"/>
                <a:ea typeface="Calibri" panose="020F0502020204030204" pitchFamily="34" charset="0"/>
                <a:cs typeface="Times New Roman" panose="02020603050405020304" pitchFamily="18" charset="0"/>
              </a:rPr>
              <a:t> en Mayo, Irlanda, organiza una serie de talleres de arte y bienestar. Mediante el desarrollo del amor por la música, la escritura, la poesía, la artesanía, el arte del movimiento, etc. </a:t>
            </a:r>
            <a:r>
              <a:rPr lang="es-ES" sz="2000" dirty="0" err="1">
                <a:latin typeface="Josefin Sans" pitchFamily="2" charset="0"/>
                <a:ea typeface="Calibri" panose="020F0502020204030204" pitchFamily="34" charset="0"/>
                <a:cs typeface="Times New Roman" panose="02020603050405020304" pitchFamily="18" charset="0"/>
              </a:rPr>
              <a:t>Flourish</a:t>
            </a:r>
            <a:r>
              <a:rPr lang="es-ES" sz="2000" dirty="0">
                <a:latin typeface="Josefin Sans" pitchFamily="2" charset="0"/>
                <a:ea typeface="Calibri" panose="020F0502020204030204" pitchFamily="34" charset="0"/>
                <a:cs typeface="Times New Roman" panose="02020603050405020304" pitchFamily="18" charset="0"/>
              </a:rPr>
              <a:t> ayuda a las personas a aumentar su sensación de alegría y a mejorar su salud. </a:t>
            </a:r>
          </a:p>
          <a:p>
            <a:pPr>
              <a:lnSpc>
                <a:spcPct val="115000"/>
              </a:lnSpc>
              <a:spcAft>
                <a:spcPts val="500"/>
              </a:spcAft>
            </a:pPr>
            <a:endParaRPr lang="en-GB" sz="2000" dirty="0">
              <a:latin typeface="Josefin Sans" pitchFamily="2" charset="0"/>
              <a:ea typeface="Calibri" panose="020F0502020204030204" pitchFamily="34" charset="0"/>
              <a:cs typeface="Times New Roman" panose="02020603050405020304" pitchFamily="18" charset="0"/>
            </a:endParaRPr>
          </a:p>
          <a:p>
            <a:pPr>
              <a:lnSpc>
                <a:spcPct val="115000"/>
              </a:lnSpc>
              <a:spcAft>
                <a:spcPts val="500"/>
              </a:spcAft>
            </a:pPr>
            <a:r>
              <a:rPr lang="en-US" sz="2000" dirty="0">
                <a:latin typeface="Josefin Sans" pitchFamily="2" charset="0"/>
                <a:ea typeface="Calibri" panose="020F0502020204030204" pitchFamily="34" charset="0"/>
                <a:cs typeface="Times New Roman" panose="02020603050405020304" pitchFamily="18" charset="0"/>
              </a:rPr>
              <a:t>The Flourish Social Prescribing service in Mayo, Ireland run an Arts and Wellbeing workshop series. Through developing a love of music, writing, poetry, craft making, movement art etc. Flourish helps people to enhance their sense of joy and improve their health. </a:t>
            </a:r>
            <a:endParaRPr lang="en-GB" sz="2000" dirty="0">
              <a:latin typeface="Josefin Sans" pitchFamily="2" charset="0"/>
              <a:ea typeface="Calibri" panose="020F0502020204030204" pitchFamily="34" charset="0"/>
              <a:cs typeface="Times New Roman" panose="02020603050405020304" pitchFamily="18" charset="0"/>
            </a:endParaRPr>
          </a:p>
          <a:p>
            <a:pPr>
              <a:lnSpc>
                <a:spcPct val="115000"/>
              </a:lnSpc>
              <a:spcAft>
                <a:spcPts val="500"/>
              </a:spcAft>
            </a:pPr>
            <a:r>
              <a:rPr lang="es-ES" sz="2000" dirty="0">
                <a:latin typeface="Josefin Sans" pitchFamily="2" charset="0"/>
                <a:ea typeface="Calibri" panose="020F0502020204030204" pitchFamily="34" charset="0"/>
                <a:cs typeface="Times New Roman" panose="02020603050405020304" pitchFamily="18" charset="0"/>
              </a:rPr>
              <a:t>Las clases incluyen poesía, arte, percusión, movimiento, fundición con agujas y mucho más.</a:t>
            </a:r>
          </a:p>
          <a:p>
            <a:pPr>
              <a:lnSpc>
                <a:spcPct val="115000"/>
              </a:lnSpc>
              <a:spcAft>
                <a:spcPts val="500"/>
              </a:spcAft>
            </a:pPr>
            <a:endParaRPr lang="es-ES" sz="2000" dirty="0">
              <a:latin typeface="Josefin Sans" pitchFamily="2" charset="0"/>
              <a:ea typeface="Calibri" panose="020F0502020204030204" pitchFamily="34" charset="0"/>
              <a:cs typeface="Times New Roman" panose="02020603050405020304" pitchFamily="18" charset="0"/>
            </a:endParaRPr>
          </a:p>
        </p:txBody>
      </p:sp>
      <p:pic>
        <p:nvPicPr>
          <p:cNvPr id="7" name="Picture 6" descr="Graphical user interface, website&#10;&#10;Description automatically generated">
            <a:extLst>
              <a:ext uri="{FF2B5EF4-FFF2-40B4-BE49-F238E27FC236}">
                <a16:creationId xmlns:a16="http://schemas.microsoft.com/office/drawing/2014/main" id="{2E273971-9C31-140F-7328-A92BDE8F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4758" y="726989"/>
            <a:ext cx="4682181" cy="5404023"/>
          </a:xfrm>
          <a:prstGeom prst="rect">
            <a:avLst/>
          </a:prstGeom>
        </p:spPr>
      </p:pic>
      <p:sp>
        <p:nvSpPr>
          <p:cNvPr id="3" name="TextBox 2">
            <a:extLst>
              <a:ext uri="{FF2B5EF4-FFF2-40B4-BE49-F238E27FC236}">
                <a16:creationId xmlns:a16="http://schemas.microsoft.com/office/drawing/2014/main" id="{EB5260F9-B10E-51B0-8E3A-EC994B4F1B7F}"/>
              </a:ext>
            </a:extLst>
          </p:cNvPr>
          <p:cNvSpPr txBox="1"/>
          <p:nvPr/>
        </p:nvSpPr>
        <p:spPr>
          <a:xfrm>
            <a:off x="0" y="60322"/>
            <a:ext cx="10164932"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 Flourish Social Prescribing. Mayo, </a:t>
            </a:r>
            <a:r>
              <a:rPr lang="en-US" sz="3600" b="1" dirty="0" err="1">
                <a:latin typeface="Amatic SC" panose="00000500000000000000" pitchFamily="2" charset="-79"/>
                <a:cs typeface="Amatic SC" panose="00000500000000000000" pitchFamily="2" charset="-79"/>
              </a:rPr>
              <a:t>Irlanda</a:t>
            </a:r>
            <a:r>
              <a:rPr lang="en-US" sz="3600" b="1" dirty="0">
                <a:latin typeface="Amatic SC" panose="00000500000000000000" pitchFamily="2" charset="-79"/>
                <a:cs typeface="Amatic SC" panose="00000500000000000000" pitchFamily="2" charset="-79"/>
              </a:rPr>
              <a:t> </a:t>
            </a:r>
            <a:endParaRPr lang="en-IE" sz="3600" b="1" dirty="0">
              <a:latin typeface="Amatic SC" panose="00000500000000000000" pitchFamily="2" charset="-79"/>
              <a:cs typeface="Amatic SC" panose="00000500000000000000" pitchFamily="2" charset="-79"/>
            </a:endParaRPr>
          </a:p>
        </p:txBody>
      </p:sp>
      <p:sp>
        <p:nvSpPr>
          <p:cNvPr id="10" name="TextBox 9">
            <a:extLst>
              <a:ext uri="{FF2B5EF4-FFF2-40B4-BE49-F238E27FC236}">
                <a16:creationId xmlns:a16="http://schemas.microsoft.com/office/drawing/2014/main" id="{AC229AD5-1073-6DCC-F4EF-A417FBB3C4BB}"/>
              </a:ext>
            </a:extLst>
          </p:cNvPr>
          <p:cNvSpPr txBox="1"/>
          <p:nvPr/>
        </p:nvSpPr>
        <p:spPr>
          <a:xfrm>
            <a:off x="6906260" y="6255521"/>
            <a:ext cx="6151880" cy="292259"/>
          </a:xfrm>
          <a:prstGeom prst="rect">
            <a:avLst/>
          </a:prstGeom>
          <a:noFill/>
        </p:spPr>
        <p:txBody>
          <a:bodyPr wrap="square">
            <a:spAutoFit/>
          </a:bodyPr>
          <a:lstStyle/>
          <a:p>
            <a:pPr>
              <a:lnSpc>
                <a:spcPct val="115000"/>
              </a:lnSpc>
              <a:spcAft>
                <a:spcPts val="500"/>
              </a:spcAft>
            </a:pPr>
            <a:r>
              <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Fuente: https://www.facebook.com/TFCCastlebar/</a:t>
            </a:r>
            <a:endPar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154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D4868-C795-CF89-D1BB-05FADAF3D32A}"/>
              </a:ext>
            </a:extLst>
          </p:cNvPr>
          <p:cNvSpPr>
            <a:spLocks noGrp="1"/>
          </p:cNvSpPr>
          <p:nvPr>
            <p:ph type="sldNum" sz="quarter" idx="12"/>
          </p:nvPr>
        </p:nvSpPr>
        <p:spPr/>
        <p:txBody>
          <a:bodyPr/>
          <a:lstStyle/>
          <a:p>
            <a:fld id="{48F63A3B-78C7-47BE-AE5E-E10140E04643}" type="slidenum">
              <a:rPr lang="en-US" smtClean="0"/>
              <a:t>27</a:t>
            </a:fld>
            <a:endParaRPr lang="en-US"/>
          </a:p>
        </p:txBody>
      </p:sp>
      <p:sp>
        <p:nvSpPr>
          <p:cNvPr id="5" name="TextBox 4">
            <a:extLst>
              <a:ext uri="{FF2B5EF4-FFF2-40B4-BE49-F238E27FC236}">
                <a16:creationId xmlns:a16="http://schemas.microsoft.com/office/drawing/2014/main" id="{50A099E1-43F1-ED0C-EECE-C4B52CB76D10}"/>
              </a:ext>
            </a:extLst>
          </p:cNvPr>
          <p:cNvSpPr txBox="1"/>
          <p:nvPr/>
        </p:nvSpPr>
        <p:spPr>
          <a:xfrm>
            <a:off x="0" y="60322"/>
            <a:ext cx="7590747" cy="646331"/>
          </a:xfrm>
          <a:prstGeom prst="rect">
            <a:avLst/>
          </a:prstGeom>
          <a:solidFill>
            <a:srgbClr val="FFC652"/>
          </a:solidFill>
        </p:spPr>
        <p:txBody>
          <a:bodyPr wrap="square" rtlCol="0">
            <a:spAutoFit/>
          </a:bodyPr>
          <a:lstStyle/>
          <a:p>
            <a:r>
              <a:rPr lang="fr-FR" sz="3600" b="1" dirty="0" err="1">
                <a:latin typeface="Amatic SC" panose="00000500000000000000" pitchFamily="2" charset="-79"/>
                <a:cs typeface="Amatic SC" panose="00000500000000000000" pitchFamily="2" charset="-79"/>
              </a:rPr>
              <a:t>Visión</a:t>
            </a:r>
            <a:r>
              <a:rPr lang="fr-FR" sz="3600" b="1" dirty="0">
                <a:latin typeface="Amatic SC" panose="00000500000000000000" pitchFamily="2" charset="-79"/>
                <a:cs typeface="Amatic SC" panose="00000500000000000000" pitchFamily="2" charset="-79"/>
              </a:rPr>
              <a:t> y </a:t>
            </a:r>
            <a:r>
              <a:rPr lang="fr-FR" sz="3600" b="1" dirty="0" err="1">
                <a:latin typeface="Amatic SC" panose="00000500000000000000" pitchFamily="2" charset="-79"/>
                <a:cs typeface="Amatic SC" panose="00000500000000000000" pitchFamily="2" charset="-79"/>
              </a:rPr>
              <a:t>valores</a:t>
            </a:r>
            <a:r>
              <a:rPr lang="fr-FR" sz="3600" b="1" dirty="0">
                <a:latin typeface="Amatic SC" panose="00000500000000000000" pitchFamily="2" charset="-79"/>
                <a:cs typeface="Amatic SC" panose="00000500000000000000" pitchFamily="2" charset="-79"/>
              </a:rPr>
              <a:t> de POLE Culture &amp; Santé, Francia</a:t>
            </a:r>
            <a:endParaRPr lang="en-IE" sz="3600" b="1" dirty="0">
              <a:latin typeface="Amatic SC" panose="00000500000000000000" pitchFamily="2" charset="-79"/>
              <a:cs typeface="Amatic SC" panose="00000500000000000000" pitchFamily="2" charset="-79"/>
            </a:endParaRPr>
          </a:p>
        </p:txBody>
      </p:sp>
      <p:sp>
        <p:nvSpPr>
          <p:cNvPr id="6" name="TextBox 5">
            <a:extLst>
              <a:ext uri="{FF2B5EF4-FFF2-40B4-BE49-F238E27FC236}">
                <a16:creationId xmlns:a16="http://schemas.microsoft.com/office/drawing/2014/main" id="{42E5DB77-2045-21D5-4176-38548EC4BF29}"/>
              </a:ext>
            </a:extLst>
          </p:cNvPr>
          <p:cNvSpPr txBox="1"/>
          <p:nvPr/>
        </p:nvSpPr>
        <p:spPr>
          <a:xfrm>
            <a:off x="203042" y="1305341"/>
            <a:ext cx="3356904" cy="4524315"/>
          </a:xfrm>
          <a:prstGeom prst="rect">
            <a:avLst/>
          </a:prstGeom>
          <a:noFill/>
        </p:spPr>
        <p:txBody>
          <a:bodyPr wrap="square">
            <a:spAutoFit/>
          </a:bodyPr>
          <a:lstStyle/>
          <a:p>
            <a:pPr algn="ctr"/>
            <a:r>
              <a:rPr lang="es-ES" b="0" i="0" dirty="0" err="1">
                <a:effectLst/>
                <a:latin typeface="Josefin Sans" pitchFamily="2" charset="0"/>
              </a:rPr>
              <a:t>The</a:t>
            </a:r>
            <a:r>
              <a:rPr lang="es-ES" b="0" i="0" dirty="0">
                <a:effectLst/>
                <a:latin typeface="Josefin Sans" pitchFamily="2" charset="0"/>
              </a:rPr>
              <a:t> Culture &amp; </a:t>
            </a:r>
            <a:r>
              <a:rPr lang="es-ES" b="0" i="0" dirty="0" err="1">
                <a:effectLst/>
                <a:latin typeface="Josefin Sans" pitchFamily="2" charset="0"/>
              </a:rPr>
              <a:t>Health</a:t>
            </a:r>
            <a:r>
              <a:rPr lang="es-ES" b="0" i="0" dirty="0">
                <a:effectLst/>
                <a:latin typeface="Josefin Sans" pitchFamily="2" charset="0"/>
              </a:rPr>
              <a:t> </a:t>
            </a:r>
            <a:r>
              <a:rPr lang="es-ES" b="0" i="0" dirty="0" err="1">
                <a:effectLst/>
                <a:latin typeface="Josefin Sans" pitchFamily="2" charset="0"/>
              </a:rPr>
              <a:t>Polees</a:t>
            </a:r>
            <a:r>
              <a:rPr lang="es-ES" b="0" i="0" dirty="0">
                <a:effectLst/>
                <a:latin typeface="Josefin Sans" pitchFamily="2" charset="0"/>
              </a:rPr>
              <a:t> una cooperativa independiente que sirve de enlace entre los profesionales de la cultura y los de la salud para promover la creación de proyectos de cooperación en la región de </a:t>
            </a:r>
            <a:r>
              <a:rPr lang="es-ES" b="0" i="0" dirty="0" err="1">
                <a:effectLst/>
                <a:latin typeface="Josefin Sans" pitchFamily="2" charset="0"/>
              </a:rPr>
              <a:t>Nouvelle-Aquitaine</a:t>
            </a:r>
            <a:r>
              <a:rPr lang="es-ES" b="0" i="0" dirty="0">
                <a:effectLst/>
                <a:latin typeface="Josefin Sans" pitchFamily="2" charset="0"/>
              </a:rPr>
              <a:t> (Francia). </a:t>
            </a:r>
          </a:p>
          <a:p>
            <a:pPr algn="ctr"/>
            <a:endParaRPr lang="es-ES" b="0" i="0" dirty="0">
              <a:effectLst/>
              <a:latin typeface="Josefin Sans" pitchFamily="2" charset="0"/>
            </a:endParaRPr>
          </a:p>
          <a:p>
            <a:pPr algn="ctr"/>
            <a:r>
              <a:rPr lang="es-ES" b="0" i="0" dirty="0">
                <a:effectLst/>
                <a:latin typeface="Josefin Sans" pitchFamily="2" charset="0"/>
              </a:rPr>
              <a:t>Han elaborado un mapa del proceso de diseño de proyectos de cooperación artística y cultural que puede resultar interesante.</a:t>
            </a:r>
          </a:p>
          <a:p>
            <a:endParaRPr lang="es-ES" b="0" i="0" dirty="0">
              <a:effectLst/>
              <a:latin typeface="Josefin Sans" pitchFamily="2" charset="0"/>
            </a:endParaRPr>
          </a:p>
        </p:txBody>
      </p:sp>
      <p:sp>
        <p:nvSpPr>
          <p:cNvPr id="8" name="TextBox 7">
            <a:extLst>
              <a:ext uri="{FF2B5EF4-FFF2-40B4-BE49-F238E27FC236}">
                <a16:creationId xmlns:a16="http://schemas.microsoft.com/office/drawing/2014/main" id="{F8E29742-91C0-3751-A70D-05B34805491C}"/>
              </a:ext>
            </a:extLst>
          </p:cNvPr>
          <p:cNvSpPr txBox="1"/>
          <p:nvPr/>
        </p:nvSpPr>
        <p:spPr>
          <a:xfrm>
            <a:off x="261217" y="5864635"/>
            <a:ext cx="6187440" cy="276999"/>
          </a:xfrm>
          <a:prstGeom prst="rect">
            <a:avLst/>
          </a:prstGeom>
          <a:noFill/>
        </p:spPr>
        <p:txBody>
          <a:bodyPr wrap="square">
            <a:spAutoFit/>
          </a:bodyPr>
          <a:lstStyle/>
          <a:p>
            <a:r>
              <a:rPr lang="en-IE" sz="1200" dirty="0">
                <a:solidFill>
                  <a:srgbClr val="FFC652"/>
                </a:solidFill>
                <a:latin typeface="+mn-lt"/>
              </a:rPr>
              <a:t> Fuente: </a:t>
            </a:r>
            <a:r>
              <a:rPr lang="en-IE" sz="1200" dirty="0">
                <a:solidFill>
                  <a:srgbClr val="FFC652"/>
                </a:solidFill>
                <a:latin typeface="+mn-lt"/>
                <a:hlinkClick r:id="rId2">
                  <a:extLst>
                    <a:ext uri="{A12FA001-AC4F-418D-AE19-62706E023703}">
                      <ahyp:hlinkClr xmlns:ahyp="http://schemas.microsoft.com/office/drawing/2018/hyperlinkcolor" val="tx"/>
                    </a:ext>
                  </a:extLst>
                </a:hlinkClick>
              </a:rPr>
              <a:t>https://culture-sante-aquitaine.com/</a:t>
            </a:r>
            <a:r>
              <a:rPr lang="en-IE" sz="1200" dirty="0">
                <a:solidFill>
                  <a:srgbClr val="FFC652"/>
                </a:solidFill>
                <a:latin typeface="+mn-lt"/>
              </a:rPr>
              <a:t> </a:t>
            </a:r>
          </a:p>
        </p:txBody>
      </p:sp>
      <p:sp>
        <p:nvSpPr>
          <p:cNvPr id="3" name="CuadroTexto 2">
            <a:extLst>
              <a:ext uri="{FF2B5EF4-FFF2-40B4-BE49-F238E27FC236}">
                <a16:creationId xmlns:a16="http://schemas.microsoft.com/office/drawing/2014/main" id="{0C08FE4E-01D5-C616-E687-AB5631416F1E}"/>
              </a:ext>
            </a:extLst>
          </p:cNvPr>
          <p:cNvSpPr txBox="1"/>
          <p:nvPr/>
        </p:nvSpPr>
        <p:spPr>
          <a:xfrm>
            <a:off x="5948039" y="975086"/>
            <a:ext cx="4545367" cy="369332"/>
          </a:xfrm>
          <a:prstGeom prst="rect">
            <a:avLst/>
          </a:prstGeom>
          <a:noFill/>
        </p:spPr>
        <p:txBody>
          <a:bodyPr wrap="square" rtlCol="0">
            <a:spAutoFit/>
          </a:bodyPr>
          <a:lstStyle/>
          <a:p>
            <a:pPr algn="ctr"/>
            <a:r>
              <a:rPr lang="es-ES" dirty="0"/>
              <a:t>Proyecto</a:t>
            </a:r>
            <a:r>
              <a:rPr lang="es-ES" dirty="0">
                <a:solidFill>
                  <a:srgbClr val="51A9BA"/>
                </a:solidFill>
              </a:rPr>
              <a:t> de cooperación artística y cultural</a:t>
            </a:r>
          </a:p>
        </p:txBody>
      </p:sp>
      <p:sp>
        <p:nvSpPr>
          <p:cNvPr id="7" name="Elipse 6">
            <a:extLst>
              <a:ext uri="{FF2B5EF4-FFF2-40B4-BE49-F238E27FC236}">
                <a16:creationId xmlns:a16="http://schemas.microsoft.com/office/drawing/2014/main" id="{23837349-F6ED-D6B7-7BB1-9FDCE627FB46}"/>
              </a:ext>
            </a:extLst>
          </p:cNvPr>
          <p:cNvSpPr/>
          <p:nvPr/>
        </p:nvSpPr>
        <p:spPr>
          <a:xfrm>
            <a:off x="5367865" y="1381179"/>
            <a:ext cx="5184559" cy="3293853"/>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8C2DE17B-63AD-6FDD-C73A-A7DF6EF9E459}"/>
              </a:ext>
            </a:extLst>
          </p:cNvPr>
          <p:cNvSpPr txBox="1"/>
          <p:nvPr/>
        </p:nvSpPr>
        <p:spPr>
          <a:xfrm>
            <a:off x="6461838" y="1588016"/>
            <a:ext cx="3000652" cy="1785104"/>
          </a:xfrm>
          <a:prstGeom prst="rect">
            <a:avLst/>
          </a:prstGeom>
          <a:noFill/>
        </p:spPr>
        <p:txBody>
          <a:bodyPr wrap="square" rtlCol="0">
            <a:spAutoFit/>
          </a:bodyPr>
          <a:lstStyle/>
          <a:p>
            <a:pPr marL="171450" indent="-171450" algn="ctr">
              <a:buFontTx/>
              <a:buChar char="-"/>
            </a:pPr>
            <a:r>
              <a:rPr lang="es-ES" sz="1100" dirty="0"/>
              <a:t>Lógica de asociación y del modo del proyecto</a:t>
            </a:r>
          </a:p>
          <a:p>
            <a:pPr marL="171450" indent="-171450" algn="ctr">
              <a:buFontTx/>
              <a:buChar char="-"/>
            </a:pPr>
            <a:r>
              <a:rPr lang="es-ES" sz="1100" dirty="0" err="1"/>
              <a:t>Co-financiación</a:t>
            </a:r>
            <a:endParaRPr lang="es-ES" sz="1100" dirty="0"/>
          </a:p>
          <a:p>
            <a:pPr marL="171450" indent="-171450" algn="ctr">
              <a:buFontTx/>
              <a:buChar char="-"/>
            </a:pPr>
            <a:r>
              <a:rPr lang="es-ES" sz="1100" dirty="0"/>
              <a:t>Contar con una profesional del arte/cultura</a:t>
            </a:r>
          </a:p>
          <a:p>
            <a:pPr marL="171450" indent="-171450" algn="ctr">
              <a:buFontTx/>
              <a:buChar char="-"/>
            </a:pPr>
            <a:r>
              <a:rPr lang="es-ES" sz="1100" dirty="0"/>
              <a:t>Componentes culturales en proyectos escolares</a:t>
            </a:r>
          </a:p>
          <a:p>
            <a:pPr marL="171450" indent="-171450" algn="ctr">
              <a:buFontTx/>
              <a:buChar char="-"/>
            </a:pPr>
            <a:r>
              <a:rPr lang="es-ES" sz="1100" dirty="0"/>
              <a:t>Objetivos sociales y artísticos</a:t>
            </a:r>
          </a:p>
          <a:p>
            <a:pPr marL="171450" indent="-171450" algn="ctr">
              <a:buFontTx/>
              <a:buChar char="-"/>
            </a:pPr>
            <a:r>
              <a:rPr lang="es-ES" sz="1100" dirty="0"/>
              <a:t>Posible </a:t>
            </a:r>
            <a:r>
              <a:rPr lang="es-ES" sz="1100" dirty="0" err="1"/>
              <a:t>resdistribución</a:t>
            </a:r>
            <a:r>
              <a:rPr lang="es-ES" sz="1100" dirty="0"/>
              <a:t> o exhibición de los materiales creados. </a:t>
            </a:r>
          </a:p>
          <a:p>
            <a:pPr marL="171450" indent="-171450" algn="ctr">
              <a:buFontTx/>
              <a:buChar char="-"/>
            </a:pPr>
            <a:r>
              <a:rPr lang="es-ES" sz="1100" dirty="0"/>
              <a:t>Participantes mixtos</a:t>
            </a:r>
          </a:p>
          <a:p>
            <a:pPr marL="171450" indent="-171450" algn="ctr">
              <a:buFontTx/>
              <a:buChar char="-"/>
            </a:pPr>
            <a:r>
              <a:rPr lang="es-ES" sz="1100" dirty="0"/>
              <a:t>Coordinación mediante mediador formador</a:t>
            </a:r>
          </a:p>
        </p:txBody>
      </p:sp>
      <p:sp>
        <p:nvSpPr>
          <p:cNvPr id="10" name="Elipse 9">
            <a:extLst>
              <a:ext uri="{FF2B5EF4-FFF2-40B4-BE49-F238E27FC236}">
                <a16:creationId xmlns:a16="http://schemas.microsoft.com/office/drawing/2014/main" id="{E05F60CF-F25C-16B3-6F57-82798B61B2CF}"/>
              </a:ext>
            </a:extLst>
          </p:cNvPr>
          <p:cNvSpPr/>
          <p:nvPr/>
        </p:nvSpPr>
        <p:spPr>
          <a:xfrm>
            <a:off x="3522615" y="3286712"/>
            <a:ext cx="5184558" cy="3434764"/>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526C2791-1988-3094-FC14-DE7CC3DCD575}"/>
              </a:ext>
            </a:extLst>
          </p:cNvPr>
          <p:cNvSpPr txBox="1"/>
          <p:nvPr/>
        </p:nvSpPr>
        <p:spPr>
          <a:xfrm>
            <a:off x="4054809" y="4317095"/>
            <a:ext cx="2990487" cy="1615827"/>
          </a:xfrm>
          <a:prstGeom prst="rect">
            <a:avLst/>
          </a:prstGeom>
          <a:noFill/>
        </p:spPr>
        <p:txBody>
          <a:bodyPr wrap="square" rtlCol="0">
            <a:spAutoFit/>
          </a:bodyPr>
          <a:lstStyle/>
          <a:p>
            <a:pPr marL="171450" indent="-171450" algn="ctr">
              <a:buFontTx/>
              <a:buChar char="-"/>
            </a:pPr>
            <a:r>
              <a:rPr lang="es-ES" sz="1100" dirty="0"/>
              <a:t>Educación lógica y social.</a:t>
            </a:r>
          </a:p>
          <a:p>
            <a:pPr marL="171450" indent="-171450" algn="ctr">
              <a:buFontTx/>
              <a:buChar char="-"/>
            </a:pPr>
            <a:r>
              <a:rPr lang="es-ES" sz="1100" dirty="0"/>
              <a:t>Financiación propia</a:t>
            </a:r>
          </a:p>
          <a:p>
            <a:pPr marL="171450" indent="-171450" algn="ctr">
              <a:buFontTx/>
              <a:buChar char="-"/>
            </a:pPr>
            <a:r>
              <a:rPr lang="es-ES" sz="1100" dirty="0"/>
              <a:t>Actividades específicas de la fundación</a:t>
            </a:r>
          </a:p>
          <a:p>
            <a:pPr marL="171450" indent="-171450" algn="ctr">
              <a:buFontTx/>
              <a:buChar char="-"/>
            </a:pPr>
            <a:r>
              <a:rPr lang="es-ES" sz="1100" dirty="0"/>
              <a:t>Guía motivacional individual o grupal</a:t>
            </a:r>
          </a:p>
          <a:p>
            <a:pPr marL="171450" indent="-171450" algn="ctr">
              <a:buFontTx/>
              <a:buChar char="-"/>
            </a:pPr>
            <a:r>
              <a:rPr lang="es-ES" sz="1100" dirty="0"/>
              <a:t>Elementos de la vida diaria de los participantes</a:t>
            </a:r>
          </a:p>
          <a:p>
            <a:pPr marL="171450" indent="-171450" algn="ctr">
              <a:buFontTx/>
              <a:buChar char="-"/>
            </a:pPr>
            <a:r>
              <a:rPr lang="es-ES" sz="1100" dirty="0"/>
              <a:t>Soporte en la vida social de la institución</a:t>
            </a:r>
          </a:p>
          <a:p>
            <a:pPr marL="171450" indent="-171450" algn="ctr">
              <a:buFontTx/>
              <a:buChar char="-"/>
            </a:pPr>
            <a:r>
              <a:rPr lang="es-ES" sz="1100" dirty="0"/>
              <a:t>Actividades de tiempo libre.</a:t>
            </a:r>
          </a:p>
          <a:p>
            <a:pPr marL="171450" indent="-171450" algn="ctr">
              <a:buFontTx/>
              <a:buChar char="-"/>
            </a:pPr>
            <a:r>
              <a:rPr lang="es-ES" sz="1100" dirty="0"/>
              <a:t> Dirigidos por un animador profesional</a:t>
            </a:r>
          </a:p>
        </p:txBody>
      </p:sp>
      <p:sp>
        <p:nvSpPr>
          <p:cNvPr id="12" name="CuadroTexto 11">
            <a:extLst>
              <a:ext uri="{FF2B5EF4-FFF2-40B4-BE49-F238E27FC236}">
                <a16:creationId xmlns:a16="http://schemas.microsoft.com/office/drawing/2014/main" id="{396035C8-1C5C-380A-B3B3-11F239B0FA39}"/>
              </a:ext>
            </a:extLst>
          </p:cNvPr>
          <p:cNvSpPr txBox="1"/>
          <p:nvPr/>
        </p:nvSpPr>
        <p:spPr>
          <a:xfrm rot="1460543">
            <a:off x="5552191" y="3711770"/>
            <a:ext cx="2395407" cy="707886"/>
          </a:xfrm>
          <a:prstGeom prst="rect">
            <a:avLst/>
          </a:prstGeom>
          <a:noFill/>
        </p:spPr>
        <p:txBody>
          <a:bodyPr wrap="square" rtlCol="0">
            <a:spAutoFit/>
          </a:bodyPr>
          <a:lstStyle/>
          <a:p>
            <a:pPr marL="171450" indent="-171450">
              <a:buFontTx/>
              <a:buChar char="-"/>
            </a:pPr>
            <a:r>
              <a:rPr lang="es-ES" sz="1000" dirty="0"/>
              <a:t>Mediación</a:t>
            </a:r>
          </a:p>
          <a:p>
            <a:pPr marL="171450" indent="-171450">
              <a:buFontTx/>
              <a:buChar char="-"/>
            </a:pPr>
            <a:r>
              <a:rPr lang="es-ES" sz="1000" dirty="0"/>
              <a:t>Abierto al mundo exterior</a:t>
            </a:r>
          </a:p>
          <a:p>
            <a:pPr marL="171450" indent="-171450">
              <a:buFontTx/>
              <a:buChar char="-"/>
            </a:pPr>
            <a:r>
              <a:rPr lang="es-ES" sz="1000" dirty="0"/>
              <a:t>Participación libre</a:t>
            </a:r>
          </a:p>
          <a:p>
            <a:pPr marL="171450" indent="-171450">
              <a:buFontTx/>
              <a:buChar char="-"/>
            </a:pPr>
            <a:endParaRPr lang="es-ES" sz="1000" dirty="0"/>
          </a:p>
        </p:txBody>
      </p:sp>
      <p:sp>
        <p:nvSpPr>
          <p:cNvPr id="13" name="Elipse 12">
            <a:extLst>
              <a:ext uri="{FF2B5EF4-FFF2-40B4-BE49-F238E27FC236}">
                <a16:creationId xmlns:a16="http://schemas.microsoft.com/office/drawing/2014/main" id="{B7A20DEC-ABCB-D4D6-8DAF-536024421592}"/>
              </a:ext>
            </a:extLst>
          </p:cNvPr>
          <p:cNvSpPr/>
          <p:nvPr/>
        </p:nvSpPr>
        <p:spPr>
          <a:xfrm>
            <a:off x="6943520" y="3339864"/>
            <a:ext cx="5184558" cy="3447517"/>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id="{EA636EBC-1994-8C06-5E4B-E817CE7B60B0}"/>
              </a:ext>
            </a:extLst>
          </p:cNvPr>
          <p:cNvSpPr txBox="1"/>
          <p:nvPr/>
        </p:nvSpPr>
        <p:spPr>
          <a:xfrm rot="19880254">
            <a:off x="8528401" y="3692313"/>
            <a:ext cx="1810351" cy="707886"/>
          </a:xfrm>
          <a:prstGeom prst="rect">
            <a:avLst/>
          </a:prstGeom>
          <a:noFill/>
        </p:spPr>
        <p:txBody>
          <a:bodyPr wrap="square" rtlCol="0">
            <a:spAutoFit/>
          </a:bodyPr>
          <a:lstStyle/>
          <a:p>
            <a:pPr marL="171450" indent="-171450">
              <a:buFontTx/>
              <a:buChar char="-"/>
            </a:pPr>
            <a:r>
              <a:rPr lang="es-ES" sz="1000" dirty="0"/>
              <a:t>Utilización de los diferente medios artísticos</a:t>
            </a:r>
          </a:p>
          <a:p>
            <a:pPr marL="171450" indent="-171450">
              <a:buFontTx/>
              <a:buChar char="-"/>
            </a:pPr>
            <a:r>
              <a:rPr lang="es-ES" sz="1000" dirty="0"/>
              <a:t>Producciones</a:t>
            </a:r>
          </a:p>
          <a:p>
            <a:pPr marL="171450" indent="-171450">
              <a:buFontTx/>
              <a:buChar char="-"/>
            </a:pPr>
            <a:endParaRPr lang="es-ES" sz="1000" dirty="0"/>
          </a:p>
        </p:txBody>
      </p:sp>
      <p:sp>
        <p:nvSpPr>
          <p:cNvPr id="17" name="CuadroTexto 16">
            <a:extLst>
              <a:ext uri="{FF2B5EF4-FFF2-40B4-BE49-F238E27FC236}">
                <a16:creationId xmlns:a16="http://schemas.microsoft.com/office/drawing/2014/main" id="{731C2892-1CF1-ADFB-9E7F-457B34D9E646}"/>
              </a:ext>
            </a:extLst>
          </p:cNvPr>
          <p:cNvSpPr txBox="1"/>
          <p:nvPr/>
        </p:nvSpPr>
        <p:spPr>
          <a:xfrm>
            <a:off x="8568818" y="4554231"/>
            <a:ext cx="2990487" cy="1615827"/>
          </a:xfrm>
          <a:prstGeom prst="rect">
            <a:avLst/>
          </a:prstGeom>
          <a:noFill/>
        </p:spPr>
        <p:txBody>
          <a:bodyPr wrap="square" rtlCol="0">
            <a:spAutoFit/>
          </a:bodyPr>
          <a:lstStyle/>
          <a:p>
            <a:pPr marL="171450" indent="-171450" algn="ctr">
              <a:buFontTx/>
              <a:buChar char="-"/>
            </a:pPr>
            <a:r>
              <a:rPr lang="es-ES" sz="1100" dirty="0"/>
              <a:t>Educación lógica y social.</a:t>
            </a:r>
          </a:p>
          <a:p>
            <a:pPr marL="171450" indent="-171450" algn="ctr">
              <a:buFontTx/>
              <a:buChar char="-"/>
            </a:pPr>
            <a:r>
              <a:rPr lang="es-ES" sz="1100" dirty="0"/>
              <a:t>Financiación propia</a:t>
            </a:r>
          </a:p>
          <a:p>
            <a:pPr marL="171450" indent="-171450" algn="ctr">
              <a:buFontTx/>
              <a:buChar char="-"/>
            </a:pPr>
            <a:r>
              <a:rPr lang="es-ES" sz="1100" dirty="0"/>
              <a:t>Actividades específicas de la fundación</a:t>
            </a:r>
          </a:p>
          <a:p>
            <a:pPr marL="171450" indent="-171450" algn="ctr">
              <a:buFontTx/>
              <a:buChar char="-"/>
            </a:pPr>
            <a:r>
              <a:rPr lang="es-ES" sz="1100" dirty="0"/>
              <a:t>Guía motivacional individual o grupal</a:t>
            </a:r>
          </a:p>
          <a:p>
            <a:pPr marL="171450" indent="-171450" algn="ctr">
              <a:buFontTx/>
              <a:buChar char="-"/>
            </a:pPr>
            <a:r>
              <a:rPr lang="es-ES" sz="1100" dirty="0"/>
              <a:t>Elementos de la vida diaria de los participantes</a:t>
            </a:r>
          </a:p>
          <a:p>
            <a:pPr marL="171450" indent="-171450" algn="ctr">
              <a:buFontTx/>
              <a:buChar char="-"/>
            </a:pPr>
            <a:r>
              <a:rPr lang="es-ES" sz="1100" dirty="0"/>
              <a:t>Soporte en la vida social de la institución</a:t>
            </a:r>
          </a:p>
          <a:p>
            <a:pPr marL="171450" indent="-171450" algn="ctr">
              <a:buFontTx/>
              <a:buChar char="-"/>
            </a:pPr>
            <a:r>
              <a:rPr lang="es-ES" sz="1100" dirty="0"/>
              <a:t>Actividades de tiempo libre.</a:t>
            </a:r>
          </a:p>
          <a:p>
            <a:pPr marL="171450" indent="-171450" algn="ctr">
              <a:buFontTx/>
              <a:buChar char="-"/>
            </a:pPr>
            <a:r>
              <a:rPr lang="es-ES" sz="1100" dirty="0"/>
              <a:t> Dirigidos por un animador profesional</a:t>
            </a:r>
          </a:p>
        </p:txBody>
      </p:sp>
      <p:sp>
        <p:nvSpPr>
          <p:cNvPr id="20" name="Rectangle 1">
            <a:extLst>
              <a:ext uri="{FF2B5EF4-FFF2-40B4-BE49-F238E27FC236}">
                <a16:creationId xmlns:a16="http://schemas.microsoft.com/office/drawing/2014/main" id="{DEF7FC8A-D604-6B94-7C90-11FD24EBDEB2}"/>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23" name="CuadroTexto 22">
            <a:extLst>
              <a:ext uri="{FF2B5EF4-FFF2-40B4-BE49-F238E27FC236}">
                <a16:creationId xmlns:a16="http://schemas.microsoft.com/office/drawing/2014/main" id="{911E9C39-3906-10C5-685B-4CA90CB63FF1}"/>
              </a:ext>
            </a:extLst>
          </p:cNvPr>
          <p:cNvSpPr txBox="1"/>
          <p:nvPr/>
        </p:nvSpPr>
        <p:spPr>
          <a:xfrm>
            <a:off x="4832761" y="4830920"/>
            <a:ext cx="6223246" cy="553998"/>
          </a:xfrm>
          <a:prstGeom prst="rect">
            <a:avLst/>
          </a:prstGeom>
          <a:noFill/>
        </p:spPr>
        <p:txBody>
          <a:bodyPr wrap="square">
            <a:spAutoFit/>
          </a:bodyPr>
          <a:lstStyle/>
          <a:p>
            <a:pPr algn="ctr"/>
            <a:r>
              <a:rPr lang="es-ES" sz="1000" dirty="0"/>
              <a:t>Actividades</a:t>
            </a:r>
          </a:p>
          <a:p>
            <a:pPr algn="ctr"/>
            <a:r>
              <a:rPr lang="es-ES" sz="1000" dirty="0"/>
              <a:t> endógenas </a:t>
            </a:r>
          </a:p>
          <a:p>
            <a:pPr algn="ctr"/>
            <a:r>
              <a:rPr lang="es-ES" sz="1000" dirty="0"/>
              <a:t>de la institución</a:t>
            </a:r>
          </a:p>
        </p:txBody>
      </p:sp>
      <p:sp>
        <p:nvSpPr>
          <p:cNvPr id="24" name="CuadroTexto 23">
            <a:extLst>
              <a:ext uri="{FF2B5EF4-FFF2-40B4-BE49-F238E27FC236}">
                <a16:creationId xmlns:a16="http://schemas.microsoft.com/office/drawing/2014/main" id="{8D15646B-09BE-29E5-1111-51476BB511F6}"/>
              </a:ext>
            </a:extLst>
          </p:cNvPr>
          <p:cNvSpPr txBox="1"/>
          <p:nvPr/>
        </p:nvSpPr>
        <p:spPr>
          <a:xfrm>
            <a:off x="4741824" y="4118037"/>
            <a:ext cx="6223246" cy="553998"/>
          </a:xfrm>
          <a:prstGeom prst="rect">
            <a:avLst/>
          </a:prstGeom>
          <a:noFill/>
        </p:spPr>
        <p:txBody>
          <a:bodyPr wrap="square">
            <a:spAutoFit/>
          </a:bodyPr>
          <a:lstStyle/>
          <a:p>
            <a:pPr algn="ctr"/>
            <a:r>
              <a:rPr lang="es-ES" sz="1000" dirty="0"/>
              <a:t>Efectos del cuidado</a:t>
            </a:r>
          </a:p>
          <a:p>
            <a:pPr algn="ctr"/>
            <a:r>
              <a:rPr lang="es-ES" sz="1000" dirty="0"/>
              <a:t>Mejora de la calidad </a:t>
            </a:r>
          </a:p>
          <a:p>
            <a:pPr algn="ctr"/>
            <a:r>
              <a:rPr lang="es-ES" sz="1000" dirty="0"/>
              <a:t>de vida</a:t>
            </a:r>
          </a:p>
        </p:txBody>
      </p:sp>
    </p:spTree>
    <p:extLst>
      <p:ext uri="{BB962C8B-B14F-4D97-AF65-F5344CB8AC3E}">
        <p14:creationId xmlns:p14="http://schemas.microsoft.com/office/powerpoint/2010/main" val="3832223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0" y="162624"/>
            <a:ext cx="11954947" cy="951695"/>
          </a:xfrm>
          <a:solidFill>
            <a:srgbClr val="FFC652"/>
          </a:solidFill>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3600" dirty="0" err="1">
                <a:latin typeface="Amatic SC" panose="00000500000000000000" pitchFamily="2" charset="-79"/>
                <a:cs typeface="Amatic SC" panose="00000500000000000000" pitchFamily="2" charset="-79"/>
              </a:rPr>
              <a:t>Estuido</a:t>
            </a:r>
            <a:r>
              <a:rPr lang="en-US" sz="3600" dirty="0">
                <a:latin typeface="Amatic SC" panose="00000500000000000000" pitchFamily="2" charset="-79"/>
                <a:cs typeface="Amatic SC" panose="00000500000000000000" pitchFamily="2" charset="-79"/>
              </a:rPr>
              <a:t> de Casos: </a:t>
            </a:r>
            <a:r>
              <a:rPr lang="es-ES" sz="3600" dirty="0">
                <a:latin typeface="Amatic SC" panose="00000500000000000000" pitchFamily="2" charset="-79"/>
                <a:cs typeface="Amatic SC" panose="00000500000000000000" pitchFamily="2" charset="-79"/>
              </a:rPr>
              <a:t>Prescripción social del arte y la artesanía: una hoja de ruta en Irlanda del Norte</a:t>
            </a:r>
            <a:endParaRPr lang="en-US" sz="3600" dirty="0">
              <a:latin typeface="Amatic SC" panose="00000500000000000000" pitchFamily="2" charset="-79"/>
              <a:cs typeface="Amatic SC" panose="00000500000000000000" pitchFamily="2" charset="-79"/>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208335" y="1344289"/>
            <a:ext cx="2087429" cy="1838714"/>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400" dirty="0">
                <a:latin typeface="Josefin Sans" pitchFamily="2" charset="0"/>
                <a:ea typeface="Calibri" panose="020F0502020204030204" pitchFamily="34" charset="0"/>
                <a:cs typeface="Times New Roman" panose="02020603050405020304" pitchFamily="18" charset="0"/>
              </a:rPr>
              <a:t>El enfoque de la asociación del Centro de Vida Sana para el apoyo a las familias funciona como una vía de atención holística a través de 3 niveles de tipo </a:t>
            </a:r>
            <a:r>
              <a:rPr lang="es-ES" sz="1400" dirty="0" err="1">
                <a:latin typeface="Josefin Sans" pitchFamily="2" charset="0"/>
                <a:ea typeface="Calibri" panose="020F0502020204030204" pitchFamily="34" charset="0"/>
                <a:cs typeface="Times New Roman" panose="02020603050405020304" pitchFamily="18" charset="0"/>
              </a:rPr>
              <a:t>Hardiker</a:t>
            </a:r>
            <a:r>
              <a:rPr lang="es-ES" sz="1400" dirty="0">
                <a:latin typeface="Josefin Sans" pitchFamily="2" charset="0"/>
                <a:ea typeface="Calibri" panose="020F0502020204030204" pitchFamily="34" charset="0"/>
                <a:cs typeface="Times New Roman" panose="02020603050405020304" pitchFamily="18" charset="0"/>
              </a:rPr>
              <a:t> </a:t>
            </a:r>
            <a:r>
              <a:rPr lang="es-ES" sz="1400" dirty="0" err="1">
                <a:latin typeface="Josefin Sans" pitchFamily="2" charset="0"/>
                <a:ea typeface="Calibri" panose="020F0502020204030204" pitchFamily="34" charset="0"/>
                <a:cs typeface="Times New Roman" panose="02020603050405020304" pitchFamily="18" charset="0"/>
              </a:rPr>
              <a:t>Mode</a:t>
            </a:r>
            <a:endParaRPr lang="es-ES" sz="1400" dirty="0">
              <a:latin typeface="Josefin Sans" pitchFamily="2" charset="0"/>
              <a:ea typeface="Calibri" panose="020F0502020204030204" pitchFamily="34" charset="0"/>
              <a:cs typeface="Times New Roman" panose="02020603050405020304" pitchFamily="18" charset="0"/>
            </a:endParaRPr>
          </a:p>
          <a:p>
            <a:pPr algn="l"/>
            <a:r>
              <a:rPr lang="en-GB" sz="900" dirty="0">
                <a:latin typeface="Josefin Sans" pitchFamily="2" charset="0"/>
                <a:ea typeface="Calibri" panose="020F0502020204030204" pitchFamily="34" charset="0"/>
                <a:cs typeface="Times New Roman" panose="02020603050405020304" pitchFamily="18" charset="0"/>
              </a:rPr>
              <a:t>l</a:t>
            </a:r>
            <a:r>
              <a:rPr lang="en-GB" sz="900" u="sng" dirty="0">
                <a:solidFill>
                  <a:srgbClr val="0563C1"/>
                </a:solidFill>
                <a:latin typeface="Josefin Sans" pitchFamily="2" charset="0"/>
                <a:ea typeface="Calibri" panose="020F0502020204030204" pitchFamily="34" charset="0"/>
                <a:cs typeface="Times New Roman" panose="02020603050405020304" pitchFamily="18" charset="0"/>
                <a:hlinkClick r:id="rId2"/>
              </a:rPr>
              <a:t>https://onlinelibrary.wiley.com/doi/abs/10.1111/cfs.12683</a:t>
            </a:r>
            <a:r>
              <a:rPr lang="en-GB" sz="900" dirty="0">
                <a:latin typeface="Josefin Sans" pitchFamily="2" charset="0"/>
                <a:ea typeface="Calibri" panose="020F0502020204030204" pitchFamily="34" charset="0"/>
                <a:cs typeface="Times New Roman" panose="02020603050405020304" pitchFamily="18" charset="0"/>
              </a:rPr>
              <a:t> </a:t>
            </a:r>
          </a:p>
          <a:p>
            <a:pPr algn="l"/>
            <a:endParaRPr lang="en-US" sz="1400" dirty="0">
              <a:latin typeface="Josefin Sans" pitchFamily="2" charset="0"/>
            </a:endParaRPr>
          </a:p>
          <a:p>
            <a:endParaRPr lang="en-US" sz="1400" dirty="0">
              <a:latin typeface="Josefin Sans" pitchFamily="2" charset="0"/>
            </a:endParaRPr>
          </a:p>
          <a:p>
            <a:endParaRPr lang="en-US" sz="1400" dirty="0">
              <a:latin typeface="Josefin Sans" pitchFamily="2" charset="0"/>
            </a:endParaRP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309761" y="1900329"/>
            <a:ext cx="1274920"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400" dirty="0">
                <a:latin typeface="Josefin Sans" pitchFamily="2" charset="0"/>
              </a:rPr>
              <a:t>Función clave Trabajador de apoyo a la familia</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783028" y="1898409"/>
            <a:ext cx="1523834" cy="108619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400" dirty="0">
                <a:latin typeface="Josefin Sans" pitchFamily="2" charset="0"/>
              </a:rPr>
              <a:t>Factor clave "Experiencia vivida de mala salud mental"</a:t>
            </a:r>
          </a:p>
          <a:p>
            <a:r>
              <a:rPr lang="en-GB" sz="800" u="sng" spc="30" dirty="0">
                <a:solidFill>
                  <a:srgbClr val="000000"/>
                </a:solidFill>
                <a:latin typeface="Josefin Sans" pitchFamily="2" charset="0"/>
                <a:ea typeface="Calibri" panose="020F0502020204030204" pitchFamily="34" charset="0"/>
                <a:hlinkClick r:id="rId3"/>
              </a:rPr>
              <a:t>https://wellcome.org/news/lets-talk-about-lived-experiences-mental-health-challenges</a:t>
            </a:r>
            <a:endParaRPr lang="en-US" sz="800" dirty="0">
              <a:latin typeface="Josefin Sans" pitchFamily="2" charset="0"/>
            </a:endParaRP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388004" y="1838463"/>
            <a:ext cx="1415991" cy="774850"/>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400" dirty="0">
                <a:latin typeface="Josefin Sans" pitchFamily="2" charset="0"/>
              </a:rPr>
              <a:t>Programa que permite la participación de "todas las capacidades".</a:t>
            </a:r>
            <a:endParaRPr lang="en-US" sz="1400" dirty="0">
              <a:latin typeface="Josefin Sans" pitchFamily="2" charset="0"/>
            </a:endParaRP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6885137" y="2613313"/>
            <a:ext cx="1581091"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n-US" sz="1400" dirty="0" err="1">
                <a:latin typeface="Josefin Sans" pitchFamily="2" charset="0"/>
              </a:rPr>
              <a:t>Módulos</a:t>
            </a:r>
            <a:r>
              <a:rPr lang="en-US" sz="1400" dirty="0">
                <a:latin typeface="Josefin Sans" pitchFamily="2" charset="0"/>
              </a:rPr>
              <a:t> </a:t>
            </a:r>
          </a:p>
          <a:p>
            <a:pPr algn="ctr"/>
            <a:r>
              <a:rPr lang="en-US" sz="1400" dirty="0">
                <a:latin typeface="Josefin Sans" pitchFamily="2" charset="0"/>
              </a:rPr>
              <a:t>1 y 3</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n-US" sz="1400" dirty="0" err="1">
                <a:latin typeface="Josefin Sans" pitchFamily="2" charset="0"/>
              </a:rPr>
              <a:t>Módulos</a:t>
            </a:r>
            <a:r>
              <a:rPr lang="en-US" sz="1400" dirty="0">
                <a:latin typeface="Josefin Sans" pitchFamily="2" charset="0"/>
              </a:rPr>
              <a:t> 4-6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9863456" y="1146902"/>
            <a:ext cx="2188738" cy="2157972"/>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400" dirty="0">
                <a:latin typeface="Josefin Sans" pitchFamily="2" charset="0"/>
              </a:rPr>
              <a:t>Los resultados hablan por sí mismos:</a:t>
            </a:r>
          </a:p>
          <a:p>
            <a:pPr algn="ctr"/>
            <a:r>
              <a:rPr lang="es-ES" sz="1400" dirty="0">
                <a:latin typeface="Josefin Sans" pitchFamily="2" charset="0"/>
              </a:rPr>
              <a:t>"Ahora, cuando las cosas van mal, tengo todo un grupo de personas que me ayudan a ver que es normal, y que el mundo no está contra mí".</a:t>
            </a:r>
          </a:p>
          <a:p>
            <a:pPr algn="ctr"/>
            <a:r>
              <a:rPr lang="es-ES" sz="1400" dirty="0">
                <a:latin typeface="Josefin Sans" pitchFamily="2" charset="0"/>
              </a:rPr>
              <a:t>"He redescubierto mi yo"</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0" y="5431794"/>
            <a:ext cx="2028378" cy="14360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lnSpc>
                <a:spcPct val="100000"/>
              </a:lnSpc>
            </a:pPr>
            <a:r>
              <a:rPr lang="es-ES" sz="1100" dirty="0">
                <a:solidFill>
                  <a:srgbClr val="FFC000"/>
                </a:solidFill>
                <a:latin typeface="Josefin Sans" pitchFamily="2" charset="0"/>
                <a:ea typeface="Calibri" panose="020F0502020204030204" pitchFamily="34" charset="0"/>
                <a:cs typeface="Times New Roman" panose="02020603050405020304" pitchFamily="18" charset="0"/>
              </a:rPr>
              <a:t>El SFNB trata de establecer relaciones de confianza con las familias que a menudo se enfrentan a circunstancias adversas, poniéndolas en contacto con los servicios adecuados</a:t>
            </a:r>
            <a:endParaRPr lang="en-US" sz="1100" dirty="0">
              <a:solidFill>
                <a:srgbClr val="FFC000"/>
              </a:solidFill>
              <a:latin typeface="Josefin Sans" pitchFamily="2" charset="0"/>
            </a:endParaRP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1910825" y="5490573"/>
            <a:ext cx="1892666" cy="120058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100" dirty="0">
                <a:solidFill>
                  <a:schemeClr val="accent5">
                    <a:lumMod val="75000"/>
                  </a:schemeClr>
                </a:solidFill>
                <a:latin typeface="Josefin Sans" pitchFamily="2" charset="0"/>
              </a:rPr>
              <a:t>Trabaja con las familias de forma individual para identificar y diseñar un plan de atención que satisfaga las necesidades específicas. El tema recurrente fue "no hay tiempo para ellos mismos"</a:t>
            </a:r>
            <a:endParaRPr lang="en-US" sz="1100" dirty="0">
              <a:solidFill>
                <a:schemeClr val="accent5">
                  <a:lumMod val="75000"/>
                </a:schemeClr>
              </a:solidFill>
              <a:latin typeface="Josefin Sans" pitchFamily="2" charset="0"/>
            </a:endParaRP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685937" y="5539484"/>
            <a:ext cx="2004732" cy="131762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100" spc="30" dirty="0">
                <a:solidFill>
                  <a:srgbClr val="E9857B"/>
                </a:solidFill>
                <a:latin typeface="Josefin Sans" pitchFamily="2" charset="0"/>
                <a:ea typeface="Calibri" panose="020F0502020204030204" pitchFamily="34" charset="0"/>
              </a:rPr>
              <a:t> Una forma distintiva de conocimiento que se basa en la terminología existente y difiere sutilmente de ella, para atraer a un público más amplio y una mayor variedad de perspectivas. </a:t>
            </a:r>
            <a:endParaRPr lang="en-US" sz="800" dirty="0">
              <a:solidFill>
                <a:srgbClr val="E9857B"/>
              </a:solidFill>
              <a:latin typeface="Josefin Sans" pitchFamily="2" charset="0"/>
            </a:endParaRP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251" y="5567045"/>
            <a:ext cx="1561091"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100" dirty="0">
                <a:solidFill>
                  <a:srgbClr val="FFC000"/>
                </a:solidFill>
                <a:latin typeface="Josefin Sans" pitchFamily="2" charset="0"/>
                <a:ea typeface="Calibri" panose="020F0502020204030204" pitchFamily="34" charset="0"/>
                <a:cs typeface="Times New Roman" panose="02020603050405020304" pitchFamily="18" charset="0"/>
              </a:rPr>
              <a:t>Permitir a los que tienen poca experiencia estar inmersos desde el principio y empezar a desarrollar la confianza</a:t>
            </a:r>
            <a:endParaRPr lang="en-US" sz="1100" dirty="0">
              <a:solidFill>
                <a:srgbClr val="FFC000"/>
              </a:solidFill>
              <a:latin typeface="Josefin Sans" pitchFamily="2" charset="0"/>
            </a:endParaRP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91215" y="5567044"/>
            <a:ext cx="1496658" cy="913704"/>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s-ES" sz="1200" dirty="0">
                <a:solidFill>
                  <a:srgbClr val="0070C0"/>
                </a:solidFill>
                <a:latin typeface="Josefin Sans" pitchFamily="2" charset="0"/>
              </a:rPr>
              <a:t>Mandela </a:t>
            </a:r>
            <a:r>
              <a:rPr lang="es-ES" sz="1200" dirty="0" err="1">
                <a:solidFill>
                  <a:srgbClr val="0070C0"/>
                </a:solidFill>
                <a:latin typeface="Josefin Sans" pitchFamily="2" charset="0"/>
              </a:rPr>
              <a:t>Printing</a:t>
            </a:r>
            <a:endParaRPr lang="es-ES" sz="1200" dirty="0">
              <a:solidFill>
                <a:srgbClr val="0070C0"/>
              </a:solidFill>
              <a:latin typeface="Josefin Sans" pitchFamily="2" charset="0"/>
            </a:endParaRPr>
          </a:p>
          <a:p>
            <a:pPr algn="l"/>
            <a:r>
              <a:rPr lang="es-ES" sz="1200" dirty="0" err="1">
                <a:solidFill>
                  <a:srgbClr val="0070C0"/>
                </a:solidFill>
                <a:latin typeface="Josefin Sans" pitchFamily="2" charset="0"/>
              </a:rPr>
              <a:t>Quilling</a:t>
            </a:r>
            <a:r>
              <a:rPr lang="es-ES" sz="1200" dirty="0">
                <a:solidFill>
                  <a:srgbClr val="0070C0"/>
                </a:solidFill>
                <a:latin typeface="Josefin Sans" pitchFamily="2" charset="0"/>
              </a:rPr>
              <a:t> de papel</a:t>
            </a:r>
          </a:p>
          <a:p>
            <a:pPr algn="l"/>
            <a:r>
              <a:rPr lang="es-ES" sz="1200" dirty="0">
                <a:solidFill>
                  <a:srgbClr val="0070C0"/>
                </a:solidFill>
                <a:latin typeface="Josefin Sans" pitchFamily="2" charset="0"/>
              </a:rPr>
              <a:t>Bombas de baño caseras</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7873" y="5599196"/>
            <a:ext cx="1175582"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200" dirty="0">
                <a:solidFill>
                  <a:srgbClr val="E9857B"/>
                </a:solidFill>
                <a:latin typeface="Josefin Sans" pitchFamily="2" charset="0"/>
              </a:rPr>
              <a:t>Jabón casero</a:t>
            </a:r>
          </a:p>
          <a:p>
            <a:pPr algn="ctr"/>
            <a:r>
              <a:rPr lang="es-ES" sz="1200" dirty="0">
                <a:solidFill>
                  <a:srgbClr val="E9857B"/>
                </a:solidFill>
                <a:latin typeface="Josefin Sans" pitchFamily="2" charset="0"/>
              </a:rPr>
              <a:t>Fabricación de fieltro</a:t>
            </a:r>
          </a:p>
          <a:p>
            <a:pPr algn="ctr"/>
            <a:r>
              <a:rPr lang="es-ES" sz="1200" dirty="0">
                <a:solidFill>
                  <a:srgbClr val="E9857B"/>
                </a:solidFill>
                <a:latin typeface="Josefin Sans" pitchFamily="2" charset="0"/>
              </a:rPr>
              <a:t>Fieltro de aguja</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9746460" y="5539485"/>
            <a:ext cx="2443953" cy="1220666"/>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ctr"/>
            <a:r>
              <a:rPr lang="es-ES" sz="1200" dirty="0">
                <a:solidFill>
                  <a:srgbClr val="FFC000"/>
                </a:solidFill>
                <a:latin typeface="Josefin Sans" pitchFamily="2" charset="0"/>
              </a:rPr>
              <a:t>La intervención comunitaria permitió una experiencia sensorial y creativa con el apoyo de sus compañeros.  Al abordar la autoestima y el valor propio, ha devuelto el poder al individuo.</a:t>
            </a:r>
            <a:endParaRPr lang="en-US" sz="1200" dirty="0">
              <a:solidFill>
                <a:srgbClr val="FFC000"/>
              </a:solidFill>
              <a:latin typeface="Josefin Sans" pitchFamily="2" charset="0"/>
            </a:endParaRP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8420" y="3887669"/>
            <a:ext cx="487236" cy="27139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2744" y="3183003"/>
            <a:ext cx="365030" cy="301547"/>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7876" y="3868624"/>
            <a:ext cx="380901" cy="312657"/>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202" y="3117932"/>
            <a:ext cx="377727" cy="42375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4166" y="3830534"/>
            <a:ext cx="242825" cy="418991"/>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8358" y="3224267"/>
            <a:ext cx="377727" cy="217432"/>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3481" y="3841643"/>
            <a:ext cx="349159" cy="350747"/>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pic>
        <p:nvPicPr>
          <p:cNvPr id="24" name="Picture 23" descr="Logo, company name&#10;&#10;Description automatically generated">
            <a:extLst>
              <a:ext uri="{FF2B5EF4-FFF2-40B4-BE49-F238E27FC236}">
                <a16:creationId xmlns:a16="http://schemas.microsoft.com/office/drawing/2014/main" id="{23654AAF-1D57-58CF-CF21-EA2908D84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248" y="4585960"/>
            <a:ext cx="1021234" cy="753827"/>
          </a:xfrm>
          <a:prstGeom prst="rect">
            <a:avLst/>
          </a:prstGeom>
        </p:spPr>
      </p:pic>
    </p:spTree>
    <p:extLst>
      <p:ext uri="{BB962C8B-B14F-4D97-AF65-F5344CB8AC3E}">
        <p14:creationId xmlns:p14="http://schemas.microsoft.com/office/powerpoint/2010/main" val="3415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4A65AE-E961-C1C2-8EE8-C807D7ED41D0}"/>
              </a:ext>
            </a:extLst>
          </p:cNvPr>
          <p:cNvSpPr>
            <a:spLocks noGrp="1"/>
          </p:cNvSpPr>
          <p:nvPr>
            <p:ph type="sldNum" sz="quarter" idx="12"/>
          </p:nvPr>
        </p:nvSpPr>
        <p:spPr/>
        <p:txBody>
          <a:bodyPr/>
          <a:lstStyle/>
          <a:p>
            <a:fld id="{48F63A3B-78C7-47BE-AE5E-E10140E04643}" type="slidenum">
              <a:rPr lang="en-US" smtClean="0"/>
              <a:t>29</a:t>
            </a:fld>
            <a:endParaRPr lang="en-US"/>
          </a:p>
        </p:txBody>
      </p:sp>
      <p:sp>
        <p:nvSpPr>
          <p:cNvPr id="3" name="TextBox 2">
            <a:extLst>
              <a:ext uri="{FF2B5EF4-FFF2-40B4-BE49-F238E27FC236}">
                <a16:creationId xmlns:a16="http://schemas.microsoft.com/office/drawing/2014/main" id="{A142D228-4755-E4B8-D2CD-008FE1C37F39}"/>
              </a:ext>
            </a:extLst>
          </p:cNvPr>
          <p:cNvSpPr txBox="1"/>
          <p:nvPr/>
        </p:nvSpPr>
        <p:spPr>
          <a:xfrm>
            <a:off x="122572" y="1116374"/>
            <a:ext cx="4986291" cy="4247317"/>
          </a:xfrm>
          <a:prstGeom prst="rect">
            <a:avLst/>
          </a:prstGeom>
          <a:noFill/>
        </p:spPr>
        <p:txBody>
          <a:bodyPr wrap="square" rtlCol="0">
            <a:spAutoFit/>
          </a:bodyPr>
          <a:lstStyle/>
          <a:p>
            <a:pPr algn="just"/>
            <a:r>
              <a:rPr lang="es-ES" sz="2400" dirty="0" err="1">
                <a:solidFill>
                  <a:srgbClr val="333333"/>
                </a:solidFill>
                <a:latin typeface="Josefin Sans" pitchFamily="2" charset="0"/>
                <a:cs typeface="Calibri" panose="020F0502020204030204" pitchFamily="34" charset="0"/>
              </a:rPr>
              <a:t>Ellie</a:t>
            </a:r>
            <a:r>
              <a:rPr lang="es-ES" sz="2400" dirty="0">
                <a:solidFill>
                  <a:srgbClr val="333333"/>
                </a:solidFill>
                <a:latin typeface="Josefin Sans" pitchFamily="2" charset="0"/>
                <a:cs typeface="Calibri" panose="020F0502020204030204" pitchFamily="34" charset="0"/>
              </a:rPr>
              <a:t> Moseley, trabajadora de enlace de prescripción social, descubrió que muchos de los usuarios del servicio estaban interesados en las artes.</a:t>
            </a:r>
            <a:r>
              <a:rPr lang="en-IE" sz="2400" dirty="0">
                <a:solidFill>
                  <a:srgbClr val="333333"/>
                </a:solidFill>
                <a:latin typeface="Josefin Sans" pitchFamily="2" charset="0"/>
                <a:cs typeface="Calibri" panose="020F0502020204030204" pitchFamily="34" charset="0"/>
              </a:rPr>
              <a:t> </a:t>
            </a:r>
          </a:p>
          <a:p>
            <a:pPr algn="just"/>
            <a:endParaRPr lang="en-IE" sz="2400" dirty="0">
              <a:solidFill>
                <a:srgbClr val="333333"/>
              </a:solidFill>
              <a:latin typeface="Josefin Sans" pitchFamily="2" charset="0"/>
              <a:cs typeface="Calibri" panose="020F0502020204030204" pitchFamily="34" charset="0"/>
            </a:endParaRPr>
          </a:p>
          <a:p>
            <a:pPr algn="just"/>
            <a:r>
              <a:rPr lang="es-ES" sz="2400" dirty="0">
                <a:solidFill>
                  <a:srgbClr val="333333"/>
                </a:solidFill>
                <a:latin typeface="Josefin Sans" pitchFamily="2" charset="0"/>
                <a:cs typeface="Calibri" panose="020F0502020204030204" pitchFamily="34" charset="0"/>
              </a:rPr>
              <a:t>Decidió conectar las galerías de arte la prescripción social, y así surgió la exposición de arte "</a:t>
            </a:r>
            <a:r>
              <a:rPr lang="es-ES" sz="2400" dirty="0" err="1">
                <a:solidFill>
                  <a:srgbClr val="333333"/>
                </a:solidFill>
                <a:latin typeface="Josefin Sans" pitchFamily="2" charset="0"/>
                <a:cs typeface="Calibri" panose="020F0502020204030204" pitchFamily="34" charset="0"/>
              </a:rPr>
              <a:t>What</a:t>
            </a:r>
            <a:r>
              <a:rPr lang="es-ES" sz="2400" dirty="0">
                <a:solidFill>
                  <a:srgbClr val="333333"/>
                </a:solidFill>
                <a:latin typeface="Josefin Sans" pitchFamily="2" charset="0"/>
                <a:cs typeface="Calibri" panose="020F0502020204030204" pitchFamily="34" charset="0"/>
              </a:rPr>
              <a:t> </a:t>
            </a:r>
            <a:r>
              <a:rPr lang="es-ES" sz="2400" dirty="0" err="1">
                <a:solidFill>
                  <a:srgbClr val="333333"/>
                </a:solidFill>
                <a:latin typeface="Josefin Sans" pitchFamily="2" charset="0"/>
                <a:cs typeface="Calibri" panose="020F0502020204030204" pitchFamily="34" charset="0"/>
              </a:rPr>
              <a:t>Lies</a:t>
            </a:r>
            <a:r>
              <a:rPr lang="es-ES" sz="2400" dirty="0">
                <a:solidFill>
                  <a:srgbClr val="333333"/>
                </a:solidFill>
                <a:latin typeface="Josefin Sans" pitchFamily="2" charset="0"/>
                <a:cs typeface="Calibri" panose="020F0502020204030204" pitchFamily="34" charset="0"/>
              </a:rPr>
              <a:t> </a:t>
            </a:r>
            <a:r>
              <a:rPr lang="es-ES" sz="2400" dirty="0" err="1">
                <a:solidFill>
                  <a:srgbClr val="333333"/>
                </a:solidFill>
                <a:latin typeface="Josefin Sans" pitchFamily="2" charset="0"/>
                <a:cs typeface="Calibri" panose="020F0502020204030204" pitchFamily="34" charset="0"/>
              </a:rPr>
              <a:t>Behind</a:t>
            </a:r>
            <a:r>
              <a:rPr lang="es-ES" sz="2400" dirty="0">
                <a:solidFill>
                  <a:srgbClr val="333333"/>
                </a:solidFill>
                <a:latin typeface="Josefin Sans" pitchFamily="2" charset="0"/>
                <a:cs typeface="Calibri" panose="020F0502020204030204" pitchFamily="34" charset="0"/>
              </a:rPr>
              <a:t>".</a:t>
            </a:r>
            <a:endParaRPr lang="en-IE" sz="3000" dirty="0">
              <a:solidFill>
                <a:srgbClr val="333333"/>
              </a:solidFill>
              <a:latin typeface="Josefin Sans" pitchFamily="2" charset="0"/>
              <a:cs typeface="Calibri" panose="020F0502020204030204" pitchFamily="34" charset="0"/>
            </a:endParaRPr>
          </a:p>
          <a:p>
            <a:endParaRPr lang="en-IE" sz="3000" dirty="0">
              <a:solidFill>
                <a:srgbClr val="333333"/>
              </a:solidFill>
              <a:latin typeface="Josefin Sans" pitchFamily="2" charset="0"/>
              <a:cs typeface="Calibri" panose="020F0502020204030204" pitchFamily="34" charset="0"/>
            </a:endParaRPr>
          </a:p>
        </p:txBody>
      </p:sp>
      <p:pic>
        <p:nvPicPr>
          <p:cNvPr id="4" name="Online Media 3" title="Meet The Curators - What Lies Behind">
            <a:hlinkClick r:id="" action="ppaction://media"/>
            <a:extLst>
              <a:ext uri="{FF2B5EF4-FFF2-40B4-BE49-F238E27FC236}">
                <a16:creationId xmlns:a16="http://schemas.microsoft.com/office/drawing/2014/main" id="{06C5D2F1-2089-CF81-92A5-6ADCD2D994CA}"/>
              </a:ext>
            </a:extLst>
          </p:cNvPr>
          <p:cNvPicPr>
            <a:picLocks noRot="1" noChangeAspect="1"/>
          </p:cNvPicPr>
          <p:nvPr>
            <a:videoFile r:link="rId1"/>
          </p:nvPr>
        </p:nvPicPr>
        <p:blipFill>
          <a:blip r:embed="rId3"/>
          <a:stretch>
            <a:fillRect/>
          </a:stretch>
        </p:blipFill>
        <p:spPr>
          <a:xfrm>
            <a:off x="5307463" y="1221813"/>
            <a:ext cx="6382411" cy="4142667"/>
          </a:xfrm>
          <a:prstGeom prst="rect">
            <a:avLst/>
          </a:prstGeom>
        </p:spPr>
      </p:pic>
      <p:grpSp>
        <p:nvGrpSpPr>
          <p:cNvPr id="5" name="Graphic 4">
            <a:extLst>
              <a:ext uri="{FF2B5EF4-FFF2-40B4-BE49-F238E27FC236}">
                <a16:creationId xmlns:a16="http://schemas.microsoft.com/office/drawing/2014/main" id="{65A2801E-B8C7-AA43-1DF7-CF2D95B0D477}"/>
              </a:ext>
            </a:extLst>
          </p:cNvPr>
          <p:cNvGrpSpPr/>
          <p:nvPr/>
        </p:nvGrpSpPr>
        <p:grpSpPr>
          <a:xfrm>
            <a:off x="3036251" y="4577068"/>
            <a:ext cx="1915298" cy="1164558"/>
            <a:chOff x="8321314" y="1790175"/>
            <a:chExt cx="1456348" cy="1130621"/>
          </a:xfrm>
        </p:grpSpPr>
        <p:sp>
          <p:nvSpPr>
            <p:cNvPr id="6" name="Freeform 7">
              <a:extLst>
                <a:ext uri="{FF2B5EF4-FFF2-40B4-BE49-F238E27FC236}">
                  <a16:creationId xmlns:a16="http://schemas.microsoft.com/office/drawing/2014/main" id="{D241D76E-FF43-3EC6-0D33-C2A72263ED91}"/>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7" name="Freeform 8">
              <a:extLst>
                <a:ext uri="{FF2B5EF4-FFF2-40B4-BE49-F238E27FC236}">
                  <a16:creationId xmlns:a16="http://schemas.microsoft.com/office/drawing/2014/main" id="{A69C6CCF-BD9F-CD21-A1A2-02A7727A840C}"/>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8" name="Freeform 9">
              <a:extLst>
                <a:ext uri="{FF2B5EF4-FFF2-40B4-BE49-F238E27FC236}">
                  <a16:creationId xmlns:a16="http://schemas.microsoft.com/office/drawing/2014/main" id="{84170277-DD33-E764-9ED5-5E2E545B9DF8}"/>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9" name="Freeform 12">
              <a:extLst>
                <a:ext uri="{FF2B5EF4-FFF2-40B4-BE49-F238E27FC236}">
                  <a16:creationId xmlns:a16="http://schemas.microsoft.com/office/drawing/2014/main" id="{12FF443E-BFDB-37D6-4386-0C9CF0EAB4AF}"/>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0" name="Freeform 13">
              <a:extLst>
                <a:ext uri="{FF2B5EF4-FFF2-40B4-BE49-F238E27FC236}">
                  <a16:creationId xmlns:a16="http://schemas.microsoft.com/office/drawing/2014/main" id="{1B767E0C-91C0-FDB8-1CD4-3726B2195E06}"/>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1" name="Freeform 14">
              <a:extLst>
                <a:ext uri="{FF2B5EF4-FFF2-40B4-BE49-F238E27FC236}">
                  <a16:creationId xmlns:a16="http://schemas.microsoft.com/office/drawing/2014/main" id="{FC10F70D-F3A4-CD29-C4FA-661EB2ED4411}"/>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2" name="Freeform 15">
              <a:extLst>
                <a:ext uri="{FF2B5EF4-FFF2-40B4-BE49-F238E27FC236}">
                  <a16:creationId xmlns:a16="http://schemas.microsoft.com/office/drawing/2014/main" id="{92F4CF29-43B3-CDB6-35E2-1E10C531D9AD}"/>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3" name="Freeform 16">
              <a:extLst>
                <a:ext uri="{FF2B5EF4-FFF2-40B4-BE49-F238E27FC236}">
                  <a16:creationId xmlns:a16="http://schemas.microsoft.com/office/drawing/2014/main" id="{7DF85CFE-70D0-FEDB-3235-351EB1EA00D9}"/>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4" name="Freeform 17">
              <a:extLst>
                <a:ext uri="{FF2B5EF4-FFF2-40B4-BE49-F238E27FC236}">
                  <a16:creationId xmlns:a16="http://schemas.microsoft.com/office/drawing/2014/main" id="{C2AB9216-6325-7140-00AD-91BB5ED5A2EB}"/>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5" name="Freeform 18">
              <a:extLst>
                <a:ext uri="{FF2B5EF4-FFF2-40B4-BE49-F238E27FC236}">
                  <a16:creationId xmlns:a16="http://schemas.microsoft.com/office/drawing/2014/main" id="{6ADFCD37-B1BD-6CA0-672D-51C391DE3618}"/>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6" name="Freeform 19">
              <a:extLst>
                <a:ext uri="{FF2B5EF4-FFF2-40B4-BE49-F238E27FC236}">
                  <a16:creationId xmlns:a16="http://schemas.microsoft.com/office/drawing/2014/main" id="{C63F4A24-825A-DC7B-8B44-BDCF976819FC}"/>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7" name="Freeform 20">
              <a:extLst>
                <a:ext uri="{FF2B5EF4-FFF2-40B4-BE49-F238E27FC236}">
                  <a16:creationId xmlns:a16="http://schemas.microsoft.com/office/drawing/2014/main" id="{B92D4863-FAB6-FAAC-1295-900A0D166033}"/>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8" name="Freeform 21">
              <a:extLst>
                <a:ext uri="{FF2B5EF4-FFF2-40B4-BE49-F238E27FC236}">
                  <a16:creationId xmlns:a16="http://schemas.microsoft.com/office/drawing/2014/main" id="{6D54B16A-4143-486F-64FE-372007240B09}"/>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9" name="Freeform 22">
              <a:extLst>
                <a:ext uri="{FF2B5EF4-FFF2-40B4-BE49-F238E27FC236}">
                  <a16:creationId xmlns:a16="http://schemas.microsoft.com/office/drawing/2014/main" id="{AE8227B3-E60A-42F9-0DE0-AC4AC9F319A3}"/>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0" name="Freeform 23">
              <a:extLst>
                <a:ext uri="{FF2B5EF4-FFF2-40B4-BE49-F238E27FC236}">
                  <a16:creationId xmlns:a16="http://schemas.microsoft.com/office/drawing/2014/main" id="{FC94AE9F-A5B6-1E56-B153-328DA9041568}"/>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1" name="Freeform 27">
              <a:extLst>
                <a:ext uri="{FF2B5EF4-FFF2-40B4-BE49-F238E27FC236}">
                  <a16:creationId xmlns:a16="http://schemas.microsoft.com/office/drawing/2014/main" id="{2DD1CA29-D491-23BE-129E-252BCF32C77D}"/>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2" name="Freeform 28">
              <a:extLst>
                <a:ext uri="{FF2B5EF4-FFF2-40B4-BE49-F238E27FC236}">
                  <a16:creationId xmlns:a16="http://schemas.microsoft.com/office/drawing/2014/main" id="{281F5CFE-A77B-0D78-3D32-334461BAEA81}"/>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3" name="Freeform 29">
              <a:extLst>
                <a:ext uri="{FF2B5EF4-FFF2-40B4-BE49-F238E27FC236}">
                  <a16:creationId xmlns:a16="http://schemas.microsoft.com/office/drawing/2014/main" id="{D737D699-AA30-610A-18BE-83D316EFEB30}"/>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4" name="Freeform 30">
              <a:extLst>
                <a:ext uri="{FF2B5EF4-FFF2-40B4-BE49-F238E27FC236}">
                  <a16:creationId xmlns:a16="http://schemas.microsoft.com/office/drawing/2014/main" id="{B913B2AE-8C33-08D3-FE63-8745FD9567B7}"/>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5" name="Freeform 31">
              <a:extLst>
                <a:ext uri="{FF2B5EF4-FFF2-40B4-BE49-F238E27FC236}">
                  <a16:creationId xmlns:a16="http://schemas.microsoft.com/office/drawing/2014/main" id="{330D4DC6-1469-6B73-EC87-0AB93A54060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6" name="Freeform 32">
              <a:extLst>
                <a:ext uri="{FF2B5EF4-FFF2-40B4-BE49-F238E27FC236}">
                  <a16:creationId xmlns:a16="http://schemas.microsoft.com/office/drawing/2014/main" id="{145BF4EC-BB1B-7E89-8E76-EC694942412F}"/>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7" name="Freeform 33">
              <a:extLst>
                <a:ext uri="{FF2B5EF4-FFF2-40B4-BE49-F238E27FC236}">
                  <a16:creationId xmlns:a16="http://schemas.microsoft.com/office/drawing/2014/main" id="{F28683BA-C89F-A244-C56D-A2DE1FBA9DEA}"/>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8" name="Freeform 34">
              <a:extLst>
                <a:ext uri="{FF2B5EF4-FFF2-40B4-BE49-F238E27FC236}">
                  <a16:creationId xmlns:a16="http://schemas.microsoft.com/office/drawing/2014/main" id="{0721CEF2-C3CA-3FDB-C81E-1CF88795BF5F}"/>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9" name="Freeform 35">
              <a:extLst>
                <a:ext uri="{FF2B5EF4-FFF2-40B4-BE49-F238E27FC236}">
                  <a16:creationId xmlns:a16="http://schemas.microsoft.com/office/drawing/2014/main" id="{62D9C9A5-884B-2A60-713A-1FD7F9EAA3DE}"/>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0" name="Freeform 36">
              <a:extLst>
                <a:ext uri="{FF2B5EF4-FFF2-40B4-BE49-F238E27FC236}">
                  <a16:creationId xmlns:a16="http://schemas.microsoft.com/office/drawing/2014/main" id="{2222DE09-749B-A587-E555-4799FE792A2B}"/>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1" name="Freeform 37">
              <a:extLst>
                <a:ext uri="{FF2B5EF4-FFF2-40B4-BE49-F238E27FC236}">
                  <a16:creationId xmlns:a16="http://schemas.microsoft.com/office/drawing/2014/main" id="{77111052-6C14-05C8-183B-CEAB8C2ECA68}"/>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2" name="Freeform 38">
              <a:extLst>
                <a:ext uri="{FF2B5EF4-FFF2-40B4-BE49-F238E27FC236}">
                  <a16:creationId xmlns:a16="http://schemas.microsoft.com/office/drawing/2014/main" id="{EFF15C4A-6311-9AD8-4C6E-3A9C1FE65A53}"/>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3" name="Freeform 39">
              <a:extLst>
                <a:ext uri="{FF2B5EF4-FFF2-40B4-BE49-F238E27FC236}">
                  <a16:creationId xmlns:a16="http://schemas.microsoft.com/office/drawing/2014/main" id="{16649185-AA83-9F4D-309D-A7AC8A0F5B62}"/>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4" name="Freeform 40">
              <a:extLst>
                <a:ext uri="{FF2B5EF4-FFF2-40B4-BE49-F238E27FC236}">
                  <a16:creationId xmlns:a16="http://schemas.microsoft.com/office/drawing/2014/main" id="{772909AD-BBA9-75E6-A590-B051C691D9A8}"/>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5" name="Freeform 41">
              <a:extLst>
                <a:ext uri="{FF2B5EF4-FFF2-40B4-BE49-F238E27FC236}">
                  <a16:creationId xmlns:a16="http://schemas.microsoft.com/office/drawing/2014/main" id="{6337BA14-3E8C-87C5-D40E-B4A1104BB39D}"/>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6" name="Freeform 42">
              <a:extLst>
                <a:ext uri="{FF2B5EF4-FFF2-40B4-BE49-F238E27FC236}">
                  <a16:creationId xmlns:a16="http://schemas.microsoft.com/office/drawing/2014/main" id="{D66A9629-779E-9389-A590-2C78DA544DE7}"/>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7" name="Freeform 43">
              <a:extLst>
                <a:ext uri="{FF2B5EF4-FFF2-40B4-BE49-F238E27FC236}">
                  <a16:creationId xmlns:a16="http://schemas.microsoft.com/office/drawing/2014/main" id="{9197829E-CA27-E752-8059-25EBB2710948}"/>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8" name="Freeform 44">
              <a:extLst>
                <a:ext uri="{FF2B5EF4-FFF2-40B4-BE49-F238E27FC236}">
                  <a16:creationId xmlns:a16="http://schemas.microsoft.com/office/drawing/2014/main" id="{BFD373DC-9803-5D0A-163E-965D385A6A4C}"/>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9" name="Freeform 45">
              <a:extLst>
                <a:ext uri="{FF2B5EF4-FFF2-40B4-BE49-F238E27FC236}">
                  <a16:creationId xmlns:a16="http://schemas.microsoft.com/office/drawing/2014/main" id="{DB31774A-9046-BF12-2D7D-48DE01BA9A27}"/>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0" name="Freeform 46">
              <a:extLst>
                <a:ext uri="{FF2B5EF4-FFF2-40B4-BE49-F238E27FC236}">
                  <a16:creationId xmlns:a16="http://schemas.microsoft.com/office/drawing/2014/main" id="{B4300CE2-20DB-0A05-82CA-4B1DD474074C}"/>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1" name="Freeform 47">
              <a:extLst>
                <a:ext uri="{FF2B5EF4-FFF2-40B4-BE49-F238E27FC236}">
                  <a16:creationId xmlns:a16="http://schemas.microsoft.com/office/drawing/2014/main" id="{BC062087-7F6F-CD28-8534-E6DC7C09A545}"/>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2" name="Freeform 48">
              <a:extLst>
                <a:ext uri="{FF2B5EF4-FFF2-40B4-BE49-F238E27FC236}">
                  <a16:creationId xmlns:a16="http://schemas.microsoft.com/office/drawing/2014/main" id="{E71959A0-529D-741A-18C5-1480DB2414F2}"/>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3" name="Freeform 49">
              <a:extLst>
                <a:ext uri="{FF2B5EF4-FFF2-40B4-BE49-F238E27FC236}">
                  <a16:creationId xmlns:a16="http://schemas.microsoft.com/office/drawing/2014/main" id="{0E3EC19A-047A-3C27-7467-F58AAFC27AAC}"/>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4" name="Freeform 50">
              <a:extLst>
                <a:ext uri="{FF2B5EF4-FFF2-40B4-BE49-F238E27FC236}">
                  <a16:creationId xmlns:a16="http://schemas.microsoft.com/office/drawing/2014/main" id="{A16AA48C-36A9-53AD-FE61-86352A6F80BC}"/>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5" name="Freeform 51">
              <a:extLst>
                <a:ext uri="{FF2B5EF4-FFF2-40B4-BE49-F238E27FC236}">
                  <a16:creationId xmlns:a16="http://schemas.microsoft.com/office/drawing/2014/main" id="{60F9BAB1-6196-6025-1872-74217CFE2E6D}"/>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6" name="Freeform 52">
              <a:extLst>
                <a:ext uri="{FF2B5EF4-FFF2-40B4-BE49-F238E27FC236}">
                  <a16:creationId xmlns:a16="http://schemas.microsoft.com/office/drawing/2014/main" id="{3454AF72-71A2-A63A-EF65-7C87C73FCDC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7" name="Freeform 53">
              <a:extLst>
                <a:ext uri="{FF2B5EF4-FFF2-40B4-BE49-F238E27FC236}">
                  <a16:creationId xmlns:a16="http://schemas.microsoft.com/office/drawing/2014/main" id="{B76DFE10-656B-50BD-6E79-D6958AB054F9}"/>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8" name="Freeform 54">
              <a:extLst>
                <a:ext uri="{FF2B5EF4-FFF2-40B4-BE49-F238E27FC236}">
                  <a16:creationId xmlns:a16="http://schemas.microsoft.com/office/drawing/2014/main" id="{D9144E86-256E-73B8-6038-E94AE944BEA1}"/>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9" name="Freeform 55">
              <a:extLst>
                <a:ext uri="{FF2B5EF4-FFF2-40B4-BE49-F238E27FC236}">
                  <a16:creationId xmlns:a16="http://schemas.microsoft.com/office/drawing/2014/main" id="{77D362F5-A553-7B49-202F-0B84CF1BE16D}"/>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0" name="Freeform 56">
              <a:extLst>
                <a:ext uri="{FF2B5EF4-FFF2-40B4-BE49-F238E27FC236}">
                  <a16:creationId xmlns:a16="http://schemas.microsoft.com/office/drawing/2014/main" id="{78B270E6-657B-4DFA-0392-8321FB1987EB}"/>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1" name="Freeform 57">
              <a:extLst>
                <a:ext uri="{FF2B5EF4-FFF2-40B4-BE49-F238E27FC236}">
                  <a16:creationId xmlns:a16="http://schemas.microsoft.com/office/drawing/2014/main" id="{A00C0AC3-275C-961C-06B9-6DCA997A2508}"/>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2" name="Freeform 58">
              <a:extLst>
                <a:ext uri="{FF2B5EF4-FFF2-40B4-BE49-F238E27FC236}">
                  <a16:creationId xmlns:a16="http://schemas.microsoft.com/office/drawing/2014/main" id="{094F4E99-8EA4-A5AE-7CA3-FD01F450896E}"/>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3" name="Freeform 59">
              <a:extLst>
                <a:ext uri="{FF2B5EF4-FFF2-40B4-BE49-F238E27FC236}">
                  <a16:creationId xmlns:a16="http://schemas.microsoft.com/office/drawing/2014/main" id="{A1DDB67B-B1B1-B4E3-E2B2-69FD5CC3BD03}"/>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4" name="Freeform 60">
              <a:extLst>
                <a:ext uri="{FF2B5EF4-FFF2-40B4-BE49-F238E27FC236}">
                  <a16:creationId xmlns:a16="http://schemas.microsoft.com/office/drawing/2014/main" id="{756EBC0E-313D-6C61-6A75-2F8A0C5E554B}"/>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5" name="Freeform 61">
              <a:extLst>
                <a:ext uri="{FF2B5EF4-FFF2-40B4-BE49-F238E27FC236}">
                  <a16:creationId xmlns:a16="http://schemas.microsoft.com/office/drawing/2014/main" id="{660F08BE-2646-C4A3-67D3-2EA08A70CA57}"/>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6" name="Freeform 62">
              <a:extLst>
                <a:ext uri="{FF2B5EF4-FFF2-40B4-BE49-F238E27FC236}">
                  <a16:creationId xmlns:a16="http://schemas.microsoft.com/office/drawing/2014/main" id="{180509D2-67B8-B569-C097-3BFCD089B2E5}"/>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7" name="Freeform 63">
              <a:extLst>
                <a:ext uri="{FF2B5EF4-FFF2-40B4-BE49-F238E27FC236}">
                  <a16:creationId xmlns:a16="http://schemas.microsoft.com/office/drawing/2014/main" id="{002869B9-4B4C-2FA5-AE99-A08776AFE0DE}"/>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8" name="Freeform 64">
              <a:extLst>
                <a:ext uri="{FF2B5EF4-FFF2-40B4-BE49-F238E27FC236}">
                  <a16:creationId xmlns:a16="http://schemas.microsoft.com/office/drawing/2014/main" id="{584650AB-C4B0-D00F-E250-247E24EEB6D9}"/>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9" name="Freeform 65">
              <a:extLst>
                <a:ext uri="{FF2B5EF4-FFF2-40B4-BE49-F238E27FC236}">
                  <a16:creationId xmlns:a16="http://schemas.microsoft.com/office/drawing/2014/main" id="{03F115C5-430C-9028-B31E-01C41BFA76CF}"/>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0" name="Freeform 66">
              <a:extLst>
                <a:ext uri="{FF2B5EF4-FFF2-40B4-BE49-F238E27FC236}">
                  <a16:creationId xmlns:a16="http://schemas.microsoft.com/office/drawing/2014/main" id="{3FB0F5AD-6F67-6BF1-9E80-E83252F0346A}"/>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1" name="Freeform 67">
              <a:extLst>
                <a:ext uri="{FF2B5EF4-FFF2-40B4-BE49-F238E27FC236}">
                  <a16:creationId xmlns:a16="http://schemas.microsoft.com/office/drawing/2014/main" id="{19DA9713-9DBC-944C-F3F5-46F9A4FCBB81}"/>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2" name="Freeform 68">
              <a:extLst>
                <a:ext uri="{FF2B5EF4-FFF2-40B4-BE49-F238E27FC236}">
                  <a16:creationId xmlns:a16="http://schemas.microsoft.com/office/drawing/2014/main" id="{7AC770E6-5515-1B35-34B8-9DD7DEF626D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grpSp>
      <p:sp>
        <p:nvSpPr>
          <p:cNvPr id="63" name="TextBox 62">
            <a:extLst>
              <a:ext uri="{FF2B5EF4-FFF2-40B4-BE49-F238E27FC236}">
                <a16:creationId xmlns:a16="http://schemas.microsoft.com/office/drawing/2014/main" id="{3EB68E4A-EA39-8540-FDAC-D40B7865F657}"/>
              </a:ext>
            </a:extLst>
          </p:cNvPr>
          <p:cNvSpPr txBox="1"/>
          <p:nvPr/>
        </p:nvSpPr>
        <p:spPr>
          <a:xfrm>
            <a:off x="-1" y="181428"/>
            <a:ext cx="9011127"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VÍDEO: </a:t>
            </a:r>
            <a:r>
              <a:rPr lang="es-ES" sz="3600" b="1" dirty="0">
                <a:latin typeface="Amatic SC" panose="00000500000000000000" pitchFamily="2" charset="-79"/>
                <a:cs typeface="Amatic SC" panose="00000500000000000000" pitchFamily="2" charset="-79"/>
              </a:rPr>
              <a:t>Prescriptores sociales comisariando una exposición de arte </a:t>
            </a:r>
            <a:endParaRPr lang="en-IE" sz="3600" b="1" dirty="0">
              <a:latin typeface="Amatic SC" panose="00000500000000000000" pitchFamily="2" charset="-79"/>
              <a:cs typeface="Amatic SC" panose="00000500000000000000" pitchFamily="2" charset="-79"/>
            </a:endParaRPr>
          </a:p>
        </p:txBody>
      </p:sp>
      <p:sp>
        <p:nvSpPr>
          <p:cNvPr id="65" name="TextBox 64">
            <a:extLst>
              <a:ext uri="{FF2B5EF4-FFF2-40B4-BE49-F238E27FC236}">
                <a16:creationId xmlns:a16="http://schemas.microsoft.com/office/drawing/2014/main" id="{DF97F99C-E9E5-A40F-12C2-EF922BD4D06C}"/>
              </a:ext>
            </a:extLst>
          </p:cNvPr>
          <p:cNvSpPr txBox="1"/>
          <p:nvPr/>
        </p:nvSpPr>
        <p:spPr>
          <a:xfrm>
            <a:off x="206008" y="6286230"/>
            <a:ext cx="1049020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4">
                  <a:extLst>
                    <a:ext uri="{A12FA001-AC4F-418D-AE19-62706E023703}">
                      <ahyp:hlinkClr xmlns:ahyp="http://schemas.microsoft.com/office/drawing/2018/hyperlinkcolor" val="tx"/>
                    </a:ext>
                  </a:extLst>
                </a:hlinkClick>
              </a:rPr>
              <a:t>Fuente: https://www.gponline.com/social-prescribing-patients-curate-art-exhibition-leading-cornish-gallery/article/1738119</a:t>
            </a:r>
            <a:endParaRPr lang="en-IE" sz="1200" dirty="0">
              <a:solidFill>
                <a:srgbClr val="FFC652"/>
              </a:solidFill>
              <a:latin typeface="Josefin Sans" pitchFamily="2" charset="0"/>
              <a:cs typeface="Calibri" panose="020F0502020204030204" pitchFamily="34" charset="0"/>
            </a:endParaRPr>
          </a:p>
        </p:txBody>
      </p:sp>
      <p:grpSp>
        <p:nvGrpSpPr>
          <p:cNvPr id="66" name="Group 65">
            <a:extLst>
              <a:ext uri="{FF2B5EF4-FFF2-40B4-BE49-F238E27FC236}">
                <a16:creationId xmlns:a16="http://schemas.microsoft.com/office/drawing/2014/main" id="{7FD8876B-06FE-D1B6-FAFC-718FC45CBFE7}"/>
              </a:ext>
            </a:extLst>
          </p:cNvPr>
          <p:cNvGrpSpPr/>
          <p:nvPr/>
        </p:nvGrpSpPr>
        <p:grpSpPr>
          <a:xfrm>
            <a:off x="7946023" y="2786389"/>
            <a:ext cx="1105289" cy="1013513"/>
            <a:chOff x="3932429" y="3269513"/>
            <a:chExt cx="940579" cy="832733"/>
          </a:xfrm>
        </p:grpSpPr>
        <p:sp>
          <p:nvSpPr>
            <p:cNvPr id="67" name="Freeform 84">
              <a:extLst>
                <a:ext uri="{FF2B5EF4-FFF2-40B4-BE49-F238E27FC236}">
                  <a16:creationId xmlns:a16="http://schemas.microsoft.com/office/drawing/2014/main" id="{BC427897-7EC7-8BF2-1A77-676A224C8CA5}"/>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8" name="Rectangle 67">
              <a:extLst>
                <a:ext uri="{FF2B5EF4-FFF2-40B4-BE49-F238E27FC236}">
                  <a16:creationId xmlns:a16="http://schemas.microsoft.com/office/drawing/2014/main" id="{1A2A9396-FC51-20B4-0097-A82A3343F7D3}"/>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spTree>
    <p:extLst>
      <p:ext uri="{BB962C8B-B14F-4D97-AF65-F5344CB8AC3E}">
        <p14:creationId xmlns:p14="http://schemas.microsoft.com/office/powerpoint/2010/main" val="27530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975852-187D-4C48-E230-ADDA7E4A1DD5}"/>
              </a:ext>
            </a:extLst>
          </p:cNvPr>
          <p:cNvSpPr>
            <a:spLocks noGrp="1"/>
          </p:cNvSpPr>
          <p:nvPr>
            <p:ph type="body" sz="quarter" idx="16"/>
          </p:nvPr>
        </p:nvSpPr>
        <p:spPr>
          <a:xfrm>
            <a:off x="456737" y="1180954"/>
            <a:ext cx="7356303" cy="4496092"/>
          </a:xfrm>
        </p:spPr>
        <p:txBody>
          <a:bodyPr>
            <a:normAutofit/>
          </a:bodyPr>
          <a:lstStyle/>
          <a:p>
            <a:r>
              <a:rPr lang="en-US" sz="2800" dirty="0"/>
              <a:t>Este </a:t>
            </a:r>
            <a:r>
              <a:rPr lang="es-ES" sz="2800" dirty="0"/>
              <a:t>curso</a:t>
            </a:r>
            <a:r>
              <a:rPr lang="en-US" sz="2800" dirty="0"/>
              <a:t> se ha </a:t>
            </a:r>
            <a:r>
              <a:rPr lang="en-US" sz="2800" dirty="0" err="1"/>
              <a:t>creado</a:t>
            </a:r>
            <a:r>
              <a:rPr lang="en-US" sz="2800" dirty="0"/>
              <a:t> a </a:t>
            </a:r>
            <a:r>
              <a:rPr lang="en-US" sz="2800" dirty="0" err="1"/>
              <a:t>través</a:t>
            </a:r>
            <a:r>
              <a:rPr lang="en-US" sz="2800" dirty="0"/>
              <a:t> del Proyecto Erasmus+ </a:t>
            </a:r>
            <a:r>
              <a:rPr lang="en-US" sz="2800" dirty="0">
                <a:solidFill>
                  <a:srgbClr val="FFC652"/>
                </a:solidFill>
                <a:hlinkClick r:id="rId2">
                  <a:extLst>
                    <a:ext uri="{A12FA001-AC4F-418D-AE19-62706E023703}">
                      <ahyp:hlinkClr xmlns:ahyp="http://schemas.microsoft.com/office/drawing/2018/hyperlinkcolor" val="tx"/>
                    </a:ext>
                  </a:extLst>
                </a:hlinkClick>
              </a:rPr>
              <a:t>Activate Social Prescribing</a:t>
            </a:r>
            <a:r>
              <a:rPr lang="en-US" sz="2800" dirty="0"/>
              <a:t> </a:t>
            </a:r>
            <a:r>
              <a:rPr lang="en-US" sz="2800" dirty="0" err="1"/>
              <a:t>en</a:t>
            </a:r>
            <a:r>
              <a:rPr lang="en-US" sz="2800" dirty="0"/>
              <a:t> </a:t>
            </a:r>
            <a:r>
              <a:rPr lang="en-US" sz="2800" dirty="0" err="1"/>
              <a:t>el</a:t>
            </a:r>
            <a:r>
              <a:rPr lang="en-US" sz="2800" dirty="0"/>
              <a:t> </a:t>
            </a:r>
            <a:r>
              <a:rPr lang="en-US" sz="2800" dirty="0" err="1"/>
              <a:t>colaboran</a:t>
            </a:r>
            <a:r>
              <a:rPr lang="en-US" sz="2800" dirty="0"/>
              <a:t> </a:t>
            </a:r>
            <a:r>
              <a:rPr lang="en-US" sz="2800" dirty="0" err="1"/>
              <a:t>socios</a:t>
            </a:r>
            <a:r>
              <a:rPr lang="en-US" sz="2800" dirty="0"/>
              <a:t> </a:t>
            </a:r>
            <a:r>
              <a:rPr lang="en-US" sz="2800" dirty="0" err="1"/>
              <a:t>expertos</a:t>
            </a:r>
            <a:r>
              <a:rPr lang="en-US" sz="2800" dirty="0"/>
              <a:t> (y </a:t>
            </a:r>
            <a:r>
              <a:rPr lang="en-US" sz="2800" dirty="0" err="1"/>
              <a:t>defensores</a:t>
            </a:r>
            <a:r>
              <a:rPr lang="en-US" sz="2800" dirty="0"/>
              <a:t>) </a:t>
            </a:r>
            <a:r>
              <a:rPr lang="en-US" sz="2800" dirty="0" err="1"/>
              <a:t>en</a:t>
            </a:r>
            <a:r>
              <a:rPr lang="en-US" sz="2800" dirty="0"/>
              <a:t> la </a:t>
            </a:r>
            <a:r>
              <a:rPr lang="en-US" sz="2800" dirty="0" err="1"/>
              <a:t>prescripción</a:t>
            </a:r>
            <a:r>
              <a:rPr lang="en-US" sz="2800" dirty="0"/>
              <a:t> social y abogados</a:t>
            </a:r>
          </a:p>
          <a:p>
            <a:r>
              <a:rPr lang="en-US" sz="2800" dirty="0" err="1"/>
              <a:t>Esperamos</a:t>
            </a:r>
            <a:r>
              <a:rPr lang="en-US" sz="2800" dirty="0"/>
              <a:t> que </a:t>
            </a:r>
            <a:r>
              <a:rPr lang="en-US" sz="2800" dirty="0" err="1"/>
              <a:t>este</a:t>
            </a:r>
            <a:r>
              <a:rPr lang="en-US" sz="2800" dirty="0"/>
              <a:t> </a:t>
            </a:r>
            <a:r>
              <a:rPr lang="en-US" sz="2800" dirty="0" err="1"/>
              <a:t>curso</a:t>
            </a:r>
            <a:r>
              <a:rPr lang="en-US" sz="2800" dirty="0"/>
              <a:t> sea </a:t>
            </a:r>
            <a:r>
              <a:rPr lang="en-US" sz="2800" dirty="0" err="1"/>
              <a:t>capaz</a:t>
            </a:r>
            <a:r>
              <a:rPr lang="en-US" sz="2800" dirty="0"/>
              <a:t> de </a:t>
            </a:r>
            <a:r>
              <a:rPr lang="en-US" sz="2800" dirty="0" err="1"/>
              <a:t>inspirarte</a:t>
            </a:r>
            <a:r>
              <a:rPr lang="en-US" sz="2800" dirty="0"/>
              <a:t>, </a:t>
            </a:r>
            <a:r>
              <a:rPr lang="en-US" sz="2800" dirty="0" err="1"/>
              <a:t>así</a:t>
            </a:r>
            <a:r>
              <a:rPr lang="en-US" sz="2800" dirty="0"/>
              <a:t> </a:t>
            </a:r>
            <a:r>
              <a:rPr lang="en-US" sz="2800" dirty="0" err="1"/>
              <a:t>como</a:t>
            </a:r>
            <a:r>
              <a:rPr lang="en-US" sz="2800" dirty="0"/>
              <a:t> a </a:t>
            </a:r>
            <a:r>
              <a:rPr lang="es-ES" sz="2800" dirty="0"/>
              <a:t>facilitadores sociales y culturales a echar un vistazo a su trabajo y ver si pueden introducir un elemento de prescripción social en él.</a:t>
            </a:r>
            <a:endParaRPr lang="en-IE" sz="2800" dirty="0"/>
          </a:p>
        </p:txBody>
      </p:sp>
      <p:sp>
        <p:nvSpPr>
          <p:cNvPr id="3" name="Text Placeholder 2">
            <a:extLst>
              <a:ext uri="{FF2B5EF4-FFF2-40B4-BE49-F238E27FC236}">
                <a16:creationId xmlns:a16="http://schemas.microsoft.com/office/drawing/2014/main" id="{2A7D36C6-CF66-26F2-F873-DA063D750DDC}"/>
              </a:ext>
            </a:extLst>
          </p:cNvPr>
          <p:cNvSpPr>
            <a:spLocks noGrp="1"/>
          </p:cNvSpPr>
          <p:nvPr>
            <p:ph type="body" sz="quarter" idx="22"/>
          </p:nvPr>
        </p:nvSpPr>
        <p:spPr>
          <a:xfrm>
            <a:off x="8818195" y="1647330"/>
            <a:ext cx="2574325" cy="866961"/>
          </a:xfrm>
        </p:spPr>
        <p:txBody>
          <a:bodyPr/>
          <a:lstStyle/>
          <a:p>
            <a:r>
              <a:rPr lang="en-IE" sz="4800" dirty="0"/>
              <a:t>Ideas y </a:t>
            </a:r>
            <a:r>
              <a:rPr lang="en-IE" sz="4800" dirty="0" err="1"/>
              <a:t>esperanzas</a:t>
            </a:r>
            <a:endParaRPr lang="en-IE" sz="4800" dirty="0"/>
          </a:p>
        </p:txBody>
      </p:sp>
    </p:spTree>
    <p:extLst>
      <p:ext uri="{BB962C8B-B14F-4D97-AF65-F5344CB8AC3E}">
        <p14:creationId xmlns:p14="http://schemas.microsoft.com/office/powerpoint/2010/main" val="1935489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824CFA-92D1-0D4B-5385-ABCF1110A222}"/>
              </a:ext>
            </a:extLst>
          </p:cNvPr>
          <p:cNvSpPr>
            <a:spLocks noGrp="1"/>
          </p:cNvSpPr>
          <p:nvPr>
            <p:ph type="sldNum" sz="quarter" idx="12"/>
          </p:nvPr>
        </p:nvSpPr>
        <p:spPr/>
        <p:txBody>
          <a:bodyPr/>
          <a:lstStyle/>
          <a:p>
            <a:fld id="{48F63A3B-78C7-47BE-AE5E-E10140E04643}" type="slidenum">
              <a:rPr lang="en-US" smtClean="0"/>
              <a:t>30</a:t>
            </a:fld>
            <a:endParaRPr lang="en-US"/>
          </a:p>
        </p:txBody>
      </p:sp>
      <p:pic>
        <p:nvPicPr>
          <p:cNvPr id="4" name="Picture 3" descr="A group of people sitting around a table outside&#10;&#10;Description automatically generated with medium confidence">
            <a:extLst>
              <a:ext uri="{FF2B5EF4-FFF2-40B4-BE49-F238E27FC236}">
                <a16:creationId xmlns:a16="http://schemas.microsoft.com/office/drawing/2014/main" id="{47F80209-56F2-68F5-A2C6-C9CB36D47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51" y="1280160"/>
            <a:ext cx="5708469" cy="4970418"/>
          </a:xfrm>
          <a:prstGeom prst="rect">
            <a:avLst/>
          </a:prstGeom>
        </p:spPr>
      </p:pic>
      <p:sp>
        <p:nvSpPr>
          <p:cNvPr id="5" name="TextBox 4">
            <a:extLst>
              <a:ext uri="{FF2B5EF4-FFF2-40B4-BE49-F238E27FC236}">
                <a16:creationId xmlns:a16="http://schemas.microsoft.com/office/drawing/2014/main" id="{7A1A58D0-871F-CDEA-F084-1B281A8E2133}"/>
              </a:ext>
            </a:extLst>
          </p:cNvPr>
          <p:cNvSpPr txBox="1"/>
          <p:nvPr/>
        </p:nvSpPr>
        <p:spPr>
          <a:xfrm>
            <a:off x="-1" y="253305"/>
            <a:ext cx="9552374" cy="646331"/>
          </a:xfrm>
          <a:prstGeom prst="rect">
            <a:avLst/>
          </a:prstGeom>
          <a:solidFill>
            <a:srgbClr val="FFC652"/>
          </a:solidFill>
        </p:spPr>
        <p:txBody>
          <a:bodyPr wrap="square" rtlCol="0">
            <a:spAutoFit/>
          </a:bodyPr>
          <a:lstStyle/>
          <a:p>
            <a:r>
              <a:rPr lang="en-IE" sz="3600" b="1" dirty="0" err="1">
                <a:latin typeface="Amatic SC" panose="00000500000000000000" pitchFamily="2" charset="-79"/>
                <a:cs typeface="Amatic SC" panose="00000500000000000000" pitchFamily="2" charset="-79"/>
              </a:rPr>
              <a:t>Estodio</a:t>
            </a:r>
            <a:r>
              <a:rPr lang="en-IE" sz="3600" b="1" dirty="0">
                <a:latin typeface="Amatic SC" panose="00000500000000000000" pitchFamily="2" charset="-79"/>
                <a:cs typeface="Amatic SC" panose="00000500000000000000" pitchFamily="2" charset="-79"/>
              </a:rPr>
              <a:t> de Casos – Nature Inspires – </a:t>
            </a:r>
            <a:r>
              <a:rPr lang="en-IE" sz="3600" b="1" dirty="0" err="1">
                <a:latin typeface="Amatic SC" panose="00000500000000000000" pitchFamily="2" charset="-79"/>
                <a:cs typeface="Amatic SC" panose="00000500000000000000" pitchFamily="2" charset="-79"/>
              </a:rPr>
              <a:t>Creando</a:t>
            </a:r>
            <a:r>
              <a:rPr lang="en-IE" sz="3600" b="1" dirty="0">
                <a:latin typeface="Amatic SC" panose="00000500000000000000" pitchFamily="2" charset="-79"/>
                <a:cs typeface="Amatic SC" panose="00000500000000000000" pitchFamily="2" charset="-79"/>
              </a:rPr>
              <a:t> </a:t>
            </a:r>
            <a:r>
              <a:rPr lang="en-IE" sz="3600" b="1" dirty="0" err="1">
                <a:latin typeface="Amatic SC" panose="00000500000000000000" pitchFamily="2" charset="-79"/>
                <a:cs typeface="Amatic SC" panose="00000500000000000000" pitchFamily="2" charset="-79"/>
              </a:rPr>
              <a:t>arte</a:t>
            </a:r>
            <a:r>
              <a:rPr lang="en-IE" sz="3600" b="1" dirty="0">
                <a:latin typeface="Amatic SC" panose="00000500000000000000" pitchFamily="2" charset="-79"/>
                <a:cs typeface="Amatic SC" panose="00000500000000000000" pitchFamily="2" charset="-79"/>
              </a:rPr>
              <a:t> </a:t>
            </a:r>
            <a:r>
              <a:rPr lang="en-IE" sz="3600" b="1" dirty="0" err="1">
                <a:latin typeface="Amatic SC" panose="00000500000000000000" pitchFamily="2" charset="-79"/>
                <a:cs typeface="Amatic SC" panose="00000500000000000000" pitchFamily="2" charset="-79"/>
              </a:rPr>
              <a:t>desde</a:t>
            </a:r>
            <a:r>
              <a:rPr lang="en-IE" sz="3600" b="1" dirty="0">
                <a:latin typeface="Amatic SC" panose="00000500000000000000" pitchFamily="2" charset="-79"/>
                <a:cs typeface="Amatic SC" panose="00000500000000000000" pitchFamily="2" charset="-79"/>
              </a:rPr>
              <a:t> la </a:t>
            </a:r>
            <a:r>
              <a:rPr lang="en-IE" sz="3600" b="1" dirty="0" err="1">
                <a:latin typeface="Amatic SC" panose="00000500000000000000" pitchFamily="2" charset="-79"/>
                <a:cs typeface="Amatic SC" panose="00000500000000000000" pitchFamily="2" charset="-79"/>
              </a:rPr>
              <a:t>naturaleza</a:t>
            </a:r>
            <a:r>
              <a:rPr lang="en-IE" sz="3600" b="1" dirty="0">
                <a:latin typeface="Amatic SC" panose="00000500000000000000" pitchFamily="2" charset="-79"/>
                <a:cs typeface="Amatic SC" panose="00000500000000000000" pitchFamily="2" charset="-79"/>
              </a:rPr>
              <a:t> </a:t>
            </a:r>
          </a:p>
        </p:txBody>
      </p:sp>
      <p:sp>
        <p:nvSpPr>
          <p:cNvPr id="6" name="TextBox 5">
            <a:extLst>
              <a:ext uri="{FF2B5EF4-FFF2-40B4-BE49-F238E27FC236}">
                <a16:creationId xmlns:a16="http://schemas.microsoft.com/office/drawing/2014/main" id="{5F9216D5-6376-D89A-B4B9-027261F0820B}"/>
              </a:ext>
            </a:extLst>
          </p:cNvPr>
          <p:cNvSpPr txBox="1"/>
          <p:nvPr/>
        </p:nvSpPr>
        <p:spPr>
          <a:xfrm>
            <a:off x="6263641" y="1280160"/>
            <a:ext cx="5540830" cy="5016758"/>
          </a:xfrm>
          <a:prstGeom prst="rect">
            <a:avLst/>
          </a:prstGeom>
          <a:noFill/>
        </p:spPr>
        <p:txBody>
          <a:bodyPr wrap="square" rtlCol="0">
            <a:spAutoFit/>
          </a:bodyPr>
          <a:lstStyle/>
          <a:p>
            <a:pPr algn="just"/>
            <a:r>
              <a:rPr lang="es-ES" sz="2000" dirty="0" err="1">
                <a:latin typeface="Josefin Sans" pitchFamily="2" charset="0"/>
              </a:rPr>
              <a:t>Nature</a:t>
            </a:r>
            <a:r>
              <a:rPr lang="es-ES" sz="2000" dirty="0">
                <a:latin typeface="Josefin Sans" pitchFamily="2" charset="0"/>
              </a:rPr>
              <a:t> Inspires se encuentra en el noroeste de Irlanda y organiza talleres en torno a la naturaleza. </a:t>
            </a:r>
          </a:p>
          <a:p>
            <a:pPr algn="just"/>
            <a:endParaRPr lang="en-IE" sz="2000" dirty="0">
              <a:latin typeface="Josefin Sans" pitchFamily="2" charset="0"/>
            </a:endParaRPr>
          </a:p>
          <a:p>
            <a:pPr algn="just"/>
            <a:r>
              <a:rPr lang="es-ES" sz="2000" dirty="0">
                <a:latin typeface="Josefin Sans" pitchFamily="2" charset="0"/>
              </a:rPr>
              <a:t>Los talleres se adaptan a las necesidades del grupo, incluyendo</a:t>
            </a:r>
            <a:r>
              <a:rPr lang="en-IE" sz="2000" dirty="0">
                <a:latin typeface="Josefin Sans" pitchFamily="2" charset="0"/>
              </a:rPr>
              <a:t>:</a:t>
            </a:r>
          </a:p>
          <a:p>
            <a:pPr marL="285750" indent="-285750" algn="just">
              <a:buFont typeface="Arial" panose="020B0604020202020204" pitchFamily="34" charset="0"/>
              <a:buChar char="•"/>
            </a:pPr>
            <a:r>
              <a:rPr lang="es-ES" sz="2000" dirty="0">
                <a:latin typeface="Josefin Sans" pitchFamily="2" charset="0"/>
              </a:rPr>
              <a:t>Hacer coronas de flores con flores silvestres</a:t>
            </a:r>
          </a:p>
          <a:p>
            <a:pPr marL="285750" indent="-285750" algn="just">
              <a:buFont typeface="Arial" panose="020B0604020202020204" pitchFamily="34" charset="0"/>
              <a:buChar char="•"/>
            </a:pPr>
            <a:r>
              <a:rPr lang="es-ES" sz="2000" dirty="0">
                <a:latin typeface="Josefin Sans" pitchFamily="2" charset="0"/>
              </a:rPr>
              <a:t>Crear arte inspirado en la naturaleza</a:t>
            </a:r>
          </a:p>
          <a:p>
            <a:pPr marL="285750" indent="-285750" algn="just">
              <a:buFont typeface="Arial" panose="020B0604020202020204" pitchFamily="34" charset="0"/>
              <a:buChar char="•"/>
            </a:pPr>
            <a:r>
              <a:rPr lang="es-ES" sz="2000" dirty="0">
                <a:latin typeface="Josefin Sans" pitchFamily="2" charset="0"/>
              </a:rPr>
              <a:t>Contar historias en torno al patrimonio de la zona</a:t>
            </a:r>
          </a:p>
          <a:p>
            <a:pPr marL="285750" indent="-285750" algn="just">
              <a:buFont typeface="Arial" panose="020B0604020202020204" pitchFamily="34" charset="0"/>
              <a:buChar char="•"/>
            </a:pPr>
            <a:r>
              <a:rPr lang="es-ES" sz="2000" dirty="0">
                <a:latin typeface="Josefin Sans" pitchFamily="2" charset="0"/>
              </a:rPr>
              <a:t>Buscar comida y crear tés</a:t>
            </a:r>
          </a:p>
          <a:p>
            <a:pPr marL="285750" indent="-285750" algn="just">
              <a:buFont typeface="Arial" panose="020B0604020202020204" pitchFamily="34" charset="0"/>
              <a:buChar char="•"/>
            </a:pPr>
            <a:r>
              <a:rPr lang="en-IE" sz="2000" dirty="0" err="1">
                <a:latin typeface="Josefin Sans" pitchFamily="2" charset="0"/>
              </a:rPr>
              <a:t>Explorando</a:t>
            </a:r>
            <a:r>
              <a:rPr lang="en-IE" sz="2000" dirty="0">
                <a:latin typeface="Josefin Sans" pitchFamily="2" charset="0"/>
              </a:rPr>
              <a:t> </a:t>
            </a:r>
            <a:r>
              <a:rPr lang="en-IE" sz="2000" dirty="0" err="1">
                <a:latin typeface="Josefin Sans" pitchFamily="2" charset="0"/>
              </a:rPr>
              <a:t>el</a:t>
            </a:r>
            <a:r>
              <a:rPr lang="en-IE" sz="2000" dirty="0">
                <a:latin typeface="Josefin Sans" pitchFamily="2" charset="0"/>
              </a:rPr>
              <a:t> </a:t>
            </a:r>
            <a:r>
              <a:rPr lang="en-IE" sz="2000" dirty="0" err="1">
                <a:latin typeface="Josefin Sans" pitchFamily="2" charset="0"/>
              </a:rPr>
              <a:t>paisaje</a:t>
            </a:r>
            <a:r>
              <a:rPr lang="en-IE" sz="2000" dirty="0">
                <a:latin typeface="Josefin Sans" pitchFamily="2" charset="0"/>
              </a:rPr>
              <a:t> </a:t>
            </a:r>
          </a:p>
          <a:p>
            <a:pPr marL="285750" indent="-285750" algn="just">
              <a:buFont typeface="Arial" panose="020B0604020202020204" pitchFamily="34" charset="0"/>
              <a:buChar char="•"/>
            </a:pPr>
            <a:endParaRPr lang="en-IE" sz="2000" dirty="0">
              <a:latin typeface="Josefin Sans" pitchFamily="2" charset="0"/>
            </a:endParaRPr>
          </a:p>
          <a:p>
            <a:pPr algn="just"/>
            <a:r>
              <a:rPr lang="es-ES" sz="2000" dirty="0">
                <a:latin typeface="Josefin Sans" pitchFamily="2" charset="0"/>
              </a:rPr>
              <a:t>Los talleres creativos de este tipo son una forma estupenda de relajarse y conocer gente nueva. </a:t>
            </a:r>
            <a:endParaRPr lang="en-IE" sz="2000" dirty="0">
              <a:latin typeface="Josefin Sans" pitchFamily="2" charset="0"/>
            </a:endParaRPr>
          </a:p>
        </p:txBody>
      </p:sp>
      <p:sp>
        <p:nvSpPr>
          <p:cNvPr id="7" name="TextBox 6">
            <a:extLst>
              <a:ext uri="{FF2B5EF4-FFF2-40B4-BE49-F238E27FC236}">
                <a16:creationId xmlns:a16="http://schemas.microsoft.com/office/drawing/2014/main" id="{2B84B69E-92C2-75EB-18F9-8A3410370AF4}"/>
              </a:ext>
            </a:extLst>
          </p:cNvPr>
          <p:cNvSpPr txBox="1"/>
          <p:nvPr/>
        </p:nvSpPr>
        <p:spPr>
          <a:xfrm>
            <a:off x="665480" y="6369665"/>
            <a:ext cx="911860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https://www.facebook.com/natureisbestflorist.blogspot.ie</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273688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D8C7B7-EBA4-4BE2-B101-4E2D748AD461}"/>
              </a:ext>
            </a:extLst>
          </p:cNvPr>
          <p:cNvSpPr>
            <a:spLocks noGrp="1"/>
          </p:cNvSpPr>
          <p:nvPr>
            <p:ph type="sldNum" sz="quarter" idx="12"/>
          </p:nvPr>
        </p:nvSpPr>
        <p:spPr/>
        <p:txBody>
          <a:bodyPr/>
          <a:lstStyle/>
          <a:p>
            <a:fld id="{48F63A3B-78C7-47BE-AE5E-E10140E04643}" type="slidenum">
              <a:rPr lang="en-US" smtClean="0"/>
              <a:t>31</a:t>
            </a:fld>
            <a:endParaRPr lang="en-US"/>
          </a:p>
        </p:txBody>
      </p:sp>
      <p:sp>
        <p:nvSpPr>
          <p:cNvPr id="5" name="TextBox 4">
            <a:extLst>
              <a:ext uri="{FF2B5EF4-FFF2-40B4-BE49-F238E27FC236}">
                <a16:creationId xmlns:a16="http://schemas.microsoft.com/office/drawing/2014/main" id="{F8977145-BDE4-EC72-CEAA-66BDAF77365B}"/>
              </a:ext>
            </a:extLst>
          </p:cNvPr>
          <p:cNvSpPr txBox="1"/>
          <p:nvPr/>
        </p:nvSpPr>
        <p:spPr>
          <a:xfrm>
            <a:off x="7458484" y="895586"/>
            <a:ext cx="4590231" cy="3816429"/>
          </a:xfrm>
          <a:prstGeom prst="rect">
            <a:avLst/>
          </a:prstGeom>
          <a:noFill/>
        </p:spPr>
        <p:txBody>
          <a:bodyPr wrap="square" rtlCol="0">
            <a:spAutoFit/>
          </a:bodyPr>
          <a:lstStyle/>
          <a:p>
            <a:pPr algn="ctr"/>
            <a:r>
              <a:rPr lang="es-ES" sz="2200" dirty="0">
                <a:latin typeface="Josefin Sans" pitchFamily="2" charset="0"/>
              </a:rPr>
              <a:t>Esta historia de un participante muestra el impacto que puede tener la prescripción social y los beneficios de amplio alcance que puede tener. </a:t>
            </a:r>
          </a:p>
          <a:p>
            <a:pPr algn="ctr"/>
            <a:endParaRPr lang="es-ES" sz="2200" dirty="0">
              <a:latin typeface="Josefin Sans" pitchFamily="2" charset="0"/>
            </a:endParaRPr>
          </a:p>
          <a:p>
            <a:pPr algn="ctr"/>
            <a:r>
              <a:rPr lang="es-ES" sz="2200" dirty="0">
                <a:latin typeface="Josefin Sans" pitchFamily="2" charset="0"/>
              </a:rPr>
              <a:t>Donegal Social </a:t>
            </a:r>
            <a:r>
              <a:rPr lang="es-ES" sz="2200" dirty="0" err="1">
                <a:latin typeface="Josefin Sans" pitchFamily="2" charset="0"/>
              </a:rPr>
              <a:t>Prescribing</a:t>
            </a:r>
            <a:r>
              <a:rPr lang="es-ES" sz="2200" dirty="0">
                <a:latin typeface="Josefin Sans" pitchFamily="2" charset="0"/>
              </a:rPr>
              <a:t> tiene una evaluación de su programa piloto que tuvo lugar en 2015. El testimonio es uno de los que aparecen en el documento. </a:t>
            </a:r>
            <a:endParaRPr lang="en-IE" sz="2200" dirty="0">
              <a:solidFill>
                <a:srgbClr val="FFC652"/>
              </a:solidFill>
              <a:latin typeface="Josefin Sans" pitchFamily="2" charset="0"/>
            </a:endParaRPr>
          </a:p>
        </p:txBody>
      </p:sp>
      <p:sp>
        <p:nvSpPr>
          <p:cNvPr id="3" name="TextBox 2">
            <a:extLst>
              <a:ext uri="{FF2B5EF4-FFF2-40B4-BE49-F238E27FC236}">
                <a16:creationId xmlns:a16="http://schemas.microsoft.com/office/drawing/2014/main" id="{5340DFB8-3F98-B8A8-78D7-1D8578FBD6EE}"/>
              </a:ext>
            </a:extLst>
          </p:cNvPr>
          <p:cNvSpPr txBox="1"/>
          <p:nvPr/>
        </p:nvSpPr>
        <p:spPr>
          <a:xfrm>
            <a:off x="-1" y="30892"/>
            <a:ext cx="11804876"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Prescripción</a:t>
            </a:r>
            <a:r>
              <a:rPr lang="en-US" sz="3600" b="1" dirty="0">
                <a:latin typeface="Amatic SC" panose="00000500000000000000" pitchFamily="2" charset="-79"/>
                <a:cs typeface="Amatic SC" panose="00000500000000000000" pitchFamily="2" charset="-79"/>
              </a:rPr>
              <a:t> Social– </a:t>
            </a:r>
            <a:r>
              <a:rPr lang="es-ES" sz="3600" b="1" dirty="0">
                <a:latin typeface="Amatic SC" panose="00000500000000000000" pitchFamily="2" charset="-79"/>
                <a:cs typeface="Amatic SC" panose="00000500000000000000" pitchFamily="2" charset="-79"/>
              </a:rPr>
              <a:t>CÓMO UN CLUB DE ARTE AYUDÓ A UNA SEÑORA A RECONSTRUIR SU CASA</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9B9BCF6-B1DC-582D-97BE-EF699B01A21E}"/>
              </a:ext>
            </a:extLst>
          </p:cNvPr>
          <p:cNvSpPr txBox="1"/>
          <p:nvPr/>
        </p:nvSpPr>
        <p:spPr>
          <a:xfrm>
            <a:off x="7702324" y="5032912"/>
            <a:ext cx="4346391" cy="1323439"/>
          </a:xfrm>
          <a:prstGeom prst="rect">
            <a:avLst/>
          </a:prstGeom>
          <a:noFill/>
        </p:spPr>
        <p:txBody>
          <a:bodyPr wrap="square">
            <a:spAutoFit/>
          </a:bodyPr>
          <a:lstStyle/>
          <a:p>
            <a:r>
              <a:rPr lang="es-ES" sz="1600" dirty="0">
                <a:latin typeface="Josefin Sans" pitchFamily="2" charset="0"/>
              </a:rPr>
              <a:t>Puede leer el informe completo aquí</a:t>
            </a:r>
            <a:r>
              <a:rPr lang="en-IE" sz="1600" dirty="0">
                <a:latin typeface="Josefin Sans" pitchFamily="2" charset="0"/>
              </a:rPr>
              <a:t>:</a:t>
            </a:r>
            <a:br>
              <a:rPr lang="en-IE" sz="1600" dirty="0">
                <a:latin typeface="Josefin Sans" pitchFamily="2" charset="0"/>
              </a:rPr>
            </a:br>
            <a:r>
              <a:rPr lang="en-IE" sz="1600" dirty="0">
                <a:solidFill>
                  <a:srgbClr val="FFC652"/>
                </a:solidFill>
                <a:latin typeface="Josefin Sans" pitchFamily="2" charset="0"/>
                <a:hlinkClick r:id="rId2">
                  <a:extLst>
                    <a:ext uri="{A12FA001-AC4F-418D-AE19-62706E023703}">
                      <ahyp:hlinkClr xmlns:ahyp="http://schemas.microsoft.com/office/drawing/2018/hyperlinkcolor" val="tx"/>
                    </a:ext>
                  </a:extLst>
                </a:hlinkClick>
              </a:rPr>
              <a:t>https://www.hse.ie/eng/services/list/4/mental-health-services/nosp/research/reports/donegal-social-prescribing-evaluation.pdf</a:t>
            </a:r>
            <a:endParaRPr lang="en-IE" sz="1600" dirty="0"/>
          </a:p>
        </p:txBody>
      </p:sp>
      <p:sp>
        <p:nvSpPr>
          <p:cNvPr id="8" name="CuadroTexto 7">
            <a:extLst>
              <a:ext uri="{FF2B5EF4-FFF2-40B4-BE49-F238E27FC236}">
                <a16:creationId xmlns:a16="http://schemas.microsoft.com/office/drawing/2014/main" id="{EE1C1137-A152-7D35-79BB-8E95D4B82935}"/>
              </a:ext>
            </a:extLst>
          </p:cNvPr>
          <p:cNvSpPr txBox="1"/>
          <p:nvPr/>
        </p:nvSpPr>
        <p:spPr>
          <a:xfrm>
            <a:off x="204411" y="812166"/>
            <a:ext cx="7348914" cy="5909310"/>
          </a:xfrm>
          <a:prstGeom prst="rect">
            <a:avLst/>
          </a:prstGeom>
          <a:noFill/>
          <a:ln w="38100">
            <a:solidFill>
              <a:srgbClr val="0070C0"/>
            </a:solidFill>
          </a:ln>
        </p:spPr>
        <p:txBody>
          <a:bodyPr wrap="square" rtlCol="0">
            <a:spAutoFit/>
          </a:bodyPr>
          <a:lstStyle/>
          <a:p>
            <a:pPr algn="ctr"/>
            <a:r>
              <a:rPr lang="es-ES" dirty="0">
                <a:solidFill>
                  <a:srgbClr val="51A9BA"/>
                </a:solidFill>
              </a:rPr>
              <a:t>La historia de una participante</a:t>
            </a:r>
          </a:p>
          <a:p>
            <a:pPr algn="ctr"/>
            <a:endParaRPr lang="es-ES" dirty="0">
              <a:solidFill>
                <a:srgbClr val="51A9BA"/>
              </a:solidFill>
            </a:endParaRPr>
          </a:p>
          <a:p>
            <a:pPr algn="ctr"/>
            <a:r>
              <a:rPr lang="es-ES" dirty="0">
                <a:solidFill>
                  <a:srgbClr val="51A9BA"/>
                </a:solidFill>
              </a:rPr>
              <a:t>G. es una mujer soltera de 59 años con un largo historial de depresión y enfermedades crónicas. G. es una artista con talento, que dibuja y esculpe. G. fue remitida a Prescripción Social por su médico de cabecera, que estaba cada vez más preocupado por su aislamiento y sus circunstancias de vida. La casa de G. sufrió grandes daños tras un incendio y, por desgracia, no tenía seguro. Con el apoyo del Programa de Prescripción Social, pudo comprar papel y lápices de colores y ha participado en un nuevo club de arte los martes por la mañana. Se trata de una reunión informal de personas con ideas afines que se ayudan y animan mutuamente mientras toman un café. Este grupo está creciendo de forma muy rápida en el pueblo y muchos de las personas mayores de la comunidad asisten ahora sólo para sentarse y charlar y de paso actuar como modelos, por lo que beneficia a todos. G. se ha beneficiado enormemente de la prescripción social. Su salud ha mejorado notablemente, pero lo más importante es que dice que antes temía el invierno y que sólo salía de casa si era estrictamente necesario. Gracias a las nuevas amistades que ha hecho, se han hecho grandes reparaciones en su casa de forma gratuita. Ha podido salir de la caravana en la que vivía y volver a su casa, y espera que poco a poco se hagan más mejoras a medida que sus finanzas se lo permitan.</a:t>
            </a:r>
          </a:p>
        </p:txBody>
      </p:sp>
    </p:spTree>
    <p:extLst>
      <p:ext uri="{BB962C8B-B14F-4D97-AF65-F5344CB8AC3E}">
        <p14:creationId xmlns:p14="http://schemas.microsoft.com/office/powerpoint/2010/main" val="197271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D9782-BFF8-08FF-3666-00309381E07F}"/>
              </a:ext>
            </a:extLst>
          </p:cNvPr>
          <p:cNvSpPr>
            <a:spLocks noGrp="1"/>
          </p:cNvSpPr>
          <p:nvPr>
            <p:ph type="sldNum" sz="quarter" idx="12"/>
          </p:nvPr>
        </p:nvSpPr>
        <p:spPr/>
        <p:txBody>
          <a:bodyPr/>
          <a:lstStyle/>
          <a:p>
            <a:fld id="{48F63A3B-78C7-47BE-AE5E-E10140E04643}" type="slidenum">
              <a:rPr lang="en-US" smtClean="0"/>
              <a:t>32</a:t>
            </a:fld>
            <a:endParaRPr lang="en-US"/>
          </a:p>
        </p:txBody>
      </p:sp>
      <p:pic>
        <p:nvPicPr>
          <p:cNvPr id="3" name="Online Media 2" title="Arts and Public Health — Daisy Fancourt / Serious Science">
            <a:hlinkClick r:id="" action="ppaction://media"/>
            <a:extLst>
              <a:ext uri="{FF2B5EF4-FFF2-40B4-BE49-F238E27FC236}">
                <a16:creationId xmlns:a16="http://schemas.microsoft.com/office/drawing/2014/main" id="{06B1748A-016D-AF38-5B4C-4EF1E8BE1B44}"/>
              </a:ext>
            </a:extLst>
          </p:cNvPr>
          <p:cNvPicPr>
            <a:picLocks noRot="1" noChangeAspect="1"/>
          </p:cNvPicPr>
          <p:nvPr>
            <a:videoFile r:link="rId1"/>
          </p:nvPr>
        </p:nvPicPr>
        <p:blipFill>
          <a:blip r:embed="rId3"/>
          <a:stretch>
            <a:fillRect/>
          </a:stretch>
        </p:blipFill>
        <p:spPr>
          <a:xfrm>
            <a:off x="344449" y="1278623"/>
            <a:ext cx="6473902" cy="5260045"/>
          </a:xfrm>
          <a:prstGeom prst="rect">
            <a:avLst/>
          </a:prstGeom>
          <a:solidFill>
            <a:srgbClr val="FEC752"/>
          </a:solidFill>
        </p:spPr>
      </p:pic>
      <p:sp>
        <p:nvSpPr>
          <p:cNvPr id="4" name="TextBox 3">
            <a:extLst>
              <a:ext uri="{FF2B5EF4-FFF2-40B4-BE49-F238E27FC236}">
                <a16:creationId xmlns:a16="http://schemas.microsoft.com/office/drawing/2014/main" id="{6C23B031-077D-F9AE-ADA3-3CE6AB355ACF}"/>
              </a:ext>
            </a:extLst>
          </p:cNvPr>
          <p:cNvSpPr txBox="1"/>
          <p:nvPr/>
        </p:nvSpPr>
        <p:spPr>
          <a:xfrm>
            <a:off x="7081521" y="1423499"/>
            <a:ext cx="4596284" cy="4985980"/>
          </a:xfrm>
          <a:prstGeom prst="rect">
            <a:avLst/>
          </a:prstGeom>
          <a:noFill/>
        </p:spPr>
        <p:txBody>
          <a:bodyPr wrap="square" rtlCol="0">
            <a:spAutoFit/>
          </a:bodyPr>
          <a:lstStyle/>
          <a:p>
            <a:pPr algn="ctr"/>
            <a:r>
              <a:rPr lang="es-ES" sz="1600" b="1" i="0" dirty="0">
                <a:solidFill>
                  <a:srgbClr val="FFC652"/>
                </a:solidFill>
                <a:effectLst/>
                <a:latin typeface="Josefin Sans" pitchFamily="2" charset="0"/>
              </a:rPr>
              <a:t>"actividades como ir a museos, galerías, al teatro, a conciertos... También comprobamos que estas actividades se asocian a un menor riesgo de desarrollar demencia".</a:t>
            </a:r>
          </a:p>
          <a:p>
            <a:pPr algn="ctr"/>
            <a:endParaRPr lang="en-US" sz="1600" b="1" i="0" dirty="0">
              <a:solidFill>
                <a:srgbClr val="FFC652"/>
              </a:solidFill>
              <a:effectLst/>
              <a:latin typeface="Josefin Sans" pitchFamily="2" charset="0"/>
            </a:endParaRPr>
          </a:p>
          <a:p>
            <a:pPr algn="ctr"/>
            <a:r>
              <a:rPr lang="en-US" sz="2200" dirty="0" err="1">
                <a:solidFill>
                  <a:srgbClr val="030303"/>
                </a:solidFill>
                <a:latin typeface="Josefin Sans" pitchFamily="2" charset="0"/>
                <a:cs typeface="Calibri" panose="020F0502020204030204" pitchFamily="34" charset="0"/>
              </a:rPr>
              <a:t>En</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este</a:t>
            </a:r>
            <a:r>
              <a:rPr lang="en-US" sz="2200" dirty="0">
                <a:solidFill>
                  <a:srgbClr val="030303"/>
                </a:solidFill>
                <a:latin typeface="Josefin Sans" pitchFamily="2" charset="0"/>
                <a:cs typeface="Calibri" panose="020F0502020204030204" pitchFamily="34" charset="0"/>
              </a:rPr>
              <a:t> video, Daisy </a:t>
            </a:r>
            <a:r>
              <a:rPr lang="en-US" sz="2200" dirty="0" err="1">
                <a:solidFill>
                  <a:srgbClr val="030303"/>
                </a:solidFill>
                <a:latin typeface="Josefin Sans" pitchFamily="2" charset="0"/>
                <a:cs typeface="Calibri" panose="020F0502020204030204" pitchFamily="34" charset="0"/>
              </a:rPr>
              <a:t>Fancourt</a:t>
            </a:r>
            <a:r>
              <a:rPr lang="en-US" sz="2200" dirty="0">
                <a:solidFill>
                  <a:srgbClr val="030303"/>
                </a:solidFill>
                <a:latin typeface="Josefin Sans" pitchFamily="2" charset="0"/>
                <a:cs typeface="Calibri" panose="020F0502020204030204" pitchFamily="34" charset="0"/>
              </a:rPr>
              <a:t>, PhD </a:t>
            </a:r>
            <a:r>
              <a:rPr lang="en-US" sz="2200" dirty="0" err="1">
                <a:solidFill>
                  <a:srgbClr val="030303"/>
                </a:solidFill>
                <a:latin typeface="Josefin Sans" pitchFamily="2" charset="0"/>
                <a:cs typeface="Calibri" panose="020F0502020204030204" pitchFamily="34" charset="0"/>
              </a:rPr>
              <a:t>en</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Psiconeuroinmunología</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Investigadora</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Asociada</a:t>
            </a:r>
            <a:r>
              <a:rPr lang="en-US" sz="2200" dirty="0">
                <a:solidFill>
                  <a:srgbClr val="030303"/>
                </a:solidFill>
                <a:latin typeface="Josefin Sans" pitchFamily="2" charset="0"/>
                <a:cs typeface="Calibri" panose="020F0502020204030204" pitchFamily="34" charset="0"/>
              </a:rPr>
              <a:t> Senior de la Universidad de </a:t>
            </a:r>
            <a:r>
              <a:rPr lang="en-US" sz="2200" dirty="0" err="1">
                <a:solidFill>
                  <a:srgbClr val="030303"/>
                </a:solidFill>
                <a:latin typeface="Josefin Sans" pitchFamily="2" charset="0"/>
                <a:cs typeface="Calibri" panose="020F0502020204030204" pitchFamily="34" charset="0"/>
              </a:rPr>
              <a:t>Londres</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muestra</a:t>
            </a:r>
            <a:r>
              <a:rPr lang="en-US" sz="2200" dirty="0">
                <a:solidFill>
                  <a:srgbClr val="030303"/>
                </a:solidFill>
                <a:latin typeface="Josefin Sans" pitchFamily="2" charset="0"/>
                <a:cs typeface="Calibri" panose="020F0502020204030204" pitchFamily="34" charset="0"/>
              </a:rPr>
              <a:t> lo </a:t>
            </a:r>
            <a:r>
              <a:rPr lang="en-US" sz="2200" dirty="0" err="1">
                <a:solidFill>
                  <a:srgbClr val="030303"/>
                </a:solidFill>
                <a:latin typeface="Josefin Sans" pitchFamily="2" charset="0"/>
                <a:cs typeface="Calibri" panose="020F0502020204030204" pitchFamily="34" charset="0"/>
              </a:rPr>
              <a:t>efectos</a:t>
            </a:r>
            <a:r>
              <a:rPr lang="en-US" sz="2200" dirty="0">
                <a:solidFill>
                  <a:srgbClr val="030303"/>
                </a:solidFill>
                <a:latin typeface="Josefin Sans" pitchFamily="2" charset="0"/>
                <a:cs typeface="Calibri" panose="020F0502020204030204" pitchFamily="34" charset="0"/>
              </a:rPr>
              <a:t> del </a:t>
            </a:r>
            <a:r>
              <a:rPr lang="en-US" sz="2200" dirty="0" err="1">
                <a:solidFill>
                  <a:srgbClr val="030303"/>
                </a:solidFill>
                <a:latin typeface="Josefin Sans" pitchFamily="2" charset="0"/>
                <a:cs typeface="Calibri" panose="020F0502020204030204" pitchFamily="34" charset="0"/>
              </a:rPr>
              <a:t>arte</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en</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nuestro</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bienestar</a:t>
            </a:r>
            <a:r>
              <a:rPr lang="en-US" sz="2200" dirty="0">
                <a:solidFill>
                  <a:srgbClr val="030303"/>
                </a:solidFill>
                <a:latin typeface="Josefin Sans" pitchFamily="2" charset="0"/>
                <a:cs typeface="Calibri" panose="020F0502020204030204" pitchFamily="34" charset="0"/>
              </a:rPr>
              <a:t>, la </a:t>
            </a:r>
            <a:r>
              <a:rPr lang="en-US" sz="2200" dirty="0" err="1">
                <a:solidFill>
                  <a:srgbClr val="030303"/>
                </a:solidFill>
                <a:latin typeface="Josefin Sans" pitchFamily="2" charset="0"/>
                <a:cs typeface="Calibri" panose="020F0502020204030204" pitchFamily="34" charset="0"/>
              </a:rPr>
              <a:t>correlación</a:t>
            </a:r>
            <a:r>
              <a:rPr lang="en-US" sz="2200" dirty="0">
                <a:solidFill>
                  <a:srgbClr val="030303"/>
                </a:solidFill>
                <a:latin typeface="Josefin Sans" pitchFamily="2" charset="0"/>
                <a:cs typeface="Calibri" panose="020F0502020204030204" pitchFamily="34" charset="0"/>
              </a:rPr>
              <a:t> entre leer </a:t>
            </a:r>
            <a:r>
              <a:rPr lang="en-US" sz="2200" dirty="0" err="1">
                <a:solidFill>
                  <a:srgbClr val="030303"/>
                </a:solidFill>
                <a:latin typeface="Josefin Sans" pitchFamily="2" charset="0"/>
                <a:cs typeface="Calibri" panose="020F0502020204030204" pitchFamily="34" charset="0"/>
              </a:rPr>
              <a:t>ficción</a:t>
            </a:r>
            <a:r>
              <a:rPr lang="en-US" sz="2200" dirty="0">
                <a:solidFill>
                  <a:srgbClr val="030303"/>
                </a:solidFill>
                <a:latin typeface="Josefin Sans" pitchFamily="2" charset="0"/>
                <a:cs typeface="Calibri" panose="020F0502020204030204" pitchFamily="34" charset="0"/>
              </a:rPr>
              <a:t> y </a:t>
            </a:r>
            <a:r>
              <a:rPr lang="en-US" sz="2200" dirty="0" err="1">
                <a:solidFill>
                  <a:srgbClr val="030303"/>
                </a:solidFill>
                <a:latin typeface="Josefin Sans" pitchFamily="2" charset="0"/>
                <a:cs typeface="Calibri" panose="020F0502020204030204" pitchFamily="34" charset="0"/>
              </a:rPr>
              <a:t>una</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conducta</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saludable</a:t>
            </a:r>
            <a:r>
              <a:rPr lang="en-US" sz="2200" dirty="0">
                <a:solidFill>
                  <a:srgbClr val="030303"/>
                </a:solidFill>
                <a:latin typeface="Josefin Sans" pitchFamily="2" charset="0"/>
                <a:cs typeface="Calibri" panose="020F0502020204030204" pitchFamily="34" charset="0"/>
              </a:rPr>
              <a:t> y </a:t>
            </a:r>
            <a:r>
              <a:rPr lang="en-US" sz="2200" dirty="0" err="1">
                <a:solidFill>
                  <a:srgbClr val="030303"/>
                </a:solidFill>
                <a:latin typeface="Josefin Sans" pitchFamily="2" charset="0"/>
                <a:cs typeface="Calibri" panose="020F0502020204030204" pitchFamily="34" charset="0"/>
              </a:rPr>
              <a:t>como</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el</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arte</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puede</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lidiar</a:t>
            </a:r>
            <a:r>
              <a:rPr lang="en-US" sz="2200" dirty="0">
                <a:solidFill>
                  <a:srgbClr val="030303"/>
                </a:solidFill>
                <a:latin typeface="Josefin Sans" pitchFamily="2" charset="0"/>
                <a:cs typeface="Calibri" panose="020F0502020204030204" pitchFamily="34" charset="0"/>
              </a:rPr>
              <a:t> con </a:t>
            </a:r>
            <a:r>
              <a:rPr lang="en-US" sz="2200" dirty="0" err="1">
                <a:solidFill>
                  <a:srgbClr val="030303"/>
                </a:solidFill>
                <a:latin typeface="Josefin Sans" pitchFamily="2" charset="0"/>
                <a:cs typeface="Calibri" panose="020F0502020204030204" pitchFamily="34" charset="0"/>
              </a:rPr>
              <a:t>el</a:t>
            </a:r>
            <a:r>
              <a:rPr lang="en-US" sz="2200" dirty="0">
                <a:solidFill>
                  <a:srgbClr val="030303"/>
                </a:solidFill>
                <a:latin typeface="Josefin Sans" pitchFamily="2" charset="0"/>
                <a:cs typeface="Calibri" panose="020F0502020204030204" pitchFamily="34" charset="0"/>
              </a:rPr>
              <a:t> dolor </a:t>
            </a:r>
            <a:r>
              <a:rPr lang="en-US" sz="2200" dirty="0" err="1">
                <a:solidFill>
                  <a:srgbClr val="030303"/>
                </a:solidFill>
                <a:latin typeface="Josefin Sans" pitchFamily="2" charset="0"/>
                <a:cs typeface="Calibri" panose="020F0502020204030204" pitchFamily="34" charset="0"/>
              </a:rPr>
              <a:t>crónico</a:t>
            </a:r>
            <a:r>
              <a:rPr lang="en-US" sz="2200" dirty="0">
                <a:solidFill>
                  <a:srgbClr val="030303"/>
                </a:solidFill>
                <a:latin typeface="Josefin Sans" pitchFamily="2" charset="0"/>
                <a:cs typeface="Calibri" panose="020F0502020204030204" pitchFamily="34" charset="0"/>
              </a:rPr>
              <a:t> o </a:t>
            </a:r>
            <a:r>
              <a:rPr lang="en-US" sz="2200" dirty="0" err="1">
                <a:solidFill>
                  <a:srgbClr val="030303"/>
                </a:solidFill>
                <a:latin typeface="Josefin Sans" pitchFamily="2" charset="0"/>
                <a:cs typeface="Calibri" panose="020F0502020204030204" pitchFamily="34" charset="0"/>
              </a:rPr>
              <a:t>enfermedades</a:t>
            </a:r>
            <a:r>
              <a:rPr lang="en-US" sz="2200" dirty="0">
                <a:solidFill>
                  <a:srgbClr val="030303"/>
                </a:solidFill>
                <a:latin typeface="Josefin Sans" pitchFamily="2" charset="0"/>
                <a:cs typeface="Calibri" panose="020F0502020204030204" pitchFamily="34" charset="0"/>
              </a:rPr>
              <a:t> </a:t>
            </a:r>
            <a:r>
              <a:rPr lang="en-US" sz="2200" dirty="0" err="1">
                <a:solidFill>
                  <a:srgbClr val="030303"/>
                </a:solidFill>
                <a:latin typeface="Josefin Sans" pitchFamily="2" charset="0"/>
                <a:cs typeface="Calibri" panose="020F0502020204030204" pitchFamily="34" charset="0"/>
              </a:rPr>
              <a:t>cognitivas</a:t>
            </a:r>
            <a:r>
              <a:rPr lang="en-US" sz="2200" dirty="0">
                <a:solidFill>
                  <a:srgbClr val="030303"/>
                </a:solidFill>
                <a:latin typeface="Josefin Sans" pitchFamily="2" charset="0"/>
                <a:cs typeface="Calibri" panose="020F0502020204030204" pitchFamily="34" charset="0"/>
              </a:rPr>
              <a:t>. </a:t>
            </a:r>
          </a:p>
          <a:p>
            <a:endParaRPr lang="en-US" dirty="0">
              <a:solidFill>
                <a:srgbClr val="FFC652"/>
              </a:solidFill>
              <a:latin typeface="Josefin Sans" pitchFamily="2" charset="0"/>
              <a:cs typeface="Calibri" panose="020F0502020204030204" pitchFamily="34" charset="0"/>
            </a:endParaRPr>
          </a:p>
        </p:txBody>
      </p:sp>
      <p:sp>
        <p:nvSpPr>
          <p:cNvPr id="5" name="Text Placeholder 52">
            <a:extLst>
              <a:ext uri="{FF2B5EF4-FFF2-40B4-BE49-F238E27FC236}">
                <a16:creationId xmlns:a16="http://schemas.microsoft.com/office/drawing/2014/main" id="{B25A740A-EBB5-EE49-5F8A-243B238E870A}"/>
              </a:ext>
            </a:extLst>
          </p:cNvPr>
          <p:cNvSpPr txBox="1">
            <a:spLocks/>
          </p:cNvSpPr>
          <p:nvPr/>
        </p:nvSpPr>
        <p:spPr>
          <a:xfrm>
            <a:off x="15077" y="376458"/>
            <a:ext cx="11662727"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Video: </a:t>
            </a:r>
            <a:r>
              <a:rPr lang="es-ES" sz="3600" b="1" dirty="0">
                <a:latin typeface="Amatic SC" panose="00000500000000000000" pitchFamily="2" charset="-79"/>
                <a:cs typeface="Amatic SC" panose="00000500000000000000" pitchFamily="2" charset="-79"/>
              </a:rPr>
              <a:t>cómo las artes pueden ayudar a tratar el dolor crónico y el deterioro cognitivo</a:t>
            </a:r>
            <a:endParaRPr lang="en-US" sz="3600" b="1" dirty="0">
              <a:latin typeface="Amatic SC" panose="00000500000000000000" pitchFamily="2" charset="-79"/>
              <a:cs typeface="Amatic SC" panose="00000500000000000000" pitchFamily="2" charset="-79"/>
            </a:endParaRPr>
          </a:p>
        </p:txBody>
      </p:sp>
      <p:grpSp>
        <p:nvGrpSpPr>
          <p:cNvPr id="6" name="Group 5">
            <a:extLst>
              <a:ext uri="{FF2B5EF4-FFF2-40B4-BE49-F238E27FC236}">
                <a16:creationId xmlns:a16="http://schemas.microsoft.com/office/drawing/2014/main" id="{DB9E729C-CE6D-88C9-F5DB-EA987EAEF2F8}"/>
              </a:ext>
            </a:extLst>
          </p:cNvPr>
          <p:cNvGrpSpPr/>
          <p:nvPr/>
        </p:nvGrpSpPr>
        <p:grpSpPr>
          <a:xfrm>
            <a:off x="2902177" y="3429000"/>
            <a:ext cx="1358449" cy="1013513"/>
            <a:chOff x="3824713" y="3269513"/>
            <a:chExt cx="1156013" cy="832733"/>
          </a:xfrm>
        </p:grpSpPr>
        <p:sp>
          <p:nvSpPr>
            <p:cNvPr id="7" name="Freeform 84">
              <a:extLst>
                <a:ext uri="{FF2B5EF4-FFF2-40B4-BE49-F238E27FC236}">
                  <a16:creationId xmlns:a16="http://schemas.microsoft.com/office/drawing/2014/main" id="{9F246077-35C4-FF52-31BA-E44A9B8492DC}"/>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59C0C6F2-CC65-07C8-D981-3FE10EAB3BBE}"/>
                </a:ext>
              </a:extLst>
            </p:cNvPr>
            <p:cNvSpPr/>
            <p:nvPr/>
          </p:nvSpPr>
          <p:spPr>
            <a:xfrm rot="585404">
              <a:off x="3824713" y="3548123"/>
              <a:ext cx="1156013" cy="2309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PINCHA AQUÍ</a:t>
              </a:r>
            </a:p>
          </p:txBody>
        </p:sp>
      </p:grpSp>
      <p:sp>
        <p:nvSpPr>
          <p:cNvPr id="10" name="TextBox 9">
            <a:extLst>
              <a:ext uri="{FF2B5EF4-FFF2-40B4-BE49-F238E27FC236}">
                <a16:creationId xmlns:a16="http://schemas.microsoft.com/office/drawing/2014/main" id="{7DE6DF8A-651C-7C76-8772-D73C4AEF44CA}"/>
              </a:ext>
            </a:extLst>
          </p:cNvPr>
          <p:cNvSpPr txBox="1"/>
          <p:nvPr/>
        </p:nvSpPr>
        <p:spPr>
          <a:xfrm>
            <a:off x="7081521" y="6261669"/>
            <a:ext cx="6182360" cy="276999"/>
          </a:xfrm>
          <a:prstGeom prst="rect">
            <a:avLst/>
          </a:prstGeom>
          <a:noFill/>
        </p:spPr>
        <p:txBody>
          <a:bodyPr wrap="square">
            <a:spAutoFit/>
          </a:bodyPr>
          <a:lstStyle/>
          <a:p>
            <a:r>
              <a:rPr lang="en-IE" sz="1200" b="1" dirty="0">
                <a:solidFill>
                  <a:srgbClr val="FFC652"/>
                </a:solidFill>
              </a:rPr>
              <a:t>Fuente: </a:t>
            </a:r>
            <a:r>
              <a:rPr lang="en-IE" sz="1200" b="1" dirty="0">
                <a:solidFill>
                  <a:srgbClr val="FFC652"/>
                </a:solidFill>
                <a:hlinkClick r:id="rId4">
                  <a:extLst>
                    <a:ext uri="{A12FA001-AC4F-418D-AE19-62706E023703}">
                      <ahyp:hlinkClr xmlns:ahyp="http://schemas.microsoft.com/office/drawing/2018/hyperlinkcolor" val="tx"/>
                    </a:ext>
                  </a:extLst>
                </a:hlinkClick>
              </a:rPr>
              <a:t>https://youtu.be/_iBaF7y9msQ</a:t>
            </a:r>
            <a:r>
              <a:rPr lang="en-IE" sz="1200" b="1" dirty="0">
                <a:solidFill>
                  <a:srgbClr val="FFC652"/>
                </a:solidFill>
              </a:rPr>
              <a:t> </a:t>
            </a:r>
          </a:p>
        </p:txBody>
      </p:sp>
    </p:spTree>
    <p:extLst>
      <p:ext uri="{BB962C8B-B14F-4D97-AF65-F5344CB8AC3E}">
        <p14:creationId xmlns:p14="http://schemas.microsoft.com/office/powerpoint/2010/main" val="356134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00D87A-C703-8C1E-35B1-6669A242CC08}"/>
              </a:ext>
            </a:extLst>
          </p:cNvPr>
          <p:cNvSpPr>
            <a:spLocks noGrp="1"/>
          </p:cNvSpPr>
          <p:nvPr>
            <p:ph type="sldNum" sz="quarter" idx="12"/>
          </p:nvPr>
        </p:nvSpPr>
        <p:spPr/>
        <p:txBody>
          <a:bodyPr/>
          <a:lstStyle/>
          <a:p>
            <a:fld id="{48F63A3B-78C7-47BE-AE5E-E10140E04643}" type="slidenum">
              <a:rPr lang="en-US" smtClean="0"/>
              <a:t>33</a:t>
            </a:fld>
            <a:endParaRPr lang="en-US"/>
          </a:p>
        </p:txBody>
      </p:sp>
      <p:pic>
        <p:nvPicPr>
          <p:cNvPr id="4" name="Picture 3" descr="A picture containing wall, indoor&#10;&#10;Description automatically generated">
            <a:extLst>
              <a:ext uri="{FF2B5EF4-FFF2-40B4-BE49-F238E27FC236}">
                <a16:creationId xmlns:a16="http://schemas.microsoft.com/office/drawing/2014/main" id="{A030CF72-2215-C3BC-8505-43264A2CEF62}"/>
              </a:ext>
            </a:extLst>
          </p:cNvPr>
          <p:cNvPicPr>
            <a:picLocks noChangeAspect="1"/>
          </p:cNvPicPr>
          <p:nvPr/>
        </p:nvPicPr>
        <p:blipFill rotWithShape="1">
          <a:blip r:embed="rId2">
            <a:extLst>
              <a:ext uri="{28A0092B-C50C-407E-A947-70E740481C1C}">
                <a14:useLocalDpi xmlns:a14="http://schemas.microsoft.com/office/drawing/2010/main" val="0"/>
              </a:ext>
            </a:extLst>
          </a:blip>
          <a:srcRect b="27961"/>
          <a:stretch/>
        </p:blipFill>
        <p:spPr>
          <a:xfrm>
            <a:off x="715977" y="93132"/>
            <a:ext cx="10157538" cy="4724400"/>
          </a:xfrm>
          <a:prstGeom prst="rect">
            <a:avLst/>
          </a:prstGeom>
        </p:spPr>
      </p:pic>
      <p:sp>
        <p:nvSpPr>
          <p:cNvPr id="5" name="TextBox 4">
            <a:extLst>
              <a:ext uri="{FF2B5EF4-FFF2-40B4-BE49-F238E27FC236}">
                <a16:creationId xmlns:a16="http://schemas.microsoft.com/office/drawing/2014/main" id="{74207DD2-F8D8-A022-2379-8DCD79D2F5D4}"/>
              </a:ext>
            </a:extLst>
          </p:cNvPr>
          <p:cNvSpPr txBox="1"/>
          <p:nvPr/>
        </p:nvSpPr>
        <p:spPr>
          <a:xfrm>
            <a:off x="616956" y="4966707"/>
            <a:ext cx="11369040" cy="1631216"/>
          </a:xfrm>
          <a:prstGeom prst="rect">
            <a:avLst/>
          </a:prstGeom>
          <a:noFill/>
        </p:spPr>
        <p:txBody>
          <a:bodyPr wrap="square" rtlCol="0">
            <a:spAutoFit/>
          </a:bodyPr>
          <a:lstStyle/>
          <a:p>
            <a:pPr algn="ctr"/>
            <a:r>
              <a:rPr lang="en-US" sz="2000" dirty="0">
                <a:solidFill>
                  <a:srgbClr val="202124"/>
                </a:solidFill>
                <a:latin typeface="Josefin Sans" pitchFamily="2" charset="0"/>
              </a:rPr>
              <a:t>Arts on Prescription es un </a:t>
            </a:r>
            <a:r>
              <a:rPr lang="en-US" sz="2000" dirty="0" err="1">
                <a:solidFill>
                  <a:srgbClr val="202124"/>
                </a:solidFill>
                <a:latin typeface="Josefin Sans" pitchFamily="2" charset="0"/>
              </a:rPr>
              <a:t>programa</a:t>
            </a:r>
            <a:r>
              <a:rPr lang="en-US" sz="2000" dirty="0">
                <a:solidFill>
                  <a:srgbClr val="202124"/>
                </a:solidFill>
                <a:latin typeface="Josefin Sans" pitchFamily="2" charset="0"/>
              </a:rPr>
              <a:t> </a:t>
            </a:r>
            <a:r>
              <a:rPr lang="en-US" sz="2000" dirty="0" err="1">
                <a:solidFill>
                  <a:srgbClr val="202124"/>
                </a:solidFill>
                <a:latin typeface="Josefin Sans" pitchFamily="2" charset="0"/>
              </a:rPr>
              <a:t>divertido</a:t>
            </a:r>
            <a:r>
              <a:rPr lang="en-US" sz="2000" dirty="0">
                <a:solidFill>
                  <a:srgbClr val="202124"/>
                </a:solidFill>
                <a:latin typeface="Josefin Sans" pitchFamily="2" charset="0"/>
              </a:rPr>
              <a:t>, </a:t>
            </a:r>
            <a:r>
              <a:rPr lang="en-US" sz="2000" dirty="0" err="1">
                <a:solidFill>
                  <a:srgbClr val="202124"/>
                </a:solidFill>
                <a:latin typeface="Josefin Sans" pitchFamily="2" charset="0"/>
              </a:rPr>
              <a:t>práctico</a:t>
            </a:r>
            <a:r>
              <a:rPr lang="en-US" sz="2000" dirty="0">
                <a:solidFill>
                  <a:srgbClr val="202124"/>
                </a:solidFill>
                <a:latin typeface="Josefin Sans" pitchFamily="2" charset="0"/>
              </a:rPr>
              <a:t> y </a:t>
            </a:r>
            <a:r>
              <a:rPr lang="en-US" sz="2000" dirty="0" err="1">
                <a:solidFill>
                  <a:srgbClr val="202124"/>
                </a:solidFill>
                <a:latin typeface="Josefin Sans" pitchFamily="2" charset="0"/>
              </a:rPr>
              <a:t>motivacional</a:t>
            </a:r>
            <a:r>
              <a:rPr lang="en-US" sz="2000" dirty="0">
                <a:solidFill>
                  <a:srgbClr val="202124"/>
                </a:solidFill>
                <a:latin typeface="Josefin Sans" pitchFamily="2" charset="0"/>
              </a:rPr>
              <a:t> </a:t>
            </a:r>
            <a:r>
              <a:rPr lang="en-US" sz="2000" dirty="0" err="1">
                <a:solidFill>
                  <a:srgbClr val="202124"/>
                </a:solidFill>
                <a:latin typeface="Josefin Sans" pitchFamily="2" charset="0"/>
              </a:rPr>
              <a:t>donde</a:t>
            </a:r>
            <a:r>
              <a:rPr lang="en-US" sz="2000" dirty="0">
                <a:solidFill>
                  <a:srgbClr val="202124"/>
                </a:solidFill>
                <a:latin typeface="Josefin Sans" pitchFamily="2" charset="0"/>
              </a:rPr>
              <a:t> </a:t>
            </a:r>
            <a:r>
              <a:rPr lang="en-US" sz="2000" dirty="0" err="1">
                <a:solidFill>
                  <a:srgbClr val="202124"/>
                </a:solidFill>
                <a:latin typeface="Josefin Sans" pitchFamily="2" charset="0"/>
              </a:rPr>
              <a:t>experimentados</a:t>
            </a:r>
            <a:r>
              <a:rPr lang="en-US" sz="2000" dirty="0">
                <a:solidFill>
                  <a:srgbClr val="202124"/>
                </a:solidFill>
                <a:latin typeface="Josefin Sans" pitchFamily="2" charset="0"/>
              </a:rPr>
              <a:t> </a:t>
            </a:r>
            <a:r>
              <a:rPr lang="en-US" sz="2000" dirty="0" err="1">
                <a:solidFill>
                  <a:srgbClr val="202124"/>
                </a:solidFill>
                <a:latin typeface="Josefin Sans" pitchFamily="2" charset="0"/>
              </a:rPr>
              <a:t>artistas</a:t>
            </a:r>
            <a:r>
              <a:rPr lang="en-US" sz="2000" dirty="0">
                <a:solidFill>
                  <a:srgbClr val="202124"/>
                </a:solidFill>
                <a:latin typeface="Josefin Sans" pitchFamily="2" charset="0"/>
              </a:rPr>
              <a:t> </a:t>
            </a:r>
            <a:r>
              <a:rPr lang="en-US" sz="2000" dirty="0" err="1">
                <a:solidFill>
                  <a:srgbClr val="202124"/>
                </a:solidFill>
                <a:latin typeface="Josefin Sans" pitchFamily="2" charset="0"/>
              </a:rPr>
              <a:t>trabajan</a:t>
            </a:r>
            <a:r>
              <a:rPr lang="en-US" sz="2000" dirty="0">
                <a:solidFill>
                  <a:srgbClr val="202124"/>
                </a:solidFill>
                <a:latin typeface="Josefin Sans" pitchFamily="2" charset="0"/>
              </a:rPr>
              <a:t> </a:t>
            </a:r>
            <a:r>
              <a:rPr lang="en-US" sz="2000" dirty="0" err="1">
                <a:solidFill>
                  <a:srgbClr val="202124"/>
                </a:solidFill>
                <a:latin typeface="Josefin Sans" pitchFamily="2" charset="0"/>
              </a:rPr>
              <a:t>en</a:t>
            </a:r>
            <a:r>
              <a:rPr lang="en-US" sz="2000" dirty="0">
                <a:solidFill>
                  <a:srgbClr val="202124"/>
                </a:solidFill>
                <a:latin typeface="Josefin Sans" pitchFamily="2" charset="0"/>
              </a:rPr>
              <a:t> </a:t>
            </a:r>
            <a:r>
              <a:rPr lang="en-US" sz="2000" dirty="0" err="1">
                <a:solidFill>
                  <a:srgbClr val="202124"/>
                </a:solidFill>
                <a:latin typeface="Josefin Sans" pitchFamily="2" charset="0"/>
              </a:rPr>
              <a:t>pequeños</a:t>
            </a:r>
            <a:r>
              <a:rPr lang="en-US" sz="2000" dirty="0">
                <a:solidFill>
                  <a:srgbClr val="202124"/>
                </a:solidFill>
                <a:latin typeface="Josefin Sans" pitchFamily="2" charset="0"/>
              </a:rPr>
              <a:t> </a:t>
            </a:r>
            <a:r>
              <a:rPr lang="en-US" sz="2000" dirty="0" err="1">
                <a:solidFill>
                  <a:srgbClr val="202124"/>
                </a:solidFill>
                <a:latin typeface="Josefin Sans" pitchFamily="2" charset="0"/>
              </a:rPr>
              <a:t>grupos</a:t>
            </a:r>
            <a:r>
              <a:rPr lang="en-US" sz="2000" dirty="0">
                <a:solidFill>
                  <a:srgbClr val="202124"/>
                </a:solidFill>
                <a:latin typeface="Josefin Sans" pitchFamily="2" charset="0"/>
              </a:rPr>
              <a:t> para </a:t>
            </a:r>
            <a:r>
              <a:rPr lang="en-US" sz="2000" dirty="0" err="1">
                <a:solidFill>
                  <a:srgbClr val="202124"/>
                </a:solidFill>
                <a:latin typeface="Josefin Sans" pitchFamily="2" charset="0"/>
              </a:rPr>
              <a:t>ayudar</a:t>
            </a:r>
            <a:r>
              <a:rPr lang="en-US" sz="2000" dirty="0">
                <a:solidFill>
                  <a:srgbClr val="202124"/>
                </a:solidFill>
                <a:latin typeface="Josefin Sans" pitchFamily="2" charset="0"/>
              </a:rPr>
              <a:t> a </a:t>
            </a:r>
            <a:r>
              <a:rPr lang="en-US" sz="2000" dirty="0" err="1">
                <a:solidFill>
                  <a:srgbClr val="202124"/>
                </a:solidFill>
                <a:latin typeface="Josefin Sans" pitchFamily="2" charset="0"/>
              </a:rPr>
              <a:t>los</a:t>
            </a:r>
            <a:r>
              <a:rPr lang="en-US" sz="2000" dirty="0">
                <a:solidFill>
                  <a:srgbClr val="202124"/>
                </a:solidFill>
                <a:latin typeface="Josefin Sans" pitchFamily="2" charset="0"/>
              </a:rPr>
              <a:t> </a:t>
            </a:r>
            <a:r>
              <a:rPr lang="en-US" sz="2000" dirty="0" err="1">
                <a:solidFill>
                  <a:srgbClr val="202124"/>
                </a:solidFill>
                <a:latin typeface="Josefin Sans" pitchFamily="2" charset="0"/>
              </a:rPr>
              <a:t>participantes</a:t>
            </a:r>
            <a:r>
              <a:rPr lang="en-US" sz="2000" dirty="0">
                <a:solidFill>
                  <a:srgbClr val="202124"/>
                </a:solidFill>
                <a:latin typeface="Josefin Sans" pitchFamily="2" charset="0"/>
              </a:rPr>
              <a:t> a explorer </a:t>
            </a:r>
            <a:r>
              <a:rPr lang="en-US" sz="2000" dirty="0" err="1">
                <a:solidFill>
                  <a:srgbClr val="202124"/>
                </a:solidFill>
                <a:latin typeface="Josefin Sans" pitchFamily="2" charset="0"/>
              </a:rPr>
              <a:t>su</a:t>
            </a:r>
            <a:r>
              <a:rPr lang="en-US" sz="2000" dirty="0">
                <a:solidFill>
                  <a:srgbClr val="202124"/>
                </a:solidFill>
                <a:latin typeface="Josefin Sans" pitchFamily="2" charset="0"/>
              </a:rPr>
              <a:t> </a:t>
            </a:r>
            <a:r>
              <a:rPr lang="en-US" sz="2000" dirty="0" err="1">
                <a:solidFill>
                  <a:srgbClr val="202124"/>
                </a:solidFill>
                <a:latin typeface="Josefin Sans" pitchFamily="2" charset="0"/>
              </a:rPr>
              <a:t>yo</a:t>
            </a:r>
            <a:r>
              <a:rPr lang="en-US" sz="2000" dirty="0">
                <a:solidFill>
                  <a:srgbClr val="202124"/>
                </a:solidFill>
                <a:latin typeface="Josefin Sans" pitchFamily="2" charset="0"/>
              </a:rPr>
              <a:t> </a:t>
            </a:r>
            <a:r>
              <a:rPr lang="en-US" sz="2000" dirty="0" err="1">
                <a:solidFill>
                  <a:srgbClr val="202124"/>
                </a:solidFill>
                <a:latin typeface="Josefin Sans" pitchFamily="2" charset="0"/>
              </a:rPr>
              <a:t>más</a:t>
            </a:r>
            <a:r>
              <a:rPr lang="en-US" sz="2000" dirty="0">
                <a:solidFill>
                  <a:srgbClr val="202124"/>
                </a:solidFill>
                <a:latin typeface="Josefin Sans" pitchFamily="2" charset="0"/>
              </a:rPr>
              <a:t> </a:t>
            </a:r>
            <a:r>
              <a:rPr lang="en-US" sz="2000" dirty="0" err="1">
                <a:solidFill>
                  <a:srgbClr val="202124"/>
                </a:solidFill>
                <a:latin typeface="Josefin Sans" pitchFamily="2" charset="0"/>
              </a:rPr>
              <a:t>creativo</a:t>
            </a:r>
            <a:r>
              <a:rPr lang="en-US" sz="2000" dirty="0">
                <a:solidFill>
                  <a:srgbClr val="202124"/>
                </a:solidFill>
                <a:latin typeface="Josefin Sans" pitchFamily="2" charset="0"/>
              </a:rPr>
              <a:t> y </a:t>
            </a:r>
            <a:r>
              <a:rPr lang="en-US" sz="2000" dirty="0" err="1">
                <a:solidFill>
                  <a:srgbClr val="202124"/>
                </a:solidFill>
                <a:latin typeface="Josefin Sans" pitchFamily="2" charset="0"/>
              </a:rPr>
              <a:t>aprender</a:t>
            </a:r>
            <a:r>
              <a:rPr lang="en-US" sz="2000" dirty="0">
                <a:solidFill>
                  <a:srgbClr val="202124"/>
                </a:solidFill>
                <a:latin typeface="Josefin Sans" pitchFamily="2" charset="0"/>
              </a:rPr>
              <a:t> </a:t>
            </a:r>
            <a:r>
              <a:rPr lang="en-US" sz="2000" dirty="0" err="1">
                <a:solidFill>
                  <a:srgbClr val="202124"/>
                </a:solidFill>
                <a:latin typeface="Josefin Sans" pitchFamily="2" charset="0"/>
              </a:rPr>
              <a:t>nuevas</a:t>
            </a:r>
            <a:r>
              <a:rPr lang="en-US" sz="2000" dirty="0">
                <a:solidFill>
                  <a:srgbClr val="202124"/>
                </a:solidFill>
                <a:latin typeface="Josefin Sans" pitchFamily="2" charset="0"/>
              </a:rPr>
              <a:t> </a:t>
            </a:r>
            <a:r>
              <a:rPr lang="en-US" sz="2000" dirty="0" err="1">
                <a:solidFill>
                  <a:srgbClr val="202124"/>
                </a:solidFill>
                <a:latin typeface="Josefin Sans" pitchFamily="2" charset="0"/>
              </a:rPr>
              <a:t>habilidades</a:t>
            </a:r>
            <a:r>
              <a:rPr lang="en-US" sz="2000" dirty="0">
                <a:solidFill>
                  <a:srgbClr val="202124"/>
                </a:solidFill>
                <a:latin typeface="Josefin Sans" pitchFamily="2" charset="0"/>
              </a:rPr>
              <a:t>, </a:t>
            </a:r>
            <a:r>
              <a:rPr lang="en-US" sz="2000" dirty="0" err="1">
                <a:solidFill>
                  <a:srgbClr val="202124"/>
                </a:solidFill>
                <a:latin typeface="Josefin Sans" pitchFamily="2" charset="0"/>
              </a:rPr>
              <a:t>mientras</a:t>
            </a:r>
            <a:r>
              <a:rPr lang="en-US" sz="2000" dirty="0">
                <a:solidFill>
                  <a:srgbClr val="202124"/>
                </a:solidFill>
                <a:latin typeface="Josefin Sans" pitchFamily="2" charset="0"/>
              </a:rPr>
              <a:t> que al </a:t>
            </a:r>
            <a:r>
              <a:rPr lang="en-US" sz="2000" dirty="0" err="1">
                <a:solidFill>
                  <a:srgbClr val="202124"/>
                </a:solidFill>
                <a:latin typeface="Josefin Sans" pitchFamily="2" charset="0"/>
              </a:rPr>
              <a:t>mismo</a:t>
            </a:r>
            <a:r>
              <a:rPr lang="en-US" sz="2000" dirty="0">
                <a:solidFill>
                  <a:srgbClr val="202124"/>
                </a:solidFill>
                <a:latin typeface="Josefin Sans" pitchFamily="2" charset="0"/>
              </a:rPr>
              <a:t> </a:t>
            </a:r>
            <a:r>
              <a:rPr lang="en-US" sz="2000" dirty="0" err="1">
                <a:solidFill>
                  <a:srgbClr val="202124"/>
                </a:solidFill>
                <a:latin typeface="Josefin Sans" pitchFamily="2" charset="0"/>
              </a:rPr>
              <a:t>tiempo</a:t>
            </a:r>
            <a:r>
              <a:rPr lang="en-US" sz="2000" dirty="0">
                <a:solidFill>
                  <a:srgbClr val="202124"/>
                </a:solidFill>
                <a:latin typeface="Josefin Sans" pitchFamily="2" charset="0"/>
              </a:rPr>
              <a:t> se </a:t>
            </a:r>
            <a:r>
              <a:rPr lang="en-US" sz="2000" dirty="0" err="1">
                <a:solidFill>
                  <a:srgbClr val="202124"/>
                </a:solidFill>
                <a:latin typeface="Josefin Sans" pitchFamily="2" charset="0"/>
              </a:rPr>
              <a:t>centran</a:t>
            </a:r>
            <a:r>
              <a:rPr lang="en-US" sz="2000" dirty="0">
                <a:solidFill>
                  <a:srgbClr val="202124"/>
                </a:solidFill>
                <a:latin typeface="Josefin Sans" pitchFamily="2" charset="0"/>
              </a:rPr>
              <a:t> </a:t>
            </a:r>
            <a:r>
              <a:rPr lang="en-US" sz="2000" dirty="0" err="1">
                <a:solidFill>
                  <a:srgbClr val="202124"/>
                </a:solidFill>
                <a:latin typeface="Josefin Sans" pitchFamily="2" charset="0"/>
              </a:rPr>
              <a:t>en</a:t>
            </a:r>
            <a:r>
              <a:rPr lang="en-US" sz="2000" dirty="0">
                <a:solidFill>
                  <a:srgbClr val="202124"/>
                </a:solidFill>
                <a:latin typeface="Josefin Sans" pitchFamily="2" charset="0"/>
              </a:rPr>
              <a:t> la </a:t>
            </a:r>
            <a:r>
              <a:rPr lang="en-US" sz="2000" dirty="0" err="1">
                <a:solidFill>
                  <a:srgbClr val="202124"/>
                </a:solidFill>
                <a:latin typeface="Josefin Sans" pitchFamily="2" charset="0"/>
              </a:rPr>
              <a:t>salud</a:t>
            </a:r>
            <a:r>
              <a:rPr lang="en-US" sz="2000" dirty="0">
                <a:solidFill>
                  <a:srgbClr val="202124"/>
                </a:solidFill>
                <a:latin typeface="Josefin Sans" pitchFamily="2" charset="0"/>
              </a:rPr>
              <a:t> y las </a:t>
            </a:r>
            <a:r>
              <a:rPr lang="en-US" sz="2000" dirty="0" err="1">
                <a:solidFill>
                  <a:srgbClr val="202124"/>
                </a:solidFill>
                <a:latin typeface="Josefin Sans" pitchFamily="2" charset="0"/>
              </a:rPr>
              <a:t>necesidades</a:t>
            </a:r>
            <a:r>
              <a:rPr lang="en-US" sz="2000" dirty="0">
                <a:solidFill>
                  <a:srgbClr val="202124"/>
                </a:solidFill>
                <a:latin typeface="Josefin Sans" pitchFamily="2" charset="0"/>
              </a:rPr>
              <a:t> del </a:t>
            </a:r>
            <a:r>
              <a:rPr lang="en-US" sz="2000" dirty="0" err="1">
                <a:solidFill>
                  <a:srgbClr val="202124"/>
                </a:solidFill>
                <a:latin typeface="Josefin Sans" pitchFamily="2" charset="0"/>
              </a:rPr>
              <a:t>bienestar</a:t>
            </a:r>
            <a:r>
              <a:rPr lang="en-US" sz="2000" dirty="0">
                <a:solidFill>
                  <a:srgbClr val="202124"/>
                </a:solidFill>
                <a:latin typeface="Josefin Sans" pitchFamily="2" charset="0"/>
              </a:rPr>
              <a:t>. </a:t>
            </a:r>
            <a:r>
              <a:rPr lang="en-US" sz="2000" dirty="0" err="1">
                <a:solidFill>
                  <a:srgbClr val="202124"/>
                </a:solidFill>
                <a:latin typeface="Josefin Sans" pitchFamily="2" charset="0"/>
              </a:rPr>
              <a:t>Así</a:t>
            </a:r>
            <a:r>
              <a:rPr lang="en-US" sz="2000" dirty="0">
                <a:solidFill>
                  <a:srgbClr val="202124"/>
                </a:solidFill>
                <a:latin typeface="Josefin Sans" pitchFamily="2" charset="0"/>
              </a:rPr>
              <a:t> </a:t>
            </a:r>
            <a:r>
              <a:rPr lang="en-US" sz="2000" dirty="0" err="1">
                <a:solidFill>
                  <a:srgbClr val="202124"/>
                </a:solidFill>
                <a:latin typeface="Josefin Sans" pitchFamily="2" charset="0"/>
              </a:rPr>
              <a:t>mismo</a:t>
            </a:r>
            <a:r>
              <a:rPr lang="en-US" sz="2000" dirty="0">
                <a:solidFill>
                  <a:srgbClr val="202124"/>
                </a:solidFill>
                <a:latin typeface="Josefin Sans" pitchFamily="2" charset="0"/>
              </a:rPr>
              <a:t>, </a:t>
            </a:r>
            <a:r>
              <a:rPr lang="en-US" sz="2000" dirty="0" err="1">
                <a:solidFill>
                  <a:srgbClr val="202124"/>
                </a:solidFill>
                <a:latin typeface="Josefin Sans" pitchFamily="2" charset="0"/>
              </a:rPr>
              <a:t>este</a:t>
            </a:r>
            <a:r>
              <a:rPr lang="en-US" sz="2000" dirty="0">
                <a:solidFill>
                  <a:srgbClr val="202124"/>
                </a:solidFill>
                <a:latin typeface="Josefin Sans" pitchFamily="2" charset="0"/>
              </a:rPr>
              <a:t> </a:t>
            </a:r>
            <a:r>
              <a:rPr lang="en-US" sz="2000" dirty="0" err="1">
                <a:solidFill>
                  <a:srgbClr val="202124"/>
                </a:solidFill>
                <a:latin typeface="Josefin Sans" pitchFamily="2" charset="0"/>
              </a:rPr>
              <a:t>proyecto</a:t>
            </a:r>
            <a:r>
              <a:rPr lang="en-US" sz="2000" dirty="0">
                <a:solidFill>
                  <a:srgbClr val="202124"/>
                </a:solidFill>
                <a:latin typeface="Josefin Sans" pitchFamily="2" charset="0"/>
              </a:rPr>
              <a:t> </a:t>
            </a:r>
            <a:r>
              <a:rPr lang="en-US" sz="2000" dirty="0" err="1">
                <a:solidFill>
                  <a:srgbClr val="202124"/>
                </a:solidFill>
                <a:latin typeface="Josefin Sans" pitchFamily="2" charset="0"/>
              </a:rPr>
              <a:t>fue</a:t>
            </a:r>
            <a:r>
              <a:rPr lang="en-US" sz="2000" dirty="0">
                <a:solidFill>
                  <a:srgbClr val="202124"/>
                </a:solidFill>
                <a:latin typeface="Josefin Sans" pitchFamily="2" charset="0"/>
              </a:rPr>
              <a:t> </a:t>
            </a:r>
            <a:r>
              <a:rPr lang="en-US" sz="2000" dirty="0" err="1">
                <a:solidFill>
                  <a:srgbClr val="202124"/>
                </a:solidFill>
                <a:latin typeface="Josefin Sans" pitchFamily="2" charset="0"/>
              </a:rPr>
              <a:t>creado</a:t>
            </a:r>
            <a:r>
              <a:rPr lang="en-US" sz="2000" dirty="0">
                <a:solidFill>
                  <a:srgbClr val="202124"/>
                </a:solidFill>
                <a:latin typeface="Josefin Sans" pitchFamily="2" charset="0"/>
              </a:rPr>
              <a:t> para personas </a:t>
            </a:r>
            <a:r>
              <a:rPr lang="en-US" sz="2000" dirty="0" err="1">
                <a:solidFill>
                  <a:srgbClr val="202124"/>
                </a:solidFill>
                <a:latin typeface="Josefin Sans" pitchFamily="2" charset="0"/>
              </a:rPr>
              <a:t>mayore</a:t>
            </a:r>
            <a:r>
              <a:rPr lang="en-US" sz="2000" dirty="0">
                <a:solidFill>
                  <a:srgbClr val="202124"/>
                </a:solidFill>
                <a:latin typeface="Josefin Sans" pitchFamily="2" charset="0"/>
              </a:rPr>
              <a:t>, </a:t>
            </a:r>
            <a:r>
              <a:rPr lang="en-US" sz="2000" dirty="0" err="1">
                <a:solidFill>
                  <a:srgbClr val="202124"/>
                </a:solidFill>
                <a:latin typeface="Josefin Sans" pitchFamily="2" charset="0"/>
              </a:rPr>
              <a:t>por</a:t>
            </a:r>
            <a:r>
              <a:rPr lang="en-US" sz="2000" dirty="0">
                <a:solidFill>
                  <a:srgbClr val="202124"/>
                </a:solidFill>
                <a:latin typeface="Josefin Sans" pitchFamily="2" charset="0"/>
              </a:rPr>
              <a:t> lo que </a:t>
            </a:r>
            <a:r>
              <a:rPr lang="en-US" sz="2000" dirty="0" err="1">
                <a:solidFill>
                  <a:srgbClr val="202124"/>
                </a:solidFill>
                <a:latin typeface="Josefin Sans" pitchFamily="2" charset="0"/>
              </a:rPr>
              <a:t>también</a:t>
            </a:r>
            <a:r>
              <a:rPr lang="en-US" sz="2000" dirty="0">
                <a:solidFill>
                  <a:srgbClr val="202124"/>
                </a:solidFill>
                <a:latin typeface="Josefin Sans" pitchFamily="2" charset="0"/>
              </a:rPr>
              <a:t> </a:t>
            </a:r>
            <a:r>
              <a:rPr lang="en-US" sz="2000" dirty="0" err="1">
                <a:solidFill>
                  <a:srgbClr val="202124"/>
                </a:solidFill>
                <a:latin typeface="Josefin Sans" pitchFamily="2" charset="0"/>
              </a:rPr>
              <a:t>funciona</a:t>
            </a:r>
            <a:r>
              <a:rPr lang="en-US" sz="2000" dirty="0">
                <a:solidFill>
                  <a:srgbClr val="202124"/>
                </a:solidFill>
                <a:latin typeface="Josefin Sans" pitchFamily="2" charset="0"/>
              </a:rPr>
              <a:t> para personas de </a:t>
            </a:r>
            <a:r>
              <a:rPr lang="en-US" sz="2000" dirty="0" err="1">
                <a:solidFill>
                  <a:srgbClr val="202124"/>
                </a:solidFill>
                <a:latin typeface="Josefin Sans" pitchFamily="2" charset="0"/>
              </a:rPr>
              <a:t>edad</a:t>
            </a:r>
            <a:r>
              <a:rPr lang="en-US" sz="2000" dirty="0">
                <a:solidFill>
                  <a:srgbClr val="202124"/>
                </a:solidFill>
                <a:latin typeface="Josefin Sans" pitchFamily="2" charset="0"/>
              </a:rPr>
              <a:t> </a:t>
            </a:r>
            <a:r>
              <a:rPr lang="en-US" sz="2000" dirty="0" err="1">
                <a:solidFill>
                  <a:srgbClr val="202124"/>
                </a:solidFill>
                <a:latin typeface="Josefin Sans" pitchFamily="2" charset="0"/>
              </a:rPr>
              <a:t>avanzada</a:t>
            </a:r>
            <a:r>
              <a:rPr lang="en-US" sz="2000" dirty="0">
                <a:solidFill>
                  <a:srgbClr val="202124"/>
                </a:solidFill>
                <a:latin typeface="Josefin Sans" pitchFamily="2" charset="0"/>
              </a:rPr>
              <a:t>.</a:t>
            </a:r>
          </a:p>
        </p:txBody>
      </p:sp>
      <p:sp>
        <p:nvSpPr>
          <p:cNvPr id="6" name="TextBox 5">
            <a:extLst>
              <a:ext uri="{FF2B5EF4-FFF2-40B4-BE49-F238E27FC236}">
                <a16:creationId xmlns:a16="http://schemas.microsoft.com/office/drawing/2014/main" id="{7E2A3E0C-5D91-1681-ED54-5A159DA0B7AA}"/>
              </a:ext>
            </a:extLst>
          </p:cNvPr>
          <p:cNvSpPr txBox="1"/>
          <p:nvPr/>
        </p:nvSpPr>
        <p:spPr>
          <a:xfrm>
            <a:off x="0" y="229384"/>
            <a:ext cx="837184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Inspirémonos</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en</a:t>
            </a:r>
            <a:r>
              <a:rPr lang="en-US" sz="3600" b="1" dirty="0">
                <a:latin typeface="Amatic SC" panose="00000500000000000000" pitchFamily="2" charset="-79"/>
                <a:cs typeface="Amatic SC" panose="00000500000000000000" pitchFamily="2" charset="-79"/>
              </a:rPr>
              <a:t> Australia: El </a:t>
            </a:r>
            <a:r>
              <a:rPr lang="en-US" sz="3600" b="1" dirty="0" err="1">
                <a:latin typeface="Amatic SC" panose="00000500000000000000" pitchFamily="2" charset="-79"/>
                <a:cs typeface="Amatic SC" panose="00000500000000000000" pitchFamily="2" charset="-79"/>
              </a:rPr>
              <a:t>arte</a:t>
            </a:r>
            <a:r>
              <a:rPr lang="en-US" sz="3600" b="1" dirty="0">
                <a:latin typeface="Amatic SC" panose="00000500000000000000" pitchFamily="2" charset="-79"/>
                <a:cs typeface="Amatic SC" panose="00000500000000000000" pitchFamily="2" charset="-79"/>
              </a:rPr>
              <a:t> de la </a:t>
            </a:r>
            <a:r>
              <a:rPr lang="en-US" sz="3600" b="1" dirty="0" err="1">
                <a:latin typeface="Amatic SC" panose="00000500000000000000" pitchFamily="2" charset="-79"/>
                <a:cs typeface="Amatic SC" panose="00000500000000000000" pitchFamily="2" charset="-79"/>
              </a:rPr>
              <a:t>prescripcción</a:t>
            </a:r>
            <a:r>
              <a:rPr lang="en-US" sz="3600" b="1" dirty="0">
                <a:latin typeface="Amatic SC" panose="00000500000000000000" pitchFamily="2" charset="-79"/>
                <a:cs typeface="Amatic SC" panose="00000500000000000000" pitchFamily="2" charset="-79"/>
              </a:rPr>
              <a:t> social</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4017ECE0-AEB2-6EC1-B1CD-B56478A3529C}"/>
              </a:ext>
            </a:extLst>
          </p:cNvPr>
          <p:cNvSpPr txBox="1"/>
          <p:nvPr/>
        </p:nvSpPr>
        <p:spPr>
          <a:xfrm>
            <a:off x="715977" y="6449886"/>
            <a:ext cx="7513320" cy="338554"/>
          </a:xfrm>
          <a:prstGeom prst="rect">
            <a:avLst/>
          </a:prstGeom>
          <a:noFill/>
        </p:spPr>
        <p:txBody>
          <a:bodyPr wrap="square">
            <a:spAutoFit/>
          </a:bodyPr>
          <a:lstStyle/>
          <a:p>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Fuente: https://www.hammond.com.au/arts-on-prescription-sector-guide/file</a:t>
            </a:r>
            <a:endParaRPr lang="en-IE" sz="1600" dirty="0">
              <a:solidFill>
                <a:srgbClr val="FFC652"/>
              </a:solidFill>
              <a:latin typeface="Josefin Sans" pitchFamily="2" charset="0"/>
            </a:endParaRPr>
          </a:p>
        </p:txBody>
      </p:sp>
      <p:pic>
        <p:nvPicPr>
          <p:cNvPr id="8" name="Picture 7" descr="Icon&#10;&#10;Description automatically generated with low confidence">
            <a:extLst>
              <a:ext uri="{FF2B5EF4-FFF2-40B4-BE49-F238E27FC236}">
                <a16:creationId xmlns:a16="http://schemas.microsoft.com/office/drawing/2014/main" id="{8FF4E7B4-D40D-FBF4-35DF-818D33E09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2163" y="1965504"/>
            <a:ext cx="3962703" cy="3538710"/>
          </a:xfrm>
          <a:prstGeom prst="rect">
            <a:avLst/>
          </a:prstGeom>
        </p:spPr>
      </p:pic>
    </p:spTree>
    <p:extLst>
      <p:ext uri="{BB962C8B-B14F-4D97-AF65-F5344CB8AC3E}">
        <p14:creationId xmlns:p14="http://schemas.microsoft.com/office/powerpoint/2010/main" val="2142831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C215F-4DFC-6E50-4FDE-B93F814B1685}"/>
              </a:ext>
            </a:extLst>
          </p:cNvPr>
          <p:cNvSpPr>
            <a:spLocks noGrp="1"/>
          </p:cNvSpPr>
          <p:nvPr>
            <p:ph type="body" sz="quarter" idx="16"/>
          </p:nvPr>
        </p:nvSpPr>
        <p:spPr>
          <a:xfrm>
            <a:off x="819697" y="808788"/>
            <a:ext cx="7228928" cy="3107313"/>
          </a:xfrm>
        </p:spPr>
        <p:txBody>
          <a:bodyPr/>
          <a:lstStyle/>
          <a:p>
            <a:pPr algn="just">
              <a:lnSpc>
                <a:spcPct val="100000"/>
              </a:lnSpc>
            </a:pPr>
            <a:r>
              <a:rPr lang="es-ES" b="0" i="0" dirty="0">
                <a:solidFill>
                  <a:srgbClr val="222222"/>
                </a:solidFill>
                <a:effectLst/>
              </a:rPr>
              <a:t>La profesión médica ha avanzado mucho en el reconocimiento de los beneficios curativos del arte. Mi esperanza es que algún día las Artes sean consideradas como una parte muy significativa para la vida de las personas</a:t>
            </a:r>
            <a:r>
              <a:rPr lang="en-US" dirty="0">
                <a:solidFill>
                  <a:srgbClr val="222222"/>
                </a:solidFill>
              </a:rPr>
              <a:t>, </a:t>
            </a:r>
            <a:r>
              <a:rPr lang="en-US" dirty="0" err="1">
                <a:solidFill>
                  <a:srgbClr val="222222"/>
                </a:solidFill>
              </a:rPr>
              <a:t>casi</a:t>
            </a:r>
            <a:r>
              <a:rPr lang="en-US" dirty="0">
                <a:solidFill>
                  <a:srgbClr val="222222"/>
                </a:solidFill>
              </a:rPr>
              <a:t> </a:t>
            </a:r>
            <a:r>
              <a:rPr lang="en-US" dirty="0" err="1">
                <a:solidFill>
                  <a:srgbClr val="222222"/>
                </a:solidFill>
              </a:rPr>
              <a:t>como</a:t>
            </a:r>
            <a:r>
              <a:rPr lang="en-US" dirty="0">
                <a:solidFill>
                  <a:srgbClr val="222222"/>
                </a:solidFill>
              </a:rPr>
              <a:t> un </a:t>
            </a:r>
            <a:r>
              <a:rPr lang="en-US" dirty="0" err="1">
                <a:solidFill>
                  <a:srgbClr val="222222"/>
                </a:solidFill>
              </a:rPr>
              <a:t>soplo</a:t>
            </a:r>
            <a:r>
              <a:rPr lang="en-US" dirty="0">
                <a:solidFill>
                  <a:srgbClr val="222222"/>
                </a:solidFill>
              </a:rPr>
              <a:t> de </a:t>
            </a:r>
            <a:r>
              <a:rPr lang="en-US" dirty="0" err="1">
                <a:solidFill>
                  <a:srgbClr val="222222"/>
                </a:solidFill>
              </a:rPr>
              <a:t>aire</a:t>
            </a:r>
            <a:r>
              <a:rPr lang="en-US" dirty="0">
                <a:solidFill>
                  <a:srgbClr val="222222"/>
                </a:solidFill>
              </a:rPr>
              <a:t> fresco</a:t>
            </a:r>
            <a:r>
              <a:rPr lang="en-US" b="0" i="0" dirty="0">
                <a:solidFill>
                  <a:srgbClr val="222222"/>
                </a:solidFill>
                <a:effectLst/>
              </a:rPr>
              <a:t>, comer </a:t>
            </a:r>
            <a:r>
              <a:rPr lang="en-US" b="0" i="0" dirty="0" err="1">
                <a:solidFill>
                  <a:srgbClr val="222222"/>
                </a:solidFill>
                <a:effectLst/>
              </a:rPr>
              <a:t>productos</a:t>
            </a:r>
            <a:r>
              <a:rPr lang="en-US" b="0" i="0" dirty="0">
                <a:solidFill>
                  <a:srgbClr val="222222"/>
                </a:solidFill>
                <a:effectLst/>
              </a:rPr>
              <a:t> naturales o </a:t>
            </a:r>
            <a:r>
              <a:rPr lang="en-US" b="0" i="0" dirty="0" err="1">
                <a:solidFill>
                  <a:srgbClr val="222222"/>
                </a:solidFill>
                <a:effectLst/>
              </a:rPr>
              <a:t>realizar</a:t>
            </a:r>
            <a:r>
              <a:rPr lang="en-US" b="0" i="0" dirty="0">
                <a:solidFill>
                  <a:srgbClr val="222222"/>
                </a:solidFill>
                <a:effectLst/>
              </a:rPr>
              <a:t> </a:t>
            </a:r>
            <a:r>
              <a:rPr lang="en-US" b="0" i="0" dirty="0" err="1">
                <a:solidFill>
                  <a:srgbClr val="222222"/>
                </a:solidFill>
                <a:effectLst/>
              </a:rPr>
              <a:t>ejercicio</a:t>
            </a:r>
            <a:r>
              <a:rPr lang="en-US" b="0" i="0" dirty="0">
                <a:solidFill>
                  <a:srgbClr val="222222"/>
                </a:solidFill>
                <a:effectLst/>
              </a:rPr>
              <a:t> al </a:t>
            </a:r>
            <a:r>
              <a:rPr lang="en-US" b="0" i="0" dirty="0" err="1">
                <a:solidFill>
                  <a:srgbClr val="222222"/>
                </a:solidFill>
                <a:effectLst/>
              </a:rPr>
              <a:t>aire</a:t>
            </a:r>
            <a:r>
              <a:rPr lang="en-US" b="0" i="0" dirty="0">
                <a:solidFill>
                  <a:srgbClr val="222222"/>
                </a:solidFill>
                <a:effectLst/>
              </a:rPr>
              <a:t> libre.</a:t>
            </a:r>
            <a:endParaRPr lang="en-IE" dirty="0"/>
          </a:p>
        </p:txBody>
      </p:sp>
      <p:sp>
        <p:nvSpPr>
          <p:cNvPr id="7" name="Text Placeholder 6">
            <a:extLst>
              <a:ext uri="{FF2B5EF4-FFF2-40B4-BE49-F238E27FC236}">
                <a16:creationId xmlns:a16="http://schemas.microsoft.com/office/drawing/2014/main" id="{FA133B68-3BBD-CE39-1E10-118AFB02540B}"/>
              </a:ext>
            </a:extLst>
          </p:cNvPr>
          <p:cNvSpPr>
            <a:spLocks noGrp="1"/>
          </p:cNvSpPr>
          <p:nvPr>
            <p:ph type="body" sz="quarter" idx="25"/>
          </p:nvPr>
        </p:nvSpPr>
        <p:spPr>
          <a:xfrm>
            <a:off x="309403" y="933014"/>
            <a:ext cx="796700" cy="553134"/>
          </a:xfrm>
        </p:spPr>
        <p:txBody>
          <a:bodyPr/>
          <a:lstStyle/>
          <a:p>
            <a:r>
              <a:rPr lang="en-IE" dirty="0"/>
              <a:t>“</a:t>
            </a:r>
          </a:p>
        </p:txBody>
      </p:sp>
      <p:sp>
        <p:nvSpPr>
          <p:cNvPr id="8" name="Text Placeholder 7">
            <a:extLst>
              <a:ext uri="{FF2B5EF4-FFF2-40B4-BE49-F238E27FC236}">
                <a16:creationId xmlns:a16="http://schemas.microsoft.com/office/drawing/2014/main" id="{2B5FC1BF-7C82-D1FE-7A2A-88A1B2DE8D7D}"/>
              </a:ext>
            </a:extLst>
          </p:cNvPr>
          <p:cNvSpPr>
            <a:spLocks noGrp="1"/>
          </p:cNvSpPr>
          <p:nvPr>
            <p:ph type="body" sz="quarter" idx="26"/>
          </p:nvPr>
        </p:nvSpPr>
        <p:spPr>
          <a:xfrm>
            <a:off x="2240524" y="3992569"/>
            <a:ext cx="2579872" cy="684000"/>
          </a:xfrm>
        </p:spPr>
        <p:txBody>
          <a:bodyPr/>
          <a:lstStyle/>
          <a:p>
            <a:r>
              <a:rPr lang="en-IE" dirty="0"/>
              <a:t>“</a:t>
            </a:r>
          </a:p>
        </p:txBody>
      </p:sp>
      <p:sp>
        <p:nvSpPr>
          <p:cNvPr id="5" name="Text Placeholder 4">
            <a:extLst>
              <a:ext uri="{FF2B5EF4-FFF2-40B4-BE49-F238E27FC236}">
                <a16:creationId xmlns:a16="http://schemas.microsoft.com/office/drawing/2014/main" id="{BEFB053C-EB44-3348-32DD-464920BB1D4D}"/>
              </a:ext>
            </a:extLst>
          </p:cNvPr>
          <p:cNvSpPr>
            <a:spLocks noGrp="1"/>
          </p:cNvSpPr>
          <p:nvPr>
            <p:ph type="body" sz="quarter" idx="18"/>
          </p:nvPr>
        </p:nvSpPr>
        <p:spPr>
          <a:xfrm>
            <a:off x="3045949" y="5707212"/>
            <a:ext cx="5742451" cy="684000"/>
          </a:xfrm>
        </p:spPr>
        <p:txBody>
          <a:bodyPr/>
          <a:lstStyle/>
          <a:p>
            <a:r>
              <a:rPr lang="en-US" sz="2400" dirty="0"/>
              <a:t>Renée Phillips </a:t>
            </a:r>
            <a:r>
              <a:rPr lang="en-US" sz="2400" dirty="0" err="1"/>
              <a:t>fundó</a:t>
            </a:r>
            <a:r>
              <a:rPr lang="en-US" sz="2400" dirty="0"/>
              <a:t> The Healing Power of ART &amp; ARTISTS </a:t>
            </a:r>
            <a:r>
              <a:rPr lang="en-US" sz="2400" dirty="0" err="1"/>
              <a:t>en</a:t>
            </a:r>
            <a:r>
              <a:rPr lang="en-US" sz="2400" dirty="0"/>
              <a:t> 2015. Es </a:t>
            </a:r>
            <a:r>
              <a:rPr lang="en-US" sz="2400" dirty="0" err="1"/>
              <a:t>fundadora</a:t>
            </a:r>
            <a:r>
              <a:rPr lang="en-US" sz="2400" dirty="0"/>
              <a:t> y </a:t>
            </a:r>
            <a:r>
              <a:rPr lang="en-US" sz="2400" dirty="0" err="1"/>
              <a:t>directora</a:t>
            </a:r>
            <a:r>
              <a:rPr lang="en-US" sz="2400" dirty="0"/>
              <a:t> de Manhattan Arts International www.ManhattanArts.com </a:t>
            </a:r>
            <a:endParaRPr lang="en-IE" sz="2400" dirty="0"/>
          </a:p>
        </p:txBody>
      </p:sp>
      <p:sp>
        <p:nvSpPr>
          <p:cNvPr id="2" name="Slide Number Placeholder 1">
            <a:extLst>
              <a:ext uri="{FF2B5EF4-FFF2-40B4-BE49-F238E27FC236}">
                <a16:creationId xmlns:a16="http://schemas.microsoft.com/office/drawing/2014/main" id="{8F957579-4600-C689-FF7A-2014E5478D4A}"/>
              </a:ext>
            </a:extLst>
          </p:cNvPr>
          <p:cNvSpPr>
            <a:spLocks noGrp="1"/>
          </p:cNvSpPr>
          <p:nvPr>
            <p:ph type="sldNum" sz="quarter" idx="4294967295"/>
          </p:nvPr>
        </p:nvSpPr>
        <p:spPr>
          <a:xfrm>
            <a:off x="9448800" y="6356350"/>
            <a:ext cx="2743200" cy="365125"/>
          </a:xfrm>
        </p:spPr>
        <p:txBody>
          <a:bodyPr/>
          <a:lstStyle/>
          <a:p>
            <a:fld id="{48F63A3B-78C7-47BE-AE5E-E10140E04643}" type="slidenum">
              <a:rPr lang="en-US" smtClean="0"/>
              <a:t>34</a:t>
            </a:fld>
            <a:endParaRPr lang="en-US"/>
          </a:p>
        </p:txBody>
      </p:sp>
      <p:sp>
        <p:nvSpPr>
          <p:cNvPr id="12" name="TextBox 11">
            <a:extLst>
              <a:ext uri="{FF2B5EF4-FFF2-40B4-BE49-F238E27FC236}">
                <a16:creationId xmlns:a16="http://schemas.microsoft.com/office/drawing/2014/main" id="{13200A01-BF72-3AB9-76D3-899B3B3DD2CE}"/>
              </a:ext>
            </a:extLst>
          </p:cNvPr>
          <p:cNvSpPr txBox="1"/>
          <p:nvPr/>
        </p:nvSpPr>
        <p:spPr>
          <a:xfrm>
            <a:off x="3257550" y="4351201"/>
            <a:ext cx="6096000" cy="707886"/>
          </a:xfrm>
          <a:prstGeom prst="rect">
            <a:avLst/>
          </a:prstGeom>
          <a:noFill/>
        </p:spPr>
        <p:txBody>
          <a:bodyPr wrap="square">
            <a:spAutoFit/>
          </a:bodyPr>
          <a:lstStyle/>
          <a:p>
            <a:r>
              <a:rPr lang="en-IE" sz="4000" b="1" dirty="0">
                <a:latin typeface="Amatic SC" panose="00000500000000000000" pitchFamily="2" charset="-79"/>
                <a:cs typeface="Amatic SC" panose="00000500000000000000" pitchFamily="2" charset="-79"/>
              </a:rPr>
              <a:t>Renée Phillips </a:t>
            </a:r>
          </a:p>
        </p:txBody>
      </p:sp>
    </p:spTree>
    <p:extLst>
      <p:ext uri="{BB962C8B-B14F-4D97-AF65-F5344CB8AC3E}">
        <p14:creationId xmlns:p14="http://schemas.microsoft.com/office/powerpoint/2010/main" val="123051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6B8FA-CB9B-D1B5-8F59-519C261F8AED}"/>
              </a:ext>
            </a:extLst>
          </p:cNvPr>
          <p:cNvSpPr>
            <a:spLocks noGrp="1"/>
          </p:cNvSpPr>
          <p:nvPr>
            <p:ph type="sldNum" sz="quarter" idx="12"/>
          </p:nvPr>
        </p:nvSpPr>
        <p:spPr/>
        <p:txBody>
          <a:bodyPr/>
          <a:lstStyle/>
          <a:p>
            <a:fld id="{48F63A3B-78C7-47BE-AE5E-E10140E04643}" type="slidenum">
              <a:rPr lang="en-US" smtClean="0"/>
              <a:t>35</a:t>
            </a:fld>
            <a:endParaRPr lang="en-US"/>
          </a:p>
        </p:txBody>
      </p:sp>
      <p:sp>
        <p:nvSpPr>
          <p:cNvPr id="3" name="TextBox 2">
            <a:extLst>
              <a:ext uri="{FF2B5EF4-FFF2-40B4-BE49-F238E27FC236}">
                <a16:creationId xmlns:a16="http://schemas.microsoft.com/office/drawing/2014/main" id="{87DAE305-A444-526F-FA7B-9B5B221F845F}"/>
              </a:ext>
            </a:extLst>
          </p:cNvPr>
          <p:cNvSpPr txBox="1"/>
          <p:nvPr/>
        </p:nvSpPr>
        <p:spPr>
          <a:xfrm>
            <a:off x="4805681" y="1062573"/>
            <a:ext cx="7243042" cy="5324535"/>
          </a:xfrm>
          <a:prstGeom prst="rect">
            <a:avLst/>
          </a:prstGeom>
          <a:noFill/>
        </p:spPr>
        <p:txBody>
          <a:bodyPr wrap="square" rtlCol="0">
            <a:spAutoFit/>
          </a:bodyPr>
          <a:lstStyle/>
          <a:p>
            <a:pPr algn="just"/>
            <a:r>
              <a:rPr lang="en-US" sz="2000" dirty="0">
                <a:latin typeface="Josefin Sans" pitchFamily="2" charset="0"/>
              </a:rPr>
              <a:t>Let's Craft NI </a:t>
            </a:r>
            <a:r>
              <a:rPr lang="en-US" sz="2000" dirty="0" err="1">
                <a:latin typeface="Josefin Sans" pitchFamily="2" charset="0"/>
              </a:rPr>
              <a:t>trabaja</a:t>
            </a:r>
            <a:r>
              <a:rPr lang="en-US" sz="2000" dirty="0">
                <a:latin typeface="Josefin Sans" pitchFamily="2" charset="0"/>
              </a:rPr>
              <a:t> con </a:t>
            </a:r>
            <a:r>
              <a:rPr lang="en-US" sz="2000" dirty="0" err="1">
                <a:latin typeface="Josefin Sans" pitchFamily="2" charset="0"/>
              </a:rPr>
              <a:t>grupos</a:t>
            </a:r>
            <a:r>
              <a:rPr lang="en-US" sz="2000" dirty="0">
                <a:latin typeface="Josefin Sans" pitchFamily="2" charset="0"/>
              </a:rPr>
              <a:t> de la </a:t>
            </a:r>
            <a:r>
              <a:rPr lang="en-US" sz="2000" dirty="0" err="1">
                <a:latin typeface="Josefin Sans" pitchFamily="2" charset="0"/>
              </a:rPr>
              <a:t>comunidad</a:t>
            </a:r>
            <a:r>
              <a:rPr lang="en-US" sz="2000" dirty="0">
                <a:latin typeface="Josefin Sans" pitchFamily="2" charset="0"/>
              </a:rPr>
              <a:t> y </a:t>
            </a:r>
            <a:r>
              <a:rPr lang="en-US" sz="2000" dirty="0" err="1">
                <a:latin typeface="Josefin Sans" pitchFamily="2" charset="0"/>
              </a:rPr>
              <a:t>organizaciones</a:t>
            </a:r>
            <a:r>
              <a:rPr lang="en-US" sz="2000" dirty="0">
                <a:latin typeface="Josefin Sans" pitchFamily="2" charset="0"/>
              </a:rPr>
              <a:t> de </a:t>
            </a:r>
            <a:r>
              <a:rPr lang="en-US" sz="2000" dirty="0" err="1">
                <a:latin typeface="Josefin Sans" pitchFamily="2" charset="0"/>
              </a:rPr>
              <a:t>mujeres</a:t>
            </a:r>
            <a:r>
              <a:rPr lang="en-US" sz="2000" dirty="0">
                <a:latin typeface="Josefin Sans" pitchFamily="2" charset="0"/>
              </a:rPr>
              <a:t> del Norte de </a:t>
            </a:r>
            <a:r>
              <a:rPr lang="en-US" sz="2000" dirty="0" err="1">
                <a:latin typeface="Josefin Sans" pitchFamily="2" charset="0"/>
              </a:rPr>
              <a:t>Irlanda</a:t>
            </a:r>
            <a:r>
              <a:rPr lang="en-US" sz="2000" dirty="0">
                <a:latin typeface="Josefin Sans" pitchFamily="2" charset="0"/>
              </a:rPr>
              <a:t>. </a:t>
            </a:r>
            <a:r>
              <a:rPr lang="es-ES" sz="2000" dirty="0">
                <a:latin typeface="Josefin Sans" pitchFamily="2" charset="0"/>
              </a:rPr>
              <a:t>Ofrecen una serie de programas de salud y bienestar a través de la artesanía. Sus programas de apoyo trabajando una Salud Mental Positiva y el Mindfulness, al tiempo que se fomenta la creatividad y el aprendizaje permanente</a:t>
            </a:r>
            <a:r>
              <a:rPr lang="en-US" sz="2000" dirty="0">
                <a:latin typeface="Josefin Sans" pitchFamily="2" charset="0"/>
              </a:rPr>
              <a:t>. </a:t>
            </a:r>
            <a:r>
              <a:rPr lang="es-ES" sz="2000" dirty="0">
                <a:latin typeface="Josefin Sans" pitchFamily="2" charset="0"/>
              </a:rPr>
              <a:t>Las artesanías y el trabajo con las manos tienen muchos beneficios para la salud, y las investigaciones demuestran los beneficios para la salud, incluidos los beneficios para la salud mental.</a:t>
            </a:r>
          </a:p>
          <a:p>
            <a:pPr algn="just"/>
            <a:br>
              <a:rPr lang="en-US" sz="2000" dirty="0">
                <a:latin typeface="Josefin Sans" pitchFamily="2" charset="0"/>
              </a:rPr>
            </a:br>
            <a:r>
              <a:rPr lang="en-US" sz="2000" dirty="0">
                <a:latin typeface="Josefin Sans" pitchFamily="2" charset="0"/>
              </a:rPr>
              <a:t>Let’s Craft NI </a:t>
            </a:r>
            <a:r>
              <a:rPr lang="es-ES" sz="2000" dirty="0">
                <a:latin typeface="Josefin Sans" pitchFamily="2" charset="0"/>
              </a:rPr>
              <a:t>Los programas de artesanía se ajustan a los </a:t>
            </a:r>
            <a:r>
              <a:rPr lang="es-ES" sz="2000" dirty="0">
                <a:latin typeface="Josefin Sans" pitchFamily="2" charset="0"/>
                <a:hlinkClick r:id="rId2"/>
              </a:rPr>
              <a:t>5 pasos recomendados para una salud mental positiva</a:t>
            </a:r>
            <a:br>
              <a:rPr lang="en-US" sz="2000" dirty="0">
                <a:latin typeface="Josefin Sans" pitchFamily="2" charset="0"/>
              </a:rPr>
            </a:br>
            <a:endParaRPr lang="en-US" sz="2000" dirty="0">
              <a:latin typeface="Josefin Sans" pitchFamily="2" charset="0"/>
            </a:endParaRPr>
          </a:p>
          <a:p>
            <a:pPr algn="just"/>
            <a:r>
              <a:rPr lang="en-US" sz="2000" dirty="0">
                <a:latin typeface="Josefin Sans" pitchFamily="2" charset="0"/>
              </a:rPr>
              <a:t>Sus </a:t>
            </a:r>
            <a:r>
              <a:rPr lang="en-US" sz="2000" dirty="0" err="1">
                <a:latin typeface="Josefin Sans" pitchFamily="2" charset="0"/>
              </a:rPr>
              <a:t>actividades</a:t>
            </a:r>
            <a:r>
              <a:rPr lang="en-US" sz="2000" dirty="0">
                <a:latin typeface="Josefin Sans" pitchFamily="2" charset="0"/>
              </a:rPr>
              <a:t> </a:t>
            </a:r>
            <a:r>
              <a:rPr lang="en-US" sz="2000" dirty="0" err="1">
                <a:latin typeface="Josefin Sans" pitchFamily="2" charset="0"/>
              </a:rPr>
              <a:t>están</a:t>
            </a:r>
            <a:r>
              <a:rPr lang="en-US" sz="2000" dirty="0">
                <a:latin typeface="Josefin Sans" pitchFamily="2" charset="0"/>
              </a:rPr>
              <a:t> </a:t>
            </a:r>
            <a:r>
              <a:rPr lang="en-US" sz="2000" dirty="0" err="1">
                <a:latin typeface="Josefin Sans" pitchFamily="2" charset="0"/>
              </a:rPr>
              <a:t>diseñadas</a:t>
            </a:r>
            <a:r>
              <a:rPr lang="en-US" sz="2000" dirty="0">
                <a:latin typeface="Josefin Sans" pitchFamily="2" charset="0"/>
              </a:rPr>
              <a:t> para </a:t>
            </a:r>
            <a:r>
              <a:rPr lang="en-US" sz="2000" dirty="0" err="1">
                <a:latin typeface="Josefin Sans" pitchFamily="2" charset="0"/>
              </a:rPr>
              <a:t>potencias</a:t>
            </a:r>
            <a:r>
              <a:rPr lang="en-US" sz="2000" dirty="0">
                <a:latin typeface="Josefin Sans" pitchFamily="2" charset="0"/>
              </a:rPr>
              <a:t> la </a:t>
            </a:r>
            <a:r>
              <a:rPr lang="en-US" sz="2000" dirty="0" err="1">
                <a:latin typeface="Josefin Sans" pitchFamily="2" charset="0"/>
              </a:rPr>
              <a:t>confianza</a:t>
            </a:r>
            <a:r>
              <a:rPr lang="en-US" sz="2000" dirty="0">
                <a:latin typeface="Josefin Sans" pitchFamily="2" charset="0"/>
              </a:rPr>
              <a:t>, </a:t>
            </a:r>
            <a:r>
              <a:rPr lang="en-US" sz="2000" dirty="0" err="1">
                <a:latin typeface="Josefin Sans" pitchFamily="2" charset="0"/>
              </a:rPr>
              <a:t>mejorar</a:t>
            </a:r>
            <a:r>
              <a:rPr lang="en-US" sz="2000" dirty="0">
                <a:latin typeface="Josefin Sans" pitchFamily="2" charset="0"/>
              </a:rPr>
              <a:t> sus </a:t>
            </a:r>
            <a:r>
              <a:rPr lang="en-US" sz="2000" dirty="0" err="1">
                <a:latin typeface="Josefin Sans" pitchFamily="2" charset="0"/>
              </a:rPr>
              <a:t>habilidades</a:t>
            </a:r>
            <a:r>
              <a:rPr lang="en-US" sz="2000" dirty="0">
                <a:latin typeface="Josefin Sans" pitchFamily="2" charset="0"/>
              </a:rPr>
              <a:t>, </a:t>
            </a:r>
            <a:r>
              <a:rPr lang="en-US" sz="2000" dirty="0" err="1">
                <a:latin typeface="Josefin Sans" pitchFamily="2" charset="0"/>
              </a:rPr>
              <a:t>el</a:t>
            </a:r>
            <a:r>
              <a:rPr lang="en-US" sz="2000" dirty="0">
                <a:latin typeface="Josefin Sans" pitchFamily="2" charset="0"/>
              </a:rPr>
              <a:t> </a:t>
            </a:r>
            <a:r>
              <a:rPr lang="en-US" sz="2000" dirty="0" err="1">
                <a:latin typeface="Josefin Sans" pitchFamily="2" charset="0"/>
              </a:rPr>
              <a:t>aprendizaje</a:t>
            </a:r>
            <a:r>
              <a:rPr lang="en-US" sz="2000" dirty="0">
                <a:latin typeface="Josefin Sans" pitchFamily="2" charset="0"/>
              </a:rPr>
              <a:t>, </a:t>
            </a:r>
            <a:r>
              <a:rPr lang="en-US" sz="2000" dirty="0" err="1">
                <a:latin typeface="Josefin Sans" pitchFamily="2" charset="0"/>
              </a:rPr>
              <a:t>proveer</a:t>
            </a:r>
            <a:r>
              <a:rPr lang="en-US" sz="2000" dirty="0">
                <a:latin typeface="Josefin Sans" pitchFamily="2" charset="0"/>
              </a:rPr>
              <a:t> de </a:t>
            </a:r>
            <a:r>
              <a:rPr lang="en-US" sz="2000" dirty="0" err="1">
                <a:latin typeface="Josefin Sans" pitchFamily="2" charset="0"/>
              </a:rPr>
              <a:t>una</a:t>
            </a:r>
            <a:r>
              <a:rPr lang="en-US" sz="2000" dirty="0">
                <a:latin typeface="Josefin Sans" pitchFamily="2" charset="0"/>
              </a:rPr>
              <a:t> </a:t>
            </a:r>
            <a:r>
              <a:rPr lang="en-US" sz="2000" dirty="0" err="1">
                <a:latin typeface="Josefin Sans" pitchFamily="2" charset="0"/>
              </a:rPr>
              <a:t>sensación</a:t>
            </a:r>
            <a:r>
              <a:rPr lang="en-US" sz="2000" dirty="0">
                <a:latin typeface="Josefin Sans" pitchFamily="2" charset="0"/>
              </a:rPr>
              <a:t> de </a:t>
            </a:r>
            <a:r>
              <a:rPr lang="en-US" sz="2000" dirty="0" err="1">
                <a:latin typeface="Josefin Sans" pitchFamily="2" charset="0"/>
              </a:rPr>
              <a:t>logro</a:t>
            </a:r>
            <a:r>
              <a:rPr lang="en-US" sz="2000" dirty="0">
                <a:latin typeface="Josefin Sans" pitchFamily="2" charset="0"/>
              </a:rPr>
              <a:t> y </a:t>
            </a:r>
            <a:r>
              <a:rPr lang="en-US" sz="2000" dirty="0" err="1">
                <a:latin typeface="Josefin Sans" pitchFamily="2" charset="0"/>
              </a:rPr>
              <a:t>mejorar</a:t>
            </a:r>
            <a:r>
              <a:rPr lang="en-US" sz="2000" dirty="0">
                <a:latin typeface="Josefin Sans" pitchFamily="2" charset="0"/>
              </a:rPr>
              <a:t> </a:t>
            </a:r>
            <a:r>
              <a:rPr lang="en-US" sz="2000" dirty="0" err="1">
                <a:latin typeface="Josefin Sans" pitchFamily="2" charset="0"/>
              </a:rPr>
              <a:t>el</a:t>
            </a:r>
            <a:r>
              <a:rPr lang="en-US" sz="2000" dirty="0">
                <a:latin typeface="Josefin Sans" pitchFamily="2" charset="0"/>
              </a:rPr>
              <a:t> </a:t>
            </a:r>
            <a:r>
              <a:rPr lang="en-US" sz="2000" dirty="0" err="1">
                <a:latin typeface="Josefin Sans" pitchFamily="2" charset="0"/>
              </a:rPr>
              <a:t>bienestar</a:t>
            </a:r>
            <a:r>
              <a:rPr lang="en-US" sz="2000" dirty="0">
                <a:latin typeface="Josefin Sans" pitchFamily="2" charset="0"/>
              </a:rPr>
              <a:t> </a:t>
            </a:r>
            <a:r>
              <a:rPr lang="en-US" sz="2000" dirty="0" err="1">
                <a:latin typeface="Josefin Sans" pitchFamily="2" charset="0"/>
              </a:rPr>
              <a:t>mediante</a:t>
            </a:r>
            <a:r>
              <a:rPr lang="en-US" sz="2000" dirty="0">
                <a:latin typeface="Josefin Sans" pitchFamily="2" charset="0"/>
              </a:rPr>
              <a:t> </a:t>
            </a:r>
            <a:r>
              <a:rPr lang="en-US" sz="2000" dirty="0" err="1">
                <a:latin typeface="Josefin Sans" pitchFamily="2" charset="0"/>
              </a:rPr>
              <a:t>el</a:t>
            </a:r>
            <a:r>
              <a:rPr lang="en-US" sz="2000" dirty="0">
                <a:latin typeface="Josefin Sans" pitchFamily="2" charset="0"/>
              </a:rPr>
              <a:t> </a:t>
            </a:r>
            <a:r>
              <a:rPr lang="en-US" sz="2000" dirty="0">
                <a:latin typeface="Josefin Sans" pitchFamily="2" charset="0"/>
                <a:hlinkClick r:id="rId3">
                  <a:extLst>
                    <a:ext uri="{A12FA001-AC4F-418D-AE19-62706E023703}">
                      <ahyp:hlinkClr xmlns:ahyp="http://schemas.microsoft.com/office/drawing/2018/hyperlinkcolor" val="tx"/>
                    </a:ext>
                  </a:extLst>
                </a:hlinkClick>
              </a:rPr>
              <a:t>mindfulness</a:t>
            </a:r>
            <a:r>
              <a:rPr lang="en-US" sz="2000" dirty="0">
                <a:latin typeface="Josefin Sans" pitchFamily="2" charset="0"/>
              </a:rPr>
              <a:t>.</a:t>
            </a:r>
          </a:p>
        </p:txBody>
      </p:sp>
      <p:pic>
        <p:nvPicPr>
          <p:cNvPr id="5" name="Picture 4" descr="A picture containing text&#10;&#10;Description automatically generated">
            <a:extLst>
              <a:ext uri="{FF2B5EF4-FFF2-40B4-BE49-F238E27FC236}">
                <a16:creationId xmlns:a16="http://schemas.microsoft.com/office/drawing/2014/main" id="{22981608-8E02-E99D-5340-B5C5BAD3C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0381"/>
            <a:ext cx="4701725" cy="4992130"/>
          </a:xfrm>
          <a:prstGeom prst="rect">
            <a:avLst/>
          </a:prstGeom>
        </p:spPr>
      </p:pic>
      <p:sp>
        <p:nvSpPr>
          <p:cNvPr id="4" name="TextBox 3">
            <a:extLst>
              <a:ext uri="{FF2B5EF4-FFF2-40B4-BE49-F238E27FC236}">
                <a16:creationId xmlns:a16="http://schemas.microsoft.com/office/drawing/2014/main" id="{3E1C9265-2767-90FE-E141-2FA64829C94E}"/>
              </a:ext>
            </a:extLst>
          </p:cNvPr>
          <p:cNvSpPr txBox="1"/>
          <p:nvPr/>
        </p:nvSpPr>
        <p:spPr>
          <a:xfrm>
            <a:off x="0" y="190751"/>
            <a:ext cx="1101344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 </a:t>
            </a:r>
            <a:r>
              <a:rPr lang="en-US" sz="3600" b="1" dirty="0" err="1">
                <a:latin typeface="Amatic SC" panose="00000500000000000000" pitchFamily="2" charset="-79"/>
                <a:cs typeface="Amatic SC" panose="00000500000000000000" pitchFamily="2" charset="-79"/>
              </a:rPr>
              <a:t>Talleres</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artesanía</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Inspírate</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en</a:t>
            </a:r>
            <a:r>
              <a:rPr lang="en-US" sz="3600" b="1" dirty="0">
                <a:latin typeface="Amatic SC" panose="00000500000000000000" pitchFamily="2" charset="-79"/>
                <a:cs typeface="Amatic SC" panose="00000500000000000000" pitchFamily="2" charset="-79"/>
              </a:rPr>
              <a:t> Let's Craft NI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DD9D2BC-7DA9-FD3A-630C-F9C5EB1CB579}"/>
              </a:ext>
            </a:extLst>
          </p:cNvPr>
          <p:cNvSpPr txBox="1"/>
          <p:nvPr/>
        </p:nvSpPr>
        <p:spPr>
          <a:xfrm>
            <a:off x="106680" y="6341080"/>
            <a:ext cx="7421880" cy="338554"/>
          </a:xfrm>
          <a:prstGeom prst="rect">
            <a:avLst/>
          </a:prstGeom>
          <a:noFill/>
        </p:spPr>
        <p:txBody>
          <a:bodyPr wrap="square">
            <a:spAutoFit/>
          </a:bodyPr>
          <a:lstStyle/>
          <a:p>
            <a:r>
              <a:rPr lang="en-IE" sz="16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Fuente: https://www.letscraftni.com/womens-organisations.html</a:t>
            </a:r>
            <a:endParaRPr lang="en-IE" sz="1600" dirty="0">
              <a:solidFill>
                <a:srgbClr val="FFC652"/>
              </a:solidFill>
              <a:latin typeface="Josefin Sans" pitchFamily="2" charset="0"/>
            </a:endParaRPr>
          </a:p>
        </p:txBody>
      </p:sp>
    </p:spTree>
    <p:extLst>
      <p:ext uri="{BB962C8B-B14F-4D97-AF65-F5344CB8AC3E}">
        <p14:creationId xmlns:p14="http://schemas.microsoft.com/office/powerpoint/2010/main" val="284533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391418-4920-4FAD-FDFB-CDC41F2F896F}"/>
              </a:ext>
            </a:extLst>
          </p:cNvPr>
          <p:cNvSpPr>
            <a:spLocks noGrp="1"/>
          </p:cNvSpPr>
          <p:nvPr>
            <p:ph type="sldNum" sz="quarter" idx="12"/>
          </p:nvPr>
        </p:nvSpPr>
        <p:spPr/>
        <p:txBody>
          <a:bodyPr/>
          <a:lstStyle/>
          <a:p>
            <a:fld id="{48F63A3B-78C7-47BE-AE5E-E10140E04643}" type="slidenum">
              <a:rPr lang="en-US" smtClean="0"/>
              <a:t>36</a:t>
            </a:fld>
            <a:endParaRPr lang="en-US"/>
          </a:p>
        </p:txBody>
      </p:sp>
      <p:sp>
        <p:nvSpPr>
          <p:cNvPr id="4" name="TextBox 3">
            <a:extLst>
              <a:ext uri="{FF2B5EF4-FFF2-40B4-BE49-F238E27FC236}">
                <a16:creationId xmlns:a16="http://schemas.microsoft.com/office/drawing/2014/main" id="{A4993170-EA7A-3FD0-95B1-A0DF17A690D9}"/>
              </a:ext>
            </a:extLst>
          </p:cNvPr>
          <p:cNvSpPr txBox="1"/>
          <p:nvPr/>
        </p:nvSpPr>
        <p:spPr>
          <a:xfrm>
            <a:off x="177259" y="1387329"/>
            <a:ext cx="5909767" cy="4401205"/>
          </a:xfrm>
          <a:prstGeom prst="rect">
            <a:avLst/>
          </a:prstGeom>
          <a:noFill/>
        </p:spPr>
        <p:txBody>
          <a:bodyPr wrap="square" rtlCol="0">
            <a:spAutoFit/>
          </a:bodyPr>
          <a:lstStyle/>
          <a:p>
            <a:pPr algn="ctr"/>
            <a:r>
              <a:rPr lang="en-US" sz="2000" b="1" dirty="0">
                <a:solidFill>
                  <a:srgbClr val="333333"/>
                </a:solidFill>
                <a:latin typeface="Josefin Sans" pitchFamily="2" charset="0"/>
              </a:rPr>
              <a:t>‘</a:t>
            </a:r>
            <a:r>
              <a:rPr lang="es-ES" sz="2000" b="1" dirty="0">
                <a:solidFill>
                  <a:srgbClr val="333333"/>
                </a:solidFill>
                <a:latin typeface="Josefin Sans" pitchFamily="2" charset="0"/>
              </a:rPr>
              <a:t>Luz en lugares oscuros": exploración de los datos cualitativos de un estudio longitudinal que utiliza las artes creativas como forma de prescripción social</a:t>
            </a:r>
            <a:endParaRPr lang="en-US" sz="2000" b="1" dirty="0">
              <a:solidFill>
                <a:srgbClr val="333333"/>
              </a:solidFill>
              <a:latin typeface="Josefin Sans" pitchFamily="2" charset="0"/>
            </a:endParaRPr>
          </a:p>
          <a:p>
            <a:pPr algn="ctr"/>
            <a:endParaRPr lang="en-US" sz="2000" b="1" dirty="0">
              <a:solidFill>
                <a:srgbClr val="333333"/>
              </a:solidFill>
              <a:latin typeface="Josefin Sans" pitchFamily="2" charset="0"/>
            </a:endParaRPr>
          </a:p>
          <a:p>
            <a:pPr algn="ctr"/>
            <a:r>
              <a:rPr lang="es-ES" sz="2000" dirty="0">
                <a:solidFill>
                  <a:srgbClr val="333333"/>
                </a:solidFill>
                <a:latin typeface="Josefin Sans" pitchFamily="2" charset="0"/>
              </a:rPr>
              <a:t>Las reacciones de los participantes demuestran que el programa proporcionó una serie de beneficios personales y sociales raramente considerados o explorados en estudios comparativos. El análisis sugiere que los participantes fueron capaces de autogestionar aspectos de sus condiciones de salud y pudieron progresar hacia una mejor salud física y/o mental.</a:t>
            </a:r>
            <a:endParaRPr lang="en-US" sz="2000" b="1" dirty="0">
              <a:solidFill>
                <a:srgbClr val="333333"/>
              </a:solidFill>
              <a:latin typeface="Josefin Sans" pitchFamily="2" charset="0"/>
            </a:endParaRPr>
          </a:p>
        </p:txBody>
      </p:sp>
      <p:pic>
        <p:nvPicPr>
          <p:cNvPr id="5" name="Picture 4" descr="Sun shining through the trees&#10;&#10;Description automatically generated with medium confidence">
            <a:extLst>
              <a:ext uri="{FF2B5EF4-FFF2-40B4-BE49-F238E27FC236}">
                <a16:creationId xmlns:a16="http://schemas.microsoft.com/office/drawing/2014/main" id="{7BA1A566-95CC-CADA-561B-A63ACB53FD60}"/>
              </a:ext>
            </a:extLst>
          </p:cNvPr>
          <p:cNvPicPr>
            <a:picLocks noChangeAspect="1"/>
          </p:cNvPicPr>
          <p:nvPr/>
        </p:nvPicPr>
        <p:blipFill rotWithShape="1">
          <a:blip r:embed="rId2">
            <a:extLst>
              <a:ext uri="{28A0092B-C50C-407E-A947-70E740481C1C}">
                <a14:useLocalDpi xmlns:a14="http://schemas.microsoft.com/office/drawing/2010/main" val="0"/>
              </a:ext>
            </a:extLst>
          </a:blip>
          <a:srcRect l="10633"/>
          <a:stretch/>
        </p:blipFill>
        <p:spPr>
          <a:xfrm>
            <a:off x="7041928" y="1131920"/>
            <a:ext cx="5093909" cy="5279391"/>
          </a:xfrm>
          <a:prstGeom prst="rect">
            <a:avLst/>
          </a:prstGeom>
        </p:spPr>
      </p:pic>
      <p:sp>
        <p:nvSpPr>
          <p:cNvPr id="3" name="TextBox 2">
            <a:extLst>
              <a:ext uri="{FF2B5EF4-FFF2-40B4-BE49-F238E27FC236}">
                <a16:creationId xmlns:a16="http://schemas.microsoft.com/office/drawing/2014/main" id="{FA33455C-40C9-0F77-DA4A-B910DD3C2697}"/>
              </a:ext>
            </a:extLst>
          </p:cNvPr>
          <p:cNvSpPr txBox="1"/>
          <p:nvPr/>
        </p:nvSpPr>
        <p:spPr>
          <a:xfrm>
            <a:off x="0" y="209006"/>
            <a:ext cx="11763432" cy="523220"/>
          </a:xfrm>
          <a:prstGeom prst="rect">
            <a:avLst/>
          </a:prstGeom>
          <a:solidFill>
            <a:srgbClr val="FFC652"/>
          </a:solidFill>
        </p:spPr>
        <p:txBody>
          <a:bodyPr wrap="square" rtlCol="0">
            <a:spAutoFit/>
          </a:bodyPr>
          <a:lstStyle/>
          <a:p>
            <a:r>
              <a:rPr lang="en-US" sz="2800" b="1" dirty="0" err="1">
                <a:latin typeface="Amatic SC" panose="00000500000000000000" pitchFamily="2" charset="-79"/>
                <a:cs typeface="Amatic SC" panose="00000500000000000000" pitchFamily="2" charset="-79"/>
              </a:rPr>
              <a:t>Papel</a:t>
            </a:r>
            <a:r>
              <a:rPr lang="en-US" sz="2800" b="1" dirty="0">
                <a:latin typeface="Amatic SC" panose="00000500000000000000" pitchFamily="2" charset="-79"/>
                <a:cs typeface="Amatic SC" panose="00000500000000000000" pitchFamily="2" charset="-79"/>
              </a:rPr>
              <a:t> de </a:t>
            </a:r>
            <a:r>
              <a:rPr lang="en-US" sz="2800" b="1" dirty="0" err="1">
                <a:latin typeface="Amatic SC" panose="00000500000000000000" pitchFamily="2" charset="-79"/>
                <a:cs typeface="Amatic SC" panose="00000500000000000000" pitchFamily="2" charset="-79"/>
              </a:rPr>
              <a:t>Investigación</a:t>
            </a:r>
            <a:r>
              <a:rPr lang="en-US" sz="2800" b="1" dirty="0">
                <a:latin typeface="Amatic SC" panose="00000500000000000000" pitchFamily="2" charset="-79"/>
                <a:cs typeface="Amatic SC" panose="00000500000000000000" pitchFamily="2" charset="-79"/>
              </a:rPr>
              <a:t>– </a:t>
            </a:r>
            <a:r>
              <a:rPr lang="es-ES" sz="2800" b="1" dirty="0">
                <a:latin typeface="Amatic SC" panose="00000500000000000000" pitchFamily="2" charset="-79"/>
                <a:cs typeface="Amatic SC" panose="00000500000000000000" pitchFamily="2" charset="-79"/>
              </a:rPr>
              <a:t>El uso de las artes como forma de prescripción social - Luz en lugares oscuros </a:t>
            </a:r>
            <a:endParaRPr lang="en-IE" sz="28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0D8E6919-40A3-E787-B5E8-34F5416A2392}"/>
              </a:ext>
            </a:extLst>
          </p:cNvPr>
          <p:cNvSpPr txBox="1"/>
          <p:nvPr/>
        </p:nvSpPr>
        <p:spPr>
          <a:xfrm>
            <a:off x="217418" y="5728404"/>
            <a:ext cx="4832458" cy="584775"/>
          </a:xfrm>
          <a:prstGeom prst="rect">
            <a:avLst/>
          </a:prstGeom>
          <a:noFill/>
        </p:spPr>
        <p:txBody>
          <a:bodyPr wrap="square">
            <a:spAutoFit/>
          </a:bodyPr>
          <a:lstStyle/>
          <a:p>
            <a:r>
              <a:rPr lang="en-IE" sz="1600" dirty="0" err="1">
                <a:solidFill>
                  <a:srgbClr val="FFC652"/>
                </a:solidFill>
                <a:latin typeface="Josefin Sans" pitchFamily="2" charset="0"/>
                <a:hlinkClick r:id="rId3">
                  <a:extLst>
                    <a:ext uri="{A12FA001-AC4F-418D-AE19-62706E023703}">
                      <ahyp:hlinkClr xmlns:ahyp="http://schemas.microsoft.com/office/drawing/2018/hyperlinkcolor" val="tx"/>
                    </a:ext>
                  </a:extLst>
                </a:hlinkClick>
              </a:rPr>
              <a:t>Fuente:www.tandfonline.com</a:t>
            </a:r>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/doi/full/10.1080/17533015.2018.1490786</a:t>
            </a:r>
            <a:endParaRPr lang="en-IE" sz="1600" dirty="0">
              <a:solidFill>
                <a:srgbClr val="FFC652"/>
              </a:solidFill>
              <a:latin typeface="Josefin Sans" pitchFamily="2" charset="0"/>
            </a:endParaRPr>
          </a:p>
        </p:txBody>
      </p:sp>
      <p:grpSp>
        <p:nvGrpSpPr>
          <p:cNvPr id="46" name="Group 45">
            <a:extLst>
              <a:ext uri="{FF2B5EF4-FFF2-40B4-BE49-F238E27FC236}">
                <a16:creationId xmlns:a16="http://schemas.microsoft.com/office/drawing/2014/main" id="{EFDA93EC-86EB-0C7B-686D-DF87DA09CF8D}"/>
              </a:ext>
            </a:extLst>
          </p:cNvPr>
          <p:cNvGrpSpPr/>
          <p:nvPr/>
        </p:nvGrpSpPr>
        <p:grpSpPr>
          <a:xfrm>
            <a:off x="5968043" y="5009885"/>
            <a:ext cx="974944" cy="1560824"/>
            <a:chOff x="5283614" y="5027794"/>
            <a:chExt cx="974944" cy="1560824"/>
          </a:xfrm>
        </p:grpSpPr>
        <p:sp>
          <p:nvSpPr>
            <p:cNvPr id="9" name="Freeform 7">
              <a:extLst>
                <a:ext uri="{FF2B5EF4-FFF2-40B4-BE49-F238E27FC236}">
                  <a16:creationId xmlns:a16="http://schemas.microsoft.com/office/drawing/2014/main" id="{F86EBB66-4981-B851-D25E-AD39A9091095}"/>
                </a:ext>
              </a:extLst>
            </p:cNvPr>
            <p:cNvSpPr/>
            <p:nvPr/>
          </p:nvSpPr>
          <p:spPr>
            <a:xfrm>
              <a:off x="5620130" y="5150221"/>
              <a:ext cx="308975" cy="313626"/>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EA473B57-9009-8C4D-BFA3-7B74896FDC5F}"/>
                </a:ext>
              </a:extLst>
            </p:cNvPr>
            <p:cNvSpPr/>
            <p:nvPr/>
          </p:nvSpPr>
          <p:spPr>
            <a:xfrm>
              <a:off x="5353737" y="5048902"/>
              <a:ext cx="794986" cy="1515082"/>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16BF4322-F75D-B6F6-5482-DA4805F0056F}"/>
                </a:ext>
              </a:extLst>
            </p:cNvPr>
            <p:cNvSpPr/>
            <p:nvPr/>
          </p:nvSpPr>
          <p:spPr>
            <a:xfrm>
              <a:off x="5334329" y="5027794"/>
              <a:ext cx="845451" cy="1560824"/>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857F88E7-9E8B-AF39-B162-CFE36A9F6186}"/>
                </a:ext>
              </a:extLst>
            </p:cNvPr>
            <p:cNvSpPr/>
            <p:nvPr/>
          </p:nvSpPr>
          <p:spPr>
            <a:xfrm>
              <a:off x="6155910" y="5911341"/>
              <a:ext cx="102648" cy="148775"/>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708DE5FF-AEF4-0955-274D-8B075EC50C9D}"/>
                </a:ext>
              </a:extLst>
            </p:cNvPr>
            <p:cNvSpPr/>
            <p:nvPr/>
          </p:nvSpPr>
          <p:spPr>
            <a:xfrm>
              <a:off x="5283614" y="5303942"/>
              <a:ext cx="58811" cy="145087"/>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A8D941CA-C536-88A7-5E42-28ADF9093705}"/>
                </a:ext>
              </a:extLst>
            </p:cNvPr>
            <p:cNvSpPr/>
            <p:nvPr/>
          </p:nvSpPr>
          <p:spPr>
            <a:xfrm>
              <a:off x="5402597" y="6558086"/>
              <a:ext cx="105301" cy="23192"/>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45" name="Group 44">
            <a:extLst>
              <a:ext uri="{FF2B5EF4-FFF2-40B4-BE49-F238E27FC236}">
                <a16:creationId xmlns:a16="http://schemas.microsoft.com/office/drawing/2014/main" id="{6EA2000A-AA5B-14B8-D2C3-E048C2E1CE16}"/>
              </a:ext>
            </a:extLst>
          </p:cNvPr>
          <p:cNvGrpSpPr/>
          <p:nvPr/>
        </p:nvGrpSpPr>
        <p:grpSpPr>
          <a:xfrm>
            <a:off x="5646794" y="3085705"/>
            <a:ext cx="1279634" cy="2425931"/>
            <a:chOff x="6404858" y="2475920"/>
            <a:chExt cx="1339737" cy="2999072"/>
          </a:xfrm>
        </p:grpSpPr>
        <p:sp>
          <p:nvSpPr>
            <p:cNvPr id="16" name="Freeform 14">
              <a:extLst>
                <a:ext uri="{FF2B5EF4-FFF2-40B4-BE49-F238E27FC236}">
                  <a16:creationId xmlns:a16="http://schemas.microsoft.com/office/drawing/2014/main" id="{D4656302-1EAF-CEC8-F8A8-1A3216673497}"/>
                </a:ext>
              </a:extLst>
            </p:cNvPr>
            <p:cNvSpPr/>
            <p:nvPr/>
          </p:nvSpPr>
          <p:spPr>
            <a:xfrm>
              <a:off x="6837197" y="3452041"/>
              <a:ext cx="13343" cy="12278"/>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17" name="Freeform 15">
              <a:extLst>
                <a:ext uri="{FF2B5EF4-FFF2-40B4-BE49-F238E27FC236}">
                  <a16:creationId xmlns:a16="http://schemas.microsoft.com/office/drawing/2014/main" id="{EFD4F41A-B126-B84B-6847-F2FA11EEC6EA}"/>
                </a:ext>
              </a:extLst>
            </p:cNvPr>
            <p:cNvSpPr/>
            <p:nvPr/>
          </p:nvSpPr>
          <p:spPr>
            <a:xfrm>
              <a:off x="6852024" y="3464319"/>
              <a:ext cx="47446" cy="3376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18" name="Freeform 16">
              <a:extLst>
                <a:ext uri="{FF2B5EF4-FFF2-40B4-BE49-F238E27FC236}">
                  <a16:creationId xmlns:a16="http://schemas.microsoft.com/office/drawing/2014/main" id="{68845C46-1C01-0754-8972-ACE8C7CC9447}"/>
                </a:ext>
              </a:extLst>
            </p:cNvPr>
            <p:cNvSpPr/>
            <p:nvPr/>
          </p:nvSpPr>
          <p:spPr>
            <a:xfrm>
              <a:off x="6902435" y="3499620"/>
              <a:ext cx="13343" cy="7673"/>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C282D93D-81F9-8BB5-FA11-705C08903388}"/>
                </a:ext>
              </a:extLst>
            </p:cNvPr>
            <p:cNvSpPr/>
            <p:nvPr/>
          </p:nvSpPr>
          <p:spPr>
            <a:xfrm>
              <a:off x="7396166" y="3161967"/>
              <a:ext cx="1482" cy="38369"/>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EF1083E8-5712-ED2D-F60C-9254B05B4B77}"/>
                </a:ext>
              </a:extLst>
            </p:cNvPr>
            <p:cNvSpPr/>
            <p:nvPr/>
          </p:nvSpPr>
          <p:spPr>
            <a:xfrm>
              <a:off x="6975087" y="3533385"/>
              <a:ext cx="13343" cy="4604"/>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02FDC0FB-3537-9281-9F79-36EFC67D64EC}"/>
                </a:ext>
              </a:extLst>
            </p:cNvPr>
            <p:cNvSpPr/>
            <p:nvPr/>
          </p:nvSpPr>
          <p:spPr>
            <a:xfrm>
              <a:off x="6918744" y="3510363"/>
              <a:ext cx="13343" cy="6139"/>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6352A409-2AB4-3A77-6B2C-85F9E3BEF880}"/>
                </a:ext>
              </a:extLst>
            </p:cNvPr>
            <p:cNvSpPr/>
            <p:nvPr/>
          </p:nvSpPr>
          <p:spPr>
            <a:xfrm>
              <a:off x="6994361" y="3539524"/>
              <a:ext cx="11860" cy="3068"/>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09F6591C-511A-FEA3-8136-C6BFC4336420}"/>
                </a:ext>
              </a:extLst>
            </p:cNvPr>
            <p:cNvSpPr/>
            <p:nvPr/>
          </p:nvSpPr>
          <p:spPr>
            <a:xfrm>
              <a:off x="7012153" y="3544128"/>
              <a:ext cx="11860" cy="3070"/>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500260A2-D212-B2C3-7CFC-A96C1EEFE45E}"/>
                </a:ext>
              </a:extLst>
            </p:cNvPr>
            <p:cNvSpPr/>
            <p:nvPr/>
          </p:nvSpPr>
          <p:spPr>
            <a:xfrm>
              <a:off x="7394684" y="3200338"/>
              <a:ext cx="1482" cy="16882"/>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0FD75598-0362-DA17-A0BC-A097733E782E}"/>
                </a:ext>
              </a:extLst>
            </p:cNvPr>
            <p:cNvSpPr/>
            <p:nvPr/>
          </p:nvSpPr>
          <p:spPr>
            <a:xfrm>
              <a:off x="6936536" y="3518037"/>
              <a:ext cx="34101" cy="1381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11255113-A7AC-C05E-AB8E-AD29CE0F5544}"/>
                </a:ext>
              </a:extLst>
            </p:cNvPr>
            <p:cNvSpPr/>
            <p:nvPr/>
          </p:nvSpPr>
          <p:spPr>
            <a:xfrm>
              <a:off x="7175248" y="3527246"/>
              <a:ext cx="28170" cy="10743"/>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1DA91D88-53AF-3EA8-E55F-811B445CB9F1}"/>
                </a:ext>
              </a:extLst>
            </p:cNvPr>
            <p:cNvSpPr/>
            <p:nvPr/>
          </p:nvSpPr>
          <p:spPr>
            <a:xfrm>
              <a:off x="6736592" y="2868158"/>
              <a:ext cx="658091" cy="571191"/>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63F2A9E-E7B0-E497-9BC5-EBC1623F6FA3}"/>
                </a:ext>
              </a:extLst>
            </p:cNvPr>
            <p:cNvSpPr/>
            <p:nvPr/>
          </p:nvSpPr>
          <p:spPr>
            <a:xfrm>
              <a:off x="6785303" y="3392185"/>
              <a:ext cx="50411" cy="58322"/>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06AE59F2-1658-0BB8-C34B-5C79E40B8DF3}"/>
                </a:ext>
              </a:extLst>
            </p:cNvPr>
            <p:cNvSpPr/>
            <p:nvPr/>
          </p:nvSpPr>
          <p:spPr>
            <a:xfrm>
              <a:off x="7029945" y="3547199"/>
              <a:ext cx="17792" cy="3068"/>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2A3FF6B6-BB81-2F92-E15E-130778077E28}"/>
                </a:ext>
              </a:extLst>
            </p:cNvPr>
            <p:cNvSpPr/>
            <p:nvPr/>
          </p:nvSpPr>
          <p:spPr>
            <a:xfrm>
              <a:off x="7255312" y="3476599"/>
              <a:ext cx="23723" cy="19951"/>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D3E04ED4-841C-5137-E8AA-48FA71912B28}"/>
                </a:ext>
              </a:extLst>
            </p:cNvPr>
            <p:cNvSpPr/>
            <p:nvPr/>
          </p:nvSpPr>
          <p:spPr>
            <a:xfrm>
              <a:off x="7203418" y="3504225"/>
              <a:ext cx="40031" cy="21485"/>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FAA5C730-2D8A-163A-8C91-0B6BBE4098B9}"/>
                </a:ext>
              </a:extLst>
            </p:cNvPr>
            <p:cNvSpPr/>
            <p:nvPr/>
          </p:nvSpPr>
          <p:spPr>
            <a:xfrm>
              <a:off x="7394684" y="3220289"/>
              <a:ext cx="1482" cy="19951"/>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3" name="Freeform 31">
              <a:extLst>
                <a:ext uri="{FF2B5EF4-FFF2-40B4-BE49-F238E27FC236}">
                  <a16:creationId xmlns:a16="http://schemas.microsoft.com/office/drawing/2014/main" id="{1DF59159-522B-4D21-6B80-0FC9908ABA04}"/>
                </a:ext>
              </a:extLst>
            </p:cNvPr>
            <p:cNvSpPr/>
            <p:nvPr/>
          </p:nvSpPr>
          <p:spPr>
            <a:xfrm>
              <a:off x="6785303" y="3161967"/>
              <a:ext cx="610863" cy="390470"/>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4" name="Freeform 32">
              <a:extLst>
                <a:ext uri="{FF2B5EF4-FFF2-40B4-BE49-F238E27FC236}">
                  <a16:creationId xmlns:a16="http://schemas.microsoft.com/office/drawing/2014/main" id="{7843BCBD-BDBF-5757-DDD7-6222530CD5D5}"/>
                </a:ext>
              </a:extLst>
            </p:cNvPr>
            <p:cNvSpPr/>
            <p:nvPr/>
          </p:nvSpPr>
          <p:spPr>
            <a:xfrm>
              <a:off x="6784559" y="2899482"/>
              <a:ext cx="222392" cy="40087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5" name="Freeform 33">
              <a:extLst>
                <a:ext uri="{FF2B5EF4-FFF2-40B4-BE49-F238E27FC236}">
                  <a16:creationId xmlns:a16="http://schemas.microsoft.com/office/drawing/2014/main" id="{162E54ED-CA2B-CB44-B1B0-25985D15E28C}"/>
                </a:ext>
              </a:extLst>
            </p:cNvPr>
            <p:cNvSpPr/>
            <p:nvPr/>
          </p:nvSpPr>
          <p:spPr>
            <a:xfrm>
              <a:off x="6706666" y="2840296"/>
              <a:ext cx="719985" cy="2634696"/>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36" name="Freeform 34">
              <a:extLst>
                <a:ext uri="{FF2B5EF4-FFF2-40B4-BE49-F238E27FC236}">
                  <a16:creationId xmlns:a16="http://schemas.microsoft.com/office/drawing/2014/main" id="{E7E624A8-6BC9-85F8-30DE-BC5B5F3DDA3B}"/>
                </a:ext>
              </a:extLst>
            </p:cNvPr>
            <p:cNvSpPr/>
            <p:nvPr/>
          </p:nvSpPr>
          <p:spPr>
            <a:xfrm>
              <a:off x="7323573" y="3614212"/>
              <a:ext cx="236456" cy="241532"/>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 name="Freeform 35">
              <a:extLst>
                <a:ext uri="{FF2B5EF4-FFF2-40B4-BE49-F238E27FC236}">
                  <a16:creationId xmlns:a16="http://schemas.microsoft.com/office/drawing/2014/main" id="{43AD4E20-7450-E454-CB35-373176DE9364}"/>
                </a:ext>
              </a:extLst>
            </p:cNvPr>
            <p:cNvSpPr/>
            <p:nvPr/>
          </p:nvSpPr>
          <p:spPr>
            <a:xfrm>
              <a:off x="6404858" y="2812380"/>
              <a:ext cx="279623" cy="133182"/>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33272F1C-606C-8E53-3C8F-F53FBD4883A3}"/>
                </a:ext>
              </a:extLst>
            </p:cNvPr>
            <p:cNvSpPr/>
            <p:nvPr/>
          </p:nvSpPr>
          <p:spPr>
            <a:xfrm>
              <a:off x="6794200" y="2617120"/>
              <a:ext cx="82493" cy="160339"/>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0EAF6908-C99D-F749-9B01-2029D107B529}"/>
                </a:ext>
              </a:extLst>
            </p:cNvPr>
            <p:cNvSpPr/>
            <p:nvPr/>
          </p:nvSpPr>
          <p:spPr>
            <a:xfrm>
              <a:off x="7320346" y="2713811"/>
              <a:ext cx="101026" cy="148155"/>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75661306-D45F-C4D9-0607-42A649B2054B}"/>
                </a:ext>
              </a:extLst>
            </p:cNvPr>
            <p:cNvSpPr/>
            <p:nvPr/>
          </p:nvSpPr>
          <p:spPr>
            <a:xfrm>
              <a:off x="6532877" y="3548562"/>
              <a:ext cx="235002" cy="268757"/>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B935474F-65F2-2EA6-1216-E9318F6CDE64}"/>
                </a:ext>
              </a:extLst>
            </p:cNvPr>
            <p:cNvSpPr/>
            <p:nvPr/>
          </p:nvSpPr>
          <p:spPr>
            <a:xfrm>
              <a:off x="7132358" y="2475920"/>
              <a:ext cx="39829" cy="244130"/>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2" name="Freeform 40">
              <a:extLst>
                <a:ext uri="{FF2B5EF4-FFF2-40B4-BE49-F238E27FC236}">
                  <a16:creationId xmlns:a16="http://schemas.microsoft.com/office/drawing/2014/main" id="{AC40C5E0-6B93-7FC8-3CD2-FFAE72D66417}"/>
                </a:ext>
              </a:extLst>
            </p:cNvPr>
            <p:cNvSpPr/>
            <p:nvPr/>
          </p:nvSpPr>
          <p:spPr>
            <a:xfrm>
              <a:off x="7468103" y="2953237"/>
              <a:ext cx="276492" cy="110503"/>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3" name="Freeform 41">
              <a:extLst>
                <a:ext uri="{FF2B5EF4-FFF2-40B4-BE49-F238E27FC236}">
                  <a16:creationId xmlns:a16="http://schemas.microsoft.com/office/drawing/2014/main" id="{F4EEC6D8-7D04-4EFE-5D71-3A9AEDF96034}"/>
                </a:ext>
              </a:extLst>
            </p:cNvPr>
            <p:cNvSpPr/>
            <p:nvPr/>
          </p:nvSpPr>
          <p:spPr>
            <a:xfrm>
              <a:off x="7477802" y="3325007"/>
              <a:ext cx="139283" cy="61383"/>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4" name="Freeform 42">
              <a:extLst>
                <a:ext uri="{FF2B5EF4-FFF2-40B4-BE49-F238E27FC236}">
                  <a16:creationId xmlns:a16="http://schemas.microsoft.com/office/drawing/2014/main" id="{9A1D5A91-BE15-0164-5023-F2458C385A3D}"/>
                </a:ext>
              </a:extLst>
            </p:cNvPr>
            <p:cNvSpPr/>
            <p:nvPr/>
          </p:nvSpPr>
          <p:spPr>
            <a:xfrm>
              <a:off x="6476906" y="3234624"/>
              <a:ext cx="139949" cy="58402"/>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57859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F080C-41CF-F437-643A-400D302A97F4}"/>
              </a:ext>
            </a:extLst>
          </p:cNvPr>
          <p:cNvSpPr>
            <a:spLocks noGrp="1"/>
          </p:cNvSpPr>
          <p:nvPr>
            <p:ph type="sldNum" sz="quarter" idx="12"/>
          </p:nvPr>
        </p:nvSpPr>
        <p:spPr/>
        <p:txBody>
          <a:bodyPr/>
          <a:lstStyle/>
          <a:p>
            <a:fld id="{48F63A3B-78C7-47BE-AE5E-E10140E04643}" type="slidenum">
              <a:rPr lang="en-US" smtClean="0"/>
              <a:t>37</a:t>
            </a:fld>
            <a:endParaRPr lang="en-US"/>
          </a:p>
        </p:txBody>
      </p:sp>
      <p:sp>
        <p:nvSpPr>
          <p:cNvPr id="6" name="TextBox 5">
            <a:extLst>
              <a:ext uri="{FF2B5EF4-FFF2-40B4-BE49-F238E27FC236}">
                <a16:creationId xmlns:a16="http://schemas.microsoft.com/office/drawing/2014/main" id="{6A6FF068-A401-0778-BADF-DFD64CE86DEC}"/>
              </a:ext>
            </a:extLst>
          </p:cNvPr>
          <p:cNvSpPr txBox="1"/>
          <p:nvPr/>
        </p:nvSpPr>
        <p:spPr>
          <a:xfrm>
            <a:off x="6737393" y="2026641"/>
            <a:ext cx="5325762" cy="3908762"/>
          </a:xfrm>
          <a:prstGeom prst="rect">
            <a:avLst/>
          </a:prstGeom>
          <a:noFill/>
        </p:spPr>
        <p:txBody>
          <a:bodyPr wrap="square" rtlCol="0">
            <a:spAutoFit/>
          </a:bodyPr>
          <a:lstStyle/>
          <a:p>
            <a:pPr algn="ctr"/>
            <a:r>
              <a:rPr lang="es-ES" sz="2700" dirty="0">
                <a:latin typeface="Josefin Sans" pitchFamily="2" charset="0"/>
              </a:rPr>
              <a:t>“Can Art </a:t>
            </a:r>
            <a:r>
              <a:rPr lang="es-ES" sz="2700" dirty="0" err="1">
                <a:latin typeface="Josefin Sans" pitchFamily="2" charset="0"/>
              </a:rPr>
              <a:t>Save</a:t>
            </a:r>
            <a:r>
              <a:rPr lang="es-ES" sz="2700" dirty="0">
                <a:latin typeface="Josefin Sans" pitchFamily="2" charset="0"/>
              </a:rPr>
              <a:t> </a:t>
            </a:r>
            <a:r>
              <a:rPr lang="es-ES" sz="2700" dirty="0" err="1">
                <a:latin typeface="Josefin Sans" pitchFamily="2" charset="0"/>
              </a:rPr>
              <a:t>Us</a:t>
            </a:r>
            <a:r>
              <a:rPr lang="es-ES" sz="2700" dirty="0">
                <a:latin typeface="Josefin Sans" pitchFamily="2" charset="0"/>
              </a:rPr>
              <a:t>?” (¿Puede el arte salvarnos?)  Es un podcast que presenta a diversos y premiados artistas sobre el papel de la curiosidad y el valor en sus vidas y trabajos que ofrecen beneficios de bienestar para todos nosotros</a:t>
            </a:r>
          </a:p>
          <a:p>
            <a:endParaRPr lang="en-IE" dirty="0">
              <a:latin typeface="Josefin Sans" pitchFamily="2" charset="0"/>
            </a:endParaRPr>
          </a:p>
          <a:p>
            <a:r>
              <a:rPr lang="en-IE" sz="1400" dirty="0">
                <a:latin typeface="Josefin Sans" pitchFamily="2" charset="0"/>
                <a:hlinkClick r:id="rId2"/>
              </a:rPr>
              <a:t>https://canartsaveus.podbean.com/</a:t>
            </a:r>
            <a:endParaRPr lang="en-IE" sz="1400" dirty="0">
              <a:latin typeface="Josefin Sans" pitchFamily="2" charset="0"/>
            </a:endParaRPr>
          </a:p>
        </p:txBody>
      </p:sp>
      <p:pic>
        <p:nvPicPr>
          <p:cNvPr id="8" name="Picture 7" descr="A picture containing text&#10;&#10;Description automatically generated">
            <a:extLst>
              <a:ext uri="{FF2B5EF4-FFF2-40B4-BE49-F238E27FC236}">
                <a16:creationId xmlns:a16="http://schemas.microsoft.com/office/drawing/2014/main" id="{73B7F3D9-BC26-9215-FF1D-26F856405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11" y="136524"/>
            <a:ext cx="6672410" cy="6858000"/>
          </a:xfrm>
          <a:prstGeom prst="rect">
            <a:avLst/>
          </a:prstGeom>
        </p:spPr>
      </p:pic>
      <p:sp>
        <p:nvSpPr>
          <p:cNvPr id="5" name="TextBox 4">
            <a:extLst>
              <a:ext uri="{FF2B5EF4-FFF2-40B4-BE49-F238E27FC236}">
                <a16:creationId xmlns:a16="http://schemas.microsoft.com/office/drawing/2014/main" id="{31916922-D3CB-40CD-6892-31040005871E}"/>
              </a:ext>
            </a:extLst>
          </p:cNvPr>
          <p:cNvSpPr txBox="1"/>
          <p:nvPr/>
        </p:nvSpPr>
        <p:spPr>
          <a:xfrm>
            <a:off x="7030720" y="226387"/>
            <a:ext cx="5107794" cy="646331"/>
          </a:xfrm>
          <a:prstGeom prst="rect">
            <a:avLst/>
          </a:prstGeom>
          <a:solidFill>
            <a:srgbClr val="FFC652"/>
          </a:solidFill>
        </p:spPr>
        <p:txBody>
          <a:bodyPr wrap="square" rtlCol="0">
            <a:spAutoFit/>
          </a:bodyPr>
          <a:lstStyle/>
          <a:p>
            <a:pPr algn="r"/>
            <a:r>
              <a:rPr lang="en-IE" sz="3600" b="1" dirty="0">
                <a:latin typeface="Amatic SC" panose="00000500000000000000" pitchFamily="2" charset="-79"/>
                <a:cs typeface="Amatic SC" panose="00000500000000000000" pitchFamily="2" charset="-79"/>
              </a:rPr>
              <a:t>¿</a:t>
            </a:r>
            <a:r>
              <a:rPr lang="en-IE" sz="3600" b="1" dirty="0" err="1">
                <a:latin typeface="Amatic SC" panose="00000500000000000000" pitchFamily="2" charset="-79"/>
                <a:cs typeface="Amatic SC" panose="00000500000000000000" pitchFamily="2" charset="-79"/>
              </a:rPr>
              <a:t>Quiere</a:t>
            </a:r>
            <a:r>
              <a:rPr lang="en-IE" sz="3600" b="1" dirty="0">
                <a:latin typeface="Amatic SC" panose="00000500000000000000" pitchFamily="2" charset="-79"/>
                <a:cs typeface="Amatic SC" panose="00000500000000000000" pitchFamily="2" charset="-79"/>
              </a:rPr>
              <a:t> </a:t>
            </a:r>
            <a:r>
              <a:rPr lang="en-IE" sz="3600" b="1" dirty="0" err="1">
                <a:latin typeface="Amatic SC" panose="00000500000000000000" pitchFamily="2" charset="-79"/>
                <a:cs typeface="Amatic SC" panose="00000500000000000000" pitchFamily="2" charset="-79"/>
              </a:rPr>
              <a:t>saber</a:t>
            </a:r>
            <a:r>
              <a:rPr lang="en-IE" sz="3600" b="1" dirty="0">
                <a:latin typeface="Amatic SC" panose="00000500000000000000" pitchFamily="2" charset="-79"/>
                <a:cs typeface="Amatic SC" panose="00000500000000000000" pitchFamily="2" charset="-79"/>
              </a:rPr>
              <a:t> </a:t>
            </a:r>
            <a:r>
              <a:rPr lang="en-IE" sz="3600" b="1" dirty="0" err="1">
                <a:latin typeface="Amatic SC" panose="00000500000000000000" pitchFamily="2" charset="-79"/>
                <a:cs typeface="Amatic SC" panose="00000500000000000000" pitchFamily="2" charset="-79"/>
              </a:rPr>
              <a:t>más</a:t>
            </a:r>
            <a:r>
              <a:rPr lang="en-IE" sz="3600" b="1" dirty="0">
                <a:latin typeface="Amatic SC" panose="00000500000000000000" pitchFamily="2" charset="-79"/>
                <a:cs typeface="Amatic SC" panose="00000500000000000000" pitchFamily="2" charset="-79"/>
              </a:rPr>
              <a:t>?</a:t>
            </a:r>
          </a:p>
        </p:txBody>
      </p:sp>
    </p:spTree>
    <p:extLst>
      <p:ext uri="{BB962C8B-B14F-4D97-AF65-F5344CB8AC3E}">
        <p14:creationId xmlns:p14="http://schemas.microsoft.com/office/powerpoint/2010/main" val="3532581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normAutofit fontScale="92500"/>
          </a:bodyPr>
          <a:lstStyle/>
          <a:p>
            <a:r>
              <a:rPr lang="es-ES" dirty="0"/>
              <a:t>En esta sección, se examinan algunos ejemplos de prescripción social en ámbitos más amplios de la cultura, como el teatro</a:t>
            </a:r>
            <a:endParaRPr lang="en-IE" dirty="0"/>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082876"/>
            <a:ext cx="7718578" cy="697326"/>
          </a:xfrm>
        </p:spPr>
        <p:txBody>
          <a:bodyPr/>
          <a:lstStyle/>
          <a:p>
            <a:r>
              <a:rPr lang="es-ES" dirty="0"/>
              <a:t>Una prescripción de cultura y teatro</a:t>
            </a:r>
            <a:endParaRPr lang="en-IE" dirty="0"/>
          </a:p>
        </p:txBody>
      </p:sp>
    </p:spTree>
    <p:extLst>
      <p:ext uri="{BB962C8B-B14F-4D97-AF65-F5344CB8AC3E}">
        <p14:creationId xmlns:p14="http://schemas.microsoft.com/office/powerpoint/2010/main" val="1635139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AAE06C-E360-3F4D-C138-DB04CB465F0B}"/>
              </a:ext>
            </a:extLst>
          </p:cNvPr>
          <p:cNvSpPr>
            <a:spLocks noGrp="1"/>
          </p:cNvSpPr>
          <p:nvPr>
            <p:ph type="sldNum" sz="quarter" idx="12"/>
          </p:nvPr>
        </p:nvSpPr>
        <p:spPr/>
        <p:txBody>
          <a:bodyPr/>
          <a:lstStyle/>
          <a:p>
            <a:fld id="{48F63A3B-78C7-47BE-AE5E-E10140E04643}" type="slidenum">
              <a:rPr lang="en-US" smtClean="0"/>
              <a:t>39</a:t>
            </a:fld>
            <a:endParaRPr lang="en-US" dirty="0"/>
          </a:p>
        </p:txBody>
      </p:sp>
      <p:pic>
        <p:nvPicPr>
          <p:cNvPr id="5" name="Picture 4" descr="Calendar&#10;&#10;Description automatically generated">
            <a:extLst>
              <a:ext uri="{FF2B5EF4-FFF2-40B4-BE49-F238E27FC236}">
                <a16:creationId xmlns:a16="http://schemas.microsoft.com/office/drawing/2014/main" id="{B4E5254F-D780-E765-D335-60C004C75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2727" y="687762"/>
            <a:ext cx="5155091" cy="4578909"/>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3E7B6A2C-CB4F-4512-3002-93E2B1A1C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676254"/>
            <a:ext cx="5239206" cy="4601927"/>
          </a:xfrm>
          <a:prstGeom prst="rect">
            <a:avLst/>
          </a:prstGeom>
        </p:spPr>
      </p:pic>
      <p:sp>
        <p:nvSpPr>
          <p:cNvPr id="9" name="TextBox 8">
            <a:extLst>
              <a:ext uri="{FF2B5EF4-FFF2-40B4-BE49-F238E27FC236}">
                <a16:creationId xmlns:a16="http://schemas.microsoft.com/office/drawing/2014/main" id="{4AF4C3E8-2CD2-1002-85FF-CA39B1AC8CD8}"/>
              </a:ext>
            </a:extLst>
          </p:cNvPr>
          <p:cNvSpPr txBox="1"/>
          <p:nvPr/>
        </p:nvSpPr>
        <p:spPr>
          <a:xfrm>
            <a:off x="223520" y="5430916"/>
            <a:ext cx="11602720" cy="1107996"/>
          </a:xfrm>
          <a:prstGeom prst="rect">
            <a:avLst/>
          </a:prstGeom>
          <a:solidFill>
            <a:srgbClr val="FEC752"/>
          </a:solidFill>
        </p:spPr>
        <p:txBody>
          <a:bodyPr wrap="square" rtlCol="0">
            <a:spAutoFit/>
          </a:bodyPr>
          <a:lstStyle/>
          <a:p>
            <a:r>
              <a:rPr lang="es-ES" sz="2200" dirty="0">
                <a:latin typeface="Josefin Sans" pitchFamily="2" charset="0"/>
              </a:rPr>
              <a:t>Culture </a:t>
            </a:r>
            <a:r>
              <a:rPr lang="es-ES" sz="2200" dirty="0" err="1">
                <a:latin typeface="Josefin Sans" pitchFamily="2" charset="0"/>
              </a:rPr>
              <a:t>on</a:t>
            </a:r>
            <a:r>
              <a:rPr lang="es-ES" sz="2200" dirty="0">
                <a:latin typeface="Josefin Sans" pitchFamily="2" charset="0"/>
              </a:rPr>
              <a:t> </a:t>
            </a:r>
            <a:r>
              <a:rPr lang="es-ES" sz="2200" dirty="0" err="1">
                <a:latin typeface="Josefin Sans" pitchFamily="2" charset="0"/>
              </a:rPr>
              <a:t>Prescription</a:t>
            </a:r>
            <a:r>
              <a:rPr lang="es-ES" sz="2200" dirty="0">
                <a:latin typeface="Josefin Sans" pitchFamily="2" charset="0"/>
              </a:rPr>
              <a:t> es un sitio web centrado totalmente en el arte y la cultura para la prescripción social. Puede descargarse su Cazador de Mitos y obtener más información en su sitio web</a:t>
            </a:r>
            <a:r>
              <a:rPr lang="en-IE" sz="2200" dirty="0">
                <a:latin typeface="Josefin Sans" pitchFamily="2" charset="0"/>
              </a:rPr>
              <a:t>: https://cultureonprescription.org.uk/</a:t>
            </a:r>
          </a:p>
        </p:txBody>
      </p:sp>
      <p:sp>
        <p:nvSpPr>
          <p:cNvPr id="3" name="TextBox 2">
            <a:extLst>
              <a:ext uri="{FF2B5EF4-FFF2-40B4-BE49-F238E27FC236}">
                <a16:creationId xmlns:a16="http://schemas.microsoft.com/office/drawing/2014/main" id="{034DA918-9BDB-BD97-F47E-5A1F6B8006DE}"/>
              </a:ext>
            </a:extLst>
          </p:cNvPr>
          <p:cNvSpPr txBox="1"/>
          <p:nvPr/>
        </p:nvSpPr>
        <p:spPr>
          <a:xfrm>
            <a:off x="0" y="275565"/>
            <a:ext cx="9016836" cy="646331"/>
          </a:xfrm>
          <a:prstGeom prst="rect">
            <a:avLst/>
          </a:prstGeom>
          <a:solidFill>
            <a:srgbClr val="FFC652"/>
          </a:solidFill>
        </p:spPr>
        <p:txBody>
          <a:bodyPr wrap="square" rtlCol="0">
            <a:spAutoFit/>
          </a:bodyPr>
          <a:lstStyle/>
          <a:p>
            <a:r>
              <a:rPr lang="es-ES" sz="3600" b="1" dirty="0">
                <a:latin typeface="Amatic SC" panose="00000500000000000000" pitchFamily="2" charset="-79"/>
                <a:cs typeface="Amatic SC" panose="00000500000000000000" pitchFamily="2" charset="-79"/>
              </a:rPr>
              <a:t>Prescripción social y cultura por prescripción </a:t>
            </a:r>
            <a:endParaRPr lang="en-IE" sz="3600" b="1" dirty="0">
              <a:latin typeface="Amatic SC" panose="00000500000000000000" pitchFamily="2" charset="-79"/>
              <a:cs typeface="Amatic SC" panose="00000500000000000000" pitchFamily="2" charset="-79"/>
            </a:endParaRPr>
          </a:p>
        </p:txBody>
      </p:sp>
      <p:sp>
        <p:nvSpPr>
          <p:cNvPr id="4" name="CuadroTexto 3">
            <a:extLst>
              <a:ext uri="{FF2B5EF4-FFF2-40B4-BE49-F238E27FC236}">
                <a16:creationId xmlns:a16="http://schemas.microsoft.com/office/drawing/2014/main" id="{5AA5CB85-38D9-DCE7-71BB-6F2C51BD8C03}"/>
              </a:ext>
            </a:extLst>
          </p:cNvPr>
          <p:cNvSpPr txBox="1"/>
          <p:nvPr/>
        </p:nvSpPr>
        <p:spPr>
          <a:xfrm>
            <a:off x="223520" y="1663122"/>
            <a:ext cx="3309793" cy="2862322"/>
          </a:xfrm>
          <a:prstGeom prst="rect">
            <a:avLst/>
          </a:prstGeom>
          <a:solidFill>
            <a:srgbClr val="C3E5EF"/>
          </a:solidFill>
        </p:spPr>
        <p:txBody>
          <a:bodyPr wrap="square" rtlCol="0">
            <a:spAutoFit/>
          </a:bodyPr>
          <a:lstStyle/>
          <a:p>
            <a:pPr algn="ctr"/>
            <a:r>
              <a:rPr lang="es-ES" sz="1000" dirty="0"/>
              <a:t>Más que nunca necesitamos cuidar nuestra salud y bienestar, y la creatividad puede marcar un gran diferencia. Tomando parte de las actividades creativas podemos reconectarnos con nuestros sensaciones, cuerpo y mente. Se pueden construir conexiones sociales, apoyando nuestra salud física y mental y marcar una profunda diferencia tanto para la comunidad como para los individuos.</a:t>
            </a:r>
          </a:p>
          <a:p>
            <a:pPr algn="ctr"/>
            <a:endParaRPr lang="es-ES" sz="1000" dirty="0"/>
          </a:p>
          <a:p>
            <a:pPr algn="ctr"/>
            <a:r>
              <a:rPr lang="es-ES" sz="1000" dirty="0"/>
              <a:t>Por eso, si tu eres un profesional de la salud o relacionado con la cultura, esta guía es una lectura obligatoria. Un camino fácil en este importante campo, muchos mitos que se rompen, junto al asesoramiento de persona que ha estado liderando el camino en la creatividad saludable durante muchos años. Esperamos que las riquezas de estas historias no solo inspiren, sino que puede sino que ayudan a incorporar la prescripción social cultural en la prestación de cuidados, apoyando la salud mental y física de los londinenses. 	</a:t>
            </a:r>
          </a:p>
        </p:txBody>
      </p:sp>
    </p:spTree>
    <p:extLst>
      <p:ext uri="{BB962C8B-B14F-4D97-AF65-F5344CB8AC3E}">
        <p14:creationId xmlns:p14="http://schemas.microsoft.com/office/powerpoint/2010/main" val="271046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47A36-71B4-9D20-A00C-7F188A2919C9}"/>
              </a:ext>
            </a:extLst>
          </p:cNvPr>
          <p:cNvSpPr>
            <a:spLocks noGrp="1"/>
          </p:cNvSpPr>
          <p:nvPr>
            <p:ph type="body" sz="quarter" idx="17"/>
          </p:nvPr>
        </p:nvSpPr>
        <p:spPr/>
        <p:txBody>
          <a:bodyPr/>
          <a:lstStyle/>
          <a:p>
            <a:r>
              <a:rPr lang="en-IE" dirty="0" err="1"/>
              <a:t>Contenidos</a:t>
            </a:r>
            <a:r>
              <a:rPr lang="en-IE" dirty="0"/>
              <a:t> del </a:t>
            </a:r>
            <a:r>
              <a:rPr lang="en-IE" dirty="0" err="1"/>
              <a:t>Curso</a:t>
            </a:r>
            <a:endParaRPr lang="en-IE" dirty="0"/>
          </a:p>
        </p:txBody>
      </p:sp>
      <p:sp>
        <p:nvSpPr>
          <p:cNvPr id="3" name="Text Placeholder 2">
            <a:extLst>
              <a:ext uri="{FF2B5EF4-FFF2-40B4-BE49-F238E27FC236}">
                <a16:creationId xmlns:a16="http://schemas.microsoft.com/office/drawing/2014/main" id="{DD0FF67A-496C-825D-CEB8-15B3D8DDC870}"/>
              </a:ext>
            </a:extLst>
          </p:cNvPr>
          <p:cNvSpPr>
            <a:spLocks noGrp="1"/>
          </p:cNvSpPr>
          <p:nvPr>
            <p:ph type="body" sz="quarter" idx="19"/>
          </p:nvPr>
        </p:nvSpPr>
        <p:spPr/>
        <p:txBody>
          <a:bodyPr/>
          <a:lstStyle/>
          <a:p>
            <a:r>
              <a:rPr lang="es-ES" sz="2400" b="1" dirty="0"/>
              <a:t>Introducción a la prescripción social</a:t>
            </a:r>
            <a:endParaRPr lang="en-IE" dirty="0"/>
          </a:p>
        </p:txBody>
      </p:sp>
      <p:sp>
        <p:nvSpPr>
          <p:cNvPr id="4" name="Text Placeholder 3">
            <a:extLst>
              <a:ext uri="{FF2B5EF4-FFF2-40B4-BE49-F238E27FC236}">
                <a16:creationId xmlns:a16="http://schemas.microsoft.com/office/drawing/2014/main" id="{5731DCD5-E6AF-6E58-6FDC-BC8076B8CB9B}"/>
              </a:ext>
            </a:extLst>
          </p:cNvPr>
          <p:cNvSpPr>
            <a:spLocks noGrp="1"/>
          </p:cNvSpPr>
          <p:nvPr>
            <p:ph type="body" sz="quarter" idx="21"/>
          </p:nvPr>
        </p:nvSpPr>
        <p:spPr>
          <a:xfrm>
            <a:off x="4299472" y="1985221"/>
            <a:ext cx="1792022" cy="930105"/>
          </a:xfrm>
        </p:spPr>
        <p:txBody>
          <a:bodyPr/>
          <a:lstStyle/>
          <a:p>
            <a:r>
              <a:rPr lang="es-ES" sz="2400" b="1" dirty="0"/>
              <a:t>Los beneficios del arte y la cultura para la salud</a:t>
            </a:r>
            <a:endParaRPr lang="en-IE" dirty="0"/>
          </a:p>
        </p:txBody>
      </p:sp>
      <p:sp>
        <p:nvSpPr>
          <p:cNvPr id="5" name="Text Placeholder 4">
            <a:extLst>
              <a:ext uri="{FF2B5EF4-FFF2-40B4-BE49-F238E27FC236}">
                <a16:creationId xmlns:a16="http://schemas.microsoft.com/office/drawing/2014/main" id="{768AA04A-C2BE-5E5E-E230-854C21D29DFB}"/>
              </a:ext>
            </a:extLst>
          </p:cNvPr>
          <p:cNvSpPr>
            <a:spLocks noGrp="1"/>
          </p:cNvSpPr>
          <p:nvPr>
            <p:ph type="body" sz="quarter" idx="23"/>
          </p:nvPr>
        </p:nvSpPr>
        <p:spPr>
          <a:xfrm>
            <a:off x="6771965" y="1985221"/>
            <a:ext cx="1940577" cy="930105"/>
          </a:xfrm>
        </p:spPr>
        <p:txBody>
          <a:bodyPr/>
          <a:lstStyle/>
          <a:p>
            <a:r>
              <a:rPr lang="es-ES" dirty="0"/>
              <a:t>el uso de la creatividad puede unir a las personas</a:t>
            </a:r>
          </a:p>
        </p:txBody>
      </p:sp>
      <p:sp>
        <p:nvSpPr>
          <p:cNvPr id="6" name="Text Placeholder 5">
            <a:extLst>
              <a:ext uri="{FF2B5EF4-FFF2-40B4-BE49-F238E27FC236}">
                <a16:creationId xmlns:a16="http://schemas.microsoft.com/office/drawing/2014/main" id="{04CA414A-6045-BA33-0D7F-F6A3F7E31363}"/>
              </a:ext>
            </a:extLst>
          </p:cNvPr>
          <p:cNvSpPr>
            <a:spLocks noGrp="1"/>
          </p:cNvSpPr>
          <p:nvPr>
            <p:ph type="body" sz="quarter" idx="25"/>
          </p:nvPr>
        </p:nvSpPr>
        <p:spPr/>
        <p:txBody>
          <a:bodyPr/>
          <a:lstStyle/>
          <a:p>
            <a:r>
              <a:rPr lang="es-ES" dirty="0"/>
              <a:t>Una receta de creatividad y arte</a:t>
            </a:r>
          </a:p>
        </p:txBody>
      </p:sp>
      <p:sp>
        <p:nvSpPr>
          <p:cNvPr id="7" name="Text Placeholder 6">
            <a:extLst>
              <a:ext uri="{FF2B5EF4-FFF2-40B4-BE49-F238E27FC236}">
                <a16:creationId xmlns:a16="http://schemas.microsoft.com/office/drawing/2014/main" id="{40E8B8C3-B548-0CC0-82DB-C29251FCE394}"/>
              </a:ext>
            </a:extLst>
          </p:cNvPr>
          <p:cNvSpPr>
            <a:spLocks noGrp="1"/>
          </p:cNvSpPr>
          <p:nvPr>
            <p:ph type="body" sz="quarter" idx="18"/>
          </p:nvPr>
        </p:nvSpPr>
        <p:spPr/>
        <p:txBody>
          <a:bodyPr/>
          <a:lstStyle/>
          <a:p>
            <a:r>
              <a:rPr lang="en-IE" dirty="0"/>
              <a:t>1</a:t>
            </a:r>
          </a:p>
        </p:txBody>
      </p:sp>
      <p:sp>
        <p:nvSpPr>
          <p:cNvPr id="8" name="Text Placeholder 7">
            <a:extLst>
              <a:ext uri="{FF2B5EF4-FFF2-40B4-BE49-F238E27FC236}">
                <a16:creationId xmlns:a16="http://schemas.microsoft.com/office/drawing/2014/main" id="{5D586FA6-E837-06A1-B459-8A64D49B3B8B}"/>
              </a:ext>
            </a:extLst>
          </p:cNvPr>
          <p:cNvSpPr>
            <a:spLocks noGrp="1"/>
          </p:cNvSpPr>
          <p:nvPr>
            <p:ph type="body" sz="quarter" idx="20"/>
          </p:nvPr>
        </p:nvSpPr>
        <p:spPr/>
        <p:txBody>
          <a:bodyPr/>
          <a:lstStyle/>
          <a:p>
            <a:r>
              <a:rPr lang="en-IE" dirty="0"/>
              <a:t>2</a:t>
            </a:r>
          </a:p>
        </p:txBody>
      </p:sp>
      <p:sp>
        <p:nvSpPr>
          <p:cNvPr id="9" name="Text Placeholder 8">
            <a:extLst>
              <a:ext uri="{FF2B5EF4-FFF2-40B4-BE49-F238E27FC236}">
                <a16:creationId xmlns:a16="http://schemas.microsoft.com/office/drawing/2014/main" id="{EC2F4D4D-E1A8-1496-EC69-D367CF69E75E}"/>
              </a:ext>
            </a:extLst>
          </p:cNvPr>
          <p:cNvSpPr>
            <a:spLocks noGrp="1"/>
          </p:cNvSpPr>
          <p:nvPr>
            <p:ph type="body" sz="quarter" idx="22"/>
          </p:nvPr>
        </p:nvSpPr>
        <p:spPr/>
        <p:txBody>
          <a:bodyPr/>
          <a:lstStyle/>
          <a:p>
            <a:r>
              <a:rPr lang="en-IE" dirty="0"/>
              <a:t>3</a:t>
            </a:r>
          </a:p>
        </p:txBody>
      </p:sp>
      <p:sp>
        <p:nvSpPr>
          <p:cNvPr id="10" name="Text Placeholder 9">
            <a:extLst>
              <a:ext uri="{FF2B5EF4-FFF2-40B4-BE49-F238E27FC236}">
                <a16:creationId xmlns:a16="http://schemas.microsoft.com/office/drawing/2014/main" id="{8C8486E6-2973-55F9-7F5B-36754366B87D}"/>
              </a:ext>
            </a:extLst>
          </p:cNvPr>
          <p:cNvSpPr>
            <a:spLocks noGrp="1"/>
          </p:cNvSpPr>
          <p:nvPr>
            <p:ph type="body" sz="quarter" idx="24"/>
          </p:nvPr>
        </p:nvSpPr>
        <p:spPr/>
        <p:txBody>
          <a:bodyPr/>
          <a:lstStyle/>
          <a:p>
            <a:r>
              <a:rPr lang="en-IE" dirty="0"/>
              <a:t>4</a:t>
            </a:r>
          </a:p>
        </p:txBody>
      </p:sp>
      <p:sp>
        <p:nvSpPr>
          <p:cNvPr id="11" name="Text Placeholder 10">
            <a:extLst>
              <a:ext uri="{FF2B5EF4-FFF2-40B4-BE49-F238E27FC236}">
                <a16:creationId xmlns:a16="http://schemas.microsoft.com/office/drawing/2014/main" id="{866D9D0B-B865-E7A8-DBFB-899C68D900BF}"/>
              </a:ext>
            </a:extLst>
          </p:cNvPr>
          <p:cNvSpPr>
            <a:spLocks noGrp="1"/>
          </p:cNvSpPr>
          <p:nvPr>
            <p:ph type="body" sz="quarter" idx="26"/>
          </p:nvPr>
        </p:nvSpPr>
        <p:spPr/>
        <p:txBody>
          <a:bodyPr/>
          <a:lstStyle/>
          <a:p>
            <a:r>
              <a:rPr lang="es-ES" dirty="0"/>
              <a:t>Una receta de cultura y teatro</a:t>
            </a:r>
            <a:endParaRPr lang="en-IE" dirty="0"/>
          </a:p>
        </p:txBody>
      </p:sp>
      <p:sp>
        <p:nvSpPr>
          <p:cNvPr id="12" name="Text Placeholder 11">
            <a:extLst>
              <a:ext uri="{FF2B5EF4-FFF2-40B4-BE49-F238E27FC236}">
                <a16:creationId xmlns:a16="http://schemas.microsoft.com/office/drawing/2014/main" id="{103C5BFE-5CDA-8B0C-CA1A-0513FC84AF30}"/>
              </a:ext>
            </a:extLst>
          </p:cNvPr>
          <p:cNvSpPr>
            <a:spLocks noGrp="1"/>
          </p:cNvSpPr>
          <p:nvPr>
            <p:ph type="body" sz="quarter" idx="27"/>
          </p:nvPr>
        </p:nvSpPr>
        <p:spPr/>
        <p:txBody>
          <a:bodyPr/>
          <a:lstStyle/>
          <a:p>
            <a:r>
              <a:rPr lang="es-ES" dirty="0"/>
              <a:t>Una receta de cultura y teatro</a:t>
            </a:r>
          </a:p>
        </p:txBody>
      </p:sp>
      <p:sp>
        <p:nvSpPr>
          <p:cNvPr id="13" name="Text Placeholder 12">
            <a:extLst>
              <a:ext uri="{FF2B5EF4-FFF2-40B4-BE49-F238E27FC236}">
                <a16:creationId xmlns:a16="http://schemas.microsoft.com/office/drawing/2014/main" id="{EBE56DCA-FC06-398B-0BA9-9565E666D5AE}"/>
              </a:ext>
            </a:extLst>
          </p:cNvPr>
          <p:cNvSpPr>
            <a:spLocks noGrp="1"/>
          </p:cNvSpPr>
          <p:nvPr>
            <p:ph type="body" sz="quarter" idx="28"/>
          </p:nvPr>
        </p:nvSpPr>
        <p:spPr>
          <a:xfrm>
            <a:off x="6615349" y="4177531"/>
            <a:ext cx="2354280" cy="930105"/>
          </a:xfrm>
        </p:spPr>
        <p:txBody>
          <a:bodyPr/>
          <a:lstStyle/>
          <a:p>
            <a:r>
              <a:rPr lang="es-ES" sz="2400" b="1" dirty="0"/>
              <a:t>Recursos y herramientas para organizaciones culturales</a:t>
            </a:r>
            <a:endParaRPr lang="en-IE" dirty="0"/>
          </a:p>
        </p:txBody>
      </p:sp>
      <p:sp>
        <p:nvSpPr>
          <p:cNvPr id="14" name="Text Placeholder 13">
            <a:extLst>
              <a:ext uri="{FF2B5EF4-FFF2-40B4-BE49-F238E27FC236}">
                <a16:creationId xmlns:a16="http://schemas.microsoft.com/office/drawing/2014/main" id="{79C57FD3-2427-9B6B-EE47-CC45D2BFF8AC}"/>
              </a:ext>
            </a:extLst>
          </p:cNvPr>
          <p:cNvSpPr>
            <a:spLocks noGrp="1"/>
          </p:cNvSpPr>
          <p:nvPr>
            <p:ph type="body" sz="quarter" idx="29"/>
          </p:nvPr>
        </p:nvSpPr>
        <p:spPr>
          <a:xfrm>
            <a:off x="9393012" y="4179457"/>
            <a:ext cx="2130203" cy="930105"/>
          </a:xfrm>
        </p:spPr>
        <p:txBody>
          <a:bodyPr/>
          <a:lstStyle/>
          <a:p>
            <a:r>
              <a:rPr lang="en-IE" dirty="0" err="1"/>
              <a:t>Conclusiones</a:t>
            </a:r>
            <a:r>
              <a:rPr lang="en-IE" dirty="0"/>
              <a:t> y </a:t>
            </a:r>
            <a:r>
              <a:rPr lang="en-IE" dirty="0" err="1"/>
              <a:t>planificación</a:t>
            </a:r>
            <a:r>
              <a:rPr lang="en-IE" dirty="0"/>
              <a:t> </a:t>
            </a:r>
            <a:r>
              <a:rPr lang="en-IE" dirty="0" err="1"/>
              <a:t>futura</a:t>
            </a:r>
            <a:endParaRPr lang="en-IE" dirty="0"/>
          </a:p>
        </p:txBody>
      </p:sp>
      <p:sp>
        <p:nvSpPr>
          <p:cNvPr id="15" name="Text Placeholder 14">
            <a:extLst>
              <a:ext uri="{FF2B5EF4-FFF2-40B4-BE49-F238E27FC236}">
                <a16:creationId xmlns:a16="http://schemas.microsoft.com/office/drawing/2014/main" id="{150C5DBF-FFCD-0FE9-3C40-40239BB294B2}"/>
              </a:ext>
            </a:extLst>
          </p:cNvPr>
          <p:cNvSpPr>
            <a:spLocks noGrp="1"/>
          </p:cNvSpPr>
          <p:nvPr>
            <p:ph type="body" sz="quarter" idx="30"/>
          </p:nvPr>
        </p:nvSpPr>
        <p:spPr/>
        <p:txBody>
          <a:bodyPr/>
          <a:lstStyle/>
          <a:p>
            <a:r>
              <a:rPr lang="en-IE" dirty="0"/>
              <a:t>5</a:t>
            </a:r>
          </a:p>
        </p:txBody>
      </p:sp>
      <p:sp>
        <p:nvSpPr>
          <p:cNvPr id="16" name="Text Placeholder 15">
            <a:extLst>
              <a:ext uri="{FF2B5EF4-FFF2-40B4-BE49-F238E27FC236}">
                <a16:creationId xmlns:a16="http://schemas.microsoft.com/office/drawing/2014/main" id="{E1671F4D-22BB-CF58-DD28-F2EC59ADF18C}"/>
              </a:ext>
            </a:extLst>
          </p:cNvPr>
          <p:cNvSpPr>
            <a:spLocks noGrp="1"/>
          </p:cNvSpPr>
          <p:nvPr>
            <p:ph type="body" sz="quarter" idx="31"/>
          </p:nvPr>
        </p:nvSpPr>
        <p:spPr/>
        <p:txBody>
          <a:bodyPr/>
          <a:lstStyle/>
          <a:p>
            <a:r>
              <a:rPr lang="en-IE" dirty="0"/>
              <a:t>6</a:t>
            </a:r>
          </a:p>
        </p:txBody>
      </p:sp>
      <p:sp>
        <p:nvSpPr>
          <p:cNvPr id="17" name="Text Placeholder 16">
            <a:extLst>
              <a:ext uri="{FF2B5EF4-FFF2-40B4-BE49-F238E27FC236}">
                <a16:creationId xmlns:a16="http://schemas.microsoft.com/office/drawing/2014/main" id="{F7F44DB2-8547-90EE-9382-AF1AE81EBA48}"/>
              </a:ext>
            </a:extLst>
          </p:cNvPr>
          <p:cNvSpPr>
            <a:spLocks noGrp="1"/>
          </p:cNvSpPr>
          <p:nvPr>
            <p:ph type="body" sz="quarter" idx="32"/>
          </p:nvPr>
        </p:nvSpPr>
        <p:spPr/>
        <p:txBody>
          <a:bodyPr/>
          <a:lstStyle/>
          <a:p>
            <a:r>
              <a:rPr lang="en-IE" dirty="0"/>
              <a:t>7</a:t>
            </a:r>
          </a:p>
        </p:txBody>
      </p:sp>
      <p:sp>
        <p:nvSpPr>
          <p:cNvPr id="18" name="Text Placeholder 17">
            <a:extLst>
              <a:ext uri="{FF2B5EF4-FFF2-40B4-BE49-F238E27FC236}">
                <a16:creationId xmlns:a16="http://schemas.microsoft.com/office/drawing/2014/main" id="{63A43938-0ED2-5926-E0B1-4E32BCD2ABAB}"/>
              </a:ext>
            </a:extLst>
          </p:cNvPr>
          <p:cNvSpPr>
            <a:spLocks noGrp="1"/>
          </p:cNvSpPr>
          <p:nvPr>
            <p:ph type="body" sz="quarter" idx="33"/>
          </p:nvPr>
        </p:nvSpPr>
        <p:spPr/>
        <p:txBody>
          <a:bodyPr/>
          <a:lstStyle/>
          <a:p>
            <a:r>
              <a:rPr lang="en-IE" dirty="0"/>
              <a:t>8</a:t>
            </a:r>
          </a:p>
        </p:txBody>
      </p:sp>
    </p:spTree>
    <p:extLst>
      <p:ext uri="{BB962C8B-B14F-4D97-AF65-F5344CB8AC3E}">
        <p14:creationId xmlns:p14="http://schemas.microsoft.com/office/powerpoint/2010/main" val="23354794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10;&#10;Description automatically generated">
            <a:extLst>
              <a:ext uri="{FF2B5EF4-FFF2-40B4-BE49-F238E27FC236}">
                <a16:creationId xmlns:a16="http://schemas.microsoft.com/office/drawing/2014/main" id="{A46F59AE-E5AC-3AE0-BBA1-92C080781E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01862" y="-239052"/>
            <a:ext cx="2127817" cy="1652858"/>
          </a:xfrm>
          <a:prstGeom prst="rect">
            <a:avLst/>
          </a:prstGeom>
        </p:spPr>
      </p:pic>
      <p:sp>
        <p:nvSpPr>
          <p:cNvPr id="2" name="Slide Number Placeholder 1">
            <a:extLst>
              <a:ext uri="{FF2B5EF4-FFF2-40B4-BE49-F238E27FC236}">
                <a16:creationId xmlns:a16="http://schemas.microsoft.com/office/drawing/2014/main" id="{882053CB-DDC8-5814-F49E-158D30D33AAB}"/>
              </a:ext>
            </a:extLst>
          </p:cNvPr>
          <p:cNvSpPr>
            <a:spLocks noGrp="1"/>
          </p:cNvSpPr>
          <p:nvPr>
            <p:ph type="sldNum" sz="quarter" idx="12"/>
          </p:nvPr>
        </p:nvSpPr>
        <p:spPr/>
        <p:txBody>
          <a:bodyPr/>
          <a:lstStyle/>
          <a:p>
            <a:fld id="{48F63A3B-78C7-47BE-AE5E-E10140E04643}" type="slidenum">
              <a:rPr lang="en-US" smtClean="0"/>
              <a:t>40</a:t>
            </a:fld>
            <a:endParaRPr lang="en-US" dirty="0"/>
          </a:p>
        </p:txBody>
      </p:sp>
      <p:sp>
        <p:nvSpPr>
          <p:cNvPr id="4" name="TextBox 3">
            <a:extLst>
              <a:ext uri="{FF2B5EF4-FFF2-40B4-BE49-F238E27FC236}">
                <a16:creationId xmlns:a16="http://schemas.microsoft.com/office/drawing/2014/main" id="{72AB53CA-3D69-452B-8BE7-8E278809FAA4}"/>
              </a:ext>
            </a:extLst>
          </p:cNvPr>
          <p:cNvSpPr txBox="1"/>
          <p:nvPr/>
        </p:nvSpPr>
        <p:spPr>
          <a:xfrm>
            <a:off x="5940049" y="1214997"/>
            <a:ext cx="5968753" cy="5632311"/>
          </a:xfrm>
          <a:prstGeom prst="rect">
            <a:avLst/>
          </a:prstGeom>
          <a:noFill/>
        </p:spPr>
        <p:txBody>
          <a:bodyPr wrap="square" rtlCol="0">
            <a:spAutoFit/>
          </a:bodyPr>
          <a:lstStyle/>
          <a:p>
            <a:pPr algn="ctr"/>
            <a:r>
              <a:rPr lang="es-ES" sz="2000" dirty="0">
                <a:latin typeface="Josefin Sans" pitchFamily="2" charset="0"/>
              </a:rPr>
              <a:t>El </a:t>
            </a:r>
            <a:r>
              <a:rPr lang="es-ES" sz="2000" dirty="0" err="1">
                <a:latin typeface="Josefin Sans" pitchFamily="2" charset="0"/>
              </a:rPr>
              <a:t>Hawk's</a:t>
            </a:r>
            <a:r>
              <a:rPr lang="es-ES" sz="2000" dirty="0">
                <a:latin typeface="Josefin Sans" pitchFamily="2" charset="0"/>
              </a:rPr>
              <a:t> </a:t>
            </a:r>
            <a:r>
              <a:rPr lang="es-ES" sz="2000" dirty="0" err="1">
                <a:latin typeface="Josefin Sans" pitchFamily="2" charset="0"/>
              </a:rPr>
              <a:t>Well</a:t>
            </a:r>
            <a:r>
              <a:rPr lang="es-ES" sz="2000" dirty="0">
                <a:latin typeface="Josefin Sans" pitchFamily="2" charset="0"/>
              </a:rPr>
              <a:t> es un teatro de 340 localidades situado en Sligo, al noroeste de Irlanda. </a:t>
            </a:r>
            <a:r>
              <a:rPr lang="es-ES" sz="2000" dirty="0" err="1">
                <a:latin typeface="Josefin Sans" pitchFamily="2" charset="0"/>
              </a:rPr>
              <a:t>Hawk's</a:t>
            </a:r>
            <a:r>
              <a:rPr lang="es-ES" sz="2000" dirty="0">
                <a:latin typeface="Josefin Sans" pitchFamily="2" charset="0"/>
              </a:rPr>
              <a:t> </a:t>
            </a:r>
            <a:r>
              <a:rPr lang="es-ES" sz="2000" dirty="0" err="1">
                <a:latin typeface="Josefin Sans" pitchFamily="2" charset="0"/>
              </a:rPr>
              <a:t>Well</a:t>
            </a:r>
            <a:r>
              <a:rPr lang="es-ES" sz="2000" dirty="0">
                <a:latin typeface="Josefin Sans" pitchFamily="2" charset="0"/>
              </a:rPr>
              <a:t> Cultural </a:t>
            </a:r>
            <a:r>
              <a:rPr lang="es-ES" sz="2000" dirty="0" err="1">
                <a:latin typeface="Josefin Sans" pitchFamily="2" charset="0"/>
              </a:rPr>
              <a:t>Companions</a:t>
            </a:r>
            <a:r>
              <a:rPr lang="es-ES" sz="2000" dirty="0">
                <a:latin typeface="Josefin Sans" pitchFamily="2" charset="0"/>
              </a:rPr>
              <a:t> (</a:t>
            </a:r>
            <a:r>
              <a:rPr lang="es-ES" sz="2000" dirty="0" err="1">
                <a:latin typeface="Josefin Sans" pitchFamily="2" charset="0"/>
              </a:rPr>
              <a:t>Acomoñantes</a:t>
            </a:r>
            <a:r>
              <a:rPr lang="es-ES" sz="2000" dirty="0">
                <a:latin typeface="Josefin Sans" pitchFamily="2" charset="0"/>
              </a:rPr>
              <a:t> culturales) fue una iniciativa creada en 2019 con el objetivo de ofrecer más oportunidades a las personas mayores para participar en la vibrante escena cultural y artística de Sligo mediante la creación de una red de personas que se acompañarían mutuamente a los eventos culturales en el teatro.</a:t>
            </a:r>
            <a:endParaRPr lang="en-US" sz="2000" dirty="0">
              <a:latin typeface="Josefin Sans" pitchFamily="2" charset="0"/>
            </a:endParaRPr>
          </a:p>
          <a:p>
            <a:pPr algn="ctr"/>
            <a:r>
              <a:rPr lang="en-US" sz="2000" dirty="0">
                <a:latin typeface="Josefin Sans" pitchFamily="2" charset="0"/>
              </a:rPr>
              <a:t>Cultural Companions es </a:t>
            </a:r>
            <a:r>
              <a:rPr lang="en-US" sz="2000" dirty="0" err="1">
                <a:latin typeface="Josefin Sans" pitchFamily="2" charset="0"/>
              </a:rPr>
              <a:t>una</a:t>
            </a:r>
            <a:r>
              <a:rPr lang="en-US" sz="2000" dirty="0">
                <a:latin typeface="Josefin Sans" pitchFamily="2" charset="0"/>
              </a:rPr>
              <a:t> red de personas con ideas y </a:t>
            </a:r>
            <a:r>
              <a:rPr lang="en-US" sz="2000" dirty="0" err="1">
                <a:latin typeface="Josefin Sans" pitchFamily="2" charset="0"/>
              </a:rPr>
              <a:t>gustos</a:t>
            </a:r>
            <a:r>
              <a:rPr lang="en-US" sz="2000" dirty="0">
                <a:latin typeface="Josefin Sans" pitchFamily="2" charset="0"/>
              </a:rPr>
              <a:t> </a:t>
            </a:r>
            <a:r>
              <a:rPr lang="en-US" sz="2000" dirty="0" err="1">
                <a:latin typeface="Josefin Sans" pitchFamily="2" charset="0"/>
              </a:rPr>
              <a:t>afines</a:t>
            </a:r>
            <a:r>
              <a:rPr lang="en-US" sz="2000" dirty="0">
                <a:latin typeface="Josefin Sans" pitchFamily="2" charset="0"/>
              </a:rPr>
              <a:t> </a:t>
            </a:r>
            <a:r>
              <a:rPr lang="en-US" sz="2000" dirty="0" err="1">
                <a:latin typeface="Josefin Sans" pitchFamily="2" charset="0"/>
              </a:rPr>
              <a:t>interesados</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a:t>
            </a:r>
            <a:r>
              <a:rPr lang="en-US" sz="2000" dirty="0" err="1">
                <a:latin typeface="Josefin Sans" pitchFamily="2" charset="0"/>
              </a:rPr>
              <a:t>el</a:t>
            </a:r>
            <a:r>
              <a:rPr lang="en-US" sz="2000" dirty="0">
                <a:latin typeface="Josefin Sans" pitchFamily="2" charset="0"/>
              </a:rPr>
              <a:t> </a:t>
            </a:r>
            <a:r>
              <a:rPr lang="en-US" sz="2000" dirty="0" err="1">
                <a:latin typeface="Josefin Sans" pitchFamily="2" charset="0"/>
              </a:rPr>
              <a:t>arte</a:t>
            </a:r>
            <a:r>
              <a:rPr lang="en-US" sz="2000" dirty="0">
                <a:latin typeface="Josefin Sans" pitchFamily="2" charset="0"/>
              </a:rPr>
              <a:t> y la </a:t>
            </a:r>
            <a:r>
              <a:rPr lang="en-US" sz="2000" dirty="0" err="1">
                <a:latin typeface="Josefin Sans" pitchFamily="2" charset="0"/>
              </a:rPr>
              <a:t>cultura</a:t>
            </a:r>
            <a:r>
              <a:rPr lang="en-US" sz="2000" dirty="0">
                <a:latin typeface="Josefin Sans" pitchFamily="2" charset="0"/>
              </a:rPr>
              <a:t>, </a:t>
            </a:r>
            <a:r>
              <a:rPr lang="en-US" sz="2000" dirty="0" err="1">
                <a:latin typeface="Josefin Sans" pitchFamily="2" charset="0"/>
              </a:rPr>
              <a:t>los</a:t>
            </a:r>
            <a:r>
              <a:rPr lang="en-US" sz="2000" dirty="0">
                <a:latin typeface="Josefin Sans" pitchFamily="2" charset="0"/>
              </a:rPr>
              <a:t> </a:t>
            </a:r>
            <a:r>
              <a:rPr lang="en-US" sz="2000" dirty="0" err="1">
                <a:latin typeface="Josefin Sans" pitchFamily="2" charset="0"/>
              </a:rPr>
              <a:t>cuales</a:t>
            </a:r>
            <a:r>
              <a:rPr lang="en-US" sz="2000" dirty="0">
                <a:latin typeface="Josefin Sans" pitchFamily="2" charset="0"/>
              </a:rPr>
              <a:t> se </a:t>
            </a:r>
            <a:r>
              <a:rPr lang="en-US" sz="2000" dirty="0" err="1">
                <a:latin typeface="Josefin Sans" pitchFamily="2" charset="0"/>
              </a:rPr>
              <a:t>pueden</a:t>
            </a:r>
            <a:r>
              <a:rPr lang="en-US" sz="2000" dirty="0">
                <a:latin typeface="Josefin Sans" pitchFamily="2" charset="0"/>
              </a:rPr>
              <a:t> </a:t>
            </a:r>
            <a:r>
              <a:rPr lang="en-US" sz="2000" dirty="0" err="1">
                <a:latin typeface="Josefin Sans" pitchFamily="2" charset="0"/>
              </a:rPr>
              <a:t>acompañar</a:t>
            </a:r>
            <a:r>
              <a:rPr lang="en-US" sz="2000" dirty="0">
                <a:latin typeface="Josefin Sans" pitchFamily="2" charset="0"/>
              </a:rPr>
              <a:t> </a:t>
            </a:r>
            <a:r>
              <a:rPr lang="en-US" sz="2000" dirty="0" err="1">
                <a:latin typeface="Josefin Sans" pitchFamily="2" charset="0"/>
              </a:rPr>
              <a:t>los</a:t>
            </a:r>
            <a:r>
              <a:rPr lang="en-US" sz="2000" dirty="0">
                <a:latin typeface="Josefin Sans" pitchFamily="2" charset="0"/>
              </a:rPr>
              <a:t> </a:t>
            </a:r>
            <a:r>
              <a:rPr lang="en-US" sz="2000" dirty="0" err="1">
                <a:latin typeface="Josefin Sans" pitchFamily="2" charset="0"/>
              </a:rPr>
              <a:t>unos</a:t>
            </a:r>
            <a:r>
              <a:rPr lang="en-US" sz="2000" dirty="0">
                <a:latin typeface="Josefin Sans" pitchFamily="2" charset="0"/>
              </a:rPr>
              <a:t> a </a:t>
            </a:r>
            <a:r>
              <a:rPr lang="en-US" sz="2000" dirty="0" err="1">
                <a:latin typeface="Josefin Sans" pitchFamily="2" charset="0"/>
              </a:rPr>
              <a:t>los</a:t>
            </a:r>
            <a:r>
              <a:rPr lang="en-US" sz="2000" dirty="0">
                <a:latin typeface="Josefin Sans" pitchFamily="2" charset="0"/>
              </a:rPr>
              <a:t> </a:t>
            </a:r>
            <a:r>
              <a:rPr lang="en-US" sz="2000" dirty="0" err="1">
                <a:latin typeface="Josefin Sans" pitchFamily="2" charset="0"/>
              </a:rPr>
              <a:t>otros</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a:t>
            </a:r>
            <a:r>
              <a:rPr lang="en-US" sz="2000" dirty="0" err="1">
                <a:latin typeface="Josefin Sans" pitchFamily="2" charset="0"/>
              </a:rPr>
              <a:t>eventos</a:t>
            </a:r>
            <a:r>
              <a:rPr lang="en-US" sz="2000" dirty="0">
                <a:latin typeface="Josefin Sans" pitchFamily="2" charset="0"/>
              </a:rPr>
              <a:t> </a:t>
            </a:r>
            <a:r>
              <a:rPr lang="en-US" sz="2000" dirty="0" err="1">
                <a:latin typeface="Josefin Sans" pitchFamily="2" charset="0"/>
              </a:rPr>
              <a:t>culturales</a:t>
            </a:r>
            <a:r>
              <a:rPr lang="en-US" sz="2000" dirty="0">
                <a:latin typeface="Josefin Sans" pitchFamily="2" charset="0"/>
              </a:rPr>
              <a:t>. Es </a:t>
            </a:r>
            <a:r>
              <a:rPr lang="en-US" sz="2000" dirty="0" err="1">
                <a:latin typeface="Josefin Sans" pitchFamily="2" charset="0"/>
              </a:rPr>
              <a:t>una</a:t>
            </a:r>
            <a:r>
              <a:rPr lang="en-US" sz="2000" dirty="0">
                <a:latin typeface="Josefin Sans" pitchFamily="2" charset="0"/>
              </a:rPr>
              <a:t> idea genial para </a:t>
            </a:r>
            <a:r>
              <a:rPr lang="en-US" sz="2000" dirty="0" err="1">
                <a:latin typeface="Josefin Sans" pitchFamily="2" charset="0"/>
              </a:rPr>
              <a:t>conocer</a:t>
            </a:r>
            <a:r>
              <a:rPr lang="en-US" sz="2000" dirty="0">
                <a:latin typeface="Josefin Sans" pitchFamily="2" charset="0"/>
              </a:rPr>
              <a:t> a </a:t>
            </a:r>
            <a:r>
              <a:rPr lang="en-US" sz="2000" dirty="0" err="1">
                <a:latin typeface="Josefin Sans" pitchFamily="2" charset="0"/>
              </a:rPr>
              <a:t>nuevas</a:t>
            </a:r>
            <a:r>
              <a:rPr lang="en-US" sz="2000" dirty="0">
                <a:latin typeface="Josefin Sans" pitchFamily="2" charset="0"/>
              </a:rPr>
              <a:t> personas </a:t>
            </a:r>
            <a:r>
              <a:rPr lang="en-US" sz="2000" dirty="0" err="1">
                <a:latin typeface="Josefin Sans" pitchFamily="2" charset="0"/>
              </a:rPr>
              <a:t>compartiendo</a:t>
            </a:r>
            <a:r>
              <a:rPr lang="en-US" sz="2000" dirty="0">
                <a:latin typeface="Josefin Sans" pitchFamily="2" charset="0"/>
              </a:rPr>
              <a:t> </a:t>
            </a:r>
            <a:r>
              <a:rPr lang="en-US" sz="2000" dirty="0" err="1">
                <a:latin typeface="Josefin Sans" pitchFamily="2" charset="0"/>
              </a:rPr>
              <a:t>los</a:t>
            </a:r>
            <a:r>
              <a:rPr lang="en-US" sz="2000" dirty="0">
                <a:latin typeface="Josefin Sans" pitchFamily="2" charset="0"/>
              </a:rPr>
              <a:t> </a:t>
            </a:r>
            <a:r>
              <a:rPr lang="en-US" sz="2000" dirty="0" err="1">
                <a:latin typeface="Josefin Sans" pitchFamily="2" charset="0"/>
              </a:rPr>
              <a:t>mismos</a:t>
            </a:r>
            <a:r>
              <a:rPr lang="en-US" sz="2000" dirty="0">
                <a:latin typeface="Josefin Sans" pitchFamily="2" charset="0"/>
              </a:rPr>
              <a:t> </a:t>
            </a:r>
            <a:r>
              <a:rPr lang="en-US" sz="2000" dirty="0" err="1">
                <a:latin typeface="Josefin Sans" pitchFamily="2" charset="0"/>
              </a:rPr>
              <a:t>tipos</a:t>
            </a:r>
            <a:r>
              <a:rPr lang="en-US" sz="2000" dirty="0">
                <a:latin typeface="Josefin Sans" pitchFamily="2" charset="0"/>
              </a:rPr>
              <a:t> de </a:t>
            </a:r>
            <a:r>
              <a:rPr lang="en-US" sz="2000" dirty="0" err="1">
                <a:latin typeface="Josefin Sans" pitchFamily="2" charset="0"/>
              </a:rPr>
              <a:t>intereses</a:t>
            </a:r>
            <a:r>
              <a:rPr lang="en-US" sz="2000" dirty="0">
                <a:latin typeface="Josefin Sans" pitchFamily="2" charset="0"/>
              </a:rPr>
              <a:t>.  </a:t>
            </a:r>
            <a:endParaRPr lang="en-IE" sz="2000" dirty="0">
              <a:latin typeface="Josefin Sans" pitchFamily="2" charset="0"/>
            </a:endParaRPr>
          </a:p>
          <a:p>
            <a:endParaRPr lang="en-IE" sz="2200" dirty="0">
              <a:latin typeface="Josefin Sans" pitchFamily="2" charset="0"/>
            </a:endParaRPr>
          </a:p>
          <a:p>
            <a:endParaRPr lang="en-IE" dirty="0">
              <a:latin typeface="Josefin Sans" pitchFamily="2" charset="0"/>
            </a:endParaRPr>
          </a:p>
        </p:txBody>
      </p:sp>
      <p:pic>
        <p:nvPicPr>
          <p:cNvPr id="7" name="Picture 6" descr="A person standing in front of a group of people playing instruments&#10;&#10;Description automatically generated with medium confidence">
            <a:extLst>
              <a:ext uri="{FF2B5EF4-FFF2-40B4-BE49-F238E27FC236}">
                <a16:creationId xmlns:a16="http://schemas.microsoft.com/office/drawing/2014/main" id="{F8C78556-EE20-4ED7-DB26-23EC9621E27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5943" y="1384917"/>
            <a:ext cx="5560228" cy="4578484"/>
          </a:xfrm>
          <a:prstGeom prst="rect">
            <a:avLst/>
          </a:prstGeom>
        </p:spPr>
      </p:pic>
      <p:sp>
        <p:nvSpPr>
          <p:cNvPr id="8" name="TextBox 7">
            <a:extLst>
              <a:ext uri="{FF2B5EF4-FFF2-40B4-BE49-F238E27FC236}">
                <a16:creationId xmlns:a16="http://schemas.microsoft.com/office/drawing/2014/main" id="{D800887F-D3D4-A52C-0C5C-EA81DA67C6AF}"/>
              </a:ext>
            </a:extLst>
          </p:cNvPr>
          <p:cNvSpPr txBox="1"/>
          <p:nvPr/>
        </p:nvSpPr>
        <p:spPr>
          <a:xfrm>
            <a:off x="0" y="248268"/>
            <a:ext cx="612648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Acompañantes</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culturales</a:t>
            </a:r>
            <a:r>
              <a:rPr lang="en-US" sz="3600" b="1" dirty="0">
                <a:latin typeface="Amatic SC" panose="00000500000000000000" pitchFamily="2" charset="-79"/>
                <a:cs typeface="Amatic SC" panose="00000500000000000000" pitchFamily="2" charset="-79"/>
              </a:rPr>
              <a:t> </a:t>
            </a:r>
            <a:endParaRPr lang="en-IE" sz="3600" b="1" dirty="0">
              <a:latin typeface="Amatic SC" panose="00000500000000000000" pitchFamily="2" charset="-79"/>
              <a:cs typeface="Amatic SC" panose="00000500000000000000" pitchFamily="2" charset="-79"/>
            </a:endParaRPr>
          </a:p>
        </p:txBody>
      </p:sp>
      <p:sp>
        <p:nvSpPr>
          <p:cNvPr id="9" name="TextBox 8">
            <a:extLst>
              <a:ext uri="{FF2B5EF4-FFF2-40B4-BE49-F238E27FC236}">
                <a16:creationId xmlns:a16="http://schemas.microsoft.com/office/drawing/2014/main" id="{B422CB08-FD7B-2E26-8537-70BCDA87C8B4}"/>
              </a:ext>
            </a:extLst>
          </p:cNvPr>
          <p:cNvSpPr txBox="1"/>
          <p:nvPr/>
        </p:nvSpPr>
        <p:spPr>
          <a:xfrm>
            <a:off x="195943" y="6129291"/>
            <a:ext cx="9893300" cy="276999"/>
          </a:xfrm>
          <a:prstGeom prst="rect">
            <a:avLst/>
          </a:prstGeom>
          <a:noFill/>
        </p:spPr>
        <p:txBody>
          <a:bodyPr wrap="square">
            <a:spAutoFit/>
          </a:bodyPr>
          <a:lstStyle/>
          <a:p>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Cultural Companions - Hawk's Well Theatre Sligo (hawkswell.com)</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1948434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41</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Photo credit Michael </a:t>
            </a:r>
            <a:r>
              <a:rPr lang="en-IE" dirty="0" err="1">
                <a:solidFill>
                  <a:schemeClr val="bg1"/>
                </a:solidFill>
                <a:latin typeface="Josefin Sans" pitchFamily="2" charset="0"/>
              </a:rPr>
              <a:t>Jarmoluck</a:t>
            </a:r>
            <a:r>
              <a:rPr lang="en-IE" dirty="0">
                <a:solidFill>
                  <a:schemeClr val="bg1"/>
                </a:solidFill>
                <a:latin typeface="Josefin Sans" pitchFamily="2" charset="0"/>
              </a:rPr>
              <a:t> – </a:t>
            </a:r>
            <a:r>
              <a:rPr lang="en-IE" dirty="0" err="1">
                <a:solidFill>
                  <a:schemeClr val="bg1"/>
                </a:solidFill>
                <a:latin typeface="Josefin Sans" pitchFamily="2" charset="0"/>
              </a:rPr>
              <a:t>Pixabay</a:t>
            </a:r>
            <a:r>
              <a:rPr lang="en-IE"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79899" y="922374"/>
            <a:ext cx="4518402" cy="5632311"/>
          </a:xfrm>
          <a:prstGeom prst="rect">
            <a:avLst/>
          </a:prstGeom>
          <a:noFill/>
        </p:spPr>
        <p:txBody>
          <a:bodyPr wrap="square" rtlCol="0">
            <a:spAutoFit/>
          </a:bodyPr>
          <a:lstStyle/>
          <a:p>
            <a:pPr algn="ctr"/>
            <a:r>
              <a:rPr lang="es-ES" sz="2400" dirty="0">
                <a:latin typeface="Josefin Sans" pitchFamily="2" charset="0"/>
              </a:rPr>
              <a:t>Muchas de las mejores prácticas de prescripción social provienen del Reino Unido. En Essex, el programa "</a:t>
            </a:r>
            <a:r>
              <a:rPr lang="es-ES" sz="2400" dirty="0" err="1">
                <a:latin typeface="Josefin Sans" pitchFamily="2" charset="0"/>
              </a:rPr>
              <a:t>Connect</a:t>
            </a:r>
            <a:r>
              <a:rPr lang="es-ES" sz="2400" dirty="0">
                <a:latin typeface="Josefin Sans" pitchFamily="2" charset="0"/>
              </a:rPr>
              <a:t> </a:t>
            </a:r>
            <a:r>
              <a:rPr lang="es-ES" sz="2400" dirty="0" err="1">
                <a:latin typeface="Josefin Sans" pitchFamily="2" charset="0"/>
              </a:rPr>
              <a:t>Well</a:t>
            </a:r>
            <a:r>
              <a:rPr lang="es-ES" sz="2400" dirty="0">
                <a:latin typeface="Josefin Sans" pitchFamily="2" charset="0"/>
              </a:rPr>
              <a:t> in Essex" ha formado a bibliotecarios y voluntarios para que orienten a las personas directamente hacia grupos y actividades comunitarias. El Espacio Abierto de Suffolk es otro lugar, un grupo relajado donde se puede conocer gente nueva, charlar y hacer nuevos amigos.</a:t>
            </a:r>
          </a:p>
          <a:p>
            <a:endParaRPr lang="en-US" sz="2400" dirty="0">
              <a:latin typeface="Josefin Sans" pitchFamily="2" charset="0"/>
            </a:endParaRPr>
          </a:p>
        </p:txBody>
      </p:sp>
      <p:sp>
        <p:nvSpPr>
          <p:cNvPr id="3" name="TextBox 2">
            <a:extLst>
              <a:ext uri="{FF2B5EF4-FFF2-40B4-BE49-F238E27FC236}">
                <a16:creationId xmlns:a16="http://schemas.microsoft.com/office/drawing/2014/main" id="{5229780A-D008-E76E-133B-35618B9991C2}"/>
              </a:ext>
            </a:extLst>
          </p:cNvPr>
          <p:cNvSpPr txBox="1"/>
          <p:nvPr/>
        </p:nvSpPr>
        <p:spPr>
          <a:xfrm>
            <a:off x="-20960" y="206284"/>
            <a:ext cx="7487080" cy="646331"/>
          </a:xfrm>
          <a:prstGeom prst="rect">
            <a:avLst/>
          </a:prstGeom>
          <a:solidFill>
            <a:srgbClr val="FFC652"/>
          </a:solidFill>
        </p:spPr>
        <p:txBody>
          <a:bodyPr wrap="square" rtlCol="0">
            <a:spAutoFit/>
          </a:bodyPr>
          <a:lstStyle/>
          <a:p>
            <a:r>
              <a:rPr lang="es-ES" sz="3600" b="1" dirty="0">
                <a:latin typeface="Amatic SC" panose="00000500000000000000" pitchFamily="2" charset="-79"/>
                <a:cs typeface="Amatic SC" panose="00000500000000000000" pitchFamily="2" charset="-79"/>
              </a:rPr>
              <a:t>La prescripción social en la Biblioteca del Reino Unido </a:t>
            </a: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Fuente</a:t>
            </a:r>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 https://socialprescribingacademy.org.uk/the-power-of-the-arts-and-social-activities-to-improve-the-nations-health/</a:t>
            </a:r>
            <a:r>
              <a:rPr lang="en-US" sz="1800" dirty="0">
                <a:solidFill>
                  <a:srgbClr val="FFC652"/>
                </a:solidFill>
                <a:latin typeface="Josefin Sans" pitchFamily="2" charset="0"/>
              </a:rPr>
              <a:t> , </a:t>
            </a:r>
            <a:r>
              <a:rPr lang="en-US" dirty="0">
                <a:solidFill>
                  <a:srgbClr val="FFC652"/>
                </a:solidFill>
                <a:hlinkClick r:id="rId4">
                  <a:extLst>
                    <a:ext uri="{A12FA001-AC4F-418D-AE19-62706E023703}">
                      <ahyp:hlinkClr xmlns:ahyp="http://schemas.microsoft.com/office/drawing/2018/hyperlinkcolor" val="tx"/>
                    </a:ext>
                  </a:extLst>
                </a:hlinkClick>
              </a:rPr>
              <a:t>NHS England » Social prescribing at the library</a:t>
            </a:r>
            <a:r>
              <a:rPr lang="en-US" dirty="0">
                <a:solidFill>
                  <a:srgbClr val="FFC652"/>
                </a:solidFill>
              </a:rPr>
              <a:t> </a:t>
            </a:r>
            <a:endParaRPr lang="en-IE" sz="1800" dirty="0">
              <a:solidFill>
                <a:srgbClr val="FFC652"/>
              </a:solidFill>
              <a:latin typeface="Josefin Sans" pitchFamily="2" charset="0"/>
            </a:endParaRPr>
          </a:p>
        </p:txBody>
      </p:sp>
    </p:spTree>
    <p:extLst>
      <p:ext uri="{BB962C8B-B14F-4D97-AF65-F5344CB8AC3E}">
        <p14:creationId xmlns:p14="http://schemas.microsoft.com/office/powerpoint/2010/main" val="60348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42</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Photo credit Michael </a:t>
            </a:r>
            <a:r>
              <a:rPr lang="en-IE" dirty="0" err="1">
                <a:solidFill>
                  <a:schemeClr val="bg1"/>
                </a:solidFill>
                <a:latin typeface="Josefin Sans" pitchFamily="2" charset="0"/>
              </a:rPr>
              <a:t>Jarmoluck</a:t>
            </a:r>
            <a:r>
              <a:rPr lang="en-IE" dirty="0">
                <a:solidFill>
                  <a:schemeClr val="bg1"/>
                </a:solidFill>
                <a:latin typeface="Josefin Sans" pitchFamily="2" charset="0"/>
              </a:rPr>
              <a:t> – </a:t>
            </a:r>
            <a:r>
              <a:rPr lang="en-IE" dirty="0" err="1">
                <a:solidFill>
                  <a:schemeClr val="bg1"/>
                </a:solidFill>
                <a:latin typeface="Josefin Sans" pitchFamily="2" charset="0"/>
              </a:rPr>
              <a:t>Pixabay</a:t>
            </a:r>
            <a:r>
              <a:rPr lang="en-IE"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41348" y="922374"/>
            <a:ext cx="4577042" cy="5232202"/>
          </a:xfrm>
          <a:prstGeom prst="rect">
            <a:avLst/>
          </a:prstGeom>
          <a:noFill/>
        </p:spPr>
        <p:txBody>
          <a:bodyPr wrap="square" rtlCol="0">
            <a:spAutoFit/>
          </a:bodyPr>
          <a:lstStyle/>
          <a:p>
            <a:pPr algn="ctr"/>
            <a:r>
              <a:rPr lang="en-US" sz="2400" dirty="0">
                <a:latin typeface="Josefin Sans" pitchFamily="2" charset="0"/>
              </a:rPr>
              <a:t>‘</a:t>
            </a:r>
            <a:r>
              <a:rPr lang="en-US" sz="2200" dirty="0">
                <a:latin typeface="Josefin Sans" pitchFamily="2" charset="0"/>
              </a:rPr>
              <a:t>Books on Prescription’ (</a:t>
            </a:r>
            <a:r>
              <a:rPr lang="en-US" sz="2200" dirty="0" err="1">
                <a:latin typeface="Josefin Sans" pitchFamily="2" charset="0"/>
              </a:rPr>
              <a:t>Libros</a:t>
            </a:r>
            <a:r>
              <a:rPr lang="en-US" sz="2200" dirty="0">
                <a:latin typeface="Josefin Sans" pitchFamily="2" charset="0"/>
              </a:rPr>
              <a:t> </a:t>
            </a:r>
            <a:r>
              <a:rPr lang="en-US" sz="2200" dirty="0" err="1">
                <a:latin typeface="Josefin Sans" pitchFamily="2" charset="0"/>
              </a:rPr>
              <a:t>en</a:t>
            </a:r>
            <a:r>
              <a:rPr lang="en-US" sz="2200" dirty="0">
                <a:latin typeface="Josefin Sans" pitchFamily="2" charset="0"/>
              </a:rPr>
              <a:t> la </a:t>
            </a:r>
            <a:r>
              <a:rPr lang="en-US" sz="2200" dirty="0" err="1">
                <a:latin typeface="Josefin Sans" pitchFamily="2" charset="0"/>
              </a:rPr>
              <a:t>prescripción</a:t>
            </a:r>
            <a:r>
              <a:rPr lang="en-US" sz="2200" dirty="0">
                <a:latin typeface="Josefin Sans" pitchFamily="2" charset="0"/>
              </a:rPr>
              <a:t>) </a:t>
            </a:r>
            <a:r>
              <a:rPr lang="en-US" sz="2200" dirty="0" err="1">
                <a:latin typeface="Josefin Sans" pitchFamily="2" charset="0"/>
              </a:rPr>
              <a:t>está</a:t>
            </a:r>
            <a:r>
              <a:rPr lang="en-US" sz="2200" dirty="0">
                <a:latin typeface="Josefin Sans" pitchFamily="2" charset="0"/>
              </a:rPr>
              <a:t> disponible </a:t>
            </a:r>
            <a:r>
              <a:rPr lang="en-US" sz="2200" dirty="0" err="1">
                <a:latin typeface="Josefin Sans" pitchFamily="2" charset="0"/>
              </a:rPr>
              <a:t>en</a:t>
            </a:r>
            <a:r>
              <a:rPr lang="en-US" sz="2200" dirty="0">
                <a:latin typeface="Josefin Sans" pitchFamily="2" charset="0"/>
              </a:rPr>
              <a:t> </a:t>
            </a:r>
            <a:r>
              <a:rPr lang="en-US" sz="2200" dirty="0" err="1">
                <a:latin typeface="Josefin Sans" pitchFamily="2" charset="0"/>
              </a:rPr>
              <a:t>muchas</a:t>
            </a:r>
            <a:r>
              <a:rPr lang="en-US" sz="2200" dirty="0">
                <a:latin typeface="Josefin Sans" pitchFamily="2" charset="0"/>
              </a:rPr>
              <a:t> </a:t>
            </a:r>
            <a:r>
              <a:rPr lang="en-US" sz="2200" dirty="0" err="1">
                <a:latin typeface="Josefin Sans" pitchFamily="2" charset="0"/>
              </a:rPr>
              <a:t>librerías</a:t>
            </a:r>
            <a:r>
              <a:rPr lang="en-US" sz="2200" dirty="0">
                <a:latin typeface="Josefin Sans" pitchFamily="2" charset="0"/>
              </a:rPr>
              <a:t> </a:t>
            </a:r>
            <a:r>
              <a:rPr lang="en-US" sz="2200" dirty="0" err="1">
                <a:latin typeface="Josefin Sans" pitchFamily="2" charset="0"/>
              </a:rPr>
              <a:t>públicas</a:t>
            </a:r>
            <a:r>
              <a:rPr lang="en-US" sz="2200" dirty="0">
                <a:latin typeface="Josefin Sans" pitchFamily="2" charset="0"/>
              </a:rPr>
              <a:t> </a:t>
            </a:r>
            <a:r>
              <a:rPr lang="en-US" sz="2200" dirty="0" err="1">
                <a:latin typeface="Josefin Sans" pitchFamily="2" charset="0"/>
              </a:rPr>
              <a:t>en</a:t>
            </a:r>
            <a:r>
              <a:rPr lang="en-US" sz="2200" dirty="0">
                <a:latin typeface="Josefin Sans" pitchFamily="2" charset="0"/>
              </a:rPr>
              <a:t> </a:t>
            </a:r>
            <a:r>
              <a:rPr lang="en-US" sz="2200" dirty="0" err="1">
                <a:latin typeface="Josefin Sans" pitchFamily="2" charset="0"/>
              </a:rPr>
              <a:t>el</a:t>
            </a:r>
            <a:r>
              <a:rPr lang="en-US" sz="2200" dirty="0">
                <a:latin typeface="Josefin Sans" pitchFamily="2" charset="0"/>
              </a:rPr>
              <a:t> </a:t>
            </a:r>
            <a:r>
              <a:rPr lang="en-US" sz="2200" dirty="0" err="1">
                <a:latin typeface="Josefin Sans" pitchFamily="2" charset="0"/>
              </a:rPr>
              <a:t>Reino</a:t>
            </a:r>
            <a:r>
              <a:rPr lang="en-US" sz="2200" dirty="0">
                <a:latin typeface="Josefin Sans" pitchFamily="2" charset="0"/>
              </a:rPr>
              <a:t> </a:t>
            </a:r>
            <a:r>
              <a:rPr lang="en-US" sz="2200" dirty="0" err="1">
                <a:latin typeface="Josefin Sans" pitchFamily="2" charset="0"/>
              </a:rPr>
              <a:t>Unido</a:t>
            </a:r>
            <a:r>
              <a:rPr lang="en-US" sz="2200" dirty="0">
                <a:latin typeface="Josefin Sans" pitchFamily="2" charset="0"/>
              </a:rPr>
              <a:t>.  </a:t>
            </a:r>
          </a:p>
          <a:p>
            <a:pPr algn="ctr"/>
            <a:endParaRPr lang="en-US" sz="2200" dirty="0">
              <a:latin typeface="Josefin Sans" pitchFamily="2" charset="0"/>
            </a:endParaRPr>
          </a:p>
          <a:p>
            <a:pPr algn="ctr"/>
            <a:r>
              <a:rPr lang="es-ES" sz="2200" dirty="0">
                <a:latin typeface="Josefin Sans" pitchFamily="2" charset="0"/>
              </a:rPr>
              <a:t>Ofrece consejos sobre libros para jóvenes que luchan contra la ansiedad o la depresión o para adultos que viven con determinadas enfermedades de larga duración, a menudo vinculados a clubes de lectura en los que se pueden debatir experiencias comunes y explorar soluciones</a:t>
            </a:r>
            <a:r>
              <a:rPr lang="es-ES" sz="2400" dirty="0">
                <a:latin typeface="Josefin Sans" pitchFamily="2" charset="0"/>
              </a:rPr>
              <a:t>.</a:t>
            </a:r>
            <a:endParaRPr lang="en-US" sz="2400" dirty="0">
              <a:latin typeface="Josefin Sans" pitchFamily="2" charset="0"/>
            </a:endParaRP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Fuente: https://socialprescribingacademy.org.uk/the-power-of-the-arts-and-social-activities-to-improve-the-nations-health/</a:t>
            </a:r>
            <a:r>
              <a:rPr lang="en-US" sz="1800" dirty="0">
                <a:solidFill>
                  <a:srgbClr val="FFC652"/>
                </a:solidFill>
                <a:latin typeface="Josefin Sans" pitchFamily="2" charset="0"/>
              </a:rPr>
              <a:t> </a:t>
            </a:r>
            <a:endParaRPr lang="en-IE" sz="18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550A256E-D6DE-147F-2D4F-DDB5A6006B2C}"/>
              </a:ext>
            </a:extLst>
          </p:cNvPr>
          <p:cNvSpPr txBox="1"/>
          <p:nvPr/>
        </p:nvSpPr>
        <p:spPr>
          <a:xfrm>
            <a:off x="-20961" y="206284"/>
            <a:ext cx="7966475" cy="646331"/>
          </a:xfrm>
          <a:prstGeom prst="rect">
            <a:avLst/>
          </a:prstGeom>
          <a:solidFill>
            <a:srgbClr val="FFC652"/>
          </a:solidFill>
        </p:spPr>
        <p:txBody>
          <a:bodyPr wrap="square" rtlCol="0">
            <a:spAutoFit/>
          </a:bodyPr>
          <a:lstStyle/>
          <a:p>
            <a:r>
              <a:rPr lang="es-ES" sz="3600" b="1" dirty="0">
                <a:latin typeface="Amatic SC" panose="00000500000000000000" pitchFamily="2" charset="-79"/>
                <a:cs typeface="Amatic SC" panose="00000500000000000000" pitchFamily="2" charset="-79"/>
              </a:rPr>
              <a:t>La prescripción social en la Biblioteca del Reino Unido </a:t>
            </a:r>
          </a:p>
        </p:txBody>
      </p:sp>
    </p:spTree>
    <p:extLst>
      <p:ext uri="{BB962C8B-B14F-4D97-AF65-F5344CB8AC3E}">
        <p14:creationId xmlns:p14="http://schemas.microsoft.com/office/powerpoint/2010/main" val="2136537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s-ES" dirty="0"/>
              <a:t>En esta sección, exploramos el poder y el potencial de la música y la danza en la prescripción social.</a:t>
            </a:r>
            <a:endParaRPr lang="en-IE" dirty="0"/>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915996"/>
            <a:ext cx="7718578" cy="697326"/>
          </a:xfrm>
        </p:spPr>
        <p:txBody>
          <a:bodyPr/>
          <a:lstStyle/>
          <a:p>
            <a:r>
              <a:rPr lang="es-ES" dirty="0"/>
              <a:t>Una receta de música y danza</a:t>
            </a:r>
            <a:endParaRPr lang="en-IE" dirty="0"/>
          </a:p>
        </p:txBody>
      </p:sp>
    </p:spTree>
    <p:extLst>
      <p:ext uri="{BB962C8B-B14F-4D97-AF65-F5344CB8AC3E}">
        <p14:creationId xmlns:p14="http://schemas.microsoft.com/office/powerpoint/2010/main" val="68528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2EFF2-FDB3-D7CF-371B-CBB79E56AD48}"/>
              </a:ext>
            </a:extLst>
          </p:cNvPr>
          <p:cNvSpPr>
            <a:spLocks noGrp="1"/>
          </p:cNvSpPr>
          <p:nvPr>
            <p:ph type="sldNum" sz="quarter" idx="12"/>
          </p:nvPr>
        </p:nvSpPr>
        <p:spPr/>
        <p:txBody>
          <a:bodyPr/>
          <a:lstStyle/>
          <a:p>
            <a:fld id="{48F63A3B-78C7-47BE-AE5E-E10140E04643}" type="slidenum">
              <a:rPr lang="en-US" smtClean="0"/>
              <a:t>44</a:t>
            </a:fld>
            <a:endParaRPr lang="en-US" dirty="0"/>
          </a:p>
        </p:txBody>
      </p:sp>
      <p:pic>
        <p:nvPicPr>
          <p:cNvPr id="4" name="Picture 3" descr="Graphical user interface, website&#10;&#10;Description automatically generated">
            <a:extLst>
              <a:ext uri="{FF2B5EF4-FFF2-40B4-BE49-F238E27FC236}">
                <a16:creationId xmlns:a16="http://schemas.microsoft.com/office/drawing/2014/main" id="{195AAC3C-4313-6C98-E01F-DF14C9F2A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58" y="1111044"/>
            <a:ext cx="5698616" cy="4930346"/>
          </a:xfrm>
          <a:prstGeom prst="rect">
            <a:avLst/>
          </a:prstGeom>
        </p:spPr>
      </p:pic>
      <p:sp>
        <p:nvSpPr>
          <p:cNvPr id="5" name="TextBox 4">
            <a:extLst>
              <a:ext uri="{FF2B5EF4-FFF2-40B4-BE49-F238E27FC236}">
                <a16:creationId xmlns:a16="http://schemas.microsoft.com/office/drawing/2014/main" id="{961771A0-7EC7-7AA0-4668-0AB14733CAC0}"/>
              </a:ext>
            </a:extLst>
          </p:cNvPr>
          <p:cNvSpPr txBox="1"/>
          <p:nvPr/>
        </p:nvSpPr>
        <p:spPr>
          <a:xfrm>
            <a:off x="6420511" y="1330623"/>
            <a:ext cx="5369035" cy="4801314"/>
          </a:xfrm>
          <a:prstGeom prst="rect">
            <a:avLst/>
          </a:prstGeom>
          <a:noFill/>
        </p:spPr>
        <p:txBody>
          <a:bodyPr wrap="square" rtlCol="0">
            <a:spAutoFit/>
          </a:bodyPr>
          <a:lstStyle/>
          <a:p>
            <a:pPr algn="just"/>
            <a:r>
              <a:rPr lang="en-IE" dirty="0" err="1">
                <a:latin typeface="Josefin Sans" pitchFamily="2" charset="0"/>
              </a:rPr>
              <a:t>Todos</a:t>
            </a:r>
            <a:r>
              <a:rPr lang="en-IE" dirty="0">
                <a:latin typeface="Josefin Sans" pitchFamily="2" charset="0"/>
              </a:rPr>
              <a:t> </a:t>
            </a:r>
            <a:r>
              <a:rPr lang="en-IE" dirty="0" err="1">
                <a:latin typeface="Josefin Sans" pitchFamily="2" charset="0"/>
              </a:rPr>
              <a:t>sabemos</a:t>
            </a:r>
            <a:r>
              <a:rPr lang="en-IE" dirty="0">
                <a:latin typeface="Josefin Sans" pitchFamily="2" charset="0"/>
              </a:rPr>
              <a:t> del </a:t>
            </a:r>
            <a:r>
              <a:rPr lang="en-IE" dirty="0" err="1">
                <a:latin typeface="Josefin Sans" pitchFamily="2" charset="0"/>
              </a:rPr>
              <a:t>impacto</a:t>
            </a:r>
            <a:r>
              <a:rPr lang="en-IE" dirty="0">
                <a:latin typeface="Josefin Sans" pitchFamily="2" charset="0"/>
              </a:rPr>
              <a:t> positive que la </a:t>
            </a:r>
            <a:r>
              <a:rPr lang="en-IE" dirty="0" err="1">
                <a:latin typeface="Josefin Sans" pitchFamily="2" charset="0"/>
              </a:rPr>
              <a:t>música</a:t>
            </a:r>
            <a:r>
              <a:rPr lang="en-IE" dirty="0">
                <a:latin typeface="Josefin Sans" pitchFamily="2" charset="0"/>
              </a:rPr>
              <a:t> que </a:t>
            </a:r>
            <a:r>
              <a:rPr lang="en-IE" dirty="0" err="1">
                <a:latin typeface="Josefin Sans" pitchFamily="2" charset="0"/>
              </a:rPr>
              <a:t>puede</a:t>
            </a:r>
            <a:r>
              <a:rPr lang="en-IE" dirty="0">
                <a:latin typeface="Josefin Sans" pitchFamily="2" charset="0"/>
              </a:rPr>
              <a:t> </a:t>
            </a:r>
            <a:r>
              <a:rPr lang="en-IE" dirty="0" err="1">
                <a:latin typeface="Josefin Sans" pitchFamily="2" charset="0"/>
              </a:rPr>
              <a:t>tener</a:t>
            </a:r>
            <a:r>
              <a:rPr lang="en-IE" dirty="0">
                <a:latin typeface="Josefin Sans" pitchFamily="2" charset="0"/>
              </a:rPr>
              <a:t> </a:t>
            </a:r>
            <a:r>
              <a:rPr lang="en-IE" dirty="0" err="1">
                <a:latin typeface="Josefin Sans" pitchFamily="2" charset="0"/>
              </a:rPr>
              <a:t>en</a:t>
            </a:r>
            <a:r>
              <a:rPr lang="en-IE" dirty="0">
                <a:latin typeface="Josefin Sans" pitchFamily="2" charset="0"/>
              </a:rPr>
              <a:t> </a:t>
            </a:r>
            <a:r>
              <a:rPr lang="en-IE" dirty="0" err="1">
                <a:latin typeface="Josefin Sans" pitchFamily="2" charset="0"/>
              </a:rPr>
              <a:t>nuestro</a:t>
            </a:r>
            <a:r>
              <a:rPr lang="en-IE" dirty="0">
                <a:latin typeface="Josefin Sans" pitchFamily="2" charset="0"/>
              </a:rPr>
              <a:t> </a:t>
            </a:r>
            <a:r>
              <a:rPr lang="en-IE" dirty="0" err="1">
                <a:latin typeface="Josefin Sans" pitchFamily="2" charset="0"/>
              </a:rPr>
              <a:t>estado</a:t>
            </a:r>
            <a:r>
              <a:rPr lang="en-IE" dirty="0">
                <a:latin typeface="Josefin Sans" pitchFamily="2" charset="0"/>
              </a:rPr>
              <a:t>, </a:t>
            </a:r>
            <a:r>
              <a:rPr lang="en-IE" dirty="0" err="1">
                <a:latin typeface="Josefin Sans" pitchFamily="2" charset="0"/>
              </a:rPr>
              <a:t>pero</a:t>
            </a:r>
            <a:r>
              <a:rPr lang="en-IE" dirty="0">
                <a:latin typeface="Josefin Sans" pitchFamily="2" charset="0"/>
              </a:rPr>
              <a:t> </a:t>
            </a:r>
            <a:r>
              <a:rPr lang="en-IE" dirty="0" err="1">
                <a:latin typeface="Josefin Sans" pitchFamily="2" charset="0"/>
              </a:rPr>
              <a:t>este</a:t>
            </a:r>
            <a:r>
              <a:rPr lang="en-IE" dirty="0">
                <a:latin typeface="Josefin Sans" pitchFamily="2" charset="0"/>
              </a:rPr>
              <a:t> </a:t>
            </a:r>
            <a:r>
              <a:rPr lang="en-IE" dirty="0" err="1">
                <a:latin typeface="Josefin Sans" pitchFamily="2" charset="0"/>
              </a:rPr>
              <a:t>artículo</a:t>
            </a:r>
            <a:r>
              <a:rPr lang="en-IE" dirty="0">
                <a:latin typeface="Josefin Sans" pitchFamily="2" charset="0"/>
              </a:rPr>
              <a:t> </a:t>
            </a:r>
            <a:r>
              <a:rPr lang="en-IE" dirty="0" err="1">
                <a:latin typeface="Josefin Sans" pitchFamily="2" charset="0"/>
              </a:rPr>
              <a:t>va</a:t>
            </a:r>
            <a:r>
              <a:rPr lang="en-IE" dirty="0">
                <a:latin typeface="Josefin Sans" pitchFamily="2" charset="0"/>
              </a:rPr>
              <a:t> </a:t>
            </a:r>
            <a:r>
              <a:rPr lang="en-IE" dirty="0" err="1">
                <a:latin typeface="Josefin Sans" pitchFamily="2" charset="0"/>
              </a:rPr>
              <a:t>más</a:t>
            </a:r>
            <a:r>
              <a:rPr lang="en-IE" dirty="0">
                <a:latin typeface="Josefin Sans" pitchFamily="2" charset="0"/>
              </a:rPr>
              <a:t> </a:t>
            </a:r>
            <a:r>
              <a:rPr lang="en-IE" dirty="0" err="1">
                <a:latin typeface="Josefin Sans" pitchFamily="2" charset="0"/>
              </a:rPr>
              <a:t>allá</a:t>
            </a:r>
            <a:r>
              <a:rPr lang="en-IE" dirty="0">
                <a:latin typeface="Josefin Sans" pitchFamily="2" charset="0"/>
              </a:rPr>
              <a:t> y se </a:t>
            </a:r>
            <a:r>
              <a:rPr lang="en-IE" dirty="0" err="1">
                <a:latin typeface="Josefin Sans" pitchFamily="2" charset="0"/>
              </a:rPr>
              <a:t>enfoca</a:t>
            </a:r>
            <a:r>
              <a:rPr lang="en-IE" dirty="0">
                <a:latin typeface="Josefin Sans" pitchFamily="2" charset="0"/>
              </a:rPr>
              <a:t> </a:t>
            </a:r>
            <a:r>
              <a:rPr lang="en-IE" dirty="0" err="1">
                <a:latin typeface="Josefin Sans" pitchFamily="2" charset="0"/>
              </a:rPr>
              <a:t>en</a:t>
            </a:r>
            <a:r>
              <a:rPr lang="en-IE" dirty="0">
                <a:latin typeface="Josefin Sans" pitchFamily="2" charset="0"/>
              </a:rPr>
              <a:t> las </a:t>
            </a:r>
            <a:r>
              <a:rPr lang="en-IE" dirty="0" err="1">
                <a:latin typeface="Josefin Sans" pitchFamily="2" charset="0"/>
              </a:rPr>
              <a:t>formas</a:t>
            </a:r>
            <a:r>
              <a:rPr lang="en-IE" dirty="0">
                <a:latin typeface="Josefin Sans" pitchFamily="2" charset="0"/>
              </a:rPr>
              <a:t> </a:t>
            </a:r>
            <a:r>
              <a:rPr lang="en-IE" dirty="0" err="1">
                <a:latin typeface="Josefin Sans" pitchFamily="2" charset="0"/>
              </a:rPr>
              <a:t>en</a:t>
            </a:r>
            <a:r>
              <a:rPr lang="en-IE" dirty="0">
                <a:latin typeface="Josefin Sans" pitchFamily="2" charset="0"/>
              </a:rPr>
              <a:t> las que la </a:t>
            </a:r>
            <a:r>
              <a:rPr lang="en-IE" dirty="0" err="1">
                <a:latin typeface="Josefin Sans" pitchFamily="2" charset="0"/>
              </a:rPr>
              <a:t>música</a:t>
            </a:r>
            <a:r>
              <a:rPr lang="en-IE" dirty="0">
                <a:latin typeface="Josefin Sans" pitchFamily="2" charset="0"/>
              </a:rPr>
              <a:t> </a:t>
            </a:r>
            <a:r>
              <a:rPr lang="en-IE" dirty="0" err="1">
                <a:latin typeface="Josefin Sans" pitchFamily="2" charset="0"/>
              </a:rPr>
              <a:t>puede</a:t>
            </a:r>
            <a:r>
              <a:rPr lang="en-IE" dirty="0">
                <a:latin typeface="Josefin Sans" pitchFamily="2" charset="0"/>
              </a:rPr>
              <a:t> construer </a:t>
            </a:r>
            <a:r>
              <a:rPr lang="en-IE" dirty="0" err="1">
                <a:latin typeface="Josefin Sans" pitchFamily="2" charset="0"/>
              </a:rPr>
              <a:t>puentes</a:t>
            </a:r>
            <a:r>
              <a:rPr lang="en-IE" dirty="0">
                <a:latin typeface="Josefin Sans" pitchFamily="2" charset="0"/>
              </a:rPr>
              <a:t> entre </a:t>
            </a:r>
            <a:r>
              <a:rPr lang="en-IE" dirty="0" err="1">
                <a:latin typeface="Josefin Sans" pitchFamily="2" charset="0"/>
              </a:rPr>
              <a:t>nosostros</a:t>
            </a:r>
            <a:r>
              <a:rPr lang="en-IE" dirty="0">
                <a:latin typeface="Josefin Sans" pitchFamily="2" charset="0"/>
              </a:rPr>
              <a:t>. </a:t>
            </a:r>
          </a:p>
          <a:p>
            <a:pPr algn="just"/>
            <a:endParaRPr lang="en-IE" dirty="0">
              <a:latin typeface="Josefin Sans" pitchFamily="2" charset="0"/>
            </a:endParaRPr>
          </a:p>
          <a:p>
            <a:pPr algn="just"/>
            <a:r>
              <a:rPr lang="en-IE" dirty="0">
                <a:latin typeface="Josefin Sans" pitchFamily="2" charset="0"/>
              </a:rPr>
              <a:t>Creative Community for Peace (“</a:t>
            </a:r>
            <a:r>
              <a:rPr lang="en-IE" dirty="0" err="1">
                <a:latin typeface="Josefin Sans" pitchFamily="2" charset="0"/>
              </a:rPr>
              <a:t>Creatividad</a:t>
            </a:r>
            <a:r>
              <a:rPr lang="en-IE" dirty="0">
                <a:latin typeface="Josefin Sans" pitchFamily="2" charset="0"/>
              </a:rPr>
              <a:t> </a:t>
            </a:r>
            <a:r>
              <a:rPr lang="en-IE" dirty="0" err="1">
                <a:latin typeface="Josefin Sans" pitchFamily="2" charset="0"/>
              </a:rPr>
              <a:t>Comunitaria</a:t>
            </a:r>
            <a:r>
              <a:rPr lang="en-IE" dirty="0">
                <a:latin typeface="Josefin Sans" pitchFamily="2" charset="0"/>
              </a:rPr>
              <a:t> </a:t>
            </a:r>
            <a:r>
              <a:rPr lang="en-IE" dirty="0" err="1">
                <a:latin typeface="Josefin Sans" pitchFamily="2" charset="0"/>
              </a:rPr>
              <a:t>por</a:t>
            </a:r>
            <a:r>
              <a:rPr lang="en-IE" dirty="0">
                <a:latin typeface="Josefin Sans" pitchFamily="2" charset="0"/>
              </a:rPr>
              <a:t> la Paz) ha </a:t>
            </a:r>
            <a:r>
              <a:rPr lang="en-IE" dirty="0" err="1">
                <a:latin typeface="Josefin Sans" pitchFamily="2" charset="0"/>
              </a:rPr>
              <a:t>escrito</a:t>
            </a:r>
            <a:r>
              <a:rPr lang="en-IE" dirty="0">
                <a:latin typeface="Josefin Sans" pitchFamily="2" charset="0"/>
              </a:rPr>
              <a:t> un blog </a:t>
            </a:r>
            <a:r>
              <a:rPr lang="en-IE" dirty="0" err="1">
                <a:latin typeface="Josefin Sans" pitchFamily="2" charset="0"/>
              </a:rPr>
              <a:t>en</a:t>
            </a:r>
            <a:r>
              <a:rPr lang="en-IE" dirty="0">
                <a:latin typeface="Josefin Sans" pitchFamily="2" charset="0"/>
              </a:rPr>
              <a:t> </a:t>
            </a:r>
            <a:r>
              <a:rPr lang="en-IE" dirty="0" err="1">
                <a:latin typeface="Josefin Sans" pitchFamily="2" charset="0"/>
              </a:rPr>
              <a:t>el</a:t>
            </a:r>
            <a:r>
              <a:rPr lang="en-IE" dirty="0">
                <a:latin typeface="Josefin Sans" pitchFamily="2" charset="0"/>
              </a:rPr>
              <a:t> que </a:t>
            </a:r>
            <a:r>
              <a:rPr lang="en-IE" dirty="0" err="1">
                <a:latin typeface="Josefin Sans" pitchFamily="2" charset="0"/>
              </a:rPr>
              <a:t>expone</a:t>
            </a:r>
            <a:r>
              <a:rPr lang="en-IE" dirty="0">
                <a:latin typeface="Josefin Sans" pitchFamily="2" charset="0"/>
              </a:rPr>
              <a:t> </a:t>
            </a:r>
            <a:r>
              <a:rPr lang="en-IE" dirty="0" err="1">
                <a:latin typeface="Josefin Sans" pitchFamily="2" charset="0"/>
              </a:rPr>
              <a:t>los</a:t>
            </a:r>
            <a:r>
              <a:rPr lang="en-IE" dirty="0">
                <a:latin typeface="Josefin Sans" pitchFamily="2" charset="0"/>
              </a:rPr>
              <a:t> </a:t>
            </a:r>
            <a:r>
              <a:rPr lang="en-IE" dirty="0" err="1">
                <a:latin typeface="Josefin Sans" pitchFamily="2" charset="0"/>
              </a:rPr>
              <a:t>tres</a:t>
            </a:r>
            <a:r>
              <a:rPr lang="en-IE" dirty="0">
                <a:latin typeface="Josefin Sans" pitchFamily="2" charset="0"/>
              </a:rPr>
              <a:t> </a:t>
            </a:r>
            <a:r>
              <a:rPr lang="en-IE" dirty="0" err="1">
                <a:latin typeface="Josefin Sans" pitchFamily="2" charset="0"/>
              </a:rPr>
              <a:t>caminos</a:t>
            </a:r>
            <a:r>
              <a:rPr lang="en-IE" dirty="0">
                <a:latin typeface="Josefin Sans" pitchFamily="2" charset="0"/>
              </a:rPr>
              <a:t> </a:t>
            </a:r>
            <a:r>
              <a:rPr lang="en-IE" dirty="0" err="1">
                <a:latin typeface="Josefin Sans" pitchFamily="2" charset="0"/>
              </a:rPr>
              <a:t>donde</a:t>
            </a:r>
            <a:r>
              <a:rPr lang="en-IE" dirty="0">
                <a:latin typeface="Josefin Sans" pitchFamily="2" charset="0"/>
              </a:rPr>
              <a:t> la </a:t>
            </a:r>
            <a:r>
              <a:rPr lang="en-IE" dirty="0" err="1">
                <a:latin typeface="Josefin Sans" pitchFamily="2" charset="0"/>
              </a:rPr>
              <a:t>música</a:t>
            </a:r>
            <a:r>
              <a:rPr lang="en-IE" dirty="0">
                <a:latin typeface="Josefin Sans" pitchFamily="2" charset="0"/>
              </a:rPr>
              <a:t> </a:t>
            </a:r>
            <a:r>
              <a:rPr lang="en-IE" dirty="0" err="1">
                <a:latin typeface="Josefin Sans" pitchFamily="2" charset="0"/>
              </a:rPr>
              <a:t>puede</a:t>
            </a:r>
            <a:r>
              <a:rPr lang="en-IE" dirty="0">
                <a:latin typeface="Josefin Sans" pitchFamily="2" charset="0"/>
              </a:rPr>
              <a:t> </a:t>
            </a:r>
            <a:r>
              <a:rPr lang="en-IE" dirty="0" err="1">
                <a:latin typeface="Josefin Sans" pitchFamily="2" charset="0"/>
              </a:rPr>
              <a:t>unir</a:t>
            </a:r>
            <a:r>
              <a:rPr lang="en-IE" dirty="0">
                <a:latin typeface="Josefin Sans" pitchFamily="2" charset="0"/>
              </a:rPr>
              <a:t> a las personas:</a:t>
            </a:r>
          </a:p>
          <a:p>
            <a:pPr algn="just"/>
            <a:endParaRPr lang="en-IE" dirty="0">
              <a:latin typeface="Josefin Sans" pitchFamily="2" charset="0"/>
            </a:endParaRPr>
          </a:p>
          <a:p>
            <a:pPr marL="142875" indent="-142875" algn="just">
              <a:buFont typeface="Arial" panose="020B0604020202020204" pitchFamily="34" charset="0"/>
              <a:buChar char="•"/>
            </a:pPr>
            <a:r>
              <a:rPr lang="es-ES" b="1" dirty="0">
                <a:latin typeface="Josefin Sans" pitchFamily="2" charset="0"/>
              </a:rPr>
              <a:t>La música es un vehículo para expresar y compartir emociones</a:t>
            </a:r>
          </a:p>
          <a:p>
            <a:pPr marL="142875" indent="-142875" algn="just">
              <a:buFont typeface="Arial" panose="020B0604020202020204" pitchFamily="34" charset="0"/>
              <a:buChar char="•"/>
            </a:pPr>
            <a:r>
              <a:rPr lang="es-ES" b="1" dirty="0">
                <a:latin typeface="Josefin Sans" pitchFamily="2" charset="0"/>
              </a:rPr>
              <a:t>La música permite que las personas se unan en torno a una experiencia</a:t>
            </a:r>
          </a:p>
          <a:p>
            <a:pPr marL="142875" indent="-142875" algn="just">
              <a:buFont typeface="Arial" panose="020B0604020202020204" pitchFamily="34" charset="0"/>
              <a:buChar char="•"/>
            </a:pPr>
            <a:r>
              <a:rPr lang="es-ES" b="1" dirty="0">
                <a:latin typeface="Josefin Sans" pitchFamily="2" charset="0"/>
              </a:rPr>
              <a:t>La música es un vehículo para compartir nuestra propia cultura y experimentar otras</a:t>
            </a:r>
            <a:endParaRPr lang="en-IE" dirty="0">
              <a:latin typeface="Josefin Sans" pitchFamily="2" charset="0"/>
            </a:endParaRPr>
          </a:p>
        </p:txBody>
      </p:sp>
      <p:sp>
        <p:nvSpPr>
          <p:cNvPr id="3" name="TextBox 2">
            <a:extLst>
              <a:ext uri="{FF2B5EF4-FFF2-40B4-BE49-F238E27FC236}">
                <a16:creationId xmlns:a16="http://schemas.microsoft.com/office/drawing/2014/main" id="{864F64AD-E034-3AB1-1383-E57C63FFFEDD}"/>
              </a:ext>
            </a:extLst>
          </p:cNvPr>
          <p:cNvSpPr txBox="1"/>
          <p:nvPr/>
        </p:nvSpPr>
        <p:spPr>
          <a:xfrm>
            <a:off x="221858" y="182880"/>
            <a:ext cx="9144000" cy="646331"/>
          </a:xfrm>
          <a:prstGeom prst="rect">
            <a:avLst/>
          </a:prstGeom>
          <a:solidFill>
            <a:srgbClr val="FFC652"/>
          </a:solidFill>
        </p:spPr>
        <p:txBody>
          <a:bodyPr wrap="square" rtlCol="0">
            <a:spAutoFit/>
          </a:bodyPr>
          <a:lstStyle/>
          <a:p>
            <a:r>
              <a:rPr lang="es-ES" sz="3600" b="1" dirty="0">
                <a:latin typeface="Amatic SC" panose="00000500000000000000" pitchFamily="2" charset="-79"/>
                <a:cs typeface="Amatic SC" panose="00000500000000000000" pitchFamily="2" charset="-79"/>
              </a:rPr>
              <a:t>La conexión entre la música y el bienestar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310371D7-2FEA-2524-2ADD-516395A1B306}"/>
              </a:ext>
            </a:extLst>
          </p:cNvPr>
          <p:cNvSpPr txBox="1"/>
          <p:nvPr/>
        </p:nvSpPr>
        <p:spPr>
          <a:xfrm>
            <a:off x="221858" y="6259810"/>
            <a:ext cx="10121022" cy="276999"/>
          </a:xfrm>
          <a:prstGeom prst="rect">
            <a:avLst/>
          </a:prstGeom>
          <a:noFill/>
        </p:spPr>
        <p:txBody>
          <a:bodyPr wrap="square">
            <a:spAutoFit/>
          </a:bodyPr>
          <a:lstStyle/>
          <a:p>
            <a:r>
              <a:rPr lang="en-IE" sz="1200" dirty="0">
                <a:solidFill>
                  <a:srgbClr val="FFC652"/>
                </a:solidFill>
                <a:latin typeface="Josefin Sans" pitchFamily="2" charset="0"/>
              </a:rPr>
              <a:t>Lee </a:t>
            </a:r>
            <a:r>
              <a:rPr lang="en-IE" sz="1200" dirty="0" err="1">
                <a:solidFill>
                  <a:srgbClr val="FFC652"/>
                </a:solidFill>
                <a:latin typeface="Josefin Sans" pitchFamily="2" charset="0"/>
              </a:rPr>
              <a:t>el</a:t>
            </a:r>
            <a:r>
              <a:rPr lang="en-IE" sz="1200" dirty="0">
                <a:solidFill>
                  <a:srgbClr val="FFC652"/>
                </a:solidFill>
                <a:latin typeface="Josefin Sans" pitchFamily="2" charset="0"/>
              </a:rPr>
              <a:t> </a:t>
            </a:r>
            <a:r>
              <a:rPr lang="en-IE" sz="1200" dirty="0" err="1">
                <a:solidFill>
                  <a:srgbClr val="FFC652"/>
                </a:solidFill>
                <a:latin typeface="Josefin Sans" pitchFamily="2" charset="0"/>
              </a:rPr>
              <a:t>capítulo</a:t>
            </a:r>
            <a:r>
              <a:rPr lang="en-IE" sz="1200" dirty="0">
                <a:solidFill>
                  <a:srgbClr val="FFC652"/>
                </a:solidFill>
                <a:latin typeface="Josefin Sans" pitchFamily="2" charset="0"/>
              </a:rPr>
              <a:t> </a:t>
            </a:r>
            <a:r>
              <a:rPr lang="en-IE" sz="1200" dirty="0" err="1">
                <a:solidFill>
                  <a:srgbClr val="FFC652"/>
                </a:solidFill>
                <a:latin typeface="Josefin Sans" pitchFamily="2" charset="0"/>
              </a:rPr>
              <a:t>entero</a:t>
            </a:r>
            <a:r>
              <a:rPr lang="en-IE" sz="1200" dirty="0">
                <a:solidFill>
                  <a:srgbClr val="FFC652"/>
                </a:solidFill>
                <a:latin typeface="Josefin Sans" pitchFamily="2" charset="0"/>
              </a:rPr>
              <a:t> </a:t>
            </a:r>
            <a:r>
              <a:rPr lang="en-IE" sz="1200" dirty="0" err="1">
                <a:solidFill>
                  <a:srgbClr val="FFC652"/>
                </a:solidFill>
                <a:latin typeface="Josefin Sans" pitchFamily="2" charset="0"/>
              </a:rPr>
              <a:t>aquí</a:t>
            </a:r>
            <a:r>
              <a:rPr lang="en-IE" sz="1200" dirty="0">
                <a:solidFill>
                  <a:srgbClr val="FFC652"/>
                </a:solidFill>
                <a:latin typeface="Josefin Sans" pitchFamily="2" charset="0"/>
              </a:rPr>
              <a:t>: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https://creativecommunityforpeaceblog.com/3-ways-music-brings-people-together/</a:t>
            </a:r>
            <a:r>
              <a:rPr lang="en-IE" sz="1200" dirty="0">
                <a:solidFill>
                  <a:srgbClr val="FFC652"/>
                </a:solidFill>
                <a:latin typeface="Josefin Sans" pitchFamily="2" charset="0"/>
              </a:rPr>
              <a:t> </a:t>
            </a:r>
          </a:p>
        </p:txBody>
      </p:sp>
    </p:spTree>
    <p:extLst>
      <p:ext uri="{BB962C8B-B14F-4D97-AF65-F5344CB8AC3E}">
        <p14:creationId xmlns:p14="http://schemas.microsoft.com/office/powerpoint/2010/main" val="4160999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287473-7AB8-C07C-B684-7F15EF4F4C7C}"/>
              </a:ext>
            </a:extLst>
          </p:cNvPr>
          <p:cNvSpPr>
            <a:spLocks noGrp="1"/>
          </p:cNvSpPr>
          <p:nvPr>
            <p:ph type="sldNum" sz="quarter" idx="12"/>
          </p:nvPr>
        </p:nvSpPr>
        <p:spPr/>
        <p:txBody>
          <a:bodyPr/>
          <a:lstStyle/>
          <a:p>
            <a:fld id="{48F63A3B-78C7-47BE-AE5E-E10140E04643}" type="slidenum">
              <a:rPr lang="en-US" smtClean="0"/>
              <a:t>45</a:t>
            </a:fld>
            <a:endParaRPr lang="en-US" dirty="0"/>
          </a:p>
        </p:txBody>
      </p:sp>
      <p:pic>
        <p:nvPicPr>
          <p:cNvPr id="4" name="Picture 3" descr="A group of people in a room&#10;&#10;Description automatically generated with low confidence">
            <a:extLst>
              <a:ext uri="{FF2B5EF4-FFF2-40B4-BE49-F238E27FC236}">
                <a16:creationId xmlns:a16="http://schemas.microsoft.com/office/drawing/2014/main" id="{EF43FE42-1B14-223F-0368-8BFD436BB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4" y="1249945"/>
            <a:ext cx="5820033" cy="5004487"/>
          </a:xfrm>
          <a:prstGeom prst="rect">
            <a:avLst/>
          </a:prstGeom>
        </p:spPr>
      </p:pic>
      <p:sp>
        <p:nvSpPr>
          <p:cNvPr id="5" name="TextBox 4">
            <a:extLst>
              <a:ext uri="{FF2B5EF4-FFF2-40B4-BE49-F238E27FC236}">
                <a16:creationId xmlns:a16="http://schemas.microsoft.com/office/drawing/2014/main" id="{7A099D81-B11F-9166-31F7-A2120E1DDDD3}"/>
              </a:ext>
            </a:extLst>
          </p:cNvPr>
          <p:cNvSpPr txBox="1"/>
          <p:nvPr/>
        </p:nvSpPr>
        <p:spPr>
          <a:xfrm>
            <a:off x="6429249" y="1237674"/>
            <a:ext cx="5531099" cy="5016758"/>
          </a:xfrm>
          <a:prstGeom prst="rect">
            <a:avLst/>
          </a:prstGeom>
          <a:noFill/>
        </p:spPr>
        <p:txBody>
          <a:bodyPr wrap="square" rtlCol="0">
            <a:spAutoFit/>
          </a:bodyPr>
          <a:lstStyle/>
          <a:p>
            <a:pPr algn="just"/>
            <a:r>
              <a:rPr lang="en-US" sz="2000" dirty="0">
                <a:solidFill>
                  <a:srgbClr val="141414"/>
                </a:solidFill>
                <a:latin typeface="Josefin Sans" pitchFamily="2" charset="0"/>
              </a:rPr>
              <a:t>Durante 3 días, </a:t>
            </a:r>
            <a:r>
              <a:rPr lang="en-US" sz="2000" dirty="0" err="1">
                <a:solidFill>
                  <a:srgbClr val="141414"/>
                </a:solidFill>
                <a:latin typeface="Josefin Sans" pitchFamily="2" charset="0"/>
              </a:rPr>
              <a:t>el</a:t>
            </a:r>
            <a:r>
              <a:rPr lang="en-US" sz="2000" dirty="0">
                <a:solidFill>
                  <a:srgbClr val="141414"/>
                </a:solidFill>
                <a:latin typeface="Josefin Sans" pitchFamily="2" charset="0"/>
              </a:rPr>
              <a:t> EHPAD (Establishment of Accommodation for Elderly Dependents, “</a:t>
            </a:r>
            <a:r>
              <a:rPr lang="es-ES" sz="2000" dirty="0">
                <a:solidFill>
                  <a:srgbClr val="141414"/>
                </a:solidFill>
                <a:latin typeface="Josefin Sans" pitchFamily="2" charset="0"/>
              </a:rPr>
              <a:t>Alojamiento para personas mayores dependientes”</a:t>
            </a:r>
            <a:r>
              <a:rPr lang="en-US" sz="2000" dirty="0">
                <a:solidFill>
                  <a:srgbClr val="141414"/>
                </a:solidFill>
                <a:latin typeface="Josefin Sans" pitchFamily="2" charset="0"/>
              </a:rPr>
              <a:t>) de </a:t>
            </a:r>
            <a:r>
              <a:rPr lang="en-US" sz="2000" dirty="0" err="1">
                <a:solidFill>
                  <a:srgbClr val="141414"/>
                </a:solidFill>
                <a:latin typeface="Josefin Sans" pitchFamily="2" charset="0"/>
              </a:rPr>
              <a:t>Cerizay</a:t>
            </a:r>
            <a:r>
              <a:rPr lang="en-US" sz="2000" dirty="0">
                <a:solidFill>
                  <a:srgbClr val="141414"/>
                </a:solidFill>
                <a:latin typeface="Josefin Sans" pitchFamily="2" charset="0"/>
              </a:rPr>
              <a:t> La </a:t>
            </a:r>
            <a:r>
              <a:rPr lang="en-US" sz="2000" dirty="0" err="1">
                <a:solidFill>
                  <a:srgbClr val="141414"/>
                </a:solidFill>
                <a:latin typeface="Josefin Sans" pitchFamily="2" charset="0"/>
              </a:rPr>
              <a:t>Cressonnière</a:t>
            </a:r>
            <a:r>
              <a:rPr lang="en-US" sz="2000" dirty="0">
                <a:solidFill>
                  <a:srgbClr val="141414"/>
                </a:solidFill>
                <a:latin typeface="Josefin Sans" pitchFamily="2" charset="0"/>
              </a:rPr>
              <a:t> </a:t>
            </a:r>
            <a:r>
              <a:rPr lang="en-US" sz="2000" dirty="0" err="1">
                <a:solidFill>
                  <a:srgbClr val="141414"/>
                </a:solidFill>
                <a:latin typeface="Josefin Sans" pitchFamily="2" charset="0"/>
              </a:rPr>
              <a:t>recibe</a:t>
            </a:r>
            <a:r>
              <a:rPr lang="en-US" sz="2000" dirty="0">
                <a:solidFill>
                  <a:srgbClr val="141414"/>
                </a:solidFill>
                <a:latin typeface="Josefin Sans" pitchFamily="2" charset="0"/>
              </a:rPr>
              <a:t> al </a:t>
            </a:r>
            <a:r>
              <a:rPr lang="en-US" sz="2000" dirty="0" err="1">
                <a:solidFill>
                  <a:srgbClr val="141414"/>
                </a:solidFill>
                <a:latin typeface="Josefin Sans" pitchFamily="2" charset="0"/>
              </a:rPr>
              <a:t>equipo</a:t>
            </a:r>
            <a:r>
              <a:rPr lang="en-US" sz="2000" dirty="0">
                <a:solidFill>
                  <a:srgbClr val="141414"/>
                </a:solidFill>
                <a:latin typeface="Josefin Sans" pitchFamily="2" charset="0"/>
              </a:rPr>
              <a:t> de "Grand Tour de Valse“. Un </a:t>
            </a:r>
            <a:r>
              <a:rPr lang="en-US" sz="2000" dirty="0" err="1">
                <a:solidFill>
                  <a:srgbClr val="141414"/>
                </a:solidFill>
                <a:latin typeface="Josefin Sans" pitchFamily="2" charset="0"/>
              </a:rPr>
              <a:t>projecto</a:t>
            </a:r>
            <a:r>
              <a:rPr lang="en-US" sz="2000" dirty="0">
                <a:solidFill>
                  <a:srgbClr val="141414"/>
                </a:solidFill>
                <a:latin typeface="Josefin Sans" pitchFamily="2" charset="0"/>
              </a:rPr>
              <a:t> musical </a:t>
            </a:r>
            <a:r>
              <a:rPr lang="en-US" sz="2000" dirty="0" err="1">
                <a:solidFill>
                  <a:srgbClr val="141414"/>
                </a:solidFill>
                <a:latin typeface="Josefin Sans" pitchFamily="2" charset="0"/>
              </a:rPr>
              <a:t>iniciado</a:t>
            </a:r>
            <a:r>
              <a:rPr lang="en-US" sz="2000" dirty="0">
                <a:solidFill>
                  <a:srgbClr val="141414"/>
                </a:solidFill>
                <a:latin typeface="Josefin Sans" pitchFamily="2" charset="0"/>
              </a:rPr>
              <a:t> </a:t>
            </a:r>
            <a:r>
              <a:rPr lang="en-US" sz="2000" dirty="0" err="1">
                <a:solidFill>
                  <a:srgbClr val="141414"/>
                </a:solidFill>
                <a:latin typeface="Josefin Sans" pitchFamily="2" charset="0"/>
              </a:rPr>
              <a:t>por</a:t>
            </a:r>
            <a:r>
              <a:rPr lang="en-US" sz="2000" dirty="0">
                <a:solidFill>
                  <a:srgbClr val="141414"/>
                </a:solidFill>
                <a:latin typeface="Josefin Sans" pitchFamily="2" charset="0"/>
              </a:rPr>
              <a:t> </a:t>
            </a:r>
            <a:r>
              <a:rPr lang="en-US" sz="2000" dirty="0" err="1">
                <a:solidFill>
                  <a:srgbClr val="141414"/>
                </a:solidFill>
                <a:latin typeface="Josefin Sans" pitchFamily="2" charset="0"/>
              </a:rPr>
              <a:t>Aléa</a:t>
            </a:r>
            <a:r>
              <a:rPr lang="en-US" sz="2000" dirty="0">
                <a:solidFill>
                  <a:srgbClr val="141414"/>
                </a:solidFill>
                <a:latin typeface="Josefin Sans" pitchFamily="2" charset="0"/>
              </a:rPr>
              <a:t> </a:t>
            </a:r>
            <a:r>
              <a:rPr lang="en-US" sz="2000" dirty="0" err="1">
                <a:solidFill>
                  <a:srgbClr val="141414"/>
                </a:solidFill>
                <a:latin typeface="Josefin Sans" pitchFamily="2" charset="0"/>
              </a:rPr>
              <a:t>Citta</a:t>
            </a:r>
            <a:r>
              <a:rPr lang="en-US" sz="2000" dirty="0">
                <a:solidFill>
                  <a:srgbClr val="141414"/>
                </a:solidFill>
                <a:latin typeface="Josefin Sans" pitchFamily="2" charset="0"/>
              </a:rPr>
              <a:t> Company, </a:t>
            </a:r>
            <a:r>
              <a:rPr lang="es-ES" sz="2000" dirty="0">
                <a:solidFill>
                  <a:srgbClr val="141414"/>
                </a:solidFill>
                <a:latin typeface="Josefin Sans" pitchFamily="2" charset="0"/>
              </a:rPr>
              <a:t>como una extensión del compañerismo con la asociación </a:t>
            </a:r>
            <a:r>
              <a:rPr lang="es-ES" sz="2000" dirty="0" err="1">
                <a:solidFill>
                  <a:srgbClr val="141414"/>
                </a:solidFill>
                <a:latin typeface="Josefin Sans" pitchFamily="2" charset="0"/>
              </a:rPr>
              <a:t>Voix</a:t>
            </a:r>
            <a:r>
              <a:rPr lang="es-ES" sz="2000" dirty="0">
                <a:solidFill>
                  <a:srgbClr val="141414"/>
                </a:solidFill>
                <a:latin typeface="Josefin Sans" pitchFamily="2" charset="0"/>
              </a:rPr>
              <a:t> &amp; </a:t>
            </a:r>
            <a:r>
              <a:rPr lang="es-ES" sz="2000" dirty="0" err="1">
                <a:solidFill>
                  <a:srgbClr val="141414"/>
                </a:solidFill>
                <a:latin typeface="Josefin Sans" pitchFamily="2" charset="0"/>
              </a:rPr>
              <a:t>Danses</a:t>
            </a:r>
            <a:r>
              <a:rPr lang="es-ES" sz="2000" dirty="0">
                <a:solidFill>
                  <a:srgbClr val="141414"/>
                </a:solidFill>
                <a:latin typeface="Josefin Sans" pitchFamily="2" charset="0"/>
              </a:rPr>
              <a:t>.</a:t>
            </a:r>
          </a:p>
          <a:p>
            <a:pPr algn="just"/>
            <a:r>
              <a:rPr lang="es-ES" sz="2000" dirty="0">
                <a:solidFill>
                  <a:srgbClr val="141414"/>
                </a:solidFill>
                <a:latin typeface="Josefin Sans" pitchFamily="2" charset="0"/>
              </a:rPr>
              <a:t>Este proyecto forma parte del enfoque que vincula la cultura y la salud llevado a cabo por la asociación </a:t>
            </a:r>
            <a:r>
              <a:rPr lang="es-ES" sz="2000" dirty="0" err="1">
                <a:solidFill>
                  <a:srgbClr val="141414"/>
                </a:solidFill>
                <a:latin typeface="Josefin Sans" pitchFamily="2" charset="0"/>
              </a:rPr>
              <a:t>Voix</a:t>
            </a:r>
            <a:r>
              <a:rPr lang="es-ES" sz="2000" dirty="0">
                <a:solidFill>
                  <a:srgbClr val="141414"/>
                </a:solidFill>
                <a:latin typeface="Josefin Sans" pitchFamily="2" charset="0"/>
              </a:rPr>
              <a:t> &amp; </a:t>
            </a:r>
            <a:r>
              <a:rPr lang="es-ES" sz="2000" dirty="0" err="1">
                <a:solidFill>
                  <a:srgbClr val="141414"/>
                </a:solidFill>
                <a:latin typeface="Josefin Sans" pitchFamily="2" charset="0"/>
              </a:rPr>
              <a:t>Danses</a:t>
            </a:r>
            <a:r>
              <a:rPr lang="es-ES" sz="2000" dirty="0">
                <a:solidFill>
                  <a:srgbClr val="141414"/>
                </a:solidFill>
                <a:latin typeface="Josefin Sans" pitchFamily="2" charset="0"/>
              </a:rPr>
              <a:t> y recibe el apoyo de la </a:t>
            </a:r>
            <a:r>
              <a:rPr lang="es-ES" sz="2000" dirty="0" err="1">
                <a:solidFill>
                  <a:srgbClr val="141414"/>
                </a:solidFill>
                <a:latin typeface="Josefin Sans" pitchFamily="2" charset="0"/>
              </a:rPr>
              <a:t>Conférence</a:t>
            </a:r>
            <a:r>
              <a:rPr lang="es-ES" sz="2000" dirty="0">
                <a:solidFill>
                  <a:srgbClr val="141414"/>
                </a:solidFill>
                <a:latin typeface="Josefin Sans" pitchFamily="2" charset="0"/>
              </a:rPr>
              <a:t> des </a:t>
            </a:r>
            <a:r>
              <a:rPr lang="es-ES" sz="2000" dirty="0" err="1">
                <a:solidFill>
                  <a:srgbClr val="141414"/>
                </a:solidFill>
                <a:latin typeface="Josefin Sans" pitchFamily="2" charset="0"/>
              </a:rPr>
              <a:t>financiers</a:t>
            </a:r>
            <a:r>
              <a:rPr lang="es-ES" sz="2000" dirty="0">
                <a:solidFill>
                  <a:srgbClr val="141414"/>
                </a:solidFill>
                <a:latin typeface="Josefin Sans" pitchFamily="2" charset="0"/>
              </a:rPr>
              <a:t>, la Agglo2B y la DRAC a través del contrato de acción territorial de educación artística y cultural.</a:t>
            </a:r>
            <a:endParaRPr lang="en-IE" dirty="0">
              <a:latin typeface="Josefin Sans" pitchFamily="2" charset="0"/>
            </a:endParaRPr>
          </a:p>
        </p:txBody>
      </p:sp>
      <p:sp>
        <p:nvSpPr>
          <p:cNvPr id="3" name="TextBox 2">
            <a:extLst>
              <a:ext uri="{FF2B5EF4-FFF2-40B4-BE49-F238E27FC236}">
                <a16:creationId xmlns:a16="http://schemas.microsoft.com/office/drawing/2014/main" id="{0B49AC74-04DF-CC20-5BB5-102C4A55948D}"/>
              </a:ext>
            </a:extLst>
          </p:cNvPr>
          <p:cNvSpPr txBox="1"/>
          <p:nvPr/>
        </p:nvSpPr>
        <p:spPr>
          <a:xfrm>
            <a:off x="-1" y="195943"/>
            <a:ext cx="9650027"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a:t>
            </a:r>
            <a:r>
              <a:rPr lang="es-ES" sz="3600" b="1" dirty="0">
                <a:latin typeface="Amatic SC" panose="00000500000000000000" pitchFamily="2" charset="-79"/>
                <a:cs typeface="Amatic SC" panose="00000500000000000000" pitchFamily="2" charset="-79"/>
              </a:rPr>
              <a:t>El Gran Tour del Vals 3 días de residencia artística</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9BF05EE-97D9-0338-8E01-8ADEBC40B89E}"/>
              </a:ext>
            </a:extLst>
          </p:cNvPr>
          <p:cNvSpPr txBox="1"/>
          <p:nvPr/>
        </p:nvSpPr>
        <p:spPr>
          <a:xfrm>
            <a:off x="375134" y="6259810"/>
            <a:ext cx="6187440" cy="461665"/>
          </a:xfrm>
          <a:prstGeom prst="rect">
            <a:avLst/>
          </a:prstGeom>
          <a:noFill/>
        </p:spPr>
        <p:txBody>
          <a:bodyPr wrap="square">
            <a:spAutoFit/>
          </a:bodyPr>
          <a:lstStyle/>
          <a:p>
            <a:r>
              <a:rPr lang="en-US"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https://culture-sante-aquitaine.com/vos-projets/le-grand-tour-de-valse-cie-alea-citta-association-voix-danses-212/</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3122257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362999-4F23-CC07-8830-9F9D023C2B43}"/>
              </a:ext>
            </a:extLst>
          </p:cNvPr>
          <p:cNvSpPr>
            <a:spLocks noGrp="1"/>
          </p:cNvSpPr>
          <p:nvPr>
            <p:ph type="sldNum" sz="quarter" idx="12"/>
          </p:nvPr>
        </p:nvSpPr>
        <p:spPr/>
        <p:txBody>
          <a:bodyPr/>
          <a:lstStyle/>
          <a:p>
            <a:fld id="{48F63A3B-78C7-47BE-AE5E-E10140E04643}" type="slidenum">
              <a:rPr lang="en-US" smtClean="0"/>
              <a:t>46</a:t>
            </a:fld>
            <a:endParaRPr lang="en-US" dirty="0"/>
          </a:p>
        </p:txBody>
      </p:sp>
      <p:sp>
        <p:nvSpPr>
          <p:cNvPr id="3" name="TextBox 2">
            <a:extLst>
              <a:ext uri="{FF2B5EF4-FFF2-40B4-BE49-F238E27FC236}">
                <a16:creationId xmlns:a16="http://schemas.microsoft.com/office/drawing/2014/main" id="{B12E4E12-7205-027C-542F-464768C3897F}"/>
              </a:ext>
            </a:extLst>
          </p:cNvPr>
          <p:cNvSpPr txBox="1"/>
          <p:nvPr/>
        </p:nvSpPr>
        <p:spPr>
          <a:xfrm>
            <a:off x="166524" y="1124048"/>
            <a:ext cx="5743637" cy="5016758"/>
          </a:xfrm>
          <a:prstGeom prst="rect">
            <a:avLst/>
          </a:prstGeom>
          <a:noFill/>
        </p:spPr>
        <p:txBody>
          <a:bodyPr wrap="square" rtlCol="0">
            <a:spAutoFit/>
          </a:bodyPr>
          <a:lstStyle/>
          <a:p>
            <a:pPr algn="ctr"/>
            <a:r>
              <a:rPr lang="en-US" sz="2000" dirty="0">
                <a:solidFill>
                  <a:srgbClr val="000000"/>
                </a:solidFill>
                <a:latin typeface="Josefin Sans" pitchFamily="2" charset="0"/>
              </a:rPr>
              <a:t>Earthsong Camps </a:t>
            </a:r>
            <a:r>
              <a:rPr lang="en-US" sz="2000" dirty="0" err="1">
                <a:solidFill>
                  <a:srgbClr val="000000"/>
                </a:solidFill>
                <a:latin typeface="Josefin Sans" pitchFamily="2" charset="0"/>
              </a:rPr>
              <a:t>tiene</a:t>
            </a:r>
            <a:r>
              <a:rPr lang="en-US" sz="2000" dirty="0">
                <a:solidFill>
                  <a:srgbClr val="000000"/>
                </a:solidFill>
                <a:latin typeface="Josefin Sans" pitchFamily="2" charset="0"/>
              </a:rPr>
              <a:t> </a:t>
            </a:r>
            <a:r>
              <a:rPr lang="en-US" sz="2000" dirty="0" err="1">
                <a:solidFill>
                  <a:srgbClr val="000000"/>
                </a:solidFill>
                <a:latin typeface="Josefin Sans" pitchFamily="2" charset="0"/>
              </a:rPr>
              <a:t>como</a:t>
            </a:r>
            <a:r>
              <a:rPr lang="en-US" sz="2000" dirty="0">
                <a:solidFill>
                  <a:srgbClr val="000000"/>
                </a:solidFill>
                <a:latin typeface="Josefin Sans" pitchFamily="2" charset="0"/>
              </a:rPr>
              <a:t> </a:t>
            </a:r>
            <a:r>
              <a:rPr lang="en-US" sz="2000" dirty="0" err="1">
                <a:solidFill>
                  <a:srgbClr val="000000"/>
                </a:solidFill>
                <a:latin typeface="Josefin Sans" pitchFamily="2" charset="0"/>
              </a:rPr>
              <a:t>objetivo</a:t>
            </a:r>
            <a:r>
              <a:rPr lang="en-US" sz="2000" dirty="0">
                <a:solidFill>
                  <a:srgbClr val="000000"/>
                </a:solidFill>
                <a:latin typeface="Josefin Sans" pitchFamily="2" charset="0"/>
              </a:rPr>
              <a:t> </a:t>
            </a:r>
            <a:r>
              <a:rPr lang="en-US" sz="2000" dirty="0" err="1">
                <a:solidFill>
                  <a:srgbClr val="000000"/>
                </a:solidFill>
                <a:latin typeface="Josefin Sans" pitchFamily="2" charset="0"/>
              </a:rPr>
              <a:t>crear</a:t>
            </a:r>
            <a:r>
              <a:rPr lang="en-US" sz="2000" dirty="0">
                <a:solidFill>
                  <a:srgbClr val="000000"/>
                </a:solidFill>
                <a:latin typeface="Josefin Sans" pitchFamily="2" charset="0"/>
              </a:rPr>
              <a:t> un </a:t>
            </a:r>
            <a:r>
              <a:rPr lang="en-US" sz="2000" dirty="0" err="1">
                <a:solidFill>
                  <a:srgbClr val="000000"/>
                </a:solidFill>
                <a:latin typeface="Josefin Sans" pitchFamily="2" charset="0"/>
              </a:rPr>
              <a:t>entorno</a:t>
            </a:r>
            <a:r>
              <a:rPr lang="en-US" sz="2000" dirty="0">
                <a:solidFill>
                  <a:srgbClr val="000000"/>
                </a:solidFill>
                <a:latin typeface="Josefin Sans" pitchFamily="2" charset="0"/>
              </a:rPr>
              <a:t> que </a:t>
            </a:r>
            <a:r>
              <a:rPr lang="en-US" sz="2000" dirty="0" err="1">
                <a:solidFill>
                  <a:srgbClr val="000000"/>
                </a:solidFill>
                <a:latin typeface="Josefin Sans" pitchFamily="2" charset="0"/>
              </a:rPr>
              <a:t>permita</a:t>
            </a:r>
            <a:r>
              <a:rPr lang="en-US" sz="2000" dirty="0">
                <a:solidFill>
                  <a:srgbClr val="000000"/>
                </a:solidFill>
                <a:latin typeface="Josefin Sans" pitchFamily="2" charset="0"/>
              </a:rPr>
              <a:t> a las personas </a:t>
            </a:r>
            <a:r>
              <a:rPr lang="en-US" sz="2000" dirty="0" err="1">
                <a:solidFill>
                  <a:srgbClr val="000000"/>
                </a:solidFill>
                <a:latin typeface="Josefin Sans" pitchFamily="2" charset="0"/>
              </a:rPr>
              <a:t>conectar</a:t>
            </a:r>
            <a:r>
              <a:rPr lang="en-US" sz="2000" dirty="0">
                <a:solidFill>
                  <a:srgbClr val="000000"/>
                </a:solidFill>
                <a:latin typeface="Josefin Sans" pitchFamily="2" charset="0"/>
              </a:rPr>
              <a:t> </a:t>
            </a:r>
            <a:r>
              <a:rPr lang="en-US" sz="2000" dirty="0" err="1">
                <a:solidFill>
                  <a:srgbClr val="000000"/>
                </a:solidFill>
                <a:latin typeface="Josefin Sans" pitchFamily="2" charset="0"/>
              </a:rPr>
              <a:t>consigo</a:t>
            </a:r>
            <a:r>
              <a:rPr lang="en-US" sz="2000" dirty="0">
                <a:solidFill>
                  <a:srgbClr val="000000"/>
                </a:solidFill>
                <a:latin typeface="Josefin Sans" pitchFamily="2" charset="0"/>
              </a:rPr>
              <a:t> </a:t>
            </a:r>
            <a:r>
              <a:rPr lang="en-US" sz="2000" dirty="0" err="1">
                <a:solidFill>
                  <a:srgbClr val="000000"/>
                </a:solidFill>
                <a:latin typeface="Josefin Sans" pitchFamily="2" charset="0"/>
              </a:rPr>
              <a:t>mismos</a:t>
            </a:r>
            <a:r>
              <a:rPr lang="en-US" sz="2000" dirty="0">
                <a:solidFill>
                  <a:srgbClr val="000000"/>
                </a:solidFill>
                <a:latin typeface="Josefin Sans" pitchFamily="2" charset="0"/>
              </a:rPr>
              <a:t> y </a:t>
            </a:r>
            <a:r>
              <a:rPr lang="en-US" sz="2000" dirty="0" err="1">
                <a:solidFill>
                  <a:srgbClr val="000000"/>
                </a:solidFill>
                <a:latin typeface="Josefin Sans" pitchFamily="2" charset="0"/>
              </a:rPr>
              <a:t>el</a:t>
            </a:r>
            <a:r>
              <a:rPr lang="en-US" sz="2000" dirty="0">
                <a:solidFill>
                  <a:srgbClr val="000000"/>
                </a:solidFill>
                <a:latin typeface="Josefin Sans" pitchFamily="2" charset="0"/>
              </a:rPr>
              <a:t> resto </a:t>
            </a:r>
            <a:r>
              <a:rPr lang="en-US" sz="2000" dirty="0" err="1">
                <a:solidFill>
                  <a:srgbClr val="000000"/>
                </a:solidFill>
                <a:latin typeface="Josefin Sans" pitchFamily="2" charset="0"/>
              </a:rPr>
              <a:t>en</a:t>
            </a:r>
            <a:r>
              <a:rPr lang="en-US" sz="2000" dirty="0">
                <a:solidFill>
                  <a:srgbClr val="000000"/>
                </a:solidFill>
                <a:latin typeface="Josefin Sans" pitchFamily="2" charset="0"/>
              </a:rPr>
              <a:t> un </a:t>
            </a:r>
            <a:r>
              <a:rPr lang="en-US" sz="2000" dirty="0" err="1">
                <a:solidFill>
                  <a:srgbClr val="000000"/>
                </a:solidFill>
                <a:latin typeface="Josefin Sans" pitchFamily="2" charset="0"/>
              </a:rPr>
              <a:t>camino</a:t>
            </a:r>
            <a:r>
              <a:rPr lang="en-US" sz="2000" dirty="0">
                <a:solidFill>
                  <a:srgbClr val="000000"/>
                </a:solidFill>
                <a:latin typeface="Josefin Sans" pitchFamily="2" charset="0"/>
              </a:rPr>
              <a:t> de </a:t>
            </a:r>
            <a:r>
              <a:rPr lang="en-US" sz="2000" dirty="0" err="1">
                <a:solidFill>
                  <a:srgbClr val="000000"/>
                </a:solidFill>
                <a:latin typeface="Josefin Sans" pitchFamily="2" charset="0"/>
              </a:rPr>
              <a:t>postividad</a:t>
            </a:r>
            <a:r>
              <a:rPr lang="en-US" sz="2000" dirty="0">
                <a:solidFill>
                  <a:srgbClr val="000000"/>
                </a:solidFill>
                <a:latin typeface="Josefin Sans" pitchFamily="2" charset="0"/>
              </a:rPr>
              <a:t> </a:t>
            </a:r>
            <a:r>
              <a:rPr lang="en-US" sz="2000" dirty="0" err="1">
                <a:solidFill>
                  <a:srgbClr val="000000"/>
                </a:solidFill>
                <a:latin typeface="Josefin Sans" pitchFamily="2" charset="0"/>
              </a:rPr>
              <a:t>mediante</a:t>
            </a:r>
            <a:r>
              <a:rPr lang="en-US" sz="2000" dirty="0">
                <a:solidFill>
                  <a:srgbClr val="000000"/>
                </a:solidFill>
                <a:latin typeface="Josefin Sans" pitchFamily="2" charset="0"/>
              </a:rPr>
              <a:t> </a:t>
            </a:r>
            <a:r>
              <a:rPr lang="en-US" sz="2000" dirty="0" err="1">
                <a:solidFill>
                  <a:srgbClr val="000000"/>
                </a:solidFill>
                <a:latin typeface="Josefin Sans" pitchFamily="2" charset="0"/>
              </a:rPr>
              <a:t>el</a:t>
            </a:r>
            <a:r>
              <a:rPr lang="en-US" sz="2000" dirty="0">
                <a:solidFill>
                  <a:srgbClr val="000000"/>
                </a:solidFill>
                <a:latin typeface="Josefin Sans" pitchFamily="2" charset="0"/>
              </a:rPr>
              <a:t> </a:t>
            </a:r>
            <a:r>
              <a:rPr lang="en-US" sz="2000" dirty="0" err="1">
                <a:solidFill>
                  <a:srgbClr val="000000"/>
                </a:solidFill>
                <a:latin typeface="Josefin Sans" pitchFamily="2" charset="0"/>
              </a:rPr>
              <a:t>intercambio</a:t>
            </a:r>
            <a:r>
              <a:rPr lang="en-US" sz="2000" dirty="0">
                <a:solidFill>
                  <a:srgbClr val="000000"/>
                </a:solidFill>
                <a:latin typeface="Josefin Sans" pitchFamily="2" charset="0"/>
              </a:rPr>
              <a:t> de </a:t>
            </a:r>
            <a:r>
              <a:rPr lang="en-US" sz="2000" dirty="0" err="1">
                <a:solidFill>
                  <a:srgbClr val="000000"/>
                </a:solidFill>
                <a:latin typeface="Josefin Sans" pitchFamily="2" charset="0"/>
              </a:rPr>
              <a:t>música</a:t>
            </a:r>
            <a:r>
              <a:rPr lang="en-US" sz="2000" dirty="0">
                <a:solidFill>
                  <a:srgbClr val="000000"/>
                </a:solidFill>
                <a:latin typeface="Josefin Sans" pitchFamily="2" charset="0"/>
              </a:rPr>
              <a:t>, </a:t>
            </a:r>
            <a:r>
              <a:rPr lang="en-US" sz="2000" dirty="0" err="1">
                <a:solidFill>
                  <a:srgbClr val="000000"/>
                </a:solidFill>
                <a:latin typeface="Josefin Sans" pitchFamily="2" charset="0"/>
              </a:rPr>
              <a:t>movimientos</a:t>
            </a:r>
            <a:r>
              <a:rPr lang="en-US" sz="2000" dirty="0">
                <a:solidFill>
                  <a:srgbClr val="000000"/>
                </a:solidFill>
                <a:latin typeface="Josefin Sans" pitchFamily="2" charset="0"/>
              </a:rPr>
              <a:t>, </a:t>
            </a:r>
            <a:r>
              <a:rPr lang="es-ES" sz="2000" dirty="0">
                <a:solidFill>
                  <a:srgbClr val="000000"/>
                </a:solidFill>
                <a:latin typeface="Josefin Sans" pitchFamily="2" charset="0"/>
              </a:rPr>
              <a:t>sabiduría nueva y antigua y opciones de estilo de vida saludable. </a:t>
            </a:r>
            <a:r>
              <a:rPr lang="en-US" sz="2000" dirty="0">
                <a:solidFill>
                  <a:srgbClr val="000000"/>
                </a:solidFill>
                <a:latin typeface="Josefin Sans" pitchFamily="2" charset="0"/>
              </a:rPr>
              <a:t>Earthsong Camps </a:t>
            </a:r>
            <a:r>
              <a:rPr lang="en-US" sz="2000" dirty="0" err="1">
                <a:solidFill>
                  <a:srgbClr val="000000"/>
                </a:solidFill>
                <a:latin typeface="Josefin Sans" pitchFamily="2" charset="0"/>
              </a:rPr>
              <a:t>motivan</a:t>
            </a:r>
            <a:r>
              <a:rPr lang="en-US" sz="2000" dirty="0">
                <a:solidFill>
                  <a:srgbClr val="000000"/>
                </a:solidFill>
                <a:latin typeface="Josefin Sans" pitchFamily="2" charset="0"/>
              </a:rPr>
              <a:t> a </a:t>
            </a:r>
            <a:r>
              <a:rPr lang="en-US" sz="2000" dirty="0" err="1">
                <a:solidFill>
                  <a:srgbClr val="000000"/>
                </a:solidFill>
                <a:latin typeface="Josefin Sans" pitchFamily="2" charset="0"/>
              </a:rPr>
              <a:t>sentir</a:t>
            </a:r>
            <a:r>
              <a:rPr lang="en-US" sz="2000" dirty="0">
                <a:solidFill>
                  <a:srgbClr val="000000"/>
                </a:solidFill>
                <a:latin typeface="Josefin Sans" pitchFamily="2" charset="0"/>
              </a:rPr>
              <a:t> la </a:t>
            </a:r>
            <a:r>
              <a:rPr lang="en-US" sz="2000" dirty="0" err="1">
                <a:solidFill>
                  <a:srgbClr val="000000"/>
                </a:solidFill>
                <a:latin typeface="Josefin Sans" pitchFamily="2" charset="0"/>
              </a:rPr>
              <a:t>naturaleza</a:t>
            </a:r>
            <a:r>
              <a:rPr lang="en-US" sz="2000" dirty="0">
                <a:solidFill>
                  <a:srgbClr val="000000"/>
                </a:solidFill>
                <a:latin typeface="Josefin Sans" pitchFamily="2" charset="0"/>
              </a:rPr>
              <a:t> </a:t>
            </a:r>
            <a:r>
              <a:rPr lang="en-US" sz="2000" dirty="0" err="1">
                <a:solidFill>
                  <a:srgbClr val="000000"/>
                </a:solidFill>
                <a:latin typeface="Josefin Sans" pitchFamily="2" charset="0"/>
              </a:rPr>
              <a:t>en</a:t>
            </a:r>
            <a:r>
              <a:rPr lang="en-US" sz="2000" dirty="0">
                <a:solidFill>
                  <a:srgbClr val="000000"/>
                </a:solidFill>
                <a:latin typeface="Josefin Sans" pitchFamily="2" charset="0"/>
              </a:rPr>
              <a:t> </a:t>
            </a:r>
            <a:r>
              <a:rPr lang="en-US" sz="2000" dirty="0" err="1">
                <a:solidFill>
                  <a:srgbClr val="000000"/>
                </a:solidFill>
                <a:latin typeface="Josefin Sans" pitchFamily="2" charset="0"/>
              </a:rPr>
              <a:t>su</a:t>
            </a:r>
            <a:r>
              <a:rPr lang="en-US" sz="2000" dirty="0">
                <a:solidFill>
                  <a:srgbClr val="000000"/>
                </a:solidFill>
                <a:latin typeface="Josefin Sans" pitchFamily="2" charset="0"/>
              </a:rPr>
              <a:t> </a:t>
            </a:r>
            <a:r>
              <a:rPr lang="en-US" sz="2000" dirty="0" err="1">
                <a:solidFill>
                  <a:srgbClr val="000000"/>
                </a:solidFill>
                <a:latin typeface="Josefin Sans" pitchFamily="2" charset="0"/>
              </a:rPr>
              <a:t>totalidad</a:t>
            </a:r>
            <a:r>
              <a:rPr lang="en-US" sz="2000" dirty="0">
                <a:solidFill>
                  <a:srgbClr val="000000"/>
                </a:solidFill>
                <a:latin typeface="Josefin Sans" pitchFamily="2" charset="0"/>
              </a:rPr>
              <a:t> </a:t>
            </a:r>
            <a:r>
              <a:rPr lang="en-US" sz="2000" dirty="0" err="1">
                <a:solidFill>
                  <a:srgbClr val="000000"/>
                </a:solidFill>
                <a:latin typeface="Josefin Sans" pitchFamily="2" charset="0"/>
              </a:rPr>
              <a:t>tomar</a:t>
            </a:r>
            <a:r>
              <a:rPr lang="en-US" sz="2000" dirty="0">
                <a:solidFill>
                  <a:srgbClr val="000000"/>
                </a:solidFill>
                <a:latin typeface="Josefin Sans" pitchFamily="2" charset="0"/>
              </a:rPr>
              <a:t> </a:t>
            </a:r>
            <a:r>
              <a:rPr lang="en-US" sz="2000" dirty="0" err="1">
                <a:solidFill>
                  <a:srgbClr val="000000"/>
                </a:solidFill>
                <a:latin typeface="Josefin Sans" pitchFamily="2" charset="0"/>
              </a:rPr>
              <a:t>conciencia</a:t>
            </a:r>
            <a:r>
              <a:rPr lang="en-US" sz="2000" dirty="0">
                <a:solidFill>
                  <a:srgbClr val="000000"/>
                </a:solidFill>
                <a:latin typeface="Josefin Sans" pitchFamily="2" charset="0"/>
              </a:rPr>
              <a:t> de la </a:t>
            </a:r>
            <a:r>
              <a:rPr lang="en-US" sz="2000" dirty="0" err="1">
                <a:solidFill>
                  <a:srgbClr val="000000"/>
                </a:solidFill>
                <a:latin typeface="Josefin Sans" pitchFamily="2" charset="0"/>
              </a:rPr>
              <a:t>paz</a:t>
            </a:r>
            <a:r>
              <a:rPr lang="en-US" sz="2000" dirty="0">
                <a:solidFill>
                  <a:srgbClr val="000000"/>
                </a:solidFill>
                <a:latin typeface="Josefin Sans" pitchFamily="2" charset="0"/>
              </a:rPr>
              <a:t> spiritual, </a:t>
            </a:r>
            <a:r>
              <a:rPr lang="en-US" sz="2000" dirty="0" err="1">
                <a:solidFill>
                  <a:srgbClr val="000000"/>
                </a:solidFill>
                <a:latin typeface="Josefin Sans" pitchFamily="2" charset="0"/>
              </a:rPr>
              <a:t>explorando</a:t>
            </a:r>
            <a:r>
              <a:rPr lang="en-US" sz="2000" dirty="0">
                <a:solidFill>
                  <a:srgbClr val="000000"/>
                </a:solidFill>
                <a:latin typeface="Josefin Sans" pitchFamily="2" charset="0"/>
              </a:rPr>
              <a:t> </a:t>
            </a:r>
            <a:r>
              <a:rPr lang="en-US" sz="2000" dirty="0" err="1">
                <a:solidFill>
                  <a:srgbClr val="000000"/>
                </a:solidFill>
                <a:latin typeface="Josefin Sans" pitchFamily="2" charset="0"/>
              </a:rPr>
              <a:t>música</a:t>
            </a:r>
            <a:r>
              <a:rPr lang="en-US" sz="2000" dirty="0">
                <a:solidFill>
                  <a:srgbClr val="000000"/>
                </a:solidFill>
                <a:latin typeface="Josefin Sans" pitchFamily="2" charset="0"/>
              </a:rPr>
              <a:t> </a:t>
            </a:r>
            <a:r>
              <a:rPr lang="en-US" sz="2000" dirty="0" err="1">
                <a:solidFill>
                  <a:srgbClr val="000000"/>
                </a:solidFill>
                <a:latin typeface="Josefin Sans" pitchFamily="2" charset="0"/>
              </a:rPr>
              <a:t>maravillosa</a:t>
            </a:r>
            <a:r>
              <a:rPr lang="en-US" sz="2000" dirty="0">
                <a:solidFill>
                  <a:srgbClr val="000000"/>
                </a:solidFill>
                <a:latin typeface="Josefin Sans" pitchFamily="2" charset="0"/>
              </a:rPr>
              <a:t>, canciones y </a:t>
            </a:r>
            <a:r>
              <a:rPr lang="en-US" sz="2000" dirty="0" err="1">
                <a:solidFill>
                  <a:srgbClr val="000000"/>
                </a:solidFill>
                <a:latin typeface="Josefin Sans" pitchFamily="2" charset="0"/>
              </a:rPr>
              <a:t>bailes</a:t>
            </a:r>
            <a:r>
              <a:rPr lang="en-US" sz="2000" dirty="0">
                <a:solidFill>
                  <a:srgbClr val="000000"/>
                </a:solidFill>
                <a:latin typeface="Josefin Sans" pitchFamily="2" charset="0"/>
              </a:rPr>
              <a:t> de </a:t>
            </a:r>
            <a:r>
              <a:rPr lang="en-US" sz="2000" dirty="0" err="1">
                <a:solidFill>
                  <a:srgbClr val="000000"/>
                </a:solidFill>
                <a:latin typeface="Josefin Sans" pitchFamily="2" charset="0"/>
              </a:rPr>
              <a:t>muchas</a:t>
            </a:r>
            <a:r>
              <a:rPr lang="en-US" sz="2000" dirty="0">
                <a:solidFill>
                  <a:srgbClr val="000000"/>
                </a:solidFill>
                <a:latin typeface="Josefin Sans" pitchFamily="2" charset="0"/>
              </a:rPr>
              <a:t> </a:t>
            </a:r>
            <a:r>
              <a:rPr lang="en-US" sz="2000" dirty="0" err="1">
                <a:solidFill>
                  <a:srgbClr val="000000"/>
                </a:solidFill>
                <a:latin typeface="Josefin Sans" pitchFamily="2" charset="0"/>
              </a:rPr>
              <a:t>culturas</a:t>
            </a:r>
            <a:r>
              <a:rPr lang="en-US" sz="2000" dirty="0">
                <a:solidFill>
                  <a:srgbClr val="000000"/>
                </a:solidFill>
                <a:latin typeface="Josefin Sans" pitchFamily="2" charset="0"/>
              </a:rPr>
              <a:t>. </a:t>
            </a:r>
          </a:p>
          <a:p>
            <a:pPr algn="ctr"/>
            <a:endParaRPr lang="en-US" sz="2000" dirty="0">
              <a:solidFill>
                <a:srgbClr val="000000"/>
              </a:solidFill>
              <a:latin typeface="Josefin Sans" pitchFamily="2" charset="0"/>
            </a:endParaRPr>
          </a:p>
          <a:p>
            <a:pPr algn="ctr"/>
            <a:r>
              <a:rPr lang="es-ES" sz="2000" dirty="0">
                <a:solidFill>
                  <a:srgbClr val="000000"/>
                </a:solidFill>
                <a:latin typeface="Josefin Sans" pitchFamily="2" charset="0"/>
              </a:rPr>
              <a:t>Su esperanza es que cuando se nos da el tiempo y el espacio para frenar y centrarnos en lo que nos nutre, somos más capaces de notar lo que es adorable en nosotros mismos y en los demás. </a:t>
            </a:r>
            <a:endParaRPr lang="en-US" sz="2000" dirty="0">
              <a:solidFill>
                <a:srgbClr val="000000"/>
              </a:solidFill>
              <a:latin typeface="Josefin Sans" pitchFamily="2" charset="0"/>
            </a:endParaRPr>
          </a:p>
        </p:txBody>
      </p:sp>
      <p:pic>
        <p:nvPicPr>
          <p:cNvPr id="4" name="Online Media 3" title="Earthsong circle band">
            <a:hlinkClick r:id="" action="ppaction://media"/>
            <a:extLst>
              <a:ext uri="{FF2B5EF4-FFF2-40B4-BE49-F238E27FC236}">
                <a16:creationId xmlns:a16="http://schemas.microsoft.com/office/drawing/2014/main" id="{CCC3566D-646E-17F0-FB74-096324F839C7}"/>
              </a:ext>
            </a:extLst>
          </p:cNvPr>
          <p:cNvPicPr>
            <a:picLocks noRot="1" noChangeAspect="1"/>
          </p:cNvPicPr>
          <p:nvPr>
            <a:videoFile r:link="rId1"/>
          </p:nvPr>
        </p:nvPicPr>
        <p:blipFill>
          <a:blip r:embed="rId3"/>
          <a:stretch>
            <a:fillRect/>
          </a:stretch>
        </p:blipFill>
        <p:spPr>
          <a:xfrm>
            <a:off x="5922064" y="1028444"/>
            <a:ext cx="5744098" cy="4649985"/>
          </a:xfrm>
          <a:prstGeom prst="rect">
            <a:avLst/>
          </a:prstGeom>
        </p:spPr>
      </p:pic>
      <p:sp>
        <p:nvSpPr>
          <p:cNvPr id="5" name="TextBox 4">
            <a:extLst>
              <a:ext uri="{FF2B5EF4-FFF2-40B4-BE49-F238E27FC236}">
                <a16:creationId xmlns:a16="http://schemas.microsoft.com/office/drawing/2014/main" id="{EEBF0272-C6FB-91B0-CCFE-68EC7262B8BB}"/>
              </a:ext>
            </a:extLst>
          </p:cNvPr>
          <p:cNvSpPr txBox="1"/>
          <p:nvPr/>
        </p:nvSpPr>
        <p:spPr>
          <a:xfrm>
            <a:off x="0" y="224752"/>
            <a:ext cx="5922064"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Earthsong Camps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7D62E9E0-6B5F-77FC-493B-6C429D83765B}"/>
              </a:ext>
            </a:extLst>
          </p:cNvPr>
          <p:cNvSpPr txBox="1"/>
          <p:nvPr/>
        </p:nvSpPr>
        <p:spPr>
          <a:xfrm>
            <a:off x="7054946" y="6198989"/>
            <a:ext cx="6096000" cy="369332"/>
          </a:xfrm>
          <a:prstGeom prst="rect">
            <a:avLst/>
          </a:prstGeom>
          <a:noFill/>
        </p:spPr>
        <p:txBody>
          <a:bodyPr wrap="square">
            <a:spAutoFit/>
          </a:bodyPr>
          <a:lstStyle/>
          <a:p>
            <a:r>
              <a:rPr lang="en-IE"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Más </a:t>
            </a:r>
            <a:r>
              <a:rPr lang="en-IE" sz="1800" dirty="0" err="1">
                <a:solidFill>
                  <a:srgbClr val="FFC652"/>
                </a:solidFill>
                <a:latin typeface="Josefin Sans" pitchFamily="2" charset="0"/>
                <a:hlinkClick r:id="rId4">
                  <a:extLst>
                    <a:ext uri="{A12FA001-AC4F-418D-AE19-62706E023703}">
                      <ahyp:hlinkClr xmlns:ahyp="http://schemas.microsoft.com/office/drawing/2018/hyperlinkcolor" val="tx"/>
                    </a:ext>
                  </a:extLst>
                </a:hlinkClick>
              </a:rPr>
              <a:t>información</a:t>
            </a:r>
            <a:r>
              <a:rPr lang="en-IE"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 </a:t>
            </a:r>
            <a:r>
              <a:rPr lang="en-IE"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https://www.earthsong.ie/</a:t>
            </a:r>
            <a:endParaRPr lang="en-IE" sz="1800" dirty="0">
              <a:solidFill>
                <a:srgbClr val="FFC652"/>
              </a:solidFill>
              <a:latin typeface="Josefin Sans" pitchFamily="2" charset="0"/>
            </a:endParaRPr>
          </a:p>
        </p:txBody>
      </p:sp>
      <p:grpSp>
        <p:nvGrpSpPr>
          <p:cNvPr id="8" name="Group 7">
            <a:extLst>
              <a:ext uri="{FF2B5EF4-FFF2-40B4-BE49-F238E27FC236}">
                <a16:creationId xmlns:a16="http://schemas.microsoft.com/office/drawing/2014/main" id="{46476734-5399-1FB0-1D53-B96DC8CD82F7}"/>
              </a:ext>
            </a:extLst>
          </p:cNvPr>
          <p:cNvGrpSpPr/>
          <p:nvPr/>
        </p:nvGrpSpPr>
        <p:grpSpPr>
          <a:xfrm>
            <a:off x="8243792" y="2900681"/>
            <a:ext cx="1100641" cy="905510"/>
            <a:chOff x="3932429" y="3269513"/>
            <a:chExt cx="940579" cy="832733"/>
          </a:xfrm>
        </p:grpSpPr>
        <p:sp>
          <p:nvSpPr>
            <p:cNvPr id="9" name="Freeform 84">
              <a:extLst>
                <a:ext uri="{FF2B5EF4-FFF2-40B4-BE49-F238E27FC236}">
                  <a16:creationId xmlns:a16="http://schemas.microsoft.com/office/drawing/2014/main" id="{98821C75-A95E-187F-A883-52FA37E1929E}"/>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0" name="Rectangle 9">
              <a:extLst>
                <a:ext uri="{FF2B5EF4-FFF2-40B4-BE49-F238E27FC236}">
                  <a16:creationId xmlns:a16="http://schemas.microsoft.com/office/drawing/2014/main" id="{8C99BD19-28E1-607D-3C9B-C6B2625ECBAF}"/>
                </a:ext>
              </a:extLst>
            </p:cNvPr>
            <p:cNvSpPr/>
            <p:nvPr/>
          </p:nvSpPr>
          <p:spPr>
            <a:xfrm rot="585404">
              <a:off x="3932429" y="3451797"/>
              <a:ext cx="940579" cy="423617"/>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PINCHA AQUÍ</a:t>
              </a:r>
            </a:p>
          </p:txBody>
        </p:sp>
      </p:grpSp>
    </p:spTree>
    <p:extLst>
      <p:ext uri="{BB962C8B-B14F-4D97-AF65-F5344CB8AC3E}">
        <p14:creationId xmlns:p14="http://schemas.microsoft.com/office/powerpoint/2010/main" val="42727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4E0EE2-F151-89B7-1C05-791234E44586}"/>
              </a:ext>
            </a:extLst>
          </p:cNvPr>
          <p:cNvSpPr>
            <a:spLocks noGrp="1"/>
          </p:cNvSpPr>
          <p:nvPr>
            <p:ph type="sldNum" sz="quarter" idx="12"/>
          </p:nvPr>
        </p:nvSpPr>
        <p:spPr/>
        <p:txBody>
          <a:bodyPr/>
          <a:lstStyle/>
          <a:p>
            <a:fld id="{48F63A3B-78C7-47BE-AE5E-E10140E04643}" type="slidenum">
              <a:rPr lang="en-US" smtClean="0"/>
              <a:t>47</a:t>
            </a:fld>
            <a:endParaRPr lang="en-US" dirty="0"/>
          </a:p>
        </p:txBody>
      </p:sp>
      <p:pic>
        <p:nvPicPr>
          <p:cNvPr id="4" name="Picture 3" descr="A group of people playing instruments&#10;&#10;Description automatically generated with low confidence">
            <a:extLst>
              <a:ext uri="{FF2B5EF4-FFF2-40B4-BE49-F238E27FC236}">
                <a16:creationId xmlns:a16="http://schemas.microsoft.com/office/drawing/2014/main" id="{D8D1FFCE-0635-EE87-37F1-DE8A4800E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221" y="1164007"/>
            <a:ext cx="5663986" cy="4707925"/>
          </a:xfrm>
          <a:prstGeom prst="rect">
            <a:avLst/>
          </a:prstGeom>
        </p:spPr>
      </p:pic>
      <p:sp>
        <p:nvSpPr>
          <p:cNvPr id="5" name="TextBox 4">
            <a:extLst>
              <a:ext uri="{FF2B5EF4-FFF2-40B4-BE49-F238E27FC236}">
                <a16:creationId xmlns:a16="http://schemas.microsoft.com/office/drawing/2014/main" id="{FB6E281F-D4D0-E251-1F33-35476219FBA7}"/>
              </a:ext>
            </a:extLst>
          </p:cNvPr>
          <p:cNvSpPr txBox="1"/>
          <p:nvPr/>
        </p:nvSpPr>
        <p:spPr>
          <a:xfrm>
            <a:off x="285795" y="1029712"/>
            <a:ext cx="5956426" cy="5847755"/>
          </a:xfrm>
          <a:prstGeom prst="rect">
            <a:avLst/>
          </a:prstGeom>
          <a:noFill/>
        </p:spPr>
        <p:txBody>
          <a:bodyPr wrap="square" rtlCol="0">
            <a:spAutoFit/>
          </a:bodyPr>
          <a:lstStyle/>
          <a:p>
            <a:pPr algn="just"/>
            <a:r>
              <a:rPr lang="en-US" sz="2200" dirty="0" err="1">
                <a:solidFill>
                  <a:srgbClr val="141414"/>
                </a:solidFill>
                <a:latin typeface="Josefin Sans" pitchFamily="2" charset="0"/>
                <a:cs typeface="Calibri" panose="020F0502020204030204" pitchFamily="34" charset="0"/>
              </a:rPr>
              <a:t>Cada</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més</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el</a:t>
            </a:r>
            <a:r>
              <a:rPr lang="en-US" sz="2200" dirty="0">
                <a:solidFill>
                  <a:srgbClr val="141414"/>
                </a:solidFill>
                <a:latin typeface="Josefin Sans" pitchFamily="2" charset="0"/>
                <a:cs typeface="Calibri" panose="020F0502020204030204" pitchFamily="34" charset="0"/>
              </a:rPr>
              <a:t> Ateliers </a:t>
            </a:r>
            <a:r>
              <a:rPr lang="en-US" sz="2200" dirty="0" err="1">
                <a:solidFill>
                  <a:srgbClr val="141414"/>
                </a:solidFill>
                <a:latin typeface="Josefin Sans" pitchFamily="2" charset="0"/>
                <a:cs typeface="Calibri" panose="020F0502020204030204" pitchFamily="34" charset="0"/>
              </a:rPr>
              <a:t>Cord'Ages</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en</a:t>
            </a:r>
            <a:r>
              <a:rPr lang="en-US" sz="2200" dirty="0">
                <a:solidFill>
                  <a:srgbClr val="141414"/>
                </a:solidFill>
                <a:latin typeface="Josefin Sans" pitchFamily="2" charset="0"/>
                <a:cs typeface="Calibri" panose="020F0502020204030204" pitchFamily="34" charset="0"/>
              </a:rPr>
              <a:t> Poitiers, France, la </a:t>
            </a:r>
            <a:r>
              <a:rPr lang="en-US" sz="2200" dirty="0" err="1">
                <a:solidFill>
                  <a:srgbClr val="141414"/>
                </a:solidFill>
                <a:latin typeface="Josefin Sans" pitchFamily="2" charset="0"/>
                <a:cs typeface="Calibri" panose="020F0502020204030204" pitchFamily="34" charset="0"/>
              </a:rPr>
              <a:t>gente</a:t>
            </a:r>
            <a:r>
              <a:rPr lang="en-US" sz="2200" dirty="0">
                <a:solidFill>
                  <a:srgbClr val="141414"/>
                </a:solidFill>
                <a:latin typeface="Josefin Sans" pitchFamily="2" charset="0"/>
                <a:cs typeface="Calibri" panose="020F0502020204030204" pitchFamily="34" charset="0"/>
              </a:rPr>
              <a:t> con </a:t>
            </a:r>
            <a:r>
              <a:rPr lang="en-US" sz="2200" dirty="0" err="1">
                <a:solidFill>
                  <a:srgbClr val="141414"/>
                </a:solidFill>
                <a:latin typeface="Josefin Sans" pitchFamily="2" charset="0"/>
                <a:cs typeface="Calibri" panose="020F0502020204030204" pitchFamily="34" charset="0"/>
              </a:rPr>
              <a:t>baja</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autonomía</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tiene</a:t>
            </a:r>
            <a:r>
              <a:rPr lang="en-US" sz="2200" dirty="0">
                <a:solidFill>
                  <a:srgbClr val="141414"/>
                </a:solidFill>
                <a:latin typeface="Josefin Sans" pitchFamily="2" charset="0"/>
                <a:cs typeface="Calibri" panose="020F0502020204030204" pitchFamily="34" charset="0"/>
              </a:rPr>
              <a:t> la </a:t>
            </a:r>
            <a:r>
              <a:rPr lang="en-US" sz="2200" dirty="0" err="1">
                <a:solidFill>
                  <a:srgbClr val="141414"/>
                </a:solidFill>
                <a:latin typeface="Josefin Sans" pitchFamily="2" charset="0"/>
                <a:cs typeface="Calibri" panose="020F0502020204030204" pitchFamily="34" charset="0"/>
              </a:rPr>
              <a:t>oportunidad</a:t>
            </a:r>
            <a:r>
              <a:rPr lang="en-US" sz="2200" dirty="0">
                <a:solidFill>
                  <a:srgbClr val="141414"/>
                </a:solidFill>
                <a:latin typeface="Josefin Sans" pitchFamily="2" charset="0"/>
                <a:cs typeface="Calibri" panose="020F0502020204030204" pitchFamily="34" charset="0"/>
              </a:rPr>
              <a:t> de </a:t>
            </a:r>
            <a:r>
              <a:rPr lang="en-US" sz="2200" dirty="0" err="1">
                <a:solidFill>
                  <a:srgbClr val="141414"/>
                </a:solidFill>
                <a:latin typeface="Josefin Sans" pitchFamily="2" charset="0"/>
                <a:cs typeface="Calibri" panose="020F0502020204030204" pitchFamily="34" charset="0"/>
              </a:rPr>
              <a:t>conocer</a:t>
            </a:r>
            <a:r>
              <a:rPr lang="en-US" sz="2200" dirty="0">
                <a:solidFill>
                  <a:srgbClr val="141414"/>
                </a:solidFill>
                <a:latin typeface="Josefin Sans" pitchFamily="2" charset="0"/>
                <a:cs typeface="Calibri" panose="020F0502020204030204" pitchFamily="34" charset="0"/>
              </a:rPr>
              <a:t> a </a:t>
            </a:r>
            <a:r>
              <a:rPr lang="en-US" sz="2200" dirty="0" err="1">
                <a:solidFill>
                  <a:srgbClr val="141414"/>
                </a:solidFill>
                <a:latin typeface="Josefin Sans" pitchFamily="2" charset="0"/>
                <a:cs typeface="Calibri" panose="020F0502020204030204" pitchFamily="34" charset="0"/>
              </a:rPr>
              <a:t>músicos</a:t>
            </a:r>
            <a:r>
              <a:rPr lang="en-US" sz="2200" dirty="0">
                <a:solidFill>
                  <a:srgbClr val="141414"/>
                </a:solidFill>
                <a:latin typeface="Josefin Sans" pitchFamily="2" charset="0"/>
                <a:cs typeface="Calibri" panose="020F0502020204030204" pitchFamily="34" charset="0"/>
              </a:rPr>
              <a:t> people </a:t>
            </a:r>
            <a:r>
              <a:rPr lang="en-US" sz="2200" dirty="0" err="1">
                <a:solidFill>
                  <a:srgbClr val="141414"/>
                </a:solidFill>
                <a:latin typeface="Josefin Sans" pitchFamily="2" charset="0"/>
                <a:cs typeface="Calibri" panose="020F0502020204030204" pitchFamily="34" charset="0"/>
              </a:rPr>
              <a:t>en</a:t>
            </a:r>
            <a:r>
              <a:rPr lang="en-US" sz="2200" dirty="0">
                <a:solidFill>
                  <a:srgbClr val="141414"/>
                </a:solidFill>
                <a:latin typeface="Josefin Sans" pitchFamily="2" charset="0"/>
                <a:cs typeface="Calibri" panose="020F0502020204030204" pitchFamily="34" charset="0"/>
              </a:rPr>
              <a:t> lo que </a:t>
            </a:r>
            <a:r>
              <a:rPr lang="en-US" sz="2200" dirty="0" err="1">
                <a:solidFill>
                  <a:srgbClr val="141414"/>
                </a:solidFill>
                <a:latin typeface="Josefin Sans" pitchFamily="2" charset="0"/>
                <a:cs typeface="Calibri" panose="020F0502020204030204" pitchFamily="34" charset="0"/>
              </a:rPr>
              <a:t>llaman</a:t>
            </a:r>
            <a:r>
              <a:rPr lang="en-US" sz="2200" dirty="0">
                <a:solidFill>
                  <a:srgbClr val="141414"/>
                </a:solidFill>
                <a:latin typeface="Josefin Sans" pitchFamily="2" charset="0"/>
                <a:cs typeface="Calibri" panose="020F0502020204030204" pitchFamily="34" charset="0"/>
              </a:rPr>
              <a:t> la </a:t>
            </a:r>
            <a:r>
              <a:rPr lang="en-US" sz="2200" dirty="0" err="1">
                <a:solidFill>
                  <a:srgbClr val="141414"/>
                </a:solidFill>
                <a:latin typeface="Josefin Sans" pitchFamily="2" charset="0"/>
                <a:cs typeface="Calibri" panose="020F0502020204030204" pitchFamily="34" charset="0"/>
              </a:rPr>
              <a:t>Pausa</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Musical.Es</a:t>
            </a:r>
            <a:r>
              <a:rPr lang="en-US" sz="2200" dirty="0">
                <a:solidFill>
                  <a:srgbClr val="141414"/>
                </a:solidFill>
                <a:latin typeface="Josefin Sans" pitchFamily="2" charset="0"/>
                <a:cs typeface="Calibri" panose="020F0502020204030204" pitchFamily="34" charset="0"/>
              </a:rPr>
              <a:t> un </a:t>
            </a:r>
            <a:r>
              <a:rPr lang="en-US" sz="2200" dirty="0" err="1">
                <a:solidFill>
                  <a:srgbClr val="141414"/>
                </a:solidFill>
                <a:latin typeface="Josefin Sans" pitchFamily="2" charset="0"/>
                <a:cs typeface="Calibri" panose="020F0502020204030204" pitchFamily="34" charset="0"/>
              </a:rPr>
              <a:t>encuentro</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regural</a:t>
            </a:r>
            <a:r>
              <a:rPr lang="en-US" sz="2200" dirty="0">
                <a:solidFill>
                  <a:srgbClr val="141414"/>
                </a:solidFill>
                <a:latin typeface="Josefin Sans" pitchFamily="2" charset="0"/>
                <a:cs typeface="Calibri" panose="020F0502020204030204" pitchFamily="34" charset="0"/>
              </a:rPr>
              <a:t> que </a:t>
            </a:r>
            <a:r>
              <a:rPr lang="en-US" sz="2200" dirty="0" err="1">
                <a:solidFill>
                  <a:srgbClr val="141414"/>
                </a:solidFill>
                <a:latin typeface="Josefin Sans" pitchFamily="2" charset="0"/>
                <a:cs typeface="Calibri" panose="020F0502020204030204" pitchFamily="34" charset="0"/>
              </a:rPr>
              <a:t>permite</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descrubrir</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nuevas</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sensaciones</a:t>
            </a:r>
            <a:r>
              <a:rPr lang="en-US" sz="2200" dirty="0">
                <a:solidFill>
                  <a:srgbClr val="141414"/>
                </a:solidFill>
                <a:latin typeface="Josefin Sans" pitchFamily="2" charset="0"/>
                <a:cs typeface="Calibri" panose="020F0502020204030204" pitchFamily="34" charset="0"/>
              </a:rPr>
              <a:t> y </a:t>
            </a:r>
            <a:r>
              <a:rPr lang="en-US" sz="2200" dirty="0" err="1">
                <a:solidFill>
                  <a:srgbClr val="141414"/>
                </a:solidFill>
                <a:latin typeface="Josefin Sans" pitchFamily="2" charset="0"/>
                <a:cs typeface="Calibri" panose="020F0502020204030204" pitchFamily="34" charset="0"/>
              </a:rPr>
              <a:t>despertar</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emociones</a:t>
            </a:r>
            <a:r>
              <a:rPr lang="en-US" sz="2200" dirty="0">
                <a:solidFill>
                  <a:srgbClr val="141414"/>
                </a:solidFill>
                <a:latin typeface="Josefin Sans" pitchFamily="2" charset="0"/>
                <a:cs typeface="Calibri" panose="020F0502020204030204" pitchFamily="34" charset="0"/>
              </a:rPr>
              <a:t> </a:t>
            </a:r>
            <a:r>
              <a:rPr lang="en-US" sz="2200" dirty="0" err="1">
                <a:solidFill>
                  <a:srgbClr val="141414"/>
                </a:solidFill>
                <a:latin typeface="Josefin Sans" pitchFamily="2" charset="0"/>
                <a:cs typeface="Calibri" panose="020F0502020204030204" pitchFamily="34" charset="0"/>
              </a:rPr>
              <a:t>enterradas</a:t>
            </a:r>
            <a:r>
              <a:rPr lang="en-US" sz="2200" dirty="0">
                <a:solidFill>
                  <a:srgbClr val="141414"/>
                </a:solidFill>
                <a:latin typeface="Josefin Sans" pitchFamily="2" charset="0"/>
                <a:cs typeface="Calibri" panose="020F0502020204030204" pitchFamily="34" charset="0"/>
              </a:rPr>
              <a:t>.  </a:t>
            </a:r>
          </a:p>
          <a:p>
            <a:pPr algn="just"/>
            <a:endParaRPr lang="en-US" sz="2200" dirty="0">
              <a:solidFill>
                <a:srgbClr val="141414"/>
              </a:solidFill>
              <a:latin typeface="Josefin Sans" pitchFamily="2" charset="0"/>
              <a:cs typeface="Calibri" panose="020F0502020204030204" pitchFamily="34" charset="0"/>
            </a:endParaRPr>
          </a:p>
          <a:p>
            <a:pPr algn="just"/>
            <a:r>
              <a:rPr lang="es-ES" sz="2200" dirty="0">
                <a:solidFill>
                  <a:srgbClr val="141414"/>
                </a:solidFill>
                <a:latin typeface="Josefin Sans" pitchFamily="2" charset="0"/>
                <a:cs typeface="Calibri" panose="020F0502020204030204" pitchFamily="34" charset="0"/>
              </a:rPr>
              <a:t>La música llega a tocar la sensibilidad de todos para crear una experiencia individual y colectiva: momentos preciosos para tejer lazos sociales y vibrar al unísono.</a:t>
            </a:r>
          </a:p>
          <a:p>
            <a:pPr algn="just"/>
            <a:endParaRPr lang="en-US" sz="2200" dirty="0">
              <a:solidFill>
                <a:srgbClr val="141414"/>
              </a:solidFill>
              <a:latin typeface="Josefin Sans" pitchFamily="2" charset="0"/>
              <a:cs typeface="Calibri" panose="020F0502020204030204" pitchFamily="34" charset="0"/>
            </a:endParaRPr>
          </a:p>
          <a:p>
            <a:pPr algn="just"/>
            <a:r>
              <a:rPr lang="es-ES" sz="2200" dirty="0">
                <a:solidFill>
                  <a:srgbClr val="141414"/>
                </a:solidFill>
                <a:latin typeface="Josefin Sans" pitchFamily="2" charset="0"/>
                <a:cs typeface="Calibri" panose="020F0502020204030204" pitchFamily="34" charset="0"/>
              </a:rPr>
              <a:t>La pausa musical es posible gracias a la colaboración entre el proveedor de salud Les </a:t>
            </a:r>
            <a:r>
              <a:rPr lang="es-ES" sz="2200" dirty="0" err="1">
                <a:solidFill>
                  <a:srgbClr val="141414"/>
                </a:solidFill>
                <a:latin typeface="Josefin Sans" pitchFamily="2" charset="0"/>
                <a:cs typeface="Calibri" panose="020F0502020204030204" pitchFamily="34" charset="0"/>
              </a:rPr>
              <a:t>Ateliers</a:t>
            </a:r>
            <a:r>
              <a:rPr lang="es-ES" sz="2200" dirty="0">
                <a:solidFill>
                  <a:srgbClr val="141414"/>
                </a:solidFill>
                <a:latin typeface="Josefin Sans" pitchFamily="2" charset="0"/>
                <a:cs typeface="Calibri" panose="020F0502020204030204" pitchFamily="34" charset="0"/>
              </a:rPr>
              <a:t> </a:t>
            </a:r>
            <a:r>
              <a:rPr lang="es-ES" sz="2200" dirty="0" err="1">
                <a:solidFill>
                  <a:srgbClr val="141414"/>
                </a:solidFill>
                <a:latin typeface="Josefin Sans" pitchFamily="2" charset="0"/>
                <a:cs typeface="Calibri" panose="020F0502020204030204" pitchFamily="34" charset="0"/>
              </a:rPr>
              <a:t>Cord'âges</a:t>
            </a:r>
            <a:r>
              <a:rPr lang="es-ES" sz="2200" dirty="0">
                <a:solidFill>
                  <a:srgbClr val="141414"/>
                </a:solidFill>
                <a:latin typeface="Josefin Sans" pitchFamily="2" charset="0"/>
                <a:cs typeface="Calibri" panose="020F0502020204030204" pitchFamily="34" charset="0"/>
              </a:rPr>
              <a:t> y el proveedor cultural </a:t>
            </a:r>
            <a:r>
              <a:rPr lang="es-ES" sz="2200" dirty="0" err="1">
                <a:solidFill>
                  <a:srgbClr val="141414"/>
                </a:solidFill>
                <a:latin typeface="Josefin Sans" pitchFamily="2" charset="0"/>
                <a:cs typeface="Calibri" panose="020F0502020204030204" pitchFamily="34" charset="0"/>
              </a:rPr>
              <a:t>Nouvelle-aquitaine</a:t>
            </a:r>
            <a:r>
              <a:rPr lang="es-ES" sz="2200" dirty="0">
                <a:solidFill>
                  <a:srgbClr val="141414"/>
                </a:solidFill>
                <a:latin typeface="Josefin Sans" pitchFamily="2" charset="0"/>
                <a:cs typeface="Calibri" panose="020F0502020204030204" pitchFamily="34" charset="0"/>
              </a:rPr>
              <a:t> </a:t>
            </a:r>
            <a:r>
              <a:rPr lang="es-ES" sz="2200" dirty="0" err="1">
                <a:solidFill>
                  <a:srgbClr val="141414"/>
                </a:solidFill>
                <a:latin typeface="Josefin Sans" pitchFamily="2" charset="0"/>
                <a:cs typeface="Calibri" panose="020F0502020204030204" pitchFamily="34" charset="0"/>
              </a:rPr>
              <a:t>Chamber</a:t>
            </a:r>
            <a:r>
              <a:rPr lang="es-ES" sz="2200" dirty="0">
                <a:solidFill>
                  <a:srgbClr val="141414"/>
                </a:solidFill>
                <a:latin typeface="Josefin Sans" pitchFamily="2" charset="0"/>
                <a:cs typeface="Calibri" panose="020F0502020204030204" pitchFamily="34" charset="0"/>
              </a:rPr>
              <a:t> </a:t>
            </a:r>
            <a:r>
              <a:rPr lang="es-ES" sz="2200" dirty="0" err="1">
                <a:solidFill>
                  <a:srgbClr val="141414"/>
                </a:solidFill>
                <a:latin typeface="Josefin Sans" pitchFamily="2" charset="0"/>
                <a:cs typeface="Calibri" panose="020F0502020204030204" pitchFamily="34" charset="0"/>
              </a:rPr>
              <a:t>Orchestra</a:t>
            </a:r>
            <a:r>
              <a:rPr lang="es-ES" sz="2200" dirty="0">
                <a:solidFill>
                  <a:srgbClr val="141414"/>
                </a:solidFill>
                <a:latin typeface="Josefin Sans" pitchFamily="2" charset="0"/>
                <a:cs typeface="Calibri" panose="020F0502020204030204" pitchFamily="34" charset="0"/>
              </a:rPr>
              <a:t>.</a:t>
            </a:r>
            <a:endParaRPr lang="en-US" sz="2200" dirty="0">
              <a:solidFill>
                <a:srgbClr val="141414"/>
              </a:solidFill>
              <a:latin typeface="Josefin Sans" pitchFamily="2" charset="0"/>
              <a:cs typeface="Calibri" panose="020F0502020204030204" pitchFamily="34" charset="0"/>
            </a:endParaRPr>
          </a:p>
        </p:txBody>
      </p:sp>
      <p:sp>
        <p:nvSpPr>
          <p:cNvPr id="3" name="TextBox 2">
            <a:extLst>
              <a:ext uri="{FF2B5EF4-FFF2-40B4-BE49-F238E27FC236}">
                <a16:creationId xmlns:a16="http://schemas.microsoft.com/office/drawing/2014/main" id="{26026932-62F5-D3BE-C304-A041B16BF769}"/>
              </a:ext>
            </a:extLst>
          </p:cNvPr>
          <p:cNvSpPr txBox="1"/>
          <p:nvPr/>
        </p:nvSpPr>
        <p:spPr>
          <a:xfrm>
            <a:off x="0" y="249646"/>
            <a:ext cx="9550400" cy="646331"/>
          </a:xfrm>
          <a:prstGeom prst="rect">
            <a:avLst/>
          </a:prstGeom>
          <a:solidFill>
            <a:srgbClr val="FFC652"/>
          </a:solidFill>
        </p:spPr>
        <p:txBody>
          <a:bodyPr wrap="square" rtlCol="0">
            <a:spAutoFit/>
          </a:bodyPr>
          <a:lstStyle/>
          <a:p>
            <a:r>
              <a:rPr lang="en-US" sz="3600" b="1" dirty="0" err="1">
                <a:latin typeface="Amatic SC" panose="00000500000000000000" pitchFamily="2" charset="-79"/>
                <a:cs typeface="Amatic SC" panose="00000500000000000000" pitchFamily="2" charset="-79"/>
              </a:rPr>
              <a:t>Estudio</a:t>
            </a:r>
            <a:r>
              <a:rPr lang="en-US" sz="3600" b="1" dirty="0">
                <a:latin typeface="Amatic SC" panose="00000500000000000000" pitchFamily="2" charset="-79"/>
                <a:cs typeface="Amatic SC" panose="00000500000000000000" pitchFamily="2" charset="-79"/>
              </a:rPr>
              <a:t> de </a:t>
            </a:r>
            <a:r>
              <a:rPr lang="en-US" sz="3600" b="1" dirty="0" err="1">
                <a:latin typeface="Amatic SC" panose="00000500000000000000" pitchFamily="2" charset="-79"/>
                <a:cs typeface="Amatic SC" panose="00000500000000000000" pitchFamily="2" charset="-79"/>
              </a:rPr>
              <a:t>casos</a:t>
            </a:r>
            <a:r>
              <a:rPr lang="en-US" sz="3600" b="1" dirty="0">
                <a:latin typeface="Amatic SC" panose="00000500000000000000" pitchFamily="2" charset="-79"/>
                <a:cs typeface="Amatic SC" panose="00000500000000000000" pitchFamily="2" charset="-79"/>
              </a:rPr>
              <a:t> – </a:t>
            </a:r>
            <a:r>
              <a:rPr lang="es-ES" sz="3600" b="1" dirty="0">
                <a:latin typeface="Amatic SC" panose="00000500000000000000" pitchFamily="2" charset="-79"/>
                <a:cs typeface="Amatic SC" panose="00000500000000000000" pitchFamily="2" charset="-79"/>
              </a:rPr>
              <a:t>Música y prescripción social, una pausa musical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BC6C2AF8-DA58-2861-2308-74CF38A67796}"/>
              </a:ext>
            </a:extLst>
          </p:cNvPr>
          <p:cNvSpPr txBox="1"/>
          <p:nvPr/>
        </p:nvSpPr>
        <p:spPr>
          <a:xfrm>
            <a:off x="5867400" y="5962023"/>
            <a:ext cx="618744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Source: https://culture-sante-aquitaine.com/vos-projets/la-pause-musicale-183/</a:t>
            </a:r>
            <a:endParaRPr lang="en-IE"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271601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5" y="1981276"/>
            <a:ext cx="7718578" cy="697326"/>
          </a:xfrm>
        </p:spPr>
        <p:txBody>
          <a:bodyPr/>
          <a:lstStyle/>
          <a:p>
            <a:r>
              <a:rPr lang="en-US" dirty="0" err="1"/>
              <a:t>Recursos</a:t>
            </a:r>
            <a:r>
              <a:rPr lang="en-US" dirty="0"/>
              <a:t> y </a:t>
            </a:r>
            <a:r>
              <a:rPr lang="en-US" dirty="0" err="1"/>
              <a:t>herramientas</a:t>
            </a:r>
            <a:r>
              <a:rPr lang="en-US" dirty="0"/>
              <a:t> para </a:t>
            </a:r>
            <a:r>
              <a:rPr lang="en-US" dirty="0" err="1"/>
              <a:t>organizaciones</a:t>
            </a:r>
            <a:r>
              <a:rPr lang="en-US" dirty="0"/>
              <a:t> </a:t>
            </a:r>
            <a:r>
              <a:rPr lang="en-US" dirty="0" err="1"/>
              <a:t>culturales</a:t>
            </a:r>
            <a:endParaRPr lang="en-IE" dirty="0"/>
          </a:p>
        </p:txBody>
      </p:sp>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4" y="4024304"/>
            <a:ext cx="6720806" cy="2732096"/>
          </a:xfrm>
        </p:spPr>
        <p:txBody>
          <a:bodyPr>
            <a:normAutofit lnSpcReduction="10000"/>
          </a:bodyPr>
          <a:lstStyle/>
          <a:p>
            <a:pPr algn="just"/>
            <a:r>
              <a:rPr lang="es-ES" sz="2400" dirty="0"/>
              <a:t>En esta sección veremos algunas ideas que puedes utilizar en talleres y grupos. </a:t>
            </a:r>
          </a:p>
          <a:p>
            <a:pPr algn="just"/>
            <a:r>
              <a:rPr lang="es-ES" sz="2400" dirty="0"/>
              <a:t>Puede ser una forma fácil de romper el hielo e interactuar con los demás si la gente tiene una actividad en la que centrarse. Te sugerimos que pruebes primero cada una de ellas y que luego pienses en cuáles funcionarían mejor en tu entorno de trabajo social o cultural.</a:t>
            </a:r>
            <a:endParaRPr lang="en-IE" dirty="0"/>
          </a:p>
        </p:txBody>
      </p:sp>
      <p:pic>
        <p:nvPicPr>
          <p:cNvPr id="4" name="Picture 3" descr="Icon&#10;&#10;Description automatically generated">
            <a:extLst>
              <a:ext uri="{FF2B5EF4-FFF2-40B4-BE49-F238E27FC236}">
                <a16:creationId xmlns:a16="http://schemas.microsoft.com/office/drawing/2014/main" id="{B96D790C-F358-9343-45AB-EF34E09A0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1835322"/>
            <a:ext cx="5829266" cy="5205558"/>
          </a:xfrm>
          <a:prstGeom prst="rect">
            <a:avLst/>
          </a:prstGeom>
        </p:spPr>
      </p:pic>
    </p:spTree>
    <p:extLst>
      <p:ext uri="{BB962C8B-B14F-4D97-AF65-F5344CB8AC3E}">
        <p14:creationId xmlns:p14="http://schemas.microsoft.com/office/powerpoint/2010/main" val="1223906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D30099-89F7-1A79-1C54-1469C8E65A21}"/>
              </a:ext>
            </a:extLst>
          </p:cNvPr>
          <p:cNvSpPr>
            <a:spLocks noGrp="1"/>
          </p:cNvSpPr>
          <p:nvPr>
            <p:ph type="body" sz="quarter" idx="22"/>
          </p:nvPr>
        </p:nvSpPr>
        <p:spPr>
          <a:xfrm>
            <a:off x="-1" y="369451"/>
            <a:ext cx="8249921" cy="684000"/>
          </a:xfrm>
        </p:spPr>
        <p:txBody>
          <a:bodyPr/>
          <a:lstStyle/>
          <a:p>
            <a:r>
              <a:rPr lang="en-IE" sz="4400" dirty="0" err="1"/>
              <a:t>Recursos</a:t>
            </a:r>
            <a:r>
              <a:rPr lang="en-IE" sz="4400" dirty="0"/>
              <a:t> – </a:t>
            </a:r>
            <a:r>
              <a:rPr lang="en-IE" sz="4400" dirty="0" err="1"/>
              <a:t>el</a:t>
            </a:r>
            <a:r>
              <a:rPr lang="en-IE" sz="4400" dirty="0"/>
              <a:t> </a:t>
            </a:r>
            <a:r>
              <a:rPr lang="en-IE" sz="4400" dirty="0" err="1"/>
              <a:t>arte</a:t>
            </a:r>
            <a:r>
              <a:rPr lang="en-IE" sz="4400" dirty="0"/>
              <a:t> es </a:t>
            </a:r>
            <a:r>
              <a:rPr lang="en-IE" sz="4400" dirty="0" err="1"/>
              <a:t>una</a:t>
            </a:r>
            <a:r>
              <a:rPr lang="en-IE" sz="4400" dirty="0"/>
              <a:t> </a:t>
            </a:r>
            <a:r>
              <a:rPr lang="en-IE" sz="4400" dirty="0" err="1"/>
              <a:t>página</a:t>
            </a:r>
            <a:r>
              <a:rPr lang="en-IE" sz="4400" dirty="0"/>
              <a:t> web </a:t>
            </a:r>
            <a:r>
              <a:rPr lang="en-IE" sz="4400" dirty="0" err="1"/>
              <a:t>divertida</a:t>
            </a:r>
            <a:endParaRPr lang="en-IE" sz="4400" dirty="0"/>
          </a:p>
        </p:txBody>
      </p:sp>
      <p:sp>
        <p:nvSpPr>
          <p:cNvPr id="3" name="Text Placeholder 2">
            <a:extLst>
              <a:ext uri="{FF2B5EF4-FFF2-40B4-BE49-F238E27FC236}">
                <a16:creationId xmlns:a16="http://schemas.microsoft.com/office/drawing/2014/main" id="{B42AE2D8-3B53-65C2-2B58-0FEC5319C586}"/>
              </a:ext>
            </a:extLst>
          </p:cNvPr>
          <p:cNvSpPr>
            <a:spLocks noGrp="1"/>
          </p:cNvSpPr>
          <p:nvPr>
            <p:ph type="body" sz="quarter" idx="28"/>
          </p:nvPr>
        </p:nvSpPr>
        <p:spPr>
          <a:xfrm>
            <a:off x="144380" y="1708225"/>
            <a:ext cx="7764378" cy="4163185"/>
          </a:xfrm>
        </p:spPr>
        <p:txBody>
          <a:bodyPr>
            <a:normAutofit/>
          </a:bodyPr>
          <a:lstStyle/>
          <a:p>
            <a:pPr algn="ctr"/>
            <a:r>
              <a:rPr lang="es-ES" sz="2400" dirty="0">
                <a:solidFill>
                  <a:srgbClr val="333333"/>
                </a:solidFill>
              </a:rPr>
              <a:t>Art </a:t>
            </a:r>
            <a:r>
              <a:rPr lang="es-ES" sz="2400" dirty="0" err="1">
                <a:solidFill>
                  <a:srgbClr val="333333"/>
                </a:solidFill>
              </a:rPr>
              <a:t>is</a:t>
            </a:r>
            <a:r>
              <a:rPr lang="es-ES" sz="2400" dirty="0">
                <a:solidFill>
                  <a:srgbClr val="333333"/>
                </a:solidFill>
              </a:rPr>
              <a:t> </a:t>
            </a:r>
            <a:r>
              <a:rPr lang="es-ES" sz="2400" dirty="0" err="1">
                <a:solidFill>
                  <a:srgbClr val="333333"/>
                </a:solidFill>
              </a:rPr>
              <a:t>Fun</a:t>
            </a:r>
            <a:r>
              <a:rPr lang="es-ES" sz="2400" dirty="0">
                <a:solidFill>
                  <a:srgbClr val="333333"/>
                </a:solidFill>
              </a:rPr>
              <a:t> es un sitio web que tiene algo para todo el mundo, desde el principiante hasta el ávido entusiasta del arte. Básicamente, es un sitio web para el espíritu creativo.</a:t>
            </a:r>
          </a:p>
          <a:p>
            <a:pPr algn="ctr"/>
            <a:r>
              <a:rPr lang="es-ES" sz="2400" dirty="0">
                <a:solidFill>
                  <a:srgbClr val="333333"/>
                </a:solidFill>
              </a:rPr>
              <a:t>Puedes elegir entre una gran variedad de tutoriales de diferentes estilos.</a:t>
            </a:r>
          </a:p>
          <a:p>
            <a:pPr algn="ctr"/>
            <a:r>
              <a:rPr lang="es-ES" sz="2400" dirty="0">
                <a:solidFill>
                  <a:srgbClr val="333333"/>
                </a:solidFill>
              </a:rPr>
              <a:t>Este sitio web le proporcionará horas de recursos gratuitos para sus grupos o para usted mismo. </a:t>
            </a:r>
            <a:r>
              <a:rPr lang="en-IE" sz="2400" dirty="0">
                <a:hlinkClick r:id="rId2"/>
              </a:rPr>
              <a:t>https://www.art-is-fun.com/</a:t>
            </a:r>
            <a:endParaRPr lang="en-IE" sz="2400" dirty="0"/>
          </a:p>
          <a:p>
            <a:endParaRPr lang="en-IE" sz="2400" dirty="0"/>
          </a:p>
        </p:txBody>
      </p:sp>
    </p:spTree>
    <p:extLst>
      <p:ext uri="{BB962C8B-B14F-4D97-AF65-F5344CB8AC3E}">
        <p14:creationId xmlns:p14="http://schemas.microsoft.com/office/powerpoint/2010/main" val="2990835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6842726" cy="866585"/>
          </a:xfrm>
        </p:spPr>
        <p:txBody>
          <a:bodyPr>
            <a:noAutofit/>
          </a:bodyPr>
          <a:lstStyle/>
          <a:p>
            <a:r>
              <a:rPr lang="es-ES" sz="2800" dirty="0"/>
              <a:t>¿Qué, por qué, dónde y cómo?</a:t>
            </a:r>
          </a:p>
          <a:p>
            <a:r>
              <a:rPr lang="es-ES" sz="2800" dirty="0"/>
              <a:t>El papel de las organizaciones sociales y culturales como facilitadoras de la prescripción social </a:t>
            </a:r>
            <a:endParaRPr lang="en-IE" sz="2800" dirty="0"/>
          </a:p>
        </p:txBody>
      </p:sp>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365576"/>
            <a:ext cx="9545285" cy="866585"/>
          </a:xfrm>
        </p:spPr>
        <p:txBody>
          <a:bodyPr/>
          <a:lstStyle/>
          <a:p>
            <a:r>
              <a:rPr lang="es-ES" sz="8800" b="1" dirty="0"/>
              <a:t>Introducción a la prescripción social</a:t>
            </a:r>
          </a:p>
        </p:txBody>
      </p:sp>
      <p:pic>
        <p:nvPicPr>
          <p:cNvPr id="4" name="Picture 3" descr="A picture containing text, vector graphics&#10;&#10;Description automatically generated">
            <a:extLst>
              <a:ext uri="{FF2B5EF4-FFF2-40B4-BE49-F238E27FC236}">
                <a16:creationId xmlns:a16="http://schemas.microsoft.com/office/drawing/2014/main" id="{897D9A62-6134-80FF-86FD-7B48B6644E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02804" y="1148081"/>
            <a:ext cx="5889196" cy="5259076"/>
          </a:xfrm>
          <a:prstGeom prst="rect">
            <a:avLst/>
          </a:prstGeom>
        </p:spPr>
      </p:pic>
    </p:spTree>
    <p:extLst>
      <p:ext uri="{BB962C8B-B14F-4D97-AF65-F5344CB8AC3E}">
        <p14:creationId xmlns:p14="http://schemas.microsoft.com/office/powerpoint/2010/main" val="2563622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A8A53A-5D43-FF4C-70B6-760E0777AC33}"/>
              </a:ext>
            </a:extLst>
          </p:cNvPr>
          <p:cNvSpPr>
            <a:spLocks noGrp="1"/>
          </p:cNvSpPr>
          <p:nvPr>
            <p:ph type="body" sz="quarter" idx="17"/>
          </p:nvPr>
        </p:nvSpPr>
        <p:spPr>
          <a:xfrm>
            <a:off x="0" y="635797"/>
            <a:ext cx="12218988" cy="1519147"/>
          </a:xfrm>
        </p:spPr>
        <p:txBody>
          <a:bodyPr/>
          <a:lstStyle/>
          <a:p>
            <a:r>
              <a:rPr lang="es-ES" dirty="0"/>
              <a:t>ejercicio creativo: </a:t>
            </a:r>
          </a:p>
          <a:p>
            <a:r>
              <a:rPr lang="es-ES" dirty="0"/>
              <a:t>Haz el Cultural5 </a:t>
            </a:r>
            <a:endParaRPr lang="en-IE" dirty="0"/>
          </a:p>
        </p:txBody>
      </p:sp>
      <p:sp>
        <p:nvSpPr>
          <p:cNvPr id="3" name="Text Placeholder 2">
            <a:extLst>
              <a:ext uri="{FF2B5EF4-FFF2-40B4-BE49-F238E27FC236}">
                <a16:creationId xmlns:a16="http://schemas.microsoft.com/office/drawing/2014/main" id="{36A3B94B-5DBF-5599-3FBF-C90D37B43C2A}"/>
              </a:ext>
            </a:extLst>
          </p:cNvPr>
          <p:cNvSpPr>
            <a:spLocks noGrp="1"/>
          </p:cNvSpPr>
          <p:nvPr>
            <p:ph type="body" sz="quarter" idx="18"/>
          </p:nvPr>
        </p:nvSpPr>
        <p:spPr>
          <a:xfrm>
            <a:off x="213360" y="5171568"/>
            <a:ext cx="2584131" cy="684000"/>
          </a:xfrm>
        </p:spPr>
        <p:txBody>
          <a:bodyPr/>
          <a:lstStyle/>
          <a:p>
            <a:r>
              <a:rPr lang="es-ES" sz="2000" dirty="0"/>
              <a:t>Música - Encuentra un sonido o música que se ajuste a tu estado de ánimo. Siente las vibraciones y deja salir tus emociones. </a:t>
            </a:r>
            <a:endParaRPr lang="en-IE" sz="2000" dirty="0"/>
          </a:p>
        </p:txBody>
      </p:sp>
      <p:sp>
        <p:nvSpPr>
          <p:cNvPr id="4" name="Text Placeholder 3">
            <a:extLst>
              <a:ext uri="{FF2B5EF4-FFF2-40B4-BE49-F238E27FC236}">
                <a16:creationId xmlns:a16="http://schemas.microsoft.com/office/drawing/2014/main" id="{E9A2D6EB-1D1F-1469-C7DB-3DFF78B0E76A}"/>
              </a:ext>
            </a:extLst>
          </p:cNvPr>
          <p:cNvSpPr>
            <a:spLocks noGrp="1"/>
          </p:cNvSpPr>
          <p:nvPr>
            <p:ph type="body" sz="quarter" idx="19"/>
          </p:nvPr>
        </p:nvSpPr>
        <p:spPr/>
        <p:txBody>
          <a:bodyPr/>
          <a:lstStyle/>
          <a:p>
            <a:r>
              <a:rPr lang="es-ES" sz="2000" dirty="0"/>
              <a:t>Movimiento - Expresa tu estado de ánimo y tus emociones a través del espacio físico.</a:t>
            </a:r>
            <a:endParaRPr lang="en-IE" sz="2000" dirty="0"/>
          </a:p>
        </p:txBody>
      </p:sp>
      <p:sp>
        <p:nvSpPr>
          <p:cNvPr id="5" name="Text Placeholder 4">
            <a:extLst>
              <a:ext uri="{FF2B5EF4-FFF2-40B4-BE49-F238E27FC236}">
                <a16:creationId xmlns:a16="http://schemas.microsoft.com/office/drawing/2014/main" id="{2E0BB87E-8AEF-0409-4586-895AF84D0C78}"/>
              </a:ext>
            </a:extLst>
          </p:cNvPr>
          <p:cNvSpPr>
            <a:spLocks noGrp="1"/>
          </p:cNvSpPr>
          <p:nvPr>
            <p:ph type="body" sz="quarter" idx="20"/>
          </p:nvPr>
        </p:nvSpPr>
        <p:spPr>
          <a:xfrm>
            <a:off x="5293360" y="5171568"/>
            <a:ext cx="1888796" cy="684000"/>
          </a:xfrm>
        </p:spPr>
        <p:txBody>
          <a:bodyPr/>
          <a:lstStyle/>
          <a:p>
            <a:r>
              <a:rPr lang="es-ES" sz="2000" dirty="0"/>
              <a:t>Visualiza - Cierra los ojos y formula una imagen. O coge un lápiz y dibuja algo. </a:t>
            </a:r>
          </a:p>
          <a:p>
            <a:endParaRPr lang="en-IE" sz="2000" dirty="0"/>
          </a:p>
        </p:txBody>
      </p:sp>
      <p:sp>
        <p:nvSpPr>
          <p:cNvPr id="6" name="Text Placeholder 5">
            <a:extLst>
              <a:ext uri="{FF2B5EF4-FFF2-40B4-BE49-F238E27FC236}">
                <a16:creationId xmlns:a16="http://schemas.microsoft.com/office/drawing/2014/main" id="{7B8EB3EC-A4C5-7A83-0CDA-0939D57D8727}"/>
              </a:ext>
            </a:extLst>
          </p:cNvPr>
          <p:cNvSpPr>
            <a:spLocks noGrp="1"/>
          </p:cNvSpPr>
          <p:nvPr>
            <p:ph type="body" sz="quarter" idx="21"/>
          </p:nvPr>
        </p:nvSpPr>
        <p:spPr>
          <a:xfrm>
            <a:off x="7716281" y="5171568"/>
            <a:ext cx="1620828" cy="1519146"/>
          </a:xfrm>
        </p:spPr>
        <p:txBody>
          <a:bodyPr/>
          <a:lstStyle/>
          <a:p>
            <a:r>
              <a:rPr lang="es-ES" sz="2000" dirty="0"/>
              <a:t>Contar historias - Utiliza todos tus sentidos para describir/escribir 3 cosas que te han ocurrido hoy</a:t>
            </a:r>
            <a:endParaRPr lang="en-IE" sz="2000" dirty="0"/>
          </a:p>
        </p:txBody>
      </p:sp>
      <p:sp>
        <p:nvSpPr>
          <p:cNvPr id="7" name="Text Placeholder 6">
            <a:extLst>
              <a:ext uri="{FF2B5EF4-FFF2-40B4-BE49-F238E27FC236}">
                <a16:creationId xmlns:a16="http://schemas.microsoft.com/office/drawing/2014/main" id="{4575D099-ED0B-B1F5-8C0D-57D83A80CF48}"/>
              </a:ext>
            </a:extLst>
          </p:cNvPr>
          <p:cNvSpPr>
            <a:spLocks noGrp="1"/>
          </p:cNvSpPr>
          <p:nvPr>
            <p:ph type="body" sz="quarter" idx="22"/>
          </p:nvPr>
        </p:nvSpPr>
        <p:spPr>
          <a:xfrm>
            <a:off x="9662160" y="5171568"/>
            <a:ext cx="2257975" cy="684000"/>
          </a:xfrm>
        </p:spPr>
        <p:txBody>
          <a:bodyPr/>
          <a:lstStyle/>
          <a:p>
            <a:pPr defTabSz="457200"/>
            <a:r>
              <a:rPr lang="es-ES" altLang="en-US" sz="2000" dirty="0">
                <a:solidFill>
                  <a:srgbClr val="050505"/>
                </a:solidFill>
                <a:latin typeface="Amatic SC" panose="00000500000000000000" pitchFamily="2" charset="-79"/>
                <a:cs typeface="Amatic SC" panose="00000500000000000000" pitchFamily="2" charset="-79"/>
              </a:rPr>
              <a:t>Conéctate con tu entorno: trátalo como un museo, haz fotos y capta la belleza. </a:t>
            </a:r>
          </a:p>
        </p:txBody>
      </p:sp>
      <p:sp>
        <p:nvSpPr>
          <p:cNvPr id="8" name="TextBox 7">
            <a:extLst>
              <a:ext uri="{FF2B5EF4-FFF2-40B4-BE49-F238E27FC236}">
                <a16:creationId xmlns:a16="http://schemas.microsoft.com/office/drawing/2014/main" id="{6FBB37C6-F2FD-8F63-DE55-FEF1C34E7786}"/>
              </a:ext>
            </a:extLst>
          </p:cNvPr>
          <p:cNvSpPr txBox="1"/>
          <p:nvPr/>
        </p:nvSpPr>
        <p:spPr>
          <a:xfrm>
            <a:off x="582071" y="1059577"/>
            <a:ext cx="3393440" cy="2308324"/>
          </a:xfrm>
          <a:prstGeom prst="rect">
            <a:avLst/>
          </a:prstGeom>
          <a:noFill/>
        </p:spPr>
        <p:txBody>
          <a:bodyPr wrap="square" rtlCol="0">
            <a:spAutoFit/>
          </a:bodyPr>
          <a:lstStyle/>
          <a:p>
            <a:r>
              <a:rPr lang="en-US" altLang="en-US" dirty="0">
                <a:solidFill>
                  <a:srgbClr val="050505"/>
                </a:solidFill>
                <a:latin typeface="Josefin Sans" pitchFamily="2" charset="0"/>
                <a:cs typeface="Segoe UI Historic" panose="020B0502040204020203" pitchFamily="34" charset="0"/>
              </a:rPr>
              <a:t>Las </a:t>
            </a:r>
            <a:r>
              <a:rPr lang="en-US" altLang="en-US" dirty="0" err="1">
                <a:solidFill>
                  <a:srgbClr val="050505"/>
                </a:solidFill>
                <a:latin typeface="Josefin Sans" pitchFamily="2" charset="0"/>
                <a:cs typeface="Segoe UI Historic" panose="020B0502040204020203" pitchFamily="34" charset="0"/>
              </a:rPr>
              <a:t>investigaciones</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muestran</a:t>
            </a:r>
            <a:r>
              <a:rPr lang="en-US" altLang="en-US" dirty="0">
                <a:solidFill>
                  <a:srgbClr val="050505"/>
                </a:solidFill>
                <a:latin typeface="Josefin Sans" pitchFamily="2" charset="0"/>
                <a:cs typeface="Segoe UI Historic" panose="020B0502040204020203" pitchFamily="34" charset="0"/>
              </a:rPr>
              <a:t> que las </a:t>
            </a:r>
            <a:r>
              <a:rPr lang="en-US" altLang="en-US" dirty="0" err="1">
                <a:solidFill>
                  <a:srgbClr val="050505"/>
                </a:solidFill>
                <a:latin typeface="Josefin Sans" pitchFamily="2" charset="0"/>
                <a:cs typeface="Segoe UI Historic" panose="020B0502040204020203" pitchFamily="34" charset="0"/>
              </a:rPr>
              <a:t>artes</a:t>
            </a:r>
            <a:r>
              <a:rPr lang="en-US" altLang="en-US" dirty="0">
                <a:solidFill>
                  <a:srgbClr val="050505"/>
                </a:solidFill>
                <a:latin typeface="Josefin Sans" pitchFamily="2" charset="0"/>
                <a:cs typeface="Segoe UI Historic" panose="020B0502040204020203" pitchFamily="34" charset="0"/>
              </a:rPr>
              <a:t> y la </a:t>
            </a:r>
            <a:r>
              <a:rPr lang="en-US" altLang="en-US" dirty="0" err="1">
                <a:solidFill>
                  <a:srgbClr val="050505"/>
                </a:solidFill>
                <a:latin typeface="Josefin Sans" pitchFamily="2" charset="0"/>
                <a:cs typeface="Segoe UI Historic" panose="020B0502040204020203" pitchFamily="34" charset="0"/>
              </a:rPr>
              <a:t>cultura</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juegan</a:t>
            </a:r>
            <a:r>
              <a:rPr lang="en-US" altLang="en-US" dirty="0">
                <a:solidFill>
                  <a:srgbClr val="050505"/>
                </a:solidFill>
                <a:latin typeface="Josefin Sans" pitchFamily="2" charset="0"/>
                <a:cs typeface="Segoe UI Historic" panose="020B0502040204020203" pitchFamily="34" charset="0"/>
              </a:rPr>
              <a:t> un </a:t>
            </a:r>
            <a:r>
              <a:rPr lang="en-US" altLang="en-US" dirty="0" err="1">
                <a:solidFill>
                  <a:srgbClr val="050505"/>
                </a:solidFill>
                <a:latin typeface="Josefin Sans" pitchFamily="2" charset="0"/>
                <a:cs typeface="Segoe UI Historic" panose="020B0502040204020203" pitchFamily="34" charset="0"/>
              </a:rPr>
              <a:t>rol</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muy</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importante</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en</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nuestra</a:t>
            </a:r>
            <a:r>
              <a:rPr lang="en-US" altLang="en-US" dirty="0">
                <a:solidFill>
                  <a:srgbClr val="050505"/>
                </a:solidFill>
                <a:latin typeface="Josefin Sans" pitchFamily="2" charset="0"/>
                <a:cs typeface="Segoe UI Historic" panose="020B0502040204020203" pitchFamily="34" charset="0"/>
              </a:rPr>
              <a:t> </a:t>
            </a:r>
            <a:r>
              <a:rPr lang="en-US" altLang="en-US" dirty="0" err="1">
                <a:solidFill>
                  <a:srgbClr val="050505"/>
                </a:solidFill>
                <a:latin typeface="Josefin Sans" pitchFamily="2" charset="0"/>
                <a:cs typeface="Segoe UI Historic" panose="020B0502040204020203" pitchFamily="34" charset="0"/>
              </a:rPr>
              <a:t>salud</a:t>
            </a:r>
            <a:r>
              <a:rPr lang="en-US" altLang="en-US" dirty="0">
                <a:solidFill>
                  <a:srgbClr val="050505"/>
                </a:solidFill>
                <a:latin typeface="Josefin Sans" pitchFamily="2" charset="0"/>
                <a:cs typeface="Segoe UI Historic" panose="020B0502040204020203" pitchFamily="34" charset="0"/>
              </a:rPr>
              <a:t> de </a:t>
            </a:r>
            <a:r>
              <a:rPr lang="en-US" altLang="en-US" dirty="0" err="1">
                <a:solidFill>
                  <a:srgbClr val="050505"/>
                </a:solidFill>
                <a:latin typeface="Josefin Sans" pitchFamily="2" charset="0"/>
                <a:cs typeface="Segoe UI Historic" panose="020B0502040204020203" pitchFamily="34" charset="0"/>
              </a:rPr>
              <a:t>acuerdo</a:t>
            </a:r>
            <a:r>
              <a:rPr lang="en-US" altLang="en-US" dirty="0">
                <a:solidFill>
                  <a:srgbClr val="050505"/>
                </a:solidFill>
                <a:latin typeface="Josefin Sans" pitchFamily="2" charset="0"/>
                <a:cs typeface="Segoe UI Historic" panose="020B0502040204020203" pitchFamily="34" charset="0"/>
              </a:rPr>
              <a:t> con la </a:t>
            </a:r>
            <a:r>
              <a:rPr lang="en-US" altLang="en-US" dirty="0">
                <a:solidFill>
                  <a:srgbClr val="050505"/>
                </a:solidFill>
                <a:latin typeface="Josefin Sans" pitchFamily="2" charset="0"/>
                <a:cs typeface="Segoe UI Historic" panose="020B0502040204020203" pitchFamily="34" charset="0"/>
                <a:hlinkClick r:id="rId2"/>
              </a:rPr>
              <a:t>Organización Mundial de la </a:t>
            </a:r>
            <a:r>
              <a:rPr lang="en-US" altLang="en-US" dirty="0" err="1">
                <a:solidFill>
                  <a:srgbClr val="050505"/>
                </a:solidFill>
                <a:latin typeface="Josefin Sans" pitchFamily="2" charset="0"/>
                <a:cs typeface="Segoe UI Historic" panose="020B0502040204020203" pitchFamily="34" charset="0"/>
                <a:hlinkClick r:id="rId2"/>
              </a:rPr>
              <a:t>Salud</a:t>
            </a:r>
            <a:r>
              <a:rPr lang="en-US" altLang="en-US" dirty="0">
                <a:solidFill>
                  <a:srgbClr val="050505"/>
                </a:solidFill>
                <a:latin typeface="Josefin Sans" pitchFamily="2" charset="0"/>
                <a:cs typeface="Segoe UI Historic" panose="020B0502040204020203" pitchFamily="34" charset="0"/>
                <a:hlinkClick r:id="rId2"/>
              </a:rPr>
              <a:t> (OMS)</a:t>
            </a:r>
            <a:endParaRPr lang="en-US" altLang="en-US" dirty="0">
              <a:solidFill>
                <a:srgbClr val="050505"/>
              </a:solidFill>
              <a:latin typeface="Josefin Sans" pitchFamily="2" charset="0"/>
              <a:cs typeface="Segoe UI Historic" panose="020B0502040204020203" pitchFamily="34" charset="0"/>
            </a:endParaRPr>
          </a:p>
          <a:p>
            <a:endParaRPr lang="en-US" altLang="en-US" dirty="0">
              <a:solidFill>
                <a:srgbClr val="FFC652"/>
              </a:solidFill>
              <a:latin typeface="Josefin Sans" pitchFamily="2" charset="0"/>
              <a:cs typeface="Segoe UI Historic" panose="020B0502040204020203" pitchFamily="34" charset="0"/>
            </a:endParaRPr>
          </a:p>
          <a:p>
            <a:endParaRPr lang="en-IE" dirty="0"/>
          </a:p>
        </p:txBody>
      </p:sp>
      <p:sp>
        <p:nvSpPr>
          <p:cNvPr id="9" name="TextBox 8">
            <a:extLst>
              <a:ext uri="{FF2B5EF4-FFF2-40B4-BE49-F238E27FC236}">
                <a16:creationId xmlns:a16="http://schemas.microsoft.com/office/drawing/2014/main" id="{2601E485-25D3-061A-8443-3FFE439A5CB8}"/>
              </a:ext>
            </a:extLst>
          </p:cNvPr>
          <p:cNvSpPr txBox="1"/>
          <p:nvPr/>
        </p:nvSpPr>
        <p:spPr>
          <a:xfrm>
            <a:off x="8412480" y="1002432"/>
            <a:ext cx="3393440" cy="1754326"/>
          </a:xfrm>
          <a:prstGeom prst="rect">
            <a:avLst/>
          </a:prstGeom>
          <a:noFill/>
        </p:spPr>
        <p:txBody>
          <a:bodyPr wrap="square" rtlCol="0">
            <a:spAutoFit/>
          </a:bodyPr>
          <a:lstStyle/>
          <a:p>
            <a:endParaRPr lang="en-US" altLang="en-US" dirty="0">
              <a:solidFill>
                <a:srgbClr val="FFC652"/>
              </a:solidFill>
              <a:latin typeface="Josefin Sans" pitchFamily="2" charset="0"/>
              <a:cs typeface="Segoe UI Historic" panose="020B0502040204020203" pitchFamily="34" charset="0"/>
            </a:endParaRPr>
          </a:p>
          <a:p>
            <a:r>
              <a:rPr lang="es-ES" altLang="en-US" dirty="0">
                <a:latin typeface="Josefin Sans" pitchFamily="2" charset="0"/>
                <a:cs typeface="Segoe UI Historic" panose="020B0502040204020203" pitchFamily="34" charset="0"/>
              </a:rPr>
              <a:t>Puedes añadir un poco de prescripción social a tu trabajo animando a la gente a hacer el 5 Cultural</a:t>
            </a:r>
          </a:p>
          <a:p>
            <a:endParaRPr lang="en-IE" dirty="0"/>
          </a:p>
        </p:txBody>
      </p:sp>
      <p:pic>
        <p:nvPicPr>
          <p:cNvPr id="11" name="Graphic 10" descr="Music notes outline">
            <a:extLst>
              <a:ext uri="{FF2B5EF4-FFF2-40B4-BE49-F238E27FC236}">
                <a16:creationId xmlns:a16="http://schemas.microsoft.com/office/drawing/2014/main" id="{2C6EA127-50C2-F17A-DE92-EE84E427D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5425" y="3906520"/>
            <a:ext cx="914400" cy="914400"/>
          </a:xfrm>
          <a:prstGeom prst="rect">
            <a:avLst/>
          </a:prstGeom>
        </p:spPr>
      </p:pic>
      <p:pic>
        <p:nvPicPr>
          <p:cNvPr id="13" name="Graphic 12" descr="Gymnast: Floor routine outline">
            <a:extLst>
              <a:ext uri="{FF2B5EF4-FFF2-40B4-BE49-F238E27FC236}">
                <a16:creationId xmlns:a16="http://schemas.microsoft.com/office/drawing/2014/main" id="{2909F730-36C3-AC36-8079-F65EB260B6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4830" y="3906520"/>
            <a:ext cx="914400" cy="914400"/>
          </a:xfrm>
          <a:prstGeom prst="rect">
            <a:avLst/>
          </a:prstGeom>
        </p:spPr>
      </p:pic>
      <p:pic>
        <p:nvPicPr>
          <p:cNvPr id="15" name="Graphic 14" descr="Thought bubble outline">
            <a:extLst>
              <a:ext uri="{FF2B5EF4-FFF2-40B4-BE49-F238E27FC236}">
                <a16:creationId xmlns:a16="http://schemas.microsoft.com/office/drawing/2014/main" id="{4EE60BC0-1EAF-65CC-2AF0-B119F720F5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4235" y="3902016"/>
            <a:ext cx="914400" cy="914400"/>
          </a:xfrm>
          <a:prstGeom prst="rect">
            <a:avLst/>
          </a:prstGeom>
        </p:spPr>
      </p:pic>
      <p:pic>
        <p:nvPicPr>
          <p:cNvPr id="17" name="Graphic 16" descr="Storytelling outline">
            <a:extLst>
              <a:ext uri="{FF2B5EF4-FFF2-40B4-BE49-F238E27FC236}">
                <a16:creationId xmlns:a16="http://schemas.microsoft.com/office/drawing/2014/main" id="{13BA883F-416E-4AAC-E371-DE67B438D3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55280" y="3902016"/>
            <a:ext cx="914400" cy="914400"/>
          </a:xfrm>
          <a:prstGeom prst="rect">
            <a:avLst/>
          </a:prstGeom>
        </p:spPr>
      </p:pic>
      <p:pic>
        <p:nvPicPr>
          <p:cNvPr id="19" name="Graphic 18" descr="Images outline">
            <a:extLst>
              <a:ext uri="{FF2B5EF4-FFF2-40B4-BE49-F238E27FC236}">
                <a16:creationId xmlns:a16="http://schemas.microsoft.com/office/drawing/2014/main" id="{0DB0FECD-41F3-21A6-7DDF-CA6976B8E8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49659" y="3902016"/>
            <a:ext cx="914400" cy="914400"/>
          </a:xfrm>
          <a:prstGeom prst="rect">
            <a:avLst/>
          </a:prstGeom>
        </p:spPr>
      </p:pic>
    </p:spTree>
    <p:extLst>
      <p:ext uri="{BB962C8B-B14F-4D97-AF65-F5344CB8AC3E}">
        <p14:creationId xmlns:p14="http://schemas.microsoft.com/office/powerpoint/2010/main" val="1252093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IE" sz="5400" b="1" dirty="0">
                <a:solidFill>
                  <a:srgbClr val="000000"/>
                </a:solidFill>
                <a:latin typeface="Amatic SC" panose="00000500000000000000" pitchFamily="2" charset="-79"/>
                <a:cs typeface="Amatic SC" panose="00000500000000000000" pitchFamily="2" charset="-79"/>
              </a:rPr>
              <a:t>EJERCICIO CREATIVO - </a:t>
            </a:r>
            <a:r>
              <a:rPr lang="en-IE" sz="5400" b="1" dirty="0" err="1">
                <a:solidFill>
                  <a:srgbClr val="000000"/>
                </a:solidFill>
                <a:latin typeface="Amatic SC" panose="00000500000000000000" pitchFamily="2" charset="-79"/>
                <a:cs typeface="Amatic SC" panose="00000500000000000000" pitchFamily="2" charset="-79"/>
              </a:rPr>
              <a:t>Arte</a:t>
            </a:r>
            <a:r>
              <a:rPr lang="en-IE" sz="5400" b="1" dirty="0">
                <a:solidFill>
                  <a:srgbClr val="000000"/>
                </a:solidFill>
                <a:latin typeface="Amatic SC" panose="00000500000000000000" pitchFamily="2" charset="-79"/>
                <a:cs typeface="Amatic SC" panose="00000500000000000000" pitchFamily="2" charset="-79"/>
              </a:rPr>
              <a:t> </a:t>
            </a:r>
            <a:r>
              <a:rPr lang="en-IE" sz="5400" b="1" dirty="0" err="1">
                <a:solidFill>
                  <a:srgbClr val="000000"/>
                </a:solidFill>
                <a:latin typeface="Amatic SC" panose="00000500000000000000" pitchFamily="2" charset="-79"/>
                <a:cs typeface="Amatic SC" panose="00000500000000000000" pitchFamily="2" charset="-79"/>
              </a:rPr>
              <a:t>Hirameki</a:t>
            </a:r>
            <a:r>
              <a:rPr lang="en-IE" sz="5400" b="1" dirty="0">
                <a:solidFill>
                  <a:srgbClr val="000000"/>
                </a:solidFill>
                <a:latin typeface="Amatic SC" panose="00000500000000000000" pitchFamily="2" charset="-79"/>
                <a:cs typeface="Amatic SC" panose="00000500000000000000" pitchFamily="2" charset="-79"/>
              </a:rPr>
              <a:t> </a:t>
            </a: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741627" y="2358397"/>
            <a:ext cx="2231459" cy="666794"/>
          </a:xfrm>
        </p:spPr>
        <p:txBody>
          <a:bodyPr/>
          <a:lstStyle/>
          <a:p>
            <a:r>
              <a:rPr lang="es-ES" sz="2400" dirty="0"/>
              <a:t>Sumerge el pincel en la pintura y crea trazos, o manchas, en tu papel libremente sin ningún control y dejando que tu pincel y tu mano fluyan. Deja secar la pintura </a:t>
            </a:r>
            <a:endParaRPr lang="en-US" sz="2400" dirty="0"/>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464560" y="2307307"/>
            <a:ext cx="2509520" cy="666794"/>
          </a:xfrm>
        </p:spPr>
        <p:txBody>
          <a:bodyPr/>
          <a:lstStyle/>
          <a:p>
            <a:r>
              <a:rPr lang="en-US" sz="2400" dirty="0"/>
              <a:t>"</a:t>
            </a:r>
            <a:r>
              <a:rPr lang="es-ES" sz="2400" dirty="0"/>
              <a:t>Enumera en un papel aparte, 3 de tus mayores "superpoderes".</a:t>
            </a:r>
          </a:p>
          <a:p>
            <a:r>
              <a:rPr lang="es-ES" sz="2400" dirty="0"/>
              <a:t>Los "superpoderes" son recursos internos que a menudo olvidamos y son puntos fuertes a los que podemos recurrir</a:t>
            </a:r>
            <a:r>
              <a:rPr lang="en-US" sz="2400" dirty="0"/>
              <a:t>."</a:t>
            </a:r>
          </a:p>
          <a:p>
            <a:endParaRPr lang="en-US" sz="2400"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465554" y="2449547"/>
            <a:ext cx="2136271" cy="666794"/>
          </a:xfrm>
        </p:spPr>
        <p:txBody>
          <a:bodyPr/>
          <a:lstStyle/>
          <a:p>
            <a:r>
              <a:rPr lang="es-ES" sz="2400" dirty="0"/>
              <a:t>Vuelve a tu cuadro y, utilizando los puntos fuertes que has enumerado, elige un trazo o una mancha para cada palabra que consideres que la representa mejor.</a:t>
            </a:r>
            <a:endParaRPr lang="en-US" sz="2400" dirty="0"/>
          </a:p>
          <a:p>
            <a:endParaRPr lang="en-US" sz="24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093299" y="2257936"/>
            <a:ext cx="2489100" cy="666794"/>
          </a:xfrm>
        </p:spPr>
        <p:txBody>
          <a:bodyPr/>
          <a:lstStyle/>
          <a:p>
            <a:r>
              <a:rPr lang="es-ES" sz="2400" dirty="0"/>
              <a:t>Con un bolígrafo, un lápiz o un lápiz de colores, dibuja las partes del cuerpo de un animal o de un ser humano que ayuden a dar vida a esa palabra y, una vez que hayas terminado, dale un nombre.</a:t>
            </a:r>
          </a:p>
          <a:p>
            <a:r>
              <a:rPr lang="en-US" sz="2400" dirty="0"/>
              <a:t> </a:t>
            </a:r>
          </a:p>
          <a:p>
            <a:endParaRPr lang="en-US" sz="2400" dirty="0"/>
          </a:p>
        </p:txBody>
      </p:sp>
      <p:sp>
        <p:nvSpPr>
          <p:cNvPr id="12" name="TextBox 11">
            <a:extLst>
              <a:ext uri="{FF2B5EF4-FFF2-40B4-BE49-F238E27FC236}">
                <a16:creationId xmlns:a16="http://schemas.microsoft.com/office/drawing/2014/main" id="{18B68E83-FAAD-EE07-695E-8647AA69515F}"/>
              </a:ext>
            </a:extLst>
          </p:cNvPr>
          <p:cNvSpPr txBox="1"/>
          <p:nvPr/>
        </p:nvSpPr>
        <p:spPr>
          <a:xfrm>
            <a:off x="271063" y="1490683"/>
            <a:ext cx="11047660" cy="646331"/>
          </a:xfrm>
          <a:prstGeom prst="rect">
            <a:avLst/>
          </a:prstGeom>
          <a:noFill/>
        </p:spPr>
        <p:txBody>
          <a:bodyPr wrap="square">
            <a:spAutoFit/>
          </a:bodyPr>
          <a:lstStyle/>
          <a:p>
            <a:r>
              <a:rPr lang="en-US" b="0" i="0" dirty="0" err="1">
                <a:solidFill>
                  <a:schemeClr val="bg1"/>
                </a:solidFill>
                <a:effectLst/>
                <a:latin typeface="Josefin Sans" pitchFamily="2" charset="0"/>
              </a:rPr>
              <a:t>Hirameki</a:t>
            </a:r>
            <a:r>
              <a:rPr lang="en-US" b="0" i="0" dirty="0">
                <a:solidFill>
                  <a:schemeClr val="bg1"/>
                </a:solidFill>
                <a:effectLst/>
                <a:latin typeface="Josefin Sans" pitchFamily="2" charset="0"/>
              </a:rPr>
              <a:t> es </a:t>
            </a:r>
            <a:r>
              <a:rPr lang="en-US" b="0" i="0" dirty="0" err="1">
                <a:solidFill>
                  <a:schemeClr val="bg1"/>
                </a:solidFill>
                <a:effectLst/>
                <a:latin typeface="Josefin Sans" pitchFamily="2" charset="0"/>
              </a:rPr>
              <a:t>una</a:t>
            </a:r>
            <a:r>
              <a:rPr lang="en-US" b="0" i="0" dirty="0">
                <a:solidFill>
                  <a:schemeClr val="bg1"/>
                </a:solidFill>
                <a:effectLst/>
                <a:latin typeface="Josefin Sans" pitchFamily="2" charset="0"/>
              </a:rPr>
              <a:t> </a:t>
            </a:r>
            <a:r>
              <a:rPr lang="en-US" b="0" i="0" dirty="0" err="1">
                <a:solidFill>
                  <a:schemeClr val="bg1"/>
                </a:solidFill>
                <a:effectLst/>
                <a:latin typeface="Josefin Sans" pitchFamily="2" charset="0"/>
              </a:rPr>
              <a:t>técnica</a:t>
            </a:r>
            <a:r>
              <a:rPr lang="en-US" b="0" i="0" dirty="0">
                <a:solidFill>
                  <a:schemeClr val="bg1"/>
                </a:solidFill>
                <a:effectLst/>
                <a:latin typeface="Josefin Sans" pitchFamily="2" charset="0"/>
              </a:rPr>
              <a:t> </a:t>
            </a:r>
            <a:r>
              <a:rPr lang="en-US" b="0" i="0" dirty="0" err="1">
                <a:solidFill>
                  <a:schemeClr val="bg1"/>
                </a:solidFill>
                <a:effectLst/>
                <a:latin typeface="Josefin Sans" pitchFamily="2" charset="0"/>
              </a:rPr>
              <a:t>pictórica</a:t>
            </a:r>
            <a:r>
              <a:rPr lang="en-US" b="0" i="0" dirty="0">
                <a:solidFill>
                  <a:schemeClr val="bg1"/>
                </a:solidFill>
                <a:effectLst/>
                <a:latin typeface="Josefin Sans" pitchFamily="2" charset="0"/>
              </a:rPr>
              <a:t> </a:t>
            </a:r>
            <a:r>
              <a:rPr lang="en-US" b="0" i="0" dirty="0" err="1">
                <a:solidFill>
                  <a:schemeClr val="bg1"/>
                </a:solidFill>
                <a:effectLst/>
                <a:latin typeface="Josefin Sans" pitchFamily="2" charset="0"/>
              </a:rPr>
              <a:t>muy</a:t>
            </a:r>
            <a:r>
              <a:rPr lang="en-US" b="0" i="0" dirty="0">
                <a:solidFill>
                  <a:schemeClr val="bg1"/>
                </a:solidFill>
                <a:effectLst/>
                <a:latin typeface="Josefin Sans" pitchFamily="2" charset="0"/>
              </a:rPr>
              <a:t> </a:t>
            </a:r>
            <a:r>
              <a:rPr lang="en-US" b="0" i="0" dirty="0" err="1">
                <a:solidFill>
                  <a:schemeClr val="bg1"/>
                </a:solidFill>
                <a:effectLst/>
                <a:latin typeface="Josefin Sans" pitchFamily="2" charset="0"/>
              </a:rPr>
              <a:t>divertidad</a:t>
            </a:r>
            <a:r>
              <a:rPr lang="en-US" b="0" i="0" dirty="0">
                <a:solidFill>
                  <a:schemeClr val="bg1"/>
                </a:solidFill>
                <a:effectLst/>
                <a:latin typeface="Josefin Sans" pitchFamily="2" charset="0"/>
              </a:rPr>
              <a:t> que agita </a:t>
            </a:r>
            <a:r>
              <a:rPr lang="en-US" b="0" i="0" dirty="0" err="1">
                <a:solidFill>
                  <a:schemeClr val="bg1"/>
                </a:solidFill>
                <a:effectLst/>
                <a:latin typeface="Josefin Sans" pitchFamily="2" charset="0"/>
              </a:rPr>
              <a:t>tu</a:t>
            </a:r>
            <a:r>
              <a:rPr lang="en-US" b="0" i="0" dirty="0">
                <a:solidFill>
                  <a:schemeClr val="bg1"/>
                </a:solidFill>
                <a:effectLst/>
                <a:latin typeface="Josefin Sans" pitchFamily="2" charset="0"/>
              </a:rPr>
              <a:t> </a:t>
            </a:r>
            <a:r>
              <a:rPr lang="en-US" b="0" i="0" dirty="0" err="1">
                <a:solidFill>
                  <a:schemeClr val="bg1"/>
                </a:solidFill>
                <a:effectLst/>
                <a:latin typeface="Josefin Sans" pitchFamily="2" charset="0"/>
              </a:rPr>
              <a:t>imaginación</a:t>
            </a:r>
            <a:r>
              <a:rPr lang="en-US" b="0" i="0" dirty="0">
                <a:solidFill>
                  <a:schemeClr val="bg1"/>
                </a:solidFill>
                <a:effectLst/>
                <a:latin typeface="Josefin Sans" pitchFamily="2" charset="0"/>
              </a:rPr>
              <a:t>. </a:t>
            </a:r>
            <a:r>
              <a:rPr lang="en-US" b="1" i="0" dirty="0" err="1">
                <a:solidFill>
                  <a:schemeClr val="bg1"/>
                </a:solidFill>
                <a:effectLst/>
                <a:latin typeface="Josefin Sans" pitchFamily="2" charset="0"/>
              </a:rPr>
              <a:t>Necesitarás</a:t>
            </a:r>
            <a:r>
              <a:rPr lang="en-US" b="1" i="0" dirty="0">
                <a:solidFill>
                  <a:schemeClr val="bg1"/>
                </a:solidFill>
                <a:effectLst/>
                <a:latin typeface="Josefin Sans" pitchFamily="2" charset="0"/>
              </a:rPr>
              <a:t> pintura </a:t>
            </a:r>
            <a:r>
              <a:rPr lang="en-US" b="1" i="0" dirty="0" err="1">
                <a:solidFill>
                  <a:schemeClr val="bg1"/>
                </a:solidFill>
                <a:effectLst/>
                <a:latin typeface="Josefin Sans" pitchFamily="2" charset="0"/>
              </a:rPr>
              <a:t>acrílica</a:t>
            </a:r>
            <a:r>
              <a:rPr lang="en-US" b="1" dirty="0">
                <a:solidFill>
                  <a:schemeClr val="bg1"/>
                </a:solidFill>
                <a:latin typeface="Josefin Sans" pitchFamily="2" charset="0"/>
              </a:rPr>
              <a:t>, </a:t>
            </a:r>
            <a:r>
              <a:rPr lang="en-US" b="1" dirty="0" err="1">
                <a:solidFill>
                  <a:schemeClr val="bg1"/>
                </a:solidFill>
                <a:latin typeface="Josefin Sans" pitchFamily="2" charset="0"/>
              </a:rPr>
              <a:t>lápices</a:t>
            </a:r>
            <a:r>
              <a:rPr lang="en-US" b="1" dirty="0">
                <a:solidFill>
                  <a:schemeClr val="bg1"/>
                </a:solidFill>
                <a:latin typeface="Josefin Sans" pitchFamily="2" charset="0"/>
              </a:rPr>
              <a:t>, </a:t>
            </a:r>
            <a:r>
              <a:rPr lang="en-US" b="1" dirty="0" err="1">
                <a:solidFill>
                  <a:schemeClr val="bg1"/>
                </a:solidFill>
                <a:latin typeface="Josefin Sans" pitchFamily="2" charset="0"/>
              </a:rPr>
              <a:t>bolígrafos</a:t>
            </a:r>
            <a:r>
              <a:rPr lang="en-US" b="1" dirty="0">
                <a:solidFill>
                  <a:schemeClr val="bg1"/>
                </a:solidFill>
                <a:latin typeface="Josefin Sans" pitchFamily="2" charset="0"/>
              </a:rPr>
              <a:t>, </a:t>
            </a:r>
            <a:r>
              <a:rPr lang="en-US" b="1" dirty="0" err="1">
                <a:solidFill>
                  <a:schemeClr val="bg1"/>
                </a:solidFill>
                <a:latin typeface="Josefin Sans" pitchFamily="2" charset="0"/>
              </a:rPr>
              <a:t>lápices</a:t>
            </a:r>
            <a:r>
              <a:rPr lang="en-US" b="1" dirty="0">
                <a:solidFill>
                  <a:schemeClr val="bg1"/>
                </a:solidFill>
                <a:latin typeface="Josefin Sans" pitchFamily="2" charset="0"/>
              </a:rPr>
              <a:t> de </a:t>
            </a:r>
            <a:r>
              <a:rPr lang="en-US" b="1" dirty="0" err="1">
                <a:solidFill>
                  <a:schemeClr val="bg1"/>
                </a:solidFill>
                <a:latin typeface="Josefin Sans" pitchFamily="2" charset="0"/>
              </a:rPr>
              <a:t>colores</a:t>
            </a:r>
            <a:r>
              <a:rPr lang="en-US" b="1" dirty="0">
                <a:solidFill>
                  <a:schemeClr val="bg1"/>
                </a:solidFill>
                <a:latin typeface="Josefin Sans" pitchFamily="2" charset="0"/>
              </a:rPr>
              <a:t> y </a:t>
            </a:r>
            <a:r>
              <a:rPr lang="en-US" b="1" dirty="0" err="1">
                <a:solidFill>
                  <a:schemeClr val="bg1"/>
                </a:solidFill>
                <a:latin typeface="Josefin Sans" pitchFamily="2" charset="0"/>
              </a:rPr>
              <a:t>papel</a:t>
            </a:r>
            <a:r>
              <a:rPr lang="en-US" b="1" dirty="0">
                <a:solidFill>
                  <a:schemeClr val="bg1"/>
                </a:solidFill>
                <a:latin typeface="Josefin Sans" pitchFamily="2" charset="0"/>
              </a:rPr>
              <a:t>. </a:t>
            </a:r>
            <a:endParaRPr lang="en-IE" b="1" dirty="0">
              <a:solidFill>
                <a:schemeClr val="bg1"/>
              </a:solidFill>
              <a:latin typeface="Josefin Sans" pitchFamily="2" charset="0"/>
            </a:endParaRPr>
          </a:p>
        </p:txBody>
      </p:sp>
      <p:sp>
        <p:nvSpPr>
          <p:cNvPr id="6" name="TextBox 5">
            <a:extLst>
              <a:ext uri="{FF2B5EF4-FFF2-40B4-BE49-F238E27FC236}">
                <a16:creationId xmlns:a16="http://schemas.microsoft.com/office/drawing/2014/main" id="{E6D70D27-BB1C-7D85-CB40-8C86E1DD6841}"/>
              </a:ext>
            </a:extLst>
          </p:cNvPr>
          <p:cNvSpPr txBox="1"/>
          <p:nvPr/>
        </p:nvSpPr>
        <p:spPr>
          <a:xfrm>
            <a:off x="7792720" y="5243517"/>
            <a:ext cx="4318000" cy="1569660"/>
          </a:xfrm>
          <a:prstGeom prst="rect">
            <a:avLst/>
          </a:prstGeom>
          <a:noFill/>
        </p:spPr>
        <p:txBody>
          <a:bodyPr wrap="square" rtlCol="0">
            <a:spAutoFit/>
          </a:bodyPr>
          <a:lstStyle/>
          <a:p>
            <a:r>
              <a:rPr lang="es-ES" sz="2400" b="1" dirty="0">
                <a:solidFill>
                  <a:schemeClr val="bg1"/>
                </a:solidFill>
                <a:latin typeface="Amatic SC" panose="00000500000000000000" pitchFamily="2" charset="-79"/>
                <a:cs typeface="Amatic SC" panose="00000500000000000000" pitchFamily="2" charset="-79"/>
              </a:rPr>
              <a:t>FINALMENTE - Haz una foto y guárdala en tu teléfono para que la próxima vez que te sientas ansioso puedas mirarla para recordar tus superpoderes.</a:t>
            </a:r>
            <a:endParaRPr lang="en-IE" sz="24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737462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FDE23-A129-71BF-5990-EE6D9BFC39B8}"/>
              </a:ext>
            </a:extLst>
          </p:cNvPr>
          <p:cNvSpPr>
            <a:spLocks noGrp="1"/>
          </p:cNvSpPr>
          <p:nvPr>
            <p:ph type="body" sz="quarter" idx="16"/>
          </p:nvPr>
        </p:nvSpPr>
        <p:spPr/>
        <p:txBody>
          <a:bodyPr/>
          <a:lstStyle/>
          <a:p>
            <a:endParaRPr lang="en-IE"/>
          </a:p>
        </p:txBody>
      </p:sp>
      <p:sp>
        <p:nvSpPr>
          <p:cNvPr id="3" name="Text Placeholder 2">
            <a:extLst>
              <a:ext uri="{FF2B5EF4-FFF2-40B4-BE49-F238E27FC236}">
                <a16:creationId xmlns:a16="http://schemas.microsoft.com/office/drawing/2014/main" id="{A3277224-668F-108F-DD43-ACB4791F9716}"/>
              </a:ext>
            </a:extLst>
          </p:cNvPr>
          <p:cNvSpPr>
            <a:spLocks noGrp="1"/>
          </p:cNvSpPr>
          <p:nvPr>
            <p:ph type="body" sz="quarter" idx="25"/>
          </p:nvPr>
        </p:nvSpPr>
        <p:spPr/>
        <p:txBody>
          <a:bodyPr/>
          <a:lstStyle/>
          <a:p>
            <a:endParaRPr lang="en-IE"/>
          </a:p>
        </p:txBody>
      </p:sp>
      <p:sp>
        <p:nvSpPr>
          <p:cNvPr id="4" name="Text Placeholder 3">
            <a:extLst>
              <a:ext uri="{FF2B5EF4-FFF2-40B4-BE49-F238E27FC236}">
                <a16:creationId xmlns:a16="http://schemas.microsoft.com/office/drawing/2014/main" id="{D9B3C004-075A-2304-01B3-D80E98BABA1B}"/>
              </a:ext>
            </a:extLst>
          </p:cNvPr>
          <p:cNvSpPr>
            <a:spLocks noGrp="1"/>
          </p:cNvSpPr>
          <p:nvPr>
            <p:ph type="body" sz="quarter" idx="26"/>
          </p:nvPr>
        </p:nvSpPr>
        <p:spPr/>
        <p:txBody>
          <a:bodyPr/>
          <a:lstStyle/>
          <a:p>
            <a:endParaRPr lang="en-IE"/>
          </a:p>
        </p:txBody>
      </p:sp>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361178"/>
            <a:ext cx="7450257" cy="684000"/>
          </a:xfrm>
          <a:solidFill>
            <a:srgbClr val="FFC652"/>
          </a:solidFill>
        </p:spPr>
        <p:txBody>
          <a:bodyPr/>
          <a:lstStyle/>
          <a:p>
            <a:pPr algn="l"/>
            <a:r>
              <a:rPr lang="es-ES" dirty="0"/>
              <a:t>Mira para saber más sobre </a:t>
            </a:r>
            <a:r>
              <a:rPr lang="es-ES" dirty="0" err="1"/>
              <a:t>Hirameki</a:t>
            </a:r>
            <a:endParaRPr lang="en-IE" dirty="0"/>
          </a:p>
        </p:txBody>
      </p:sp>
      <p:pic>
        <p:nvPicPr>
          <p:cNvPr id="6" name="Online Media 3" title="Can a creative art exercise help manage Celia Pacquola's anxiety? | Space 22">
            <a:hlinkClick r:id="" action="ppaction://media"/>
            <a:extLst>
              <a:ext uri="{FF2B5EF4-FFF2-40B4-BE49-F238E27FC236}">
                <a16:creationId xmlns:a16="http://schemas.microsoft.com/office/drawing/2014/main" id="{C2D3B0AB-4BDD-1828-A7CB-C6EE5971C6A2}"/>
              </a:ext>
            </a:extLst>
          </p:cNvPr>
          <p:cNvPicPr>
            <a:picLocks noRot="1" noChangeAspect="1"/>
          </p:cNvPicPr>
          <p:nvPr>
            <a:videoFile r:link="rId1"/>
          </p:nvPr>
        </p:nvPicPr>
        <p:blipFill>
          <a:blip r:embed="rId3"/>
          <a:stretch>
            <a:fillRect/>
          </a:stretch>
        </p:blipFill>
        <p:spPr>
          <a:xfrm>
            <a:off x="412931" y="1208389"/>
            <a:ext cx="7450257" cy="5154977"/>
          </a:xfrm>
          <a:prstGeom prst="rect">
            <a:avLst/>
          </a:prstGeom>
        </p:spPr>
      </p:pic>
      <p:sp>
        <p:nvSpPr>
          <p:cNvPr id="7" name="TextBox 6">
            <a:extLst>
              <a:ext uri="{FF2B5EF4-FFF2-40B4-BE49-F238E27FC236}">
                <a16:creationId xmlns:a16="http://schemas.microsoft.com/office/drawing/2014/main" id="{A7E12545-C653-B180-3EE4-4489D886D679}"/>
              </a:ext>
            </a:extLst>
          </p:cNvPr>
          <p:cNvSpPr txBox="1"/>
          <p:nvPr/>
        </p:nvSpPr>
        <p:spPr>
          <a:xfrm>
            <a:off x="9259742" y="2916980"/>
            <a:ext cx="2088977" cy="1384995"/>
          </a:xfrm>
          <a:prstGeom prst="rect">
            <a:avLst/>
          </a:prstGeom>
          <a:noFill/>
        </p:spPr>
        <p:txBody>
          <a:bodyPr wrap="square" rtlCol="0">
            <a:spAutoFit/>
          </a:bodyPr>
          <a:lstStyle/>
          <a:p>
            <a:pPr algn="ctr"/>
            <a:r>
              <a:rPr lang="es-ES" sz="2800" b="1" dirty="0" err="1">
                <a:latin typeface="Amatic SC" panose="00000500000000000000" pitchFamily="2" charset="-79"/>
                <a:cs typeface="Amatic SC" panose="00000500000000000000" pitchFamily="2" charset="-79"/>
              </a:rPr>
              <a:t>Hirameki</a:t>
            </a:r>
            <a:r>
              <a:rPr lang="es-ES" sz="2800" b="1" dirty="0">
                <a:latin typeface="Amatic SC" panose="00000500000000000000" pitchFamily="2" charset="-79"/>
                <a:cs typeface="Amatic SC" panose="00000500000000000000" pitchFamily="2" charset="-79"/>
              </a:rPr>
              <a:t> significa "Destello de inspiración".</a:t>
            </a:r>
            <a:r>
              <a:rPr lang="en-IE" sz="2800" b="1" i="0" dirty="0">
                <a:solidFill>
                  <a:srgbClr val="767676"/>
                </a:solidFill>
                <a:effectLst/>
                <a:latin typeface="Amatic SC" panose="00000500000000000000" pitchFamily="2" charset="-79"/>
                <a:cs typeface="Amatic SC" panose="00000500000000000000" pitchFamily="2" charset="-79"/>
              </a:rPr>
              <a:t>’</a:t>
            </a:r>
            <a:endParaRPr lang="en-IE" sz="28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https://www.abc.net.au/everyday/space-22-improving-mental-health-through-creative-arts/101052564</a:t>
            </a:r>
            <a:endParaRPr lang="en-IE" sz="14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4E735EF3-83A7-0E28-7336-DC0AB95BD69E}"/>
              </a:ext>
            </a:extLst>
          </p:cNvPr>
          <p:cNvGrpSpPr/>
          <p:nvPr/>
        </p:nvGrpSpPr>
        <p:grpSpPr>
          <a:xfrm>
            <a:off x="3473962" y="3077023"/>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956482"/>
              <a:ext cx="940579" cy="295438"/>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PINCHA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AQUÍ</a:t>
              </a:r>
            </a:p>
          </p:txBody>
        </p:sp>
      </p:grpSp>
    </p:spTree>
    <p:extLst>
      <p:ext uri="{BB962C8B-B14F-4D97-AF65-F5344CB8AC3E}">
        <p14:creationId xmlns:p14="http://schemas.microsoft.com/office/powerpoint/2010/main" val="26515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3C23A8-FE5B-F475-2FC1-EEBC29C5BDA0}"/>
              </a:ext>
            </a:extLst>
          </p:cNvPr>
          <p:cNvSpPr>
            <a:spLocks noGrp="1"/>
          </p:cNvSpPr>
          <p:nvPr>
            <p:ph type="body" sz="quarter" idx="18"/>
          </p:nvPr>
        </p:nvSpPr>
        <p:spPr>
          <a:xfrm>
            <a:off x="0" y="565147"/>
            <a:ext cx="8148320" cy="684000"/>
          </a:xfrm>
        </p:spPr>
        <p:txBody>
          <a:bodyPr/>
          <a:lstStyle/>
          <a:p>
            <a:r>
              <a:rPr lang="es-ES" dirty="0">
                <a:latin typeface="Amatic SC" panose="00000500000000000000" pitchFamily="2" charset="-79"/>
                <a:cs typeface="Amatic SC" panose="00000500000000000000" pitchFamily="2" charset="-79"/>
              </a:rPr>
              <a:t>EJERCICIO CREATIVO: Colorear con atención plena</a:t>
            </a:r>
            <a:endParaRPr lang="en-IE" sz="4400" b="1" dirty="0">
              <a:latin typeface="Amatic SC" panose="00000500000000000000" pitchFamily="2" charset="-79"/>
              <a:cs typeface="Amatic SC" panose="00000500000000000000" pitchFamily="2" charset="-79"/>
            </a:endParaRPr>
          </a:p>
        </p:txBody>
      </p:sp>
      <p:pic>
        <p:nvPicPr>
          <p:cNvPr id="3" name="Picture 2" descr="A picture containing window&#10;&#10;Description automatically generated">
            <a:extLst>
              <a:ext uri="{FF2B5EF4-FFF2-40B4-BE49-F238E27FC236}">
                <a16:creationId xmlns:a16="http://schemas.microsoft.com/office/drawing/2014/main" id="{AE7B0F47-A3C1-1FC9-5B5F-6CC534F355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62800" y="801987"/>
            <a:ext cx="4839469" cy="6056013"/>
          </a:xfrm>
          <a:prstGeom prst="rect">
            <a:avLst/>
          </a:prstGeom>
        </p:spPr>
      </p:pic>
      <p:sp>
        <p:nvSpPr>
          <p:cNvPr id="4" name="TextBox 3">
            <a:extLst>
              <a:ext uri="{FF2B5EF4-FFF2-40B4-BE49-F238E27FC236}">
                <a16:creationId xmlns:a16="http://schemas.microsoft.com/office/drawing/2014/main" id="{98A2A10B-A728-7471-58AA-F0980C14E339}"/>
              </a:ext>
            </a:extLst>
          </p:cNvPr>
          <p:cNvSpPr txBox="1"/>
          <p:nvPr/>
        </p:nvSpPr>
        <p:spPr>
          <a:xfrm>
            <a:off x="457200" y="1221425"/>
            <a:ext cx="6705600" cy="5139869"/>
          </a:xfrm>
          <a:prstGeom prst="rect">
            <a:avLst/>
          </a:prstGeom>
          <a:noFill/>
        </p:spPr>
        <p:txBody>
          <a:bodyPr wrap="square" rtlCol="0">
            <a:spAutoFit/>
          </a:bodyPr>
          <a:lstStyle/>
          <a:p>
            <a:pPr algn="just"/>
            <a:r>
              <a:rPr lang="en-IE" sz="2400" dirty="0">
                <a:latin typeface="Josefin Sans" pitchFamily="2" charset="0"/>
              </a:rPr>
              <a:t>El Mindfulness Colouring (</a:t>
            </a:r>
            <a:r>
              <a:rPr lang="en-IE" sz="2400" dirty="0" err="1">
                <a:latin typeface="Josefin Sans" pitchFamily="2" charset="0"/>
              </a:rPr>
              <a:t>Coloreando</a:t>
            </a:r>
            <a:r>
              <a:rPr lang="en-IE" sz="2400" dirty="0">
                <a:latin typeface="Josefin Sans" pitchFamily="2" charset="0"/>
              </a:rPr>
              <a:t> </a:t>
            </a:r>
            <a:r>
              <a:rPr lang="en-IE" sz="2400" dirty="0" err="1">
                <a:latin typeface="Josefin Sans" pitchFamily="2" charset="0"/>
              </a:rPr>
              <a:t>el</a:t>
            </a:r>
            <a:r>
              <a:rPr lang="en-IE" sz="2400" dirty="0">
                <a:latin typeface="Josefin Sans" pitchFamily="2" charset="0"/>
              </a:rPr>
              <a:t> Mindfulness) ha </a:t>
            </a:r>
            <a:r>
              <a:rPr lang="en-IE" sz="2400" dirty="0" err="1">
                <a:latin typeface="Josefin Sans" pitchFamily="2" charset="0"/>
              </a:rPr>
              <a:t>tomado</a:t>
            </a:r>
            <a:r>
              <a:rPr lang="en-IE" sz="2400" dirty="0">
                <a:latin typeface="Josefin Sans" pitchFamily="2" charset="0"/>
              </a:rPr>
              <a:t> </a:t>
            </a:r>
            <a:r>
              <a:rPr lang="en-IE" sz="2400" dirty="0" err="1">
                <a:latin typeface="Josefin Sans" pitchFamily="2" charset="0"/>
              </a:rPr>
              <a:t>el</a:t>
            </a:r>
            <a:r>
              <a:rPr lang="en-IE" sz="2400" dirty="0">
                <a:latin typeface="Josefin Sans" pitchFamily="2" charset="0"/>
              </a:rPr>
              <a:t> </a:t>
            </a:r>
            <a:r>
              <a:rPr lang="en-IE" sz="2400" dirty="0" err="1">
                <a:latin typeface="Josefin Sans" pitchFamily="2" charset="0"/>
              </a:rPr>
              <a:t>mundo</a:t>
            </a:r>
            <a:r>
              <a:rPr lang="en-IE" sz="2400" dirty="0">
                <a:latin typeface="Josefin Sans" pitchFamily="2" charset="0"/>
              </a:rPr>
              <a:t> </a:t>
            </a:r>
            <a:r>
              <a:rPr lang="en-IE" sz="2400" dirty="0" err="1">
                <a:latin typeface="Josefin Sans" pitchFamily="2" charset="0"/>
              </a:rPr>
              <a:t>por</a:t>
            </a:r>
            <a:r>
              <a:rPr lang="en-IE" sz="2400" dirty="0">
                <a:latin typeface="Josefin Sans" pitchFamily="2" charset="0"/>
              </a:rPr>
              <a:t> </a:t>
            </a:r>
            <a:r>
              <a:rPr lang="en-IE" sz="2400" dirty="0" err="1">
                <a:latin typeface="Josefin Sans" pitchFamily="2" charset="0"/>
              </a:rPr>
              <a:t>sorpresa</a:t>
            </a:r>
            <a:r>
              <a:rPr lang="en-IE" sz="2400" dirty="0">
                <a:latin typeface="Josefin Sans" pitchFamily="2" charset="0"/>
              </a:rPr>
              <a:t> </a:t>
            </a:r>
            <a:r>
              <a:rPr lang="en-IE" sz="2400" dirty="0" err="1">
                <a:latin typeface="Josefin Sans" pitchFamily="2" charset="0"/>
              </a:rPr>
              <a:t>en</a:t>
            </a:r>
            <a:r>
              <a:rPr lang="en-IE" sz="2400" dirty="0">
                <a:latin typeface="Josefin Sans" pitchFamily="2" charset="0"/>
              </a:rPr>
              <a:t> </a:t>
            </a:r>
            <a:r>
              <a:rPr lang="en-IE" sz="2400" dirty="0" err="1">
                <a:latin typeface="Josefin Sans" pitchFamily="2" charset="0"/>
              </a:rPr>
              <a:t>los</a:t>
            </a:r>
            <a:r>
              <a:rPr lang="en-IE" sz="2400" dirty="0">
                <a:latin typeface="Josefin Sans" pitchFamily="2" charset="0"/>
              </a:rPr>
              <a:t> </a:t>
            </a:r>
            <a:r>
              <a:rPr lang="en-IE" sz="2400" dirty="0" err="1">
                <a:latin typeface="Josefin Sans" pitchFamily="2" charset="0"/>
              </a:rPr>
              <a:t>últimos</a:t>
            </a:r>
            <a:r>
              <a:rPr lang="en-IE" sz="2400" dirty="0">
                <a:latin typeface="Josefin Sans" pitchFamily="2" charset="0"/>
              </a:rPr>
              <a:t> </a:t>
            </a:r>
            <a:r>
              <a:rPr lang="en-IE" sz="2400" dirty="0" err="1">
                <a:latin typeface="Josefin Sans" pitchFamily="2" charset="0"/>
              </a:rPr>
              <a:t>años</a:t>
            </a:r>
            <a:r>
              <a:rPr lang="en-IE" sz="2400" dirty="0">
                <a:latin typeface="Josefin Sans" pitchFamily="2" charset="0"/>
              </a:rPr>
              <a:t>. Es </a:t>
            </a:r>
            <a:r>
              <a:rPr lang="en-IE" sz="2400" dirty="0" err="1">
                <a:latin typeface="Josefin Sans" pitchFamily="2" charset="0"/>
              </a:rPr>
              <a:t>una</a:t>
            </a:r>
            <a:r>
              <a:rPr lang="en-IE" sz="2400" dirty="0">
                <a:latin typeface="Josefin Sans" pitchFamily="2" charset="0"/>
              </a:rPr>
              <a:t> forma genial para la </a:t>
            </a:r>
            <a:r>
              <a:rPr lang="en-IE" sz="2400" dirty="0" err="1">
                <a:latin typeface="Josefin Sans" pitchFamily="2" charset="0"/>
              </a:rPr>
              <a:t>gente</a:t>
            </a:r>
            <a:r>
              <a:rPr lang="en-IE" sz="2400" dirty="0">
                <a:latin typeface="Josefin Sans" pitchFamily="2" charset="0"/>
              </a:rPr>
              <a:t> de </a:t>
            </a:r>
            <a:r>
              <a:rPr lang="en-IE" sz="2400" dirty="0" err="1">
                <a:latin typeface="Josefin Sans" pitchFamily="2" charset="0"/>
              </a:rPr>
              <a:t>parar</a:t>
            </a:r>
            <a:r>
              <a:rPr lang="en-IE" sz="2400" dirty="0">
                <a:latin typeface="Josefin Sans" pitchFamily="2" charset="0"/>
              </a:rPr>
              <a:t> y </a:t>
            </a:r>
            <a:r>
              <a:rPr lang="en-IE" sz="2400" dirty="0" err="1">
                <a:latin typeface="Josefin Sans" pitchFamily="2" charset="0"/>
              </a:rPr>
              <a:t>relajarse</a:t>
            </a:r>
            <a:r>
              <a:rPr lang="en-IE" sz="2400" dirty="0">
                <a:latin typeface="Josefin Sans" pitchFamily="2" charset="0"/>
              </a:rPr>
              <a:t>, y </a:t>
            </a:r>
            <a:r>
              <a:rPr lang="en-IE" sz="2400" dirty="0" err="1">
                <a:latin typeface="Josefin Sans" pitchFamily="2" charset="0"/>
              </a:rPr>
              <a:t>además</a:t>
            </a:r>
            <a:r>
              <a:rPr lang="en-IE" sz="2400" dirty="0">
                <a:latin typeface="Josefin Sans" pitchFamily="2" charset="0"/>
              </a:rPr>
              <a:t> </a:t>
            </a:r>
            <a:r>
              <a:rPr lang="en-IE" sz="2400" dirty="0" err="1">
                <a:latin typeface="Josefin Sans" pitchFamily="2" charset="0"/>
              </a:rPr>
              <a:t>puede</a:t>
            </a:r>
            <a:r>
              <a:rPr lang="en-IE" sz="2400" dirty="0">
                <a:latin typeface="Josefin Sans" pitchFamily="2" charset="0"/>
              </a:rPr>
              <a:t> </a:t>
            </a:r>
            <a:r>
              <a:rPr lang="en-IE" sz="2400" dirty="0" err="1">
                <a:latin typeface="Josefin Sans" pitchFamily="2" charset="0"/>
              </a:rPr>
              <a:t>en</a:t>
            </a:r>
            <a:r>
              <a:rPr lang="en-IE" sz="2400" dirty="0">
                <a:latin typeface="Josefin Sans" pitchFamily="2" charset="0"/>
              </a:rPr>
              <a:t> </a:t>
            </a:r>
            <a:r>
              <a:rPr lang="en-IE" sz="2400" dirty="0" err="1">
                <a:latin typeface="Josefin Sans" pitchFamily="2" charset="0"/>
              </a:rPr>
              <a:t>su</a:t>
            </a:r>
            <a:r>
              <a:rPr lang="en-IE" sz="2400" dirty="0">
                <a:latin typeface="Josefin Sans" pitchFamily="2" charset="0"/>
              </a:rPr>
              <a:t> </a:t>
            </a:r>
            <a:r>
              <a:rPr lang="en-IE" sz="2400" dirty="0" err="1">
                <a:latin typeface="Josefin Sans" pitchFamily="2" charset="0"/>
              </a:rPr>
              <a:t>su</a:t>
            </a:r>
            <a:r>
              <a:rPr lang="en-IE" sz="2400" dirty="0">
                <a:latin typeface="Josefin Sans" pitchFamily="2" charset="0"/>
              </a:rPr>
              <a:t> </a:t>
            </a:r>
            <a:r>
              <a:rPr lang="en-IE" sz="2400" dirty="0" err="1">
                <a:latin typeface="Josefin Sans" pitchFamily="2" charset="0"/>
              </a:rPr>
              <a:t>mente</a:t>
            </a:r>
            <a:r>
              <a:rPr lang="en-IE" sz="2400" dirty="0">
                <a:latin typeface="Josefin Sans" pitchFamily="2" charset="0"/>
              </a:rPr>
              <a:t>. </a:t>
            </a:r>
          </a:p>
          <a:p>
            <a:pPr algn="just"/>
            <a:endParaRPr lang="en-IE" sz="2400" dirty="0">
              <a:latin typeface="Josefin Sans" pitchFamily="2" charset="0"/>
            </a:endParaRPr>
          </a:p>
          <a:p>
            <a:pPr algn="just"/>
            <a:r>
              <a:rPr lang="en-IE" sz="2400" dirty="0">
                <a:latin typeface="Josefin Sans" pitchFamily="2" charset="0"/>
              </a:rPr>
              <a:t>Hay un gran </a:t>
            </a:r>
            <a:r>
              <a:rPr lang="en-IE" sz="2400" dirty="0" err="1">
                <a:latin typeface="Josefin Sans" pitchFamily="2" charset="0"/>
              </a:rPr>
              <a:t>número</a:t>
            </a:r>
            <a:r>
              <a:rPr lang="en-IE" sz="2400" dirty="0">
                <a:latin typeface="Josefin Sans" pitchFamily="2" charset="0"/>
              </a:rPr>
              <a:t> de </a:t>
            </a:r>
            <a:r>
              <a:rPr lang="en-IE" sz="2400" dirty="0" err="1">
                <a:latin typeface="Josefin Sans" pitchFamily="2" charset="0"/>
              </a:rPr>
              <a:t>páginas</a:t>
            </a:r>
            <a:r>
              <a:rPr lang="en-IE" sz="2400" dirty="0">
                <a:latin typeface="Josefin Sans" pitchFamily="2" charset="0"/>
              </a:rPr>
              <a:t> webs que </a:t>
            </a:r>
            <a:r>
              <a:rPr lang="en-IE" sz="2400" dirty="0" err="1">
                <a:latin typeface="Josefin Sans" pitchFamily="2" charset="0"/>
              </a:rPr>
              <a:t>ofrecen</a:t>
            </a:r>
            <a:r>
              <a:rPr lang="en-IE" sz="2400" dirty="0">
                <a:latin typeface="Josefin Sans" pitchFamily="2" charset="0"/>
              </a:rPr>
              <a:t> </a:t>
            </a:r>
            <a:r>
              <a:rPr lang="en-IE" sz="2400" dirty="0" err="1">
                <a:latin typeface="Josefin Sans" pitchFamily="2" charset="0"/>
              </a:rPr>
              <a:t>láminas</a:t>
            </a:r>
            <a:r>
              <a:rPr lang="en-IE" sz="2400" dirty="0">
                <a:latin typeface="Josefin Sans" pitchFamily="2" charset="0"/>
              </a:rPr>
              <a:t> </a:t>
            </a:r>
            <a:r>
              <a:rPr lang="en-IE" sz="2400" dirty="0" err="1">
                <a:latin typeface="Josefin Sans" pitchFamily="2" charset="0"/>
              </a:rPr>
              <a:t>descargables</a:t>
            </a:r>
            <a:r>
              <a:rPr lang="en-IE" sz="2400" dirty="0">
                <a:latin typeface="Josefin Sans" pitchFamily="2" charset="0"/>
              </a:rPr>
              <a:t> que </a:t>
            </a:r>
            <a:r>
              <a:rPr lang="en-IE" sz="2400" dirty="0" err="1">
                <a:latin typeface="Josefin Sans" pitchFamily="2" charset="0"/>
              </a:rPr>
              <a:t>pueden</a:t>
            </a:r>
            <a:r>
              <a:rPr lang="en-IE" sz="2400" dirty="0">
                <a:latin typeface="Josefin Sans" pitchFamily="2" charset="0"/>
              </a:rPr>
              <a:t> ser </a:t>
            </a:r>
            <a:r>
              <a:rPr lang="en-IE" sz="2400" dirty="0" err="1">
                <a:latin typeface="Josefin Sans" pitchFamily="2" charset="0"/>
              </a:rPr>
              <a:t>una</a:t>
            </a:r>
            <a:r>
              <a:rPr lang="en-IE" sz="2400" dirty="0">
                <a:latin typeface="Josefin Sans" pitchFamily="2" charset="0"/>
              </a:rPr>
              <a:t> </a:t>
            </a:r>
            <a:r>
              <a:rPr lang="en-IE" sz="2400" dirty="0" err="1">
                <a:latin typeface="Josefin Sans" pitchFamily="2" charset="0"/>
              </a:rPr>
              <a:t>serie</a:t>
            </a:r>
            <a:r>
              <a:rPr lang="en-IE" sz="2400" dirty="0">
                <a:latin typeface="Josefin Sans" pitchFamily="2" charset="0"/>
              </a:rPr>
              <a:t> de </a:t>
            </a:r>
            <a:r>
              <a:rPr lang="en-IE" sz="2400" dirty="0" err="1">
                <a:latin typeface="Josefin Sans" pitchFamily="2" charset="0"/>
              </a:rPr>
              <a:t>recursos</a:t>
            </a:r>
            <a:r>
              <a:rPr lang="en-IE" sz="2400" dirty="0">
                <a:latin typeface="Josefin Sans" pitchFamily="2" charset="0"/>
              </a:rPr>
              <a:t> </a:t>
            </a:r>
            <a:r>
              <a:rPr lang="en-IE" sz="2400" dirty="0" err="1">
                <a:latin typeface="Josefin Sans" pitchFamily="2" charset="0"/>
              </a:rPr>
              <a:t>geniales</a:t>
            </a:r>
            <a:r>
              <a:rPr lang="en-IE" sz="2400" dirty="0">
                <a:latin typeface="Josefin Sans" pitchFamily="2" charset="0"/>
              </a:rPr>
              <a:t> para un </a:t>
            </a:r>
            <a:r>
              <a:rPr lang="en-IE" sz="2400" dirty="0" err="1">
                <a:latin typeface="Josefin Sans" pitchFamily="2" charset="0"/>
              </a:rPr>
              <a:t>grupo</a:t>
            </a:r>
            <a:r>
              <a:rPr lang="en-IE" sz="2400" dirty="0">
                <a:latin typeface="Josefin Sans" pitchFamily="2" charset="0"/>
              </a:rPr>
              <a:t> de </a:t>
            </a:r>
            <a:r>
              <a:rPr lang="en-IE" sz="2400" dirty="0" err="1">
                <a:latin typeface="Josefin Sans" pitchFamily="2" charset="0"/>
              </a:rPr>
              <a:t>relajación</a:t>
            </a:r>
            <a:r>
              <a:rPr lang="en-IE" sz="2400" dirty="0">
                <a:latin typeface="Josefin Sans" pitchFamily="2" charset="0"/>
              </a:rPr>
              <a:t>:</a:t>
            </a:r>
          </a:p>
          <a:p>
            <a:pPr algn="just"/>
            <a:endParaRPr lang="en-IE" sz="2400" dirty="0">
              <a:latin typeface="Josefin Sans" pitchFamily="2" charset="0"/>
            </a:endParaRPr>
          </a:p>
          <a:p>
            <a:pPr algn="just"/>
            <a:r>
              <a:rPr lang="en-IE" sz="1600" dirty="0">
                <a:solidFill>
                  <a:srgbClr val="FFC652"/>
                </a:solidFill>
                <a:latin typeface="Josefin Sans" pitchFamily="2" charset="0"/>
              </a:rPr>
              <a:t>https://www.twinkl.es/resources/curriculo-espanol-spanish-curriculum-educacin-plstica/curriculo-espanol-spanish-curriculum-educacin-plstica-recursos-y-actividades/colorear-mindfullness-recursos-y-actividades-educacin-plstica-espaa</a:t>
            </a:r>
            <a:endParaRPr lang="en-IE" sz="1600" dirty="0">
              <a:latin typeface="Josefin Sans" pitchFamily="2" charset="0"/>
            </a:endParaRPr>
          </a:p>
        </p:txBody>
      </p:sp>
      <p:sp>
        <p:nvSpPr>
          <p:cNvPr id="5" name="TextBox 4">
            <a:extLst>
              <a:ext uri="{FF2B5EF4-FFF2-40B4-BE49-F238E27FC236}">
                <a16:creationId xmlns:a16="http://schemas.microsoft.com/office/drawing/2014/main" id="{9D147783-F37A-6C60-1D26-D297A84D8A73}"/>
              </a:ext>
            </a:extLst>
          </p:cNvPr>
          <p:cNvSpPr txBox="1"/>
          <p:nvPr/>
        </p:nvSpPr>
        <p:spPr>
          <a:xfrm>
            <a:off x="7867575" y="6581001"/>
            <a:ext cx="4541094" cy="246221"/>
          </a:xfrm>
          <a:prstGeom prst="rect">
            <a:avLst/>
          </a:prstGeom>
          <a:noFill/>
        </p:spPr>
        <p:txBody>
          <a:bodyPr wrap="square" rtlCol="0">
            <a:spAutoFit/>
          </a:bodyPr>
          <a:lstStyle/>
          <a:p>
            <a:pPr algn="ctr"/>
            <a:r>
              <a:rPr lang="en-IE" sz="1000" dirty="0">
                <a:solidFill>
                  <a:schemeClr val="bg1"/>
                </a:solidFill>
                <a:latin typeface="Josefin Sans" pitchFamily="2" charset="0"/>
              </a:rPr>
              <a:t>Image Credit Gordon Johnson – </a:t>
            </a:r>
            <a:r>
              <a:rPr lang="en-IE" sz="1000" dirty="0" err="1">
                <a:solidFill>
                  <a:schemeClr val="bg1"/>
                </a:solidFill>
                <a:latin typeface="Josefin Sans" pitchFamily="2" charset="0"/>
              </a:rPr>
              <a:t>Pixabay</a:t>
            </a:r>
            <a:r>
              <a:rPr lang="en-IE" sz="1000" dirty="0">
                <a:solidFill>
                  <a:schemeClr val="bg1"/>
                </a:solidFill>
                <a:latin typeface="Josefin Sans" pitchFamily="2" charset="0"/>
              </a:rPr>
              <a:t> </a:t>
            </a:r>
          </a:p>
        </p:txBody>
      </p:sp>
    </p:spTree>
    <p:extLst>
      <p:ext uri="{BB962C8B-B14F-4D97-AF65-F5344CB8AC3E}">
        <p14:creationId xmlns:p14="http://schemas.microsoft.com/office/powerpoint/2010/main" val="2566790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482979"/>
            <a:ext cx="10759440" cy="684000"/>
          </a:xfrm>
          <a:solidFill>
            <a:srgbClr val="FFC652"/>
          </a:solidFill>
        </p:spPr>
        <p:txBody>
          <a:bodyPr/>
          <a:lstStyle/>
          <a:p>
            <a:pPr algn="l"/>
            <a:endParaRPr lang="en-IE" dirty="0"/>
          </a:p>
          <a:p>
            <a:pPr algn="l"/>
            <a:r>
              <a:rPr lang="es-ES" dirty="0"/>
              <a:t>Actividades en grupo: Creación de un grupo de costura- Vídeo </a:t>
            </a:r>
          </a:p>
          <a:p>
            <a:pPr algn="l"/>
            <a:endParaRPr lang="en-IE" dirty="0"/>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https://www.abc.net.au/everyday/space-22-improving-mental-health-through-creative-arts/101052564</a:t>
            </a:r>
            <a:endParaRPr lang="en-IE" sz="1400" dirty="0">
              <a:solidFill>
                <a:srgbClr val="FFC652"/>
              </a:solidFill>
              <a:latin typeface="Josefin Sans" pitchFamily="2" charset="0"/>
            </a:endParaRPr>
          </a:p>
        </p:txBody>
      </p:sp>
      <p:pic>
        <p:nvPicPr>
          <p:cNvPr id="15" name="Online Media 2" title="How To Form A Knitting Group">
            <a:hlinkClick r:id="" action="ppaction://media"/>
            <a:extLst>
              <a:ext uri="{FF2B5EF4-FFF2-40B4-BE49-F238E27FC236}">
                <a16:creationId xmlns:a16="http://schemas.microsoft.com/office/drawing/2014/main" id="{C1901C8A-D13D-A1F8-E2C6-703E5EE94CFC}"/>
              </a:ext>
            </a:extLst>
          </p:cNvPr>
          <p:cNvPicPr>
            <a:picLocks noRot="1" noChangeAspect="1"/>
          </p:cNvPicPr>
          <p:nvPr>
            <a:videoFile r:link="rId1"/>
          </p:nvPr>
        </p:nvPicPr>
        <p:blipFill>
          <a:blip r:embed="rId4"/>
          <a:stretch>
            <a:fillRect/>
          </a:stretch>
        </p:blipFill>
        <p:spPr>
          <a:xfrm>
            <a:off x="162200" y="1312817"/>
            <a:ext cx="6137000" cy="4623449"/>
          </a:xfrm>
          <a:prstGeom prst="rect">
            <a:avLst/>
          </a:prstGeom>
        </p:spPr>
      </p:pic>
      <p:grpSp>
        <p:nvGrpSpPr>
          <p:cNvPr id="9" name="Group 8">
            <a:extLst>
              <a:ext uri="{FF2B5EF4-FFF2-40B4-BE49-F238E27FC236}">
                <a16:creationId xmlns:a16="http://schemas.microsoft.com/office/drawing/2014/main" id="{4E735EF3-83A7-0E28-7336-DC0AB95BD69E}"/>
              </a:ext>
            </a:extLst>
          </p:cNvPr>
          <p:cNvGrpSpPr/>
          <p:nvPr/>
        </p:nvGrpSpPr>
        <p:grpSpPr>
          <a:xfrm>
            <a:off x="2566603" y="2957279"/>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960483"/>
              <a:ext cx="940579" cy="287436"/>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PINCHA AQUÍ</a:t>
              </a:r>
            </a:p>
          </p:txBody>
        </p:sp>
      </p:grpSp>
      <p:sp>
        <p:nvSpPr>
          <p:cNvPr id="16" name="TextBox 15">
            <a:extLst>
              <a:ext uri="{FF2B5EF4-FFF2-40B4-BE49-F238E27FC236}">
                <a16:creationId xmlns:a16="http://schemas.microsoft.com/office/drawing/2014/main" id="{0E9B1A27-12D3-7D47-35AB-5F9902B4ABD6}"/>
              </a:ext>
            </a:extLst>
          </p:cNvPr>
          <p:cNvSpPr txBox="1"/>
          <p:nvPr/>
        </p:nvSpPr>
        <p:spPr>
          <a:xfrm>
            <a:off x="6474958" y="1386534"/>
            <a:ext cx="5554841" cy="4247317"/>
          </a:xfrm>
          <a:prstGeom prst="rect">
            <a:avLst/>
          </a:prstGeom>
          <a:noFill/>
        </p:spPr>
        <p:txBody>
          <a:bodyPr wrap="square" rtlCol="0">
            <a:spAutoFit/>
          </a:bodyPr>
          <a:lstStyle/>
          <a:p>
            <a:r>
              <a:rPr lang="en-IE" sz="2700" dirty="0" err="1">
                <a:latin typeface="Josefin Sans" pitchFamily="2" charset="0"/>
              </a:rPr>
              <a:t>Dependiendo</a:t>
            </a:r>
            <a:r>
              <a:rPr lang="en-IE" sz="2700" dirty="0">
                <a:latin typeface="Josefin Sans" pitchFamily="2" charset="0"/>
              </a:rPr>
              <a:t> de </a:t>
            </a:r>
            <a:r>
              <a:rPr lang="en-IE" sz="2700" dirty="0" err="1">
                <a:latin typeface="Josefin Sans" pitchFamily="2" charset="0"/>
              </a:rPr>
              <a:t>su</a:t>
            </a:r>
            <a:r>
              <a:rPr lang="en-IE" sz="2700" dirty="0">
                <a:latin typeface="Josefin Sans" pitchFamily="2" charset="0"/>
              </a:rPr>
              <a:t> </a:t>
            </a:r>
            <a:r>
              <a:rPr lang="en-IE" sz="2700" dirty="0" err="1">
                <a:latin typeface="Josefin Sans" pitchFamily="2" charset="0"/>
              </a:rPr>
              <a:t>propio</a:t>
            </a:r>
            <a:r>
              <a:rPr lang="en-IE" sz="2700" dirty="0">
                <a:latin typeface="Josefin Sans" pitchFamily="2" charset="0"/>
              </a:rPr>
              <a:t> </a:t>
            </a:r>
            <a:r>
              <a:rPr lang="en-IE" sz="2700" dirty="0" err="1">
                <a:latin typeface="Josefin Sans" pitchFamily="2" charset="0"/>
              </a:rPr>
              <a:t>trabajo</a:t>
            </a:r>
            <a:r>
              <a:rPr lang="en-IE" sz="2700" dirty="0">
                <a:latin typeface="Josefin Sans" pitchFamily="2" charset="0"/>
              </a:rPr>
              <a:t> social/cultural, </a:t>
            </a:r>
            <a:r>
              <a:rPr lang="en-IE" sz="2700" dirty="0" err="1">
                <a:latin typeface="Josefin Sans" pitchFamily="2" charset="0"/>
              </a:rPr>
              <a:t>deberías</a:t>
            </a:r>
            <a:r>
              <a:rPr lang="en-IE" sz="2700" dirty="0">
                <a:latin typeface="Josefin Sans" pitchFamily="2" charset="0"/>
              </a:rPr>
              <a:t> considerer </a:t>
            </a:r>
            <a:r>
              <a:rPr lang="en-IE" sz="2700" dirty="0" err="1">
                <a:latin typeface="Josefin Sans" pitchFamily="2" charset="0"/>
              </a:rPr>
              <a:t>formar</a:t>
            </a:r>
            <a:r>
              <a:rPr lang="en-IE" sz="2700" dirty="0">
                <a:latin typeface="Josefin Sans" pitchFamily="2" charset="0"/>
              </a:rPr>
              <a:t> un </a:t>
            </a:r>
            <a:r>
              <a:rPr lang="en-IE" sz="2700" dirty="0" err="1">
                <a:latin typeface="Josefin Sans" pitchFamily="2" charset="0"/>
              </a:rPr>
              <a:t>grupo</a:t>
            </a:r>
            <a:r>
              <a:rPr lang="en-IE" sz="2700" dirty="0">
                <a:latin typeface="Josefin Sans" pitchFamily="2" charset="0"/>
              </a:rPr>
              <a:t> de </a:t>
            </a:r>
            <a:r>
              <a:rPr lang="en-IE" sz="2700" dirty="0" err="1">
                <a:latin typeface="Josefin Sans" pitchFamily="2" charset="0"/>
              </a:rPr>
              <a:t>costura</a:t>
            </a:r>
            <a:r>
              <a:rPr lang="en-IE" sz="2700" dirty="0">
                <a:latin typeface="Josefin Sans" pitchFamily="2" charset="0"/>
              </a:rPr>
              <a:t>. Este video </a:t>
            </a:r>
            <a:r>
              <a:rPr lang="en-IE" sz="2700" dirty="0" err="1">
                <a:latin typeface="Josefin Sans" pitchFamily="2" charset="0"/>
              </a:rPr>
              <a:t>te</a:t>
            </a:r>
            <a:r>
              <a:rPr lang="en-IE" sz="2700" dirty="0">
                <a:latin typeface="Josefin Sans" pitchFamily="2" charset="0"/>
              </a:rPr>
              <a:t> </a:t>
            </a:r>
            <a:r>
              <a:rPr lang="en-IE" sz="2700" dirty="0" err="1">
                <a:latin typeface="Josefin Sans" pitchFamily="2" charset="0"/>
              </a:rPr>
              <a:t>dará</a:t>
            </a:r>
            <a:r>
              <a:rPr lang="en-IE" sz="2700" dirty="0">
                <a:latin typeface="Josefin Sans" pitchFamily="2" charset="0"/>
              </a:rPr>
              <a:t> </a:t>
            </a:r>
            <a:r>
              <a:rPr lang="en-IE" sz="2700" dirty="0" err="1">
                <a:latin typeface="Josefin Sans" pitchFamily="2" charset="0"/>
              </a:rPr>
              <a:t>toda</a:t>
            </a:r>
            <a:r>
              <a:rPr lang="en-IE" sz="2700" dirty="0">
                <a:latin typeface="Josefin Sans" pitchFamily="2" charset="0"/>
              </a:rPr>
              <a:t> la </a:t>
            </a:r>
            <a:r>
              <a:rPr lang="en-IE" sz="2700" dirty="0" err="1">
                <a:latin typeface="Josefin Sans" pitchFamily="2" charset="0"/>
              </a:rPr>
              <a:t>información</a:t>
            </a:r>
            <a:r>
              <a:rPr lang="en-IE" sz="2700" dirty="0">
                <a:latin typeface="Josefin Sans" pitchFamily="2" charset="0"/>
              </a:rPr>
              <a:t> que </a:t>
            </a:r>
            <a:r>
              <a:rPr lang="en-IE" sz="2700" dirty="0" err="1">
                <a:latin typeface="Josefin Sans" pitchFamily="2" charset="0"/>
              </a:rPr>
              <a:t>necesitas</a:t>
            </a:r>
            <a:r>
              <a:rPr lang="en-IE" sz="2700" dirty="0">
                <a:latin typeface="Josefin Sans" pitchFamily="2" charset="0"/>
              </a:rPr>
              <a:t> para </a:t>
            </a:r>
            <a:r>
              <a:rPr lang="en-IE" sz="2700" dirty="0" err="1">
                <a:latin typeface="Josefin Sans" pitchFamily="2" charset="0"/>
              </a:rPr>
              <a:t>ello</a:t>
            </a:r>
            <a:r>
              <a:rPr lang="en-IE" sz="2700" dirty="0">
                <a:latin typeface="Josefin Sans" pitchFamily="2" charset="0"/>
              </a:rPr>
              <a:t>. </a:t>
            </a:r>
          </a:p>
          <a:p>
            <a:endParaRPr lang="en-IE" sz="2700" dirty="0">
              <a:latin typeface="Josefin Sans" pitchFamily="2" charset="0"/>
            </a:endParaRPr>
          </a:p>
          <a:p>
            <a:r>
              <a:rPr lang="es-ES" sz="2700" dirty="0">
                <a:latin typeface="Josefin Sans" pitchFamily="2" charset="0"/>
              </a:rPr>
              <a:t>Los grupos de interés común son una forma estupenda de conocer a la gente de tu zona, hacer amigos y compartir habilidades.</a:t>
            </a:r>
            <a:endParaRPr lang="en-IE" dirty="0">
              <a:latin typeface="Josefin Sans" pitchFamily="2" charset="0"/>
            </a:endParaRPr>
          </a:p>
        </p:txBody>
      </p:sp>
    </p:spTree>
    <p:extLst>
      <p:ext uri="{BB962C8B-B14F-4D97-AF65-F5344CB8AC3E}">
        <p14:creationId xmlns:p14="http://schemas.microsoft.com/office/powerpoint/2010/main" val="245625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0" y="565147"/>
            <a:ext cx="9408160" cy="684000"/>
          </a:xfrm>
        </p:spPr>
        <p:txBody>
          <a:bodyPr/>
          <a:lstStyle/>
          <a:p>
            <a:pPr algn="l"/>
            <a:r>
              <a:rPr lang="es-ES" dirty="0"/>
              <a:t>Actividad de grupo: creación de un club de lectura</a:t>
            </a:r>
            <a:endParaRPr lang="en-IE" dirty="0"/>
          </a:p>
        </p:txBody>
      </p:sp>
      <p:pic>
        <p:nvPicPr>
          <p:cNvPr id="12" name="Picture 11" descr="A picture containing text, indoor, book, stack&#10;&#10;Description automatically generated">
            <a:extLst>
              <a:ext uri="{FF2B5EF4-FFF2-40B4-BE49-F238E27FC236}">
                <a16:creationId xmlns:a16="http://schemas.microsoft.com/office/drawing/2014/main" id="{F1EA760C-D21E-A560-E34E-F605B5BE957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13496" y="1472768"/>
            <a:ext cx="5683658" cy="4820085"/>
          </a:xfrm>
          <a:prstGeom prst="rect">
            <a:avLst/>
          </a:prstGeom>
        </p:spPr>
      </p:pic>
      <p:sp>
        <p:nvSpPr>
          <p:cNvPr id="13" name="TextBox 12">
            <a:extLst>
              <a:ext uri="{FF2B5EF4-FFF2-40B4-BE49-F238E27FC236}">
                <a16:creationId xmlns:a16="http://schemas.microsoft.com/office/drawing/2014/main" id="{CCC6417F-231E-C2AC-3802-1EEF2545EA5F}"/>
              </a:ext>
            </a:extLst>
          </p:cNvPr>
          <p:cNvSpPr txBox="1"/>
          <p:nvPr/>
        </p:nvSpPr>
        <p:spPr>
          <a:xfrm>
            <a:off x="615542" y="6015854"/>
            <a:ext cx="5281612" cy="276999"/>
          </a:xfrm>
          <a:prstGeom prst="rect">
            <a:avLst/>
          </a:prstGeom>
          <a:noFill/>
        </p:spPr>
        <p:txBody>
          <a:bodyPr wrap="square" rtlCol="0">
            <a:spAutoFit/>
          </a:bodyPr>
          <a:lstStyle/>
          <a:p>
            <a:r>
              <a:rPr lang="en-IE" sz="1200" dirty="0">
                <a:latin typeface="Josefin Sans" pitchFamily="2" charset="0"/>
              </a:rPr>
              <a:t>Image Credit </a:t>
            </a:r>
            <a:r>
              <a:rPr lang="en-IE" sz="1200" dirty="0" err="1">
                <a:latin typeface="Josefin Sans" pitchFamily="2" charset="0"/>
              </a:rPr>
              <a:t>rickstefanie</a:t>
            </a:r>
            <a:r>
              <a:rPr lang="en-IE" sz="1200" dirty="0">
                <a:latin typeface="Josefin Sans" pitchFamily="2" charset="0"/>
              </a:rPr>
              <a:t> – </a:t>
            </a:r>
            <a:r>
              <a:rPr lang="en-IE" sz="1200" dirty="0" err="1">
                <a:latin typeface="Josefin Sans" pitchFamily="2" charset="0"/>
              </a:rPr>
              <a:t>Pixabay</a:t>
            </a:r>
            <a:r>
              <a:rPr lang="en-IE" sz="1200" dirty="0">
                <a:latin typeface="Josefin Sans" pitchFamily="2" charset="0"/>
              </a:rPr>
              <a:t> </a:t>
            </a:r>
          </a:p>
        </p:txBody>
      </p:sp>
      <p:sp>
        <p:nvSpPr>
          <p:cNvPr id="14" name="TextBox 13">
            <a:extLst>
              <a:ext uri="{FF2B5EF4-FFF2-40B4-BE49-F238E27FC236}">
                <a16:creationId xmlns:a16="http://schemas.microsoft.com/office/drawing/2014/main" id="{21FFD3CA-04E6-42FC-2ED1-13A9BDA8804E}"/>
              </a:ext>
            </a:extLst>
          </p:cNvPr>
          <p:cNvSpPr txBox="1"/>
          <p:nvPr/>
        </p:nvSpPr>
        <p:spPr>
          <a:xfrm>
            <a:off x="6096000" y="1382286"/>
            <a:ext cx="6014720" cy="4832092"/>
          </a:xfrm>
          <a:prstGeom prst="rect">
            <a:avLst/>
          </a:prstGeom>
          <a:noFill/>
        </p:spPr>
        <p:txBody>
          <a:bodyPr wrap="square">
            <a:spAutoFit/>
          </a:bodyPr>
          <a:lstStyle/>
          <a:p>
            <a:pPr algn="just"/>
            <a:r>
              <a:rPr lang="es-ES" sz="2200" dirty="0">
                <a:latin typeface="Josefin Sans" pitchFamily="2" charset="0"/>
              </a:rPr>
              <a:t>Un club de lectura es una buena manera de conocer gente nueva y hacer amigos. Los primeros pasos pueden consistir en ponerse en contacto con la biblioteca o el centro comunitario de su localidad para ver si le permiten organizar el club en su sede. Algunos clubes de lectura se turnan para organizar las reuniones en las casas de sus miembros.</a:t>
            </a:r>
            <a:endParaRPr lang="en-IE" sz="2200" dirty="0">
              <a:latin typeface="Josefin Sans" pitchFamily="2" charset="0"/>
            </a:endParaRPr>
          </a:p>
          <a:p>
            <a:pPr algn="just"/>
            <a:r>
              <a:rPr lang="es-ES" sz="2200" dirty="0">
                <a:latin typeface="Josefin Sans" pitchFamily="2" charset="0"/>
              </a:rPr>
              <a:t>Sólo se necesitan dos personas para empezar un club de lectura, y pronto puede crecer a partir de ahí</a:t>
            </a:r>
            <a:r>
              <a:rPr lang="en-IE" sz="2200" dirty="0">
                <a:latin typeface="Josefin Sans" pitchFamily="2" charset="0"/>
              </a:rPr>
              <a:t>.</a:t>
            </a:r>
          </a:p>
          <a:p>
            <a:pPr algn="just"/>
            <a:r>
              <a:rPr lang="es-ES" sz="2200" dirty="0">
                <a:latin typeface="Josefin Sans" pitchFamily="2" charset="0"/>
              </a:rPr>
              <a:t>Hay un post muy interesante de </a:t>
            </a:r>
            <a:r>
              <a:rPr lang="es-ES" sz="2200" dirty="0" err="1">
                <a:latin typeface="Josefin Sans" pitchFamily="2" charset="0"/>
              </a:rPr>
              <a:t>Penguin</a:t>
            </a:r>
            <a:r>
              <a:rPr lang="es-ES" sz="2200" dirty="0">
                <a:latin typeface="Josefin Sans" pitchFamily="2" charset="0"/>
              </a:rPr>
              <a:t> Publishing, que te dará más información</a:t>
            </a:r>
            <a:r>
              <a:rPr lang="en-IE" sz="2200" dirty="0">
                <a:latin typeface="Josefin Sans" pitchFamily="2" charset="0"/>
              </a:rPr>
              <a:t>: </a:t>
            </a: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https://www.penguinrandomhouse.com/book-clubs/getting-started/</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746736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0" y="278068"/>
            <a:ext cx="9834880" cy="684000"/>
          </a:xfrm>
        </p:spPr>
        <p:txBody>
          <a:bodyPr/>
          <a:lstStyle/>
          <a:p>
            <a:pPr algn="l"/>
            <a:r>
              <a:rPr lang="es-ES" dirty="0"/>
              <a:t>Actividad de grupo: creación de un colectivo creativo</a:t>
            </a:r>
            <a:endParaRPr lang="en-IE" dirty="0"/>
          </a:p>
        </p:txBody>
      </p:sp>
      <p:sp>
        <p:nvSpPr>
          <p:cNvPr id="14" name="TextBox 13">
            <a:extLst>
              <a:ext uri="{FF2B5EF4-FFF2-40B4-BE49-F238E27FC236}">
                <a16:creationId xmlns:a16="http://schemas.microsoft.com/office/drawing/2014/main" id="{21FFD3CA-04E6-42FC-2ED1-13A9BDA8804E}"/>
              </a:ext>
            </a:extLst>
          </p:cNvPr>
          <p:cNvSpPr txBox="1"/>
          <p:nvPr/>
        </p:nvSpPr>
        <p:spPr>
          <a:xfrm>
            <a:off x="290624" y="1149411"/>
            <a:ext cx="6217920" cy="5170646"/>
          </a:xfrm>
          <a:prstGeom prst="rect">
            <a:avLst/>
          </a:prstGeom>
          <a:noFill/>
        </p:spPr>
        <p:txBody>
          <a:bodyPr wrap="square" numCol="1">
            <a:spAutoFit/>
          </a:bodyPr>
          <a:lstStyle/>
          <a:p>
            <a:pPr algn="just"/>
            <a:r>
              <a:rPr lang="es-ES" sz="2200" dirty="0">
                <a:latin typeface="Josefin Sans" pitchFamily="2" charset="0"/>
              </a:rPr>
              <a:t>Los grupos comunitarios podrían crear un colectivo creativo. Sería una forma estupenda de promover el aprendizaje entre iguales y fomentar las conexiones dentro del grupo. Lo ideal sería que cada persona tuviera su propia área de interés o experiencia y compartiera sus habilidades con el grupo. </a:t>
            </a:r>
          </a:p>
          <a:p>
            <a:pPr algn="just"/>
            <a:r>
              <a:rPr lang="es-ES" sz="2200" dirty="0">
                <a:latin typeface="Josefin Sans" pitchFamily="2" charset="0"/>
              </a:rPr>
              <a:t>Las actividades colectivas, en función de las habilidades de los miembros, pueden incluir: </a:t>
            </a:r>
          </a:p>
          <a:p>
            <a:pPr marL="342900" indent="-342900" algn="just">
              <a:buFont typeface="Arial" panose="020B0604020202020204" pitchFamily="34" charset="0"/>
              <a:buChar char="•"/>
            </a:pPr>
            <a:r>
              <a:rPr lang="es-ES" sz="2200" dirty="0">
                <a:latin typeface="Josefin Sans" pitchFamily="2" charset="0"/>
              </a:rPr>
              <a:t>Decoración de tartas</a:t>
            </a:r>
          </a:p>
          <a:p>
            <a:pPr marL="342900" indent="-342900" algn="just">
              <a:buFont typeface="Arial" panose="020B0604020202020204" pitchFamily="34" charset="0"/>
              <a:buChar char="•"/>
            </a:pPr>
            <a:r>
              <a:rPr lang="es-ES" sz="2200" dirty="0">
                <a:latin typeface="Josefin Sans" pitchFamily="2" charset="0"/>
              </a:rPr>
              <a:t>Pintura</a:t>
            </a:r>
          </a:p>
          <a:p>
            <a:pPr marL="342900" indent="-342900" algn="just">
              <a:buFont typeface="Arial" panose="020B0604020202020204" pitchFamily="34" charset="0"/>
              <a:buChar char="•"/>
            </a:pPr>
            <a:r>
              <a:rPr lang="es-ES" sz="2200" dirty="0">
                <a:latin typeface="Josefin Sans" pitchFamily="2" charset="0"/>
              </a:rPr>
              <a:t>Trabajos en madera</a:t>
            </a:r>
          </a:p>
          <a:p>
            <a:pPr marL="342900" indent="-342900" algn="just">
              <a:buFont typeface="Arial" panose="020B0604020202020204" pitchFamily="34" charset="0"/>
              <a:buChar char="•"/>
            </a:pPr>
            <a:r>
              <a:rPr lang="es-ES" sz="2200" dirty="0">
                <a:latin typeface="Josefin Sans" pitchFamily="2" charset="0"/>
              </a:rPr>
              <a:t>Cantar</a:t>
            </a:r>
          </a:p>
          <a:p>
            <a:pPr marL="342900" indent="-342900" algn="just">
              <a:buFont typeface="Arial" panose="020B0604020202020204" pitchFamily="34" charset="0"/>
              <a:buChar char="•"/>
            </a:pPr>
            <a:r>
              <a:rPr lang="es-ES" sz="2200" dirty="0">
                <a:latin typeface="Josefin Sans" pitchFamily="2" charset="0"/>
              </a:rPr>
              <a:t>Baile</a:t>
            </a:r>
          </a:p>
          <a:p>
            <a:pPr marL="342900" indent="-342900" algn="just">
              <a:buFont typeface="Arial" panose="020B0604020202020204" pitchFamily="34" charset="0"/>
              <a:buChar char="•"/>
            </a:pPr>
            <a:r>
              <a:rPr lang="es-ES" sz="2200" dirty="0">
                <a:latin typeface="Josefin Sans" pitchFamily="2" charset="0"/>
              </a:rPr>
              <a:t>Teatro </a:t>
            </a:r>
            <a:endParaRPr lang="en-IE" sz="2200" dirty="0">
              <a:latin typeface="Josefin Sans" pitchFamily="2" charset="0"/>
            </a:endParaRP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n-IE" sz="1200" dirty="0">
                <a:solidFill>
                  <a:srgbClr val="FFC652"/>
                </a:solidFill>
                <a:latin typeface="Josefin Sans" pitchFamily="2" charset="0"/>
                <a:hlinkClick r:id="rId2">
                  <a:extLst>
                    <a:ext uri="{A12FA001-AC4F-418D-AE19-62706E023703}">
                      <ahyp:hlinkClr xmlns:ahyp="http://schemas.microsoft.com/office/drawing/2018/hyperlinkcolor" val="tx"/>
                    </a:ext>
                  </a:extLst>
                </a:hlinkClick>
              </a:rPr>
              <a:t>Source: https://www.penguinrandomhouse.com/book-clubs/getting-started/</a:t>
            </a:r>
            <a:endParaRPr lang="en-IE" sz="1200" dirty="0">
              <a:solidFill>
                <a:srgbClr val="FFC652"/>
              </a:solidFill>
              <a:latin typeface="Josefin Sans" pitchFamily="2" charset="0"/>
            </a:endParaRPr>
          </a:p>
        </p:txBody>
      </p:sp>
      <p:pic>
        <p:nvPicPr>
          <p:cNvPr id="7" name="Picture 6" descr="A picture containing blur&#10;&#10;Description automatically generated">
            <a:extLst>
              <a:ext uri="{FF2B5EF4-FFF2-40B4-BE49-F238E27FC236}">
                <a16:creationId xmlns:a16="http://schemas.microsoft.com/office/drawing/2014/main" id="{BF648153-7AEF-47A8-AA32-D058DB8D4B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68202" y="1149411"/>
            <a:ext cx="5407243" cy="4349932"/>
          </a:xfrm>
          <a:prstGeom prst="rect">
            <a:avLst/>
          </a:prstGeom>
        </p:spPr>
      </p:pic>
      <p:sp>
        <p:nvSpPr>
          <p:cNvPr id="9" name="TextBox 8">
            <a:extLst>
              <a:ext uri="{FF2B5EF4-FFF2-40B4-BE49-F238E27FC236}">
                <a16:creationId xmlns:a16="http://schemas.microsoft.com/office/drawing/2014/main" id="{2DBF54A4-78C6-B300-25B3-052CA6C39134}"/>
              </a:ext>
            </a:extLst>
          </p:cNvPr>
          <p:cNvSpPr txBox="1"/>
          <p:nvPr/>
        </p:nvSpPr>
        <p:spPr>
          <a:xfrm>
            <a:off x="4348233" y="5624242"/>
            <a:ext cx="7727212" cy="646331"/>
          </a:xfrm>
          <a:prstGeom prst="rect">
            <a:avLst/>
          </a:prstGeom>
          <a:noFill/>
        </p:spPr>
        <p:txBody>
          <a:bodyPr wrap="square">
            <a:spAutoFit/>
          </a:bodyPr>
          <a:lstStyle/>
          <a:p>
            <a:pPr algn="r"/>
            <a:r>
              <a:rPr lang="en-IE" dirty="0">
                <a:solidFill>
                  <a:srgbClr val="51A9BA"/>
                </a:solidFill>
                <a:latin typeface="Josefin Sans" pitchFamily="2" charset="0"/>
              </a:rPr>
              <a:t>Read more about starting a Creative Collective here:</a:t>
            </a:r>
            <a:br>
              <a:rPr lang="en-IE" dirty="0">
                <a:solidFill>
                  <a:srgbClr val="51A9BA"/>
                </a:solidFill>
                <a:latin typeface="Josefin Sans" pitchFamily="2" charset="0"/>
              </a:rPr>
            </a:br>
            <a:r>
              <a:rPr lang="en-IE" dirty="0">
                <a:solidFill>
                  <a:srgbClr val="51A9BA"/>
                </a:solidFill>
                <a:latin typeface="Josefin Sans" pitchFamily="2" charset="0"/>
                <a:hlinkClick r:id="rId4">
                  <a:extLst>
                    <a:ext uri="{A12FA001-AC4F-418D-AE19-62706E023703}">
                      <ahyp:hlinkClr xmlns:ahyp="http://schemas.microsoft.com/office/drawing/2018/hyperlinkcolor" val="tx"/>
                    </a:ext>
                  </a:extLst>
                </a:hlinkClick>
              </a:rPr>
              <a:t>https://www.artclubbers.com/blog/2020/6/3/start-a-creative-collective</a:t>
            </a:r>
            <a:endParaRPr lang="en-IE" dirty="0">
              <a:solidFill>
                <a:srgbClr val="51A9BA"/>
              </a:solidFill>
              <a:latin typeface="Josefin Sans" pitchFamily="2" charset="0"/>
            </a:endParaRPr>
          </a:p>
        </p:txBody>
      </p:sp>
      <p:sp>
        <p:nvSpPr>
          <p:cNvPr id="10" name="TextBox 9">
            <a:extLst>
              <a:ext uri="{FF2B5EF4-FFF2-40B4-BE49-F238E27FC236}">
                <a16:creationId xmlns:a16="http://schemas.microsoft.com/office/drawing/2014/main" id="{B5566638-D0B7-4F06-15C6-C598EB40B018}"/>
              </a:ext>
            </a:extLst>
          </p:cNvPr>
          <p:cNvSpPr txBox="1"/>
          <p:nvPr/>
        </p:nvSpPr>
        <p:spPr>
          <a:xfrm>
            <a:off x="6681265" y="1220157"/>
            <a:ext cx="5394180" cy="276999"/>
          </a:xfrm>
          <a:prstGeom prst="rect">
            <a:avLst/>
          </a:prstGeom>
          <a:noFill/>
        </p:spPr>
        <p:txBody>
          <a:bodyPr wrap="square" rtlCol="0">
            <a:spAutoFit/>
          </a:bodyPr>
          <a:lstStyle/>
          <a:p>
            <a:pPr algn="r"/>
            <a:r>
              <a:rPr lang="en-IE" sz="1200" dirty="0">
                <a:solidFill>
                  <a:schemeClr val="bg1"/>
                </a:solidFill>
                <a:latin typeface="Josefin Sans" pitchFamily="2" charset="0"/>
              </a:rPr>
              <a:t>Image Credit – </a:t>
            </a:r>
            <a:r>
              <a:rPr lang="en-IE" sz="1200" dirty="0" err="1">
                <a:solidFill>
                  <a:schemeClr val="bg1"/>
                </a:solidFill>
                <a:latin typeface="Josefin Sans" pitchFamily="2" charset="0"/>
              </a:rPr>
              <a:t>Skitterphoto</a:t>
            </a:r>
            <a:r>
              <a:rPr lang="en-IE" sz="1200" dirty="0">
                <a:solidFill>
                  <a:schemeClr val="bg1"/>
                </a:solidFill>
                <a:latin typeface="Josefin Sans" pitchFamily="2" charset="0"/>
              </a:rPr>
              <a:t> – </a:t>
            </a:r>
            <a:r>
              <a:rPr lang="en-IE" sz="1200" dirty="0" err="1">
                <a:solidFill>
                  <a:schemeClr val="bg1"/>
                </a:solidFill>
                <a:latin typeface="Josefin Sans" pitchFamily="2" charset="0"/>
              </a:rPr>
              <a:t>Pixabay</a:t>
            </a:r>
            <a:r>
              <a:rPr lang="en-IE" sz="1200" dirty="0">
                <a:solidFill>
                  <a:schemeClr val="bg1"/>
                </a:solidFill>
                <a:latin typeface="Josefin Sans" pitchFamily="2" charset="0"/>
              </a:rPr>
              <a:t> </a:t>
            </a:r>
          </a:p>
        </p:txBody>
      </p:sp>
    </p:spTree>
    <p:extLst>
      <p:ext uri="{BB962C8B-B14F-4D97-AF65-F5344CB8AC3E}">
        <p14:creationId xmlns:p14="http://schemas.microsoft.com/office/powerpoint/2010/main" val="2885101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7718578" cy="866585"/>
          </a:xfrm>
        </p:spPr>
        <p:txBody>
          <a:bodyPr/>
          <a:lstStyle/>
          <a:p>
            <a:r>
              <a:rPr lang="es-ES" sz="2200" dirty="0">
                <a:latin typeface="Josefin Sans" pitchFamily="2" charset="0"/>
              </a:rPr>
              <a:t>Esta es una oportunidad para reflexionar sobre nuestro recurso y responder a unas breves preguntas. </a:t>
            </a:r>
            <a:endParaRPr lang="en-IE" dirty="0"/>
          </a:p>
        </p:txBody>
      </p:sp>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4" y="1832421"/>
            <a:ext cx="8681685" cy="697326"/>
          </a:xfrm>
        </p:spPr>
        <p:txBody>
          <a:bodyPr/>
          <a:lstStyle/>
          <a:p>
            <a:r>
              <a:rPr lang="en-IE" dirty="0" err="1"/>
              <a:t>Conclusiones</a:t>
            </a:r>
            <a:r>
              <a:rPr lang="en-IE" dirty="0"/>
              <a:t> y </a:t>
            </a:r>
            <a:r>
              <a:rPr lang="en-IE" dirty="0" err="1"/>
              <a:t>planificación</a:t>
            </a:r>
            <a:r>
              <a:rPr lang="en-IE" dirty="0"/>
              <a:t> </a:t>
            </a:r>
            <a:r>
              <a:rPr lang="en-IE" dirty="0" err="1"/>
              <a:t>futura</a:t>
            </a:r>
            <a:endParaRPr lang="en-IE" dirty="0"/>
          </a:p>
          <a:p>
            <a:endParaRPr lang="en-IE" dirty="0"/>
          </a:p>
        </p:txBody>
      </p:sp>
    </p:spTree>
    <p:extLst>
      <p:ext uri="{BB962C8B-B14F-4D97-AF65-F5344CB8AC3E}">
        <p14:creationId xmlns:p14="http://schemas.microsoft.com/office/powerpoint/2010/main" val="2536550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D4DC1D-F7DA-46D5-328C-C034416E416F}"/>
              </a:ext>
            </a:extLst>
          </p:cNvPr>
          <p:cNvSpPr>
            <a:spLocks noGrp="1"/>
          </p:cNvSpPr>
          <p:nvPr>
            <p:ph type="sldNum" sz="quarter" idx="12"/>
          </p:nvPr>
        </p:nvSpPr>
        <p:spPr/>
        <p:txBody>
          <a:bodyPr/>
          <a:lstStyle/>
          <a:p>
            <a:fld id="{48F63A3B-78C7-47BE-AE5E-E10140E04643}" type="slidenum">
              <a:rPr lang="en-US" smtClean="0"/>
              <a:t>58</a:t>
            </a:fld>
            <a:endParaRPr lang="en-US" dirty="0"/>
          </a:p>
        </p:txBody>
      </p:sp>
      <p:pic>
        <p:nvPicPr>
          <p:cNvPr id="4" name="Picture 3" descr="A picture containing text, vector graphics&#10;&#10;Description automatically generated">
            <a:extLst>
              <a:ext uri="{FF2B5EF4-FFF2-40B4-BE49-F238E27FC236}">
                <a16:creationId xmlns:a16="http://schemas.microsoft.com/office/drawing/2014/main" id="{9CEA4715-1063-7569-8CD4-D10435B38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404" y="3667453"/>
            <a:ext cx="4621427" cy="3425326"/>
          </a:xfrm>
          <a:prstGeom prst="rect">
            <a:avLst/>
          </a:prstGeom>
        </p:spPr>
      </p:pic>
      <p:sp>
        <p:nvSpPr>
          <p:cNvPr id="5" name="TextBox 4">
            <a:extLst>
              <a:ext uri="{FF2B5EF4-FFF2-40B4-BE49-F238E27FC236}">
                <a16:creationId xmlns:a16="http://schemas.microsoft.com/office/drawing/2014/main" id="{4BF92BCE-D4CC-FFC2-7B7B-EE00F96FB9D7}"/>
              </a:ext>
            </a:extLst>
          </p:cNvPr>
          <p:cNvSpPr txBox="1"/>
          <p:nvPr/>
        </p:nvSpPr>
        <p:spPr>
          <a:xfrm>
            <a:off x="523102" y="638982"/>
            <a:ext cx="11145795" cy="3877985"/>
          </a:xfrm>
          <a:prstGeom prst="rect">
            <a:avLst/>
          </a:prstGeom>
          <a:noFill/>
        </p:spPr>
        <p:txBody>
          <a:bodyPr wrap="square" rtlCol="0">
            <a:spAutoFit/>
          </a:bodyPr>
          <a:lstStyle/>
          <a:p>
            <a:pPr algn="just"/>
            <a:r>
              <a:rPr lang="es-ES" sz="3000" dirty="0">
                <a:latin typeface="Josefin Sans" pitchFamily="2" charset="0"/>
              </a:rPr>
              <a:t>¿Cuáles son las principales conclusiones de este curso?</a:t>
            </a:r>
          </a:p>
          <a:p>
            <a:pPr algn="just"/>
            <a:r>
              <a:rPr lang="es-ES" sz="3000" dirty="0">
                <a:latin typeface="Josefin Sans" pitchFamily="2" charset="0"/>
              </a:rPr>
              <a:t>¿Se siente mejor preparado para pensar en utilizar su consulta como salida para los grupos de prescripción social?</a:t>
            </a:r>
          </a:p>
          <a:p>
            <a:pPr algn="just"/>
            <a:r>
              <a:rPr lang="es-ES" sz="3000" dirty="0">
                <a:latin typeface="Josefin Sans" pitchFamily="2" charset="0"/>
              </a:rPr>
              <a:t>¿Consideraría utilizar alguna de las actividades enumeradas en su consulta?</a:t>
            </a:r>
          </a:p>
          <a:p>
            <a:pPr algn="just"/>
            <a:r>
              <a:rPr lang="es-ES" sz="3000" dirty="0">
                <a:latin typeface="Josefin Sans" pitchFamily="2" charset="0"/>
              </a:rPr>
              <a:t>¿Este recurso le ha hecho pensar más en los beneficios del arte y la cultura en la prescripción social? </a:t>
            </a:r>
            <a:endParaRPr lang="en-IE" sz="2000" dirty="0">
              <a:latin typeface="Josefin Sans" pitchFamily="2" charset="0"/>
            </a:endParaRPr>
          </a:p>
          <a:p>
            <a:endParaRPr lang="en-IE" dirty="0">
              <a:latin typeface="Josefin Sans" pitchFamily="2" charset="0"/>
            </a:endParaRPr>
          </a:p>
          <a:p>
            <a:endParaRPr lang="en-IE" dirty="0">
              <a:latin typeface="Josefin Sans" pitchFamily="2" charset="0"/>
            </a:endParaRPr>
          </a:p>
        </p:txBody>
      </p:sp>
    </p:spTree>
    <p:extLst>
      <p:ext uri="{BB962C8B-B14F-4D97-AF65-F5344CB8AC3E}">
        <p14:creationId xmlns:p14="http://schemas.microsoft.com/office/powerpoint/2010/main" val="1572066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30D21D-EDA4-E8E6-9E11-BD0AF91375E2}"/>
              </a:ext>
            </a:extLst>
          </p:cNvPr>
          <p:cNvSpPr>
            <a:spLocks noGrp="1"/>
          </p:cNvSpPr>
          <p:nvPr>
            <p:ph type="body" sz="quarter" idx="16"/>
          </p:nvPr>
        </p:nvSpPr>
        <p:spPr/>
        <p:txBody>
          <a:bodyPr/>
          <a:lstStyle/>
          <a:p>
            <a:r>
              <a:rPr lang="en-US" dirty="0">
                <a:solidFill>
                  <a:srgbClr val="FFC652"/>
                </a:solidFill>
                <a:latin typeface="Amatic SC" panose="00000500000000000000" pitchFamily="2" charset="-79"/>
                <a:cs typeface="Amatic SC" panose="00000500000000000000" pitchFamily="2" charset="-79"/>
                <a:hlinkClick r:id="rId2">
                  <a:extLst>
                    <a:ext uri="{A12FA001-AC4F-418D-AE19-62706E023703}">
                      <ahyp:hlinkClr xmlns:ahyp="http://schemas.microsoft.com/office/drawing/2018/hyperlinkcolor" val="tx"/>
                    </a:ext>
                  </a:extLst>
                </a:hlinkClick>
              </a:rPr>
              <a:t>University of Liverpool The Art of Social Prescribing: Informing policy on creative interventions in mental health care</a:t>
            </a:r>
            <a:endParaRPr lang="en-US" dirty="0">
              <a:solidFill>
                <a:srgbClr val="FFC652"/>
              </a:solidFill>
              <a:latin typeface="Amatic SC" panose="00000500000000000000" pitchFamily="2" charset="-79"/>
              <a:cs typeface="Amatic SC" panose="00000500000000000000" pitchFamily="2" charset="-79"/>
            </a:endParaRPr>
          </a:p>
          <a:p>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The World Health </a:t>
            </a:r>
            <a:r>
              <a:rPr lang="en-US" dirty="0" err="1">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Organisation</a:t>
            </a:r>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 </a:t>
            </a:r>
            <a:r>
              <a:rPr lang="en-US" dirty="0" err="1">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Emphasises</a:t>
            </a:r>
            <a:r>
              <a:rPr lang="en-US"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 Link Between the Arts and Mental Health</a:t>
            </a:r>
            <a:endParaRPr lang="en-US" dirty="0">
              <a:solidFill>
                <a:schemeClr val="tx1"/>
              </a:solidFill>
              <a:latin typeface="Amatic SC" panose="00000500000000000000" pitchFamily="2" charset="-79"/>
              <a:cs typeface="Amatic SC" panose="00000500000000000000" pitchFamily="2" charset="-79"/>
            </a:endParaRPr>
          </a:p>
          <a:p>
            <a:r>
              <a:rPr lang="en-US" altLang="en-US" sz="2400" dirty="0">
                <a:solidFill>
                  <a:srgbClr val="050505"/>
                </a:solidFill>
                <a:latin typeface="Amatic SC" panose="00000500000000000000" pitchFamily="2" charset="-79"/>
                <a:cs typeface="Amatic SC" panose="00000500000000000000" pitchFamily="2" charset="-79"/>
              </a:rPr>
              <a:t>Discover more art and cultural activities for your health and wellbeing: </a:t>
            </a:r>
            <a:r>
              <a:rPr lang="en-US" altLang="en-US" sz="2400" dirty="0">
                <a:solidFill>
                  <a:srgbClr val="FFC652"/>
                </a:solidFill>
                <a:latin typeface="Amatic SC" panose="00000500000000000000" pitchFamily="2" charset="-79"/>
                <a:cs typeface="Amatic SC" panose="00000500000000000000" pitchFamily="2" charset="-79"/>
                <a:hlinkClick r:id="rId4">
                  <a:extLst>
                    <a:ext uri="{A12FA001-AC4F-418D-AE19-62706E023703}">
                      <ahyp:hlinkClr xmlns:ahyp="http://schemas.microsoft.com/office/drawing/2018/hyperlinkcolor" val="tx"/>
                    </a:ext>
                  </a:extLst>
                </a:hlinkClick>
              </a:rPr>
              <a:t>g.co/</a:t>
            </a:r>
            <a:r>
              <a:rPr lang="en-US" altLang="en-US" sz="2400" dirty="0" err="1">
                <a:solidFill>
                  <a:srgbClr val="FFC652"/>
                </a:solidFill>
                <a:latin typeface="Amatic SC" panose="00000500000000000000" pitchFamily="2" charset="-79"/>
                <a:cs typeface="Amatic SC" panose="00000500000000000000" pitchFamily="2" charset="-79"/>
                <a:hlinkClick r:id="rId4">
                  <a:extLst>
                    <a:ext uri="{A12FA001-AC4F-418D-AE19-62706E023703}">
                      <ahyp:hlinkClr xmlns:ahyp="http://schemas.microsoft.com/office/drawing/2018/hyperlinkcolor" val="tx"/>
                    </a:ext>
                  </a:extLst>
                </a:hlinkClick>
              </a:rPr>
              <a:t>artshealth</a:t>
            </a:r>
            <a:endParaRPr lang="en-US" altLang="en-US" sz="2400" dirty="0">
              <a:solidFill>
                <a:srgbClr val="FFC652"/>
              </a:solidFill>
              <a:latin typeface="Amatic SC" panose="00000500000000000000" pitchFamily="2" charset="-79"/>
              <a:cs typeface="Amatic SC" panose="00000500000000000000" pitchFamily="2" charset="-79"/>
            </a:endParaRPr>
          </a:p>
          <a:p>
            <a:r>
              <a:rPr lang="es-ES" dirty="0">
                <a:solidFill>
                  <a:schemeClr val="tx1"/>
                </a:solidFill>
                <a:latin typeface="Amatic SC" panose="00000500000000000000" pitchFamily="2" charset="-79"/>
                <a:cs typeface="Amatic SC" panose="00000500000000000000" pitchFamily="2" charset="-79"/>
              </a:rPr>
              <a:t>EL PAPEL (Y LA RESPONSABILIDAD) DEL ARTE EN LA SALUD: </a:t>
            </a:r>
            <a:r>
              <a:rPr lang="es-ES" dirty="0">
                <a:solidFill>
                  <a:schemeClr val="tx1"/>
                </a:solidFill>
                <a:latin typeface="Amatic SC" panose="00000500000000000000" pitchFamily="2" charset="-79"/>
                <a:cs typeface="Amatic SC" panose="00000500000000000000" pitchFamily="2" charset="-79"/>
                <a:hlinkClick r:id="rId5"/>
              </a:rPr>
              <a:t>https://ethic.es/2021/12/el-papel-y-la-responsabilidad-del-arte-en-la-salud/</a:t>
            </a:r>
            <a:endParaRPr lang="es-ES" dirty="0">
              <a:solidFill>
                <a:schemeClr val="tx1"/>
              </a:solidFill>
              <a:latin typeface="Amatic SC" panose="00000500000000000000" pitchFamily="2" charset="-79"/>
              <a:cs typeface="Amatic SC" panose="00000500000000000000" pitchFamily="2" charset="-79"/>
            </a:endParaRPr>
          </a:p>
          <a:p>
            <a:r>
              <a:rPr lang="es-ES" dirty="0">
                <a:solidFill>
                  <a:schemeClr val="tx1"/>
                </a:solidFill>
                <a:latin typeface="Amatic SC" panose="00000500000000000000" pitchFamily="2" charset="-79"/>
                <a:cs typeface="Amatic SC" panose="00000500000000000000" pitchFamily="2" charset="-79"/>
              </a:rPr>
              <a:t>Arte y Salud Mental en </a:t>
            </a:r>
            <a:r>
              <a:rPr lang="es-ES" dirty="0" err="1">
                <a:solidFill>
                  <a:schemeClr val="tx1"/>
                </a:solidFill>
                <a:latin typeface="Amatic SC" panose="00000500000000000000" pitchFamily="2" charset="-79"/>
                <a:cs typeface="Amatic SC" panose="00000500000000000000" pitchFamily="2" charset="-79"/>
              </a:rPr>
              <a:t>andalucia</a:t>
            </a:r>
            <a:r>
              <a:rPr lang="es-ES" dirty="0">
                <a:solidFill>
                  <a:schemeClr val="tx1"/>
                </a:solidFill>
                <a:latin typeface="Amatic SC" panose="00000500000000000000" pitchFamily="2" charset="-79"/>
                <a:cs typeface="Amatic SC" panose="00000500000000000000" pitchFamily="2" charset="-79"/>
              </a:rPr>
              <a:t>: </a:t>
            </a:r>
            <a:r>
              <a:rPr lang="es-ES" dirty="0">
                <a:solidFill>
                  <a:schemeClr val="tx1"/>
                </a:solidFill>
                <a:latin typeface="Amatic SC" panose="00000500000000000000" pitchFamily="2" charset="-79"/>
                <a:cs typeface="Amatic SC" panose="00000500000000000000" pitchFamily="2" charset="-79"/>
                <a:hlinkClick r:id="rId6"/>
              </a:rPr>
              <a:t>https://www.sspa.juntadeandalucia.es/servicioandaluzdesalud/el-sas/servicios-y-centros/salud-mental/salud-mental-derechos-y-recuperacion/arte-y-salud-mental</a:t>
            </a:r>
            <a:endParaRPr lang="es-ES" dirty="0">
              <a:solidFill>
                <a:schemeClr val="tx1"/>
              </a:solidFill>
              <a:latin typeface="Amatic SC" panose="00000500000000000000" pitchFamily="2" charset="-79"/>
              <a:cs typeface="Amatic SC" panose="00000500000000000000" pitchFamily="2" charset="-79"/>
            </a:endParaRPr>
          </a:p>
          <a:p>
            <a:r>
              <a:rPr lang="en-US" dirty="0">
                <a:solidFill>
                  <a:schemeClr val="tx1"/>
                </a:solidFill>
                <a:latin typeface="Amatic SC" panose="00000500000000000000" pitchFamily="2" charset="-79"/>
                <a:cs typeface="Amatic SC" panose="00000500000000000000" pitchFamily="2" charset="-79"/>
              </a:rPr>
              <a:t>ARTE TERAPIA GRUPAL INFANTO-JUVENIL EN CENTRO COMUNITARIO DE SALUD MENTAL FAMILIAR: </a:t>
            </a:r>
            <a:r>
              <a:rPr lang="en-US" dirty="0">
                <a:solidFill>
                  <a:schemeClr val="tx1"/>
                </a:solidFill>
                <a:latin typeface="Amatic SC" panose="00000500000000000000" pitchFamily="2" charset="-79"/>
                <a:cs typeface="Amatic SC" panose="00000500000000000000" pitchFamily="2" charset="-79"/>
                <a:hlinkClick r:id="rId7" action="ppaction://hlinkfile"/>
              </a:rPr>
              <a:t>file:///C:/Users/JoseMiguelGimenez/Downloads/Dialnet-ArteTerapiaGrupalInfantojuvenilEnCentroComunitario-7426868.pdf</a:t>
            </a:r>
            <a:endParaRPr lang="en-US" dirty="0">
              <a:solidFill>
                <a:schemeClr val="tx1"/>
              </a:solidFill>
              <a:latin typeface="Amatic SC" panose="00000500000000000000" pitchFamily="2" charset="-79"/>
              <a:cs typeface="Amatic SC" panose="00000500000000000000" pitchFamily="2" charset="-79"/>
            </a:endParaRPr>
          </a:p>
          <a:p>
            <a:r>
              <a:rPr lang="es-ES" dirty="0">
                <a:solidFill>
                  <a:schemeClr val="tx1"/>
                </a:solidFill>
                <a:latin typeface="Amatic SC" panose="00000500000000000000" pitchFamily="2" charset="-79"/>
                <a:cs typeface="Amatic SC" panose="00000500000000000000" pitchFamily="2" charset="-79"/>
              </a:rPr>
              <a:t>ESPACIO YANANÁ: ARTE, CULTURA Y SALUD MENTAL: </a:t>
            </a:r>
            <a:r>
              <a:rPr lang="es-ES" dirty="0">
                <a:solidFill>
                  <a:schemeClr val="tx1"/>
                </a:solidFill>
                <a:latin typeface="Amatic SC" panose="00000500000000000000" pitchFamily="2" charset="-79"/>
                <a:cs typeface="Amatic SC" panose="00000500000000000000" pitchFamily="2" charset="-79"/>
                <a:hlinkClick r:id="rId8"/>
              </a:rPr>
              <a:t>https://buenaspracticasconsaludmental.org/espacio-yanana-arte-cultura-y-salud-mental/</a:t>
            </a:r>
            <a:endParaRPr lang="es-ES" dirty="0">
              <a:solidFill>
                <a:schemeClr val="tx1"/>
              </a:solidFill>
              <a:latin typeface="Amatic SC" panose="00000500000000000000" pitchFamily="2" charset="-79"/>
              <a:cs typeface="Amatic SC" panose="00000500000000000000" pitchFamily="2" charset="-79"/>
            </a:endParaRPr>
          </a:p>
          <a:p>
            <a:endParaRPr lang="es-ES" dirty="0">
              <a:solidFill>
                <a:schemeClr val="tx1"/>
              </a:solidFill>
              <a:latin typeface="Amatic SC" panose="00000500000000000000" pitchFamily="2" charset="-79"/>
              <a:cs typeface="Amatic SC" panose="00000500000000000000" pitchFamily="2" charset="-79"/>
            </a:endParaRPr>
          </a:p>
          <a:p>
            <a:endParaRPr lang="en-US" dirty="0">
              <a:solidFill>
                <a:schemeClr val="tx1"/>
              </a:solidFill>
              <a:latin typeface="Amatic SC" panose="00000500000000000000" pitchFamily="2" charset="-79"/>
              <a:cs typeface="Amatic SC" panose="00000500000000000000" pitchFamily="2" charset="-79"/>
            </a:endParaRPr>
          </a:p>
          <a:p>
            <a:endParaRPr lang="en-US" dirty="0">
              <a:solidFill>
                <a:schemeClr val="tx1"/>
              </a:solidFill>
              <a:latin typeface="Amatic SC" panose="00000500000000000000" pitchFamily="2" charset="-79"/>
              <a:cs typeface="Amatic SC" panose="00000500000000000000" pitchFamily="2" charset="-79"/>
            </a:endParaRPr>
          </a:p>
          <a:p>
            <a:endParaRPr lang="en-IE" dirty="0">
              <a:solidFill>
                <a:srgbClr val="FFC652"/>
              </a:solidFill>
              <a:latin typeface="Amatic SC" panose="00000500000000000000" pitchFamily="2" charset="-79"/>
              <a:cs typeface="Amatic SC" panose="00000500000000000000" pitchFamily="2" charset="-79"/>
            </a:endParaRPr>
          </a:p>
        </p:txBody>
      </p:sp>
      <p:sp>
        <p:nvSpPr>
          <p:cNvPr id="3" name="Text Placeholder 2">
            <a:extLst>
              <a:ext uri="{FF2B5EF4-FFF2-40B4-BE49-F238E27FC236}">
                <a16:creationId xmlns:a16="http://schemas.microsoft.com/office/drawing/2014/main" id="{06B4174A-C3E7-7A39-C9F9-83012C0D3CDA}"/>
              </a:ext>
            </a:extLst>
          </p:cNvPr>
          <p:cNvSpPr>
            <a:spLocks noGrp="1"/>
          </p:cNvSpPr>
          <p:nvPr>
            <p:ph type="body" sz="quarter" idx="17"/>
          </p:nvPr>
        </p:nvSpPr>
        <p:spPr/>
        <p:txBody>
          <a:bodyPr/>
          <a:lstStyle/>
          <a:p>
            <a:r>
              <a:rPr lang="en-IE" dirty="0" err="1"/>
              <a:t>Otros</a:t>
            </a:r>
            <a:r>
              <a:rPr lang="en-IE" dirty="0"/>
              <a:t> enlaces </a:t>
            </a:r>
            <a:r>
              <a:rPr lang="en-IE" dirty="0" err="1"/>
              <a:t>interesantes</a:t>
            </a:r>
            <a:r>
              <a:rPr lang="en-IE" dirty="0"/>
              <a:t> para </a:t>
            </a:r>
            <a:r>
              <a:rPr lang="en-IE" dirty="0" err="1"/>
              <a:t>explorar</a:t>
            </a:r>
            <a:r>
              <a:rPr lang="en-IE" dirty="0"/>
              <a:t>...</a:t>
            </a:r>
          </a:p>
        </p:txBody>
      </p:sp>
    </p:spTree>
    <p:extLst>
      <p:ext uri="{BB962C8B-B14F-4D97-AF65-F5344CB8AC3E}">
        <p14:creationId xmlns:p14="http://schemas.microsoft.com/office/powerpoint/2010/main" val="288737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1B780-1CB3-98DB-03DB-10ED943C56DF}"/>
              </a:ext>
            </a:extLst>
          </p:cNvPr>
          <p:cNvSpPr>
            <a:spLocks noGrp="1"/>
          </p:cNvSpPr>
          <p:nvPr>
            <p:ph type="body" sz="quarter" idx="16"/>
          </p:nvPr>
        </p:nvSpPr>
        <p:spPr>
          <a:xfrm>
            <a:off x="862262" y="1223561"/>
            <a:ext cx="7184457" cy="1160521"/>
          </a:xfrm>
        </p:spPr>
        <p:txBody>
          <a:bodyPr/>
          <a:lstStyle/>
          <a:p>
            <a:pPr algn="just"/>
            <a:r>
              <a:rPr lang="es-ES" sz="2800" dirty="0">
                <a:ea typeface="Calibri" panose="020F0502020204030204" pitchFamily="34" charset="0"/>
                <a:cs typeface="Times New Roman" panose="02020603050405020304" pitchFamily="18" charset="0"/>
              </a:rPr>
              <a:t>La prescripción social es un poderoso mecanismo comunitario de eficacia probada para mejorar el bienestar físico, emocional y mental de los adultos mediante la conexión con fuentes de apoyo no médicas basadas en la comunidad</a:t>
            </a:r>
            <a:endParaRPr lang="en-US" dirty="0">
              <a:ea typeface="Calibri" panose="020F0502020204030204" pitchFamily="34" charset="0"/>
              <a:cs typeface="Times New Roman" panose="02020603050405020304" pitchFamily="18" charset="0"/>
            </a:endParaRPr>
          </a:p>
          <a:p>
            <a:pPr algn="just"/>
            <a:r>
              <a:rPr lang="en-US" sz="2800" dirty="0">
                <a:ea typeface="Calibri" panose="020F0502020204030204" pitchFamily="34" charset="0"/>
                <a:cs typeface="Times New Roman" panose="02020603050405020304" pitchFamily="18" charset="0"/>
              </a:rPr>
              <a:t>Este </a:t>
            </a:r>
            <a:r>
              <a:rPr lang="en-US" sz="2800" dirty="0" err="1">
                <a:ea typeface="Calibri" panose="020F0502020204030204" pitchFamily="34" charset="0"/>
                <a:cs typeface="Times New Roman" panose="02020603050405020304" pitchFamily="18" charset="0"/>
              </a:rPr>
              <a:t>recurso</a:t>
            </a:r>
            <a:r>
              <a:rPr lang="en-US" sz="2800" dirty="0">
                <a:ea typeface="Calibri" panose="020F0502020204030204" pitchFamily="34" charset="0"/>
                <a:cs typeface="Times New Roman" panose="02020603050405020304" pitchFamily="18" charset="0"/>
              </a:rPr>
              <a:t> se centra, </a:t>
            </a:r>
            <a:r>
              <a:rPr lang="en-US" sz="2800" dirty="0" err="1">
                <a:ea typeface="Calibri" panose="020F0502020204030204" pitchFamily="34" charset="0"/>
                <a:cs typeface="Times New Roman" panose="02020603050405020304" pitchFamily="18" charset="0"/>
              </a:rPr>
              <a:t>en</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cambio</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en</a:t>
            </a:r>
            <a:r>
              <a:rPr lang="en-US" sz="2800" dirty="0">
                <a:ea typeface="Calibri" panose="020F0502020204030204" pitchFamily="34" charset="0"/>
                <a:cs typeface="Times New Roman" panose="02020603050405020304" pitchFamily="18" charset="0"/>
              </a:rPr>
              <a:t> la </a:t>
            </a:r>
            <a:r>
              <a:rPr lang="en-US" sz="2800" dirty="0" err="1">
                <a:ea typeface="Calibri" panose="020F0502020204030204" pitchFamily="34" charset="0"/>
                <a:cs typeface="Times New Roman" panose="02020603050405020304" pitchFamily="18" charset="0"/>
              </a:rPr>
              <a:t>integración</a:t>
            </a:r>
            <a:r>
              <a:rPr lang="en-US" sz="2800" dirty="0">
                <a:ea typeface="Calibri" panose="020F0502020204030204" pitchFamily="34" charset="0"/>
                <a:cs typeface="Times New Roman" panose="02020603050405020304" pitchFamily="18" charset="0"/>
              </a:rPr>
              <a:t> de la </a:t>
            </a:r>
            <a:r>
              <a:rPr lang="en-US" sz="2800" dirty="0" err="1">
                <a:ea typeface="Calibri" panose="020F0502020204030204" pitchFamily="34" charset="0"/>
                <a:cs typeface="Times New Roman" panose="02020603050405020304" pitchFamily="18" charset="0"/>
              </a:rPr>
              <a:t>salud</a:t>
            </a:r>
            <a:r>
              <a:rPr lang="en-US" sz="2800" dirty="0">
                <a:ea typeface="Calibri" panose="020F0502020204030204" pitchFamily="34" charset="0"/>
                <a:cs typeface="Times New Roman" panose="02020603050405020304" pitchFamily="18" charset="0"/>
              </a:rPr>
              <a:t> y </a:t>
            </a:r>
            <a:r>
              <a:rPr lang="en-US" sz="2800" dirty="0" err="1">
                <a:ea typeface="Calibri" panose="020F0502020204030204" pitchFamily="34" charset="0"/>
                <a:cs typeface="Times New Roman" panose="02020603050405020304" pitchFamily="18" charset="0"/>
              </a:rPr>
              <a:t>el</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bienestar</a:t>
            </a:r>
            <a:r>
              <a:rPr lang="en-US" sz="2800" dirty="0">
                <a:ea typeface="Calibri" panose="020F0502020204030204" pitchFamily="34" charset="0"/>
                <a:cs typeface="Times New Roman" panose="02020603050405020304" pitchFamily="18" charset="0"/>
              </a:rPr>
              <a:t> (a </a:t>
            </a:r>
            <a:r>
              <a:rPr lang="en-US" sz="2800" dirty="0" err="1">
                <a:ea typeface="Calibri" panose="020F0502020204030204" pitchFamily="34" charset="0"/>
                <a:cs typeface="Times New Roman" panose="02020603050405020304" pitchFamily="18" charset="0"/>
              </a:rPr>
              <a:t>través</a:t>
            </a:r>
            <a:r>
              <a:rPr lang="en-US" sz="2800" dirty="0">
                <a:ea typeface="Calibri" panose="020F0502020204030204" pitchFamily="34" charset="0"/>
                <a:cs typeface="Times New Roman" panose="02020603050405020304" pitchFamily="18" charset="0"/>
              </a:rPr>
              <a:t> de la </a:t>
            </a:r>
            <a:r>
              <a:rPr lang="en-US" sz="2800" dirty="0" err="1">
                <a:ea typeface="Calibri" panose="020F0502020204030204" pitchFamily="34" charset="0"/>
                <a:cs typeface="Times New Roman" panose="02020603050405020304" pitchFamily="18" charset="0"/>
              </a:rPr>
              <a:t>prescripción</a:t>
            </a:r>
            <a:r>
              <a:rPr lang="en-US" sz="2800" dirty="0">
                <a:ea typeface="Calibri" panose="020F0502020204030204" pitchFamily="34" charset="0"/>
                <a:cs typeface="Times New Roman" panose="02020603050405020304" pitchFamily="18" charset="0"/>
              </a:rPr>
              <a:t> social) </a:t>
            </a:r>
            <a:r>
              <a:rPr lang="en-US" sz="2800" dirty="0" err="1">
                <a:ea typeface="Calibri" panose="020F0502020204030204" pitchFamily="34" charset="0"/>
                <a:cs typeface="Times New Roman" panose="02020603050405020304" pitchFamily="18" charset="0"/>
              </a:rPr>
              <a:t>en</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los</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entornos</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sociales</a:t>
            </a:r>
            <a:r>
              <a:rPr lang="en-US" sz="2800" dirty="0">
                <a:ea typeface="Calibri" panose="020F0502020204030204" pitchFamily="34" charset="0"/>
                <a:cs typeface="Times New Roman" panose="02020603050405020304" pitchFamily="18" charset="0"/>
              </a:rPr>
              <a:t> y </a:t>
            </a:r>
            <a:r>
              <a:rPr lang="en-US" sz="2800" dirty="0" err="1">
                <a:ea typeface="Calibri" panose="020F0502020204030204" pitchFamily="34" charset="0"/>
                <a:cs typeface="Times New Roman" panose="02020603050405020304" pitchFamily="18" charset="0"/>
              </a:rPr>
              <a:t>culturares</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comunitarios</a:t>
            </a:r>
            <a:r>
              <a:rPr lang="en-US" dirty="0">
                <a:ea typeface="Calibri" panose="020F0502020204030204" pitchFamily="34" charset="0"/>
                <a:cs typeface="Times New Roman" panose="02020603050405020304" pitchFamily="18" charset="0"/>
              </a:rPr>
              <a:t>/</a:t>
            </a:r>
            <a:r>
              <a:rPr lang="en-US" dirty="0" err="1">
                <a:ea typeface="Calibri" panose="020F0502020204030204" pitchFamily="34" charset="0"/>
                <a:cs typeface="Times New Roman" panose="02020603050405020304" pitchFamily="18" charset="0"/>
              </a:rPr>
              <a:t>públicos</a:t>
            </a:r>
            <a:endParaRPr lang="en-US" sz="2800" dirty="0">
              <a:ea typeface="Calibri" panose="020F050202020403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B8B443CD-B65E-0CEC-F0F6-1573953981CB}"/>
              </a:ext>
            </a:extLst>
          </p:cNvPr>
          <p:cNvSpPr>
            <a:spLocks noGrp="1"/>
          </p:cNvSpPr>
          <p:nvPr>
            <p:ph type="body" sz="quarter" idx="18"/>
          </p:nvPr>
        </p:nvSpPr>
        <p:spPr>
          <a:xfrm>
            <a:off x="9112470" y="3087000"/>
            <a:ext cx="2352215" cy="684000"/>
          </a:xfrm>
        </p:spPr>
        <p:txBody>
          <a:bodyPr/>
          <a:lstStyle/>
          <a:p>
            <a:pPr algn="ctr"/>
            <a:r>
              <a:rPr lang="en-IE" sz="3600" dirty="0"/>
              <a:t>¿</a:t>
            </a:r>
            <a:r>
              <a:rPr lang="en-IE" sz="3600" dirty="0" err="1"/>
              <a:t>Qué</a:t>
            </a:r>
            <a:r>
              <a:rPr lang="en-IE" sz="3600" dirty="0"/>
              <a:t> es la </a:t>
            </a:r>
            <a:r>
              <a:rPr lang="en-IE" sz="3600" dirty="0" err="1"/>
              <a:t>prescripción</a:t>
            </a:r>
            <a:r>
              <a:rPr lang="en-IE" sz="3600" dirty="0"/>
              <a:t> social?</a:t>
            </a:r>
          </a:p>
        </p:txBody>
      </p:sp>
    </p:spTree>
    <p:extLst>
      <p:ext uri="{BB962C8B-B14F-4D97-AF65-F5344CB8AC3E}">
        <p14:creationId xmlns:p14="http://schemas.microsoft.com/office/powerpoint/2010/main" val="2312703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a:xfrm>
            <a:off x="325120" y="4666664"/>
            <a:ext cx="11673840" cy="992499"/>
          </a:xfrm>
        </p:spPr>
        <p:txBody>
          <a:bodyPr/>
          <a:lstStyle/>
          <a:p>
            <a:r>
              <a:rPr lang="es-ES" sz="4000" dirty="0"/>
              <a:t>Gracias por participar en nuestro Curso de Introducción a la Prescripción Social para educadores de Servicios Sociales/Culturales</a:t>
            </a:r>
          </a:p>
          <a:p>
            <a:endParaRPr lang="en-US" sz="4000" dirty="0"/>
          </a:p>
        </p:txBody>
      </p:sp>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a:xfrm>
            <a:off x="-4022" y="6038439"/>
            <a:ext cx="12196022" cy="819561"/>
          </a:xfrm>
        </p:spPr>
        <p:txBody>
          <a:bodyPr>
            <a:normAutofit/>
          </a:bodyPr>
          <a:lstStyle/>
          <a:p>
            <a:r>
              <a:rPr lang="es-ES" sz="2200" dirty="0"/>
              <a:t>Puede obtener más información sobre el Proyecto </a:t>
            </a:r>
            <a:r>
              <a:rPr lang="es-ES" sz="2200" dirty="0" err="1"/>
              <a:t>Activate</a:t>
            </a:r>
            <a:r>
              <a:rPr lang="es-ES" sz="2200" dirty="0"/>
              <a:t> en el sitio web </a:t>
            </a:r>
            <a:r>
              <a:rPr lang="en-US" sz="2200" b="1" dirty="0">
                <a:solidFill>
                  <a:schemeClr val="tx1"/>
                </a:solidFill>
                <a:hlinkClick r:id="rId2">
                  <a:extLst>
                    <a:ext uri="{A12FA001-AC4F-418D-AE19-62706E023703}">
                      <ahyp:hlinkClr xmlns:ahyp="http://schemas.microsoft.com/office/drawing/2018/hyperlinkcolor" val="tx"/>
                    </a:ext>
                  </a:extLst>
                </a:hlinkClick>
              </a:rPr>
              <a:t>www.socialprescribers.eu</a:t>
            </a:r>
            <a:endParaRPr lang="en-US" sz="2200" b="1" dirty="0">
              <a:solidFill>
                <a:schemeClr val="tx1"/>
              </a:solidFill>
            </a:endParaRPr>
          </a:p>
          <a:p>
            <a:endParaRPr lang="en-US" sz="2200" dirty="0"/>
          </a:p>
        </p:txBody>
      </p:sp>
    </p:spTree>
    <p:extLst>
      <p:ext uri="{BB962C8B-B14F-4D97-AF65-F5344CB8AC3E}">
        <p14:creationId xmlns:p14="http://schemas.microsoft.com/office/powerpoint/2010/main" val="8469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7BFA85-6B20-E146-8CDB-E480FC5646F3}"/>
              </a:ext>
            </a:extLst>
          </p:cNvPr>
          <p:cNvSpPr txBox="1"/>
          <p:nvPr/>
        </p:nvSpPr>
        <p:spPr>
          <a:xfrm>
            <a:off x="699741" y="2027394"/>
            <a:ext cx="10512420" cy="4341445"/>
          </a:xfrm>
          <a:prstGeom prst="rect">
            <a:avLst/>
          </a:prstGeom>
          <a:noFill/>
          <a:ln>
            <a:noFill/>
          </a:ln>
        </p:spPr>
        <p:txBody>
          <a:bodyPr wrap="square" rtlCol="0">
            <a:spAutoFit/>
          </a:bodyPr>
          <a:lstStyle/>
          <a:p>
            <a:pPr algn="just"/>
            <a:r>
              <a:rPr lang="en-US" sz="2000" dirty="0" err="1">
                <a:latin typeface="Josefin Sans" pitchFamily="2" charset="0"/>
              </a:rPr>
              <a:t>Muchas</a:t>
            </a:r>
            <a:r>
              <a:rPr lang="en-US" sz="2000" dirty="0">
                <a:latin typeface="Josefin Sans" pitchFamily="2" charset="0"/>
              </a:rPr>
              <a:t> </a:t>
            </a:r>
            <a:r>
              <a:rPr lang="en-US" sz="2000" dirty="0" err="1">
                <a:latin typeface="Josefin Sans" pitchFamily="2" charset="0"/>
              </a:rPr>
              <a:t>organizaciones</a:t>
            </a:r>
            <a:r>
              <a:rPr lang="en-US" sz="2000" dirty="0">
                <a:latin typeface="Josefin Sans" pitchFamily="2" charset="0"/>
              </a:rPr>
              <a:t> </a:t>
            </a:r>
            <a:r>
              <a:rPr lang="en-US" sz="2000" dirty="0" err="1">
                <a:latin typeface="Josefin Sans" pitchFamily="2" charset="0"/>
              </a:rPr>
              <a:t>sociales</a:t>
            </a:r>
            <a:r>
              <a:rPr lang="en-US" sz="2000" dirty="0">
                <a:latin typeface="Josefin Sans" pitchFamily="2" charset="0"/>
              </a:rPr>
              <a:t> y </a:t>
            </a:r>
            <a:r>
              <a:rPr lang="en-US" sz="2000" dirty="0" err="1">
                <a:latin typeface="Josefin Sans" pitchFamily="2" charset="0"/>
              </a:rPr>
              <a:t>culturales</a:t>
            </a:r>
            <a:r>
              <a:rPr lang="en-US" sz="2000" dirty="0">
                <a:latin typeface="Josefin Sans" pitchFamily="2" charset="0"/>
              </a:rPr>
              <a:t> </a:t>
            </a:r>
            <a:r>
              <a:rPr lang="en-US" sz="2000" dirty="0" err="1">
                <a:latin typeface="Josefin Sans" pitchFamily="2" charset="0"/>
              </a:rPr>
              <a:t>ya</a:t>
            </a:r>
            <a:r>
              <a:rPr lang="en-US" sz="2000" dirty="0">
                <a:latin typeface="Josefin Sans" pitchFamily="2" charset="0"/>
              </a:rPr>
              <a:t> </a:t>
            </a:r>
            <a:r>
              <a:rPr lang="en-US" sz="2000" dirty="0" err="1">
                <a:latin typeface="Josefin Sans" pitchFamily="2" charset="0"/>
              </a:rPr>
              <a:t>participan</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la </a:t>
            </a:r>
            <a:r>
              <a:rPr lang="en-US" sz="2000" dirty="0" err="1">
                <a:latin typeface="Josefin Sans" pitchFamily="2" charset="0"/>
              </a:rPr>
              <a:t>prescripción</a:t>
            </a:r>
            <a:r>
              <a:rPr lang="en-US" sz="2000" dirty="0">
                <a:latin typeface="Josefin Sans" pitchFamily="2" charset="0"/>
              </a:rPr>
              <a:t> social, </a:t>
            </a:r>
            <a:r>
              <a:rPr lang="en-US" sz="2000" dirty="0" err="1">
                <a:latin typeface="Josefin Sans" pitchFamily="2" charset="0"/>
              </a:rPr>
              <a:t>pero</a:t>
            </a:r>
            <a:r>
              <a:rPr lang="en-US" sz="2000" dirty="0">
                <a:latin typeface="Josefin Sans" pitchFamily="2" charset="0"/>
              </a:rPr>
              <a:t> </a:t>
            </a:r>
            <a:r>
              <a:rPr lang="en-US" sz="2000" dirty="0" err="1">
                <a:latin typeface="Josefin Sans" pitchFamily="2" charset="0"/>
              </a:rPr>
              <a:t>quizás</a:t>
            </a:r>
            <a:r>
              <a:rPr lang="en-US" sz="2000" dirty="0">
                <a:latin typeface="Josefin Sans" pitchFamily="2" charset="0"/>
              </a:rPr>
              <a:t> no se </a:t>
            </a:r>
            <a:r>
              <a:rPr lang="en-US" sz="2000" dirty="0" err="1">
                <a:latin typeface="Josefin Sans" pitchFamily="2" charset="0"/>
              </a:rPr>
              <a:t>hayan</a:t>
            </a:r>
            <a:r>
              <a:rPr lang="en-US" sz="2000" dirty="0">
                <a:latin typeface="Josefin Sans" pitchFamily="2" charset="0"/>
              </a:rPr>
              <a:t> dado </a:t>
            </a:r>
            <a:r>
              <a:rPr lang="en-US" sz="2000" dirty="0" err="1">
                <a:latin typeface="Josefin Sans" pitchFamily="2" charset="0"/>
              </a:rPr>
              <a:t>cuenta</a:t>
            </a:r>
            <a:r>
              <a:rPr lang="en-US" sz="2000" dirty="0">
                <a:latin typeface="Josefin Sans" pitchFamily="2" charset="0"/>
              </a:rPr>
              <a:t> de </a:t>
            </a:r>
            <a:r>
              <a:rPr lang="en-US" sz="2000" dirty="0" err="1">
                <a:latin typeface="Josefin Sans" pitchFamily="2" charset="0"/>
              </a:rPr>
              <a:t>ello</a:t>
            </a:r>
            <a:r>
              <a:rPr lang="en-US" sz="2000" dirty="0">
                <a:latin typeface="Josefin Sans" pitchFamily="2" charset="0"/>
              </a:rPr>
              <a:t>.  Por </a:t>
            </a:r>
            <a:r>
              <a:rPr lang="en-US" sz="2000" dirty="0" err="1">
                <a:latin typeface="Josefin Sans" pitchFamily="2" charset="0"/>
              </a:rPr>
              <a:t>ejemplo</a:t>
            </a:r>
            <a:r>
              <a:rPr lang="en-US" sz="2000" dirty="0">
                <a:latin typeface="Josefin Sans" pitchFamily="2" charset="0"/>
              </a:rPr>
              <a:t>, las </a:t>
            </a:r>
            <a:r>
              <a:rPr lang="en-US" sz="2000" dirty="0" err="1">
                <a:latin typeface="Josefin Sans" pitchFamily="2" charset="0"/>
              </a:rPr>
              <a:t>galerias</a:t>
            </a:r>
            <a:r>
              <a:rPr lang="en-US" sz="2000" dirty="0">
                <a:latin typeface="Josefin Sans" pitchFamily="2" charset="0"/>
              </a:rPr>
              <a:t> de </a:t>
            </a:r>
            <a:r>
              <a:rPr lang="en-US" sz="2000" dirty="0" err="1">
                <a:latin typeface="Josefin Sans" pitchFamily="2" charset="0"/>
              </a:rPr>
              <a:t>arte</a:t>
            </a:r>
            <a:r>
              <a:rPr lang="en-US" sz="2000" dirty="0">
                <a:latin typeface="Josefin Sans" pitchFamily="2" charset="0"/>
              </a:rPr>
              <a:t>, </a:t>
            </a:r>
            <a:r>
              <a:rPr lang="en-US" sz="2000" dirty="0" err="1">
                <a:latin typeface="Josefin Sans" pitchFamily="2" charset="0"/>
              </a:rPr>
              <a:t>museos</a:t>
            </a:r>
            <a:r>
              <a:rPr lang="en-US" sz="2000" dirty="0">
                <a:latin typeface="Josefin Sans" pitchFamily="2" charset="0"/>
              </a:rPr>
              <a:t> y </a:t>
            </a:r>
            <a:r>
              <a:rPr lang="en-US" sz="2000" dirty="0" err="1">
                <a:latin typeface="Josefin Sans" pitchFamily="2" charset="0"/>
              </a:rPr>
              <a:t>librerías</a:t>
            </a:r>
            <a:r>
              <a:rPr lang="en-US" sz="2000" dirty="0">
                <a:latin typeface="Josefin Sans" pitchFamily="2" charset="0"/>
              </a:rPr>
              <a:t> </a:t>
            </a:r>
            <a:r>
              <a:rPr lang="en-US" sz="2000" dirty="0" err="1">
                <a:latin typeface="Josefin Sans" pitchFamily="2" charset="0"/>
              </a:rPr>
              <a:t>habitualmente</a:t>
            </a:r>
            <a:r>
              <a:rPr lang="en-US" sz="2000" dirty="0">
                <a:latin typeface="Josefin Sans" pitchFamily="2" charset="0"/>
              </a:rPr>
              <a:t> </a:t>
            </a:r>
            <a:r>
              <a:rPr lang="en-US" sz="2000" dirty="0" err="1">
                <a:latin typeface="Josefin Sans" pitchFamily="2" charset="0"/>
              </a:rPr>
              <a:t>ofrecen</a:t>
            </a:r>
            <a:r>
              <a:rPr lang="en-US" sz="2000" dirty="0">
                <a:latin typeface="Josefin Sans" pitchFamily="2" charset="0"/>
              </a:rPr>
              <a:t> entradas </a:t>
            </a:r>
            <a:r>
              <a:rPr lang="en-US" sz="2000" dirty="0" err="1">
                <a:latin typeface="Josefin Sans" pitchFamily="2" charset="0"/>
              </a:rPr>
              <a:t>gratuitas</a:t>
            </a:r>
            <a:r>
              <a:rPr lang="en-US" sz="2000" dirty="0">
                <a:latin typeface="Josefin Sans" pitchFamily="2" charset="0"/>
              </a:rPr>
              <a:t> para </a:t>
            </a:r>
            <a:r>
              <a:rPr lang="en-US" sz="2000" dirty="0" err="1">
                <a:latin typeface="Josefin Sans" pitchFamily="2" charset="0"/>
              </a:rPr>
              <a:t>el</a:t>
            </a:r>
            <a:r>
              <a:rPr lang="en-US" sz="2000" dirty="0">
                <a:latin typeface="Josefin Sans" pitchFamily="2" charset="0"/>
              </a:rPr>
              <a:t> </a:t>
            </a:r>
            <a:r>
              <a:rPr lang="en-US" sz="2000" dirty="0" err="1">
                <a:latin typeface="Josefin Sans" pitchFamily="2" charset="0"/>
              </a:rPr>
              <a:t>público</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general, lo que </a:t>
            </a:r>
            <a:r>
              <a:rPr lang="en-US" sz="2000" dirty="0" err="1">
                <a:latin typeface="Josefin Sans" pitchFamily="2" charset="0"/>
              </a:rPr>
              <a:t>facilita</a:t>
            </a:r>
            <a:r>
              <a:rPr lang="en-US" sz="2000" dirty="0">
                <a:latin typeface="Josefin Sans" pitchFamily="2" charset="0"/>
              </a:rPr>
              <a:t> romper las barreras </a:t>
            </a:r>
            <a:r>
              <a:rPr lang="en-US" sz="2000" dirty="0" err="1">
                <a:latin typeface="Josefin Sans" pitchFamily="2" charset="0"/>
              </a:rPr>
              <a:t>económicas</a:t>
            </a:r>
            <a:r>
              <a:rPr lang="en-US" sz="2000" dirty="0">
                <a:latin typeface="Josefin Sans" pitchFamily="2" charset="0"/>
              </a:rPr>
              <a:t> que </a:t>
            </a:r>
            <a:r>
              <a:rPr lang="en-US" sz="2000" dirty="0" err="1">
                <a:latin typeface="Josefin Sans" pitchFamily="2" charset="0"/>
              </a:rPr>
              <a:t>pueden</a:t>
            </a:r>
            <a:r>
              <a:rPr lang="en-US" sz="2000" dirty="0">
                <a:latin typeface="Josefin Sans" pitchFamily="2" charset="0"/>
              </a:rPr>
              <a:t> </a:t>
            </a:r>
            <a:r>
              <a:rPr lang="en-US" sz="2000" dirty="0" err="1">
                <a:latin typeface="Josefin Sans" pitchFamily="2" charset="0"/>
              </a:rPr>
              <a:t>haber</a:t>
            </a:r>
            <a:r>
              <a:rPr lang="en-US" sz="2000" dirty="0">
                <a:latin typeface="Josefin Sans" pitchFamily="2" charset="0"/>
              </a:rPr>
              <a:t> </a:t>
            </a:r>
            <a:r>
              <a:rPr lang="en-US" sz="2000" dirty="0" err="1">
                <a:latin typeface="Josefin Sans" pitchFamily="2" charset="0"/>
              </a:rPr>
              <a:t>sido</a:t>
            </a:r>
            <a:r>
              <a:rPr lang="en-US" sz="2000" dirty="0">
                <a:latin typeface="Josefin Sans" pitchFamily="2" charset="0"/>
              </a:rPr>
              <a:t> un factor </a:t>
            </a:r>
            <a:r>
              <a:rPr lang="en-US" sz="2000" dirty="0" err="1">
                <a:latin typeface="Josefin Sans" pitchFamily="2" charset="0"/>
              </a:rPr>
              <a:t>disuasorio</a:t>
            </a:r>
            <a:r>
              <a:rPr lang="en-US" sz="2000" dirty="0">
                <a:latin typeface="Josefin Sans" pitchFamily="2" charset="0"/>
              </a:rPr>
              <a:t> para que </a:t>
            </a:r>
            <a:r>
              <a:rPr lang="en-US" sz="2000" dirty="0" err="1">
                <a:latin typeface="Josefin Sans" pitchFamily="2" charset="0"/>
              </a:rPr>
              <a:t>mucha</a:t>
            </a:r>
            <a:r>
              <a:rPr lang="en-US" sz="2000" dirty="0">
                <a:latin typeface="Josefin Sans" pitchFamily="2" charset="0"/>
              </a:rPr>
              <a:t> </a:t>
            </a:r>
            <a:r>
              <a:rPr lang="en-US" sz="2000" dirty="0" err="1">
                <a:latin typeface="Josefin Sans" pitchFamily="2" charset="0"/>
              </a:rPr>
              <a:t>gente</a:t>
            </a:r>
            <a:r>
              <a:rPr lang="en-US" sz="2000" dirty="0">
                <a:latin typeface="Josefin Sans" pitchFamily="2" charset="0"/>
              </a:rPr>
              <a:t> </a:t>
            </a:r>
            <a:r>
              <a:rPr lang="en-US" sz="2000" dirty="0" err="1">
                <a:latin typeface="Josefin Sans" pitchFamily="2" charset="0"/>
              </a:rPr>
              <a:t>participe</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a:t>
            </a:r>
            <a:r>
              <a:rPr lang="en-US" sz="2000" dirty="0" err="1">
                <a:latin typeface="Josefin Sans" pitchFamily="2" charset="0"/>
              </a:rPr>
              <a:t>ciertas</a:t>
            </a:r>
            <a:r>
              <a:rPr lang="en-US" sz="2000" dirty="0">
                <a:latin typeface="Josefin Sans" pitchFamily="2" charset="0"/>
              </a:rPr>
              <a:t> </a:t>
            </a:r>
            <a:r>
              <a:rPr lang="en-US" sz="2000" dirty="0" err="1">
                <a:latin typeface="Josefin Sans" pitchFamily="2" charset="0"/>
              </a:rPr>
              <a:t>actividades</a:t>
            </a:r>
            <a:r>
              <a:rPr lang="en-US" sz="2000" dirty="0">
                <a:latin typeface="Josefin Sans" pitchFamily="2" charset="0"/>
              </a:rPr>
              <a:t>. </a:t>
            </a:r>
          </a:p>
          <a:p>
            <a:pPr algn="just"/>
            <a:endParaRPr lang="en-US" sz="2000" dirty="0">
              <a:latin typeface="Josefin Sans" pitchFamily="2" charset="0"/>
            </a:endParaRPr>
          </a:p>
          <a:p>
            <a:pPr algn="just">
              <a:lnSpc>
                <a:spcPct val="107000"/>
              </a:lnSpc>
              <a:spcAft>
                <a:spcPts val="400"/>
              </a:spcAft>
            </a:pPr>
            <a:r>
              <a:rPr lang="en-US" sz="2000" dirty="0">
                <a:latin typeface="Josefin Sans" pitchFamily="2" charset="0"/>
                <a:ea typeface="Calibri" panose="020F0502020204030204" pitchFamily="34" charset="0"/>
                <a:cs typeface="Times New Roman" panose="02020603050405020304" pitchFamily="18" charset="0"/>
              </a:rPr>
              <a:t>Las </a:t>
            </a:r>
            <a:r>
              <a:rPr lang="en-US" sz="2000" dirty="0" err="1">
                <a:latin typeface="Josefin Sans" pitchFamily="2" charset="0"/>
                <a:ea typeface="Calibri" panose="020F0502020204030204" pitchFamily="34" charset="0"/>
                <a:cs typeface="Times New Roman" panose="02020603050405020304" pitchFamily="18" charset="0"/>
              </a:rPr>
              <a:t>organizaciones</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sociales</a:t>
            </a:r>
            <a:r>
              <a:rPr lang="en-US" sz="2000" dirty="0">
                <a:latin typeface="Josefin Sans" pitchFamily="2" charset="0"/>
                <a:ea typeface="Calibri" panose="020F0502020204030204" pitchFamily="34" charset="0"/>
                <a:cs typeface="Times New Roman" panose="02020603050405020304" pitchFamily="18" charset="0"/>
              </a:rPr>
              <a:t> y </a:t>
            </a:r>
            <a:r>
              <a:rPr lang="en-US" sz="2000" dirty="0" err="1">
                <a:latin typeface="Josefin Sans" pitchFamily="2" charset="0"/>
                <a:ea typeface="Calibri" panose="020F0502020204030204" pitchFamily="34" charset="0"/>
                <a:cs typeface="Times New Roman" panose="02020603050405020304" pitchFamily="18" charset="0"/>
              </a:rPr>
              <a:t>culturales</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pueden</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ofrecer</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visitas</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guiadas</a:t>
            </a:r>
            <a:r>
              <a:rPr lang="en-US" sz="2000" dirty="0">
                <a:latin typeface="Josefin Sans" pitchFamily="2" charset="0"/>
                <a:ea typeface="Calibri" panose="020F0502020204030204" pitchFamily="34" charset="0"/>
                <a:cs typeface="Times New Roman" panose="02020603050405020304" pitchFamily="18" charset="0"/>
              </a:rPr>
              <a:t> y </a:t>
            </a:r>
            <a:r>
              <a:rPr lang="en-US" sz="2000" dirty="0" err="1">
                <a:latin typeface="Josefin Sans" pitchFamily="2" charset="0"/>
                <a:ea typeface="Calibri" panose="020F0502020204030204" pitchFamily="34" charset="0"/>
                <a:cs typeface="Times New Roman" panose="02020603050405020304" pitchFamily="18" charset="0"/>
              </a:rPr>
              <a:t>talleres</a:t>
            </a:r>
            <a:r>
              <a:rPr lang="en-US" sz="2000" dirty="0">
                <a:latin typeface="Josefin Sans" pitchFamily="2" charset="0"/>
                <a:ea typeface="Calibri" panose="020F0502020204030204" pitchFamily="34" charset="0"/>
                <a:cs typeface="Times New Roman" panose="02020603050405020304" pitchFamily="18" charset="0"/>
              </a:rPr>
              <a:t> </a:t>
            </a:r>
            <a:r>
              <a:rPr lang="en-US" sz="2000" dirty="0" err="1">
                <a:latin typeface="Josefin Sans" pitchFamily="2" charset="0"/>
                <a:ea typeface="Calibri" panose="020F0502020204030204" pitchFamily="34" charset="0"/>
                <a:cs typeface="Times New Roman" panose="02020603050405020304" pitchFamily="18" charset="0"/>
              </a:rPr>
              <a:t>gratuitos</a:t>
            </a:r>
            <a:r>
              <a:rPr lang="en-US" sz="2000" dirty="0">
                <a:latin typeface="Josefin Sans" pitchFamily="2" charset="0"/>
                <a:ea typeface="Calibri" panose="020F0502020204030204" pitchFamily="34" charset="0"/>
                <a:cs typeface="Times New Roman" panose="02020603050405020304" pitchFamily="18" charset="0"/>
              </a:rPr>
              <a:t>  </a:t>
            </a:r>
            <a:r>
              <a:rPr lang="es-ES" sz="2000" dirty="0">
                <a:latin typeface="Josefin Sans" pitchFamily="2" charset="0"/>
                <a:ea typeface="Calibri" panose="020F0502020204030204" pitchFamily="34" charset="0"/>
                <a:cs typeface="Times New Roman" panose="02020603050405020304" pitchFamily="18" charset="0"/>
              </a:rPr>
              <a:t>lo que constituye una magnífica manera de animar a la gente a hablar de arte, etc., y también una forma de conocer a personas con ideas parecidas. </a:t>
            </a:r>
          </a:p>
          <a:p>
            <a:pPr algn="just">
              <a:lnSpc>
                <a:spcPct val="107000"/>
              </a:lnSpc>
              <a:spcAft>
                <a:spcPts val="400"/>
              </a:spcAft>
            </a:pPr>
            <a:endParaRPr lang="es-ES" sz="2000" dirty="0">
              <a:latin typeface="Josefin Sans" pitchFamily="2" charset="0"/>
              <a:ea typeface="Calibri" panose="020F0502020204030204" pitchFamily="34" charset="0"/>
              <a:cs typeface="Times New Roman" panose="02020603050405020304" pitchFamily="18" charset="0"/>
            </a:endParaRPr>
          </a:p>
          <a:p>
            <a:pPr algn="just">
              <a:lnSpc>
                <a:spcPct val="107000"/>
              </a:lnSpc>
              <a:spcAft>
                <a:spcPts val="400"/>
              </a:spcAft>
            </a:pPr>
            <a:r>
              <a:rPr lang="es-ES" sz="2000" dirty="0">
                <a:latin typeface="Josefin Sans" pitchFamily="2" charset="0"/>
                <a:ea typeface="Calibri" panose="020F0502020204030204" pitchFamily="34" charset="0"/>
                <a:cs typeface="Times New Roman" panose="02020603050405020304" pitchFamily="18" charset="0"/>
              </a:rPr>
              <a:t>Muchas galerías de arte y museos buscan vigilantes voluntarios. Ser voluntario es una forma estupenda de participar en la comunidad y puede dar a la gente un enfoque en la vida. </a:t>
            </a:r>
            <a:endParaRPr lang="en-US" sz="2000" dirty="0">
              <a:latin typeface="Josefin Sans" pitchFamily="2" charset="0"/>
            </a:endParaRPr>
          </a:p>
        </p:txBody>
      </p:sp>
      <p:sp>
        <p:nvSpPr>
          <p:cNvPr id="4" name="Text Placeholder 3">
            <a:extLst>
              <a:ext uri="{FF2B5EF4-FFF2-40B4-BE49-F238E27FC236}">
                <a16:creationId xmlns:a16="http://schemas.microsoft.com/office/drawing/2014/main" id="{C5CAC88C-2580-352F-0C29-DA42B7C33DF7}"/>
              </a:ext>
            </a:extLst>
          </p:cNvPr>
          <p:cNvSpPr>
            <a:spLocks noGrp="1"/>
          </p:cNvSpPr>
          <p:nvPr>
            <p:ph type="body" sz="quarter" idx="17"/>
          </p:nvPr>
        </p:nvSpPr>
        <p:spPr>
          <a:xfrm>
            <a:off x="618461" y="447839"/>
            <a:ext cx="10512420" cy="729873"/>
          </a:xfrm>
        </p:spPr>
        <p:txBody>
          <a:bodyPr/>
          <a:lstStyle/>
          <a:p>
            <a:r>
              <a:rPr lang="es-ES" dirty="0"/>
              <a:t>El papel de las organizaciones sociales y culturales en la prescripción social</a:t>
            </a:r>
          </a:p>
          <a:p>
            <a:endParaRPr lang="en-IE" dirty="0"/>
          </a:p>
        </p:txBody>
      </p:sp>
    </p:spTree>
    <p:extLst>
      <p:ext uri="{BB962C8B-B14F-4D97-AF65-F5344CB8AC3E}">
        <p14:creationId xmlns:p14="http://schemas.microsoft.com/office/powerpoint/2010/main" val="265710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34FE6-55C4-8F49-893C-95300C5AE867}"/>
              </a:ext>
            </a:extLst>
          </p:cNvPr>
          <p:cNvSpPr txBox="1"/>
          <p:nvPr/>
        </p:nvSpPr>
        <p:spPr>
          <a:xfrm>
            <a:off x="631782" y="716692"/>
            <a:ext cx="11182865" cy="6617196"/>
          </a:xfrm>
          <a:prstGeom prst="rect">
            <a:avLst/>
          </a:prstGeom>
          <a:noFill/>
        </p:spPr>
        <p:txBody>
          <a:bodyPr wrap="square" rtlCol="0">
            <a:spAutoFit/>
          </a:bodyPr>
          <a:lstStyle/>
          <a:p>
            <a:endParaRPr lang="en-US" sz="2200" b="1" dirty="0">
              <a:latin typeface="Josefin Sans" pitchFamily="2" charset="0"/>
            </a:endParaRPr>
          </a:p>
          <a:p>
            <a:endParaRPr lang="en-US" sz="2200" b="1" dirty="0">
              <a:latin typeface="Josefin Sans" pitchFamily="2" charset="0"/>
            </a:endParaRPr>
          </a:p>
          <a:p>
            <a:endParaRPr lang="en-US" sz="2000" dirty="0">
              <a:latin typeface="Josefin Sans" pitchFamily="2" charset="0"/>
            </a:endParaRPr>
          </a:p>
          <a:p>
            <a:pPr algn="just"/>
            <a:r>
              <a:rPr lang="en-US" sz="2400" b="1" dirty="0" err="1">
                <a:latin typeface="Josefin Sans" pitchFamily="2" charset="0"/>
              </a:rPr>
              <a:t>Salud</a:t>
            </a:r>
            <a:r>
              <a:rPr lang="en-US" sz="2400" b="1" dirty="0">
                <a:latin typeface="Josefin Sans" pitchFamily="2" charset="0"/>
              </a:rPr>
              <a:t> – </a:t>
            </a:r>
            <a:r>
              <a:rPr lang="en-US" sz="2400" dirty="0">
                <a:latin typeface="Josefin Sans" pitchFamily="2" charset="0"/>
              </a:rPr>
              <a:t>La Organización Mundial de la </a:t>
            </a:r>
            <a:r>
              <a:rPr lang="en-US" sz="2400" dirty="0" err="1">
                <a:latin typeface="Josefin Sans" pitchFamily="2" charset="0"/>
              </a:rPr>
              <a:t>Salud</a:t>
            </a:r>
            <a:r>
              <a:rPr lang="en-US" sz="2400" dirty="0">
                <a:latin typeface="Josefin Sans" pitchFamily="2" charset="0"/>
              </a:rPr>
              <a:t> (OMS) define </a:t>
            </a:r>
            <a:r>
              <a:rPr lang="en-US" sz="2400" dirty="0" err="1">
                <a:latin typeface="Josefin Sans" pitchFamily="2" charset="0"/>
              </a:rPr>
              <a:t>salud</a:t>
            </a:r>
            <a:r>
              <a:rPr lang="en-US" sz="2400" dirty="0">
                <a:latin typeface="Josefin Sans" pitchFamily="2" charset="0"/>
              </a:rPr>
              <a:t> </a:t>
            </a:r>
            <a:r>
              <a:rPr lang="en-US" sz="2400" dirty="0" err="1">
                <a:latin typeface="Josefin Sans" pitchFamily="2" charset="0"/>
              </a:rPr>
              <a:t>como</a:t>
            </a:r>
            <a:r>
              <a:rPr lang="en-US" sz="2400" dirty="0">
                <a:latin typeface="Josefin Sans" pitchFamily="2" charset="0"/>
              </a:rPr>
              <a:t>: “un </a:t>
            </a:r>
            <a:r>
              <a:rPr lang="en-US" sz="2400" dirty="0" err="1">
                <a:latin typeface="Josefin Sans" pitchFamily="2" charset="0"/>
              </a:rPr>
              <a:t>estado</a:t>
            </a:r>
            <a:r>
              <a:rPr lang="en-US" sz="2400" dirty="0">
                <a:latin typeface="Josefin Sans" pitchFamily="2" charset="0"/>
              </a:rPr>
              <a:t> </a:t>
            </a:r>
            <a:r>
              <a:rPr lang="en-US" sz="2400" dirty="0" err="1">
                <a:latin typeface="Josefin Sans" pitchFamily="2" charset="0"/>
              </a:rPr>
              <a:t>completo</a:t>
            </a:r>
            <a:r>
              <a:rPr lang="en-US" sz="2400" dirty="0">
                <a:latin typeface="Josefin Sans" pitchFamily="2" charset="0"/>
              </a:rPr>
              <a:t> de </a:t>
            </a:r>
            <a:r>
              <a:rPr lang="en-US" sz="2400" dirty="0" err="1">
                <a:latin typeface="Josefin Sans" pitchFamily="2" charset="0"/>
              </a:rPr>
              <a:t>bienestar</a:t>
            </a:r>
            <a:r>
              <a:rPr lang="en-US" sz="2400" dirty="0">
                <a:latin typeface="Josefin Sans" pitchFamily="2" charset="0"/>
              </a:rPr>
              <a:t> </a:t>
            </a:r>
            <a:r>
              <a:rPr lang="en-US" sz="2400" dirty="0" err="1">
                <a:latin typeface="Josefin Sans" pitchFamily="2" charset="0"/>
              </a:rPr>
              <a:t>físico</a:t>
            </a:r>
            <a:r>
              <a:rPr lang="en-US" sz="2400" dirty="0">
                <a:latin typeface="Josefin Sans" pitchFamily="2" charset="0"/>
              </a:rPr>
              <a:t>, mental y social </a:t>
            </a:r>
            <a:r>
              <a:rPr lang="en-US" sz="2400" dirty="0" err="1">
                <a:latin typeface="Josefin Sans" pitchFamily="2" charset="0"/>
              </a:rPr>
              <a:t>en</a:t>
            </a:r>
            <a:r>
              <a:rPr lang="en-US" sz="2400" dirty="0">
                <a:latin typeface="Josefin Sans" pitchFamily="2" charset="0"/>
              </a:rPr>
              <a:t> </a:t>
            </a:r>
            <a:r>
              <a:rPr lang="en-US" sz="2400" dirty="0" err="1">
                <a:latin typeface="Josefin Sans" pitchFamily="2" charset="0"/>
              </a:rPr>
              <a:t>el</a:t>
            </a:r>
            <a:r>
              <a:rPr lang="en-US" sz="2400" dirty="0">
                <a:latin typeface="Josefin Sans" pitchFamily="2" charset="0"/>
              </a:rPr>
              <a:t> que no es </a:t>
            </a:r>
            <a:r>
              <a:rPr lang="en-US" sz="2400" dirty="0" err="1">
                <a:latin typeface="Josefin Sans" pitchFamily="2" charset="0"/>
              </a:rPr>
              <a:t>simplemente</a:t>
            </a:r>
            <a:r>
              <a:rPr lang="en-US" sz="2400" dirty="0">
                <a:latin typeface="Josefin Sans" pitchFamily="2" charset="0"/>
              </a:rPr>
              <a:t> la </a:t>
            </a:r>
            <a:r>
              <a:rPr lang="en-US" sz="2400" dirty="0" err="1">
                <a:latin typeface="Josefin Sans" pitchFamily="2" charset="0"/>
              </a:rPr>
              <a:t>ausencia</a:t>
            </a:r>
            <a:r>
              <a:rPr lang="en-US" sz="2400" dirty="0">
                <a:latin typeface="Josefin Sans" pitchFamily="2" charset="0"/>
              </a:rPr>
              <a:t> de </a:t>
            </a:r>
            <a:r>
              <a:rPr lang="en-US" sz="2400" dirty="0" err="1">
                <a:latin typeface="Josefin Sans" pitchFamily="2" charset="0"/>
              </a:rPr>
              <a:t>enfermedades</a:t>
            </a:r>
            <a:r>
              <a:rPr lang="en-US" sz="2400" dirty="0">
                <a:latin typeface="Josefin Sans" pitchFamily="2" charset="0"/>
              </a:rPr>
              <a:t>.</a:t>
            </a:r>
          </a:p>
          <a:p>
            <a:pPr algn="just"/>
            <a:endParaRPr lang="en-US" sz="2400" dirty="0">
              <a:latin typeface="Josefin Sans" pitchFamily="2" charset="0"/>
            </a:endParaRPr>
          </a:p>
          <a:p>
            <a:pPr algn="just"/>
            <a:r>
              <a:rPr lang="en-US" sz="2400" b="1" dirty="0" err="1">
                <a:latin typeface="Josefin Sans" pitchFamily="2" charset="0"/>
              </a:rPr>
              <a:t>Cultura</a:t>
            </a:r>
            <a:r>
              <a:rPr lang="en-US" sz="2400" dirty="0">
                <a:latin typeface="Josefin Sans" pitchFamily="2" charset="0"/>
              </a:rPr>
              <a:t> – La </a:t>
            </a:r>
            <a:r>
              <a:rPr lang="en-US" sz="2400" dirty="0" err="1">
                <a:latin typeface="Josefin Sans" pitchFamily="2" charset="0"/>
              </a:rPr>
              <a:t>cultura</a:t>
            </a:r>
            <a:r>
              <a:rPr lang="en-US" sz="2400" dirty="0">
                <a:latin typeface="Josefin Sans" pitchFamily="2" charset="0"/>
              </a:rPr>
              <a:t> es </a:t>
            </a:r>
            <a:r>
              <a:rPr lang="en-US" sz="2400" dirty="0" err="1">
                <a:latin typeface="Josefin Sans" pitchFamily="2" charset="0"/>
              </a:rPr>
              <a:t>defninida</a:t>
            </a:r>
            <a:r>
              <a:rPr lang="en-US" sz="2400" dirty="0">
                <a:latin typeface="Josefin Sans" pitchFamily="2" charset="0"/>
              </a:rPr>
              <a:t> </a:t>
            </a:r>
            <a:r>
              <a:rPr lang="en-US" sz="2400" dirty="0" err="1">
                <a:latin typeface="Josefin Sans" pitchFamily="2" charset="0"/>
              </a:rPr>
              <a:t>como</a:t>
            </a:r>
            <a:r>
              <a:rPr lang="en-US" sz="2400" dirty="0">
                <a:latin typeface="Josefin Sans" pitchFamily="2" charset="0"/>
              </a:rPr>
              <a:t> </a:t>
            </a:r>
            <a:r>
              <a:rPr lang="en-US" sz="2400" dirty="0" err="1">
                <a:latin typeface="Josefin Sans" pitchFamily="2" charset="0"/>
              </a:rPr>
              <a:t>el</a:t>
            </a:r>
            <a:r>
              <a:rPr lang="en-US" sz="2400" dirty="0">
                <a:latin typeface="Josefin Sans" pitchFamily="2" charset="0"/>
              </a:rPr>
              <a:t> conjunto de </a:t>
            </a:r>
            <a:r>
              <a:rPr lang="en-US" sz="2400" dirty="0" err="1">
                <a:latin typeface="Josefin Sans" pitchFamily="2" charset="0"/>
              </a:rPr>
              <a:t>valores</a:t>
            </a:r>
            <a:r>
              <a:rPr lang="en-US" sz="2400" dirty="0">
                <a:latin typeface="Josefin Sans" pitchFamily="2" charset="0"/>
              </a:rPr>
              <a:t>, </a:t>
            </a:r>
            <a:r>
              <a:rPr lang="en-US" sz="2400" dirty="0" err="1">
                <a:latin typeface="Josefin Sans" pitchFamily="2" charset="0"/>
              </a:rPr>
              <a:t>creencias</a:t>
            </a:r>
            <a:r>
              <a:rPr lang="en-US" sz="2400" dirty="0">
                <a:latin typeface="Josefin Sans" pitchFamily="2" charset="0"/>
              </a:rPr>
              <a:t>, </a:t>
            </a:r>
            <a:r>
              <a:rPr lang="en-US" sz="2400" dirty="0" err="1">
                <a:latin typeface="Josefin Sans" pitchFamily="2" charset="0"/>
              </a:rPr>
              <a:t>idiomas</a:t>
            </a:r>
            <a:r>
              <a:rPr lang="en-US" sz="2400" dirty="0">
                <a:latin typeface="Josefin Sans" pitchFamily="2" charset="0"/>
              </a:rPr>
              <a:t>, </a:t>
            </a:r>
            <a:r>
              <a:rPr lang="en-US" sz="2400" dirty="0" err="1">
                <a:latin typeface="Josefin Sans" pitchFamily="2" charset="0"/>
              </a:rPr>
              <a:t>conocimientos</a:t>
            </a:r>
            <a:r>
              <a:rPr lang="en-US" sz="2400" dirty="0">
                <a:latin typeface="Josefin Sans" pitchFamily="2" charset="0"/>
              </a:rPr>
              <a:t>, </a:t>
            </a:r>
            <a:r>
              <a:rPr lang="en-US" sz="2400" dirty="0" err="1">
                <a:latin typeface="Josefin Sans" pitchFamily="2" charset="0"/>
              </a:rPr>
              <a:t>tradiciones</a:t>
            </a:r>
            <a:r>
              <a:rPr lang="en-US" sz="2400" dirty="0">
                <a:latin typeface="Josefin Sans" pitchFamily="2" charset="0"/>
              </a:rPr>
              <a:t> y </a:t>
            </a:r>
            <a:r>
              <a:rPr lang="en-US" sz="2400" dirty="0" err="1">
                <a:latin typeface="Josefin Sans" pitchFamily="2" charset="0"/>
              </a:rPr>
              <a:t>formas</a:t>
            </a:r>
            <a:r>
              <a:rPr lang="en-US" sz="2400" dirty="0">
                <a:latin typeface="Josefin Sans" pitchFamily="2" charset="0"/>
              </a:rPr>
              <a:t> de </a:t>
            </a:r>
            <a:r>
              <a:rPr lang="en-US" sz="2400" dirty="0" err="1">
                <a:latin typeface="Josefin Sans" pitchFamily="2" charset="0"/>
              </a:rPr>
              <a:t>vida</a:t>
            </a:r>
            <a:r>
              <a:rPr lang="en-US" sz="2400" dirty="0">
                <a:latin typeface="Josefin Sans" pitchFamily="2" charset="0"/>
              </a:rPr>
              <a:t> a </a:t>
            </a:r>
            <a:r>
              <a:rPr lang="en-US" sz="2400" dirty="0" err="1">
                <a:latin typeface="Josefin Sans" pitchFamily="2" charset="0"/>
              </a:rPr>
              <a:t>través</a:t>
            </a:r>
            <a:r>
              <a:rPr lang="en-US" sz="2400" dirty="0">
                <a:latin typeface="Josefin Sans" pitchFamily="2" charset="0"/>
              </a:rPr>
              <a:t> de las </a:t>
            </a:r>
            <a:r>
              <a:rPr lang="en-US" sz="2400" dirty="0" err="1">
                <a:latin typeface="Josefin Sans" pitchFamily="2" charset="0"/>
              </a:rPr>
              <a:t>cuales</a:t>
            </a:r>
            <a:r>
              <a:rPr lang="en-US" sz="2400" dirty="0">
                <a:latin typeface="Josefin Sans" pitchFamily="2" charset="0"/>
              </a:rPr>
              <a:t> </a:t>
            </a:r>
            <a:r>
              <a:rPr lang="en-US" sz="2400" dirty="0" err="1">
                <a:latin typeface="Josefin Sans" pitchFamily="2" charset="0"/>
              </a:rPr>
              <a:t>una</a:t>
            </a:r>
            <a:r>
              <a:rPr lang="en-US" sz="2400" dirty="0">
                <a:latin typeface="Josefin Sans" pitchFamily="2" charset="0"/>
              </a:rPr>
              <a:t> personas o </a:t>
            </a:r>
            <a:r>
              <a:rPr lang="en-US" sz="2400" dirty="0" err="1">
                <a:latin typeface="Josefin Sans" pitchFamily="2" charset="0"/>
              </a:rPr>
              <a:t>grupo</a:t>
            </a:r>
            <a:r>
              <a:rPr lang="en-US" sz="2400" dirty="0">
                <a:latin typeface="Josefin Sans" pitchFamily="2" charset="0"/>
              </a:rPr>
              <a:t> </a:t>
            </a:r>
            <a:r>
              <a:rPr lang="en-US" sz="2400" dirty="0" err="1">
                <a:latin typeface="Josefin Sans" pitchFamily="2" charset="0"/>
              </a:rPr>
              <a:t>expresa</a:t>
            </a:r>
            <a:r>
              <a:rPr lang="en-US" sz="2400" dirty="0">
                <a:latin typeface="Josefin Sans" pitchFamily="2" charset="0"/>
              </a:rPr>
              <a:t> </a:t>
            </a:r>
            <a:r>
              <a:rPr lang="en-US" sz="2400" dirty="0" err="1">
                <a:latin typeface="Josefin Sans" pitchFamily="2" charset="0"/>
              </a:rPr>
              <a:t>su</a:t>
            </a:r>
            <a:r>
              <a:rPr lang="en-US" sz="2400" dirty="0">
                <a:latin typeface="Josefin Sans" pitchFamily="2" charset="0"/>
              </a:rPr>
              <a:t> </a:t>
            </a:r>
            <a:r>
              <a:rPr lang="en-US" sz="2400" dirty="0" err="1">
                <a:latin typeface="Josefin Sans" pitchFamily="2" charset="0"/>
              </a:rPr>
              <a:t>humanidad</a:t>
            </a:r>
            <a:r>
              <a:rPr lang="en-US" sz="2400" dirty="0">
                <a:latin typeface="Josefin Sans" pitchFamily="2" charset="0"/>
              </a:rPr>
              <a:t> y </a:t>
            </a:r>
            <a:r>
              <a:rPr lang="en-US" sz="2400" dirty="0" err="1">
                <a:latin typeface="Josefin Sans" pitchFamily="2" charset="0"/>
              </a:rPr>
              <a:t>los</a:t>
            </a:r>
            <a:r>
              <a:rPr lang="en-US" sz="2400" dirty="0">
                <a:latin typeface="Josefin Sans" pitchFamily="2" charset="0"/>
              </a:rPr>
              <a:t> </a:t>
            </a:r>
            <a:r>
              <a:rPr lang="en-US" sz="2400" dirty="0" err="1">
                <a:latin typeface="Josefin Sans" pitchFamily="2" charset="0"/>
              </a:rPr>
              <a:t>significados</a:t>
            </a:r>
            <a:r>
              <a:rPr lang="en-US" sz="2400" dirty="0">
                <a:latin typeface="Josefin Sans" pitchFamily="2" charset="0"/>
              </a:rPr>
              <a:t> que dan </a:t>
            </a:r>
            <a:r>
              <a:rPr lang="en-US" sz="2400" dirty="0" err="1">
                <a:latin typeface="Josefin Sans" pitchFamily="2" charset="0"/>
              </a:rPr>
              <a:t>su</a:t>
            </a:r>
            <a:r>
              <a:rPr lang="en-US" sz="2400" dirty="0">
                <a:latin typeface="Josefin Sans" pitchFamily="2" charset="0"/>
              </a:rPr>
              <a:t> </a:t>
            </a:r>
            <a:r>
              <a:rPr lang="en-US" sz="2400" dirty="0" err="1">
                <a:latin typeface="Josefin Sans" pitchFamily="2" charset="0"/>
              </a:rPr>
              <a:t>existencia</a:t>
            </a:r>
            <a:r>
              <a:rPr lang="en-US" sz="2400" dirty="0">
                <a:latin typeface="Josefin Sans" pitchFamily="2" charset="0"/>
              </a:rPr>
              <a:t> y Desarrollo. </a:t>
            </a:r>
            <a:r>
              <a:rPr lang="es-ES" sz="2400" dirty="0">
                <a:latin typeface="Josefin Sans" pitchFamily="2" charset="0"/>
              </a:rPr>
              <a:t>La cultura es lo que nos permite ser humanos con los demás.</a:t>
            </a:r>
            <a:endParaRPr lang="en-US" sz="2400" dirty="0">
              <a:latin typeface="Josefin Sans" pitchFamily="2" charset="0"/>
            </a:endParaRPr>
          </a:p>
          <a:p>
            <a:r>
              <a:rPr lang="en-US" sz="2400" dirty="0">
                <a:latin typeface="Josefin Sans" pitchFamily="2" charset="0"/>
              </a:rPr>
              <a:t> </a:t>
            </a:r>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IE" sz="2000" dirty="0">
              <a:latin typeface="Josefin Sans" pitchFamily="2" charset="0"/>
            </a:endParaRPr>
          </a:p>
        </p:txBody>
      </p:sp>
      <p:pic>
        <p:nvPicPr>
          <p:cNvPr id="5" name="Picture 4" descr="A picture containing text, clipart&#10;&#10;Description automatically generated">
            <a:extLst>
              <a:ext uri="{FF2B5EF4-FFF2-40B4-BE49-F238E27FC236}">
                <a16:creationId xmlns:a16="http://schemas.microsoft.com/office/drawing/2014/main" id="{BFFFBA4D-F99D-DA34-E088-7A912C58AC5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18680" y="4955060"/>
            <a:ext cx="3929449" cy="1686332"/>
          </a:xfrm>
          <a:prstGeom prst="rect">
            <a:avLst/>
          </a:prstGeom>
        </p:spPr>
      </p:pic>
      <p:sp>
        <p:nvSpPr>
          <p:cNvPr id="6" name="Arrow: Right 5">
            <a:extLst>
              <a:ext uri="{FF2B5EF4-FFF2-40B4-BE49-F238E27FC236}">
                <a16:creationId xmlns:a16="http://schemas.microsoft.com/office/drawing/2014/main" id="{B28EC912-FD46-2E8B-EA59-A44FD7A4BD21}"/>
              </a:ext>
            </a:extLst>
          </p:cNvPr>
          <p:cNvSpPr/>
          <p:nvPr/>
        </p:nvSpPr>
        <p:spPr>
          <a:xfrm>
            <a:off x="1612360" y="5667221"/>
            <a:ext cx="1717589" cy="685800"/>
          </a:xfrm>
          <a:prstGeom prst="rightArrow">
            <a:avLst/>
          </a:prstGeom>
          <a:solidFill>
            <a:srgbClr val="FEC7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solidFill>
                  <a:schemeClr val="tx1"/>
                </a:solidFill>
                <a:latin typeface="Josefin Sans" pitchFamily="2" charset="0"/>
              </a:rPr>
              <a:t>Salud</a:t>
            </a:r>
            <a:endParaRPr lang="en-IE" dirty="0">
              <a:solidFill>
                <a:schemeClr val="tx1"/>
              </a:solidFill>
              <a:latin typeface="Josefin Sans" pitchFamily="2" charset="0"/>
            </a:endParaRPr>
          </a:p>
        </p:txBody>
      </p:sp>
      <p:sp>
        <p:nvSpPr>
          <p:cNvPr id="7" name="Arrow: Left 6">
            <a:extLst>
              <a:ext uri="{FF2B5EF4-FFF2-40B4-BE49-F238E27FC236}">
                <a16:creationId xmlns:a16="http://schemas.microsoft.com/office/drawing/2014/main" id="{A8975788-C21E-3207-DD52-D7F0D378C896}"/>
              </a:ext>
            </a:extLst>
          </p:cNvPr>
          <p:cNvSpPr/>
          <p:nvPr/>
        </p:nvSpPr>
        <p:spPr>
          <a:xfrm>
            <a:off x="8625840" y="5596101"/>
            <a:ext cx="1717200" cy="685800"/>
          </a:xfrm>
          <a:prstGeom prst="leftArrow">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solidFill>
                  <a:schemeClr val="tx1"/>
                </a:solidFill>
                <a:latin typeface="Josefin Sans" pitchFamily="2" charset="0"/>
              </a:rPr>
              <a:t>Cultura</a:t>
            </a:r>
            <a:endParaRPr lang="en-IE" dirty="0">
              <a:solidFill>
                <a:schemeClr val="tx1"/>
              </a:solidFill>
              <a:latin typeface="Josefin Sans" pitchFamily="2" charset="0"/>
            </a:endParaRPr>
          </a:p>
        </p:txBody>
      </p:sp>
      <p:sp>
        <p:nvSpPr>
          <p:cNvPr id="8" name="Text Placeholder 52">
            <a:extLst>
              <a:ext uri="{FF2B5EF4-FFF2-40B4-BE49-F238E27FC236}">
                <a16:creationId xmlns:a16="http://schemas.microsoft.com/office/drawing/2014/main" id="{E4286893-8FD8-018D-632F-FC79EDC02282}"/>
              </a:ext>
            </a:extLst>
          </p:cNvPr>
          <p:cNvSpPr txBox="1">
            <a:spLocks/>
          </p:cNvSpPr>
          <p:nvPr/>
        </p:nvSpPr>
        <p:spPr>
          <a:xfrm>
            <a:off x="0" y="300955"/>
            <a:ext cx="6807200"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err="1">
                <a:latin typeface="Amatic SC" panose="00000500000000000000" pitchFamily="2" charset="-79"/>
                <a:cs typeface="Amatic SC" panose="00000500000000000000" pitchFamily="2" charset="-79"/>
              </a:rPr>
              <a:t>Definiciones</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importantes</a:t>
            </a:r>
            <a:r>
              <a:rPr lang="en-US" sz="3600" b="1" dirty="0">
                <a:latin typeface="Amatic SC" panose="00000500000000000000" pitchFamily="2" charset="-79"/>
                <a:cs typeface="Amatic SC" panose="00000500000000000000" pitchFamily="2" charset="-79"/>
              </a:rPr>
              <a:t> para </a:t>
            </a:r>
            <a:r>
              <a:rPr lang="en-US" sz="3600" b="1" dirty="0" err="1">
                <a:latin typeface="Amatic SC" panose="00000500000000000000" pitchFamily="2" charset="-79"/>
                <a:cs typeface="Amatic SC" panose="00000500000000000000" pitchFamily="2" charset="-79"/>
              </a:rPr>
              <a:t>este</a:t>
            </a:r>
            <a:r>
              <a:rPr lang="en-US" sz="3600" b="1" dirty="0">
                <a:latin typeface="Amatic SC" panose="00000500000000000000" pitchFamily="2" charset="-79"/>
                <a:cs typeface="Amatic SC" panose="00000500000000000000" pitchFamily="2" charset="-79"/>
              </a:rPr>
              <a:t> </a:t>
            </a:r>
            <a:r>
              <a:rPr lang="en-US" sz="3600" b="1" dirty="0" err="1">
                <a:latin typeface="Amatic SC" panose="00000500000000000000" pitchFamily="2" charset="-79"/>
                <a:cs typeface="Amatic SC" panose="00000500000000000000" pitchFamily="2" charset="-79"/>
              </a:rPr>
              <a:t>curso</a:t>
            </a:r>
            <a:endParaRPr lang="en-US"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1417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441165"/>
            <a:ext cx="9545285" cy="866585"/>
          </a:xfrm>
        </p:spPr>
        <p:txBody>
          <a:bodyPr/>
          <a:lstStyle/>
          <a:p>
            <a:r>
              <a:rPr lang="es-ES" sz="8800" b="1" dirty="0"/>
              <a:t>Los beneficios del arte y la cultura para la salud</a:t>
            </a:r>
          </a:p>
        </p:txBody>
      </p:sp>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5934706" cy="866585"/>
          </a:xfrm>
        </p:spPr>
        <p:txBody>
          <a:bodyPr>
            <a:noAutofit/>
          </a:bodyPr>
          <a:lstStyle/>
          <a:p>
            <a:pPr algn="just"/>
            <a:r>
              <a:rPr lang="es-ES" sz="2800" dirty="0"/>
              <a:t>Son muchos los estudios de investigación y los testimonios que señalan el beneficio de las artes y la cultura para la salud. Echemos un vistazo a algunos.</a:t>
            </a:r>
            <a:endParaRPr lang="en-IE" sz="2800" dirty="0"/>
          </a:p>
        </p:txBody>
      </p:sp>
      <p:pic>
        <p:nvPicPr>
          <p:cNvPr id="4" name="Picture 3" descr="Icon&#10;&#10;Description automatically generated">
            <a:extLst>
              <a:ext uri="{FF2B5EF4-FFF2-40B4-BE49-F238E27FC236}">
                <a16:creationId xmlns:a16="http://schemas.microsoft.com/office/drawing/2014/main" id="{782EF9CB-94A4-AE09-7AB4-4B60E819B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83342"/>
            <a:ext cx="5837402" cy="5212824"/>
          </a:xfrm>
          <a:prstGeom prst="rect">
            <a:avLst/>
          </a:prstGeom>
        </p:spPr>
      </p:pic>
    </p:spTree>
    <p:extLst>
      <p:ext uri="{BB962C8B-B14F-4D97-AF65-F5344CB8AC3E}">
        <p14:creationId xmlns:p14="http://schemas.microsoft.com/office/powerpoint/2010/main" val="2049896274"/>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10951</TotalTime>
  <Words>6283</Words>
  <Application>Microsoft Office PowerPoint</Application>
  <PresentationFormat>Panorámica</PresentationFormat>
  <Paragraphs>433</Paragraphs>
  <Slides>60</Slides>
  <Notes>0</Notes>
  <HiddenSlides>0</HiddenSlides>
  <MMClips>8</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60</vt:i4>
      </vt:variant>
    </vt:vector>
  </HeadingPairs>
  <TitlesOfParts>
    <vt:vector size="69" baseType="lpstr">
      <vt:lpstr>Amatic SC</vt:lpstr>
      <vt:lpstr>Architects Daughter</vt:lpstr>
      <vt:lpstr>Arial</vt:lpstr>
      <vt:lpstr>Avenir Light</vt:lpstr>
      <vt:lpstr>Calibri</vt:lpstr>
      <vt:lpstr>Calibri Light</vt:lpstr>
      <vt:lpstr>Josefin Sans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Jose Miguel Gimenez Lozano</cp:lastModifiedBy>
  <cp:revision>209</cp:revision>
  <dcterms:created xsi:type="dcterms:W3CDTF">2019-07-15T10:12:55Z</dcterms:created>
  <dcterms:modified xsi:type="dcterms:W3CDTF">2022-12-15T13:20:41Z</dcterms:modified>
</cp:coreProperties>
</file>