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63"/>
  </p:notesMasterIdLst>
  <p:sldIdLst>
    <p:sldId id="352" r:id="rId3"/>
    <p:sldId id="4455" r:id="rId4"/>
    <p:sldId id="4464" r:id="rId5"/>
    <p:sldId id="4456" r:id="rId6"/>
    <p:sldId id="4457" r:id="rId7"/>
    <p:sldId id="4454" r:id="rId8"/>
    <p:sldId id="4375" r:id="rId9"/>
    <p:sldId id="4409" r:id="rId10"/>
    <p:sldId id="4458" r:id="rId11"/>
    <p:sldId id="4394" r:id="rId12"/>
    <p:sldId id="4436" r:id="rId13"/>
    <p:sldId id="4466" r:id="rId14"/>
    <p:sldId id="4429" r:id="rId15"/>
    <p:sldId id="4433" r:id="rId16"/>
    <p:sldId id="4445" r:id="rId17"/>
    <p:sldId id="4422" r:id="rId18"/>
    <p:sldId id="4427" r:id="rId19"/>
    <p:sldId id="4459" r:id="rId20"/>
    <p:sldId id="4414" r:id="rId21"/>
    <p:sldId id="4386" r:id="rId22"/>
    <p:sldId id="4460" r:id="rId23"/>
    <p:sldId id="4426" r:id="rId24"/>
    <p:sldId id="4415" r:id="rId25"/>
    <p:sldId id="4447" r:id="rId26"/>
    <p:sldId id="4405" r:id="rId27"/>
    <p:sldId id="4417" r:id="rId28"/>
    <p:sldId id="4408" r:id="rId29"/>
    <p:sldId id="4443" r:id="rId30"/>
    <p:sldId id="4412" r:id="rId31"/>
    <p:sldId id="4449" r:id="rId32"/>
    <p:sldId id="4434" r:id="rId33"/>
    <p:sldId id="4424" r:id="rId34"/>
    <p:sldId id="4421" r:id="rId35"/>
    <p:sldId id="4416" r:id="rId36"/>
    <p:sldId id="4431" r:id="rId37"/>
    <p:sldId id="4437" r:id="rId38"/>
    <p:sldId id="4430" r:id="rId39"/>
    <p:sldId id="4461" r:id="rId40"/>
    <p:sldId id="4410" r:id="rId41"/>
    <p:sldId id="4423" r:id="rId42"/>
    <p:sldId id="4432" r:id="rId43"/>
    <p:sldId id="4468" r:id="rId44"/>
    <p:sldId id="4462" r:id="rId45"/>
    <p:sldId id="4419" r:id="rId46"/>
    <p:sldId id="4428" r:id="rId47"/>
    <p:sldId id="4440" r:id="rId48"/>
    <p:sldId id="4425" r:id="rId49"/>
    <p:sldId id="4463" r:id="rId50"/>
    <p:sldId id="4474" r:id="rId51"/>
    <p:sldId id="4469" r:id="rId52"/>
    <p:sldId id="279" r:id="rId53"/>
    <p:sldId id="4470" r:id="rId54"/>
    <p:sldId id="4472" r:id="rId55"/>
    <p:sldId id="4471" r:id="rId56"/>
    <p:sldId id="4473" r:id="rId57"/>
    <p:sldId id="4475" r:id="rId58"/>
    <p:sldId id="4465" r:id="rId59"/>
    <p:sldId id="4438" r:id="rId60"/>
    <p:sldId id="4467" r:id="rId61"/>
    <p:sldId id="360" r:id="rId62"/>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9BA"/>
    <a:srgbClr val="FFC652"/>
    <a:srgbClr val="F3BDB7"/>
    <a:srgbClr val="E9857B"/>
    <a:srgbClr val="F0F0F0"/>
    <a:srgbClr val="231F20"/>
    <a:srgbClr val="313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2" autoAdjust="0"/>
    <p:restoredTop sz="94660"/>
  </p:normalViewPr>
  <p:slideViewPr>
    <p:cSldViewPr snapToGrid="0">
      <p:cViewPr varScale="1">
        <p:scale>
          <a:sx n="92" d="100"/>
          <a:sy n="92" d="100"/>
        </p:scale>
        <p:origin x="432" y="72"/>
      </p:cViewPr>
      <p:guideLst/>
    </p:cSldViewPr>
  </p:slideViewPr>
  <p:notesTextViewPr>
    <p:cViewPr>
      <p:scale>
        <a:sx n="1" d="1"/>
        <a:sy n="1" d="1"/>
      </p:scale>
      <p:origin x="0" y="0"/>
    </p:cViewPr>
  </p:notesTextViewPr>
  <p:sorterViewPr>
    <p:cViewPr>
      <p:scale>
        <a:sx n="90" d="100"/>
        <a:sy n="90" d="100"/>
      </p:scale>
      <p:origin x="0" y="-2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Josefi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Josefin Sans" pitchFamily="2" charset="0"/>
              </a:defRPr>
            </a:lvl1pPr>
          </a:lstStyle>
          <a:p>
            <a:fld id="{D7F89B63-EEF7-B54F-9BD2-F5F16671E6E3}" type="datetimeFigureOut">
              <a:rPr lang="en-US" smtClean="0"/>
              <a:pPr/>
              <a:t>11/29/2022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Josefi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Josefin Sans" pitchFamily="2" charset="0"/>
              </a:defRPr>
            </a:lvl1pPr>
          </a:lstStyle>
          <a:p>
            <a:fld id="{06C360A2-B08B-044C-A2B9-FC0D1B66EC3F}" type="slidenum">
              <a:rPr lang="en-US" smtClean="0"/>
              <a:pPr/>
              <a:t>‹#›</a:t>
            </a:fld>
            <a:endParaRPr lang="en-US" dirty="0"/>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Josefin Sans" pitchFamily="2" charset="0"/>
        <a:ea typeface="+mn-ea"/>
        <a:cs typeface="+mn-cs"/>
      </a:defRPr>
    </a:lvl1pPr>
    <a:lvl2pPr marL="457200" algn="l" defTabSz="914400" rtl="0" eaLnBrk="1" latinLnBrk="0" hangingPunct="1">
      <a:defRPr sz="1200" kern="1200">
        <a:solidFill>
          <a:schemeClr val="tx1"/>
        </a:solidFill>
        <a:latin typeface="Josefin Sans" pitchFamily="2" charset="0"/>
        <a:ea typeface="+mn-ea"/>
        <a:cs typeface="+mn-cs"/>
      </a:defRPr>
    </a:lvl2pPr>
    <a:lvl3pPr marL="914400" algn="l" defTabSz="914400" rtl="0" eaLnBrk="1" latinLnBrk="0" hangingPunct="1">
      <a:defRPr sz="1200" kern="1200">
        <a:solidFill>
          <a:schemeClr val="tx1"/>
        </a:solidFill>
        <a:latin typeface="Josefin Sans" pitchFamily="2" charset="0"/>
        <a:ea typeface="+mn-ea"/>
        <a:cs typeface="+mn-cs"/>
      </a:defRPr>
    </a:lvl3pPr>
    <a:lvl4pPr marL="1371600" algn="l" defTabSz="914400" rtl="0" eaLnBrk="1" latinLnBrk="0" hangingPunct="1">
      <a:defRPr sz="1200" kern="1200">
        <a:solidFill>
          <a:schemeClr val="tx1"/>
        </a:solidFill>
        <a:latin typeface="Josefin Sans" pitchFamily="2" charset="0"/>
        <a:ea typeface="+mn-ea"/>
        <a:cs typeface="+mn-cs"/>
      </a:defRPr>
    </a:lvl4pPr>
    <a:lvl5pPr marL="1828800" algn="l" defTabSz="914400" rtl="0" eaLnBrk="1" latinLnBrk="0" hangingPunct="1">
      <a:defRPr sz="1200" kern="1200">
        <a:solidFill>
          <a:schemeClr val="tx1"/>
        </a:solidFill>
        <a:latin typeface="Josefin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deas slide 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8805279" y="128450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8696085" y="130128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8278608" y="1105377"/>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77057" y="147798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11022471" y="1105377"/>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8818195" y="1941970"/>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99600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554938"/>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083623"/>
            <a:ext cx="12206286" cy="2825089"/>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88393" y="214853"/>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9948"/>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lain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229607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in Slide - Te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312061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36406" y="-2360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2" name="Group 1">
            <a:extLst>
              <a:ext uri="{FF2B5EF4-FFF2-40B4-BE49-F238E27FC236}">
                <a16:creationId xmlns:a16="http://schemas.microsoft.com/office/drawing/2014/main" id="{8A02FCBD-F2FF-BB7C-5E11-5D5CD0F744D5}"/>
              </a:ext>
            </a:extLst>
          </p:cNvPr>
          <p:cNvGrpSpPr/>
          <p:nvPr userDrawn="1"/>
        </p:nvGrpSpPr>
        <p:grpSpPr>
          <a:xfrm rot="1048407">
            <a:off x="9428949" y="777277"/>
            <a:ext cx="997005" cy="4919608"/>
            <a:chOff x="5570483" y="525517"/>
            <a:chExt cx="997005" cy="4919608"/>
          </a:xfrm>
        </p:grpSpPr>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570483" y="525517"/>
              <a:ext cx="955731" cy="567511"/>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585692" y="1767271"/>
              <a:ext cx="962746" cy="1055304"/>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595126" y="939082"/>
              <a:ext cx="946962" cy="1028731"/>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574931" y="4405006"/>
              <a:ext cx="992557" cy="1040119"/>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579934" y="3519251"/>
              <a:ext cx="973267" cy="1059100"/>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579601" y="2612617"/>
              <a:ext cx="976775" cy="1098959"/>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rgbClr val="FFC65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54" name="Group 53">
            <a:extLst>
              <a:ext uri="{FF2B5EF4-FFF2-40B4-BE49-F238E27FC236}">
                <a16:creationId xmlns:a16="http://schemas.microsoft.com/office/drawing/2014/main" id="{4EE7C690-0A50-474B-A530-DEA6C7F223F9}"/>
              </a:ext>
            </a:extLst>
          </p:cNvPr>
          <p:cNvGrpSpPr/>
          <p:nvPr userDrawn="1"/>
        </p:nvGrpSpPr>
        <p:grpSpPr>
          <a:xfrm rot="813988">
            <a:off x="8669006" y="5610029"/>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dirty="0">
                  <a:latin typeface="Josefin Sans" pitchFamily="2" charset="0"/>
                </a:endParaRPr>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dirty="0">
                  <a:latin typeface="Josefin Sans" pitchFamily="2" charset="0"/>
                </a:endParaRPr>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Josefin Sans" pitchFamily="2" charset="0"/>
              </a:endParaRPr>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Josefin Sans" pitchFamily="2" charset="0"/>
              </a:endParaRPr>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14449"/>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200204" y="336585"/>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Josefin Sans" pitchFamily="2" charset="0"/>
              </a:defRPr>
            </a:lvl1pPr>
          </a:lstStyle>
          <a:p>
            <a:fld id="{C764DE79-268F-4C1A-8933-263129D2AF90}" type="datetimeFigureOut">
              <a:rPr lang="en-US" smtClean="0"/>
              <a:pPr/>
              <a:t>11/29/2022</a:t>
            </a:fld>
            <a:endParaRPr lang="en-US" dirty="0"/>
          </a:p>
        </p:txBody>
      </p:sp>
      <p:sp>
        <p:nvSpPr>
          <p:cNvPr id="3" name="Footer Placeholder 2"/>
          <p:cNvSpPr>
            <a:spLocks noGrp="1"/>
          </p:cNvSpPr>
          <p:nvPr>
            <p:ph type="ftr" sz="quarter" idx="11"/>
          </p:nvPr>
        </p:nvSpPr>
        <p:spPr/>
        <p:txBody>
          <a:bodyPr/>
          <a:lstStyle>
            <a:lvl1pPr>
              <a:defRPr>
                <a:latin typeface="Josefin Sans" pitchFamily="2"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Josefin Sans" pitchFamily="2"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1284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669696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384369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77956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20593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8015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6195814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745298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0399400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31332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6153663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0687008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43480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0774474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30192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36804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8983086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07755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497187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68924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71038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44992" y="-261258"/>
            <a:ext cx="10820181" cy="483325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46193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799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05004" y="-189187"/>
            <a:ext cx="12584159" cy="722060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03033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028938" y="969697"/>
            <a:ext cx="4279786" cy="476471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43080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5879816" y="3429000"/>
            <a:ext cx="5477212" cy="2434990"/>
          </a:xfrm>
          <a:prstGeom prst="rect">
            <a:avLst/>
          </a:prstGeom>
          <a:solidFill>
            <a:schemeClr val="bg1">
              <a:lumMod val="95000"/>
            </a:schemeClr>
          </a:solidFill>
        </p:spPr>
        <p:txBody>
          <a:bodyPr>
            <a:normAutofit/>
          </a:bodyPr>
          <a:lstStyle>
            <a:lvl1pPr>
              <a:defRPr sz="1051"/>
            </a:lvl1pPr>
          </a:lstStyle>
          <a:p>
            <a:endParaRPr lang="en-US"/>
          </a:p>
        </p:txBody>
      </p:sp>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5879816" y="781740"/>
            <a:ext cx="5477212" cy="243499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495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195994" y="2357080"/>
            <a:ext cx="6035032" cy="3346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1698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2538090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IE" dirty="0"/>
              <a:t>Click to edit Master title style</a:t>
            </a:r>
            <a:endParaRPr lang="ru-RU" altLang="en-IE" dirty="0"/>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IE" dirty="0"/>
              <a:t>Edit Master text styles</a:t>
            </a:r>
          </a:p>
          <a:p>
            <a:pPr lvl="1"/>
            <a:r>
              <a:rPr lang="en-US" altLang="en-IE" dirty="0"/>
              <a:t>Second level</a:t>
            </a:r>
          </a:p>
          <a:p>
            <a:pPr lvl="2"/>
            <a:r>
              <a:rPr lang="en-US" altLang="en-IE" dirty="0"/>
              <a:t>Third level</a:t>
            </a:r>
          </a:p>
          <a:p>
            <a:pPr lvl="3"/>
            <a:r>
              <a:rPr lang="en-US" altLang="en-IE" dirty="0"/>
              <a:t>Fourth level</a:t>
            </a:r>
          </a:p>
          <a:p>
            <a:pPr lvl="4"/>
            <a:r>
              <a:rPr lang="en-US" altLang="en-IE" dirty="0"/>
              <a:t>Fifth level</a:t>
            </a:r>
            <a:endParaRPr lang="ru-RU" altLang="en-IE" dirty="0"/>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Josefin Sans" pitchFamily="2" charset="0"/>
              </a:defRPr>
            </a:lvl1pPr>
          </a:lstStyle>
          <a:p>
            <a:pPr>
              <a:defRPr/>
            </a:pPr>
            <a:fld id="{2096F27E-122C-DA48-A6DF-3512B02B1180}" type="datetime1">
              <a:rPr lang="en-IE" smtClean="0"/>
              <a:pPr>
                <a:defRPr/>
              </a:pPr>
              <a:t>29/11/2022</a:t>
            </a:fld>
            <a:endParaRPr lang="ru-RU" dirty="0"/>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Josefin Sans" pitchFamily="2" charset="0"/>
              </a:defRPr>
            </a:lvl1pPr>
          </a:lstStyle>
          <a:p>
            <a:pPr>
              <a:defRPr/>
            </a:pPr>
            <a:endParaRPr lang="ru-RU" dirty="0"/>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latin typeface="Josefin Sans" pitchFamily="2" charset="0"/>
              </a:defRPr>
            </a:lvl1pPr>
          </a:lstStyle>
          <a:p>
            <a:pPr>
              <a:defRPr/>
            </a:pPr>
            <a:fld id="{E9902012-F364-C64D-A3B8-56BEDC76006E}" type="slidenum">
              <a:rPr lang="ru-RU" altLang="ru-UA" smtClean="0"/>
              <a:pPr>
                <a:defRPr/>
              </a:pPr>
              <a:t>‹#›</a:t>
            </a:fld>
            <a:endParaRPr lang="ru-RU" altLang="ru-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90" r:id="rId11"/>
    <p:sldLayoutId id="2147483655" r:id="rId12"/>
    <p:sldLayoutId id="2147483657" r:id="rId13"/>
    <p:sldLayoutId id="2147483658" r:id="rId14"/>
    <p:sldLayoutId id="2147483659" r:id="rId15"/>
    <p:sldLayoutId id="2147483664" r:id="rId16"/>
    <p:sldLayoutId id="2147483665" r:id="rId17"/>
    <p:sldLayoutId id="2147483666" r:id="rId18"/>
    <p:sldLayoutId id="2147483667" r:id="rId19"/>
    <p:sldLayoutId id="2147483668" r:id="rId20"/>
    <p:sldLayoutId id="2147483669" r:id="rId21"/>
    <p:sldLayoutId id="2147483715" r:id="rId22"/>
    <p:sldLayoutId id="2147483716" r:id="rId23"/>
    <p:sldLayoutId id="2147483670" r:id="rId24"/>
    <p:sldLayoutId id="2147483671" r:id="rId25"/>
    <p:sldLayoutId id="2147483672" r:id="rId26"/>
    <p:sldLayoutId id="2147483673" r:id="rId27"/>
    <p:sldLayoutId id="2147483656" r:id="rId28"/>
    <p:sldLayoutId id="2147483680" r:id="rId29"/>
    <p:sldLayoutId id="2147483674" r:id="rId30"/>
    <p:sldLayoutId id="2147483676" r:id="rId31"/>
    <p:sldLayoutId id="2147483677" r:id="rId32"/>
    <p:sldLayoutId id="2147483678" r:id="rId33"/>
    <p:sldLayoutId id="2147483679" r:id="rId34"/>
    <p:sldLayoutId id="2147483682" r:id="rId35"/>
    <p:sldLayoutId id="2147483683" r:id="rId36"/>
    <p:sldLayoutId id="2147483684" r:id="rId37"/>
    <p:sldLayoutId id="2147483686" r:id="rId38"/>
    <p:sldLayoutId id="2147483691" r:id="rId3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Josefin Sans"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Josefin Sans"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Josefin Sans"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Josefin Sans"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11/29/2022</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3723341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5.xml"/><Relationship Id="rId1" Type="http://schemas.openxmlformats.org/officeDocument/2006/relationships/video" Target="https://player.vimeo.com/video/548654740?h=e98b92252c&amp;app_id=122963" TargetMode="External"/><Relationship Id="rId4" Type="http://schemas.openxmlformats.org/officeDocument/2006/relationships/hyperlink" Target="https://www.creativescotland.com/explore/read/stories/features/2021/arts-culture-health-and-wellbeing-scotla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journals.sagepub.com/doi/10.1177/1757913920911961" TargetMode="External"/><Relationship Id="rId1" Type="http://schemas.openxmlformats.org/officeDocument/2006/relationships/slideLayout" Target="../slideLayouts/slideLayout35.xml"/><Relationship Id="rId4" Type="http://schemas.openxmlformats.org/officeDocument/2006/relationships/hyperlink" Target="https://www.theguardian.com/lifeandstyle/2021/jul/02/happy-hookers-how-prescribing-creativity-might-help-wellbe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titchlinks.com/"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taikusydan.turkuamk.fi/en/frontpage/arts-for-well-being/" TargetMode="External"/><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tscouncil.org.uk/blog/what-can-culture-do-healthcare-0" TargetMode="External"/><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h.ie/articles/why-is-creativity-important-and-what-does-it-contribute/" TargetMode="External"/><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9.xml"/><Relationship Id="rId1" Type="http://schemas.openxmlformats.org/officeDocument/2006/relationships/video" Target="https://www.youtube.com/embed/SDo_UiyKyEY?feature=oembed" TargetMode="External"/><Relationship Id="rId4" Type="http://schemas.openxmlformats.org/officeDocument/2006/relationships/hyperlink" Target="https://youtu.be/SDo_UiyKyE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atic1.1.sqspcdn.com/static/f/1482593/19171593/1341830741930/Simon_Opher_cost_benefit_report" TargetMode="External"/><Relationship Id="rId1" Type="http://schemas.openxmlformats.org/officeDocument/2006/relationships/slideLayout" Target="../slideLayouts/slideLayout35.xml"/><Relationship Id="rId4" Type="http://schemas.openxmlformats.org/officeDocument/2006/relationships/hyperlink" Target="https://www.artscouncil.org.uk/blog/what-can-culture-do-healthcare-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5.xml"/><Relationship Id="rId1" Type="http://schemas.openxmlformats.org/officeDocument/2006/relationships/video" Target="https://www.youtube.com/embed/mdphDY2-zKc?list=PLlhFrXqK7Tn4Dsfau2sXqP2FJltmxFP_F" TargetMode="External"/><Relationship Id="rId5" Type="http://schemas.openxmlformats.org/officeDocument/2006/relationships/hyperlink" Target="https://esmeefairbairn.org.uk/latest-news/b-arts-using-art-and-creativity-transform-community-stoke/"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libraryheather.com/2018/10/20/in-which-i-discover-libraries-supporting-health-and-wellness-part-1/" TargetMode="External"/><Relationship Id="rId7" Type="http://schemas.openxmlformats.org/officeDocument/2006/relationships/hyperlink" Target="http://ifpnews.com/news/society/healthcare/music-therapy-for-the-disabled-for-the-first-time-in-iran/" TargetMode="External"/><Relationship Id="rId2" Type="http://schemas.openxmlformats.org/officeDocument/2006/relationships/image" Target="../media/image22.jpeg"/><Relationship Id="rId1" Type="http://schemas.openxmlformats.org/officeDocument/2006/relationships/slideLayout" Target="../slideLayouts/slideLayout53.xml"/><Relationship Id="rId6" Type="http://schemas.openxmlformats.org/officeDocument/2006/relationships/image" Target="../media/image24.jpeg"/><Relationship Id="rId5" Type="http://schemas.openxmlformats.org/officeDocument/2006/relationships/hyperlink" Target="https://macm.org/en/catactivite/creative-moment/"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TFCCastlebar/" TargetMode="External"/><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culture-sante-aquitaine.com/" TargetMode="Externa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wellcome.org/news/lets-talk-about-lived-experiences-mental-health-challenges" TargetMode="External"/><Relationship Id="rId2" Type="http://schemas.openxmlformats.org/officeDocument/2006/relationships/hyperlink" Target="https://onlinelibrary.wiley.com/doi/abs/10.1111/cfs.12683" TargetMode="External"/><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6.xml"/><Relationship Id="rId1" Type="http://schemas.openxmlformats.org/officeDocument/2006/relationships/video" Target="https://www.youtube.com/embed/THpk6Efff-g?feature=oembed" TargetMode="External"/><Relationship Id="rId4" Type="http://schemas.openxmlformats.org/officeDocument/2006/relationships/hyperlink" Target="https://www.gponline.com/social-prescribing-patients-curate-art-exhibition-leading-cornish-gallery/article/1738119"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atureisbestflorist.blogspot.ie" TargetMode="External"/><Relationship Id="rId2" Type="http://schemas.openxmlformats.org/officeDocument/2006/relationships/image" Target="../media/image30.jp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https://www.hse.ie/eng/services/list/4/mental-health-services/nosp/research/reports/donegal-social-prescribing-evaluation.pdf" TargetMode="External"/><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6.xml"/><Relationship Id="rId1" Type="http://schemas.openxmlformats.org/officeDocument/2006/relationships/video" Target="https://www.youtube.com/embed/_iBaF7y9msQ?feature=oembed" TargetMode="External"/><Relationship Id="rId4" Type="http://schemas.openxmlformats.org/officeDocument/2006/relationships/hyperlink" Target="https://youtu.be/_iBaF7y9msQ"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ammond.com.au/arts-on-prescription-sector-guide/file" TargetMode="External"/><Relationship Id="rId2" Type="http://schemas.openxmlformats.org/officeDocument/2006/relationships/image" Target="../media/image33.jpe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nhs.uk/conditions/stress-anxiety-depression/mindfulness/" TargetMode="External"/><Relationship Id="rId2" Type="http://schemas.openxmlformats.org/officeDocument/2006/relationships/hyperlink" Target="https://www.nhs.uk/conditions/stress-anxiety-depression/improve-mental-wellbeing/" TargetMode="External"/><Relationship Id="rId1" Type="http://schemas.openxmlformats.org/officeDocument/2006/relationships/slideLayout" Target="../slideLayouts/slideLayout46.xml"/><Relationship Id="rId5" Type="http://schemas.openxmlformats.org/officeDocument/2006/relationships/hyperlink" Target="https://www.letscraftni.com/womens-organisations.html" TargetMode="Externa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hyperlink" Target="https://www.tandfonline.com/doi/full/10.1080/17533015.2018.1490786" TargetMode="External"/><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anartsaveus.podbean.com/"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5.xml"/><Relationship Id="rId4" Type="http://schemas.openxmlformats.org/officeDocument/2006/relationships/hyperlink" Target="https://www.hawkswell.com/projects/cultural-compani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41.jpeg"/><Relationship Id="rId1" Type="http://schemas.openxmlformats.org/officeDocument/2006/relationships/slideLayout" Target="../slideLayouts/slideLayout35.xml"/><Relationship Id="rId4" Type="http://schemas.openxmlformats.org/officeDocument/2006/relationships/hyperlink" Target="https://www.england.nhs.uk/blog/social-prescribing-at-the-librar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41.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unityforpeaceblog.com/3-ways-music-brings-people-together/" TargetMode="External"/><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hyperlink" Target="https://culture-sante-aquitaine.com/vos-projets/le-grand-tour-de-valse-cie-alea-citta-association-voix-danses-212/" TargetMode="External"/><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35.xml"/><Relationship Id="rId1" Type="http://schemas.openxmlformats.org/officeDocument/2006/relationships/video" Target="https://www.youtube.com/embed/T_7xngo20zU?feature=oembed" TargetMode="External"/><Relationship Id="rId4" Type="http://schemas.openxmlformats.org/officeDocument/2006/relationships/hyperlink" Target="https://www.earthsong.i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ulture-sante-aquitaine.com/vos-projets/la-pause-musicale-183/" TargetMode="External"/><Relationship Id="rId2" Type="http://schemas.openxmlformats.org/officeDocument/2006/relationships/image" Target="../media/image45.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ww.art-is-fun.com/"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hyperlink" Target="https://www.facebook.com/WHO/?__cft__%5b0%5d=AZVP6fANqTrVmv6ifI9QOClVBU929WEiHfcxcvP_4UG8trfROAQbjb6BHaI3_fcB0dh4iE_GJV5hXtX2B2Nvm_J7bNMig6VcVhHWxOkX6fehK4sFx7M4RsJdYWVjffUhYS0&amp;__tn__=kK-R" TargetMode="External"/><Relationship Id="rId1" Type="http://schemas.openxmlformats.org/officeDocument/2006/relationships/slideLayout" Target="../slideLayouts/slideLayout14.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5.xml"/><Relationship Id="rId1" Type="http://schemas.openxmlformats.org/officeDocument/2006/relationships/video" Target="https://www.youtube.com/embed/-K20oSnHgYE?feature=oembed" TargetMode="External"/><Relationship Id="rId4" Type="http://schemas.openxmlformats.org/officeDocument/2006/relationships/hyperlink" Target="https://www.abc.net.au/everyday/space-22-improving-mental-health-through-creative-arts/10105256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intrinsiconline.com/pages/printables" TargetMode="External"/><Relationship Id="rId2" Type="http://schemas.openxmlformats.org/officeDocument/2006/relationships/image" Target="../media/image58.png"/><Relationship Id="rId1" Type="http://schemas.openxmlformats.org/officeDocument/2006/relationships/slideLayout" Target="../slideLayouts/slideLayout23.xml"/><Relationship Id="rId4" Type="http://schemas.openxmlformats.org/officeDocument/2006/relationships/hyperlink" Target="https://www.twinkl.ie/resource/us-t-c-1551-mindfulness-coloring-pages-bumper-activity-pac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abc.net.au/everyday/space-22-improving-mental-health-through-creative-arts/101052564" TargetMode="External"/><Relationship Id="rId2" Type="http://schemas.openxmlformats.org/officeDocument/2006/relationships/slideLayout" Target="../slideLayouts/slideLayout22.xml"/><Relationship Id="rId1" Type="http://schemas.openxmlformats.org/officeDocument/2006/relationships/video" Target="https://www.youtube.com/embed/Is5ixUo2zFE?feature=oembed" TargetMode="Externa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hyperlink" Target="https://www.penguinrandomhouse.com/book-clubs/getting-started/" TargetMode="External"/><Relationship Id="rId2" Type="http://schemas.openxmlformats.org/officeDocument/2006/relationships/image" Target="../media/image60.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penguinrandomhouse.com/book-clubs/getting-started/" TargetMode="External"/><Relationship Id="rId1" Type="http://schemas.openxmlformats.org/officeDocument/2006/relationships/slideLayout" Target="../slideLayouts/slideLayout22.xml"/><Relationship Id="rId4" Type="http://schemas.openxmlformats.org/officeDocument/2006/relationships/hyperlink" Target="https://www.artclubbers.com/blog/2020/6/3/start-a-creative-collectiv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s://happiful.com/the-world-health-organisation-who-emphasises-link-between-the-arts-and-mental-health/" TargetMode="External"/><Relationship Id="rId2" Type="http://schemas.openxmlformats.org/officeDocument/2006/relationships/hyperlink" Target="http://iccliverpool.ac.uk/?research=the-art-of-social-prescribing-informing-policy-on-creative-interventions-in-mental-health-care" TargetMode="External"/><Relationship Id="rId1" Type="http://schemas.openxmlformats.org/officeDocument/2006/relationships/slideLayout" Target="../slideLayouts/slideLayout6.xml"/><Relationship Id="rId4" Type="http://schemas.openxmlformats.org/officeDocument/2006/relationships/hyperlink" Target="https://g.co/artshealth?fbclid=IwAR0Yhjtv8lykchdRK_oMLODpptUM5TSZ63olBQtpjWYtU2hItKlaU62OaO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www.socialprescribers.eu/"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F5FCF-E2BD-F645-B1D7-839F2D34B128}"/>
              </a:ext>
            </a:extLst>
          </p:cNvPr>
          <p:cNvSpPr>
            <a:spLocks noGrp="1"/>
          </p:cNvSpPr>
          <p:nvPr>
            <p:ph type="body" sz="quarter" idx="16"/>
          </p:nvPr>
        </p:nvSpPr>
        <p:spPr>
          <a:xfrm>
            <a:off x="575098" y="5466080"/>
            <a:ext cx="9330902" cy="914400"/>
          </a:xfrm>
          <a:noFill/>
        </p:spPr>
        <p:txBody>
          <a:bodyPr>
            <a:normAutofit fontScale="85000" lnSpcReduction="20000"/>
          </a:bodyPr>
          <a:lstStyle/>
          <a:p>
            <a:pPr>
              <a:lnSpc>
                <a:spcPct val="120000"/>
              </a:lnSpc>
            </a:pPr>
            <a:r>
              <a:rPr lang="en-US" dirty="0">
                <a:solidFill>
                  <a:schemeClr val="bg1"/>
                </a:solidFill>
              </a:rPr>
              <a:t>A bite-sized introductory and inspirational course for social/cultural service educators</a:t>
            </a:r>
          </a:p>
        </p:txBody>
      </p:sp>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8" y="4321224"/>
            <a:ext cx="11688022" cy="992499"/>
          </a:xfrm>
        </p:spPr>
        <p:txBody>
          <a:bodyPr/>
          <a:lstStyle/>
          <a:p>
            <a:r>
              <a:rPr lang="en-US" sz="8000" dirty="0">
                <a:solidFill>
                  <a:schemeClr val="bg1"/>
                </a:solidFill>
              </a:rPr>
              <a:t>INTRODUCTION TO SOCIAL PRESCRIBING</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AF9D1C-141B-C740-BEF5-A28F41DA7F4C}"/>
              </a:ext>
            </a:extLst>
          </p:cNvPr>
          <p:cNvSpPr/>
          <p:nvPr/>
        </p:nvSpPr>
        <p:spPr>
          <a:xfrm rot="10800000" flipV="1">
            <a:off x="1585" y="5591216"/>
            <a:ext cx="12188825" cy="12469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Josefin Sans" pitchFamily="2" charset="0"/>
              </a:rPr>
              <a:t>According to the Arts Council UK, those who attend a cultural place or event are almost 60% more likely to report good health compared to those who do not.</a:t>
            </a:r>
            <a:endParaRPr lang="en-IE" sz="2400" dirty="0">
              <a:solidFill>
                <a:schemeClr val="bg1"/>
              </a:solidFill>
              <a:latin typeface="Josefin Sans" pitchFamily="2" charset="0"/>
            </a:endParaRPr>
          </a:p>
        </p:txBody>
      </p:sp>
      <p:pic>
        <p:nvPicPr>
          <p:cNvPr id="6" name="Picture Placeholder 5">
            <a:extLst>
              <a:ext uri="{FF2B5EF4-FFF2-40B4-BE49-F238E27FC236}">
                <a16:creationId xmlns:a16="http://schemas.microsoft.com/office/drawing/2014/main" id="{CF2A6966-B39E-45D3-849F-772961D54C41}"/>
              </a:ext>
            </a:extLst>
          </p:cNvPr>
          <p:cNvPicPr>
            <a:picLocks noGrp="1" noChangeAspect="1"/>
          </p:cNvPicPr>
          <p:nvPr>
            <p:ph type="pic" sz="quarter" idx="15"/>
          </p:nvPr>
        </p:nvPicPr>
        <p:blipFill>
          <a:blip r:embed="rId2"/>
          <a:srcRect t="15606" b="15606"/>
          <a:stretch>
            <a:fillRect/>
          </a:stretch>
        </p:blipFill>
        <p:spPr>
          <a:xfrm>
            <a:off x="-1425" y="19878"/>
            <a:ext cx="12191835" cy="5577896"/>
          </a:xfrm>
        </p:spPr>
      </p:pic>
      <p:sp>
        <p:nvSpPr>
          <p:cNvPr id="8" name="TextBox 7">
            <a:extLst>
              <a:ext uri="{FF2B5EF4-FFF2-40B4-BE49-F238E27FC236}">
                <a16:creationId xmlns:a16="http://schemas.microsoft.com/office/drawing/2014/main" id="{62CB083F-87A6-4290-AE9B-E55ED57368B3}"/>
              </a:ext>
            </a:extLst>
          </p:cNvPr>
          <p:cNvSpPr txBox="1"/>
          <p:nvPr/>
        </p:nvSpPr>
        <p:spPr>
          <a:xfrm>
            <a:off x="6563361" y="236376"/>
            <a:ext cx="5628640" cy="954107"/>
          </a:xfrm>
          <a:prstGeom prst="rect">
            <a:avLst/>
          </a:prstGeom>
          <a:solidFill>
            <a:srgbClr val="FEC752"/>
          </a:solidFill>
        </p:spPr>
        <p:txBody>
          <a:bodyPr wrap="square" rtlCol="0">
            <a:spAutoFit/>
          </a:bodyPr>
          <a:lstStyle/>
          <a:p>
            <a:r>
              <a:rPr lang="en-IE" sz="2800" dirty="0">
                <a:solidFill>
                  <a:schemeClr val="bg1"/>
                </a:solidFill>
                <a:latin typeface="Josefin Sans" pitchFamily="2" charset="0"/>
              </a:rPr>
              <a:t>Power/Potential of creative and cultural social prescribing..</a:t>
            </a:r>
          </a:p>
        </p:txBody>
      </p:sp>
    </p:spTree>
    <p:extLst>
      <p:ext uri="{BB962C8B-B14F-4D97-AF65-F5344CB8AC3E}">
        <p14:creationId xmlns:p14="http://schemas.microsoft.com/office/powerpoint/2010/main" val="27391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writing implement, stationary, crayon, pencil&#10;&#10;Description automatically generated">
            <a:extLst>
              <a:ext uri="{FF2B5EF4-FFF2-40B4-BE49-F238E27FC236}">
                <a16:creationId xmlns:a16="http://schemas.microsoft.com/office/drawing/2014/main" id="{2C45AA90-B967-7D87-CCAD-E77329871008}"/>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2305" r="2305"/>
          <a:stretch>
            <a:fillRect/>
          </a:stretch>
        </p:blipFill>
        <p:spPr>
          <a:xfrm>
            <a:off x="174582" y="779517"/>
            <a:ext cx="7401698" cy="5932948"/>
          </a:xfrm>
        </p:spPr>
      </p:pic>
      <p:sp>
        <p:nvSpPr>
          <p:cNvPr id="5" name="TextBox 4">
            <a:extLst>
              <a:ext uri="{FF2B5EF4-FFF2-40B4-BE49-F238E27FC236}">
                <a16:creationId xmlns:a16="http://schemas.microsoft.com/office/drawing/2014/main" id="{9997EA67-CCA0-5366-2B1A-C23ADC12C1F5}"/>
              </a:ext>
            </a:extLst>
          </p:cNvPr>
          <p:cNvSpPr txBox="1"/>
          <p:nvPr/>
        </p:nvSpPr>
        <p:spPr>
          <a:xfrm>
            <a:off x="7786344" y="1524000"/>
            <a:ext cx="4231074" cy="4108817"/>
          </a:xfrm>
          <a:prstGeom prst="rect">
            <a:avLst/>
          </a:prstGeom>
          <a:noFill/>
        </p:spPr>
        <p:txBody>
          <a:bodyPr wrap="square" rtlCol="0">
            <a:spAutoFit/>
          </a:bodyPr>
          <a:lstStyle/>
          <a:p>
            <a:r>
              <a:rPr lang="en-US" sz="2700" b="1" dirty="0">
                <a:solidFill>
                  <a:srgbClr val="202124"/>
                </a:solidFill>
                <a:latin typeface="Josefin Sans" pitchFamily="2" charset="0"/>
              </a:rPr>
              <a:t>“Everyone has the right freely to participate in the cultural life of the community, to enjoy the arts and to share in scientific advancement and its benefits</a:t>
            </a:r>
            <a:r>
              <a:rPr lang="en-US" sz="2700" dirty="0">
                <a:solidFill>
                  <a:srgbClr val="202124"/>
                </a:solidFill>
                <a:latin typeface="Josefin Sans" pitchFamily="2" charset="0"/>
              </a:rPr>
              <a:t>.”</a:t>
            </a:r>
            <a:endParaRPr lang="en-US" dirty="0">
              <a:solidFill>
                <a:srgbClr val="202124"/>
              </a:solidFill>
              <a:latin typeface="Josefin Sans" pitchFamily="2" charset="0"/>
            </a:endParaRPr>
          </a:p>
          <a:p>
            <a:endParaRPr lang="en-US" b="0" i="0" dirty="0">
              <a:solidFill>
                <a:srgbClr val="202124"/>
              </a:solidFill>
              <a:effectLst/>
              <a:latin typeface="Josefin Sans" pitchFamily="2" charset="0"/>
            </a:endParaRPr>
          </a:p>
          <a:p>
            <a:endParaRPr lang="en-US" dirty="0">
              <a:solidFill>
                <a:srgbClr val="202124"/>
              </a:solidFill>
              <a:latin typeface="Josefin Sans" pitchFamily="2" charset="0"/>
            </a:endParaRPr>
          </a:p>
          <a:p>
            <a:pPr algn="ctr"/>
            <a:r>
              <a:rPr lang="en-US" b="1" dirty="0">
                <a:solidFill>
                  <a:srgbClr val="FFC652"/>
                </a:solidFill>
                <a:latin typeface="Josefin Sans" pitchFamily="2" charset="0"/>
              </a:rPr>
              <a:t>Universal Declaration of Human Rights - Article 27</a:t>
            </a:r>
            <a:endParaRPr lang="en-IE" b="1" dirty="0">
              <a:solidFill>
                <a:srgbClr val="FFC652"/>
              </a:solidFill>
              <a:latin typeface="Josefin Sans" pitchFamily="2" charset="0"/>
            </a:endParaRPr>
          </a:p>
        </p:txBody>
      </p:sp>
      <p:sp>
        <p:nvSpPr>
          <p:cNvPr id="6" name="TextBox 5">
            <a:extLst>
              <a:ext uri="{FF2B5EF4-FFF2-40B4-BE49-F238E27FC236}">
                <a16:creationId xmlns:a16="http://schemas.microsoft.com/office/drawing/2014/main" id="{326CCF1B-294D-B868-CA65-7C7746D6928E}"/>
              </a:ext>
            </a:extLst>
          </p:cNvPr>
          <p:cNvSpPr txBox="1"/>
          <p:nvPr/>
        </p:nvSpPr>
        <p:spPr>
          <a:xfrm>
            <a:off x="-2060618" y="6324873"/>
            <a:ext cx="7401698" cy="261610"/>
          </a:xfrm>
          <a:prstGeom prst="rect">
            <a:avLst/>
          </a:prstGeom>
          <a:noFill/>
        </p:spPr>
        <p:txBody>
          <a:bodyPr wrap="square" rtlCol="0">
            <a:spAutoFit/>
          </a:bodyPr>
          <a:lstStyle/>
          <a:p>
            <a:pPr algn="ctr"/>
            <a:r>
              <a:rPr lang="en-US" sz="1100" dirty="0">
                <a:solidFill>
                  <a:schemeClr val="bg1"/>
                </a:solidFill>
                <a:latin typeface="Josefin Sans" pitchFamily="2" charset="0"/>
              </a:rPr>
              <a:t>Photo Credit – </a:t>
            </a:r>
            <a:r>
              <a:rPr lang="en-US" sz="1100" dirty="0" err="1">
                <a:solidFill>
                  <a:schemeClr val="bg1"/>
                </a:solidFill>
                <a:latin typeface="Josefin Sans" pitchFamily="2" charset="0"/>
              </a:rPr>
              <a:t>Myriams</a:t>
            </a:r>
            <a:r>
              <a:rPr lang="en-US" sz="1100" dirty="0">
                <a:solidFill>
                  <a:schemeClr val="bg1"/>
                </a:solidFill>
                <a:latin typeface="Josefin Sans" pitchFamily="2" charset="0"/>
              </a:rPr>
              <a:t> </a:t>
            </a:r>
            <a:r>
              <a:rPr lang="en-US" sz="1100" dirty="0" err="1">
                <a:solidFill>
                  <a:schemeClr val="bg1"/>
                </a:solidFill>
                <a:latin typeface="Josefin Sans" pitchFamily="2" charset="0"/>
              </a:rPr>
              <a:t>Fotos</a:t>
            </a:r>
            <a:r>
              <a:rPr lang="en-US" sz="1100" dirty="0">
                <a:solidFill>
                  <a:schemeClr val="bg1"/>
                </a:solidFill>
                <a:latin typeface="Josefin Sans" pitchFamily="2" charset="0"/>
              </a:rPr>
              <a:t> – </a:t>
            </a:r>
            <a:r>
              <a:rPr lang="en-US" sz="1100" dirty="0" err="1">
                <a:solidFill>
                  <a:schemeClr val="bg1"/>
                </a:solidFill>
                <a:latin typeface="Josefin Sans" pitchFamily="2" charset="0"/>
              </a:rPr>
              <a:t>Pixabay</a:t>
            </a:r>
            <a:r>
              <a:rPr lang="en-US" sz="1100" dirty="0">
                <a:solidFill>
                  <a:schemeClr val="bg1"/>
                </a:solidFill>
                <a:latin typeface="Josefin Sans" pitchFamily="2" charset="0"/>
              </a:rPr>
              <a:t> </a:t>
            </a:r>
            <a:endParaRPr lang="en-IE" sz="1100" dirty="0">
              <a:solidFill>
                <a:schemeClr val="bg1"/>
              </a:solidFill>
              <a:latin typeface="Josefin Sans" pitchFamily="2" charset="0"/>
            </a:endParaRPr>
          </a:p>
        </p:txBody>
      </p:sp>
      <p:sp>
        <p:nvSpPr>
          <p:cNvPr id="7" name="Text Placeholder 52">
            <a:extLst>
              <a:ext uri="{FF2B5EF4-FFF2-40B4-BE49-F238E27FC236}">
                <a16:creationId xmlns:a16="http://schemas.microsoft.com/office/drawing/2014/main" id="{0E43CC05-A8B3-74B1-1D0C-215983B31E1C}"/>
              </a:ext>
            </a:extLst>
          </p:cNvPr>
          <p:cNvSpPr txBox="1">
            <a:spLocks/>
          </p:cNvSpPr>
          <p:nvPr/>
        </p:nvSpPr>
        <p:spPr>
          <a:xfrm>
            <a:off x="0" y="271517"/>
            <a:ext cx="9316720" cy="1223045"/>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Did you know that the right to participate in and benefit from cultural life is a human right?</a:t>
            </a:r>
          </a:p>
        </p:txBody>
      </p:sp>
    </p:spTree>
    <p:extLst>
      <p:ext uri="{BB962C8B-B14F-4D97-AF65-F5344CB8AC3E}">
        <p14:creationId xmlns:p14="http://schemas.microsoft.com/office/powerpoint/2010/main" val="51490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4EC38-8E38-91A3-E119-C5171EFD2C97}"/>
              </a:ext>
            </a:extLst>
          </p:cNvPr>
          <p:cNvSpPr>
            <a:spLocks noGrp="1"/>
          </p:cNvSpPr>
          <p:nvPr>
            <p:ph type="body" sz="quarter" idx="18"/>
          </p:nvPr>
        </p:nvSpPr>
        <p:spPr>
          <a:xfrm>
            <a:off x="8679380" y="3144130"/>
            <a:ext cx="3192291" cy="684000"/>
          </a:xfrm>
        </p:spPr>
        <p:txBody>
          <a:bodyPr/>
          <a:lstStyle/>
          <a:p>
            <a:pPr algn="ctr"/>
            <a:r>
              <a:rPr lang="en-IE" dirty="0"/>
              <a:t>INCLUDE </a:t>
            </a:r>
          </a:p>
          <a:p>
            <a:pPr algn="ctr"/>
            <a:r>
              <a:rPr lang="en-IE" dirty="0"/>
              <a:t>ME!</a:t>
            </a:r>
          </a:p>
        </p:txBody>
      </p:sp>
      <p:sp>
        <p:nvSpPr>
          <p:cNvPr id="3" name="Text Placeholder 2">
            <a:extLst>
              <a:ext uri="{FF2B5EF4-FFF2-40B4-BE49-F238E27FC236}">
                <a16:creationId xmlns:a16="http://schemas.microsoft.com/office/drawing/2014/main" id="{294B96BC-57FD-5C31-D295-F3FEF8E76712}"/>
              </a:ext>
            </a:extLst>
          </p:cNvPr>
          <p:cNvSpPr>
            <a:spLocks noGrp="1"/>
          </p:cNvSpPr>
          <p:nvPr>
            <p:ph type="body" sz="quarter" idx="16"/>
          </p:nvPr>
        </p:nvSpPr>
        <p:spPr>
          <a:xfrm>
            <a:off x="894080" y="2268479"/>
            <a:ext cx="6218947" cy="2699761"/>
          </a:xfrm>
        </p:spPr>
        <p:txBody>
          <a:bodyPr/>
          <a:lstStyle/>
          <a:p>
            <a:r>
              <a:rPr lang="en-IE" dirty="0"/>
              <a:t>Therefore, there is a duty amongst </a:t>
            </a:r>
            <a:r>
              <a:rPr lang="en-US" sz="2800" dirty="0">
                <a:latin typeface="Josefin Sans" pitchFamily="2" charset="0"/>
                <a:ea typeface="Calibri" panose="020F0502020204030204" pitchFamily="34" charset="0"/>
                <a:cs typeface="Times New Roman" panose="02020603050405020304" pitchFamily="18" charset="0"/>
              </a:rPr>
              <a:t>Social and Cultural organisations to include and provide services for all, including those suffering from poor mental health and other who might have barriers or fears that affect their engagement.</a:t>
            </a:r>
            <a:endParaRPr lang="en-IE" dirty="0"/>
          </a:p>
        </p:txBody>
      </p:sp>
    </p:spTree>
    <p:extLst>
      <p:ext uri="{BB962C8B-B14F-4D97-AF65-F5344CB8AC3E}">
        <p14:creationId xmlns:p14="http://schemas.microsoft.com/office/powerpoint/2010/main" val="305501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D163D-6F0B-86F8-4BA1-73E84201B529}"/>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3" name="Online Media 2" title="Arts Culture Health and Wellbeing Scotland">
            <a:hlinkClick r:id="" action="ppaction://media"/>
            <a:extLst>
              <a:ext uri="{FF2B5EF4-FFF2-40B4-BE49-F238E27FC236}">
                <a16:creationId xmlns:a16="http://schemas.microsoft.com/office/drawing/2014/main" id="{AFE11B67-99EC-8725-6BF4-DF34BF8A9B59}"/>
              </a:ext>
            </a:extLst>
          </p:cNvPr>
          <p:cNvPicPr>
            <a:picLocks noRot="1" noChangeAspect="1"/>
          </p:cNvPicPr>
          <p:nvPr>
            <a:videoFile r:link="rId1"/>
          </p:nvPr>
        </p:nvPicPr>
        <p:blipFill>
          <a:blip r:embed="rId3"/>
          <a:stretch>
            <a:fillRect/>
          </a:stretch>
        </p:blipFill>
        <p:spPr>
          <a:xfrm>
            <a:off x="5952528" y="1051426"/>
            <a:ext cx="5399903" cy="4732638"/>
          </a:xfrm>
          <a:prstGeom prst="rect">
            <a:avLst/>
          </a:prstGeom>
        </p:spPr>
      </p:pic>
      <p:sp>
        <p:nvSpPr>
          <p:cNvPr id="4" name="TextBox 3">
            <a:extLst>
              <a:ext uri="{FF2B5EF4-FFF2-40B4-BE49-F238E27FC236}">
                <a16:creationId xmlns:a16="http://schemas.microsoft.com/office/drawing/2014/main" id="{96B02C5B-55D2-69DF-7F33-44D4E9EF4669}"/>
              </a:ext>
            </a:extLst>
          </p:cNvPr>
          <p:cNvSpPr txBox="1"/>
          <p:nvPr/>
        </p:nvSpPr>
        <p:spPr>
          <a:xfrm>
            <a:off x="382702" y="1115354"/>
            <a:ext cx="5399902" cy="5170646"/>
          </a:xfrm>
          <a:prstGeom prst="rect">
            <a:avLst/>
          </a:prstGeom>
          <a:noFill/>
        </p:spPr>
        <p:txBody>
          <a:bodyPr wrap="square" rtlCol="0">
            <a:spAutoFit/>
          </a:bodyPr>
          <a:lstStyle/>
          <a:p>
            <a:pPr algn="l"/>
            <a:r>
              <a:rPr lang="en-US" sz="2200" b="1" dirty="0">
                <a:solidFill>
                  <a:srgbClr val="FFC652"/>
                </a:solidFill>
                <a:latin typeface="Josefin Sans" pitchFamily="2" charset="0"/>
              </a:rPr>
              <a:t>Arts Culture Health and Wellbeing Scotland</a:t>
            </a:r>
          </a:p>
          <a:p>
            <a:pPr algn="l"/>
            <a:endParaRPr lang="en-US" sz="2200" dirty="0">
              <a:solidFill>
                <a:srgbClr val="393939"/>
              </a:solidFill>
              <a:latin typeface="Josefin Sans" pitchFamily="2" charset="0"/>
            </a:endParaRPr>
          </a:p>
          <a:p>
            <a:pPr algn="l"/>
            <a:r>
              <a:rPr lang="en-US" sz="2200" dirty="0">
                <a:solidFill>
                  <a:srgbClr val="393939"/>
                </a:solidFill>
                <a:latin typeface="Josefin Sans" pitchFamily="2" charset="0"/>
              </a:rPr>
              <a:t>The arts and creativity can have an incredibly positive impact on physical and mental health. </a:t>
            </a:r>
          </a:p>
          <a:p>
            <a:pPr algn="l"/>
            <a:endParaRPr lang="en-US" sz="2200" dirty="0">
              <a:solidFill>
                <a:srgbClr val="393939"/>
              </a:solidFill>
              <a:latin typeface="Josefin Sans" pitchFamily="2" charset="0"/>
            </a:endParaRPr>
          </a:p>
          <a:p>
            <a:pPr algn="l"/>
            <a:r>
              <a:rPr lang="en-US" sz="2200" dirty="0">
                <a:solidFill>
                  <a:srgbClr val="393939"/>
                </a:solidFill>
                <a:latin typeface="Josefin Sans" pitchFamily="2" charset="0"/>
              </a:rPr>
              <a:t>ACHWS is a network providing information and support for anyone working across arts and culture, health and wellbeing in Scotland. </a:t>
            </a:r>
          </a:p>
          <a:p>
            <a:pPr algn="l"/>
            <a:endParaRPr lang="en-US" sz="2200" dirty="0">
              <a:solidFill>
                <a:srgbClr val="393939"/>
              </a:solidFill>
              <a:latin typeface="Josefin Sans" pitchFamily="2" charset="0"/>
            </a:endParaRPr>
          </a:p>
          <a:p>
            <a:pPr algn="l"/>
            <a:r>
              <a:rPr lang="en-US" sz="2200" dirty="0">
                <a:solidFill>
                  <a:srgbClr val="393939"/>
                </a:solidFill>
                <a:latin typeface="Josefin Sans" pitchFamily="2" charset="0"/>
              </a:rPr>
              <a:t>This video will be of interest to other countries of organisations thinking of replicating a similar project.</a:t>
            </a:r>
          </a:p>
        </p:txBody>
      </p:sp>
      <p:sp>
        <p:nvSpPr>
          <p:cNvPr id="5" name="TextBox 4">
            <a:extLst>
              <a:ext uri="{FF2B5EF4-FFF2-40B4-BE49-F238E27FC236}">
                <a16:creationId xmlns:a16="http://schemas.microsoft.com/office/drawing/2014/main" id="{FEFA1253-BA0F-7A89-667A-C07E4C4115F1}"/>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Video – The Positive Impact of Art and Creativity on Health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0CB1B07-784A-0C15-4379-E5DC17A27145}"/>
              </a:ext>
            </a:extLst>
          </p:cNvPr>
          <p:cNvSpPr txBox="1"/>
          <p:nvPr/>
        </p:nvSpPr>
        <p:spPr>
          <a:xfrm>
            <a:off x="424180" y="6400412"/>
            <a:ext cx="11343640" cy="276999"/>
          </a:xfrm>
          <a:prstGeom prst="rect">
            <a:avLst/>
          </a:prstGeom>
          <a:noFill/>
        </p:spPr>
        <p:txBody>
          <a:bodyPr wrap="square">
            <a:spAutoFit/>
          </a:bodyPr>
          <a:lstStyle/>
          <a:p>
            <a:pPr algn="l"/>
            <a:r>
              <a:rPr lang="en-US"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https://www.creativescotland.com/explore/read/stories/features/2021/arts-culture-health-and-wellbeing-scotland</a:t>
            </a:r>
            <a:endParaRPr lang="en-US" sz="1200" dirty="0">
              <a:solidFill>
                <a:srgbClr val="FFC652"/>
              </a:solidFill>
              <a:latin typeface="Josefin Sans" pitchFamily="2" charset="0"/>
            </a:endParaRPr>
          </a:p>
        </p:txBody>
      </p:sp>
    </p:spTree>
    <p:extLst>
      <p:ext uri="{BB962C8B-B14F-4D97-AF65-F5344CB8AC3E}">
        <p14:creationId xmlns:p14="http://schemas.microsoft.com/office/powerpoint/2010/main" val="22843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B09AC-4515-C0D1-87D0-E88E56124500}"/>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3" name="TextBox 2">
            <a:extLst>
              <a:ext uri="{FF2B5EF4-FFF2-40B4-BE49-F238E27FC236}">
                <a16:creationId xmlns:a16="http://schemas.microsoft.com/office/drawing/2014/main" id="{86D10195-0281-6102-F3CA-5AA550D2222C}"/>
              </a:ext>
            </a:extLst>
          </p:cNvPr>
          <p:cNvSpPr txBox="1"/>
          <p:nvPr/>
        </p:nvSpPr>
        <p:spPr>
          <a:xfrm>
            <a:off x="6614160" y="1181497"/>
            <a:ext cx="4908044" cy="4893647"/>
          </a:xfrm>
          <a:prstGeom prst="rect">
            <a:avLst/>
          </a:prstGeom>
          <a:noFill/>
        </p:spPr>
        <p:txBody>
          <a:bodyPr wrap="square" rtlCol="0">
            <a:spAutoFit/>
          </a:bodyPr>
          <a:lstStyle/>
          <a:p>
            <a:r>
              <a:rPr lang="en-US" sz="2400" dirty="0">
                <a:solidFill>
                  <a:srgbClr val="121212"/>
                </a:solidFill>
                <a:latin typeface="Josefin Sans" pitchFamily="2" charset="0"/>
              </a:rPr>
              <a:t>Dr Pippa Burns is a medical researcher at the University of Wollongong, and her paper </a:t>
            </a:r>
            <a:r>
              <a:rPr lang="en-US" sz="2400" dirty="0">
                <a:solidFill>
                  <a:srgbClr val="BB3B80"/>
                </a:solidFill>
                <a:latin typeface="Josefin Sans" pitchFamily="2" charset="0"/>
                <a:hlinkClick r:id="rId2"/>
              </a:rPr>
              <a:t>Happy Hookers</a:t>
            </a:r>
            <a:r>
              <a:rPr lang="en-US" sz="2400" dirty="0">
                <a:solidFill>
                  <a:srgbClr val="121212"/>
                </a:solidFill>
                <a:latin typeface="Josefin Sans" pitchFamily="2" charset="0"/>
              </a:rPr>
              <a:t> examined the effects of crocheting on wellbeing. </a:t>
            </a:r>
          </a:p>
          <a:p>
            <a:endParaRPr lang="en-US" sz="2400" dirty="0">
              <a:solidFill>
                <a:srgbClr val="121212"/>
              </a:solidFill>
              <a:latin typeface="Josefin Sans" pitchFamily="2" charset="0"/>
            </a:endParaRPr>
          </a:p>
          <a:p>
            <a:r>
              <a:rPr lang="en-US" sz="2400" dirty="0">
                <a:solidFill>
                  <a:srgbClr val="121212"/>
                </a:solidFill>
                <a:latin typeface="Josefin Sans" pitchFamily="2" charset="0"/>
              </a:rPr>
              <a:t>After surveying more than 8,000 crocheters, Burns found that 89.5% of respondents reported the practice made them feel calmer, while 82% felt happier.</a:t>
            </a:r>
          </a:p>
          <a:p>
            <a:endParaRPr lang="en-IE" sz="2400" dirty="0">
              <a:latin typeface="Josefin Sans" pitchFamily="2" charset="0"/>
            </a:endParaRPr>
          </a:p>
        </p:txBody>
      </p:sp>
      <p:pic>
        <p:nvPicPr>
          <p:cNvPr id="5" name="Picture 4" descr="A picture containing person, indoor, hand&#10;&#10;Description automatically generated">
            <a:extLst>
              <a:ext uri="{FF2B5EF4-FFF2-40B4-BE49-F238E27FC236}">
                <a16:creationId xmlns:a16="http://schemas.microsoft.com/office/drawing/2014/main" id="{957D2716-27B6-39E7-1E98-E9A0E0D32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98" y="617838"/>
            <a:ext cx="6179262" cy="5268385"/>
          </a:xfrm>
          <a:prstGeom prst="rect">
            <a:avLst/>
          </a:prstGeom>
        </p:spPr>
      </p:pic>
      <p:sp>
        <p:nvSpPr>
          <p:cNvPr id="6" name="TextBox 5">
            <a:extLst>
              <a:ext uri="{FF2B5EF4-FFF2-40B4-BE49-F238E27FC236}">
                <a16:creationId xmlns:a16="http://schemas.microsoft.com/office/drawing/2014/main" id="{C825EBCB-607D-BCDB-6B18-08E16AD8F51F}"/>
              </a:ext>
            </a:extLst>
          </p:cNvPr>
          <p:cNvSpPr txBox="1"/>
          <p:nvPr/>
        </p:nvSpPr>
        <p:spPr>
          <a:xfrm>
            <a:off x="231698" y="5565185"/>
            <a:ext cx="5130585" cy="276999"/>
          </a:xfrm>
          <a:prstGeom prst="rect">
            <a:avLst/>
          </a:prstGeom>
          <a:noFill/>
        </p:spPr>
        <p:txBody>
          <a:bodyPr wrap="square" rtlCol="0">
            <a:spAutoFit/>
          </a:bodyPr>
          <a:lstStyle/>
          <a:p>
            <a:r>
              <a:rPr lang="en-IE" sz="1200" dirty="0">
                <a:solidFill>
                  <a:schemeClr val="bg1"/>
                </a:solidFill>
                <a:latin typeface="Josefin Sans" pitchFamily="2" charset="0"/>
              </a:rPr>
              <a:t>Photo credit  </a:t>
            </a:r>
            <a:r>
              <a:rPr lang="en-IE" sz="1200" dirty="0" err="1">
                <a:solidFill>
                  <a:schemeClr val="bg1"/>
                </a:solidFill>
                <a:latin typeface="Josefin Sans" pitchFamily="2" charset="0"/>
              </a:rPr>
              <a:t>Pixabay</a:t>
            </a:r>
            <a:r>
              <a:rPr lang="en-IE" sz="1200" dirty="0">
                <a:solidFill>
                  <a:schemeClr val="bg1"/>
                </a:solidFill>
                <a:latin typeface="Josefin Sans" pitchFamily="2" charset="0"/>
              </a:rPr>
              <a:t> </a:t>
            </a:r>
          </a:p>
        </p:txBody>
      </p:sp>
      <p:sp>
        <p:nvSpPr>
          <p:cNvPr id="7" name="TextBox 6">
            <a:extLst>
              <a:ext uri="{FF2B5EF4-FFF2-40B4-BE49-F238E27FC236}">
                <a16:creationId xmlns:a16="http://schemas.microsoft.com/office/drawing/2014/main" id="{E8260FE9-1FF1-AA1E-6245-85A4B52C0082}"/>
              </a:ext>
            </a:extLst>
          </p:cNvPr>
          <p:cNvSpPr txBox="1"/>
          <p:nvPr/>
        </p:nvSpPr>
        <p:spPr>
          <a:xfrm>
            <a:off x="579120" y="6075144"/>
            <a:ext cx="11409680" cy="646331"/>
          </a:xfrm>
          <a:prstGeom prst="rect">
            <a:avLst/>
          </a:prstGeom>
          <a:noFill/>
        </p:spPr>
        <p:txBody>
          <a:bodyPr wrap="square">
            <a:spAutoFit/>
          </a:bodyPr>
          <a:lstStyle/>
          <a:p>
            <a:r>
              <a:rPr lang="en-US"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https://www.theguardian.com/lifeandstyle/2021/jul/02/happy-hookers-how-prescribing-creativity-might-help-wellbeing</a:t>
            </a:r>
            <a:endParaRPr lang="en-US" sz="1800" dirty="0">
              <a:solidFill>
                <a:srgbClr val="FFC652"/>
              </a:solidFill>
              <a:latin typeface="Josefin Sans" pitchFamily="2" charset="0"/>
            </a:endParaRPr>
          </a:p>
        </p:txBody>
      </p:sp>
      <p:sp>
        <p:nvSpPr>
          <p:cNvPr id="8" name="TextBox 7">
            <a:extLst>
              <a:ext uri="{FF2B5EF4-FFF2-40B4-BE49-F238E27FC236}">
                <a16:creationId xmlns:a16="http://schemas.microsoft.com/office/drawing/2014/main" id="{5B8C8C69-441F-7EF2-6C7A-314FD2449711}"/>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Research insights– The Positive Impact of Art and Creativity on Health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14906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B0040-BF5C-305E-D968-25514B8CA64A}"/>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TextBox 2">
            <a:extLst>
              <a:ext uri="{FF2B5EF4-FFF2-40B4-BE49-F238E27FC236}">
                <a16:creationId xmlns:a16="http://schemas.microsoft.com/office/drawing/2014/main" id="{62B9F139-E70C-4A58-419A-CF57793A6CDF}"/>
              </a:ext>
            </a:extLst>
          </p:cNvPr>
          <p:cNvSpPr txBox="1"/>
          <p:nvPr/>
        </p:nvSpPr>
        <p:spPr>
          <a:xfrm>
            <a:off x="369026" y="1543496"/>
            <a:ext cx="5845629" cy="4893647"/>
          </a:xfrm>
          <a:prstGeom prst="rect">
            <a:avLst/>
          </a:prstGeom>
          <a:noFill/>
        </p:spPr>
        <p:txBody>
          <a:bodyPr wrap="square" rtlCol="0">
            <a:spAutoFit/>
          </a:bodyPr>
          <a:lstStyle/>
          <a:p>
            <a:pPr fontAlgn="base"/>
            <a:r>
              <a:rPr lang="en-US" sz="2400" dirty="0">
                <a:solidFill>
                  <a:srgbClr val="2E4346"/>
                </a:solidFill>
                <a:latin typeface="Josefin Sans" pitchFamily="2" charset="0"/>
              </a:rPr>
              <a:t>In a survey carried out by </a:t>
            </a:r>
            <a:r>
              <a:rPr lang="en-US" sz="2400" dirty="0" err="1">
                <a:solidFill>
                  <a:srgbClr val="FF8000"/>
                </a:solidFill>
                <a:latin typeface="Josefin Sans" pitchFamily="2" charset="0"/>
                <a:hlinkClick r:id="rId2"/>
              </a:rPr>
              <a:t>Stitchlinks</a:t>
            </a:r>
            <a:r>
              <a:rPr lang="en-US" sz="2400" dirty="0">
                <a:solidFill>
                  <a:srgbClr val="2E4346"/>
                </a:solidFill>
                <a:latin typeface="Josefin Sans" pitchFamily="2" charset="0"/>
              </a:rPr>
              <a:t> and Cardiff  University of over 3,500 knitters from 31 countries –</a:t>
            </a:r>
          </a:p>
          <a:p>
            <a:pPr marL="342900" indent="-342900" fontAlgn="base">
              <a:buFont typeface="Arial" panose="020B0604020202020204" pitchFamily="34" charset="0"/>
              <a:buChar char="•"/>
            </a:pPr>
            <a:r>
              <a:rPr lang="en-US" sz="2400" b="1" dirty="0">
                <a:solidFill>
                  <a:srgbClr val="2E4346"/>
                </a:solidFill>
                <a:latin typeface="Josefin Sans" pitchFamily="2" charset="0"/>
              </a:rPr>
              <a:t>81% felt happier after knitting, 54% felt happy or very happy, fewer than 1% remained sad</a:t>
            </a:r>
            <a:r>
              <a:rPr lang="en-US" sz="2400" dirty="0">
                <a:solidFill>
                  <a:srgbClr val="2E4346"/>
                </a:solidFill>
                <a:latin typeface="Josefin Sans" pitchFamily="2" charset="0"/>
              </a:rPr>
              <a:t>.</a:t>
            </a:r>
          </a:p>
          <a:p>
            <a:pPr marL="342900" indent="-342900" fontAlgn="base">
              <a:buFont typeface="Arial" panose="020B0604020202020204" pitchFamily="34" charset="0"/>
              <a:buChar char="•"/>
            </a:pPr>
            <a:r>
              <a:rPr lang="en-US" sz="2400" b="1" i="1" dirty="0">
                <a:solidFill>
                  <a:srgbClr val="FFC652"/>
                </a:solidFill>
                <a:latin typeface="Josefin Sans" pitchFamily="2" charset="0"/>
              </a:rPr>
              <a:t>Excitingly and significantly, this translated across to those with</a:t>
            </a:r>
            <a:br>
              <a:rPr lang="en-US" sz="2400" b="1" i="1" dirty="0">
                <a:solidFill>
                  <a:srgbClr val="FFC652"/>
                </a:solidFill>
                <a:latin typeface="Josefin Sans" pitchFamily="2" charset="0"/>
              </a:rPr>
            </a:br>
            <a:r>
              <a:rPr lang="en-US" sz="2400" b="1" i="1" dirty="0">
                <a:solidFill>
                  <a:srgbClr val="FFC652"/>
                </a:solidFill>
                <a:latin typeface="Josefin Sans" pitchFamily="2" charset="0"/>
              </a:rPr>
              <a:t>clinical depression.</a:t>
            </a:r>
          </a:p>
          <a:p>
            <a:pPr marL="342900" indent="-342900" fontAlgn="base">
              <a:buFont typeface="Arial" panose="020B0604020202020204" pitchFamily="34" charset="0"/>
              <a:buChar char="•"/>
            </a:pPr>
            <a:r>
              <a:rPr lang="en-US" sz="2400" dirty="0">
                <a:solidFill>
                  <a:srgbClr val="2E4346"/>
                </a:solidFill>
                <a:latin typeface="Josefin Sans" pitchFamily="2" charset="0"/>
              </a:rPr>
              <a:t>The most significant finding was that </a:t>
            </a:r>
            <a:r>
              <a:rPr lang="en-US" sz="2400" b="1" dirty="0">
                <a:solidFill>
                  <a:srgbClr val="2E4346"/>
                </a:solidFill>
                <a:latin typeface="Josefin Sans" pitchFamily="2" charset="0"/>
              </a:rPr>
              <a:t>the more frequently people knit (&gt;3x week) the happier and calmer they feel.</a:t>
            </a:r>
            <a:endParaRPr lang="en-US" sz="2400" dirty="0">
              <a:solidFill>
                <a:srgbClr val="2E4346"/>
              </a:solidFill>
              <a:latin typeface="Josefin Sans" pitchFamily="2" charset="0"/>
            </a:endParaRPr>
          </a:p>
        </p:txBody>
      </p:sp>
      <p:pic>
        <p:nvPicPr>
          <p:cNvPr id="5" name="Picture 4" descr="A picture containing thread&#10;&#10;Description automatically generated">
            <a:extLst>
              <a:ext uri="{FF2B5EF4-FFF2-40B4-BE49-F238E27FC236}">
                <a16:creationId xmlns:a16="http://schemas.microsoft.com/office/drawing/2014/main" id="{362E59EE-4AF7-92F8-E29C-5E5C52A3C9D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409"/>
          <a:stretch/>
        </p:blipFill>
        <p:spPr>
          <a:xfrm>
            <a:off x="6583680" y="1044558"/>
            <a:ext cx="5507759" cy="5040458"/>
          </a:xfrm>
          <a:prstGeom prst="rect">
            <a:avLst/>
          </a:prstGeom>
        </p:spPr>
      </p:pic>
      <p:sp>
        <p:nvSpPr>
          <p:cNvPr id="6" name="TextBox 5">
            <a:extLst>
              <a:ext uri="{FF2B5EF4-FFF2-40B4-BE49-F238E27FC236}">
                <a16:creationId xmlns:a16="http://schemas.microsoft.com/office/drawing/2014/main" id="{AD7CD394-1412-D8F0-C64B-BDE21CA2AEF6}"/>
              </a:ext>
            </a:extLst>
          </p:cNvPr>
          <p:cNvSpPr txBox="1"/>
          <p:nvPr/>
        </p:nvSpPr>
        <p:spPr>
          <a:xfrm>
            <a:off x="8610600" y="1044558"/>
            <a:ext cx="4436076" cy="276999"/>
          </a:xfrm>
          <a:prstGeom prst="rect">
            <a:avLst/>
          </a:prstGeom>
          <a:noFill/>
        </p:spPr>
        <p:txBody>
          <a:bodyPr wrap="square" rtlCol="0">
            <a:spAutoFit/>
          </a:bodyPr>
          <a:lstStyle/>
          <a:p>
            <a:pPr algn="ctr"/>
            <a:r>
              <a:rPr lang="en-IE" sz="1200" dirty="0">
                <a:solidFill>
                  <a:schemeClr val="bg1"/>
                </a:solidFill>
                <a:latin typeface="Josefin Sans" pitchFamily="2" charset="0"/>
              </a:rPr>
              <a:t>Image credit </a:t>
            </a:r>
            <a:r>
              <a:rPr lang="en-IE" sz="1200" dirty="0" err="1">
                <a:solidFill>
                  <a:schemeClr val="bg1"/>
                </a:solidFill>
                <a:latin typeface="Josefin Sans" pitchFamily="2" charset="0"/>
              </a:rPr>
              <a:t>Semevent</a:t>
            </a:r>
            <a:r>
              <a:rPr lang="en-IE" sz="1200" dirty="0">
                <a:solidFill>
                  <a:schemeClr val="bg1"/>
                </a:solidFill>
                <a:latin typeface="Josefin Sans" pitchFamily="2" charset="0"/>
              </a:rPr>
              <a:t> – </a:t>
            </a:r>
            <a:r>
              <a:rPr lang="en-IE" sz="1200" dirty="0" err="1">
                <a:solidFill>
                  <a:schemeClr val="bg1"/>
                </a:solidFill>
                <a:latin typeface="Josefin Sans" pitchFamily="2" charset="0"/>
              </a:rPr>
              <a:t>Pixabay</a:t>
            </a:r>
            <a:r>
              <a:rPr lang="en-IE" sz="1200" dirty="0">
                <a:solidFill>
                  <a:schemeClr val="bg1"/>
                </a:solidFill>
                <a:latin typeface="Josefin Sans" pitchFamily="2" charset="0"/>
              </a:rPr>
              <a:t> </a:t>
            </a:r>
          </a:p>
        </p:txBody>
      </p:sp>
      <p:sp>
        <p:nvSpPr>
          <p:cNvPr id="8" name="TextBox 7">
            <a:extLst>
              <a:ext uri="{FF2B5EF4-FFF2-40B4-BE49-F238E27FC236}">
                <a16:creationId xmlns:a16="http://schemas.microsoft.com/office/drawing/2014/main" id="{C30224B6-1B52-7BBA-B6E8-4A7C68DA9F7F}"/>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Research insights– The Positive Impact of Art and Creativity on Health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92741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1A788-E941-EFC6-DA10-EAE22FF481FB}"/>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Picture 3" descr="A group of people in a room&#10;&#10;Description automatically generated with medium confidence">
            <a:extLst>
              <a:ext uri="{FF2B5EF4-FFF2-40B4-BE49-F238E27FC236}">
                <a16:creationId xmlns:a16="http://schemas.microsoft.com/office/drawing/2014/main" id="{B3063874-D1D2-0D4B-3F21-AB07B3F9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858" y="648128"/>
            <a:ext cx="6067168" cy="5170645"/>
          </a:xfrm>
          <a:prstGeom prst="rect">
            <a:avLst/>
          </a:prstGeom>
        </p:spPr>
      </p:pic>
      <p:sp>
        <p:nvSpPr>
          <p:cNvPr id="5" name="TextBox 4">
            <a:extLst>
              <a:ext uri="{FF2B5EF4-FFF2-40B4-BE49-F238E27FC236}">
                <a16:creationId xmlns:a16="http://schemas.microsoft.com/office/drawing/2014/main" id="{66A99E98-B0A6-F1B6-8102-1EAE21AC985C}"/>
              </a:ext>
            </a:extLst>
          </p:cNvPr>
          <p:cNvSpPr txBox="1"/>
          <p:nvPr/>
        </p:nvSpPr>
        <p:spPr>
          <a:xfrm>
            <a:off x="5067858" y="5835451"/>
            <a:ext cx="6067168" cy="276999"/>
          </a:xfrm>
          <a:prstGeom prst="rect">
            <a:avLst/>
          </a:prstGeom>
          <a:noFill/>
        </p:spPr>
        <p:txBody>
          <a:bodyPr wrap="square" rtlCol="0">
            <a:spAutoFit/>
          </a:bodyPr>
          <a:lstStyle/>
          <a:p>
            <a:pPr algn="r"/>
            <a:r>
              <a:rPr lang="en-US" sz="1200" b="0" i="0" dirty="0">
                <a:effectLst/>
                <a:latin typeface="Calibri" panose="020F0502020204030204" pitchFamily="34" charset="0"/>
                <a:cs typeface="Calibri" panose="020F0502020204030204" pitchFamily="34" charset="0"/>
              </a:rPr>
              <a:t>Photo: </a:t>
            </a:r>
            <a:r>
              <a:rPr lang="en-US" sz="1200" b="0" i="0" dirty="0" err="1">
                <a:effectLst/>
                <a:latin typeface="Calibri" panose="020F0502020204030204" pitchFamily="34" charset="0"/>
                <a:cs typeface="Calibri" panose="020F0502020204030204" pitchFamily="34" charset="0"/>
              </a:rPr>
              <a:t>Teijo</a:t>
            </a:r>
            <a:r>
              <a:rPr lang="en-US" sz="1200" b="0" i="0" dirty="0">
                <a:effectLst/>
                <a:latin typeface="Calibri" panose="020F0502020204030204" pitchFamily="34" charset="0"/>
                <a:cs typeface="Calibri" panose="020F0502020204030204" pitchFamily="34" charset="0"/>
              </a:rPr>
              <a:t> / </a:t>
            </a:r>
            <a:r>
              <a:rPr lang="en-US" sz="1200" b="0" i="0" dirty="0" err="1">
                <a:effectLst/>
                <a:latin typeface="Calibri" panose="020F0502020204030204" pitchFamily="34" charset="0"/>
                <a:cs typeface="Calibri" panose="020F0502020204030204" pitchFamily="34" charset="0"/>
              </a:rPr>
              <a:t>Pirkanmaa</a:t>
            </a:r>
            <a:r>
              <a:rPr lang="en-US" sz="1200" b="0" i="0" dirty="0">
                <a:effectLst/>
                <a:latin typeface="Calibri" panose="020F0502020204030204" pitchFamily="34" charset="0"/>
                <a:cs typeface="Calibri" panose="020F0502020204030204" pitchFamily="34" charset="0"/>
              </a:rPr>
              <a:t> 2016. </a:t>
            </a:r>
            <a:r>
              <a:rPr lang="en-US" sz="1200" b="0" i="0" dirty="0" err="1">
                <a:effectLst/>
                <a:latin typeface="Calibri" panose="020F0502020204030204" pitchFamily="34" charset="0"/>
                <a:cs typeface="Calibri" panose="020F0502020204030204" pitchFamily="34" charset="0"/>
              </a:rPr>
              <a:t>PiiPoo</a:t>
            </a:r>
            <a:r>
              <a:rPr lang="en-US" sz="1200" b="0" i="0" dirty="0">
                <a:effectLst/>
                <a:latin typeface="Calibri" panose="020F0502020204030204" pitchFamily="34" charset="0"/>
                <a:cs typeface="Calibri" panose="020F0502020204030204" pitchFamily="34" charset="0"/>
              </a:rPr>
              <a:t> – accessible </a:t>
            </a:r>
            <a:r>
              <a:rPr lang="en-US" sz="1200" b="0" i="0" dirty="0" err="1">
                <a:effectLst/>
                <a:latin typeface="Calibri" panose="020F0502020204030204" pitchFamily="34" charset="0"/>
                <a:cs typeface="Calibri" panose="020F0502020204030204" pitchFamily="34" charset="0"/>
              </a:rPr>
              <a:t>centre</a:t>
            </a:r>
            <a:r>
              <a:rPr lang="en-US" sz="1200" b="0" i="0" dirty="0">
                <a:effectLst/>
                <a:latin typeface="Calibri" panose="020F0502020204030204" pitchFamily="34" charset="0"/>
                <a:cs typeface="Calibri" panose="020F0502020204030204" pitchFamily="34" charset="0"/>
              </a:rPr>
              <a:t> for art and culture.</a:t>
            </a:r>
            <a:endParaRPr lang="en-IE" sz="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38B498C-3413-7CA3-4315-C2B20CBE527A}"/>
              </a:ext>
            </a:extLst>
          </p:cNvPr>
          <p:cNvSpPr txBox="1"/>
          <p:nvPr/>
        </p:nvSpPr>
        <p:spPr>
          <a:xfrm>
            <a:off x="210859" y="1140508"/>
            <a:ext cx="4646141" cy="5170646"/>
          </a:xfrm>
          <a:prstGeom prst="rect">
            <a:avLst/>
          </a:prstGeom>
          <a:noFill/>
        </p:spPr>
        <p:txBody>
          <a:bodyPr wrap="square" rtlCol="0">
            <a:spAutoFit/>
          </a:bodyPr>
          <a:lstStyle/>
          <a:p>
            <a:pPr algn="l"/>
            <a:r>
              <a:rPr lang="en-US" sz="2200" b="1" dirty="0">
                <a:solidFill>
                  <a:srgbClr val="0A0A0A"/>
                </a:solidFill>
                <a:latin typeface="Josefin Sans" pitchFamily="2" charset="0"/>
                <a:cs typeface="Calibri" panose="020F0502020204030204" pitchFamily="34" charset="0"/>
              </a:rPr>
              <a:t>Research has shown that arts and art activities can:</a:t>
            </a:r>
            <a:endParaRPr lang="en-US" sz="2200" dirty="0">
              <a:solidFill>
                <a:srgbClr val="0A0A0A"/>
              </a:solidFill>
              <a:latin typeface="Josefin Sans" pitchFamily="2" charset="0"/>
              <a:cs typeface="Calibri" panose="020F0502020204030204" pitchFamily="34" charset="0"/>
            </a:endParaRP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improve the results of medical treatment and alleviate physical and psychological symptoms</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reduce the need and use of anxiolytic medication, painkillers and sleeping pills</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help alleviate loneliness and social isolation</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prevent and reduce negative emotions, such as anxiety, depression and sadness; and</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help people cope with mental health issues.</a:t>
            </a:r>
          </a:p>
        </p:txBody>
      </p:sp>
      <p:sp>
        <p:nvSpPr>
          <p:cNvPr id="7" name="TextBox 6">
            <a:extLst>
              <a:ext uri="{FF2B5EF4-FFF2-40B4-BE49-F238E27FC236}">
                <a16:creationId xmlns:a16="http://schemas.microsoft.com/office/drawing/2014/main" id="{3692835F-446B-7627-FA0D-A86450E46A69}"/>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Research insights– The Positive Impact of Art and Creativity on Health </a:t>
            </a:r>
            <a:endParaRPr lang="en-IE" sz="36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8C51AD1C-C7DD-761C-588E-32298923C9B9}"/>
              </a:ext>
            </a:extLst>
          </p:cNvPr>
          <p:cNvSpPr txBox="1"/>
          <p:nvPr/>
        </p:nvSpPr>
        <p:spPr>
          <a:xfrm>
            <a:off x="320040" y="6356350"/>
            <a:ext cx="11033760" cy="276999"/>
          </a:xfrm>
          <a:prstGeom prst="rect">
            <a:avLst/>
          </a:prstGeom>
          <a:noFill/>
        </p:spPr>
        <p:txBody>
          <a:bodyPr wrap="square">
            <a:spAutoFit/>
          </a:bodyPr>
          <a:lstStyle/>
          <a:p>
            <a:pPr algn="l"/>
            <a:r>
              <a:rPr lang="en-US" sz="1200" dirty="0">
                <a:solidFill>
                  <a:srgbClr val="0A0A0A"/>
                </a:solidFill>
                <a:latin typeface="Josefin Sans" pitchFamily="2" charset="0"/>
                <a:cs typeface="Calibri" panose="020F0502020204030204" pitchFamily="34" charset="0"/>
              </a:rPr>
              <a:t>Find out more here: </a:t>
            </a:r>
            <a:r>
              <a:rPr lang="en-US"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https://taikusydan.turkuamk.fi/en/frontpage/arts-for-well-being/</a:t>
            </a:r>
            <a:endParaRPr lang="en-US"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41401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E55DF-F64E-3EFE-76EB-6D3CFADA51E3}"/>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4" name="Picture 3" descr="A group of people sitting in chairs&#10;&#10;Description automatically generated with low confidence">
            <a:extLst>
              <a:ext uri="{FF2B5EF4-FFF2-40B4-BE49-F238E27FC236}">
                <a16:creationId xmlns:a16="http://schemas.microsoft.com/office/drawing/2014/main" id="{A7EF9AEC-A610-5343-8C7D-5FC11D5B70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4510" y="827902"/>
            <a:ext cx="5997201" cy="4370427"/>
          </a:xfrm>
          <a:prstGeom prst="rect">
            <a:avLst/>
          </a:prstGeom>
        </p:spPr>
      </p:pic>
      <p:sp>
        <p:nvSpPr>
          <p:cNvPr id="5" name="TextBox 4">
            <a:extLst>
              <a:ext uri="{FF2B5EF4-FFF2-40B4-BE49-F238E27FC236}">
                <a16:creationId xmlns:a16="http://schemas.microsoft.com/office/drawing/2014/main" id="{6D61ABEF-05F3-3CB1-24B2-3806DE562905}"/>
              </a:ext>
            </a:extLst>
          </p:cNvPr>
          <p:cNvSpPr txBox="1"/>
          <p:nvPr/>
        </p:nvSpPr>
        <p:spPr>
          <a:xfrm>
            <a:off x="347577" y="1037968"/>
            <a:ext cx="5572898" cy="5355312"/>
          </a:xfrm>
          <a:prstGeom prst="rect">
            <a:avLst/>
          </a:prstGeom>
          <a:noFill/>
        </p:spPr>
        <p:txBody>
          <a:bodyPr wrap="square" rtlCol="0">
            <a:spAutoFit/>
          </a:bodyPr>
          <a:lstStyle/>
          <a:p>
            <a:endParaRPr lang="en-IE" dirty="0">
              <a:latin typeface="Josefin Sans" pitchFamily="2" charset="0"/>
            </a:endParaRPr>
          </a:p>
          <a:p>
            <a:r>
              <a:rPr lang="en-US" sz="2000" dirty="0">
                <a:solidFill>
                  <a:srgbClr val="000000"/>
                </a:solidFill>
                <a:latin typeface="Josefin Sans" pitchFamily="2" charset="0"/>
              </a:rPr>
              <a:t>Social prescribing clearly has a role to play in alleviating a range of wellbeing conditions and it can help lead to more fulfilling and enjoyment in life.  Broadening access to the arts should be a core part of this – it’s good for patients, good for staff, and good for the health care system.  </a:t>
            </a:r>
          </a:p>
          <a:p>
            <a:endParaRPr lang="en-US" sz="2000" dirty="0">
              <a:solidFill>
                <a:srgbClr val="000000"/>
              </a:solidFill>
              <a:latin typeface="Josefin Sans" pitchFamily="2" charset="0"/>
            </a:endParaRPr>
          </a:p>
          <a:p>
            <a:r>
              <a:rPr lang="en-US" sz="2000" dirty="0">
                <a:solidFill>
                  <a:srgbClr val="000000"/>
                </a:solidFill>
                <a:latin typeface="Josefin Sans" pitchFamily="2" charset="0"/>
              </a:rPr>
              <a:t>“</a:t>
            </a:r>
            <a:r>
              <a:rPr lang="en-US" sz="2400" dirty="0">
                <a:solidFill>
                  <a:srgbClr val="000000"/>
                </a:solidFill>
                <a:latin typeface="Josefin Sans" pitchFamily="2" charset="0"/>
              </a:rPr>
              <a:t>To create a healthy, happy, meaningful life for everyone, we have to </a:t>
            </a:r>
            <a:r>
              <a:rPr lang="en-US" sz="2400" dirty="0" err="1">
                <a:solidFill>
                  <a:srgbClr val="000000"/>
                </a:solidFill>
                <a:latin typeface="Josefin Sans" pitchFamily="2" charset="0"/>
              </a:rPr>
              <a:t>recognise</a:t>
            </a:r>
            <a:r>
              <a:rPr lang="en-US" sz="2400" dirty="0">
                <a:solidFill>
                  <a:srgbClr val="000000"/>
                </a:solidFill>
                <a:latin typeface="Josefin Sans" pitchFamily="2" charset="0"/>
              </a:rPr>
              <a:t> the power of artists, arts organisations, museums and libraries in healthcare and beyond.” – Art Council UK</a:t>
            </a:r>
            <a:endParaRPr lang="en-IE" sz="2400" dirty="0">
              <a:latin typeface="Josefin Sans" pitchFamily="2" charset="0"/>
            </a:endParaRPr>
          </a:p>
          <a:p>
            <a:endParaRPr lang="en-IE" sz="2000" dirty="0">
              <a:latin typeface="Josefin Sans" pitchFamily="2" charset="0"/>
            </a:endParaRPr>
          </a:p>
        </p:txBody>
      </p:sp>
      <p:sp>
        <p:nvSpPr>
          <p:cNvPr id="6" name="TextBox 5">
            <a:extLst>
              <a:ext uri="{FF2B5EF4-FFF2-40B4-BE49-F238E27FC236}">
                <a16:creationId xmlns:a16="http://schemas.microsoft.com/office/drawing/2014/main" id="{383DC9DD-6038-6753-2E15-DAA473C92923}"/>
              </a:ext>
            </a:extLst>
          </p:cNvPr>
          <p:cNvSpPr txBox="1"/>
          <p:nvPr/>
        </p:nvSpPr>
        <p:spPr>
          <a:xfrm>
            <a:off x="6685280" y="5620763"/>
            <a:ext cx="5256431" cy="523220"/>
          </a:xfrm>
          <a:prstGeom prst="rect">
            <a:avLst/>
          </a:prstGeom>
          <a:noFill/>
        </p:spPr>
        <p:txBody>
          <a:bodyPr wrap="square" rtlCol="0">
            <a:spAutoFit/>
          </a:bodyPr>
          <a:lstStyle/>
          <a:p>
            <a:pPr algn="r"/>
            <a:r>
              <a:rPr lang="en-US" sz="1400" b="0" i="0" dirty="0">
                <a:solidFill>
                  <a:srgbClr val="6D6E71"/>
                </a:solidFill>
                <a:effectLst/>
                <a:latin typeface="Calibri" panose="020F0502020204030204" pitchFamily="34" charset="0"/>
                <a:cs typeface="Calibri" panose="020F0502020204030204" pitchFamily="34" charset="0"/>
              </a:rPr>
              <a:t>Singing session for people living with dementia. </a:t>
            </a:r>
          </a:p>
          <a:p>
            <a:pPr algn="r"/>
            <a:r>
              <a:rPr lang="en-US" sz="1400" b="0" i="0" dirty="0">
                <a:solidFill>
                  <a:srgbClr val="6D6E71"/>
                </a:solidFill>
                <a:effectLst/>
                <a:latin typeface="Calibri" panose="020F0502020204030204" pitchFamily="34" charset="0"/>
                <a:cs typeface="Calibri" panose="020F0502020204030204" pitchFamily="34" charset="0"/>
              </a:rPr>
              <a:t>Photo © Anthony </a:t>
            </a:r>
            <a:r>
              <a:rPr lang="en-US" sz="1400" b="0" i="0" dirty="0" err="1">
                <a:solidFill>
                  <a:srgbClr val="6D6E71"/>
                </a:solidFill>
                <a:effectLst/>
                <a:latin typeface="Calibri" panose="020F0502020204030204" pitchFamily="34" charset="0"/>
                <a:cs typeface="Calibri" panose="020F0502020204030204" pitchFamily="34" charset="0"/>
              </a:rPr>
              <a:t>Robling</a:t>
            </a:r>
            <a:endParaRPr lang="en-IE" sz="1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8B9D58A-2F7A-6195-0403-36D245A02E8E}"/>
              </a:ext>
            </a:extLst>
          </p:cNvPr>
          <p:cNvSpPr txBox="1"/>
          <p:nvPr/>
        </p:nvSpPr>
        <p:spPr>
          <a:xfrm>
            <a:off x="418697" y="6356350"/>
            <a:ext cx="787908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https://www.artscouncil.org.uk/blog/what-can-culture-do-healthcare-0</a:t>
            </a:r>
            <a:endParaRPr lang="en-IE" sz="12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62CE960B-8C9E-7A0D-672A-8D381133BCD3}"/>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The Positive Impact of Art and Creativity on Health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44748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365576"/>
            <a:ext cx="9545285" cy="866585"/>
          </a:xfrm>
        </p:spPr>
        <p:txBody>
          <a:bodyPr/>
          <a:lstStyle/>
          <a:p>
            <a:r>
              <a:rPr lang="en-US" sz="8800" b="1" dirty="0"/>
              <a:t>using creativity can bring people together</a:t>
            </a:r>
          </a:p>
          <a:p>
            <a:endParaRPr lang="en-IE" sz="8800" dirty="0"/>
          </a:p>
        </p:txBody>
      </p:sp>
      <p:pic>
        <p:nvPicPr>
          <p:cNvPr id="5" name="Picture 4" descr="Icon&#10;&#10;Description automatically generated with low confidence">
            <a:extLst>
              <a:ext uri="{FF2B5EF4-FFF2-40B4-BE49-F238E27FC236}">
                <a16:creationId xmlns:a16="http://schemas.microsoft.com/office/drawing/2014/main" id="{5A49E8B5-B4EB-1669-8829-1E57A66A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74" y="1606410"/>
            <a:ext cx="5391626" cy="4814744"/>
          </a:xfrm>
          <a:prstGeom prst="rect">
            <a:avLst/>
          </a:prstGeom>
        </p:spPr>
      </p:pic>
    </p:spTree>
    <p:extLst>
      <p:ext uri="{BB962C8B-B14F-4D97-AF65-F5344CB8AC3E}">
        <p14:creationId xmlns:p14="http://schemas.microsoft.com/office/powerpoint/2010/main" val="211865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pPr defTabSz="228600" eaLnBrk="1" fontAlgn="auto" hangingPunct="1">
                <a:spcBef>
                  <a:spcPts val="0"/>
                </a:spcBef>
                <a:spcAft>
                  <a:spcPts val="0"/>
                </a:spcAft>
              </a:pPr>
              <a:t>19</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9" name="TextBox 8">
            <a:extLst>
              <a:ext uri="{FF2B5EF4-FFF2-40B4-BE49-F238E27FC236}">
                <a16:creationId xmlns:a16="http://schemas.microsoft.com/office/drawing/2014/main" id="{465A832F-409C-DDE8-40DD-8EC8660C7F45}"/>
              </a:ext>
            </a:extLst>
          </p:cNvPr>
          <p:cNvSpPr txBox="1"/>
          <p:nvPr/>
        </p:nvSpPr>
        <p:spPr>
          <a:xfrm>
            <a:off x="812620" y="780498"/>
            <a:ext cx="7625259" cy="4832092"/>
          </a:xfrm>
          <a:prstGeom prst="rect">
            <a:avLst/>
          </a:prstGeom>
          <a:noFill/>
        </p:spPr>
        <p:txBody>
          <a:bodyPr wrap="square">
            <a:spAutoFit/>
          </a:bodyPr>
          <a:lstStyle/>
          <a:p>
            <a:pPr defTabSz="228600" eaLnBrk="1" fontAlgn="auto" hangingPunct="1">
              <a:spcBef>
                <a:spcPts val="0"/>
              </a:spcBef>
              <a:spcAft>
                <a:spcPts val="0"/>
              </a:spcAft>
            </a:pPr>
            <a:r>
              <a:rPr lang="en-US" sz="2200" dirty="0">
                <a:solidFill>
                  <a:prstClr val="black"/>
                </a:solidFill>
                <a:latin typeface="Josefin Sans" pitchFamily="2" charset="0"/>
              </a:rPr>
              <a:t>Creativity engages and frees the mind allowing people to share ideas, make friends and change the way we think. Appreciating and engaging with different cultures can give us a new perspective and build intercultural connections.</a:t>
            </a: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r>
              <a:rPr lang="en-US" sz="2200" dirty="0">
                <a:solidFill>
                  <a:prstClr val="black"/>
                </a:solidFill>
                <a:latin typeface="Josefin Sans" pitchFamily="2" charset="0"/>
              </a:rPr>
              <a:t>Article: </a:t>
            </a:r>
            <a:r>
              <a:rPr lang="en-US" sz="2200" dirty="0">
                <a:solidFill>
                  <a:prstClr val="black"/>
                </a:solidFill>
                <a:latin typeface="Josefin Sans" pitchFamily="2" charset="0"/>
                <a:hlinkClick r:id="rId3"/>
              </a:rPr>
              <a:t>https://www.youth.ie/articles/why-is-creativity-important-and-what-does-it-contribute/</a:t>
            </a:r>
            <a:endParaRPr lang="en-US" sz="2200" dirty="0">
              <a:solidFill>
                <a:prstClr val="black"/>
              </a:solidFill>
              <a:latin typeface="Josefin Sans" pitchFamily="2" charset="0"/>
            </a:endParaRP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r>
              <a:rPr lang="en-US" sz="2200" dirty="0">
                <a:solidFill>
                  <a:prstClr val="black"/>
                </a:solidFill>
                <a:latin typeface="Josefin Sans" pitchFamily="2" charset="0"/>
              </a:rPr>
              <a:t>Listening to a concert or taking part in an art workshop can help to change the way you think.</a:t>
            </a: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r>
              <a:rPr lang="en-US" sz="2200" dirty="0">
                <a:solidFill>
                  <a:prstClr val="black"/>
                </a:solidFill>
                <a:latin typeface="Josefin Sans" pitchFamily="2" charset="0"/>
              </a:rPr>
              <a:t>It can help you relax and connect with other people. </a:t>
            </a:r>
            <a:endParaRPr lang="en-IE" sz="2200" dirty="0">
              <a:solidFill>
                <a:prstClr val="black"/>
              </a:solidFill>
              <a:latin typeface="Josefin Sans" pitchFamily="2" charset="0"/>
            </a:endParaRPr>
          </a:p>
        </p:txBody>
      </p:sp>
    </p:spTree>
    <p:extLst>
      <p:ext uri="{BB962C8B-B14F-4D97-AF65-F5344CB8AC3E}">
        <p14:creationId xmlns:p14="http://schemas.microsoft.com/office/powerpoint/2010/main" val="290188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3DAA2F-6AAA-7F40-A70B-EE4D51CC6786}"/>
              </a:ext>
            </a:extLst>
          </p:cNvPr>
          <p:cNvSpPr txBox="1"/>
          <p:nvPr/>
        </p:nvSpPr>
        <p:spPr>
          <a:xfrm>
            <a:off x="4626455" y="327634"/>
            <a:ext cx="6425755" cy="707886"/>
          </a:xfrm>
          <a:prstGeom prst="rect">
            <a:avLst/>
          </a:prstGeom>
          <a:noFill/>
          <a:ln>
            <a:noFill/>
          </a:ln>
        </p:spPr>
        <p:txBody>
          <a:bodyPr wrap="square" rtlCol="0">
            <a:spAutoFit/>
          </a:bodyPr>
          <a:lstStyle/>
          <a:p>
            <a:r>
              <a:rPr lang="en-US" sz="4000" dirty="0">
                <a:latin typeface="Josefin Sans" pitchFamily="2" charset="0"/>
                <a:ea typeface="Roboto Medium" panose="02000000000000000000" pitchFamily="2" charset="0"/>
                <a:cs typeface="Poppins Medium" pitchFamily="2" charset="77"/>
              </a:rPr>
              <a:t>Course Aim</a:t>
            </a:r>
          </a:p>
        </p:txBody>
      </p:sp>
      <p:sp>
        <p:nvSpPr>
          <p:cNvPr id="8" name="Rectangle 7">
            <a:extLst>
              <a:ext uri="{FF2B5EF4-FFF2-40B4-BE49-F238E27FC236}">
                <a16:creationId xmlns:a16="http://schemas.microsoft.com/office/drawing/2014/main" id="{AAC216DF-3FE9-3C4D-8D65-21F1304C9DCC}"/>
              </a:ext>
            </a:extLst>
          </p:cNvPr>
          <p:cNvSpPr/>
          <p:nvPr/>
        </p:nvSpPr>
        <p:spPr>
          <a:xfrm>
            <a:off x="4606605" y="1085539"/>
            <a:ext cx="6465454" cy="4832092"/>
          </a:xfrm>
          <a:prstGeom prst="rect">
            <a:avLst/>
          </a:prstGeom>
          <a:noFill/>
        </p:spPr>
        <p:txBody>
          <a:bodyPr wrap="square">
            <a:spAutoFit/>
          </a:bodyPr>
          <a:lstStyle/>
          <a:p>
            <a:r>
              <a:rPr lang="en-US" sz="2200" dirty="0">
                <a:latin typeface="Josefin Sans" pitchFamily="2" charset="0"/>
              </a:rPr>
              <a:t>This is a bite sized course to help Social, Cultural and Community Service educators to learn about Social Prescribing and how you can create new or tailored cultural or creative offerings that deliver socially prescribed health and wellbeing benefits. </a:t>
            </a:r>
          </a:p>
          <a:p>
            <a:endParaRPr lang="en-US" sz="2200" dirty="0">
              <a:latin typeface="Josefin Sans" pitchFamily="2" charset="0"/>
            </a:endParaRPr>
          </a:p>
          <a:p>
            <a:r>
              <a:rPr lang="en-US" sz="2200" b="1" dirty="0">
                <a:latin typeface="Josefin Sans" pitchFamily="2" charset="0"/>
              </a:rPr>
              <a:t>In this course we touch on topics related to art/creative wellbeing and things like drama therapy, which uses storytelling, acting, and improvisation to encourage self-discovery and expression. We also explore music therapy, that deliver socially prescribed health and wellbeing benefits.</a:t>
            </a:r>
          </a:p>
          <a:p>
            <a:endParaRPr lang="en-US" sz="2200" dirty="0">
              <a:latin typeface="Josefin Sans" pitchFamily="2" charset="0"/>
            </a:endParaRPr>
          </a:p>
        </p:txBody>
      </p:sp>
      <p:grpSp>
        <p:nvGrpSpPr>
          <p:cNvPr id="7" name="Group 6">
            <a:extLst>
              <a:ext uri="{FF2B5EF4-FFF2-40B4-BE49-F238E27FC236}">
                <a16:creationId xmlns:a16="http://schemas.microsoft.com/office/drawing/2014/main" id="{20789493-8A68-FCAB-DD64-3898B228EABF}"/>
              </a:ext>
            </a:extLst>
          </p:cNvPr>
          <p:cNvGrpSpPr/>
          <p:nvPr/>
        </p:nvGrpSpPr>
        <p:grpSpPr>
          <a:xfrm>
            <a:off x="495008" y="6405767"/>
            <a:ext cx="2530305" cy="138107"/>
            <a:chOff x="2502568" y="6027821"/>
            <a:chExt cx="6689559" cy="365125"/>
          </a:xfrm>
        </p:grpSpPr>
        <p:pic>
          <p:nvPicPr>
            <p:cNvPr id="10" name="Picture 9" descr="Text, logo&#10;&#10;Description automatically generated">
              <a:extLst>
                <a:ext uri="{FF2B5EF4-FFF2-40B4-BE49-F238E27FC236}">
                  <a16:creationId xmlns:a16="http://schemas.microsoft.com/office/drawing/2014/main" id="{03C5BFDA-A21C-AF7F-EAA0-E19862E754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 name="Picture 10" descr="Text, logo&#10;&#10;Description automatically generated">
              <a:extLst>
                <a:ext uri="{FF2B5EF4-FFF2-40B4-BE49-F238E27FC236}">
                  <a16:creationId xmlns:a16="http://schemas.microsoft.com/office/drawing/2014/main" id="{228237BE-F081-8050-C83E-CE52DF451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9" name="Graphic 4">
            <a:extLst>
              <a:ext uri="{FF2B5EF4-FFF2-40B4-BE49-F238E27FC236}">
                <a16:creationId xmlns:a16="http://schemas.microsoft.com/office/drawing/2014/main" id="{585E8A7C-307B-E16F-EF51-A898F6AFD4C2}"/>
              </a:ext>
            </a:extLst>
          </p:cNvPr>
          <p:cNvGrpSpPr/>
          <p:nvPr/>
        </p:nvGrpSpPr>
        <p:grpSpPr>
          <a:xfrm>
            <a:off x="1675869" y="3344384"/>
            <a:ext cx="1627078" cy="2459048"/>
            <a:chOff x="8370738" y="2267338"/>
            <a:chExt cx="802510" cy="1209126"/>
          </a:xfrm>
        </p:grpSpPr>
        <p:sp>
          <p:nvSpPr>
            <p:cNvPr id="12" name="Freeform 7">
              <a:extLst>
                <a:ext uri="{FF2B5EF4-FFF2-40B4-BE49-F238E27FC236}">
                  <a16:creationId xmlns:a16="http://schemas.microsoft.com/office/drawing/2014/main" id="{0F66D8A6-4DCB-908F-D997-9301853A6D18}"/>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CCA251C2-466A-A03B-BAA2-D4DAC632DE0F}"/>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AC489DB4-1788-E5A2-5909-3D67D728389B}"/>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8BC0D58B-564E-659B-5B93-21ED8519EBEE}"/>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AF92835B-E627-AF73-1FC5-1E73ECCE04E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30FEEF15-EF8F-B3E7-9BA3-49C2947F1BC5}"/>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557390E9-F36B-3764-0CCF-29300F51A9C1}"/>
              </a:ext>
            </a:extLst>
          </p:cNvPr>
          <p:cNvGrpSpPr/>
          <p:nvPr/>
        </p:nvGrpSpPr>
        <p:grpSpPr>
          <a:xfrm>
            <a:off x="981430" y="245810"/>
            <a:ext cx="2235863" cy="4724979"/>
            <a:chOff x="8124259" y="1236345"/>
            <a:chExt cx="860672" cy="1861250"/>
          </a:xfrm>
        </p:grpSpPr>
        <p:sp>
          <p:nvSpPr>
            <p:cNvPr id="19" name="Freeform 14">
              <a:extLst>
                <a:ext uri="{FF2B5EF4-FFF2-40B4-BE49-F238E27FC236}">
                  <a16:creationId xmlns:a16="http://schemas.microsoft.com/office/drawing/2014/main" id="{836C97D5-3024-A965-B850-0279BB28723B}"/>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21" name="Freeform 15">
              <a:extLst>
                <a:ext uri="{FF2B5EF4-FFF2-40B4-BE49-F238E27FC236}">
                  <a16:creationId xmlns:a16="http://schemas.microsoft.com/office/drawing/2014/main" id="{4698F70C-9F94-E268-C22F-0CBB7A0A7F8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22" name="Freeform 16">
              <a:extLst>
                <a:ext uri="{FF2B5EF4-FFF2-40B4-BE49-F238E27FC236}">
                  <a16:creationId xmlns:a16="http://schemas.microsoft.com/office/drawing/2014/main" id="{AABC4398-4566-BB75-14E1-5483289A88D0}"/>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23" name="Freeform 17">
              <a:extLst>
                <a:ext uri="{FF2B5EF4-FFF2-40B4-BE49-F238E27FC236}">
                  <a16:creationId xmlns:a16="http://schemas.microsoft.com/office/drawing/2014/main" id="{DA4738B2-28F4-C09A-84CB-03D10C1EEBB8}"/>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5" name="Freeform 18">
              <a:extLst>
                <a:ext uri="{FF2B5EF4-FFF2-40B4-BE49-F238E27FC236}">
                  <a16:creationId xmlns:a16="http://schemas.microsoft.com/office/drawing/2014/main" id="{A16645A9-427D-9698-873B-988A8A5D9C35}"/>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6" name="Freeform 19">
              <a:extLst>
                <a:ext uri="{FF2B5EF4-FFF2-40B4-BE49-F238E27FC236}">
                  <a16:creationId xmlns:a16="http://schemas.microsoft.com/office/drawing/2014/main" id="{3E44BFD8-622D-A2BD-0B22-266771D3622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7" name="Freeform 20">
              <a:extLst>
                <a:ext uri="{FF2B5EF4-FFF2-40B4-BE49-F238E27FC236}">
                  <a16:creationId xmlns:a16="http://schemas.microsoft.com/office/drawing/2014/main" id="{E3303FD1-BA9F-D408-7E3D-B6F12643AC01}"/>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8" name="Freeform 21">
              <a:extLst>
                <a:ext uri="{FF2B5EF4-FFF2-40B4-BE49-F238E27FC236}">
                  <a16:creationId xmlns:a16="http://schemas.microsoft.com/office/drawing/2014/main" id="{B954E5B5-DFDD-7FBC-298E-380E623BE946}"/>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9" name="Freeform 22">
              <a:extLst>
                <a:ext uri="{FF2B5EF4-FFF2-40B4-BE49-F238E27FC236}">
                  <a16:creationId xmlns:a16="http://schemas.microsoft.com/office/drawing/2014/main" id="{71BCB832-6592-E8EC-9211-8E4660C24A31}"/>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23">
              <a:extLst>
                <a:ext uri="{FF2B5EF4-FFF2-40B4-BE49-F238E27FC236}">
                  <a16:creationId xmlns:a16="http://schemas.microsoft.com/office/drawing/2014/main" id="{E07EAD31-FC2D-C8CB-E84A-5178B1ADD107}"/>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31" name="Freeform 24">
              <a:extLst>
                <a:ext uri="{FF2B5EF4-FFF2-40B4-BE49-F238E27FC236}">
                  <a16:creationId xmlns:a16="http://schemas.microsoft.com/office/drawing/2014/main" id="{081FD20A-0072-9D34-789F-4A3238280647}"/>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32" name="Freeform 25">
              <a:extLst>
                <a:ext uri="{FF2B5EF4-FFF2-40B4-BE49-F238E27FC236}">
                  <a16:creationId xmlns:a16="http://schemas.microsoft.com/office/drawing/2014/main" id="{B3963DEB-1ACA-F1F3-42B4-193322581CD7}"/>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33" name="Freeform 26">
              <a:extLst>
                <a:ext uri="{FF2B5EF4-FFF2-40B4-BE49-F238E27FC236}">
                  <a16:creationId xmlns:a16="http://schemas.microsoft.com/office/drawing/2014/main" id="{7A0A5EC6-3AA8-9893-9F57-D56AB34DEC22}"/>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4" name="Freeform 27">
              <a:extLst>
                <a:ext uri="{FF2B5EF4-FFF2-40B4-BE49-F238E27FC236}">
                  <a16:creationId xmlns:a16="http://schemas.microsoft.com/office/drawing/2014/main" id="{0FF1FF7A-DEE3-B298-237F-8AE1A5CD7D22}"/>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5" name="Freeform 28">
              <a:extLst>
                <a:ext uri="{FF2B5EF4-FFF2-40B4-BE49-F238E27FC236}">
                  <a16:creationId xmlns:a16="http://schemas.microsoft.com/office/drawing/2014/main" id="{2FE1DB19-20C8-74A2-2F6E-958EC22FC4C0}"/>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6" name="Freeform 29">
              <a:extLst>
                <a:ext uri="{FF2B5EF4-FFF2-40B4-BE49-F238E27FC236}">
                  <a16:creationId xmlns:a16="http://schemas.microsoft.com/office/drawing/2014/main" id="{DF41F37A-0FBA-F956-7A99-0135B4F7AB65}"/>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7" name="Freeform 30">
              <a:extLst>
                <a:ext uri="{FF2B5EF4-FFF2-40B4-BE49-F238E27FC236}">
                  <a16:creationId xmlns:a16="http://schemas.microsoft.com/office/drawing/2014/main" id="{AFDA4B07-1E1C-B682-A650-0082172CE3F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8" name="Freeform 31">
              <a:extLst>
                <a:ext uri="{FF2B5EF4-FFF2-40B4-BE49-F238E27FC236}">
                  <a16:creationId xmlns:a16="http://schemas.microsoft.com/office/drawing/2014/main" id="{B3B50DCF-B17F-2A1E-5934-71DEF3E4E383}"/>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787B3D60-D3B0-179F-00E1-681B86EC4AC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40" name="Freeform 33">
              <a:extLst>
                <a:ext uri="{FF2B5EF4-FFF2-40B4-BE49-F238E27FC236}">
                  <a16:creationId xmlns:a16="http://schemas.microsoft.com/office/drawing/2014/main" id="{AC654F6D-ADF3-1B6A-7A6F-9BA9A3E0526C}"/>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41" name="Freeform 34">
              <a:extLst>
                <a:ext uri="{FF2B5EF4-FFF2-40B4-BE49-F238E27FC236}">
                  <a16:creationId xmlns:a16="http://schemas.microsoft.com/office/drawing/2014/main" id="{46A79461-F2FD-65CE-8D2B-7A2BAAEB7A13}"/>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42" name="Freeform 35">
              <a:extLst>
                <a:ext uri="{FF2B5EF4-FFF2-40B4-BE49-F238E27FC236}">
                  <a16:creationId xmlns:a16="http://schemas.microsoft.com/office/drawing/2014/main" id="{8E25B84B-DE97-0542-EB80-346BFE693A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43" name="Freeform 36">
              <a:extLst>
                <a:ext uri="{FF2B5EF4-FFF2-40B4-BE49-F238E27FC236}">
                  <a16:creationId xmlns:a16="http://schemas.microsoft.com/office/drawing/2014/main" id="{EFAFE0E2-CC20-4ADF-10C4-870468974C45}"/>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44" name="Freeform 37">
              <a:extLst>
                <a:ext uri="{FF2B5EF4-FFF2-40B4-BE49-F238E27FC236}">
                  <a16:creationId xmlns:a16="http://schemas.microsoft.com/office/drawing/2014/main" id="{2F1F463A-BCC0-6039-8E8F-6993F34C60A4}"/>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5" name="Freeform 38">
              <a:extLst>
                <a:ext uri="{FF2B5EF4-FFF2-40B4-BE49-F238E27FC236}">
                  <a16:creationId xmlns:a16="http://schemas.microsoft.com/office/drawing/2014/main" id="{47FF3B25-0B5B-0890-D193-E3E2D810AF0A}"/>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6" name="Freeform 39">
              <a:extLst>
                <a:ext uri="{FF2B5EF4-FFF2-40B4-BE49-F238E27FC236}">
                  <a16:creationId xmlns:a16="http://schemas.microsoft.com/office/drawing/2014/main" id="{6F497657-9E5E-1BCD-A299-797EE9441F8C}"/>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7" name="Freeform 40">
              <a:extLst>
                <a:ext uri="{FF2B5EF4-FFF2-40B4-BE49-F238E27FC236}">
                  <a16:creationId xmlns:a16="http://schemas.microsoft.com/office/drawing/2014/main" id="{8C1155B6-E72B-9AD1-EB60-8B1A0FE9C97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8" name="Freeform 41">
              <a:extLst>
                <a:ext uri="{FF2B5EF4-FFF2-40B4-BE49-F238E27FC236}">
                  <a16:creationId xmlns:a16="http://schemas.microsoft.com/office/drawing/2014/main" id="{9EE2861B-25FC-36F0-2820-F4ED65B78B01}"/>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9" name="Freeform 42">
              <a:extLst>
                <a:ext uri="{FF2B5EF4-FFF2-40B4-BE49-F238E27FC236}">
                  <a16:creationId xmlns:a16="http://schemas.microsoft.com/office/drawing/2014/main" id="{8071F899-673B-AC46-1816-4CE83370D63A}"/>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DC51B5CF-854B-8BE5-9737-F9E585D40EDC}"/>
              </a:ext>
            </a:extLst>
          </p:cNvPr>
          <p:cNvSpPr txBox="1"/>
          <p:nvPr/>
        </p:nvSpPr>
        <p:spPr>
          <a:xfrm>
            <a:off x="4626455" y="6082601"/>
            <a:ext cx="6661305" cy="646331"/>
          </a:xfrm>
          <a:prstGeom prst="rect">
            <a:avLst/>
          </a:prstGeom>
          <a:noFill/>
        </p:spPr>
        <p:txBody>
          <a:bodyPr wrap="square" rtlCol="0">
            <a:spAutoFit/>
          </a:bodyPr>
          <a:lstStyle/>
          <a:p>
            <a:r>
              <a:rPr lang="en-US" sz="1200" b="0" i="0" dirty="0">
                <a:solidFill>
                  <a:srgbClr val="323338"/>
                </a:solidFill>
                <a:effectLst/>
                <a:latin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83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91BD40-B860-4F76-BAE9-9469F7961ED7}"/>
              </a:ext>
            </a:extLst>
          </p:cNvPr>
          <p:cNvSpPr txBox="1"/>
          <p:nvPr/>
        </p:nvSpPr>
        <p:spPr>
          <a:xfrm>
            <a:off x="364949" y="1871640"/>
            <a:ext cx="4582971" cy="3416320"/>
          </a:xfrm>
          <a:prstGeom prst="rect">
            <a:avLst/>
          </a:prstGeom>
          <a:solidFill>
            <a:schemeClr val="tx1"/>
          </a:solidFill>
        </p:spPr>
        <p:txBody>
          <a:bodyPr wrap="square">
            <a:spAutoFit/>
          </a:bodyPr>
          <a:lstStyle/>
          <a:p>
            <a:pPr algn="ctr"/>
            <a:r>
              <a:rPr lang="en-US" sz="2400" dirty="0">
                <a:solidFill>
                  <a:schemeClr val="bg1"/>
                </a:solidFill>
                <a:latin typeface="Josefin Sans" pitchFamily="2" charset="0"/>
              </a:rPr>
              <a:t> </a:t>
            </a:r>
          </a:p>
          <a:p>
            <a:pPr algn="ctr"/>
            <a:r>
              <a:rPr lang="en-IE" sz="2400" dirty="0">
                <a:solidFill>
                  <a:schemeClr val="bg1"/>
                </a:solidFill>
                <a:latin typeface="Josefin Sans" pitchFamily="2" charset="0"/>
                <a:ea typeface="Calibri" panose="020F0502020204030204" pitchFamily="34" charset="0"/>
                <a:cs typeface="Times New Roman" panose="02020603050405020304" pitchFamily="18" charset="0"/>
              </a:rPr>
              <a:t>John McMahon, Head of Education at the Royal Society of the Arts (UK),  explains how social prescribing can ensure that more people benefit from activities at libraries, museums, theatres and other arts venues.</a:t>
            </a:r>
          </a:p>
          <a:p>
            <a:endParaRPr lang="en-US" sz="2400" dirty="0">
              <a:solidFill>
                <a:schemeClr val="bg1"/>
              </a:solidFill>
              <a:latin typeface="Josefin Sans" pitchFamily="2" charset="0"/>
            </a:endParaRPr>
          </a:p>
        </p:txBody>
      </p:sp>
      <p:pic>
        <p:nvPicPr>
          <p:cNvPr id="4" name="Online Media 3" title="Social prescribing and the arts sector – John McMahon">
            <a:hlinkClick r:id="" action="ppaction://media"/>
            <a:extLst>
              <a:ext uri="{FF2B5EF4-FFF2-40B4-BE49-F238E27FC236}">
                <a16:creationId xmlns:a16="http://schemas.microsoft.com/office/drawing/2014/main" id="{76FC21F1-04BE-02F0-A945-E20BB04AB8C5}"/>
              </a:ext>
            </a:extLst>
          </p:cNvPr>
          <p:cNvPicPr>
            <a:picLocks noRot="1" noChangeAspect="1"/>
          </p:cNvPicPr>
          <p:nvPr>
            <a:videoFile r:link="rId1"/>
          </p:nvPr>
        </p:nvPicPr>
        <p:blipFill>
          <a:blip r:embed="rId3"/>
          <a:stretch>
            <a:fillRect/>
          </a:stretch>
        </p:blipFill>
        <p:spPr>
          <a:xfrm>
            <a:off x="5709920" y="550642"/>
            <a:ext cx="5963920" cy="5518450"/>
          </a:xfrm>
          <a:prstGeom prst="rect">
            <a:avLst/>
          </a:prstGeom>
        </p:spPr>
      </p:pic>
      <p:sp>
        <p:nvSpPr>
          <p:cNvPr id="5" name="Text Placeholder 52">
            <a:extLst>
              <a:ext uri="{FF2B5EF4-FFF2-40B4-BE49-F238E27FC236}">
                <a16:creationId xmlns:a16="http://schemas.microsoft.com/office/drawing/2014/main" id="{ED4B9EFE-9A07-712F-FE80-ED1943292BBC}"/>
              </a:ext>
            </a:extLst>
          </p:cNvPr>
          <p:cNvSpPr txBox="1">
            <a:spLocks/>
          </p:cNvSpPr>
          <p:nvPr/>
        </p:nvSpPr>
        <p:spPr>
          <a:xfrm>
            <a:off x="1" y="349287"/>
            <a:ext cx="5140960" cy="111055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 Video: social prescribing and arts  activities</a:t>
            </a:r>
          </a:p>
        </p:txBody>
      </p:sp>
      <p:sp>
        <p:nvSpPr>
          <p:cNvPr id="2" name="TextBox 1">
            <a:extLst>
              <a:ext uri="{FF2B5EF4-FFF2-40B4-BE49-F238E27FC236}">
                <a16:creationId xmlns:a16="http://schemas.microsoft.com/office/drawing/2014/main" id="{FD1BE37E-8126-E92A-6705-D5A60510243D}"/>
              </a:ext>
            </a:extLst>
          </p:cNvPr>
          <p:cNvSpPr txBox="1"/>
          <p:nvPr/>
        </p:nvSpPr>
        <p:spPr>
          <a:xfrm>
            <a:off x="518160" y="5699760"/>
            <a:ext cx="4267200" cy="369332"/>
          </a:xfrm>
          <a:prstGeom prst="rect">
            <a:avLst/>
          </a:prstGeom>
          <a:noFill/>
        </p:spPr>
        <p:txBody>
          <a:bodyPr wrap="square" rtlCol="0">
            <a:spAutoFit/>
          </a:bodyPr>
          <a:lstStyle/>
          <a:p>
            <a:r>
              <a:rPr lang="en-IE" dirty="0">
                <a:solidFill>
                  <a:srgbClr val="FFC652"/>
                </a:solidFill>
                <a:latin typeface="Calibri" panose="020F0502020204030204" pitchFamily="34" charset="0"/>
                <a:cs typeface="Calibri" panose="020F0502020204030204" pitchFamily="34" charset="0"/>
              </a:rPr>
              <a:t>Source: </a:t>
            </a:r>
            <a:r>
              <a:rPr lang="en-IE" dirty="0">
                <a:solidFill>
                  <a:srgbClr val="FFC65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https://youtu.be/SDo_UiyKyEY</a:t>
            </a:r>
            <a:r>
              <a:rPr lang="en-IE" dirty="0">
                <a:solidFill>
                  <a:srgbClr val="FFC652"/>
                </a:solidFill>
                <a:latin typeface="Calibri" panose="020F0502020204030204" pitchFamily="34" charset="0"/>
                <a:cs typeface="Calibri" panose="020F0502020204030204" pitchFamily="34" charset="0"/>
              </a:rPr>
              <a:t> </a:t>
            </a:r>
          </a:p>
        </p:txBody>
      </p:sp>
      <p:grpSp>
        <p:nvGrpSpPr>
          <p:cNvPr id="6" name="Group 5">
            <a:extLst>
              <a:ext uri="{FF2B5EF4-FFF2-40B4-BE49-F238E27FC236}">
                <a16:creationId xmlns:a16="http://schemas.microsoft.com/office/drawing/2014/main" id="{0C3716CF-3137-9C19-CA72-A950EC742A6B}"/>
              </a:ext>
            </a:extLst>
          </p:cNvPr>
          <p:cNvGrpSpPr/>
          <p:nvPr/>
        </p:nvGrpSpPr>
        <p:grpSpPr>
          <a:xfrm>
            <a:off x="8221590" y="2893500"/>
            <a:ext cx="940579" cy="832733"/>
            <a:chOff x="3932429" y="3269513"/>
            <a:chExt cx="940579" cy="832733"/>
          </a:xfrm>
        </p:grpSpPr>
        <p:sp>
          <p:nvSpPr>
            <p:cNvPr id="7" name="Freeform 84">
              <a:extLst>
                <a:ext uri="{FF2B5EF4-FFF2-40B4-BE49-F238E27FC236}">
                  <a16:creationId xmlns:a16="http://schemas.microsoft.com/office/drawing/2014/main" id="{6F965923-BE86-1981-C60C-58BAB50911C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78284B6E-627D-C605-3C96-88D64A0519D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1436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n-IE" dirty="0"/>
              <a:t>In this section, we delve little deeper </a:t>
            </a:r>
            <a:r>
              <a:rPr lang="en-US" dirty="0"/>
              <a:t>into how art and health can and do go hand in hand. </a:t>
            </a:r>
            <a:r>
              <a:rPr lang="en-IE" dirty="0"/>
              <a:t> </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133676"/>
            <a:ext cx="7718578" cy="697326"/>
          </a:xfrm>
        </p:spPr>
        <p:txBody>
          <a:bodyPr/>
          <a:lstStyle/>
          <a:p>
            <a:r>
              <a:rPr lang="en-IE" dirty="0"/>
              <a:t>A prescription of creativity &amp; arts</a:t>
            </a:r>
          </a:p>
        </p:txBody>
      </p:sp>
    </p:spTree>
    <p:extLst>
      <p:ext uri="{BB962C8B-B14F-4D97-AF65-F5344CB8AC3E}">
        <p14:creationId xmlns:p14="http://schemas.microsoft.com/office/powerpoint/2010/main" val="82784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5571D-43A5-7DBB-93C2-460369325911}"/>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3" name="TextBox 2">
            <a:extLst>
              <a:ext uri="{FF2B5EF4-FFF2-40B4-BE49-F238E27FC236}">
                <a16:creationId xmlns:a16="http://schemas.microsoft.com/office/drawing/2014/main" id="{287DE5FC-FE2D-4F6D-5E2A-5EE531D115B2}"/>
              </a:ext>
            </a:extLst>
          </p:cNvPr>
          <p:cNvSpPr txBox="1"/>
          <p:nvPr/>
        </p:nvSpPr>
        <p:spPr>
          <a:xfrm>
            <a:off x="271734" y="1106891"/>
            <a:ext cx="6366535" cy="5170646"/>
          </a:xfrm>
          <a:prstGeom prst="rect">
            <a:avLst/>
          </a:prstGeom>
          <a:noFill/>
        </p:spPr>
        <p:txBody>
          <a:bodyPr wrap="square" rtlCol="0">
            <a:spAutoFit/>
          </a:bodyPr>
          <a:lstStyle/>
          <a:p>
            <a:r>
              <a:rPr lang="en-US" sz="2200" dirty="0">
                <a:solidFill>
                  <a:srgbClr val="000000"/>
                </a:solidFill>
                <a:latin typeface="Josefin Sans" pitchFamily="2" charset="0"/>
              </a:rPr>
              <a:t>Creativity in all its forms is an essential part of being human and vital for wellbeing.  More research is needed, but a series of high-quality studies are emerging which show the health benefits of cultural activities – whether that’s picking up a book, visiting a museum or joining a choir.  </a:t>
            </a:r>
          </a:p>
          <a:p>
            <a:endParaRPr lang="en-US" sz="2200" dirty="0">
              <a:solidFill>
                <a:srgbClr val="000000"/>
              </a:solidFill>
              <a:latin typeface="Josefin Sans" pitchFamily="2" charset="0"/>
            </a:endParaRPr>
          </a:p>
          <a:p>
            <a:r>
              <a:rPr lang="en-US" sz="2200" dirty="0">
                <a:solidFill>
                  <a:srgbClr val="000000"/>
                </a:solidFill>
                <a:latin typeface="Josefin Sans" pitchFamily="2" charset="0"/>
              </a:rPr>
              <a:t>A recent influential Parliamentary report, </a:t>
            </a:r>
            <a:r>
              <a:rPr lang="en-US" sz="2200" i="1" dirty="0">
                <a:solidFill>
                  <a:srgbClr val="000000"/>
                </a:solidFill>
                <a:latin typeface="Josefin Sans" pitchFamily="2" charset="0"/>
              </a:rPr>
              <a:t>Creative Health,</a:t>
            </a:r>
            <a:r>
              <a:rPr lang="en-US" sz="2200" dirty="0">
                <a:solidFill>
                  <a:srgbClr val="000000"/>
                </a:solidFill>
                <a:latin typeface="Josefin Sans" pitchFamily="2" charset="0"/>
              </a:rPr>
              <a:t> found that </a:t>
            </a:r>
            <a:r>
              <a:rPr lang="en-US" sz="2200" b="1" u="sng" dirty="0">
                <a:latin typeface="Josefin Sans" pitchFamily="2" charset="0"/>
                <a:hlinkClick r:id="rId2"/>
              </a:rPr>
              <a:t>one arts on prescription project</a:t>
            </a:r>
            <a:r>
              <a:rPr lang="en-US" sz="2200" dirty="0">
                <a:solidFill>
                  <a:srgbClr val="000000"/>
                </a:solidFill>
                <a:latin typeface="Josefin Sans" pitchFamily="2" charset="0"/>
              </a:rPr>
              <a:t> administered by the charity </a:t>
            </a:r>
            <a:r>
              <a:rPr lang="en-US" sz="2200" dirty="0" err="1">
                <a:solidFill>
                  <a:srgbClr val="000000"/>
                </a:solidFill>
                <a:latin typeface="Josefin Sans" pitchFamily="2" charset="0"/>
              </a:rPr>
              <a:t>Artlift</a:t>
            </a:r>
            <a:r>
              <a:rPr lang="en-US" sz="2200" dirty="0">
                <a:solidFill>
                  <a:srgbClr val="000000"/>
                </a:solidFill>
                <a:latin typeface="Josefin Sans" pitchFamily="2" charset="0"/>
              </a:rPr>
              <a:t> led to a 37% drop in GP visits and a 39% reduction in hospital admissions.  This produced a net saving of £216 per patient.</a:t>
            </a:r>
          </a:p>
          <a:p>
            <a:endParaRPr lang="en-US" sz="2200" dirty="0">
              <a:solidFill>
                <a:srgbClr val="000000"/>
              </a:solidFill>
              <a:latin typeface="Josefin Sans" pitchFamily="2" charset="0"/>
            </a:endParaRPr>
          </a:p>
        </p:txBody>
      </p:sp>
      <p:pic>
        <p:nvPicPr>
          <p:cNvPr id="5" name="Picture 4" descr="A picture containing diagram&#10;&#10;Description automatically generated">
            <a:extLst>
              <a:ext uri="{FF2B5EF4-FFF2-40B4-BE49-F238E27FC236}">
                <a16:creationId xmlns:a16="http://schemas.microsoft.com/office/drawing/2014/main" id="{2666176F-6429-7DA4-AB9D-6F363BE92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02" y="741406"/>
            <a:ext cx="5143500" cy="5143500"/>
          </a:xfrm>
          <a:prstGeom prst="rect">
            <a:avLst/>
          </a:prstGeom>
        </p:spPr>
      </p:pic>
      <p:sp>
        <p:nvSpPr>
          <p:cNvPr id="6" name="Text Placeholder 52">
            <a:extLst>
              <a:ext uri="{FF2B5EF4-FFF2-40B4-BE49-F238E27FC236}">
                <a16:creationId xmlns:a16="http://schemas.microsoft.com/office/drawing/2014/main" id="{A0E67870-BDE2-869A-710F-0B53DA1D6346}"/>
              </a:ext>
            </a:extLst>
          </p:cNvPr>
          <p:cNvSpPr txBox="1">
            <a:spLocks/>
          </p:cNvSpPr>
          <p:nvPr/>
        </p:nvSpPr>
        <p:spPr>
          <a:xfrm>
            <a:off x="0" y="269075"/>
            <a:ext cx="6366536"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The benefits of creativity</a:t>
            </a:r>
          </a:p>
        </p:txBody>
      </p:sp>
      <p:sp>
        <p:nvSpPr>
          <p:cNvPr id="7" name="TextBox 6">
            <a:extLst>
              <a:ext uri="{FF2B5EF4-FFF2-40B4-BE49-F238E27FC236}">
                <a16:creationId xmlns:a16="http://schemas.microsoft.com/office/drawing/2014/main" id="{06542F64-B4D6-B5FF-D005-E0EA06187358}"/>
              </a:ext>
            </a:extLst>
          </p:cNvPr>
          <p:cNvSpPr txBox="1"/>
          <p:nvPr/>
        </p:nvSpPr>
        <p:spPr>
          <a:xfrm>
            <a:off x="271734" y="6108481"/>
            <a:ext cx="6187440" cy="276999"/>
          </a:xfrm>
          <a:prstGeom prst="rect">
            <a:avLst/>
          </a:prstGeom>
          <a:noFill/>
        </p:spPr>
        <p:txBody>
          <a:bodyPr wrap="square">
            <a:spAutoFit/>
          </a:bodyPr>
          <a:lstStyle/>
          <a:p>
            <a:r>
              <a:rPr lang="en-IE"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https://www.artscouncil.org.uk/blog/what-can-culture-do-healthcare-0</a:t>
            </a:r>
            <a:r>
              <a:rPr lang="en-IE" sz="1200" dirty="0">
                <a:solidFill>
                  <a:srgbClr val="FFC652"/>
                </a:solidFill>
                <a:latin typeface="Josefin Sans" pitchFamily="2" charset="0"/>
              </a:rPr>
              <a:t> </a:t>
            </a:r>
          </a:p>
        </p:txBody>
      </p:sp>
    </p:spTree>
    <p:extLst>
      <p:ext uri="{BB962C8B-B14F-4D97-AF65-F5344CB8AC3E}">
        <p14:creationId xmlns:p14="http://schemas.microsoft.com/office/powerpoint/2010/main" val="151421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A9333-FF63-0F48-BF11-583834FA2391}"/>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3" name="Online Media 2" title="B arts x Esmee Fairbairn">
            <a:hlinkClick r:id="" action="ppaction://media"/>
            <a:extLst>
              <a:ext uri="{FF2B5EF4-FFF2-40B4-BE49-F238E27FC236}">
                <a16:creationId xmlns:a16="http://schemas.microsoft.com/office/drawing/2014/main" id="{B8348134-23E6-9C6F-2764-187C81F03A8F}"/>
              </a:ext>
            </a:extLst>
          </p:cNvPr>
          <p:cNvPicPr>
            <a:picLocks noRot="1" noChangeAspect="1"/>
          </p:cNvPicPr>
          <p:nvPr>
            <a:videoFile r:link="rId1"/>
          </p:nvPr>
        </p:nvPicPr>
        <p:blipFill>
          <a:blip r:embed="rId3"/>
          <a:stretch>
            <a:fillRect/>
          </a:stretch>
        </p:blipFill>
        <p:spPr>
          <a:xfrm>
            <a:off x="5008880" y="1240778"/>
            <a:ext cx="6699770" cy="4613053"/>
          </a:xfrm>
          <a:prstGeom prst="rect">
            <a:avLst/>
          </a:prstGeom>
        </p:spPr>
      </p:pic>
      <p:sp>
        <p:nvSpPr>
          <p:cNvPr id="4" name="TextBox 3">
            <a:extLst>
              <a:ext uri="{FF2B5EF4-FFF2-40B4-BE49-F238E27FC236}">
                <a16:creationId xmlns:a16="http://schemas.microsoft.com/office/drawing/2014/main" id="{5B574687-FF55-8A48-5DDE-8FE3BC3D7B21}"/>
              </a:ext>
            </a:extLst>
          </p:cNvPr>
          <p:cNvSpPr txBox="1"/>
          <p:nvPr/>
        </p:nvSpPr>
        <p:spPr>
          <a:xfrm>
            <a:off x="111760" y="1531476"/>
            <a:ext cx="4490720" cy="2677656"/>
          </a:xfrm>
          <a:prstGeom prst="rect">
            <a:avLst/>
          </a:prstGeom>
          <a:noFill/>
        </p:spPr>
        <p:txBody>
          <a:bodyPr wrap="square" rtlCol="0">
            <a:spAutoFit/>
          </a:bodyPr>
          <a:lstStyle/>
          <a:p>
            <a:endParaRPr lang="en-US" sz="2400" dirty="0">
              <a:latin typeface="Josefin Sans" pitchFamily="2" charset="0"/>
            </a:endParaRPr>
          </a:p>
          <a:p>
            <a:r>
              <a:rPr lang="en-US" sz="2400" dirty="0">
                <a:latin typeface="Josefin Sans" pitchFamily="2" charset="0"/>
              </a:rPr>
              <a:t>B-Arts, is a participatory arts and theatre company based in the UK. They use arts and creativity to transform people's lives, the places in which they live, and their community.</a:t>
            </a:r>
          </a:p>
        </p:txBody>
      </p:sp>
      <p:pic>
        <p:nvPicPr>
          <p:cNvPr id="5" name="Picture 4" descr="Icon&#10;&#10;Description automatically generated with low confidence">
            <a:extLst>
              <a:ext uri="{FF2B5EF4-FFF2-40B4-BE49-F238E27FC236}">
                <a16:creationId xmlns:a16="http://schemas.microsoft.com/office/drawing/2014/main" id="{F4FBB539-999F-87C5-6520-B4B2D8A00C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73229" y="3429000"/>
            <a:ext cx="3321889" cy="2407372"/>
          </a:xfrm>
          <a:prstGeom prst="rect">
            <a:avLst/>
          </a:prstGeom>
        </p:spPr>
      </p:pic>
      <p:sp>
        <p:nvSpPr>
          <p:cNvPr id="6" name="TextBox 5">
            <a:extLst>
              <a:ext uri="{FF2B5EF4-FFF2-40B4-BE49-F238E27FC236}">
                <a16:creationId xmlns:a16="http://schemas.microsoft.com/office/drawing/2014/main" id="{BD0E4408-11DD-4430-62FF-6D9CE5B5839B}"/>
              </a:ext>
            </a:extLst>
          </p:cNvPr>
          <p:cNvSpPr txBox="1"/>
          <p:nvPr/>
        </p:nvSpPr>
        <p:spPr>
          <a:xfrm>
            <a:off x="-16153" y="230400"/>
            <a:ext cx="8685212"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Video – Using Arts and Creativity to Transform the Community </a:t>
            </a:r>
            <a:endParaRPr lang="en-IE" sz="36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7B1F3128-661F-617D-E73D-1557C82891FE}"/>
              </a:ext>
            </a:extLst>
          </p:cNvPr>
          <p:cNvSpPr txBox="1"/>
          <p:nvPr/>
        </p:nvSpPr>
        <p:spPr>
          <a:xfrm>
            <a:off x="264160" y="6079076"/>
            <a:ext cx="6197600" cy="461665"/>
          </a:xfrm>
          <a:prstGeom prst="rect">
            <a:avLst/>
          </a:prstGeom>
          <a:noFill/>
        </p:spPr>
        <p:txBody>
          <a:bodyPr wrap="square">
            <a:spAutoFit/>
          </a:bodyPr>
          <a:lstStyle/>
          <a:p>
            <a:r>
              <a:rPr lang="en-IE" sz="12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Source: https://esmeefairbairn.org.uk/latest-news/b-arts-using-art-and-creativity-transform-community-stoke/</a:t>
            </a:r>
            <a:endParaRPr lang="en-IE" sz="12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2DD99BCD-4C14-297E-FF8A-95600FF57476}"/>
              </a:ext>
            </a:extLst>
          </p:cNvPr>
          <p:cNvGrpSpPr/>
          <p:nvPr/>
        </p:nvGrpSpPr>
        <p:grpSpPr>
          <a:xfrm>
            <a:off x="7808444" y="3094549"/>
            <a:ext cx="1100641" cy="905510"/>
            <a:chOff x="3932429" y="3269513"/>
            <a:chExt cx="940579" cy="832733"/>
          </a:xfrm>
        </p:grpSpPr>
        <p:sp>
          <p:nvSpPr>
            <p:cNvPr id="10" name="Freeform 84">
              <a:extLst>
                <a:ext uri="{FF2B5EF4-FFF2-40B4-BE49-F238E27FC236}">
                  <a16:creationId xmlns:a16="http://schemas.microsoft.com/office/drawing/2014/main" id="{5CAED522-C748-9267-F839-940F8334CF8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94760C21-117F-EEDD-4BEF-54FF2AB2EA6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6532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pPr defTabSz="228600" eaLnBrk="1" fontAlgn="auto" hangingPunct="1">
                <a:spcBef>
                  <a:spcPts val="0"/>
                </a:spcBef>
                <a:spcAft>
                  <a:spcPts val="0"/>
                </a:spcAft>
              </a:pPr>
              <a:t>24</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5" name="TextBox 4">
            <a:extLst>
              <a:ext uri="{FF2B5EF4-FFF2-40B4-BE49-F238E27FC236}">
                <a16:creationId xmlns:a16="http://schemas.microsoft.com/office/drawing/2014/main" id="{D2F17E21-0BE1-1FA6-02EB-F8823D492788}"/>
              </a:ext>
            </a:extLst>
          </p:cNvPr>
          <p:cNvSpPr txBox="1"/>
          <p:nvPr/>
        </p:nvSpPr>
        <p:spPr>
          <a:xfrm>
            <a:off x="688779" y="899811"/>
            <a:ext cx="9655414" cy="4278094"/>
          </a:xfrm>
          <a:prstGeom prst="rect">
            <a:avLst/>
          </a:prstGeom>
          <a:noFill/>
        </p:spPr>
        <p:txBody>
          <a:bodyPr wrap="square">
            <a:spAutoFit/>
          </a:bodyPr>
          <a:lstStyle/>
          <a:p>
            <a:pPr defTabSz="228600" eaLnBrk="1" hangingPunct="1">
              <a:spcBef>
                <a:spcPts val="0"/>
              </a:spcBef>
              <a:spcAft>
                <a:spcPts val="0"/>
              </a:spcAft>
            </a:pPr>
            <a:r>
              <a:rPr lang="en-US" sz="3600" b="1" dirty="0">
                <a:solidFill>
                  <a:prstClr val="black"/>
                </a:solidFill>
                <a:latin typeface="Josefin Sans" pitchFamily="2" charset="0"/>
              </a:rPr>
              <a:t>“Creativity opens the mind.</a:t>
            </a:r>
          </a:p>
          <a:p>
            <a:pPr defTabSz="228600" eaLnBrk="1" hangingPunct="1">
              <a:spcBef>
                <a:spcPts val="0"/>
              </a:spcBef>
              <a:spcAft>
                <a:spcPts val="0"/>
              </a:spcAft>
            </a:pPr>
            <a:r>
              <a:rPr lang="en-US" sz="3600" b="1" dirty="0">
                <a:solidFill>
                  <a:prstClr val="black"/>
                </a:solidFill>
                <a:latin typeface="Josefin Sans" pitchFamily="2" charset="0"/>
              </a:rPr>
              <a:t>A society that has lost touch with its creative side is an imprisoned society, in that generations of people may be closed minded. It broadens our perspectives and can help us overcome prejudices.”</a:t>
            </a:r>
          </a:p>
          <a:p>
            <a:pPr defTabSz="228600" eaLnBrk="1" hangingPunct="1">
              <a:spcBef>
                <a:spcPts val="0"/>
              </a:spcBef>
              <a:spcAft>
                <a:spcPts val="0"/>
              </a:spcAft>
            </a:pPr>
            <a:endParaRPr lang="en-US" sz="3600" b="1" dirty="0">
              <a:solidFill>
                <a:prstClr val="black"/>
              </a:solidFill>
              <a:latin typeface="Josefin Sans" pitchFamily="2" charset="0"/>
            </a:endParaRPr>
          </a:p>
          <a:p>
            <a:pPr defTabSz="228600" eaLnBrk="1" hangingPunct="1">
              <a:spcBef>
                <a:spcPts val="0"/>
              </a:spcBef>
              <a:spcAft>
                <a:spcPts val="0"/>
              </a:spcAft>
            </a:pPr>
            <a:r>
              <a:rPr lang="en-US" sz="2000" dirty="0">
                <a:solidFill>
                  <a:prstClr val="black"/>
                </a:solidFill>
                <a:latin typeface="Josefin Sans" pitchFamily="2" charset="0"/>
              </a:rPr>
              <a:t>- The National Youth Council of Ireland</a:t>
            </a:r>
          </a:p>
        </p:txBody>
      </p:sp>
    </p:spTree>
    <p:extLst>
      <p:ext uri="{BB962C8B-B14F-4D97-AF65-F5344CB8AC3E}">
        <p14:creationId xmlns:p14="http://schemas.microsoft.com/office/powerpoint/2010/main" val="383648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8" name="Rectangle 7">
            <a:extLst>
              <a:ext uri="{FF2B5EF4-FFF2-40B4-BE49-F238E27FC236}">
                <a16:creationId xmlns:a16="http://schemas.microsoft.com/office/drawing/2014/main" id="{AAC216DF-3FE9-3C4D-8D65-21F1304C9DCC}"/>
              </a:ext>
            </a:extLst>
          </p:cNvPr>
          <p:cNvSpPr/>
          <p:nvPr/>
        </p:nvSpPr>
        <p:spPr>
          <a:xfrm>
            <a:off x="4485157" y="659313"/>
            <a:ext cx="6853290" cy="6524863"/>
          </a:xfrm>
          <a:prstGeom prst="rect">
            <a:avLst/>
          </a:prstGeom>
          <a:solidFill>
            <a:schemeClr val="bg1"/>
          </a:solidFill>
        </p:spPr>
        <p:txBody>
          <a:bodyPr wrap="square">
            <a:spAutoFit/>
          </a:bodyPr>
          <a:lstStyle/>
          <a:p>
            <a:r>
              <a:rPr lang="en-US" sz="3600" b="1" dirty="0">
                <a:latin typeface="Josefin Sans" pitchFamily="2" charset="0"/>
              </a:rPr>
              <a:t>Connecting the sectors Arts, Culture and Health</a:t>
            </a:r>
            <a:r>
              <a:rPr lang="en-US" sz="2200" b="1" dirty="0">
                <a:latin typeface="Josefin Sans" pitchFamily="2" charset="0"/>
              </a:rPr>
              <a:t>.</a:t>
            </a:r>
          </a:p>
          <a:p>
            <a:endParaRPr lang="en-US" sz="2200" b="1" dirty="0">
              <a:latin typeface="Josefin Sans" pitchFamily="2" charset="0"/>
            </a:endParaRPr>
          </a:p>
          <a:p>
            <a:r>
              <a:rPr lang="en-US" b="1" dirty="0">
                <a:latin typeface="Josefin Sans" pitchFamily="2" charset="0"/>
              </a:rPr>
              <a:t>Art and health can and do go hand in hand. Art therapy can allow people to express they way they are feeling without the need for words. </a:t>
            </a:r>
          </a:p>
          <a:p>
            <a:endParaRPr lang="en-US" b="1" dirty="0">
              <a:latin typeface="Josefin Sans" pitchFamily="2" charset="0"/>
            </a:endParaRPr>
          </a:p>
          <a:p>
            <a:r>
              <a:rPr lang="en-US" b="1" dirty="0">
                <a:latin typeface="Josefin Sans" pitchFamily="2" charset="0"/>
              </a:rPr>
              <a:t>The same applies to music therapy etc.</a:t>
            </a:r>
          </a:p>
          <a:p>
            <a:endParaRPr lang="en-US" b="1" dirty="0">
              <a:latin typeface="Josefin Sans" pitchFamily="2" charset="0"/>
            </a:endParaRPr>
          </a:p>
          <a:p>
            <a:r>
              <a:rPr lang="en-US" b="1" dirty="0">
                <a:latin typeface="Josefin Sans" pitchFamily="2" charset="0"/>
              </a:rPr>
              <a:t>Even if the person is just observing a play, a concert, or viewing artwork, it can give them space from the issues they may be dealing with in everyday life. </a:t>
            </a: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dirty="0">
              <a:latin typeface="Josefin Sans" pitchFamily="2" charset="0"/>
            </a:endParaRPr>
          </a:p>
        </p:txBody>
      </p:sp>
      <p:pic>
        <p:nvPicPr>
          <p:cNvPr id="28" name="Picture 27" descr="A picture containing text, handwear&#10;&#10;Description automatically generated">
            <a:extLst>
              <a:ext uri="{FF2B5EF4-FFF2-40B4-BE49-F238E27FC236}">
                <a16:creationId xmlns:a16="http://schemas.microsoft.com/office/drawing/2014/main" id="{2A861300-589C-4504-B683-D8432F537F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174" b="4423"/>
          <a:stretch/>
        </p:blipFill>
        <p:spPr>
          <a:xfrm>
            <a:off x="160320" y="0"/>
            <a:ext cx="4038600" cy="2530836"/>
          </a:xfrm>
          <a:prstGeom prst="rect">
            <a:avLst/>
          </a:prstGeom>
        </p:spPr>
      </p:pic>
      <p:pic>
        <p:nvPicPr>
          <p:cNvPr id="31" name="Picture 30" descr="A picture containing text, table, person, dining table&#10;&#10;Description automatically generated">
            <a:extLst>
              <a:ext uri="{FF2B5EF4-FFF2-40B4-BE49-F238E27FC236}">
                <a16:creationId xmlns:a16="http://schemas.microsoft.com/office/drawing/2014/main" id="{59CCC9FE-B533-44B1-81A0-406C0591E45E}"/>
              </a:ext>
            </a:extLst>
          </p:cNvPr>
          <p:cNvPicPr>
            <a:picLocks noChangeAspect="1"/>
          </p:cNvPicPr>
          <p:nvPr/>
        </p:nvPicPr>
        <p:blipFill rotWithShape="1">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150" b="11980"/>
          <a:stretch/>
        </p:blipFill>
        <p:spPr>
          <a:xfrm>
            <a:off x="160320" y="2645926"/>
            <a:ext cx="4038600" cy="2071991"/>
          </a:xfrm>
          <a:prstGeom prst="rect">
            <a:avLst/>
          </a:prstGeom>
        </p:spPr>
      </p:pic>
      <p:pic>
        <p:nvPicPr>
          <p:cNvPr id="33" name="Picture 32" descr="A picture containing text, piano, indoor, black&#10;&#10;Description automatically generated">
            <a:extLst>
              <a:ext uri="{FF2B5EF4-FFF2-40B4-BE49-F238E27FC236}">
                <a16:creationId xmlns:a16="http://schemas.microsoft.com/office/drawing/2014/main" id="{B16A0FB9-92F6-45D5-BE86-1A0207E6EBC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22103"/>
          <a:stretch/>
        </p:blipFill>
        <p:spPr>
          <a:xfrm>
            <a:off x="169912" y="4844375"/>
            <a:ext cx="4029008" cy="1906622"/>
          </a:xfrm>
          <a:prstGeom prst="rect">
            <a:avLst/>
          </a:prstGeom>
        </p:spPr>
      </p:pic>
      <p:pic>
        <p:nvPicPr>
          <p:cNvPr id="4" name="Picture 3" descr="Icon&#10;&#10;Description automatically generated">
            <a:extLst>
              <a:ext uri="{FF2B5EF4-FFF2-40B4-BE49-F238E27FC236}">
                <a16:creationId xmlns:a16="http://schemas.microsoft.com/office/drawing/2014/main" id="{95D52A2D-3901-E72A-AD6D-E220DBDF1B2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94615" y="4844375"/>
            <a:ext cx="2990336" cy="1664392"/>
          </a:xfrm>
          <a:prstGeom prst="rect">
            <a:avLst/>
          </a:prstGeom>
        </p:spPr>
      </p:pic>
    </p:spTree>
    <p:extLst>
      <p:ext uri="{BB962C8B-B14F-4D97-AF65-F5344CB8AC3E}">
        <p14:creationId xmlns:p14="http://schemas.microsoft.com/office/powerpoint/2010/main" val="404621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99621-C705-856E-F3E1-2958769C8CFC}"/>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5" name="TextBox 4">
            <a:extLst>
              <a:ext uri="{FF2B5EF4-FFF2-40B4-BE49-F238E27FC236}">
                <a16:creationId xmlns:a16="http://schemas.microsoft.com/office/drawing/2014/main" id="{FC2B8DDC-8761-8A5F-1027-1E422B02BCDB}"/>
              </a:ext>
            </a:extLst>
          </p:cNvPr>
          <p:cNvSpPr txBox="1"/>
          <p:nvPr/>
        </p:nvSpPr>
        <p:spPr>
          <a:xfrm>
            <a:off x="80053" y="797317"/>
            <a:ext cx="6826207" cy="6000361"/>
          </a:xfrm>
          <a:prstGeom prst="rect">
            <a:avLst/>
          </a:prstGeom>
          <a:noFill/>
        </p:spPr>
        <p:txBody>
          <a:bodyPr wrap="square" rtlCol="0">
            <a:spAutoFit/>
          </a:bodyPr>
          <a:lstStyle/>
          <a:p>
            <a:pPr>
              <a:lnSpc>
                <a:spcPct val="115000"/>
              </a:lnSpc>
              <a:spcAft>
                <a:spcPts val="500"/>
              </a:spcAft>
            </a:pPr>
            <a:r>
              <a:rPr lang="en-GB" sz="2000" dirty="0">
                <a:latin typeface="Josefin Sans" pitchFamily="2" charset="0"/>
                <a:ea typeface="Calibri" panose="020F0502020204030204" pitchFamily="34" charset="0"/>
                <a:cs typeface="Times New Roman" panose="02020603050405020304" pitchFamily="18" charset="0"/>
              </a:rPr>
              <a:t>The Flourish Social Prescribing service in Mayo, Ireland run an Arts and Wellbeing workshop series. Through developing a love of music, writing, poetry, craft making, movement art etc. Flourish helps people to enhance their sense of joy and improve their health. </a:t>
            </a:r>
          </a:p>
          <a:p>
            <a:pPr>
              <a:lnSpc>
                <a:spcPct val="115000"/>
              </a:lnSpc>
              <a:spcAft>
                <a:spcPts val="500"/>
              </a:spcAft>
            </a:pPr>
            <a:endParaRPr lang="en-GB" sz="2000" dirty="0">
              <a:latin typeface="Josefin Sans" pitchFamily="2" charset="0"/>
              <a:ea typeface="Calibri" panose="020F0502020204030204" pitchFamily="34" charset="0"/>
              <a:cs typeface="Times New Roman" panose="02020603050405020304" pitchFamily="18" charset="0"/>
            </a:endParaRPr>
          </a:p>
          <a:p>
            <a:pPr>
              <a:lnSpc>
                <a:spcPct val="115000"/>
              </a:lnSpc>
              <a:spcAft>
                <a:spcPts val="500"/>
              </a:spcAft>
            </a:pPr>
            <a:r>
              <a:rPr lang="en-GB" sz="2000" dirty="0">
                <a:latin typeface="Josefin Sans" pitchFamily="2" charset="0"/>
                <a:ea typeface="Calibri" panose="020F0502020204030204" pitchFamily="34" charset="0"/>
                <a:cs typeface="Times New Roman" panose="02020603050405020304" pitchFamily="18" charset="0"/>
              </a:rPr>
              <a:t>Their workshop series offers participants a chance to dip their toes in the water with a range of creative arts activities. This is an opportunity to meet new people in a relaxed and enjoyable setting and to learn how connecting with our creative side can add surprising new dimensions to our lives and give us practical wellbeing tools to bring into our daily lives. </a:t>
            </a:r>
          </a:p>
          <a:p>
            <a:pPr>
              <a:lnSpc>
                <a:spcPct val="115000"/>
              </a:lnSpc>
              <a:spcAft>
                <a:spcPts val="500"/>
              </a:spcAft>
            </a:pPr>
            <a:endParaRPr lang="en-GB" sz="2000" dirty="0">
              <a:latin typeface="Josefin Sans" pitchFamily="2" charset="0"/>
              <a:ea typeface="Calibri" panose="020F0502020204030204" pitchFamily="34" charset="0"/>
              <a:cs typeface="Times New Roman" panose="02020603050405020304" pitchFamily="18" charset="0"/>
            </a:endParaRPr>
          </a:p>
          <a:p>
            <a:pPr>
              <a:lnSpc>
                <a:spcPct val="115000"/>
              </a:lnSpc>
              <a:spcAft>
                <a:spcPts val="500"/>
              </a:spcAft>
            </a:pPr>
            <a:r>
              <a:rPr lang="en-GB" sz="2000" dirty="0">
                <a:latin typeface="Josefin Sans" pitchFamily="2" charset="0"/>
                <a:ea typeface="Calibri" panose="020F0502020204030204" pitchFamily="34" charset="0"/>
                <a:cs typeface="Times New Roman" panose="02020603050405020304" pitchFamily="18" charset="0"/>
              </a:rPr>
              <a:t>Classes include poetry, art, drumming, movement, needle-felting, and more.</a:t>
            </a:r>
          </a:p>
        </p:txBody>
      </p:sp>
      <p:pic>
        <p:nvPicPr>
          <p:cNvPr id="7" name="Picture 6" descr="Graphical user interface, website&#10;&#10;Description automatically generated">
            <a:extLst>
              <a:ext uri="{FF2B5EF4-FFF2-40B4-BE49-F238E27FC236}">
                <a16:creationId xmlns:a16="http://schemas.microsoft.com/office/drawing/2014/main" id="{2E273971-9C31-140F-7328-A92BDE8FE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758" y="726989"/>
            <a:ext cx="4682181" cy="5404023"/>
          </a:xfrm>
          <a:prstGeom prst="rect">
            <a:avLst/>
          </a:prstGeom>
        </p:spPr>
      </p:pic>
      <p:sp>
        <p:nvSpPr>
          <p:cNvPr id="3" name="TextBox 2">
            <a:extLst>
              <a:ext uri="{FF2B5EF4-FFF2-40B4-BE49-F238E27FC236}">
                <a16:creationId xmlns:a16="http://schemas.microsoft.com/office/drawing/2014/main" id="{EB5260F9-B10E-51B0-8E3A-EC994B4F1B7F}"/>
              </a:ext>
            </a:extLst>
          </p:cNvPr>
          <p:cNvSpPr txBox="1"/>
          <p:nvPr/>
        </p:nvSpPr>
        <p:spPr>
          <a:xfrm>
            <a:off x="0" y="60322"/>
            <a:ext cx="7590747"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Case Study – Flourish Social Prescribing. Mayo, Ireland </a:t>
            </a:r>
            <a:endParaRPr lang="en-IE" sz="3600" b="1" dirty="0">
              <a:latin typeface="Amatic SC" panose="00000500000000000000" pitchFamily="2" charset="-79"/>
              <a:cs typeface="Amatic SC" panose="00000500000000000000" pitchFamily="2" charset="-79"/>
            </a:endParaRPr>
          </a:p>
        </p:txBody>
      </p:sp>
      <p:sp>
        <p:nvSpPr>
          <p:cNvPr id="10" name="TextBox 9">
            <a:extLst>
              <a:ext uri="{FF2B5EF4-FFF2-40B4-BE49-F238E27FC236}">
                <a16:creationId xmlns:a16="http://schemas.microsoft.com/office/drawing/2014/main" id="{AC229AD5-1073-6DCC-F4EF-A417FBB3C4BB}"/>
              </a:ext>
            </a:extLst>
          </p:cNvPr>
          <p:cNvSpPr txBox="1"/>
          <p:nvPr/>
        </p:nvSpPr>
        <p:spPr>
          <a:xfrm>
            <a:off x="6906260" y="6255521"/>
            <a:ext cx="6151880" cy="292259"/>
          </a:xfrm>
          <a:prstGeom prst="rect">
            <a:avLst/>
          </a:prstGeom>
          <a:noFill/>
        </p:spPr>
        <p:txBody>
          <a:bodyPr wrap="square">
            <a:spAutoFit/>
          </a:bodyPr>
          <a:lstStyle/>
          <a:p>
            <a:pPr>
              <a:lnSpc>
                <a:spcPct val="115000"/>
              </a:lnSpc>
              <a:spcAft>
                <a:spcPts val="500"/>
              </a:spcAft>
            </a:pPr>
            <a:r>
              <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Source: https://www.facebook.com/TFCCastlebar/</a:t>
            </a:r>
            <a:endPar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54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4868-C795-CF89-D1BB-05FADAF3D32A}"/>
              </a:ext>
            </a:extLst>
          </p:cNvPr>
          <p:cNvSpPr>
            <a:spLocks noGrp="1"/>
          </p:cNvSpPr>
          <p:nvPr>
            <p:ph type="sldNum" sz="quarter" idx="12"/>
          </p:nvPr>
        </p:nvSpPr>
        <p:spPr/>
        <p:txBody>
          <a:bodyPr/>
          <a:lstStyle/>
          <a:p>
            <a:fld id="{48F63A3B-78C7-47BE-AE5E-E10140E04643}" type="slidenum">
              <a:rPr lang="en-US" smtClean="0"/>
              <a:t>27</a:t>
            </a:fld>
            <a:endParaRPr lang="en-US"/>
          </a:p>
        </p:txBody>
      </p:sp>
      <p:sp>
        <p:nvSpPr>
          <p:cNvPr id="5" name="TextBox 4">
            <a:extLst>
              <a:ext uri="{FF2B5EF4-FFF2-40B4-BE49-F238E27FC236}">
                <a16:creationId xmlns:a16="http://schemas.microsoft.com/office/drawing/2014/main" id="{50A099E1-43F1-ED0C-EECE-C4B52CB76D10}"/>
              </a:ext>
            </a:extLst>
          </p:cNvPr>
          <p:cNvSpPr txBox="1"/>
          <p:nvPr/>
        </p:nvSpPr>
        <p:spPr>
          <a:xfrm>
            <a:off x="0" y="60322"/>
            <a:ext cx="7590747"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Insight from POLE Culture &amp; </a:t>
            </a:r>
            <a:r>
              <a:rPr lang="en-US" sz="3600" b="1" dirty="0" err="1">
                <a:latin typeface="Amatic SC" panose="00000500000000000000" pitchFamily="2" charset="-79"/>
                <a:cs typeface="Amatic SC" panose="00000500000000000000" pitchFamily="2" charset="-79"/>
              </a:rPr>
              <a:t>Santé</a:t>
            </a:r>
            <a:r>
              <a:rPr lang="en-US" sz="3600" b="1" dirty="0">
                <a:latin typeface="Amatic SC" panose="00000500000000000000" pitchFamily="2" charset="-79"/>
                <a:cs typeface="Amatic SC" panose="00000500000000000000" pitchFamily="2" charset="-79"/>
              </a:rPr>
              <a:t>, France</a:t>
            </a:r>
            <a:endParaRPr lang="en-IE" sz="3600" b="1" dirty="0">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2E5DB77-2045-21D5-4176-38548EC4BF29}"/>
              </a:ext>
            </a:extLst>
          </p:cNvPr>
          <p:cNvSpPr txBox="1"/>
          <p:nvPr/>
        </p:nvSpPr>
        <p:spPr>
          <a:xfrm>
            <a:off x="203042" y="1305341"/>
            <a:ext cx="3151895" cy="5078313"/>
          </a:xfrm>
          <a:prstGeom prst="rect">
            <a:avLst/>
          </a:prstGeom>
          <a:noFill/>
        </p:spPr>
        <p:txBody>
          <a:bodyPr wrap="square">
            <a:spAutoFit/>
          </a:bodyPr>
          <a:lstStyle/>
          <a:p>
            <a:r>
              <a:rPr lang="en-US" b="0" i="0" dirty="0">
                <a:effectLst/>
                <a:latin typeface="Josefin Sans" pitchFamily="2" charset="0"/>
              </a:rPr>
              <a:t>The Culture &amp; Health Pole is an independent cooperative that acts as a link between cultural professionals and health professionals to promote the creation of cooperation projects in the Nouvelle-Aquitaine region in France. </a:t>
            </a:r>
          </a:p>
          <a:p>
            <a:endParaRPr lang="en-US" b="0" i="0" dirty="0">
              <a:effectLst/>
              <a:latin typeface="Josefin Sans" pitchFamily="2" charset="0"/>
            </a:endParaRPr>
          </a:p>
          <a:p>
            <a:r>
              <a:rPr lang="en-GB" dirty="0">
                <a:latin typeface="Josefin Sans" pitchFamily="2" charset="0"/>
              </a:rPr>
              <a:t>This diagram represents the common and divergent points between the approaches of art therapy, socio-cultural animation, and cooperation between culture and health. </a:t>
            </a:r>
          </a:p>
          <a:p>
            <a:endParaRPr lang="en-US" dirty="0">
              <a:latin typeface="Josefin Sans" pitchFamily="2" charset="0"/>
            </a:endParaRPr>
          </a:p>
        </p:txBody>
      </p:sp>
      <p:sp>
        <p:nvSpPr>
          <p:cNvPr id="8" name="TextBox 7">
            <a:extLst>
              <a:ext uri="{FF2B5EF4-FFF2-40B4-BE49-F238E27FC236}">
                <a16:creationId xmlns:a16="http://schemas.microsoft.com/office/drawing/2014/main" id="{F8E29742-91C0-3751-A70D-05B34805491C}"/>
              </a:ext>
            </a:extLst>
          </p:cNvPr>
          <p:cNvSpPr txBox="1"/>
          <p:nvPr/>
        </p:nvSpPr>
        <p:spPr>
          <a:xfrm>
            <a:off x="191324" y="6079352"/>
            <a:ext cx="6187440" cy="276999"/>
          </a:xfrm>
          <a:prstGeom prst="rect">
            <a:avLst/>
          </a:prstGeom>
          <a:noFill/>
        </p:spPr>
        <p:txBody>
          <a:bodyPr wrap="square">
            <a:spAutoFit/>
          </a:bodyPr>
          <a:lstStyle/>
          <a:p>
            <a:r>
              <a:rPr lang="en-IE" sz="1200" dirty="0">
                <a:solidFill>
                  <a:srgbClr val="FFC652"/>
                </a:solidFill>
                <a:latin typeface="+mn-lt"/>
              </a:rPr>
              <a:t> Source: </a:t>
            </a:r>
            <a:r>
              <a:rPr lang="en-IE" sz="1200" dirty="0">
                <a:solidFill>
                  <a:srgbClr val="FFC652"/>
                </a:solidFill>
                <a:latin typeface="+mn-lt"/>
                <a:hlinkClick r:id="rId2">
                  <a:extLst>
                    <a:ext uri="{A12FA001-AC4F-418D-AE19-62706E023703}">
                      <ahyp:hlinkClr xmlns:ahyp="http://schemas.microsoft.com/office/drawing/2018/hyperlinkcolor" val="tx"/>
                    </a:ext>
                  </a:extLst>
                </a:hlinkClick>
              </a:rPr>
              <a:t>https://culture-sante-aquitaine.com/</a:t>
            </a:r>
            <a:r>
              <a:rPr lang="en-IE" sz="1200" dirty="0">
                <a:solidFill>
                  <a:srgbClr val="FFC652"/>
                </a:solidFill>
                <a:latin typeface="+mn-lt"/>
              </a:rPr>
              <a:t> </a:t>
            </a:r>
          </a:p>
        </p:txBody>
      </p:sp>
      <p:pic>
        <p:nvPicPr>
          <p:cNvPr id="7" name="Picture 6" descr="Diagram&#10;&#10;Description automatically generated">
            <a:extLst>
              <a:ext uri="{FF2B5EF4-FFF2-40B4-BE49-F238E27FC236}">
                <a16:creationId xmlns:a16="http://schemas.microsoft.com/office/drawing/2014/main" id="{29C1593D-30DA-D258-EA15-1ADE500A8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477" y="1155540"/>
            <a:ext cx="8104910" cy="5494642"/>
          </a:xfrm>
          <a:prstGeom prst="rect">
            <a:avLst/>
          </a:prstGeom>
        </p:spPr>
      </p:pic>
    </p:spTree>
    <p:extLst>
      <p:ext uri="{BB962C8B-B14F-4D97-AF65-F5344CB8AC3E}">
        <p14:creationId xmlns:p14="http://schemas.microsoft.com/office/powerpoint/2010/main" val="383222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0" y="162624"/>
            <a:ext cx="10505441" cy="729873"/>
          </a:xfrm>
          <a:solidFill>
            <a:srgbClr val="FFC652"/>
          </a:solidFill>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3600" dirty="0">
                <a:latin typeface="Amatic SC" panose="00000500000000000000" pitchFamily="2" charset="-79"/>
                <a:cs typeface="Amatic SC" panose="00000500000000000000" pitchFamily="2" charset="-79"/>
              </a:rPr>
              <a:t>Case study: Art &amp; Craft Social Prescription – a roadmap in Northern </a:t>
            </a:r>
            <a:r>
              <a:rPr lang="en-US" sz="3600" dirty="0" err="1">
                <a:latin typeface="Amatic SC" panose="00000500000000000000" pitchFamily="2" charset="-79"/>
                <a:cs typeface="Amatic SC" panose="00000500000000000000" pitchFamily="2" charset="-79"/>
              </a:rPr>
              <a:t>ireland</a:t>
            </a:r>
            <a:endParaRPr lang="en-US" sz="3600" dirty="0">
              <a:latin typeface="Amatic SC" panose="00000500000000000000" pitchFamily="2" charset="-79"/>
              <a:cs typeface="Amatic SC" panose="00000500000000000000" pitchFamily="2" charset="-79"/>
            </a:endParaRP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86199" y="995176"/>
            <a:ext cx="1871175" cy="24347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en-US" dirty="0">
              <a:latin typeface="Josefin Sans" pitchFamily="2" charset="0"/>
            </a:endParaRPr>
          </a:p>
          <a:p>
            <a:pPr algn="l"/>
            <a:endParaRPr lang="en-US" sz="800" strike="sngStrike" dirty="0">
              <a:latin typeface="Josefin Sans" pitchFamily="2" charset="0"/>
            </a:endParaRPr>
          </a:p>
          <a:p>
            <a:pPr algn="l"/>
            <a:r>
              <a:rPr lang="en-GB" sz="1400" dirty="0">
                <a:latin typeface="Josefin Sans" pitchFamily="2" charset="0"/>
                <a:ea typeface="Calibri" panose="020F0502020204030204" pitchFamily="34" charset="0"/>
                <a:cs typeface="Times New Roman" panose="02020603050405020304" pitchFamily="18" charset="0"/>
              </a:rPr>
              <a:t>Healthy Living Centre partnership approach to family support operating as a holistic care pathway across 3 tiers of </a:t>
            </a:r>
            <a:r>
              <a:rPr lang="en-GB" sz="1400" dirty="0" err="1">
                <a:latin typeface="Josefin Sans" pitchFamily="2" charset="0"/>
                <a:ea typeface="Calibri" panose="020F0502020204030204" pitchFamily="34" charset="0"/>
                <a:cs typeface="Times New Roman" panose="02020603050405020304" pitchFamily="18" charset="0"/>
              </a:rPr>
              <a:t>Hardiker</a:t>
            </a:r>
            <a:r>
              <a:rPr lang="en-GB" sz="1400" dirty="0">
                <a:latin typeface="Josefin Sans" pitchFamily="2" charset="0"/>
                <a:ea typeface="Calibri" panose="020F0502020204030204" pitchFamily="34" charset="0"/>
                <a:cs typeface="Times New Roman" panose="02020603050405020304" pitchFamily="18" charset="0"/>
              </a:rPr>
              <a:t> </a:t>
            </a:r>
            <a:r>
              <a:rPr lang="en-GB" sz="900" dirty="0">
                <a:latin typeface="Josefin Sans" pitchFamily="2" charset="0"/>
                <a:ea typeface="Calibri" panose="020F0502020204030204" pitchFamily="34" charset="0"/>
                <a:cs typeface="Times New Roman" panose="02020603050405020304" pitchFamily="18" charset="0"/>
              </a:rPr>
              <a:t>Model</a:t>
            </a:r>
            <a:r>
              <a:rPr lang="en-GB" sz="900" u="sng" dirty="0">
                <a:solidFill>
                  <a:srgbClr val="0563C1"/>
                </a:solidFill>
                <a:latin typeface="Josefin Sans" pitchFamily="2" charset="0"/>
                <a:ea typeface="Calibri" panose="020F0502020204030204" pitchFamily="34" charset="0"/>
                <a:cs typeface="Times New Roman" panose="02020603050405020304" pitchFamily="18" charset="0"/>
                <a:hlinkClick r:id="rId2"/>
              </a:rPr>
              <a:t>https://onlinelibrary.wiley.com/doi/abs/10.1111/cfs.12683</a:t>
            </a:r>
            <a:r>
              <a:rPr lang="en-GB" sz="900" dirty="0">
                <a:latin typeface="Josefin Sans" pitchFamily="2" charset="0"/>
                <a:ea typeface="Calibri" panose="020F0502020204030204" pitchFamily="34" charset="0"/>
                <a:cs typeface="Times New Roman" panose="02020603050405020304" pitchFamily="18" charset="0"/>
              </a:rPr>
              <a:t> </a:t>
            </a:r>
          </a:p>
          <a:p>
            <a:pPr algn="l"/>
            <a:endParaRPr lang="en-US" sz="1400" dirty="0">
              <a:latin typeface="Josefin Sans" pitchFamily="2" charset="0"/>
            </a:endParaRPr>
          </a:p>
          <a:p>
            <a:endParaRPr lang="en-US" sz="1400" dirty="0">
              <a:latin typeface="Josefin Sans" pitchFamily="2" charset="0"/>
            </a:endParaRPr>
          </a:p>
          <a:p>
            <a:endParaRPr lang="en-US" sz="1400" dirty="0">
              <a:latin typeface="Josefin Sans" pitchFamily="2" charset="0"/>
            </a:endParaRP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400" dirty="0">
                <a:latin typeface="Josefin Sans" pitchFamily="2" charset="0"/>
              </a:rPr>
              <a:t>Key Role Family Support Worker</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783028" y="1898409"/>
            <a:ext cx="1523834" cy="108619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400" dirty="0">
                <a:latin typeface="Josefin Sans" pitchFamily="2" charset="0"/>
              </a:rPr>
              <a:t>Key </a:t>
            </a:r>
            <a:r>
              <a:rPr lang="en-US" sz="1400" dirty="0" err="1">
                <a:latin typeface="Josefin Sans" pitchFamily="2" charset="0"/>
              </a:rPr>
              <a:t>Factor”Lived</a:t>
            </a:r>
            <a:r>
              <a:rPr lang="en-US" sz="1400" dirty="0">
                <a:latin typeface="Josefin Sans" pitchFamily="2" charset="0"/>
              </a:rPr>
              <a:t> Experience of poor mental health”</a:t>
            </a:r>
          </a:p>
          <a:p>
            <a:r>
              <a:rPr lang="en-GB" sz="800" u="sng" spc="30" dirty="0">
                <a:solidFill>
                  <a:srgbClr val="000000"/>
                </a:solidFill>
                <a:latin typeface="Josefin Sans" pitchFamily="2" charset="0"/>
                <a:ea typeface="Calibri" panose="020F0502020204030204" pitchFamily="34" charset="0"/>
                <a:hlinkClick r:id="rId3"/>
              </a:rPr>
              <a:t>https://wellcome.org/news/lets-talk-about-lived-experiences-mental-health-challenges</a:t>
            </a:r>
            <a:endParaRPr lang="en-US" sz="800" dirty="0">
              <a:latin typeface="Josefin Sans" pitchFamily="2" charset="0"/>
            </a:endParaRP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544251" y="1882285"/>
            <a:ext cx="1307325" cy="774850"/>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400" dirty="0" err="1">
                <a:latin typeface="Josefin Sans" pitchFamily="2" charset="0"/>
              </a:rPr>
              <a:t>Programme</a:t>
            </a:r>
            <a:r>
              <a:rPr lang="en-US" sz="1400" dirty="0">
                <a:latin typeface="Josefin Sans" pitchFamily="2" charset="0"/>
              </a:rPr>
              <a:t> enabling “all ability” participation</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400" dirty="0">
                <a:latin typeface="Josefin Sans" pitchFamily="2" charset="0"/>
              </a:rPr>
              <a:t>Modules 1-3</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400" dirty="0">
                <a:latin typeface="Josefin Sans" pitchFamily="2" charset="0"/>
              </a:rPr>
              <a:t>Modules 4-6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9964764" y="1146902"/>
            <a:ext cx="1990183" cy="2157972"/>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400" dirty="0">
                <a:latin typeface="Josefin Sans" pitchFamily="2" charset="0"/>
              </a:rPr>
              <a:t>Results speak for themselves:</a:t>
            </a:r>
          </a:p>
          <a:p>
            <a:r>
              <a:rPr lang="en-GB" sz="1400" dirty="0">
                <a:latin typeface="Josefin Sans" pitchFamily="2" charset="0"/>
                <a:ea typeface="Calibri" panose="020F0502020204030204" pitchFamily="34" charset="0"/>
                <a:cs typeface="Times New Roman" panose="02020603050405020304" pitchFamily="18" charset="0"/>
              </a:rPr>
              <a:t>‘When things go the wrong way now, I have a whole group of people who help me see that it is normal, and the world is not against me.”</a:t>
            </a:r>
          </a:p>
          <a:p>
            <a:r>
              <a:rPr lang="en-GB" sz="1400" dirty="0">
                <a:latin typeface="Josefin Sans" pitchFamily="2" charset="0"/>
                <a:cs typeface="Times New Roman" panose="02020603050405020304" pitchFamily="18" charset="0"/>
              </a:rPr>
              <a:t>“I re-discovered ME”</a:t>
            </a:r>
            <a:endParaRPr lang="en-US" sz="1400" dirty="0">
              <a:latin typeface="Josefin Sans" pitchFamily="2" charset="0"/>
            </a:endParaRP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167800" y="5498608"/>
            <a:ext cx="1871174" cy="14360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lnSpc>
                <a:spcPct val="100000"/>
              </a:lnSpc>
            </a:pPr>
            <a:r>
              <a:rPr lang="en-GB" sz="1200" dirty="0">
                <a:solidFill>
                  <a:srgbClr val="FFC000"/>
                </a:solidFill>
                <a:latin typeface="Josefin Sans" pitchFamily="2" charset="0"/>
                <a:ea typeface="Calibri" panose="020F0502020204030204" pitchFamily="34" charset="0"/>
                <a:cs typeface="Times New Roman" panose="02020603050405020304" pitchFamily="18" charset="0"/>
              </a:rPr>
              <a:t>SFNB seeks to build trusting relationships with families often struggling with adverse circumstances connecting  them to  appropriate services</a:t>
            </a:r>
            <a:endParaRPr lang="en-US" sz="1200" dirty="0">
              <a:solidFill>
                <a:srgbClr val="FFC000"/>
              </a:solidFill>
              <a:latin typeface="Josefin Sans" pitchFamily="2" charset="0"/>
            </a:endParaRP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038974" y="5559569"/>
            <a:ext cx="1646963" cy="120058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100" dirty="0">
                <a:solidFill>
                  <a:schemeClr val="accent5">
                    <a:lumMod val="75000"/>
                  </a:schemeClr>
                </a:solidFill>
                <a:latin typeface="Josefin Sans" pitchFamily="2" charset="0"/>
              </a:rPr>
              <a:t>Works with families on 1-1 basis to identify and devise a care plan to meet specific needs. Recurring theme was “no time for themselves”</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685937" y="5539484"/>
            <a:ext cx="1858314" cy="131762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GB" sz="1100" spc="30" dirty="0">
                <a:solidFill>
                  <a:srgbClr val="E9857B"/>
                </a:solidFill>
                <a:latin typeface="Josefin Sans" pitchFamily="2" charset="0"/>
                <a:ea typeface="Calibri" panose="020F0502020204030204" pitchFamily="34" charset="0"/>
              </a:rPr>
              <a:t> A distinctive form of knowledge which builds on and subtly differs from existing terminology, to engage a wider audience and range of perspectives.</a:t>
            </a:r>
            <a:r>
              <a:rPr lang="en-GB" sz="1100" dirty="0">
                <a:solidFill>
                  <a:srgbClr val="E9857B"/>
                </a:solidFill>
                <a:latin typeface="Josefin Sans" pitchFamily="2" charset="0"/>
                <a:ea typeface="Calibri" panose="020F0502020204030204" pitchFamily="34" charset="0"/>
              </a:rPr>
              <a:t> </a:t>
            </a:r>
            <a:endParaRPr lang="en-US" sz="800" dirty="0">
              <a:solidFill>
                <a:srgbClr val="E9857B"/>
              </a:solidFill>
              <a:latin typeface="Josefin Sans" pitchFamily="2" charset="0"/>
            </a:endParaRP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251" y="5567045"/>
            <a:ext cx="1561091"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GB" sz="1100" dirty="0">
                <a:solidFill>
                  <a:srgbClr val="FFC000"/>
                </a:solidFill>
                <a:latin typeface="Josefin Sans" pitchFamily="2" charset="0"/>
                <a:ea typeface="Calibri" panose="020F0502020204030204" pitchFamily="34" charset="0"/>
                <a:cs typeface="Times New Roman" panose="02020603050405020304" pitchFamily="18" charset="0"/>
              </a:rPr>
              <a:t>Allowing those with limited experience to be immersed from the beginning and start to develop confidence</a:t>
            </a:r>
            <a:endParaRPr lang="en-US" sz="1100" dirty="0">
              <a:solidFill>
                <a:srgbClr val="FFC000"/>
              </a:solidFill>
              <a:latin typeface="Josefin Sans" pitchFamily="2" charset="0"/>
            </a:endParaRP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91215" y="5567044"/>
            <a:ext cx="1496658" cy="913704"/>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200" dirty="0">
                <a:solidFill>
                  <a:srgbClr val="0070C0"/>
                </a:solidFill>
                <a:latin typeface="Josefin Sans" pitchFamily="2" charset="0"/>
              </a:rPr>
              <a:t>Mandela Printing</a:t>
            </a:r>
          </a:p>
          <a:p>
            <a:pPr algn="l"/>
            <a:r>
              <a:rPr lang="en-US" sz="1200" dirty="0">
                <a:solidFill>
                  <a:srgbClr val="0070C0"/>
                </a:solidFill>
                <a:latin typeface="Josefin Sans" pitchFamily="2" charset="0"/>
              </a:rPr>
              <a:t>Paper Quilling</a:t>
            </a:r>
          </a:p>
          <a:p>
            <a:pPr algn="l"/>
            <a:r>
              <a:rPr lang="en-US" sz="1200" dirty="0">
                <a:solidFill>
                  <a:srgbClr val="0070C0"/>
                </a:solidFill>
                <a:latin typeface="Josefin Sans" pitchFamily="2" charset="0"/>
              </a:rPr>
              <a:t>Home made bath bombs</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7873" y="5599196"/>
            <a:ext cx="1175582"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200" dirty="0">
                <a:solidFill>
                  <a:srgbClr val="E9857B"/>
                </a:solidFill>
                <a:latin typeface="Josefin Sans" pitchFamily="2" charset="0"/>
              </a:rPr>
              <a:t>Home made soap</a:t>
            </a:r>
          </a:p>
          <a:p>
            <a:pPr algn="l"/>
            <a:r>
              <a:rPr lang="en-US" sz="1200" dirty="0">
                <a:solidFill>
                  <a:srgbClr val="E9857B"/>
                </a:solidFill>
                <a:latin typeface="Josefin Sans" pitchFamily="2" charset="0"/>
              </a:rPr>
              <a:t>Felt making</a:t>
            </a:r>
          </a:p>
          <a:p>
            <a:pPr algn="l"/>
            <a:r>
              <a:rPr lang="en-US" sz="1200" dirty="0">
                <a:solidFill>
                  <a:srgbClr val="E9857B"/>
                </a:solidFill>
                <a:latin typeface="Josefin Sans" pitchFamily="2" charset="0"/>
              </a:rPr>
              <a:t>Needle felting</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9746460" y="5539485"/>
            <a:ext cx="2443953" cy="1220666"/>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200" dirty="0">
                <a:solidFill>
                  <a:srgbClr val="FFC000"/>
                </a:solidFill>
                <a:latin typeface="Josefin Sans" pitchFamily="2" charset="0"/>
              </a:rPr>
              <a:t>Community led intervention enabled a sensory and creative experience with the support of their peers.  In addressing self esteem &amp; self worth it has shifted the power back to the individual.</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8420" y="3887669"/>
            <a:ext cx="487236" cy="27139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2744" y="3183003"/>
            <a:ext cx="365030" cy="301547"/>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7876" y="3868624"/>
            <a:ext cx="380901" cy="312657"/>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202" y="3117932"/>
            <a:ext cx="377727" cy="42375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4166" y="3830534"/>
            <a:ext cx="242825" cy="418991"/>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8358" y="3224267"/>
            <a:ext cx="377727" cy="217432"/>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3481" y="3841643"/>
            <a:ext cx="349159" cy="350747"/>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pic>
        <p:nvPicPr>
          <p:cNvPr id="24" name="Picture 23" descr="Logo, company name&#10;&#10;Description automatically generated">
            <a:extLst>
              <a:ext uri="{FF2B5EF4-FFF2-40B4-BE49-F238E27FC236}">
                <a16:creationId xmlns:a16="http://schemas.microsoft.com/office/drawing/2014/main" id="{23654AAF-1D57-58CF-CF21-EA2908D8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00" y="971222"/>
            <a:ext cx="1021234" cy="753827"/>
          </a:xfrm>
          <a:prstGeom prst="rect">
            <a:avLst/>
          </a:prstGeom>
        </p:spPr>
      </p:pic>
    </p:spTree>
    <p:extLst>
      <p:ext uri="{BB962C8B-B14F-4D97-AF65-F5344CB8AC3E}">
        <p14:creationId xmlns:p14="http://schemas.microsoft.com/office/powerpoint/2010/main" val="3415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A65AE-E961-C1C2-8EE8-C807D7ED41D0}"/>
              </a:ext>
            </a:extLst>
          </p:cNvPr>
          <p:cNvSpPr>
            <a:spLocks noGrp="1"/>
          </p:cNvSpPr>
          <p:nvPr>
            <p:ph type="sldNum" sz="quarter" idx="12"/>
          </p:nvPr>
        </p:nvSpPr>
        <p:spPr/>
        <p:txBody>
          <a:bodyPr/>
          <a:lstStyle/>
          <a:p>
            <a:fld id="{48F63A3B-78C7-47BE-AE5E-E10140E04643}" type="slidenum">
              <a:rPr lang="en-US" smtClean="0"/>
              <a:t>29</a:t>
            </a:fld>
            <a:endParaRPr lang="en-US"/>
          </a:p>
        </p:txBody>
      </p:sp>
      <p:sp>
        <p:nvSpPr>
          <p:cNvPr id="3" name="TextBox 2">
            <a:extLst>
              <a:ext uri="{FF2B5EF4-FFF2-40B4-BE49-F238E27FC236}">
                <a16:creationId xmlns:a16="http://schemas.microsoft.com/office/drawing/2014/main" id="{A142D228-4755-E4B8-D2CD-008FE1C37F39}"/>
              </a:ext>
            </a:extLst>
          </p:cNvPr>
          <p:cNvSpPr txBox="1"/>
          <p:nvPr/>
        </p:nvSpPr>
        <p:spPr>
          <a:xfrm>
            <a:off x="109676" y="1213008"/>
            <a:ext cx="4986291" cy="4339650"/>
          </a:xfrm>
          <a:prstGeom prst="rect">
            <a:avLst/>
          </a:prstGeom>
          <a:noFill/>
        </p:spPr>
        <p:txBody>
          <a:bodyPr wrap="square" rtlCol="0">
            <a:spAutoFit/>
          </a:bodyPr>
          <a:lstStyle/>
          <a:p>
            <a:r>
              <a:rPr lang="en-IE" b="0" i="0" dirty="0">
                <a:solidFill>
                  <a:srgbClr val="333333"/>
                </a:solidFill>
                <a:effectLst/>
                <a:latin typeface="RobotoSlab"/>
              </a:rPr>
              <a:t> </a:t>
            </a:r>
            <a:r>
              <a:rPr lang="en-IE" sz="2400" dirty="0">
                <a:solidFill>
                  <a:srgbClr val="333333"/>
                </a:solidFill>
                <a:latin typeface="Josefin Sans" pitchFamily="2" charset="0"/>
                <a:cs typeface="Calibri" panose="020F0502020204030204" pitchFamily="34" charset="0"/>
              </a:rPr>
              <a:t>Social prescribing link worker Ellie Moseley discovered that many of the service users had an interest in the arts. </a:t>
            </a:r>
          </a:p>
          <a:p>
            <a:endParaRPr lang="en-IE" sz="2400" dirty="0">
              <a:solidFill>
                <a:srgbClr val="333333"/>
              </a:solidFill>
              <a:latin typeface="Josefin Sans" pitchFamily="2" charset="0"/>
              <a:cs typeface="Calibri" panose="020F0502020204030204" pitchFamily="34" charset="0"/>
            </a:endParaRPr>
          </a:p>
          <a:p>
            <a:r>
              <a:rPr lang="en-IE" sz="2400" dirty="0">
                <a:solidFill>
                  <a:srgbClr val="333333"/>
                </a:solidFill>
                <a:latin typeface="Josefin Sans" pitchFamily="2" charset="0"/>
                <a:cs typeface="Calibri" panose="020F0502020204030204" pitchFamily="34" charset="0"/>
              </a:rPr>
              <a:t>She decided to connect with art galleries and the social prescribing clients curated the ‘What Lies Behind’ art exhibition.</a:t>
            </a:r>
          </a:p>
          <a:p>
            <a:endParaRPr lang="en-IE" sz="3000" dirty="0">
              <a:solidFill>
                <a:srgbClr val="333333"/>
              </a:solidFill>
              <a:latin typeface="Josefin Sans" pitchFamily="2" charset="0"/>
              <a:cs typeface="Calibri" panose="020F0502020204030204" pitchFamily="34" charset="0"/>
            </a:endParaRPr>
          </a:p>
          <a:p>
            <a:endParaRPr lang="en-IE" sz="3000" dirty="0">
              <a:solidFill>
                <a:srgbClr val="333333"/>
              </a:solidFill>
              <a:latin typeface="Josefin Sans" pitchFamily="2" charset="0"/>
              <a:cs typeface="Calibri" panose="020F0502020204030204" pitchFamily="34" charset="0"/>
            </a:endParaRPr>
          </a:p>
        </p:txBody>
      </p:sp>
      <p:pic>
        <p:nvPicPr>
          <p:cNvPr id="4" name="Online Media 3" title="Meet The Curators - What Lies Behind">
            <a:hlinkClick r:id="" action="ppaction://media"/>
            <a:extLst>
              <a:ext uri="{FF2B5EF4-FFF2-40B4-BE49-F238E27FC236}">
                <a16:creationId xmlns:a16="http://schemas.microsoft.com/office/drawing/2014/main" id="{06C5D2F1-2089-CF81-92A5-6ADCD2D994CA}"/>
              </a:ext>
            </a:extLst>
          </p:cNvPr>
          <p:cNvPicPr>
            <a:picLocks noRot="1" noChangeAspect="1"/>
          </p:cNvPicPr>
          <p:nvPr>
            <a:videoFile r:link="rId1"/>
          </p:nvPr>
        </p:nvPicPr>
        <p:blipFill>
          <a:blip r:embed="rId3"/>
          <a:stretch>
            <a:fillRect/>
          </a:stretch>
        </p:blipFill>
        <p:spPr>
          <a:xfrm>
            <a:off x="5307463" y="1221813"/>
            <a:ext cx="6382411" cy="4142667"/>
          </a:xfrm>
          <a:prstGeom prst="rect">
            <a:avLst/>
          </a:prstGeom>
        </p:spPr>
      </p:pic>
      <p:grpSp>
        <p:nvGrpSpPr>
          <p:cNvPr id="5" name="Graphic 4">
            <a:extLst>
              <a:ext uri="{FF2B5EF4-FFF2-40B4-BE49-F238E27FC236}">
                <a16:creationId xmlns:a16="http://schemas.microsoft.com/office/drawing/2014/main" id="{65A2801E-B8C7-AA43-1DF7-CF2D95B0D477}"/>
              </a:ext>
            </a:extLst>
          </p:cNvPr>
          <p:cNvGrpSpPr/>
          <p:nvPr/>
        </p:nvGrpSpPr>
        <p:grpSpPr>
          <a:xfrm>
            <a:off x="3104831" y="4426707"/>
            <a:ext cx="1915298" cy="1164558"/>
            <a:chOff x="8321314" y="1790175"/>
            <a:chExt cx="1456348" cy="1130621"/>
          </a:xfrm>
        </p:grpSpPr>
        <p:sp>
          <p:nvSpPr>
            <p:cNvPr id="6" name="Freeform 7">
              <a:extLst>
                <a:ext uri="{FF2B5EF4-FFF2-40B4-BE49-F238E27FC236}">
                  <a16:creationId xmlns:a16="http://schemas.microsoft.com/office/drawing/2014/main" id="{D241D76E-FF43-3EC6-0D33-C2A72263ED91}"/>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7" name="Freeform 8">
              <a:extLst>
                <a:ext uri="{FF2B5EF4-FFF2-40B4-BE49-F238E27FC236}">
                  <a16:creationId xmlns:a16="http://schemas.microsoft.com/office/drawing/2014/main" id="{A69C6CCF-BD9F-CD21-A1A2-02A7727A840C}"/>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8" name="Freeform 9">
              <a:extLst>
                <a:ext uri="{FF2B5EF4-FFF2-40B4-BE49-F238E27FC236}">
                  <a16:creationId xmlns:a16="http://schemas.microsoft.com/office/drawing/2014/main" id="{84170277-DD33-E764-9ED5-5E2E545B9DF8}"/>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9" name="Freeform 12">
              <a:extLst>
                <a:ext uri="{FF2B5EF4-FFF2-40B4-BE49-F238E27FC236}">
                  <a16:creationId xmlns:a16="http://schemas.microsoft.com/office/drawing/2014/main" id="{12FF443E-BFDB-37D6-4386-0C9CF0EAB4AF}"/>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0" name="Freeform 13">
              <a:extLst>
                <a:ext uri="{FF2B5EF4-FFF2-40B4-BE49-F238E27FC236}">
                  <a16:creationId xmlns:a16="http://schemas.microsoft.com/office/drawing/2014/main" id="{1B767E0C-91C0-FDB8-1CD4-3726B2195E0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1" name="Freeform 14">
              <a:extLst>
                <a:ext uri="{FF2B5EF4-FFF2-40B4-BE49-F238E27FC236}">
                  <a16:creationId xmlns:a16="http://schemas.microsoft.com/office/drawing/2014/main" id="{FC10F70D-F3A4-CD29-C4FA-661EB2ED4411}"/>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2" name="Freeform 15">
              <a:extLst>
                <a:ext uri="{FF2B5EF4-FFF2-40B4-BE49-F238E27FC236}">
                  <a16:creationId xmlns:a16="http://schemas.microsoft.com/office/drawing/2014/main" id="{92F4CF29-43B3-CDB6-35E2-1E10C531D9AD}"/>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3" name="Freeform 16">
              <a:extLst>
                <a:ext uri="{FF2B5EF4-FFF2-40B4-BE49-F238E27FC236}">
                  <a16:creationId xmlns:a16="http://schemas.microsoft.com/office/drawing/2014/main" id="{7DF85CFE-70D0-FEDB-3235-351EB1EA00D9}"/>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4" name="Freeform 17">
              <a:extLst>
                <a:ext uri="{FF2B5EF4-FFF2-40B4-BE49-F238E27FC236}">
                  <a16:creationId xmlns:a16="http://schemas.microsoft.com/office/drawing/2014/main" id="{C2AB9216-6325-7140-00AD-91BB5ED5A2EB}"/>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5" name="Freeform 18">
              <a:extLst>
                <a:ext uri="{FF2B5EF4-FFF2-40B4-BE49-F238E27FC236}">
                  <a16:creationId xmlns:a16="http://schemas.microsoft.com/office/drawing/2014/main" id="{6ADFCD37-B1BD-6CA0-672D-51C391DE3618}"/>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6" name="Freeform 19">
              <a:extLst>
                <a:ext uri="{FF2B5EF4-FFF2-40B4-BE49-F238E27FC236}">
                  <a16:creationId xmlns:a16="http://schemas.microsoft.com/office/drawing/2014/main" id="{C63F4A24-825A-DC7B-8B44-BDCF976819FC}"/>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7" name="Freeform 20">
              <a:extLst>
                <a:ext uri="{FF2B5EF4-FFF2-40B4-BE49-F238E27FC236}">
                  <a16:creationId xmlns:a16="http://schemas.microsoft.com/office/drawing/2014/main" id="{B92D4863-FAB6-FAAC-1295-900A0D166033}"/>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8" name="Freeform 21">
              <a:extLst>
                <a:ext uri="{FF2B5EF4-FFF2-40B4-BE49-F238E27FC236}">
                  <a16:creationId xmlns:a16="http://schemas.microsoft.com/office/drawing/2014/main" id="{6D54B16A-4143-486F-64FE-372007240B09}"/>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9" name="Freeform 22">
              <a:extLst>
                <a:ext uri="{FF2B5EF4-FFF2-40B4-BE49-F238E27FC236}">
                  <a16:creationId xmlns:a16="http://schemas.microsoft.com/office/drawing/2014/main" id="{AE8227B3-E60A-42F9-0DE0-AC4AC9F319A3}"/>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0" name="Freeform 23">
              <a:extLst>
                <a:ext uri="{FF2B5EF4-FFF2-40B4-BE49-F238E27FC236}">
                  <a16:creationId xmlns:a16="http://schemas.microsoft.com/office/drawing/2014/main" id="{FC94AE9F-A5B6-1E56-B153-328DA9041568}"/>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1" name="Freeform 27">
              <a:extLst>
                <a:ext uri="{FF2B5EF4-FFF2-40B4-BE49-F238E27FC236}">
                  <a16:creationId xmlns:a16="http://schemas.microsoft.com/office/drawing/2014/main" id="{2DD1CA29-D491-23BE-129E-252BCF32C77D}"/>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2" name="Freeform 28">
              <a:extLst>
                <a:ext uri="{FF2B5EF4-FFF2-40B4-BE49-F238E27FC236}">
                  <a16:creationId xmlns:a16="http://schemas.microsoft.com/office/drawing/2014/main" id="{281F5CFE-A77B-0D78-3D32-334461BAEA81}"/>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3" name="Freeform 29">
              <a:extLst>
                <a:ext uri="{FF2B5EF4-FFF2-40B4-BE49-F238E27FC236}">
                  <a16:creationId xmlns:a16="http://schemas.microsoft.com/office/drawing/2014/main" id="{D737D699-AA30-610A-18BE-83D316EFEB30}"/>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4" name="Freeform 30">
              <a:extLst>
                <a:ext uri="{FF2B5EF4-FFF2-40B4-BE49-F238E27FC236}">
                  <a16:creationId xmlns:a16="http://schemas.microsoft.com/office/drawing/2014/main" id="{B913B2AE-8C33-08D3-FE63-8745FD9567B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5" name="Freeform 31">
              <a:extLst>
                <a:ext uri="{FF2B5EF4-FFF2-40B4-BE49-F238E27FC236}">
                  <a16:creationId xmlns:a16="http://schemas.microsoft.com/office/drawing/2014/main" id="{330D4DC6-1469-6B73-EC87-0AB93A540604}"/>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6" name="Freeform 32">
              <a:extLst>
                <a:ext uri="{FF2B5EF4-FFF2-40B4-BE49-F238E27FC236}">
                  <a16:creationId xmlns:a16="http://schemas.microsoft.com/office/drawing/2014/main" id="{145BF4EC-BB1B-7E89-8E76-EC694942412F}"/>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7" name="Freeform 33">
              <a:extLst>
                <a:ext uri="{FF2B5EF4-FFF2-40B4-BE49-F238E27FC236}">
                  <a16:creationId xmlns:a16="http://schemas.microsoft.com/office/drawing/2014/main" id="{F28683BA-C89F-A244-C56D-A2DE1FBA9DEA}"/>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8" name="Freeform 34">
              <a:extLst>
                <a:ext uri="{FF2B5EF4-FFF2-40B4-BE49-F238E27FC236}">
                  <a16:creationId xmlns:a16="http://schemas.microsoft.com/office/drawing/2014/main" id="{0721CEF2-C3CA-3FDB-C81E-1CF88795BF5F}"/>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9" name="Freeform 35">
              <a:extLst>
                <a:ext uri="{FF2B5EF4-FFF2-40B4-BE49-F238E27FC236}">
                  <a16:creationId xmlns:a16="http://schemas.microsoft.com/office/drawing/2014/main" id="{62D9C9A5-884B-2A60-713A-1FD7F9EAA3DE}"/>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0" name="Freeform 36">
              <a:extLst>
                <a:ext uri="{FF2B5EF4-FFF2-40B4-BE49-F238E27FC236}">
                  <a16:creationId xmlns:a16="http://schemas.microsoft.com/office/drawing/2014/main" id="{2222DE09-749B-A587-E555-4799FE792A2B}"/>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1" name="Freeform 37">
              <a:extLst>
                <a:ext uri="{FF2B5EF4-FFF2-40B4-BE49-F238E27FC236}">
                  <a16:creationId xmlns:a16="http://schemas.microsoft.com/office/drawing/2014/main" id="{77111052-6C14-05C8-183B-CEAB8C2ECA68}"/>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2" name="Freeform 38">
              <a:extLst>
                <a:ext uri="{FF2B5EF4-FFF2-40B4-BE49-F238E27FC236}">
                  <a16:creationId xmlns:a16="http://schemas.microsoft.com/office/drawing/2014/main" id="{EFF15C4A-6311-9AD8-4C6E-3A9C1FE65A53}"/>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3" name="Freeform 39">
              <a:extLst>
                <a:ext uri="{FF2B5EF4-FFF2-40B4-BE49-F238E27FC236}">
                  <a16:creationId xmlns:a16="http://schemas.microsoft.com/office/drawing/2014/main" id="{16649185-AA83-9F4D-309D-A7AC8A0F5B62}"/>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4" name="Freeform 40">
              <a:extLst>
                <a:ext uri="{FF2B5EF4-FFF2-40B4-BE49-F238E27FC236}">
                  <a16:creationId xmlns:a16="http://schemas.microsoft.com/office/drawing/2014/main" id="{772909AD-BBA9-75E6-A590-B051C691D9A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5" name="Freeform 41">
              <a:extLst>
                <a:ext uri="{FF2B5EF4-FFF2-40B4-BE49-F238E27FC236}">
                  <a16:creationId xmlns:a16="http://schemas.microsoft.com/office/drawing/2014/main" id="{6337BA14-3E8C-87C5-D40E-B4A1104BB39D}"/>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6" name="Freeform 42">
              <a:extLst>
                <a:ext uri="{FF2B5EF4-FFF2-40B4-BE49-F238E27FC236}">
                  <a16:creationId xmlns:a16="http://schemas.microsoft.com/office/drawing/2014/main" id="{D66A9629-779E-9389-A590-2C78DA544DE7}"/>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7" name="Freeform 43">
              <a:extLst>
                <a:ext uri="{FF2B5EF4-FFF2-40B4-BE49-F238E27FC236}">
                  <a16:creationId xmlns:a16="http://schemas.microsoft.com/office/drawing/2014/main" id="{9197829E-CA27-E752-8059-25EBB2710948}"/>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8" name="Freeform 44">
              <a:extLst>
                <a:ext uri="{FF2B5EF4-FFF2-40B4-BE49-F238E27FC236}">
                  <a16:creationId xmlns:a16="http://schemas.microsoft.com/office/drawing/2014/main" id="{BFD373DC-9803-5D0A-163E-965D385A6A4C}"/>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9" name="Freeform 45">
              <a:extLst>
                <a:ext uri="{FF2B5EF4-FFF2-40B4-BE49-F238E27FC236}">
                  <a16:creationId xmlns:a16="http://schemas.microsoft.com/office/drawing/2014/main" id="{DB31774A-9046-BF12-2D7D-48DE01BA9A27}"/>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0" name="Freeform 46">
              <a:extLst>
                <a:ext uri="{FF2B5EF4-FFF2-40B4-BE49-F238E27FC236}">
                  <a16:creationId xmlns:a16="http://schemas.microsoft.com/office/drawing/2014/main" id="{B4300CE2-20DB-0A05-82CA-4B1DD474074C}"/>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1" name="Freeform 47">
              <a:extLst>
                <a:ext uri="{FF2B5EF4-FFF2-40B4-BE49-F238E27FC236}">
                  <a16:creationId xmlns:a16="http://schemas.microsoft.com/office/drawing/2014/main" id="{BC062087-7F6F-CD28-8534-E6DC7C09A545}"/>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2" name="Freeform 48">
              <a:extLst>
                <a:ext uri="{FF2B5EF4-FFF2-40B4-BE49-F238E27FC236}">
                  <a16:creationId xmlns:a16="http://schemas.microsoft.com/office/drawing/2014/main" id="{E71959A0-529D-741A-18C5-1480DB2414F2}"/>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3" name="Freeform 49">
              <a:extLst>
                <a:ext uri="{FF2B5EF4-FFF2-40B4-BE49-F238E27FC236}">
                  <a16:creationId xmlns:a16="http://schemas.microsoft.com/office/drawing/2014/main" id="{0E3EC19A-047A-3C27-7467-F58AAFC27AAC}"/>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4" name="Freeform 50">
              <a:extLst>
                <a:ext uri="{FF2B5EF4-FFF2-40B4-BE49-F238E27FC236}">
                  <a16:creationId xmlns:a16="http://schemas.microsoft.com/office/drawing/2014/main" id="{A16AA48C-36A9-53AD-FE61-86352A6F80BC}"/>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5" name="Freeform 51">
              <a:extLst>
                <a:ext uri="{FF2B5EF4-FFF2-40B4-BE49-F238E27FC236}">
                  <a16:creationId xmlns:a16="http://schemas.microsoft.com/office/drawing/2014/main" id="{60F9BAB1-6196-6025-1872-74217CFE2E6D}"/>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6" name="Freeform 52">
              <a:extLst>
                <a:ext uri="{FF2B5EF4-FFF2-40B4-BE49-F238E27FC236}">
                  <a16:creationId xmlns:a16="http://schemas.microsoft.com/office/drawing/2014/main" id="{3454AF72-71A2-A63A-EF65-7C87C73FCDC6}"/>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7" name="Freeform 53">
              <a:extLst>
                <a:ext uri="{FF2B5EF4-FFF2-40B4-BE49-F238E27FC236}">
                  <a16:creationId xmlns:a16="http://schemas.microsoft.com/office/drawing/2014/main" id="{B76DFE10-656B-50BD-6E79-D6958AB054F9}"/>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8" name="Freeform 54">
              <a:extLst>
                <a:ext uri="{FF2B5EF4-FFF2-40B4-BE49-F238E27FC236}">
                  <a16:creationId xmlns:a16="http://schemas.microsoft.com/office/drawing/2014/main" id="{D9144E86-256E-73B8-6038-E94AE944BEA1}"/>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9" name="Freeform 55">
              <a:extLst>
                <a:ext uri="{FF2B5EF4-FFF2-40B4-BE49-F238E27FC236}">
                  <a16:creationId xmlns:a16="http://schemas.microsoft.com/office/drawing/2014/main" id="{77D362F5-A553-7B49-202F-0B84CF1BE1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0" name="Freeform 56">
              <a:extLst>
                <a:ext uri="{FF2B5EF4-FFF2-40B4-BE49-F238E27FC236}">
                  <a16:creationId xmlns:a16="http://schemas.microsoft.com/office/drawing/2014/main" id="{78B270E6-657B-4DFA-0392-8321FB1987EB}"/>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1" name="Freeform 57">
              <a:extLst>
                <a:ext uri="{FF2B5EF4-FFF2-40B4-BE49-F238E27FC236}">
                  <a16:creationId xmlns:a16="http://schemas.microsoft.com/office/drawing/2014/main" id="{A00C0AC3-275C-961C-06B9-6DCA997A2508}"/>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2" name="Freeform 58">
              <a:extLst>
                <a:ext uri="{FF2B5EF4-FFF2-40B4-BE49-F238E27FC236}">
                  <a16:creationId xmlns:a16="http://schemas.microsoft.com/office/drawing/2014/main" id="{094F4E99-8EA4-A5AE-7CA3-FD01F450896E}"/>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3" name="Freeform 59">
              <a:extLst>
                <a:ext uri="{FF2B5EF4-FFF2-40B4-BE49-F238E27FC236}">
                  <a16:creationId xmlns:a16="http://schemas.microsoft.com/office/drawing/2014/main" id="{A1DDB67B-B1B1-B4E3-E2B2-69FD5CC3BD03}"/>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4" name="Freeform 60">
              <a:extLst>
                <a:ext uri="{FF2B5EF4-FFF2-40B4-BE49-F238E27FC236}">
                  <a16:creationId xmlns:a16="http://schemas.microsoft.com/office/drawing/2014/main" id="{756EBC0E-313D-6C61-6A75-2F8A0C5E554B}"/>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5" name="Freeform 61">
              <a:extLst>
                <a:ext uri="{FF2B5EF4-FFF2-40B4-BE49-F238E27FC236}">
                  <a16:creationId xmlns:a16="http://schemas.microsoft.com/office/drawing/2014/main" id="{660F08BE-2646-C4A3-67D3-2EA08A70CA57}"/>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6" name="Freeform 62">
              <a:extLst>
                <a:ext uri="{FF2B5EF4-FFF2-40B4-BE49-F238E27FC236}">
                  <a16:creationId xmlns:a16="http://schemas.microsoft.com/office/drawing/2014/main" id="{180509D2-67B8-B569-C097-3BFCD089B2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7" name="Freeform 63">
              <a:extLst>
                <a:ext uri="{FF2B5EF4-FFF2-40B4-BE49-F238E27FC236}">
                  <a16:creationId xmlns:a16="http://schemas.microsoft.com/office/drawing/2014/main" id="{002869B9-4B4C-2FA5-AE99-A08776AFE0DE}"/>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8" name="Freeform 64">
              <a:extLst>
                <a:ext uri="{FF2B5EF4-FFF2-40B4-BE49-F238E27FC236}">
                  <a16:creationId xmlns:a16="http://schemas.microsoft.com/office/drawing/2014/main" id="{584650AB-C4B0-D00F-E250-247E24EEB6D9}"/>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9" name="Freeform 65">
              <a:extLst>
                <a:ext uri="{FF2B5EF4-FFF2-40B4-BE49-F238E27FC236}">
                  <a16:creationId xmlns:a16="http://schemas.microsoft.com/office/drawing/2014/main" id="{03F115C5-430C-9028-B31E-01C41BFA76CF}"/>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0" name="Freeform 66">
              <a:extLst>
                <a:ext uri="{FF2B5EF4-FFF2-40B4-BE49-F238E27FC236}">
                  <a16:creationId xmlns:a16="http://schemas.microsoft.com/office/drawing/2014/main" id="{3FB0F5AD-6F67-6BF1-9E80-E83252F0346A}"/>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1" name="Freeform 67">
              <a:extLst>
                <a:ext uri="{FF2B5EF4-FFF2-40B4-BE49-F238E27FC236}">
                  <a16:creationId xmlns:a16="http://schemas.microsoft.com/office/drawing/2014/main" id="{19DA9713-9DBC-944C-F3F5-46F9A4FCBB81}"/>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2" name="Freeform 68">
              <a:extLst>
                <a:ext uri="{FF2B5EF4-FFF2-40B4-BE49-F238E27FC236}">
                  <a16:creationId xmlns:a16="http://schemas.microsoft.com/office/drawing/2014/main" id="{7AC770E6-5515-1B35-34B8-9DD7DEF626D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grpSp>
      <p:sp>
        <p:nvSpPr>
          <p:cNvPr id="63" name="TextBox 62">
            <a:extLst>
              <a:ext uri="{FF2B5EF4-FFF2-40B4-BE49-F238E27FC236}">
                <a16:creationId xmlns:a16="http://schemas.microsoft.com/office/drawing/2014/main" id="{3EB68E4A-EA39-8540-FDAC-D40B7865F657}"/>
              </a:ext>
            </a:extLst>
          </p:cNvPr>
          <p:cNvSpPr txBox="1"/>
          <p:nvPr/>
        </p:nvSpPr>
        <p:spPr>
          <a:xfrm>
            <a:off x="0" y="181428"/>
            <a:ext cx="747776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VIDEO: Social Prescribers curating an Art Exhibition </a:t>
            </a:r>
            <a:endParaRPr lang="en-IE" sz="3600" b="1" dirty="0">
              <a:latin typeface="Amatic SC" panose="00000500000000000000" pitchFamily="2" charset="-79"/>
              <a:cs typeface="Amatic SC" panose="00000500000000000000" pitchFamily="2" charset="-79"/>
            </a:endParaRPr>
          </a:p>
        </p:txBody>
      </p:sp>
      <p:sp>
        <p:nvSpPr>
          <p:cNvPr id="65" name="TextBox 64">
            <a:extLst>
              <a:ext uri="{FF2B5EF4-FFF2-40B4-BE49-F238E27FC236}">
                <a16:creationId xmlns:a16="http://schemas.microsoft.com/office/drawing/2014/main" id="{DF97F99C-E9E5-A40F-12C2-EF922BD4D06C}"/>
              </a:ext>
            </a:extLst>
          </p:cNvPr>
          <p:cNvSpPr txBox="1"/>
          <p:nvPr/>
        </p:nvSpPr>
        <p:spPr>
          <a:xfrm>
            <a:off x="206008" y="6286230"/>
            <a:ext cx="10490200" cy="276999"/>
          </a:xfrm>
          <a:prstGeom prst="rect">
            <a:avLst/>
          </a:prstGeom>
          <a:noFill/>
        </p:spPr>
        <p:txBody>
          <a:bodyPr wrap="square">
            <a:spAutoFit/>
          </a:bodyPr>
          <a:lstStyle/>
          <a:p>
            <a:r>
              <a:rPr lang="en-IE" sz="1200" dirty="0">
                <a:solidFill>
                  <a:srgbClr val="FFC652"/>
                </a:solidFill>
                <a:latin typeface="Josefin Sans" pitchFamily="2" charset="0"/>
                <a:cs typeface="Calibri" panose="020F0502020204030204" pitchFamily="34" charset="0"/>
                <a:hlinkClick r:id="rId4">
                  <a:extLst>
                    <a:ext uri="{A12FA001-AC4F-418D-AE19-62706E023703}">
                      <ahyp:hlinkClr xmlns:ahyp="http://schemas.microsoft.com/office/drawing/2018/hyperlinkcolor" val="tx"/>
                    </a:ext>
                  </a:extLst>
                </a:hlinkClick>
              </a:rPr>
              <a:t>Source: https://www.gponline.com/social-prescribing-patients-curate-art-exhibition-leading-cornish-gallery/article/1738119</a:t>
            </a:r>
            <a:endParaRPr lang="en-IE" sz="1200" dirty="0">
              <a:solidFill>
                <a:srgbClr val="FFC652"/>
              </a:solidFill>
              <a:latin typeface="Josefin Sans" pitchFamily="2" charset="0"/>
              <a:cs typeface="Calibri" panose="020F0502020204030204" pitchFamily="34" charset="0"/>
            </a:endParaRPr>
          </a:p>
        </p:txBody>
      </p:sp>
      <p:grpSp>
        <p:nvGrpSpPr>
          <p:cNvPr id="66" name="Group 65">
            <a:extLst>
              <a:ext uri="{FF2B5EF4-FFF2-40B4-BE49-F238E27FC236}">
                <a16:creationId xmlns:a16="http://schemas.microsoft.com/office/drawing/2014/main" id="{7FD8876B-06FE-D1B6-FAFC-718FC45CBFE7}"/>
              </a:ext>
            </a:extLst>
          </p:cNvPr>
          <p:cNvGrpSpPr/>
          <p:nvPr/>
        </p:nvGrpSpPr>
        <p:grpSpPr>
          <a:xfrm>
            <a:off x="7946023" y="2786389"/>
            <a:ext cx="1105289" cy="1013513"/>
            <a:chOff x="3932429" y="3269513"/>
            <a:chExt cx="940579" cy="832733"/>
          </a:xfrm>
        </p:grpSpPr>
        <p:sp>
          <p:nvSpPr>
            <p:cNvPr id="67" name="Freeform 84">
              <a:extLst>
                <a:ext uri="{FF2B5EF4-FFF2-40B4-BE49-F238E27FC236}">
                  <a16:creationId xmlns:a16="http://schemas.microsoft.com/office/drawing/2014/main" id="{BC427897-7EC7-8BF2-1A77-676A224C8CA5}"/>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8" name="Rectangle 67">
              <a:extLst>
                <a:ext uri="{FF2B5EF4-FFF2-40B4-BE49-F238E27FC236}">
                  <a16:creationId xmlns:a16="http://schemas.microsoft.com/office/drawing/2014/main" id="{1A2A9396-FC51-20B4-0097-A82A3343F7D3}"/>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2753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75852-187D-4C48-E230-ADDA7E4A1DD5}"/>
              </a:ext>
            </a:extLst>
          </p:cNvPr>
          <p:cNvSpPr>
            <a:spLocks noGrp="1"/>
          </p:cNvSpPr>
          <p:nvPr>
            <p:ph type="body" sz="quarter" idx="16"/>
          </p:nvPr>
        </p:nvSpPr>
        <p:spPr>
          <a:xfrm>
            <a:off x="456737" y="1180954"/>
            <a:ext cx="7356303" cy="4496092"/>
          </a:xfrm>
        </p:spPr>
        <p:txBody>
          <a:bodyPr>
            <a:normAutofit/>
          </a:bodyPr>
          <a:lstStyle/>
          <a:p>
            <a:r>
              <a:rPr lang="en-US" sz="2800" dirty="0"/>
              <a:t>This course is brought to you by the Erasmus+ </a:t>
            </a:r>
            <a:r>
              <a:rPr lang="en-US" sz="2800" dirty="0">
                <a:solidFill>
                  <a:srgbClr val="FFC652"/>
                </a:solidFill>
                <a:hlinkClick r:id="rId2">
                  <a:extLst>
                    <a:ext uri="{A12FA001-AC4F-418D-AE19-62706E023703}">
                      <ahyp:hlinkClr xmlns:ahyp="http://schemas.microsoft.com/office/drawing/2018/hyperlinkcolor" val="tx"/>
                    </a:ext>
                  </a:extLst>
                </a:hlinkClick>
              </a:rPr>
              <a:t>Activate Social Prescribing Project </a:t>
            </a:r>
            <a:r>
              <a:rPr lang="en-US" sz="2800" dirty="0"/>
              <a:t>partners who are social prescribing experts and advocates.</a:t>
            </a:r>
          </a:p>
          <a:p>
            <a:endParaRPr lang="en-US" sz="2800" dirty="0"/>
          </a:p>
          <a:p>
            <a:r>
              <a:rPr lang="en-US" sz="2800" dirty="0"/>
              <a:t>We hope this course might inspire you and other Social and Cultural Educators and facilitators to take a look at your work and see if you can bring an element of Social Prescribing into it!</a:t>
            </a:r>
            <a:endParaRPr lang="en-IE" sz="2800" dirty="0"/>
          </a:p>
        </p:txBody>
      </p:sp>
      <p:sp>
        <p:nvSpPr>
          <p:cNvPr id="3" name="Text Placeholder 2">
            <a:extLst>
              <a:ext uri="{FF2B5EF4-FFF2-40B4-BE49-F238E27FC236}">
                <a16:creationId xmlns:a16="http://schemas.microsoft.com/office/drawing/2014/main" id="{2A7D36C6-CF66-26F2-F873-DA063D750DDC}"/>
              </a:ext>
            </a:extLst>
          </p:cNvPr>
          <p:cNvSpPr>
            <a:spLocks noGrp="1"/>
          </p:cNvSpPr>
          <p:nvPr>
            <p:ph type="body" sz="quarter" idx="22"/>
          </p:nvPr>
        </p:nvSpPr>
        <p:spPr>
          <a:xfrm>
            <a:off x="8818195" y="1647330"/>
            <a:ext cx="2574325" cy="866961"/>
          </a:xfrm>
        </p:spPr>
        <p:txBody>
          <a:bodyPr/>
          <a:lstStyle/>
          <a:p>
            <a:r>
              <a:rPr lang="en-IE" sz="4800" dirty="0"/>
              <a:t>Hope &amp;</a:t>
            </a:r>
          </a:p>
          <a:p>
            <a:r>
              <a:rPr lang="en-IE" sz="4800" dirty="0"/>
              <a:t> ideas</a:t>
            </a:r>
          </a:p>
        </p:txBody>
      </p:sp>
    </p:spTree>
    <p:extLst>
      <p:ext uri="{BB962C8B-B14F-4D97-AF65-F5344CB8AC3E}">
        <p14:creationId xmlns:p14="http://schemas.microsoft.com/office/powerpoint/2010/main" val="193548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24CFA-92D1-0D4B-5385-ABCF1110A222}"/>
              </a:ext>
            </a:extLst>
          </p:cNvPr>
          <p:cNvSpPr>
            <a:spLocks noGrp="1"/>
          </p:cNvSpPr>
          <p:nvPr>
            <p:ph type="sldNum" sz="quarter" idx="12"/>
          </p:nvPr>
        </p:nvSpPr>
        <p:spPr/>
        <p:txBody>
          <a:bodyPr/>
          <a:lstStyle/>
          <a:p>
            <a:fld id="{48F63A3B-78C7-47BE-AE5E-E10140E04643}" type="slidenum">
              <a:rPr lang="en-US" smtClean="0"/>
              <a:t>30</a:t>
            </a:fld>
            <a:endParaRPr lang="en-US"/>
          </a:p>
        </p:txBody>
      </p:sp>
      <p:pic>
        <p:nvPicPr>
          <p:cNvPr id="4" name="Picture 3" descr="A group of people sitting around a table outside&#10;&#10;Description automatically generated with medium confidence">
            <a:extLst>
              <a:ext uri="{FF2B5EF4-FFF2-40B4-BE49-F238E27FC236}">
                <a16:creationId xmlns:a16="http://schemas.microsoft.com/office/drawing/2014/main" id="{47F80209-56F2-68F5-A2C6-C9CB36D47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51" y="1280160"/>
            <a:ext cx="5708469" cy="4970418"/>
          </a:xfrm>
          <a:prstGeom prst="rect">
            <a:avLst/>
          </a:prstGeom>
        </p:spPr>
      </p:pic>
      <p:sp>
        <p:nvSpPr>
          <p:cNvPr id="5" name="TextBox 4">
            <a:extLst>
              <a:ext uri="{FF2B5EF4-FFF2-40B4-BE49-F238E27FC236}">
                <a16:creationId xmlns:a16="http://schemas.microsoft.com/office/drawing/2014/main" id="{7A1A58D0-871F-CDEA-F084-1B281A8E2133}"/>
              </a:ext>
            </a:extLst>
          </p:cNvPr>
          <p:cNvSpPr txBox="1"/>
          <p:nvPr/>
        </p:nvSpPr>
        <p:spPr>
          <a:xfrm>
            <a:off x="0" y="253305"/>
            <a:ext cx="8961120" cy="646331"/>
          </a:xfrm>
          <a:prstGeom prst="rect">
            <a:avLst/>
          </a:prstGeom>
          <a:solidFill>
            <a:srgbClr val="FFC652"/>
          </a:solidFill>
        </p:spPr>
        <p:txBody>
          <a:bodyPr wrap="square" rtlCol="0">
            <a:spAutoFit/>
          </a:bodyPr>
          <a:lstStyle/>
          <a:p>
            <a:r>
              <a:rPr lang="en-IE" sz="3600" b="1" dirty="0">
                <a:latin typeface="Amatic SC" panose="00000500000000000000" pitchFamily="2" charset="-79"/>
                <a:cs typeface="Amatic SC" panose="00000500000000000000" pitchFamily="2" charset="-79"/>
              </a:rPr>
              <a:t>Case Study – Nature Inspires – Creating Art from Nature </a:t>
            </a:r>
          </a:p>
        </p:txBody>
      </p:sp>
      <p:sp>
        <p:nvSpPr>
          <p:cNvPr id="6" name="TextBox 5">
            <a:extLst>
              <a:ext uri="{FF2B5EF4-FFF2-40B4-BE49-F238E27FC236}">
                <a16:creationId xmlns:a16="http://schemas.microsoft.com/office/drawing/2014/main" id="{5F9216D5-6376-D89A-B4B9-027261F0820B}"/>
              </a:ext>
            </a:extLst>
          </p:cNvPr>
          <p:cNvSpPr txBox="1"/>
          <p:nvPr/>
        </p:nvSpPr>
        <p:spPr>
          <a:xfrm>
            <a:off x="6506891" y="1280160"/>
            <a:ext cx="5297579" cy="5016758"/>
          </a:xfrm>
          <a:prstGeom prst="rect">
            <a:avLst/>
          </a:prstGeom>
          <a:noFill/>
        </p:spPr>
        <p:txBody>
          <a:bodyPr wrap="square" rtlCol="0">
            <a:spAutoFit/>
          </a:bodyPr>
          <a:lstStyle/>
          <a:p>
            <a:r>
              <a:rPr lang="en-IE" sz="2000" dirty="0">
                <a:latin typeface="Josefin Sans" pitchFamily="2" charset="0"/>
              </a:rPr>
              <a:t>Nature Inspires is located in the North West of Ireland and hosts workshops around nature. </a:t>
            </a:r>
          </a:p>
          <a:p>
            <a:endParaRPr lang="en-IE" sz="2000" dirty="0">
              <a:latin typeface="Josefin Sans" pitchFamily="2" charset="0"/>
            </a:endParaRPr>
          </a:p>
          <a:p>
            <a:r>
              <a:rPr lang="en-IE" sz="2000" dirty="0">
                <a:latin typeface="Josefin Sans" pitchFamily="2" charset="0"/>
              </a:rPr>
              <a:t>The workshops are tailor-made to the needs of the group including:</a:t>
            </a:r>
          </a:p>
          <a:p>
            <a:pPr marL="285750" indent="-285750">
              <a:buFont typeface="Arial" panose="020B0604020202020204" pitchFamily="34" charset="0"/>
              <a:buChar char="•"/>
            </a:pPr>
            <a:r>
              <a:rPr lang="en-IE" sz="2000" dirty="0">
                <a:latin typeface="Josefin Sans" pitchFamily="2" charset="0"/>
              </a:rPr>
              <a:t>Making flower crowns from wildflowers</a:t>
            </a:r>
          </a:p>
          <a:p>
            <a:pPr marL="285750" indent="-285750">
              <a:buFont typeface="Arial" panose="020B0604020202020204" pitchFamily="34" charset="0"/>
              <a:buChar char="•"/>
            </a:pPr>
            <a:r>
              <a:rPr lang="en-IE" sz="2000" dirty="0">
                <a:latin typeface="Josefin Sans" pitchFamily="2" charset="0"/>
              </a:rPr>
              <a:t>Creating art inspired by nature</a:t>
            </a:r>
          </a:p>
          <a:p>
            <a:pPr marL="285750" indent="-285750">
              <a:buFont typeface="Arial" panose="020B0604020202020204" pitchFamily="34" charset="0"/>
              <a:buChar char="•"/>
            </a:pPr>
            <a:r>
              <a:rPr lang="en-IE" sz="2000" dirty="0">
                <a:latin typeface="Josefin Sans" pitchFamily="2" charset="0"/>
              </a:rPr>
              <a:t>Telling stories around the heritage of the area</a:t>
            </a:r>
          </a:p>
          <a:p>
            <a:pPr marL="285750" indent="-285750">
              <a:buFont typeface="Arial" panose="020B0604020202020204" pitchFamily="34" charset="0"/>
              <a:buChar char="•"/>
            </a:pPr>
            <a:r>
              <a:rPr lang="en-IE" sz="2000" dirty="0">
                <a:latin typeface="Josefin Sans" pitchFamily="2" charset="0"/>
              </a:rPr>
              <a:t>Foraging for food and creating teas</a:t>
            </a:r>
          </a:p>
          <a:p>
            <a:pPr marL="285750" indent="-285750">
              <a:buFont typeface="Arial" panose="020B0604020202020204" pitchFamily="34" charset="0"/>
              <a:buChar char="•"/>
            </a:pPr>
            <a:r>
              <a:rPr lang="en-IE" sz="2000" dirty="0">
                <a:latin typeface="Josefin Sans" pitchFamily="2" charset="0"/>
              </a:rPr>
              <a:t>Exploring the landscape </a:t>
            </a:r>
          </a:p>
          <a:p>
            <a:pPr marL="285750" indent="-285750">
              <a:buFont typeface="Arial" panose="020B0604020202020204" pitchFamily="34" charset="0"/>
              <a:buChar char="•"/>
            </a:pPr>
            <a:endParaRPr lang="en-IE" sz="2000" dirty="0">
              <a:latin typeface="Josefin Sans" pitchFamily="2" charset="0"/>
            </a:endParaRPr>
          </a:p>
          <a:p>
            <a:r>
              <a:rPr lang="en-IE" sz="2000" dirty="0">
                <a:latin typeface="Josefin Sans" pitchFamily="2" charset="0"/>
              </a:rPr>
              <a:t>Creative workshops like these are a great way to relax, and to meet new people. </a:t>
            </a:r>
          </a:p>
          <a:p>
            <a:endParaRPr lang="en-IE" sz="2000" dirty="0">
              <a:latin typeface="Josefin Sans" pitchFamily="2" charset="0"/>
            </a:endParaRPr>
          </a:p>
        </p:txBody>
      </p:sp>
      <p:sp>
        <p:nvSpPr>
          <p:cNvPr id="7" name="TextBox 6">
            <a:extLst>
              <a:ext uri="{FF2B5EF4-FFF2-40B4-BE49-F238E27FC236}">
                <a16:creationId xmlns:a16="http://schemas.microsoft.com/office/drawing/2014/main" id="{2B84B69E-92C2-75EB-18F9-8A3410370AF4}"/>
              </a:ext>
            </a:extLst>
          </p:cNvPr>
          <p:cNvSpPr txBox="1"/>
          <p:nvPr/>
        </p:nvSpPr>
        <p:spPr>
          <a:xfrm>
            <a:off x="665480" y="6369665"/>
            <a:ext cx="911860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https://www.facebook.com/natureisbestflorist.blogspot.ie</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273688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8C7B7-EBA4-4BE2-B101-4E2D748AD461}"/>
              </a:ext>
            </a:extLst>
          </p:cNvPr>
          <p:cNvSpPr>
            <a:spLocks noGrp="1"/>
          </p:cNvSpPr>
          <p:nvPr>
            <p:ph type="sldNum" sz="quarter" idx="12"/>
          </p:nvPr>
        </p:nvSpPr>
        <p:spPr/>
        <p:txBody>
          <a:bodyPr/>
          <a:lstStyle/>
          <a:p>
            <a:fld id="{48F63A3B-78C7-47BE-AE5E-E10140E04643}" type="slidenum">
              <a:rPr lang="en-US" smtClean="0"/>
              <a:t>31</a:t>
            </a:fld>
            <a:endParaRPr lang="en-US"/>
          </a:p>
        </p:txBody>
      </p:sp>
      <p:pic>
        <p:nvPicPr>
          <p:cNvPr id="4" name="Picture 3" descr="Text&#10;&#10;Description automatically generated">
            <a:extLst>
              <a:ext uri="{FF2B5EF4-FFF2-40B4-BE49-F238E27FC236}">
                <a16:creationId xmlns:a16="http://schemas.microsoft.com/office/drawing/2014/main" id="{F2C6AB70-A383-6444-C670-05BF57B83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65" y="923798"/>
            <a:ext cx="7122495" cy="5741162"/>
          </a:xfrm>
          <a:prstGeom prst="rect">
            <a:avLst/>
          </a:prstGeom>
        </p:spPr>
      </p:pic>
      <p:sp>
        <p:nvSpPr>
          <p:cNvPr id="5" name="TextBox 4">
            <a:extLst>
              <a:ext uri="{FF2B5EF4-FFF2-40B4-BE49-F238E27FC236}">
                <a16:creationId xmlns:a16="http://schemas.microsoft.com/office/drawing/2014/main" id="{F8977145-BDE4-EC72-CEAA-66BDAF77365B}"/>
              </a:ext>
            </a:extLst>
          </p:cNvPr>
          <p:cNvSpPr txBox="1"/>
          <p:nvPr/>
        </p:nvSpPr>
        <p:spPr>
          <a:xfrm>
            <a:off x="7398569" y="1155760"/>
            <a:ext cx="4466222" cy="3477875"/>
          </a:xfrm>
          <a:prstGeom prst="rect">
            <a:avLst/>
          </a:prstGeom>
          <a:noFill/>
        </p:spPr>
        <p:txBody>
          <a:bodyPr wrap="square" rtlCol="0">
            <a:spAutoFit/>
          </a:bodyPr>
          <a:lstStyle/>
          <a:p>
            <a:r>
              <a:rPr lang="en-IE" sz="2200" dirty="0">
                <a:latin typeface="Josefin Sans" pitchFamily="2" charset="0"/>
              </a:rPr>
              <a:t>This participant story shows the impact social prescribing can have and the wide scoping benefits it can have. </a:t>
            </a:r>
          </a:p>
          <a:p>
            <a:endParaRPr lang="en-IE" sz="2200" dirty="0">
              <a:latin typeface="Josefin Sans" pitchFamily="2" charset="0"/>
            </a:endParaRPr>
          </a:p>
          <a:p>
            <a:r>
              <a:rPr lang="en-IE" sz="2200" dirty="0">
                <a:latin typeface="Josefin Sans" pitchFamily="2" charset="0"/>
              </a:rPr>
              <a:t>Donegal Social Prescribing has an evaluation of their pilot programme which took place in 2015. The testimonial is just one of those featured in the paper. </a:t>
            </a:r>
            <a:endParaRPr lang="en-IE" sz="2200" dirty="0">
              <a:solidFill>
                <a:srgbClr val="FFC652"/>
              </a:solidFill>
              <a:latin typeface="Josefin Sans" pitchFamily="2" charset="0"/>
            </a:endParaRPr>
          </a:p>
        </p:txBody>
      </p:sp>
      <p:sp>
        <p:nvSpPr>
          <p:cNvPr id="3" name="TextBox 2">
            <a:extLst>
              <a:ext uri="{FF2B5EF4-FFF2-40B4-BE49-F238E27FC236}">
                <a16:creationId xmlns:a16="http://schemas.microsoft.com/office/drawing/2014/main" id="{5340DFB8-3F98-B8A8-78D7-1D8578FBD6EE}"/>
              </a:ext>
            </a:extLst>
          </p:cNvPr>
          <p:cNvSpPr txBox="1"/>
          <p:nvPr/>
        </p:nvSpPr>
        <p:spPr>
          <a:xfrm>
            <a:off x="0" y="193040"/>
            <a:ext cx="963168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Social Prescribing – HOW AN ART CLUB HELPED A LADY REBUILD HER HOME</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E9B9BCF6-B1DC-582D-97BE-EF699B01A21E}"/>
              </a:ext>
            </a:extLst>
          </p:cNvPr>
          <p:cNvSpPr txBox="1"/>
          <p:nvPr/>
        </p:nvSpPr>
        <p:spPr>
          <a:xfrm>
            <a:off x="7458484" y="4930379"/>
            <a:ext cx="4346391" cy="1323439"/>
          </a:xfrm>
          <a:prstGeom prst="rect">
            <a:avLst/>
          </a:prstGeom>
          <a:noFill/>
        </p:spPr>
        <p:txBody>
          <a:bodyPr wrap="square">
            <a:spAutoFit/>
          </a:bodyPr>
          <a:lstStyle/>
          <a:p>
            <a:r>
              <a:rPr lang="en-IE" sz="1600" dirty="0">
                <a:latin typeface="Josefin Sans" pitchFamily="2" charset="0"/>
              </a:rPr>
              <a:t>You can read the full report here:</a:t>
            </a:r>
            <a:br>
              <a:rPr lang="en-IE" sz="1600" dirty="0">
                <a:latin typeface="Josefin Sans" pitchFamily="2" charset="0"/>
              </a:rPr>
            </a:br>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https://www.hse.ie/eng/services/list/4/mental-health-services/nosp/research/reports/donegal-social-prescribing-evaluation.pdf</a:t>
            </a:r>
            <a:endParaRPr lang="en-IE" sz="1600" dirty="0"/>
          </a:p>
        </p:txBody>
      </p:sp>
    </p:spTree>
    <p:extLst>
      <p:ext uri="{BB962C8B-B14F-4D97-AF65-F5344CB8AC3E}">
        <p14:creationId xmlns:p14="http://schemas.microsoft.com/office/powerpoint/2010/main" val="197271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D9782-BFF8-08FF-3666-00309381E07F}"/>
              </a:ext>
            </a:extLst>
          </p:cNvPr>
          <p:cNvSpPr>
            <a:spLocks noGrp="1"/>
          </p:cNvSpPr>
          <p:nvPr>
            <p:ph type="sldNum" sz="quarter" idx="12"/>
          </p:nvPr>
        </p:nvSpPr>
        <p:spPr/>
        <p:txBody>
          <a:bodyPr/>
          <a:lstStyle/>
          <a:p>
            <a:fld id="{48F63A3B-78C7-47BE-AE5E-E10140E04643}" type="slidenum">
              <a:rPr lang="en-US" smtClean="0"/>
              <a:t>32</a:t>
            </a:fld>
            <a:endParaRPr lang="en-US"/>
          </a:p>
        </p:txBody>
      </p:sp>
      <p:pic>
        <p:nvPicPr>
          <p:cNvPr id="3" name="Online Media 2" title="Arts and Public Health — Daisy Fancourt / Serious Science">
            <a:hlinkClick r:id="" action="ppaction://media"/>
            <a:extLst>
              <a:ext uri="{FF2B5EF4-FFF2-40B4-BE49-F238E27FC236}">
                <a16:creationId xmlns:a16="http://schemas.microsoft.com/office/drawing/2014/main" id="{06B1748A-016D-AF38-5B4C-4EF1E8BE1B44}"/>
              </a:ext>
            </a:extLst>
          </p:cNvPr>
          <p:cNvPicPr>
            <a:picLocks noRot="1" noChangeAspect="1"/>
          </p:cNvPicPr>
          <p:nvPr>
            <a:videoFile r:link="rId1"/>
          </p:nvPr>
        </p:nvPicPr>
        <p:blipFill>
          <a:blip r:embed="rId3"/>
          <a:stretch>
            <a:fillRect/>
          </a:stretch>
        </p:blipFill>
        <p:spPr>
          <a:xfrm>
            <a:off x="344449" y="1278623"/>
            <a:ext cx="6473902" cy="5260045"/>
          </a:xfrm>
          <a:prstGeom prst="rect">
            <a:avLst/>
          </a:prstGeom>
          <a:solidFill>
            <a:srgbClr val="FEC752"/>
          </a:solidFill>
        </p:spPr>
      </p:pic>
      <p:sp>
        <p:nvSpPr>
          <p:cNvPr id="4" name="TextBox 3">
            <a:extLst>
              <a:ext uri="{FF2B5EF4-FFF2-40B4-BE49-F238E27FC236}">
                <a16:creationId xmlns:a16="http://schemas.microsoft.com/office/drawing/2014/main" id="{6C23B031-077D-F9AE-ADA3-3CE6AB355ACF}"/>
              </a:ext>
            </a:extLst>
          </p:cNvPr>
          <p:cNvSpPr txBox="1"/>
          <p:nvPr/>
        </p:nvSpPr>
        <p:spPr>
          <a:xfrm>
            <a:off x="7081521" y="1423499"/>
            <a:ext cx="4596284" cy="4647426"/>
          </a:xfrm>
          <a:prstGeom prst="rect">
            <a:avLst/>
          </a:prstGeom>
          <a:noFill/>
        </p:spPr>
        <p:txBody>
          <a:bodyPr wrap="square" rtlCol="0">
            <a:spAutoFit/>
          </a:bodyPr>
          <a:lstStyle/>
          <a:p>
            <a:r>
              <a:rPr lang="en-US" sz="1600" b="1" i="0" dirty="0">
                <a:solidFill>
                  <a:srgbClr val="FFC652"/>
                </a:solidFill>
                <a:effectLst/>
                <a:latin typeface="Josefin Sans" pitchFamily="2" charset="0"/>
              </a:rPr>
              <a:t>“activities like going to museums, galleries, the theatre, concerts…We also find that these activities are associated with a lower risk of developing dementia.’</a:t>
            </a:r>
          </a:p>
          <a:p>
            <a:endParaRPr lang="en-US" sz="1600" b="1" i="0" dirty="0">
              <a:solidFill>
                <a:srgbClr val="FFC652"/>
              </a:solidFill>
              <a:effectLst/>
              <a:latin typeface="Josefin Sans" pitchFamily="2" charset="0"/>
            </a:endParaRPr>
          </a:p>
          <a:p>
            <a:r>
              <a:rPr lang="en-US" sz="2200" dirty="0">
                <a:solidFill>
                  <a:srgbClr val="030303"/>
                </a:solidFill>
                <a:latin typeface="Josefin Sans" pitchFamily="2" charset="0"/>
                <a:cs typeface="Calibri" panose="020F0502020204030204" pitchFamily="34" charset="0"/>
              </a:rPr>
              <a:t>In this video, Daisy </a:t>
            </a:r>
            <a:r>
              <a:rPr lang="en-US" sz="2200" dirty="0" err="1">
                <a:solidFill>
                  <a:srgbClr val="030303"/>
                </a:solidFill>
                <a:latin typeface="Josefin Sans" pitchFamily="2" charset="0"/>
                <a:cs typeface="Calibri" panose="020F0502020204030204" pitchFamily="34" charset="0"/>
              </a:rPr>
              <a:t>Fancourt</a:t>
            </a:r>
            <a:r>
              <a:rPr lang="en-US" sz="2200" dirty="0">
                <a:solidFill>
                  <a:srgbClr val="030303"/>
                </a:solidFill>
                <a:latin typeface="Josefin Sans" pitchFamily="2" charset="0"/>
                <a:cs typeface="Calibri" panose="020F0502020204030204" pitchFamily="34" charset="0"/>
              </a:rPr>
              <a:t> PhD in Psychoneuroimmunology, Senior Research Associate, University College London details the effect arts have on our well-being, the correlation between reading fiction and health behavior and how arts can treat chronic pain and cognitive decline. </a:t>
            </a:r>
          </a:p>
          <a:p>
            <a:endParaRPr lang="en-US" dirty="0">
              <a:solidFill>
                <a:srgbClr val="FFC652"/>
              </a:solidFill>
              <a:latin typeface="Josefin Sans" pitchFamily="2" charset="0"/>
              <a:cs typeface="Calibri" panose="020F0502020204030204" pitchFamily="34" charset="0"/>
            </a:endParaRPr>
          </a:p>
        </p:txBody>
      </p:sp>
      <p:sp>
        <p:nvSpPr>
          <p:cNvPr id="5" name="Text Placeholder 52">
            <a:extLst>
              <a:ext uri="{FF2B5EF4-FFF2-40B4-BE49-F238E27FC236}">
                <a16:creationId xmlns:a16="http://schemas.microsoft.com/office/drawing/2014/main" id="{B25A740A-EBB5-EE49-5F8A-243B238E870A}"/>
              </a:ext>
            </a:extLst>
          </p:cNvPr>
          <p:cNvSpPr txBox="1">
            <a:spLocks/>
          </p:cNvSpPr>
          <p:nvPr/>
        </p:nvSpPr>
        <p:spPr>
          <a:xfrm>
            <a:off x="15078" y="376458"/>
            <a:ext cx="10398922"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Video: how the arts can help treat chronic pain and cognitive decline</a:t>
            </a:r>
          </a:p>
        </p:txBody>
      </p:sp>
      <p:grpSp>
        <p:nvGrpSpPr>
          <p:cNvPr id="6" name="Group 5">
            <a:extLst>
              <a:ext uri="{FF2B5EF4-FFF2-40B4-BE49-F238E27FC236}">
                <a16:creationId xmlns:a16="http://schemas.microsoft.com/office/drawing/2014/main" id="{DB9E729C-CE6D-88C9-F5DB-EA987EAEF2F8}"/>
              </a:ext>
            </a:extLst>
          </p:cNvPr>
          <p:cNvGrpSpPr/>
          <p:nvPr/>
        </p:nvGrpSpPr>
        <p:grpSpPr>
          <a:xfrm>
            <a:off x="3028756" y="3429000"/>
            <a:ext cx="1105289" cy="1013513"/>
            <a:chOff x="3932429" y="3269513"/>
            <a:chExt cx="940579" cy="832733"/>
          </a:xfrm>
        </p:grpSpPr>
        <p:sp>
          <p:nvSpPr>
            <p:cNvPr id="7" name="Freeform 84">
              <a:extLst>
                <a:ext uri="{FF2B5EF4-FFF2-40B4-BE49-F238E27FC236}">
                  <a16:creationId xmlns:a16="http://schemas.microsoft.com/office/drawing/2014/main" id="{9F246077-35C4-FF52-31BA-E44A9B8492DC}"/>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59C0C6F2-CC65-07C8-D981-3FE10EAB3BBE}"/>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
        <p:nvSpPr>
          <p:cNvPr id="10" name="TextBox 9">
            <a:extLst>
              <a:ext uri="{FF2B5EF4-FFF2-40B4-BE49-F238E27FC236}">
                <a16:creationId xmlns:a16="http://schemas.microsoft.com/office/drawing/2014/main" id="{7DE6DF8A-651C-7C76-8772-D73C4AEF44CA}"/>
              </a:ext>
            </a:extLst>
          </p:cNvPr>
          <p:cNvSpPr txBox="1"/>
          <p:nvPr/>
        </p:nvSpPr>
        <p:spPr>
          <a:xfrm>
            <a:off x="7081521" y="6261669"/>
            <a:ext cx="6182360" cy="276999"/>
          </a:xfrm>
          <a:prstGeom prst="rect">
            <a:avLst/>
          </a:prstGeom>
          <a:noFill/>
        </p:spPr>
        <p:txBody>
          <a:bodyPr wrap="square">
            <a:spAutoFit/>
          </a:bodyPr>
          <a:lstStyle/>
          <a:p>
            <a:r>
              <a:rPr lang="en-IE" sz="1200" b="1" dirty="0">
                <a:solidFill>
                  <a:srgbClr val="FFC652"/>
                </a:solidFill>
              </a:rPr>
              <a:t>Source: </a:t>
            </a:r>
            <a:r>
              <a:rPr lang="en-IE" sz="1200" b="1" dirty="0">
                <a:solidFill>
                  <a:srgbClr val="FFC652"/>
                </a:solidFill>
                <a:hlinkClick r:id="rId4">
                  <a:extLst>
                    <a:ext uri="{A12FA001-AC4F-418D-AE19-62706E023703}">
                      <ahyp:hlinkClr xmlns:ahyp="http://schemas.microsoft.com/office/drawing/2018/hyperlinkcolor" val="tx"/>
                    </a:ext>
                  </a:extLst>
                </a:hlinkClick>
              </a:rPr>
              <a:t>https://youtu.be/_iBaF7y9msQ</a:t>
            </a:r>
            <a:r>
              <a:rPr lang="en-IE" sz="1200" b="1" dirty="0">
                <a:solidFill>
                  <a:srgbClr val="FFC652"/>
                </a:solidFill>
              </a:rPr>
              <a:t> </a:t>
            </a:r>
          </a:p>
        </p:txBody>
      </p:sp>
    </p:spTree>
    <p:extLst>
      <p:ext uri="{BB962C8B-B14F-4D97-AF65-F5344CB8AC3E}">
        <p14:creationId xmlns:p14="http://schemas.microsoft.com/office/powerpoint/2010/main" val="35613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0D87A-C703-8C1E-35B1-6669A242CC08}"/>
              </a:ext>
            </a:extLst>
          </p:cNvPr>
          <p:cNvSpPr>
            <a:spLocks noGrp="1"/>
          </p:cNvSpPr>
          <p:nvPr>
            <p:ph type="sldNum" sz="quarter" idx="12"/>
          </p:nvPr>
        </p:nvSpPr>
        <p:spPr/>
        <p:txBody>
          <a:bodyPr/>
          <a:lstStyle/>
          <a:p>
            <a:fld id="{48F63A3B-78C7-47BE-AE5E-E10140E04643}" type="slidenum">
              <a:rPr lang="en-US" smtClean="0"/>
              <a:t>33</a:t>
            </a:fld>
            <a:endParaRPr lang="en-US"/>
          </a:p>
        </p:txBody>
      </p:sp>
      <p:pic>
        <p:nvPicPr>
          <p:cNvPr id="4" name="Picture 3" descr="A picture containing wall, indoor&#10;&#10;Description automatically generated">
            <a:extLst>
              <a:ext uri="{FF2B5EF4-FFF2-40B4-BE49-F238E27FC236}">
                <a16:creationId xmlns:a16="http://schemas.microsoft.com/office/drawing/2014/main" id="{A030CF72-2215-C3BC-8505-43264A2CEF62}"/>
              </a:ext>
            </a:extLst>
          </p:cNvPr>
          <p:cNvPicPr>
            <a:picLocks noChangeAspect="1"/>
          </p:cNvPicPr>
          <p:nvPr/>
        </p:nvPicPr>
        <p:blipFill rotWithShape="1">
          <a:blip r:embed="rId2">
            <a:extLst>
              <a:ext uri="{28A0092B-C50C-407E-A947-70E740481C1C}">
                <a14:useLocalDpi xmlns:a14="http://schemas.microsoft.com/office/drawing/2010/main" val="0"/>
              </a:ext>
            </a:extLst>
          </a:blip>
          <a:srcRect b="27961"/>
          <a:stretch/>
        </p:blipFill>
        <p:spPr>
          <a:xfrm>
            <a:off x="715977" y="93132"/>
            <a:ext cx="10157538" cy="4724400"/>
          </a:xfrm>
          <a:prstGeom prst="rect">
            <a:avLst/>
          </a:prstGeom>
        </p:spPr>
      </p:pic>
      <p:sp>
        <p:nvSpPr>
          <p:cNvPr id="5" name="TextBox 4">
            <a:extLst>
              <a:ext uri="{FF2B5EF4-FFF2-40B4-BE49-F238E27FC236}">
                <a16:creationId xmlns:a16="http://schemas.microsoft.com/office/drawing/2014/main" id="{74207DD2-F8D8-A022-2379-8DCD79D2F5D4}"/>
              </a:ext>
            </a:extLst>
          </p:cNvPr>
          <p:cNvSpPr txBox="1"/>
          <p:nvPr/>
        </p:nvSpPr>
        <p:spPr>
          <a:xfrm>
            <a:off x="597906" y="4854134"/>
            <a:ext cx="11369040" cy="1446550"/>
          </a:xfrm>
          <a:prstGeom prst="rect">
            <a:avLst/>
          </a:prstGeom>
          <a:noFill/>
        </p:spPr>
        <p:txBody>
          <a:bodyPr wrap="square" rtlCol="0">
            <a:spAutoFit/>
          </a:bodyPr>
          <a:lstStyle/>
          <a:p>
            <a:r>
              <a:rPr lang="en-US" sz="2200" dirty="0">
                <a:solidFill>
                  <a:srgbClr val="202124"/>
                </a:solidFill>
                <a:latin typeface="Josefin Sans" pitchFamily="2" charset="0"/>
              </a:rPr>
              <a:t>Arts on Prescription is a fun, engaging and practical program where experienced artists work with small groups to help participants explore their own creativity and learn new skills, while at the same time focusing on specific health and wellness needs. Although this project was aimed at older people, it could also work well with all ages.</a:t>
            </a:r>
          </a:p>
        </p:txBody>
      </p:sp>
      <p:sp>
        <p:nvSpPr>
          <p:cNvPr id="6" name="TextBox 5">
            <a:extLst>
              <a:ext uri="{FF2B5EF4-FFF2-40B4-BE49-F238E27FC236}">
                <a16:creationId xmlns:a16="http://schemas.microsoft.com/office/drawing/2014/main" id="{7E2A3E0C-5D91-1681-ED54-5A159DA0B7AA}"/>
              </a:ext>
            </a:extLst>
          </p:cNvPr>
          <p:cNvSpPr txBox="1"/>
          <p:nvPr/>
        </p:nvSpPr>
        <p:spPr>
          <a:xfrm>
            <a:off x="0" y="229384"/>
            <a:ext cx="837184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Let’s take inspiration from Australia: Arts on Prescription</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4017ECE0-AEB2-6EC1-B1CD-B56478A3529C}"/>
              </a:ext>
            </a:extLst>
          </p:cNvPr>
          <p:cNvSpPr txBox="1"/>
          <p:nvPr/>
        </p:nvSpPr>
        <p:spPr>
          <a:xfrm>
            <a:off x="715977" y="6280609"/>
            <a:ext cx="7513320" cy="338554"/>
          </a:xfrm>
          <a:prstGeom prst="rect">
            <a:avLst/>
          </a:prstGeom>
          <a:noFill/>
        </p:spPr>
        <p:txBody>
          <a:bodyPr wrap="square">
            <a:spAutoFit/>
          </a:bodyPr>
          <a:lstStyle/>
          <a:p>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https://www.hammond.com.au/arts-on-prescription-sector-guide/file</a:t>
            </a:r>
            <a:endParaRPr lang="en-IE" sz="1600" dirty="0">
              <a:solidFill>
                <a:srgbClr val="FFC652"/>
              </a:solidFill>
              <a:latin typeface="Josefin Sans" pitchFamily="2" charset="0"/>
            </a:endParaRPr>
          </a:p>
        </p:txBody>
      </p:sp>
      <p:pic>
        <p:nvPicPr>
          <p:cNvPr id="8" name="Picture 7" descr="Icon&#10;&#10;Description automatically generated with low confidence">
            <a:extLst>
              <a:ext uri="{FF2B5EF4-FFF2-40B4-BE49-F238E27FC236}">
                <a16:creationId xmlns:a16="http://schemas.microsoft.com/office/drawing/2014/main" id="{8FF4E7B4-D40D-FBF4-35DF-818D33E09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163" y="1775004"/>
            <a:ext cx="3962703" cy="3538710"/>
          </a:xfrm>
          <a:prstGeom prst="rect">
            <a:avLst/>
          </a:prstGeom>
        </p:spPr>
      </p:pic>
    </p:spTree>
    <p:extLst>
      <p:ext uri="{BB962C8B-B14F-4D97-AF65-F5344CB8AC3E}">
        <p14:creationId xmlns:p14="http://schemas.microsoft.com/office/powerpoint/2010/main" val="2142831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7C215F-4DFC-6E50-4FDE-B93F814B1685}"/>
              </a:ext>
            </a:extLst>
          </p:cNvPr>
          <p:cNvSpPr>
            <a:spLocks noGrp="1"/>
          </p:cNvSpPr>
          <p:nvPr>
            <p:ph type="body" sz="quarter" idx="16"/>
          </p:nvPr>
        </p:nvSpPr>
        <p:spPr>
          <a:xfrm>
            <a:off x="819697" y="808788"/>
            <a:ext cx="6933594" cy="3107313"/>
          </a:xfrm>
        </p:spPr>
        <p:txBody>
          <a:bodyPr/>
          <a:lstStyle/>
          <a:p>
            <a:pPr>
              <a:lnSpc>
                <a:spcPct val="100000"/>
              </a:lnSpc>
            </a:pPr>
            <a:r>
              <a:rPr lang="en-US" b="0" i="0" dirty="0">
                <a:solidFill>
                  <a:srgbClr val="222222"/>
                </a:solidFill>
                <a:effectLst/>
              </a:rPr>
              <a:t>The medical profession has come a long way in recognizing the healing benefits of art. My hope is that someday the arts will be considered as significant in everyone’s lives as breathing fresh air, eating clean foods, and performing physical exercise.</a:t>
            </a:r>
            <a:endParaRPr lang="en-IE" dirty="0"/>
          </a:p>
        </p:txBody>
      </p:sp>
      <p:sp>
        <p:nvSpPr>
          <p:cNvPr id="7" name="Text Placeholder 6">
            <a:extLst>
              <a:ext uri="{FF2B5EF4-FFF2-40B4-BE49-F238E27FC236}">
                <a16:creationId xmlns:a16="http://schemas.microsoft.com/office/drawing/2014/main" id="{FA133B68-3BBD-CE39-1E10-118AFB02540B}"/>
              </a:ext>
            </a:extLst>
          </p:cNvPr>
          <p:cNvSpPr>
            <a:spLocks noGrp="1"/>
          </p:cNvSpPr>
          <p:nvPr>
            <p:ph type="body" sz="quarter" idx="25"/>
          </p:nvPr>
        </p:nvSpPr>
        <p:spPr>
          <a:xfrm>
            <a:off x="309403" y="933014"/>
            <a:ext cx="796700" cy="553134"/>
          </a:xfrm>
        </p:spPr>
        <p:txBody>
          <a:bodyPr/>
          <a:lstStyle/>
          <a:p>
            <a:r>
              <a:rPr lang="en-IE" dirty="0"/>
              <a:t>“</a:t>
            </a:r>
          </a:p>
        </p:txBody>
      </p:sp>
      <p:sp>
        <p:nvSpPr>
          <p:cNvPr id="8" name="Text Placeholder 7">
            <a:extLst>
              <a:ext uri="{FF2B5EF4-FFF2-40B4-BE49-F238E27FC236}">
                <a16:creationId xmlns:a16="http://schemas.microsoft.com/office/drawing/2014/main" id="{2B5FC1BF-7C82-D1FE-7A2A-88A1B2DE8D7D}"/>
              </a:ext>
            </a:extLst>
          </p:cNvPr>
          <p:cNvSpPr>
            <a:spLocks noGrp="1"/>
          </p:cNvSpPr>
          <p:nvPr>
            <p:ph type="body" sz="quarter" idx="26"/>
          </p:nvPr>
        </p:nvSpPr>
        <p:spPr>
          <a:xfrm>
            <a:off x="5375024" y="3205278"/>
            <a:ext cx="2579872" cy="684000"/>
          </a:xfrm>
        </p:spPr>
        <p:txBody>
          <a:bodyPr/>
          <a:lstStyle/>
          <a:p>
            <a:r>
              <a:rPr lang="en-IE" dirty="0"/>
              <a:t>“</a:t>
            </a:r>
          </a:p>
        </p:txBody>
      </p:sp>
      <p:sp>
        <p:nvSpPr>
          <p:cNvPr id="5" name="Text Placeholder 4">
            <a:extLst>
              <a:ext uri="{FF2B5EF4-FFF2-40B4-BE49-F238E27FC236}">
                <a16:creationId xmlns:a16="http://schemas.microsoft.com/office/drawing/2014/main" id="{BEFB053C-EB44-3348-32DD-464920BB1D4D}"/>
              </a:ext>
            </a:extLst>
          </p:cNvPr>
          <p:cNvSpPr>
            <a:spLocks noGrp="1"/>
          </p:cNvSpPr>
          <p:nvPr>
            <p:ph type="body" sz="quarter" idx="18"/>
          </p:nvPr>
        </p:nvSpPr>
        <p:spPr>
          <a:xfrm>
            <a:off x="3045949" y="5707212"/>
            <a:ext cx="5742451" cy="684000"/>
          </a:xfrm>
        </p:spPr>
        <p:txBody>
          <a:bodyPr/>
          <a:lstStyle/>
          <a:p>
            <a:r>
              <a:rPr lang="en-US" sz="2400" dirty="0"/>
              <a:t>Renée Phillips founded The Healing Power of ART &amp; ARTISTS in 2015. She is founder and director of Manhattan Arts International www.ManhattanArts.com </a:t>
            </a:r>
            <a:endParaRPr lang="en-IE" sz="2400" dirty="0"/>
          </a:p>
        </p:txBody>
      </p:sp>
      <p:sp>
        <p:nvSpPr>
          <p:cNvPr id="2" name="Slide Number Placeholder 1">
            <a:extLst>
              <a:ext uri="{FF2B5EF4-FFF2-40B4-BE49-F238E27FC236}">
                <a16:creationId xmlns:a16="http://schemas.microsoft.com/office/drawing/2014/main" id="{8F957579-4600-C689-FF7A-2014E5478D4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34</a:t>
            </a:fld>
            <a:endParaRPr lang="en-US"/>
          </a:p>
        </p:txBody>
      </p:sp>
      <p:sp>
        <p:nvSpPr>
          <p:cNvPr id="12" name="TextBox 11">
            <a:extLst>
              <a:ext uri="{FF2B5EF4-FFF2-40B4-BE49-F238E27FC236}">
                <a16:creationId xmlns:a16="http://schemas.microsoft.com/office/drawing/2014/main" id="{13200A01-BF72-3AB9-76D3-899B3B3DD2CE}"/>
              </a:ext>
            </a:extLst>
          </p:cNvPr>
          <p:cNvSpPr txBox="1"/>
          <p:nvPr/>
        </p:nvSpPr>
        <p:spPr>
          <a:xfrm>
            <a:off x="3352800" y="3562158"/>
            <a:ext cx="6096000" cy="707886"/>
          </a:xfrm>
          <a:prstGeom prst="rect">
            <a:avLst/>
          </a:prstGeom>
          <a:noFill/>
        </p:spPr>
        <p:txBody>
          <a:bodyPr wrap="square">
            <a:spAutoFit/>
          </a:bodyPr>
          <a:lstStyle/>
          <a:p>
            <a:r>
              <a:rPr lang="en-IE" sz="4000" b="1" dirty="0">
                <a:latin typeface="Amatic SC" panose="00000500000000000000" pitchFamily="2" charset="-79"/>
                <a:cs typeface="Amatic SC" panose="00000500000000000000" pitchFamily="2" charset="-79"/>
              </a:rPr>
              <a:t>Renée Phillips </a:t>
            </a:r>
          </a:p>
        </p:txBody>
      </p:sp>
    </p:spTree>
    <p:extLst>
      <p:ext uri="{BB962C8B-B14F-4D97-AF65-F5344CB8AC3E}">
        <p14:creationId xmlns:p14="http://schemas.microsoft.com/office/powerpoint/2010/main" val="123051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6B8FA-CB9B-D1B5-8F59-519C261F8AED}"/>
              </a:ext>
            </a:extLst>
          </p:cNvPr>
          <p:cNvSpPr>
            <a:spLocks noGrp="1"/>
          </p:cNvSpPr>
          <p:nvPr>
            <p:ph type="sldNum" sz="quarter" idx="12"/>
          </p:nvPr>
        </p:nvSpPr>
        <p:spPr/>
        <p:txBody>
          <a:bodyPr/>
          <a:lstStyle/>
          <a:p>
            <a:fld id="{48F63A3B-78C7-47BE-AE5E-E10140E04643}" type="slidenum">
              <a:rPr lang="en-US" smtClean="0"/>
              <a:t>35</a:t>
            </a:fld>
            <a:endParaRPr lang="en-US"/>
          </a:p>
        </p:txBody>
      </p:sp>
      <p:sp>
        <p:nvSpPr>
          <p:cNvPr id="3" name="TextBox 2">
            <a:extLst>
              <a:ext uri="{FF2B5EF4-FFF2-40B4-BE49-F238E27FC236}">
                <a16:creationId xmlns:a16="http://schemas.microsoft.com/office/drawing/2014/main" id="{87DAE305-A444-526F-FA7B-9B5B221F845F}"/>
              </a:ext>
            </a:extLst>
          </p:cNvPr>
          <p:cNvSpPr txBox="1"/>
          <p:nvPr/>
        </p:nvSpPr>
        <p:spPr>
          <a:xfrm>
            <a:off x="4805681" y="1062573"/>
            <a:ext cx="7243042" cy="5016758"/>
          </a:xfrm>
          <a:prstGeom prst="rect">
            <a:avLst/>
          </a:prstGeom>
          <a:noFill/>
        </p:spPr>
        <p:txBody>
          <a:bodyPr wrap="square" rtlCol="0">
            <a:spAutoFit/>
          </a:bodyPr>
          <a:lstStyle/>
          <a:p>
            <a:r>
              <a:rPr lang="en-US" sz="2000" dirty="0">
                <a:latin typeface="Josefin Sans" pitchFamily="2" charset="0"/>
              </a:rPr>
              <a:t>Let's Craft NI works with community groups and women's organisations throughout Northern Ireland. They offer a range of health and wellbeing </a:t>
            </a:r>
            <a:r>
              <a:rPr lang="en-US" sz="2000" dirty="0" err="1">
                <a:latin typeface="Josefin Sans" pitchFamily="2" charset="0"/>
              </a:rPr>
              <a:t>programmes</a:t>
            </a:r>
            <a:r>
              <a:rPr lang="en-US" sz="2000" dirty="0">
                <a:latin typeface="Josefin Sans" pitchFamily="2" charset="0"/>
              </a:rPr>
              <a:t> through the medium of crafting. Their </a:t>
            </a:r>
            <a:r>
              <a:rPr lang="en-US" sz="2000" dirty="0" err="1">
                <a:latin typeface="Josefin Sans" pitchFamily="2" charset="0"/>
              </a:rPr>
              <a:t>programmes</a:t>
            </a:r>
            <a:r>
              <a:rPr lang="en-US" sz="2000" dirty="0">
                <a:latin typeface="Josefin Sans" pitchFamily="2" charset="0"/>
              </a:rPr>
              <a:t> support positive mental health and mindfulness, whilst encouraging creativity and lifelong learning. There are so many great health benefits to crafting and working with your hands, with research providing evidence of the positive health benefits, including the positive benefits to our mental health.</a:t>
            </a:r>
            <a:br>
              <a:rPr lang="en-US" sz="2000" dirty="0">
                <a:latin typeface="Josefin Sans" pitchFamily="2" charset="0"/>
              </a:rPr>
            </a:br>
            <a:br>
              <a:rPr lang="en-US" sz="2000" dirty="0">
                <a:latin typeface="Josefin Sans" pitchFamily="2" charset="0"/>
              </a:rPr>
            </a:br>
            <a:r>
              <a:rPr lang="en-US" sz="2000" dirty="0">
                <a:latin typeface="Josefin Sans" pitchFamily="2" charset="0"/>
              </a:rPr>
              <a:t>Let’s Craft NI crafting </a:t>
            </a:r>
            <a:r>
              <a:rPr lang="en-US" sz="2000" dirty="0" err="1">
                <a:latin typeface="Josefin Sans" pitchFamily="2" charset="0"/>
              </a:rPr>
              <a:t>programmes</a:t>
            </a:r>
            <a:r>
              <a:rPr lang="en-US" sz="2000" dirty="0">
                <a:latin typeface="Josefin Sans" pitchFamily="2" charset="0"/>
              </a:rPr>
              <a:t> are aligned with the recommended </a:t>
            </a:r>
            <a:r>
              <a:rPr lang="en-US" sz="2000" dirty="0">
                <a:latin typeface="Josefin Sans" pitchFamily="2" charset="0"/>
                <a:hlinkClick r:id="rId2">
                  <a:extLst>
                    <a:ext uri="{A12FA001-AC4F-418D-AE19-62706E023703}">
                      <ahyp:hlinkClr xmlns:ahyp="http://schemas.microsoft.com/office/drawing/2018/hyperlinkcolor" val="tx"/>
                    </a:ext>
                  </a:extLst>
                </a:hlinkClick>
              </a:rPr>
              <a:t>5 Steps to Positive Mental Health</a:t>
            </a:r>
            <a:r>
              <a:rPr lang="en-US" sz="2000" dirty="0">
                <a:latin typeface="Josefin Sans" pitchFamily="2" charset="0"/>
              </a:rPr>
              <a:t>. </a:t>
            </a:r>
            <a:br>
              <a:rPr lang="en-US" sz="2000" dirty="0">
                <a:latin typeface="Josefin Sans" pitchFamily="2" charset="0"/>
              </a:rPr>
            </a:br>
            <a:br>
              <a:rPr lang="en-US" sz="2000" dirty="0">
                <a:latin typeface="Josefin Sans" pitchFamily="2" charset="0"/>
              </a:rPr>
            </a:br>
            <a:r>
              <a:rPr lang="en-US" sz="2000" dirty="0">
                <a:latin typeface="Josefin Sans" pitchFamily="2" charset="0"/>
              </a:rPr>
              <a:t>Their activities are designed to boost confidence, enhance skills and learning, provide a sense of achievement, and encourage </a:t>
            </a:r>
            <a:r>
              <a:rPr lang="en-US" sz="2000" dirty="0">
                <a:latin typeface="Josefin Sans" pitchFamily="2" charset="0"/>
                <a:hlinkClick r:id="rId3">
                  <a:extLst>
                    <a:ext uri="{A12FA001-AC4F-418D-AE19-62706E023703}">
                      <ahyp:hlinkClr xmlns:ahyp="http://schemas.microsoft.com/office/drawing/2018/hyperlinkcolor" val="tx"/>
                    </a:ext>
                  </a:extLst>
                </a:hlinkClick>
              </a:rPr>
              <a:t>mindfulness</a:t>
            </a:r>
            <a:r>
              <a:rPr lang="en-US" sz="2000" dirty="0">
                <a:latin typeface="Josefin Sans" pitchFamily="2" charset="0"/>
              </a:rPr>
              <a:t> and wellbeing.</a:t>
            </a:r>
          </a:p>
        </p:txBody>
      </p:sp>
      <p:pic>
        <p:nvPicPr>
          <p:cNvPr id="5" name="Picture 4" descr="A picture containing text&#10;&#10;Description automatically generated">
            <a:extLst>
              <a:ext uri="{FF2B5EF4-FFF2-40B4-BE49-F238E27FC236}">
                <a16:creationId xmlns:a16="http://schemas.microsoft.com/office/drawing/2014/main" id="{22981608-8E02-E99D-5340-B5C5BAD3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0381"/>
            <a:ext cx="4701725" cy="4992130"/>
          </a:xfrm>
          <a:prstGeom prst="rect">
            <a:avLst/>
          </a:prstGeom>
        </p:spPr>
      </p:pic>
      <p:sp>
        <p:nvSpPr>
          <p:cNvPr id="4" name="TextBox 3">
            <a:extLst>
              <a:ext uri="{FF2B5EF4-FFF2-40B4-BE49-F238E27FC236}">
                <a16:creationId xmlns:a16="http://schemas.microsoft.com/office/drawing/2014/main" id="{3E1C9265-2767-90FE-E141-2FA64829C94E}"/>
              </a:ext>
            </a:extLst>
          </p:cNvPr>
          <p:cNvSpPr txBox="1"/>
          <p:nvPr/>
        </p:nvSpPr>
        <p:spPr>
          <a:xfrm>
            <a:off x="0" y="190751"/>
            <a:ext cx="1101344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Case Study – Crafting Workshops, Take some inspiration from Let’s Craft NI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EDD9D2BC-7DA9-FD3A-630C-F9C5EB1CB579}"/>
              </a:ext>
            </a:extLst>
          </p:cNvPr>
          <p:cNvSpPr txBox="1"/>
          <p:nvPr/>
        </p:nvSpPr>
        <p:spPr>
          <a:xfrm>
            <a:off x="106680" y="6341080"/>
            <a:ext cx="7421880" cy="338554"/>
          </a:xfrm>
          <a:prstGeom prst="rect">
            <a:avLst/>
          </a:prstGeom>
          <a:noFill/>
        </p:spPr>
        <p:txBody>
          <a:bodyPr wrap="square">
            <a:spAutoFit/>
          </a:bodyPr>
          <a:lstStyle/>
          <a:p>
            <a:r>
              <a:rPr lang="en-IE" sz="16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Source: https://www.letscraftni.com/womens-organisations.html</a:t>
            </a:r>
            <a:endParaRPr lang="en-IE" sz="1600" dirty="0">
              <a:solidFill>
                <a:srgbClr val="FFC652"/>
              </a:solidFill>
              <a:latin typeface="Josefin Sans" pitchFamily="2" charset="0"/>
            </a:endParaRPr>
          </a:p>
        </p:txBody>
      </p:sp>
    </p:spTree>
    <p:extLst>
      <p:ext uri="{BB962C8B-B14F-4D97-AF65-F5344CB8AC3E}">
        <p14:creationId xmlns:p14="http://schemas.microsoft.com/office/powerpoint/2010/main" val="284533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91418-4920-4FAD-FDFB-CDC41F2F896F}"/>
              </a:ext>
            </a:extLst>
          </p:cNvPr>
          <p:cNvSpPr>
            <a:spLocks noGrp="1"/>
          </p:cNvSpPr>
          <p:nvPr>
            <p:ph type="sldNum" sz="quarter" idx="12"/>
          </p:nvPr>
        </p:nvSpPr>
        <p:spPr/>
        <p:txBody>
          <a:bodyPr/>
          <a:lstStyle/>
          <a:p>
            <a:fld id="{48F63A3B-78C7-47BE-AE5E-E10140E04643}" type="slidenum">
              <a:rPr lang="en-US" smtClean="0"/>
              <a:t>36</a:t>
            </a:fld>
            <a:endParaRPr lang="en-US"/>
          </a:p>
        </p:txBody>
      </p:sp>
      <p:sp>
        <p:nvSpPr>
          <p:cNvPr id="4" name="TextBox 3">
            <a:extLst>
              <a:ext uri="{FF2B5EF4-FFF2-40B4-BE49-F238E27FC236}">
                <a16:creationId xmlns:a16="http://schemas.microsoft.com/office/drawing/2014/main" id="{A4993170-EA7A-3FD0-95B1-A0DF17A690D9}"/>
              </a:ext>
            </a:extLst>
          </p:cNvPr>
          <p:cNvSpPr txBox="1"/>
          <p:nvPr/>
        </p:nvSpPr>
        <p:spPr>
          <a:xfrm>
            <a:off x="277903" y="1820361"/>
            <a:ext cx="5909767" cy="3785652"/>
          </a:xfrm>
          <a:prstGeom prst="rect">
            <a:avLst/>
          </a:prstGeom>
          <a:noFill/>
        </p:spPr>
        <p:txBody>
          <a:bodyPr wrap="square" rtlCol="0">
            <a:spAutoFit/>
          </a:bodyPr>
          <a:lstStyle/>
          <a:p>
            <a:r>
              <a:rPr lang="en-US" sz="2000" b="1" dirty="0">
                <a:solidFill>
                  <a:srgbClr val="333333"/>
                </a:solidFill>
                <a:latin typeface="Josefin Sans" pitchFamily="2" charset="0"/>
              </a:rPr>
              <a:t>‘Light in dark places’: exploring qualitative data from a longitudinal study using creative arts as a form of social prescribing</a:t>
            </a:r>
          </a:p>
          <a:p>
            <a:endParaRPr lang="en-US" sz="2000" b="1" dirty="0">
              <a:solidFill>
                <a:srgbClr val="333333"/>
              </a:solidFill>
              <a:latin typeface="Josefin Sans" pitchFamily="2" charset="0"/>
            </a:endParaRPr>
          </a:p>
          <a:p>
            <a:r>
              <a:rPr lang="en-US" sz="2000" dirty="0">
                <a:solidFill>
                  <a:srgbClr val="333333"/>
                </a:solidFill>
                <a:latin typeface="Josefin Sans" pitchFamily="2" charset="0"/>
              </a:rPr>
              <a:t>Participant reactions demonstrate that the </a:t>
            </a:r>
            <a:r>
              <a:rPr lang="en-US" sz="2000" dirty="0" err="1">
                <a:solidFill>
                  <a:srgbClr val="333333"/>
                </a:solidFill>
                <a:latin typeface="Josefin Sans" pitchFamily="2" charset="0"/>
              </a:rPr>
              <a:t>programme</a:t>
            </a:r>
            <a:r>
              <a:rPr lang="en-US" sz="2000" dirty="0">
                <a:solidFill>
                  <a:srgbClr val="333333"/>
                </a:solidFill>
                <a:latin typeface="Josefin Sans" pitchFamily="2" charset="0"/>
              </a:rPr>
              <a:t> provided a range of personal and social benefits rarely considered or explored in comparative studies. The analysis suggests participants were able to self-manage aspects of their health-related conditions and were able to make progress towards a better physical and/or mental health.</a:t>
            </a:r>
            <a:endParaRPr lang="en-US" sz="2000" b="1" dirty="0">
              <a:solidFill>
                <a:srgbClr val="333333"/>
              </a:solidFill>
              <a:latin typeface="Josefin Sans" pitchFamily="2" charset="0"/>
            </a:endParaRPr>
          </a:p>
        </p:txBody>
      </p:sp>
      <p:pic>
        <p:nvPicPr>
          <p:cNvPr id="5" name="Picture 4" descr="Sun shining through the trees&#10;&#10;Description automatically generated with medium confidence">
            <a:extLst>
              <a:ext uri="{FF2B5EF4-FFF2-40B4-BE49-F238E27FC236}">
                <a16:creationId xmlns:a16="http://schemas.microsoft.com/office/drawing/2014/main" id="{7BA1A566-95CC-CADA-561B-A63ACB53FD60}"/>
              </a:ext>
            </a:extLst>
          </p:cNvPr>
          <p:cNvPicPr>
            <a:picLocks noChangeAspect="1"/>
          </p:cNvPicPr>
          <p:nvPr/>
        </p:nvPicPr>
        <p:blipFill rotWithShape="1">
          <a:blip r:embed="rId2">
            <a:extLst>
              <a:ext uri="{28A0092B-C50C-407E-A947-70E740481C1C}">
                <a14:useLocalDpi xmlns:a14="http://schemas.microsoft.com/office/drawing/2010/main" val="0"/>
              </a:ext>
            </a:extLst>
          </a:blip>
          <a:srcRect l="10633"/>
          <a:stretch/>
        </p:blipFill>
        <p:spPr>
          <a:xfrm>
            <a:off x="7041928" y="1131920"/>
            <a:ext cx="5093909" cy="5279391"/>
          </a:xfrm>
          <a:prstGeom prst="rect">
            <a:avLst/>
          </a:prstGeom>
        </p:spPr>
      </p:pic>
      <p:sp>
        <p:nvSpPr>
          <p:cNvPr id="3" name="TextBox 2">
            <a:extLst>
              <a:ext uri="{FF2B5EF4-FFF2-40B4-BE49-F238E27FC236}">
                <a16:creationId xmlns:a16="http://schemas.microsoft.com/office/drawing/2014/main" id="{FA33455C-40C9-0F77-DA4A-B910DD3C2697}"/>
              </a:ext>
            </a:extLst>
          </p:cNvPr>
          <p:cNvSpPr txBox="1"/>
          <p:nvPr/>
        </p:nvSpPr>
        <p:spPr>
          <a:xfrm>
            <a:off x="0" y="209006"/>
            <a:ext cx="10566400" cy="1200329"/>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Research Paper – Using Arts as a Form of Social Prescribing - Light in Dark Places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0D8E6919-40A3-E787-B5E8-34F5416A2392}"/>
              </a:ext>
            </a:extLst>
          </p:cNvPr>
          <p:cNvSpPr txBox="1"/>
          <p:nvPr/>
        </p:nvSpPr>
        <p:spPr>
          <a:xfrm>
            <a:off x="217418" y="5728404"/>
            <a:ext cx="4832458" cy="584775"/>
          </a:xfrm>
          <a:prstGeom prst="rect">
            <a:avLst/>
          </a:prstGeom>
          <a:noFill/>
        </p:spPr>
        <p:txBody>
          <a:bodyPr wrap="square">
            <a:spAutoFit/>
          </a:bodyPr>
          <a:lstStyle/>
          <a:p>
            <a:r>
              <a:rPr lang="en-IE" sz="1600" dirty="0" err="1">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Source:www.tandfonline.com</a:t>
            </a:r>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/doi/full/10.1080/17533015.2018.1490786</a:t>
            </a:r>
            <a:endParaRPr lang="en-IE" sz="1600" dirty="0">
              <a:solidFill>
                <a:srgbClr val="FFC652"/>
              </a:solidFill>
              <a:latin typeface="Josefin Sans" pitchFamily="2" charset="0"/>
            </a:endParaRPr>
          </a:p>
        </p:txBody>
      </p:sp>
      <p:grpSp>
        <p:nvGrpSpPr>
          <p:cNvPr id="46" name="Group 45">
            <a:extLst>
              <a:ext uri="{FF2B5EF4-FFF2-40B4-BE49-F238E27FC236}">
                <a16:creationId xmlns:a16="http://schemas.microsoft.com/office/drawing/2014/main" id="{EFDA93EC-86EB-0C7B-686D-DF87DA09CF8D}"/>
              </a:ext>
            </a:extLst>
          </p:cNvPr>
          <p:cNvGrpSpPr/>
          <p:nvPr/>
        </p:nvGrpSpPr>
        <p:grpSpPr>
          <a:xfrm>
            <a:off x="5968043" y="5009885"/>
            <a:ext cx="974944" cy="1560824"/>
            <a:chOff x="5283614" y="5027794"/>
            <a:chExt cx="974944" cy="1560824"/>
          </a:xfrm>
        </p:grpSpPr>
        <p:sp>
          <p:nvSpPr>
            <p:cNvPr id="9" name="Freeform 7">
              <a:extLst>
                <a:ext uri="{FF2B5EF4-FFF2-40B4-BE49-F238E27FC236}">
                  <a16:creationId xmlns:a16="http://schemas.microsoft.com/office/drawing/2014/main" id="{F86EBB66-4981-B851-D25E-AD39A9091095}"/>
                </a:ext>
              </a:extLst>
            </p:cNvPr>
            <p:cNvSpPr/>
            <p:nvPr/>
          </p:nvSpPr>
          <p:spPr>
            <a:xfrm>
              <a:off x="5620130" y="5150221"/>
              <a:ext cx="308975" cy="313626"/>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EA473B57-9009-8C4D-BFA3-7B74896FDC5F}"/>
                </a:ext>
              </a:extLst>
            </p:cNvPr>
            <p:cNvSpPr/>
            <p:nvPr/>
          </p:nvSpPr>
          <p:spPr>
            <a:xfrm>
              <a:off x="5353737" y="5048902"/>
              <a:ext cx="794986" cy="1515082"/>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16BF4322-F75D-B6F6-5482-DA4805F0056F}"/>
                </a:ext>
              </a:extLst>
            </p:cNvPr>
            <p:cNvSpPr/>
            <p:nvPr/>
          </p:nvSpPr>
          <p:spPr>
            <a:xfrm>
              <a:off x="5334329" y="5027794"/>
              <a:ext cx="845451" cy="1560824"/>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857F88E7-9E8B-AF39-B162-CFE36A9F6186}"/>
                </a:ext>
              </a:extLst>
            </p:cNvPr>
            <p:cNvSpPr/>
            <p:nvPr/>
          </p:nvSpPr>
          <p:spPr>
            <a:xfrm>
              <a:off x="6155910" y="5911341"/>
              <a:ext cx="102648" cy="148775"/>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708DE5FF-AEF4-0955-274D-8B075EC50C9D}"/>
                </a:ext>
              </a:extLst>
            </p:cNvPr>
            <p:cNvSpPr/>
            <p:nvPr/>
          </p:nvSpPr>
          <p:spPr>
            <a:xfrm>
              <a:off x="5283614" y="5303942"/>
              <a:ext cx="58811" cy="145087"/>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A8D941CA-C536-88A7-5E42-28ADF9093705}"/>
                </a:ext>
              </a:extLst>
            </p:cNvPr>
            <p:cNvSpPr/>
            <p:nvPr/>
          </p:nvSpPr>
          <p:spPr>
            <a:xfrm>
              <a:off x="5402597" y="6558086"/>
              <a:ext cx="105301" cy="23192"/>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6EA2000A-AA5B-14B8-D2C3-E048C2E1CE16}"/>
              </a:ext>
            </a:extLst>
          </p:cNvPr>
          <p:cNvGrpSpPr/>
          <p:nvPr/>
        </p:nvGrpSpPr>
        <p:grpSpPr>
          <a:xfrm>
            <a:off x="5646794" y="3085705"/>
            <a:ext cx="1279634" cy="2425931"/>
            <a:chOff x="6404858" y="2475920"/>
            <a:chExt cx="1339737" cy="2999072"/>
          </a:xfrm>
        </p:grpSpPr>
        <p:sp>
          <p:nvSpPr>
            <p:cNvPr id="16" name="Freeform 14">
              <a:extLst>
                <a:ext uri="{FF2B5EF4-FFF2-40B4-BE49-F238E27FC236}">
                  <a16:creationId xmlns:a16="http://schemas.microsoft.com/office/drawing/2014/main" id="{D4656302-1EAF-CEC8-F8A8-1A3216673497}"/>
                </a:ext>
              </a:extLst>
            </p:cNvPr>
            <p:cNvSpPr/>
            <p:nvPr/>
          </p:nvSpPr>
          <p:spPr>
            <a:xfrm>
              <a:off x="6837197" y="3452041"/>
              <a:ext cx="13343" cy="12278"/>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7" name="Freeform 15">
              <a:extLst>
                <a:ext uri="{FF2B5EF4-FFF2-40B4-BE49-F238E27FC236}">
                  <a16:creationId xmlns:a16="http://schemas.microsoft.com/office/drawing/2014/main" id="{EFD4F41A-B126-B84B-6847-F2FA11EEC6EA}"/>
                </a:ext>
              </a:extLst>
            </p:cNvPr>
            <p:cNvSpPr/>
            <p:nvPr/>
          </p:nvSpPr>
          <p:spPr>
            <a:xfrm>
              <a:off x="6852024" y="3464319"/>
              <a:ext cx="47446" cy="3376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8" name="Freeform 16">
              <a:extLst>
                <a:ext uri="{FF2B5EF4-FFF2-40B4-BE49-F238E27FC236}">
                  <a16:creationId xmlns:a16="http://schemas.microsoft.com/office/drawing/2014/main" id="{68845C46-1C01-0754-8972-ACE8C7CC9447}"/>
                </a:ext>
              </a:extLst>
            </p:cNvPr>
            <p:cNvSpPr/>
            <p:nvPr/>
          </p:nvSpPr>
          <p:spPr>
            <a:xfrm>
              <a:off x="6902435" y="3499620"/>
              <a:ext cx="13343" cy="7673"/>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C282D93D-81F9-8BB5-FA11-705C08903388}"/>
                </a:ext>
              </a:extLst>
            </p:cNvPr>
            <p:cNvSpPr/>
            <p:nvPr/>
          </p:nvSpPr>
          <p:spPr>
            <a:xfrm>
              <a:off x="7396166" y="3161967"/>
              <a:ext cx="1482" cy="38369"/>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EF1083E8-5712-ED2D-F60C-9254B05B4B77}"/>
                </a:ext>
              </a:extLst>
            </p:cNvPr>
            <p:cNvSpPr/>
            <p:nvPr/>
          </p:nvSpPr>
          <p:spPr>
            <a:xfrm>
              <a:off x="6975087" y="3533385"/>
              <a:ext cx="13343" cy="4604"/>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02FDC0FB-3537-9281-9F79-36EFC67D64EC}"/>
                </a:ext>
              </a:extLst>
            </p:cNvPr>
            <p:cNvSpPr/>
            <p:nvPr/>
          </p:nvSpPr>
          <p:spPr>
            <a:xfrm>
              <a:off x="6918744" y="3510363"/>
              <a:ext cx="13343" cy="6139"/>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6352A409-2AB4-3A77-6B2C-85F9E3BEF880}"/>
                </a:ext>
              </a:extLst>
            </p:cNvPr>
            <p:cNvSpPr/>
            <p:nvPr/>
          </p:nvSpPr>
          <p:spPr>
            <a:xfrm>
              <a:off x="6994361" y="3539524"/>
              <a:ext cx="11860" cy="3068"/>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09F6591C-511A-FEA3-8136-C6BFC4336420}"/>
                </a:ext>
              </a:extLst>
            </p:cNvPr>
            <p:cNvSpPr/>
            <p:nvPr/>
          </p:nvSpPr>
          <p:spPr>
            <a:xfrm>
              <a:off x="7012153" y="3544128"/>
              <a:ext cx="11860" cy="3070"/>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500260A2-D212-B2C3-7CFC-A96C1EEFE45E}"/>
                </a:ext>
              </a:extLst>
            </p:cNvPr>
            <p:cNvSpPr/>
            <p:nvPr/>
          </p:nvSpPr>
          <p:spPr>
            <a:xfrm>
              <a:off x="7394684" y="3200338"/>
              <a:ext cx="1482" cy="16882"/>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0FD75598-0362-DA17-A0BC-A097733E782E}"/>
                </a:ext>
              </a:extLst>
            </p:cNvPr>
            <p:cNvSpPr/>
            <p:nvPr/>
          </p:nvSpPr>
          <p:spPr>
            <a:xfrm>
              <a:off x="6936536" y="3518037"/>
              <a:ext cx="34101" cy="1381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11255113-A7AC-C05E-AB8E-AD29CE0F5544}"/>
                </a:ext>
              </a:extLst>
            </p:cNvPr>
            <p:cNvSpPr/>
            <p:nvPr/>
          </p:nvSpPr>
          <p:spPr>
            <a:xfrm>
              <a:off x="7175248" y="3527246"/>
              <a:ext cx="28170" cy="10743"/>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1DA91D88-53AF-3EA8-E55F-811B445CB9F1}"/>
                </a:ext>
              </a:extLst>
            </p:cNvPr>
            <p:cNvSpPr/>
            <p:nvPr/>
          </p:nvSpPr>
          <p:spPr>
            <a:xfrm>
              <a:off x="6736592" y="2868158"/>
              <a:ext cx="658091" cy="571191"/>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63F2A9E-E7B0-E497-9BC5-EBC1623F6FA3}"/>
                </a:ext>
              </a:extLst>
            </p:cNvPr>
            <p:cNvSpPr/>
            <p:nvPr/>
          </p:nvSpPr>
          <p:spPr>
            <a:xfrm>
              <a:off x="6785303" y="3392185"/>
              <a:ext cx="50411" cy="58322"/>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06AE59F2-1658-0BB8-C34B-5C79E40B8DF3}"/>
                </a:ext>
              </a:extLst>
            </p:cNvPr>
            <p:cNvSpPr/>
            <p:nvPr/>
          </p:nvSpPr>
          <p:spPr>
            <a:xfrm>
              <a:off x="7029945" y="3547199"/>
              <a:ext cx="17792" cy="3068"/>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2A3FF6B6-BB81-2F92-E15E-130778077E28}"/>
                </a:ext>
              </a:extLst>
            </p:cNvPr>
            <p:cNvSpPr/>
            <p:nvPr/>
          </p:nvSpPr>
          <p:spPr>
            <a:xfrm>
              <a:off x="7255312" y="3476599"/>
              <a:ext cx="23723" cy="19951"/>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D3E04ED4-841C-5137-E8AA-48FA71912B28}"/>
                </a:ext>
              </a:extLst>
            </p:cNvPr>
            <p:cNvSpPr/>
            <p:nvPr/>
          </p:nvSpPr>
          <p:spPr>
            <a:xfrm>
              <a:off x="7203418" y="3504225"/>
              <a:ext cx="40031" cy="21485"/>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FAA5C730-2D8A-163A-8C91-0B6BBE4098B9}"/>
                </a:ext>
              </a:extLst>
            </p:cNvPr>
            <p:cNvSpPr/>
            <p:nvPr/>
          </p:nvSpPr>
          <p:spPr>
            <a:xfrm>
              <a:off x="7394684" y="3220289"/>
              <a:ext cx="1482" cy="19951"/>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3" name="Freeform 31">
              <a:extLst>
                <a:ext uri="{FF2B5EF4-FFF2-40B4-BE49-F238E27FC236}">
                  <a16:creationId xmlns:a16="http://schemas.microsoft.com/office/drawing/2014/main" id="{1DF59159-522B-4D21-6B80-0FC9908ABA04}"/>
                </a:ext>
              </a:extLst>
            </p:cNvPr>
            <p:cNvSpPr/>
            <p:nvPr/>
          </p:nvSpPr>
          <p:spPr>
            <a:xfrm>
              <a:off x="6785303" y="3161967"/>
              <a:ext cx="610863" cy="390470"/>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4" name="Freeform 32">
              <a:extLst>
                <a:ext uri="{FF2B5EF4-FFF2-40B4-BE49-F238E27FC236}">
                  <a16:creationId xmlns:a16="http://schemas.microsoft.com/office/drawing/2014/main" id="{7843BCBD-BDBF-5757-DDD7-6222530CD5D5}"/>
                </a:ext>
              </a:extLst>
            </p:cNvPr>
            <p:cNvSpPr/>
            <p:nvPr/>
          </p:nvSpPr>
          <p:spPr>
            <a:xfrm>
              <a:off x="6784559" y="2899482"/>
              <a:ext cx="222392" cy="40087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5" name="Freeform 33">
              <a:extLst>
                <a:ext uri="{FF2B5EF4-FFF2-40B4-BE49-F238E27FC236}">
                  <a16:creationId xmlns:a16="http://schemas.microsoft.com/office/drawing/2014/main" id="{162E54ED-CA2B-CB44-B1B0-25985D15E28C}"/>
                </a:ext>
              </a:extLst>
            </p:cNvPr>
            <p:cNvSpPr/>
            <p:nvPr/>
          </p:nvSpPr>
          <p:spPr>
            <a:xfrm>
              <a:off x="6706666" y="2840296"/>
              <a:ext cx="719985" cy="2634696"/>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6" name="Freeform 34">
              <a:extLst>
                <a:ext uri="{FF2B5EF4-FFF2-40B4-BE49-F238E27FC236}">
                  <a16:creationId xmlns:a16="http://schemas.microsoft.com/office/drawing/2014/main" id="{E7E624A8-6BC9-85F8-30DE-BC5B5F3DDA3B}"/>
                </a:ext>
              </a:extLst>
            </p:cNvPr>
            <p:cNvSpPr/>
            <p:nvPr/>
          </p:nvSpPr>
          <p:spPr>
            <a:xfrm>
              <a:off x="7323573" y="3614212"/>
              <a:ext cx="236456" cy="241532"/>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 name="Freeform 35">
              <a:extLst>
                <a:ext uri="{FF2B5EF4-FFF2-40B4-BE49-F238E27FC236}">
                  <a16:creationId xmlns:a16="http://schemas.microsoft.com/office/drawing/2014/main" id="{43AD4E20-7450-E454-CB35-373176DE9364}"/>
                </a:ext>
              </a:extLst>
            </p:cNvPr>
            <p:cNvSpPr/>
            <p:nvPr/>
          </p:nvSpPr>
          <p:spPr>
            <a:xfrm>
              <a:off x="6404858" y="2812380"/>
              <a:ext cx="279623" cy="133182"/>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33272F1C-606C-8E53-3C8F-F53FBD4883A3}"/>
                </a:ext>
              </a:extLst>
            </p:cNvPr>
            <p:cNvSpPr/>
            <p:nvPr/>
          </p:nvSpPr>
          <p:spPr>
            <a:xfrm>
              <a:off x="6794200" y="2617120"/>
              <a:ext cx="82493" cy="160339"/>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0EAF6908-C99D-F749-9B01-2029D107B529}"/>
                </a:ext>
              </a:extLst>
            </p:cNvPr>
            <p:cNvSpPr/>
            <p:nvPr/>
          </p:nvSpPr>
          <p:spPr>
            <a:xfrm>
              <a:off x="7320346" y="2713811"/>
              <a:ext cx="101026" cy="148155"/>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75661306-D45F-C4D9-0607-42A649B2054B}"/>
                </a:ext>
              </a:extLst>
            </p:cNvPr>
            <p:cNvSpPr/>
            <p:nvPr/>
          </p:nvSpPr>
          <p:spPr>
            <a:xfrm>
              <a:off x="6532877" y="3548562"/>
              <a:ext cx="235002" cy="268757"/>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B935474F-65F2-2EA6-1216-E9318F6CDE64}"/>
                </a:ext>
              </a:extLst>
            </p:cNvPr>
            <p:cNvSpPr/>
            <p:nvPr/>
          </p:nvSpPr>
          <p:spPr>
            <a:xfrm>
              <a:off x="7132358" y="2475920"/>
              <a:ext cx="39829" cy="244130"/>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2" name="Freeform 40">
              <a:extLst>
                <a:ext uri="{FF2B5EF4-FFF2-40B4-BE49-F238E27FC236}">
                  <a16:creationId xmlns:a16="http://schemas.microsoft.com/office/drawing/2014/main" id="{AC40C5E0-6B93-7FC8-3CD2-FFAE72D66417}"/>
                </a:ext>
              </a:extLst>
            </p:cNvPr>
            <p:cNvSpPr/>
            <p:nvPr/>
          </p:nvSpPr>
          <p:spPr>
            <a:xfrm>
              <a:off x="7468103" y="2953237"/>
              <a:ext cx="276492" cy="110503"/>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3" name="Freeform 41">
              <a:extLst>
                <a:ext uri="{FF2B5EF4-FFF2-40B4-BE49-F238E27FC236}">
                  <a16:creationId xmlns:a16="http://schemas.microsoft.com/office/drawing/2014/main" id="{F4EEC6D8-7D04-4EFE-5D71-3A9AEDF96034}"/>
                </a:ext>
              </a:extLst>
            </p:cNvPr>
            <p:cNvSpPr/>
            <p:nvPr/>
          </p:nvSpPr>
          <p:spPr>
            <a:xfrm>
              <a:off x="7477802" y="3325007"/>
              <a:ext cx="139283" cy="61383"/>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4" name="Freeform 42">
              <a:extLst>
                <a:ext uri="{FF2B5EF4-FFF2-40B4-BE49-F238E27FC236}">
                  <a16:creationId xmlns:a16="http://schemas.microsoft.com/office/drawing/2014/main" id="{9A1D5A91-BE15-0164-5023-F2458C385A3D}"/>
                </a:ext>
              </a:extLst>
            </p:cNvPr>
            <p:cNvSpPr/>
            <p:nvPr/>
          </p:nvSpPr>
          <p:spPr>
            <a:xfrm>
              <a:off x="6476906" y="3234624"/>
              <a:ext cx="139949" cy="58402"/>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57859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F080C-41CF-F437-643A-400D302A97F4}"/>
              </a:ext>
            </a:extLst>
          </p:cNvPr>
          <p:cNvSpPr>
            <a:spLocks noGrp="1"/>
          </p:cNvSpPr>
          <p:nvPr>
            <p:ph type="sldNum" sz="quarter" idx="12"/>
          </p:nvPr>
        </p:nvSpPr>
        <p:spPr/>
        <p:txBody>
          <a:bodyPr/>
          <a:lstStyle/>
          <a:p>
            <a:fld id="{48F63A3B-78C7-47BE-AE5E-E10140E04643}" type="slidenum">
              <a:rPr lang="en-US" smtClean="0"/>
              <a:t>37</a:t>
            </a:fld>
            <a:endParaRPr lang="en-US"/>
          </a:p>
        </p:txBody>
      </p:sp>
      <p:sp>
        <p:nvSpPr>
          <p:cNvPr id="6" name="TextBox 5">
            <a:extLst>
              <a:ext uri="{FF2B5EF4-FFF2-40B4-BE49-F238E27FC236}">
                <a16:creationId xmlns:a16="http://schemas.microsoft.com/office/drawing/2014/main" id="{6A6FF068-A401-0778-BADF-DFD64CE86DEC}"/>
              </a:ext>
            </a:extLst>
          </p:cNvPr>
          <p:cNvSpPr txBox="1"/>
          <p:nvPr/>
        </p:nvSpPr>
        <p:spPr>
          <a:xfrm>
            <a:off x="6737393" y="1890117"/>
            <a:ext cx="5325762" cy="3077766"/>
          </a:xfrm>
          <a:prstGeom prst="rect">
            <a:avLst/>
          </a:prstGeom>
          <a:noFill/>
        </p:spPr>
        <p:txBody>
          <a:bodyPr wrap="square" rtlCol="0">
            <a:spAutoFit/>
          </a:bodyPr>
          <a:lstStyle/>
          <a:p>
            <a:r>
              <a:rPr lang="en-IE" sz="2700" dirty="0">
                <a:latin typeface="Josefin Sans" pitchFamily="2" charset="0"/>
              </a:rPr>
              <a:t>Can Art Save Us?  Is a podcast that features </a:t>
            </a:r>
            <a:r>
              <a:rPr lang="en-US" sz="2700" dirty="0">
                <a:latin typeface="Josefin Sans" pitchFamily="2" charset="0"/>
              </a:rPr>
              <a:t>diverse and award-winning artists about the role of curiosity and courage in their lives and work that offer wellbeing benefits for all of us</a:t>
            </a:r>
            <a:endParaRPr lang="en-IE" sz="2700" dirty="0">
              <a:latin typeface="Josefin Sans" pitchFamily="2" charset="0"/>
            </a:endParaRPr>
          </a:p>
          <a:p>
            <a:endParaRPr lang="en-IE" dirty="0">
              <a:latin typeface="Josefin Sans" pitchFamily="2" charset="0"/>
            </a:endParaRPr>
          </a:p>
          <a:p>
            <a:r>
              <a:rPr lang="en-IE" sz="1400" dirty="0">
                <a:latin typeface="Josefin Sans" pitchFamily="2" charset="0"/>
                <a:hlinkClick r:id="rId2"/>
              </a:rPr>
              <a:t>https://canartsaveus.podbean.com/</a:t>
            </a:r>
            <a:endParaRPr lang="en-IE" sz="1400" dirty="0">
              <a:latin typeface="Josefin Sans" pitchFamily="2" charset="0"/>
            </a:endParaRPr>
          </a:p>
        </p:txBody>
      </p:sp>
      <p:pic>
        <p:nvPicPr>
          <p:cNvPr id="8" name="Picture 7" descr="A picture containing text&#10;&#10;Description automatically generated">
            <a:extLst>
              <a:ext uri="{FF2B5EF4-FFF2-40B4-BE49-F238E27FC236}">
                <a16:creationId xmlns:a16="http://schemas.microsoft.com/office/drawing/2014/main" id="{73B7F3D9-BC26-9215-FF1D-26F856405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11" y="0"/>
            <a:ext cx="6672410" cy="6858000"/>
          </a:xfrm>
          <a:prstGeom prst="rect">
            <a:avLst/>
          </a:prstGeom>
        </p:spPr>
      </p:pic>
      <p:sp>
        <p:nvSpPr>
          <p:cNvPr id="5" name="TextBox 4">
            <a:extLst>
              <a:ext uri="{FF2B5EF4-FFF2-40B4-BE49-F238E27FC236}">
                <a16:creationId xmlns:a16="http://schemas.microsoft.com/office/drawing/2014/main" id="{31916922-D3CB-40CD-6892-31040005871E}"/>
              </a:ext>
            </a:extLst>
          </p:cNvPr>
          <p:cNvSpPr txBox="1"/>
          <p:nvPr/>
        </p:nvSpPr>
        <p:spPr>
          <a:xfrm>
            <a:off x="7030720" y="226387"/>
            <a:ext cx="5107794" cy="646331"/>
          </a:xfrm>
          <a:prstGeom prst="rect">
            <a:avLst/>
          </a:prstGeom>
          <a:solidFill>
            <a:srgbClr val="FFC652"/>
          </a:solidFill>
        </p:spPr>
        <p:txBody>
          <a:bodyPr wrap="square" rtlCol="0">
            <a:spAutoFit/>
          </a:bodyPr>
          <a:lstStyle/>
          <a:p>
            <a:pPr algn="r"/>
            <a:r>
              <a:rPr lang="en-IE" sz="3600" b="1" dirty="0">
                <a:latin typeface="Amatic SC" panose="00000500000000000000" pitchFamily="2" charset="-79"/>
                <a:cs typeface="Amatic SC" panose="00000500000000000000" pitchFamily="2" charset="-79"/>
              </a:rPr>
              <a:t>Interested in learning more?</a:t>
            </a:r>
          </a:p>
        </p:txBody>
      </p:sp>
    </p:spTree>
    <p:extLst>
      <p:ext uri="{BB962C8B-B14F-4D97-AF65-F5344CB8AC3E}">
        <p14:creationId xmlns:p14="http://schemas.microsoft.com/office/powerpoint/2010/main" val="3532581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n-IE" dirty="0"/>
              <a:t>In this section, we look at some examples of social prescribing the wider areas of culture, including theatre</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082876"/>
            <a:ext cx="7718578" cy="697326"/>
          </a:xfrm>
        </p:spPr>
        <p:txBody>
          <a:bodyPr/>
          <a:lstStyle/>
          <a:p>
            <a:r>
              <a:rPr lang="en-IE" dirty="0"/>
              <a:t>A prescription of culture &amp; theatre</a:t>
            </a:r>
          </a:p>
        </p:txBody>
      </p:sp>
    </p:spTree>
    <p:extLst>
      <p:ext uri="{BB962C8B-B14F-4D97-AF65-F5344CB8AC3E}">
        <p14:creationId xmlns:p14="http://schemas.microsoft.com/office/powerpoint/2010/main" val="163513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AE06C-E360-3F4D-C138-DB04CB465F0B}"/>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5" name="Picture 4" descr="Calendar&#10;&#10;Description automatically generated">
            <a:extLst>
              <a:ext uri="{FF2B5EF4-FFF2-40B4-BE49-F238E27FC236}">
                <a16:creationId xmlns:a16="http://schemas.microsoft.com/office/drawing/2014/main" id="{B4E5254F-D780-E765-D335-60C004C7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686077"/>
            <a:ext cx="5155091" cy="457890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E7B6A2C-CB4F-4512-3002-93E2B1A1C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1" y="676254"/>
            <a:ext cx="5239206" cy="4601927"/>
          </a:xfrm>
          <a:prstGeom prst="rect">
            <a:avLst/>
          </a:prstGeom>
        </p:spPr>
      </p:pic>
      <p:sp>
        <p:nvSpPr>
          <p:cNvPr id="9" name="TextBox 8">
            <a:extLst>
              <a:ext uri="{FF2B5EF4-FFF2-40B4-BE49-F238E27FC236}">
                <a16:creationId xmlns:a16="http://schemas.microsoft.com/office/drawing/2014/main" id="{4AF4C3E8-2CD2-1002-85FF-CA39B1AC8CD8}"/>
              </a:ext>
            </a:extLst>
          </p:cNvPr>
          <p:cNvSpPr txBox="1"/>
          <p:nvPr/>
        </p:nvSpPr>
        <p:spPr>
          <a:xfrm>
            <a:off x="223520" y="5430916"/>
            <a:ext cx="11602720" cy="1107996"/>
          </a:xfrm>
          <a:prstGeom prst="rect">
            <a:avLst/>
          </a:prstGeom>
          <a:solidFill>
            <a:srgbClr val="FEC752"/>
          </a:solidFill>
        </p:spPr>
        <p:txBody>
          <a:bodyPr wrap="square" rtlCol="0">
            <a:spAutoFit/>
          </a:bodyPr>
          <a:lstStyle/>
          <a:p>
            <a:r>
              <a:rPr lang="en-IE" sz="2200" dirty="0">
                <a:latin typeface="Josefin Sans" pitchFamily="2" charset="0"/>
              </a:rPr>
              <a:t>Culture on Prescription is a website focused entirely on Arts and Culture for Social Prescribing. You can download their Myth Buster and find out more on their website: https://cultureonprescription.org.uk/</a:t>
            </a:r>
          </a:p>
        </p:txBody>
      </p:sp>
      <p:sp>
        <p:nvSpPr>
          <p:cNvPr id="3" name="TextBox 2">
            <a:extLst>
              <a:ext uri="{FF2B5EF4-FFF2-40B4-BE49-F238E27FC236}">
                <a16:creationId xmlns:a16="http://schemas.microsoft.com/office/drawing/2014/main" id="{034DA918-9BDB-BD97-F47E-5A1F6B8006DE}"/>
              </a:ext>
            </a:extLst>
          </p:cNvPr>
          <p:cNvSpPr txBox="1"/>
          <p:nvPr/>
        </p:nvSpPr>
        <p:spPr>
          <a:xfrm>
            <a:off x="0" y="275565"/>
            <a:ext cx="9016836"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Social Prescribing and Culture on Prescription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71046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47A36-71B4-9D20-A00C-7F188A2919C9}"/>
              </a:ext>
            </a:extLst>
          </p:cNvPr>
          <p:cNvSpPr>
            <a:spLocks noGrp="1"/>
          </p:cNvSpPr>
          <p:nvPr>
            <p:ph type="body" sz="quarter" idx="17"/>
          </p:nvPr>
        </p:nvSpPr>
        <p:spPr/>
        <p:txBody>
          <a:bodyPr/>
          <a:lstStyle/>
          <a:p>
            <a:r>
              <a:rPr lang="en-IE" dirty="0"/>
              <a:t>COURSE CONTENTS</a:t>
            </a:r>
          </a:p>
        </p:txBody>
      </p:sp>
      <p:sp>
        <p:nvSpPr>
          <p:cNvPr id="3" name="Text Placeholder 2">
            <a:extLst>
              <a:ext uri="{FF2B5EF4-FFF2-40B4-BE49-F238E27FC236}">
                <a16:creationId xmlns:a16="http://schemas.microsoft.com/office/drawing/2014/main" id="{DD0FF67A-496C-825D-CEB8-15B3D8DDC870}"/>
              </a:ext>
            </a:extLst>
          </p:cNvPr>
          <p:cNvSpPr>
            <a:spLocks noGrp="1"/>
          </p:cNvSpPr>
          <p:nvPr>
            <p:ph type="body" sz="quarter" idx="19"/>
          </p:nvPr>
        </p:nvSpPr>
        <p:spPr/>
        <p:txBody>
          <a:bodyPr/>
          <a:lstStyle/>
          <a:p>
            <a:r>
              <a:rPr lang="en-US" sz="2400" b="1" dirty="0"/>
              <a:t>Introduction to Social Prescribing</a:t>
            </a:r>
            <a:endParaRPr lang="en-IE" dirty="0"/>
          </a:p>
        </p:txBody>
      </p:sp>
      <p:sp>
        <p:nvSpPr>
          <p:cNvPr id="4" name="Text Placeholder 3">
            <a:extLst>
              <a:ext uri="{FF2B5EF4-FFF2-40B4-BE49-F238E27FC236}">
                <a16:creationId xmlns:a16="http://schemas.microsoft.com/office/drawing/2014/main" id="{5731DCD5-E6AF-6E58-6FDC-BC8076B8CB9B}"/>
              </a:ext>
            </a:extLst>
          </p:cNvPr>
          <p:cNvSpPr>
            <a:spLocks noGrp="1"/>
          </p:cNvSpPr>
          <p:nvPr>
            <p:ph type="body" sz="quarter" idx="21"/>
          </p:nvPr>
        </p:nvSpPr>
        <p:spPr/>
        <p:txBody>
          <a:bodyPr/>
          <a:lstStyle/>
          <a:p>
            <a:r>
              <a:rPr lang="en-US" sz="2400" b="1" dirty="0"/>
              <a:t>The </a:t>
            </a:r>
            <a:r>
              <a:rPr lang="en-US" dirty="0"/>
              <a:t>benefits of </a:t>
            </a:r>
            <a:r>
              <a:rPr lang="en-US" sz="2400" b="1" dirty="0"/>
              <a:t>Arts &amp; Culture </a:t>
            </a:r>
            <a:r>
              <a:rPr lang="en-US" dirty="0"/>
              <a:t>for </a:t>
            </a:r>
            <a:r>
              <a:rPr lang="en-US" sz="2400" b="1" dirty="0"/>
              <a:t>Health</a:t>
            </a:r>
            <a:endParaRPr lang="en-IE" dirty="0"/>
          </a:p>
        </p:txBody>
      </p:sp>
      <p:sp>
        <p:nvSpPr>
          <p:cNvPr id="5" name="Text Placeholder 4">
            <a:extLst>
              <a:ext uri="{FF2B5EF4-FFF2-40B4-BE49-F238E27FC236}">
                <a16:creationId xmlns:a16="http://schemas.microsoft.com/office/drawing/2014/main" id="{768AA04A-C2BE-5E5E-E230-854C21D29DFB}"/>
              </a:ext>
            </a:extLst>
          </p:cNvPr>
          <p:cNvSpPr>
            <a:spLocks noGrp="1"/>
          </p:cNvSpPr>
          <p:nvPr>
            <p:ph type="body" sz="quarter" idx="23"/>
          </p:nvPr>
        </p:nvSpPr>
        <p:spPr/>
        <p:txBody>
          <a:bodyPr/>
          <a:lstStyle/>
          <a:p>
            <a:r>
              <a:rPr lang="en-US" dirty="0"/>
              <a:t>using</a:t>
            </a:r>
            <a:r>
              <a:rPr lang="en-US" sz="2400" dirty="0"/>
              <a:t> creativity can bring people together</a:t>
            </a:r>
            <a:endParaRPr lang="en-IE" dirty="0"/>
          </a:p>
        </p:txBody>
      </p:sp>
      <p:sp>
        <p:nvSpPr>
          <p:cNvPr id="6" name="Text Placeholder 5">
            <a:extLst>
              <a:ext uri="{FF2B5EF4-FFF2-40B4-BE49-F238E27FC236}">
                <a16:creationId xmlns:a16="http://schemas.microsoft.com/office/drawing/2014/main" id="{04CA414A-6045-BA33-0D7F-F6A3F7E31363}"/>
              </a:ext>
            </a:extLst>
          </p:cNvPr>
          <p:cNvSpPr>
            <a:spLocks noGrp="1"/>
          </p:cNvSpPr>
          <p:nvPr>
            <p:ph type="body" sz="quarter" idx="25"/>
          </p:nvPr>
        </p:nvSpPr>
        <p:spPr/>
        <p:txBody>
          <a:bodyPr/>
          <a:lstStyle/>
          <a:p>
            <a:r>
              <a:rPr lang="en-IE" dirty="0"/>
              <a:t>A prescription of creativity &amp; ARTS</a:t>
            </a:r>
          </a:p>
        </p:txBody>
      </p:sp>
      <p:sp>
        <p:nvSpPr>
          <p:cNvPr id="7" name="Text Placeholder 6">
            <a:extLst>
              <a:ext uri="{FF2B5EF4-FFF2-40B4-BE49-F238E27FC236}">
                <a16:creationId xmlns:a16="http://schemas.microsoft.com/office/drawing/2014/main" id="{40E8B8C3-B548-0CC0-82DB-C29251FCE394}"/>
              </a:ext>
            </a:extLst>
          </p:cNvPr>
          <p:cNvSpPr>
            <a:spLocks noGrp="1"/>
          </p:cNvSpPr>
          <p:nvPr>
            <p:ph type="body" sz="quarter" idx="18"/>
          </p:nvPr>
        </p:nvSpPr>
        <p:spPr/>
        <p:txBody>
          <a:bodyPr/>
          <a:lstStyle/>
          <a:p>
            <a:r>
              <a:rPr lang="en-IE" dirty="0"/>
              <a:t>1</a:t>
            </a:r>
          </a:p>
        </p:txBody>
      </p:sp>
      <p:sp>
        <p:nvSpPr>
          <p:cNvPr id="8" name="Text Placeholder 7">
            <a:extLst>
              <a:ext uri="{FF2B5EF4-FFF2-40B4-BE49-F238E27FC236}">
                <a16:creationId xmlns:a16="http://schemas.microsoft.com/office/drawing/2014/main" id="{5D586FA6-E837-06A1-B459-8A64D49B3B8B}"/>
              </a:ext>
            </a:extLst>
          </p:cNvPr>
          <p:cNvSpPr>
            <a:spLocks noGrp="1"/>
          </p:cNvSpPr>
          <p:nvPr>
            <p:ph type="body" sz="quarter" idx="20"/>
          </p:nvPr>
        </p:nvSpPr>
        <p:spPr/>
        <p:txBody>
          <a:bodyPr/>
          <a:lstStyle/>
          <a:p>
            <a:r>
              <a:rPr lang="en-IE" dirty="0"/>
              <a:t>2</a:t>
            </a:r>
          </a:p>
        </p:txBody>
      </p:sp>
      <p:sp>
        <p:nvSpPr>
          <p:cNvPr id="9" name="Text Placeholder 8">
            <a:extLst>
              <a:ext uri="{FF2B5EF4-FFF2-40B4-BE49-F238E27FC236}">
                <a16:creationId xmlns:a16="http://schemas.microsoft.com/office/drawing/2014/main" id="{EC2F4D4D-E1A8-1496-EC69-D367CF69E75E}"/>
              </a:ext>
            </a:extLst>
          </p:cNvPr>
          <p:cNvSpPr>
            <a:spLocks noGrp="1"/>
          </p:cNvSpPr>
          <p:nvPr>
            <p:ph type="body" sz="quarter" idx="22"/>
          </p:nvPr>
        </p:nvSpPr>
        <p:spPr/>
        <p:txBody>
          <a:bodyPr/>
          <a:lstStyle/>
          <a:p>
            <a:r>
              <a:rPr lang="en-IE" dirty="0"/>
              <a:t>3</a:t>
            </a:r>
          </a:p>
        </p:txBody>
      </p:sp>
      <p:sp>
        <p:nvSpPr>
          <p:cNvPr id="10" name="Text Placeholder 9">
            <a:extLst>
              <a:ext uri="{FF2B5EF4-FFF2-40B4-BE49-F238E27FC236}">
                <a16:creationId xmlns:a16="http://schemas.microsoft.com/office/drawing/2014/main" id="{8C8486E6-2973-55F9-7F5B-36754366B87D}"/>
              </a:ext>
            </a:extLst>
          </p:cNvPr>
          <p:cNvSpPr>
            <a:spLocks noGrp="1"/>
          </p:cNvSpPr>
          <p:nvPr>
            <p:ph type="body" sz="quarter" idx="24"/>
          </p:nvPr>
        </p:nvSpPr>
        <p:spPr/>
        <p:txBody>
          <a:bodyPr/>
          <a:lstStyle/>
          <a:p>
            <a:r>
              <a:rPr lang="en-IE" dirty="0"/>
              <a:t>4</a:t>
            </a:r>
          </a:p>
        </p:txBody>
      </p:sp>
      <p:sp>
        <p:nvSpPr>
          <p:cNvPr id="11" name="Text Placeholder 10">
            <a:extLst>
              <a:ext uri="{FF2B5EF4-FFF2-40B4-BE49-F238E27FC236}">
                <a16:creationId xmlns:a16="http://schemas.microsoft.com/office/drawing/2014/main" id="{866D9D0B-B865-E7A8-DBFB-899C68D900BF}"/>
              </a:ext>
            </a:extLst>
          </p:cNvPr>
          <p:cNvSpPr>
            <a:spLocks noGrp="1"/>
          </p:cNvSpPr>
          <p:nvPr>
            <p:ph type="body" sz="quarter" idx="26"/>
          </p:nvPr>
        </p:nvSpPr>
        <p:spPr/>
        <p:txBody>
          <a:bodyPr/>
          <a:lstStyle/>
          <a:p>
            <a:r>
              <a:rPr lang="en-IE" dirty="0"/>
              <a:t>A prescription of culture &amp; theatre</a:t>
            </a:r>
          </a:p>
        </p:txBody>
      </p:sp>
      <p:sp>
        <p:nvSpPr>
          <p:cNvPr id="12" name="Text Placeholder 11">
            <a:extLst>
              <a:ext uri="{FF2B5EF4-FFF2-40B4-BE49-F238E27FC236}">
                <a16:creationId xmlns:a16="http://schemas.microsoft.com/office/drawing/2014/main" id="{103C5BFE-5CDA-8B0C-CA1A-0513FC84AF30}"/>
              </a:ext>
            </a:extLst>
          </p:cNvPr>
          <p:cNvSpPr>
            <a:spLocks noGrp="1"/>
          </p:cNvSpPr>
          <p:nvPr>
            <p:ph type="body" sz="quarter" idx="27"/>
          </p:nvPr>
        </p:nvSpPr>
        <p:spPr/>
        <p:txBody>
          <a:bodyPr/>
          <a:lstStyle/>
          <a:p>
            <a:r>
              <a:rPr lang="en-IE" dirty="0"/>
              <a:t>A prescription of music &amp; DANCE</a:t>
            </a:r>
          </a:p>
        </p:txBody>
      </p:sp>
      <p:sp>
        <p:nvSpPr>
          <p:cNvPr id="13" name="Text Placeholder 12">
            <a:extLst>
              <a:ext uri="{FF2B5EF4-FFF2-40B4-BE49-F238E27FC236}">
                <a16:creationId xmlns:a16="http://schemas.microsoft.com/office/drawing/2014/main" id="{EBE56DCA-FC06-398B-0BA9-9565E666D5AE}"/>
              </a:ext>
            </a:extLst>
          </p:cNvPr>
          <p:cNvSpPr>
            <a:spLocks noGrp="1"/>
          </p:cNvSpPr>
          <p:nvPr>
            <p:ph type="body" sz="quarter" idx="28"/>
          </p:nvPr>
        </p:nvSpPr>
        <p:spPr/>
        <p:txBody>
          <a:bodyPr/>
          <a:lstStyle/>
          <a:p>
            <a:r>
              <a:rPr lang="en-US" sz="2400" b="1" dirty="0"/>
              <a:t>Resources &amp; tools for cultural organisations</a:t>
            </a:r>
            <a:endParaRPr lang="en-IE" dirty="0"/>
          </a:p>
        </p:txBody>
      </p:sp>
      <p:sp>
        <p:nvSpPr>
          <p:cNvPr id="14" name="Text Placeholder 13">
            <a:extLst>
              <a:ext uri="{FF2B5EF4-FFF2-40B4-BE49-F238E27FC236}">
                <a16:creationId xmlns:a16="http://schemas.microsoft.com/office/drawing/2014/main" id="{79C57FD3-2427-9B6B-EE47-CC45D2BFF8AC}"/>
              </a:ext>
            </a:extLst>
          </p:cNvPr>
          <p:cNvSpPr>
            <a:spLocks noGrp="1"/>
          </p:cNvSpPr>
          <p:nvPr>
            <p:ph type="body" sz="quarter" idx="29"/>
          </p:nvPr>
        </p:nvSpPr>
        <p:spPr>
          <a:xfrm>
            <a:off x="9393013" y="4179457"/>
            <a:ext cx="1988622" cy="930105"/>
          </a:xfrm>
        </p:spPr>
        <p:txBody>
          <a:bodyPr/>
          <a:lstStyle/>
          <a:p>
            <a:r>
              <a:rPr lang="en-IE" dirty="0"/>
              <a:t>Takeaways</a:t>
            </a:r>
            <a:br>
              <a:rPr lang="en-IE" dirty="0"/>
            </a:br>
            <a:r>
              <a:rPr lang="en-IE" dirty="0"/>
              <a:t>&amp; future </a:t>
            </a:r>
            <a:br>
              <a:rPr lang="en-IE" dirty="0"/>
            </a:br>
            <a:r>
              <a:rPr lang="en-IE" dirty="0"/>
              <a:t>planning</a:t>
            </a:r>
          </a:p>
        </p:txBody>
      </p:sp>
      <p:sp>
        <p:nvSpPr>
          <p:cNvPr id="15" name="Text Placeholder 14">
            <a:extLst>
              <a:ext uri="{FF2B5EF4-FFF2-40B4-BE49-F238E27FC236}">
                <a16:creationId xmlns:a16="http://schemas.microsoft.com/office/drawing/2014/main" id="{150C5DBF-FFCD-0FE9-3C40-40239BB294B2}"/>
              </a:ext>
            </a:extLst>
          </p:cNvPr>
          <p:cNvSpPr>
            <a:spLocks noGrp="1"/>
          </p:cNvSpPr>
          <p:nvPr>
            <p:ph type="body" sz="quarter" idx="30"/>
          </p:nvPr>
        </p:nvSpPr>
        <p:spPr/>
        <p:txBody>
          <a:bodyPr/>
          <a:lstStyle/>
          <a:p>
            <a:r>
              <a:rPr lang="en-IE" dirty="0"/>
              <a:t>5</a:t>
            </a:r>
          </a:p>
        </p:txBody>
      </p:sp>
      <p:sp>
        <p:nvSpPr>
          <p:cNvPr id="16" name="Text Placeholder 15">
            <a:extLst>
              <a:ext uri="{FF2B5EF4-FFF2-40B4-BE49-F238E27FC236}">
                <a16:creationId xmlns:a16="http://schemas.microsoft.com/office/drawing/2014/main" id="{E1671F4D-22BB-CF58-DD28-F2EC59ADF18C}"/>
              </a:ext>
            </a:extLst>
          </p:cNvPr>
          <p:cNvSpPr>
            <a:spLocks noGrp="1"/>
          </p:cNvSpPr>
          <p:nvPr>
            <p:ph type="body" sz="quarter" idx="31"/>
          </p:nvPr>
        </p:nvSpPr>
        <p:spPr/>
        <p:txBody>
          <a:bodyPr/>
          <a:lstStyle/>
          <a:p>
            <a:r>
              <a:rPr lang="en-IE" dirty="0"/>
              <a:t>6</a:t>
            </a:r>
          </a:p>
        </p:txBody>
      </p:sp>
      <p:sp>
        <p:nvSpPr>
          <p:cNvPr id="17" name="Text Placeholder 16">
            <a:extLst>
              <a:ext uri="{FF2B5EF4-FFF2-40B4-BE49-F238E27FC236}">
                <a16:creationId xmlns:a16="http://schemas.microsoft.com/office/drawing/2014/main" id="{F7F44DB2-8547-90EE-9382-AF1AE81EBA48}"/>
              </a:ext>
            </a:extLst>
          </p:cNvPr>
          <p:cNvSpPr>
            <a:spLocks noGrp="1"/>
          </p:cNvSpPr>
          <p:nvPr>
            <p:ph type="body" sz="quarter" idx="32"/>
          </p:nvPr>
        </p:nvSpPr>
        <p:spPr/>
        <p:txBody>
          <a:bodyPr/>
          <a:lstStyle/>
          <a:p>
            <a:r>
              <a:rPr lang="en-IE" dirty="0"/>
              <a:t>7</a:t>
            </a:r>
          </a:p>
        </p:txBody>
      </p:sp>
      <p:sp>
        <p:nvSpPr>
          <p:cNvPr id="18" name="Text Placeholder 17">
            <a:extLst>
              <a:ext uri="{FF2B5EF4-FFF2-40B4-BE49-F238E27FC236}">
                <a16:creationId xmlns:a16="http://schemas.microsoft.com/office/drawing/2014/main" id="{63A43938-0ED2-5926-E0B1-4E32BCD2ABAB}"/>
              </a:ext>
            </a:extLst>
          </p:cNvPr>
          <p:cNvSpPr>
            <a:spLocks noGrp="1"/>
          </p:cNvSpPr>
          <p:nvPr>
            <p:ph type="body" sz="quarter" idx="33"/>
          </p:nvPr>
        </p:nvSpPr>
        <p:spPr/>
        <p:txBody>
          <a:bodyPr/>
          <a:lstStyle/>
          <a:p>
            <a:r>
              <a:rPr lang="en-IE" dirty="0"/>
              <a:t>8</a:t>
            </a:r>
          </a:p>
        </p:txBody>
      </p:sp>
    </p:spTree>
    <p:extLst>
      <p:ext uri="{BB962C8B-B14F-4D97-AF65-F5344CB8AC3E}">
        <p14:creationId xmlns:p14="http://schemas.microsoft.com/office/powerpoint/2010/main" val="2335479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A46F59AE-E5AC-3AE0-BBA1-92C080781E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81325" y="-373957"/>
            <a:ext cx="2888051" cy="2243397"/>
          </a:xfrm>
          <a:prstGeom prst="rect">
            <a:avLst/>
          </a:prstGeom>
        </p:spPr>
      </p:pic>
      <p:sp>
        <p:nvSpPr>
          <p:cNvPr id="2" name="Slide Number Placeholder 1">
            <a:extLst>
              <a:ext uri="{FF2B5EF4-FFF2-40B4-BE49-F238E27FC236}">
                <a16:creationId xmlns:a16="http://schemas.microsoft.com/office/drawing/2014/main" id="{882053CB-DDC8-5814-F49E-158D30D33AAB}"/>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4" name="TextBox 3">
            <a:extLst>
              <a:ext uri="{FF2B5EF4-FFF2-40B4-BE49-F238E27FC236}">
                <a16:creationId xmlns:a16="http://schemas.microsoft.com/office/drawing/2014/main" id="{72AB53CA-3D69-452B-8BE7-8E278809FAA4}"/>
              </a:ext>
            </a:extLst>
          </p:cNvPr>
          <p:cNvSpPr txBox="1"/>
          <p:nvPr/>
        </p:nvSpPr>
        <p:spPr>
          <a:xfrm>
            <a:off x="6096000" y="1429821"/>
            <a:ext cx="5801496" cy="5786199"/>
          </a:xfrm>
          <a:prstGeom prst="rect">
            <a:avLst/>
          </a:prstGeom>
          <a:noFill/>
        </p:spPr>
        <p:txBody>
          <a:bodyPr wrap="square" rtlCol="0">
            <a:spAutoFit/>
          </a:bodyPr>
          <a:lstStyle/>
          <a:p>
            <a:r>
              <a:rPr lang="en-US" sz="2200" dirty="0">
                <a:latin typeface="Josefin Sans" pitchFamily="2" charset="0"/>
              </a:rPr>
              <a:t>The Hawk's Well is a 340 seat theatre in Sligo, North West Ireland. Hawk’s Well Cultural Companions was an initiative set up in 2019 with the aim of providing increased opportunities for older people to engage with Sligo’s vibrant cultural and arts scene by setting up a network of people who would accompany each other to cultural events at the theatre.</a:t>
            </a:r>
            <a:endParaRPr lang="en-IE" sz="2200" dirty="0">
              <a:latin typeface="Josefin Sans" pitchFamily="2" charset="0"/>
            </a:endParaRPr>
          </a:p>
          <a:p>
            <a:endParaRPr lang="en-US" sz="2200" dirty="0">
              <a:solidFill>
                <a:srgbClr val="050505"/>
              </a:solidFill>
              <a:latin typeface="Josefin Sans" pitchFamily="2" charset="0"/>
            </a:endParaRPr>
          </a:p>
          <a:p>
            <a:r>
              <a:rPr lang="en-US" sz="2200" dirty="0">
                <a:solidFill>
                  <a:srgbClr val="050505"/>
                </a:solidFill>
                <a:latin typeface="Josefin Sans" pitchFamily="2" charset="0"/>
              </a:rPr>
              <a:t>Cultural Companions is a network of like-minded people interested in arts and culture who can accompany each other to cultural events. This is a great way for people to meet new people with shared interests. </a:t>
            </a:r>
            <a:endParaRPr lang="en-IE" sz="2200" dirty="0">
              <a:latin typeface="Josefin Sans" pitchFamily="2" charset="0"/>
            </a:endParaRPr>
          </a:p>
          <a:p>
            <a:endParaRPr lang="en-IE" sz="2200" dirty="0">
              <a:latin typeface="Josefin Sans" pitchFamily="2" charset="0"/>
            </a:endParaRPr>
          </a:p>
          <a:p>
            <a:endParaRPr lang="en-IE" dirty="0">
              <a:latin typeface="Josefin Sans" pitchFamily="2" charset="0"/>
            </a:endParaRPr>
          </a:p>
        </p:txBody>
      </p:sp>
      <p:pic>
        <p:nvPicPr>
          <p:cNvPr id="7" name="Picture 6" descr="A person standing in front of a group of people playing instruments&#10;&#10;Description automatically generated with medium confidence">
            <a:extLst>
              <a:ext uri="{FF2B5EF4-FFF2-40B4-BE49-F238E27FC236}">
                <a16:creationId xmlns:a16="http://schemas.microsoft.com/office/drawing/2014/main" id="{F8C78556-EE20-4ED7-DB26-23EC9621E2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943" y="1186249"/>
            <a:ext cx="5801496" cy="4777152"/>
          </a:xfrm>
          <a:prstGeom prst="rect">
            <a:avLst/>
          </a:prstGeom>
        </p:spPr>
      </p:pic>
      <p:sp>
        <p:nvSpPr>
          <p:cNvPr id="8" name="TextBox 7">
            <a:extLst>
              <a:ext uri="{FF2B5EF4-FFF2-40B4-BE49-F238E27FC236}">
                <a16:creationId xmlns:a16="http://schemas.microsoft.com/office/drawing/2014/main" id="{D800887F-D3D4-A52C-0C5C-EA81DA67C6AF}"/>
              </a:ext>
            </a:extLst>
          </p:cNvPr>
          <p:cNvSpPr txBox="1"/>
          <p:nvPr/>
        </p:nvSpPr>
        <p:spPr>
          <a:xfrm>
            <a:off x="0" y="248268"/>
            <a:ext cx="612648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Case Study – Cultural Companions </a:t>
            </a:r>
            <a:endParaRPr lang="en-IE" sz="3600" b="1" dirty="0">
              <a:latin typeface="Amatic SC" panose="00000500000000000000" pitchFamily="2" charset="-79"/>
              <a:cs typeface="Amatic SC" panose="00000500000000000000" pitchFamily="2" charset="-79"/>
            </a:endParaRPr>
          </a:p>
        </p:txBody>
      </p:sp>
      <p:sp>
        <p:nvSpPr>
          <p:cNvPr id="9" name="TextBox 8">
            <a:extLst>
              <a:ext uri="{FF2B5EF4-FFF2-40B4-BE49-F238E27FC236}">
                <a16:creationId xmlns:a16="http://schemas.microsoft.com/office/drawing/2014/main" id="{B422CB08-FD7B-2E26-8537-70BCDA87C8B4}"/>
              </a:ext>
            </a:extLst>
          </p:cNvPr>
          <p:cNvSpPr txBox="1"/>
          <p:nvPr/>
        </p:nvSpPr>
        <p:spPr>
          <a:xfrm>
            <a:off x="195943" y="6129291"/>
            <a:ext cx="9893300" cy="276999"/>
          </a:xfrm>
          <a:prstGeom prst="rect">
            <a:avLst/>
          </a:prstGeom>
          <a:noFill/>
        </p:spPr>
        <p:txBody>
          <a:bodyPr wrap="square">
            <a:spAutoFit/>
          </a:bodyPr>
          <a:lstStyle/>
          <a:p>
            <a:r>
              <a:rPr lang="en-US"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Cultural Companions - Hawk's Well Theatre Sligo (hawkswell.com)</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1948434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41</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n-IE" dirty="0">
                <a:solidFill>
                  <a:schemeClr val="bg1"/>
                </a:solidFill>
                <a:latin typeface="Josefin Sans" pitchFamily="2" charset="0"/>
              </a:rPr>
              <a:t>Photo credit Michael </a:t>
            </a:r>
            <a:r>
              <a:rPr lang="en-IE" dirty="0" err="1">
                <a:solidFill>
                  <a:schemeClr val="bg1"/>
                </a:solidFill>
                <a:latin typeface="Josefin Sans" pitchFamily="2" charset="0"/>
              </a:rPr>
              <a:t>Jarmoluck</a:t>
            </a:r>
            <a:r>
              <a:rPr lang="en-IE" dirty="0">
                <a:solidFill>
                  <a:schemeClr val="bg1"/>
                </a:solidFill>
                <a:latin typeface="Josefin Sans" pitchFamily="2" charset="0"/>
              </a:rPr>
              <a:t> – </a:t>
            </a:r>
            <a:r>
              <a:rPr lang="en-IE" dirty="0" err="1">
                <a:solidFill>
                  <a:schemeClr val="bg1"/>
                </a:solidFill>
                <a:latin typeface="Josefin Sans" pitchFamily="2" charset="0"/>
              </a:rPr>
              <a:t>Pixabay</a:t>
            </a:r>
            <a:r>
              <a:rPr lang="en-IE" dirty="0">
                <a:solidFill>
                  <a:schemeClr val="bg1"/>
                </a:solidFill>
                <a:latin typeface="Josefin Sans" pitchFamily="2" charset="0"/>
              </a:rPr>
              <a:t> </a:t>
            </a:r>
          </a:p>
        </p:txBody>
      </p:sp>
      <p:sp>
        <p:nvSpPr>
          <p:cNvPr id="6" name="TextBox 5">
            <a:extLst>
              <a:ext uri="{FF2B5EF4-FFF2-40B4-BE49-F238E27FC236}">
                <a16:creationId xmlns:a16="http://schemas.microsoft.com/office/drawing/2014/main" id="{B61A668B-74BB-1748-5798-DCE2E50B516B}"/>
              </a:ext>
            </a:extLst>
          </p:cNvPr>
          <p:cNvSpPr txBox="1"/>
          <p:nvPr/>
        </p:nvSpPr>
        <p:spPr>
          <a:xfrm>
            <a:off x="261620" y="1181497"/>
            <a:ext cx="4336681" cy="4893647"/>
          </a:xfrm>
          <a:prstGeom prst="rect">
            <a:avLst/>
          </a:prstGeom>
          <a:noFill/>
        </p:spPr>
        <p:txBody>
          <a:bodyPr wrap="square" rtlCol="0">
            <a:spAutoFit/>
          </a:bodyPr>
          <a:lstStyle/>
          <a:p>
            <a:r>
              <a:rPr lang="en-US" sz="2400" dirty="0">
                <a:latin typeface="Josefin Sans" pitchFamily="2" charset="0"/>
              </a:rPr>
              <a:t>Many best practices of social prescribing come from the UK. In Essex, the Connect Well in Essex </a:t>
            </a:r>
            <a:r>
              <a:rPr lang="en-US" sz="2400" dirty="0" err="1">
                <a:latin typeface="Josefin Sans" pitchFamily="2" charset="0"/>
              </a:rPr>
              <a:t>programme</a:t>
            </a:r>
            <a:r>
              <a:rPr lang="en-US" sz="2400" dirty="0">
                <a:latin typeface="Josefin Sans" pitchFamily="2" charset="0"/>
              </a:rPr>
              <a:t> has trained librarians and volunteers to signpost people directly to community groups and activities. Suffolk Open Space is another place, a relaxed group where you can meet new people, have a chat and make new friends.</a:t>
            </a:r>
          </a:p>
          <a:p>
            <a:endParaRPr lang="en-US" sz="2400" dirty="0">
              <a:latin typeface="Josefin Sans" pitchFamily="2" charset="0"/>
            </a:endParaRPr>
          </a:p>
        </p:txBody>
      </p:sp>
      <p:sp>
        <p:nvSpPr>
          <p:cNvPr id="3" name="TextBox 2">
            <a:extLst>
              <a:ext uri="{FF2B5EF4-FFF2-40B4-BE49-F238E27FC236}">
                <a16:creationId xmlns:a16="http://schemas.microsoft.com/office/drawing/2014/main" id="{5229780A-D008-E76E-133B-35618B9991C2}"/>
              </a:ext>
            </a:extLst>
          </p:cNvPr>
          <p:cNvSpPr txBox="1"/>
          <p:nvPr/>
        </p:nvSpPr>
        <p:spPr>
          <a:xfrm>
            <a:off x="-20960" y="206284"/>
            <a:ext cx="627952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Social prescribing at the Library in the UK </a:t>
            </a:r>
            <a:endParaRPr lang="en-IE" sz="36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n-IE"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https://socialprescribingacademy.org.uk/the-power-of-the-arts-and-social-activities-to-improve-the-nations-health/</a:t>
            </a:r>
            <a:r>
              <a:rPr lang="en-US" sz="1800" dirty="0">
                <a:solidFill>
                  <a:srgbClr val="FFC652"/>
                </a:solidFill>
                <a:latin typeface="Josefin Sans" pitchFamily="2" charset="0"/>
              </a:rPr>
              <a:t> , </a:t>
            </a:r>
            <a:r>
              <a:rPr lang="en-US" dirty="0">
                <a:solidFill>
                  <a:srgbClr val="FFC652"/>
                </a:solidFill>
                <a:hlinkClick r:id="rId4">
                  <a:extLst>
                    <a:ext uri="{A12FA001-AC4F-418D-AE19-62706E023703}">
                      <ahyp:hlinkClr xmlns:ahyp="http://schemas.microsoft.com/office/drawing/2018/hyperlinkcolor" val="tx"/>
                    </a:ext>
                  </a:extLst>
                </a:hlinkClick>
              </a:rPr>
              <a:t>NHS England » Social prescribing at the library</a:t>
            </a:r>
            <a:r>
              <a:rPr lang="en-US" dirty="0">
                <a:solidFill>
                  <a:srgbClr val="FFC652"/>
                </a:solidFill>
              </a:rPr>
              <a:t> </a:t>
            </a:r>
            <a:endParaRPr lang="en-IE" sz="1800" dirty="0">
              <a:solidFill>
                <a:srgbClr val="FFC652"/>
              </a:solidFill>
              <a:latin typeface="Josefin Sans" pitchFamily="2" charset="0"/>
            </a:endParaRPr>
          </a:p>
        </p:txBody>
      </p:sp>
    </p:spTree>
    <p:extLst>
      <p:ext uri="{BB962C8B-B14F-4D97-AF65-F5344CB8AC3E}">
        <p14:creationId xmlns:p14="http://schemas.microsoft.com/office/powerpoint/2010/main" val="6034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n-IE" dirty="0">
                <a:solidFill>
                  <a:schemeClr val="bg1"/>
                </a:solidFill>
                <a:latin typeface="Josefin Sans" pitchFamily="2" charset="0"/>
              </a:rPr>
              <a:t>Photo credit Michael </a:t>
            </a:r>
            <a:r>
              <a:rPr lang="en-IE" dirty="0" err="1">
                <a:solidFill>
                  <a:schemeClr val="bg1"/>
                </a:solidFill>
                <a:latin typeface="Josefin Sans" pitchFamily="2" charset="0"/>
              </a:rPr>
              <a:t>Jarmoluck</a:t>
            </a:r>
            <a:r>
              <a:rPr lang="en-IE" dirty="0">
                <a:solidFill>
                  <a:schemeClr val="bg1"/>
                </a:solidFill>
                <a:latin typeface="Josefin Sans" pitchFamily="2" charset="0"/>
              </a:rPr>
              <a:t> – </a:t>
            </a:r>
            <a:r>
              <a:rPr lang="en-IE" dirty="0" err="1">
                <a:solidFill>
                  <a:schemeClr val="bg1"/>
                </a:solidFill>
                <a:latin typeface="Josefin Sans" pitchFamily="2" charset="0"/>
              </a:rPr>
              <a:t>Pixabay</a:t>
            </a:r>
            <a:r>
              <a:rPr lang="en-IE" dirty="0">
                <a:solidFill>
                  <a:schemeClr val="bg1"/>
                </a:solidFill>
                <a:latin typeface="Josefin Sans" pitchFamily="2" charset="0"/>
              </a:rPr>
              <a:t> </a:t>
            </a:r>
          </a:p>
        </p:txBody>
      </p:sp>
      <p:sp>
        <p:nvSpPr>
          <p:cNvPr id="6" name="TextBox 5">
            <a:extLst>
              <a:ext uri="{FF2B5EF4-FFF2-40B4-BE49-F238E27FC236}">
                <a16:creationId xmlns:a16="http://schemas.microsoft.com/office/drawing/2014/main" id="{B61A668B-74BB-1748-5798-DCE2E50B516B}"/>
              </a:ext>
            </a:extLst>
          </p:cNvPr>
          <p:cNvSpPr txBox="1"/>
          <p:nvPr/>
        </p:nvSpPr>
        <p:spPr>
          <a:xfrm>
            <a:off x="261620" y="1215400"/>
            <a:ext cx="4336681" cy="4893647"/>
          </a:xfrm>
          <a:prstGeom prst="rect">
            <a:avLst/>
          </a:prstGeom>
          <a:noFill/>
        </p:spPr>
        <p:txBody>
          <a:bodyPr wrap="square" rtlCol="0">
            <a:spAutoFit/>
          </a:bodyPr>
          <a:lstStyle/>
          <a:p>
            <a:r>
              <a:rPr lang="en-US" sz="2400" dirty="0">
                <a:latin typeface="Josefin Sans" pitchFamily="2" charset="0"/>
              </a:rPr>
              <a:t>‘Books on Prescription’ is available in many public libraries in the UK. </a:t>
            </a:r>
          </a:p>
          <a:p>
            <a:endParaRPr lang="en-US" sz="2400" dirty="0">
              <a:latin typeface="Josefin Sans" pitchFamily="2" charset="0"/>
            </a:endParaRPr>
          </a:p>
          <a:p>
            <a:r>
              <a:rPr lang="en-US" sz="2400" dirty="0">
                <a:latin typeface="Josefin Sans" pitchFamily="2" charset="0"/>
              </a:rPr>
              <a:t>This provides book tips for young people struggling with anxiety or depression or adults living with particular long-term conditions, often linked to reading clubs where you can discuss common experiences and explore solutions.</a:t>
            </a: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n-IE"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https://socialprescribingacademy.org.uk/the-power-of-the-arts-and-social-activities-to-improve-the-nations-health/</a:t>
            </a:r>
            <a:r>
              <a:rPr lang="en-US" sz="1800" dirty="0">
                <a:solidFill>
                  <a:srgbClr val="FFC652"/>
                </a:solidFill>
                <a:latin typeface="Josefin Sans" pitchFamily="2" charset="0"/>
              </a:rPr>
              <a:t> </a:t>
            </a:r>
            <a:endParaRPr lang="en-IE" sz="18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550A256E-D6DE-147F-2D4F-DDB5A6006B2C}"/>
              </a:ext>
            </a:extLst>
          </p:cNvPr>
          <p:cNvSpPr txBox="1"/>
          <p:nvPr/>
        </p:nvSpPr>
        <p:spPr>
          <a:xfrm>
            <a:off x="-20960" y="206284"/>
            <a:ext cx="627952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Social prescribing at the Library in the UK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13653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n-IE" dirty="0"/>
              <a:t>In this section, we explore the power and potential of music and dance in social prescribing.</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915996"/>
            <a:ext cx="7718578" cy="697326"/>
          </a:xfrm>
        </p:spPr>
        <p:txBody>
          <a:bodyPr/>
          <a:lstStyle/>
          <a:p>
            <a:r>
              <a:rPr lang="en-IE" dirty="0"/>
              <a:t>A prescription of music &amp; dance</a:t>
            </a:r>
          </a:p>
        </p:txBody>
      </p:sp>
    </p:spTree>
    <p:extLst>
      <p:ext uri="{BB962C8B-B14F-4D97-AF65-F5344CB8AC3E}">
        <p14:creationId xmlns:p14="http://schemas.microsoft.com/office/powerpoint/2010/main" val="685289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2EFF2-FDB3-D7CF-371B-CBB79E56AD48}"/>
              </a:ext>
            </a:extLst>
          </p:cNvPr>
          <p:cNvSpPr>
            <a:spLocks noGrp="1"/>
          </p:cNvSpPr>
          <p:nvPr>
            <p:ph type="sldNum" sz="quarter" idx="12"/>
          </p:nvPr>
        </p:nvSpPr>
        <p:spPr/>
        <p:txBody>
          <a:bodyPr/>
          <a:lstStyle/>
          <a:p>
            <a:fld id="{48F63A3B-78C7-47BE-AE5E-E10140E04643}" type="slidenum">
              <a:rPr lang="en-US" smtClean="0"/>
              <a:t>44</a:t>
            </a:fld>
            <a:endParaRPr lang="en-US" dirty="0"/>
          </a:p>
        </p:txBody>
      </p:sp>
      <p:pic>
        <p:nvPicPr>
          <p:cNvPr id="4" name="Picture 3" descr="Graphical user interface, website&#10;&#10;Description automatically generated">
            <a:extLst>
              <a:ext uri="{FF2B5EF4-FFF2-40B4-BE49-F238E27FC236}">
                <a16:creationId xmlns:a16="http://schemas.microsoft.com/office/drawing/2014/main" id="{195AAC3C-4313-6C98-E01F-DF14C9F2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58" y="1111044"/>
            <a:ext cx="5698616" cy="4930346"/>
          </a:xfrm>
          <a:prstGeom prst="rect">
            <a:avLst/>
          </a:prstGeom>
        </p:spPr>
      </p:pic>
      <p:sp>
        <p:nvSpPr>
          <p:cNvPr id="5" name="TextBox 4">
            <a:extLst>
              <a:ext uri="{FF2B5EF4-FFF2-40B4-BE49-F238E27FC236}">
                <a16:creationId xmlns:a16="http://schemas.microsoft.com/office/drawing/2014/main" id="{961771A0-7EC7-7AA0-4668-0AB14733CAC0}"/>
              </a:ext>
            </a:extLst>
          </p:cNvPr>
          <p:cNvSpPr txBox="1"/>
          <p:nvPr/>
        </p:nvSpPr>
        <p:spPr>
          <a:xfrm>
            <a:off x="6420511" y="1330623"/>
            <a:ext cx="5202195" cy="4524315"/>
          </a:xfrm>
          <a:prstGeom prst="rect">
            <a:avLst/>
          </a:prstGeom>
          <a:noFill/>
        </p:spPr>
        <p:txBody>
          <a:bodyPr wrap="square" rtlCol="0">
            <a:spAutoFit/>
          </a:bodyPr>
          <a:lstStyle/>
          <a:p>
            <a:r>
              <a:rPr lang="en-IE" dirty="0">
                <a:latin typeface="Josefin Sans" pitchFamily="2" charset="0"/>
              </a:rPr>
              <a:t>We all know the positive impact that music can have on our mood, but this article digs deeper and looks at the ways that music can build connections. </a:t>
            </a:r>
          </a:p>
          <a:p>
            <a:endParaRPr lang="en-IE" dirty="0">
              <a:latin typeface="Josefin Sans" pitchFamily="2" charset="0"/>
            </a:endParaRPr>
          </a:p>
          <a:p>
            <a:r>
              <a:rPr lang="en-IE" dirty="0">
                <a:latin typeface="Josefin Sans" pitchFamily="2" charset="0"/>
              </a:rPr>
              <a:t>Creative Community for Peace have written a blog post which explores 3 ways that music can bring people together:</a:t>
            </a:r>
          </a:p>
          <a:p>
            <a:endParaRPr lang="en-IE" dirty="0">
              <a:latin typeface="Josefin Sans" pitchFamily="2" charset="0"/>
            </a:endParaRPr>
          </a:p>
          <a:p>
            <a:pPr marL="142875" indent="-142875">
              <a:buFont typeface="Arial" panose="020B0604020202020204" pitchFamily="34" charset="0"/>
              <a:buChar char="•"/>
            </a:pPr>
            <a:r>
              <a:rPr lang="en-US" b="1" dirty="0">
                <a:latin typeface="Josefin Sans" pitchFamily="2" charset="0"/>
              </a:rPr>
              <a:t>Music is a vehicle for expressing and sharing emotions</a:t>
            </a:r>
            <a:endParaRPr lang="en-IE" b="1" dirty="0">
              <a:latin typeface="Josefin Sans" pitchFamily="2" charset="0"/>
            </a:endParaRPr>
          </a:p>
          <a:p>
            <a:pPr marL="142875" indent="-142875">
              <a:buFont typeface="Arial" panose="020B0604020202020204" pitchFamily="34" charset="0"/>
              <a:buChar char="•"/>
            </a:pPr>
            <a:r>
              <a:rPr lang="en-US" b="1" dirty="0">
                <a:latin typeface="Josefin Sans" pitchFamily="2" charset="0"/>
              </a:rPr>
              <a:t>Music allows people to bond over an experience</a:t>
            </a:r>
            <a:endParaRPr lang="en-IE" b="1" dirty="0">
              <a:latin typeface="Josefin Sans" pitchFamily="2" charset="0"/>
            </a:endParaRPr>
          </a:p>
          <a:p>
            <a:pPr marL="142875" indent="-142875">
              <a:buFont typeface="Arial" panose="020B0604020202020204" pitchFamily="34" charset="0"/>
              <a:buChar char="•"/>
            </a:pPr>
            <a:r>
              <a:rPr lang="en-US" b="1" dirty="0">
                <a:latin typeface="Josefin Sans" pitchFamily="2" charset="0"/>
              </a:rPr>
              <a:t>Music is a vehicle for sharing our own culture and experiencing others</a:t>
            </a:r>
            <a:endParaRPr lang="en-IE" b="1" dirty="0">
              <a:latin typeface="Josefin Sans" pitchFamily="2" charset="0"/>
            </a:endParaRPr>
          </a:p>
          <a:p>
            <a:endParaRPr lang="en-IE" dirty="0">
              <a:latin typeface="Josefin Sans" pitchFamily="2" charset="0"/>
            </a:endParaRPr>
          </a:p>
        </p:txBody>
      </p:sp>
      <p:sp>
        <p:nvSpPr>
          <p:cNvPr id="3" name="TextBox 2">
            <a:extLst>
              <a:ext uri="{FF2B5EF4-FFF2-40B4-BE49-F238E27FC236}">
                <a16:creationId xmlns:a16="http://schemas.microsoft.com/office/drawing/2014/main" id="{864F64AD-E034-3AB1-1383-E57C63FFFEDD}"/>
              </a:ext>
            </a:extLst>
          </p:cNvPr>
          <p:cNvSpPr txBox="1"/>
          <p:nvPr/>
        </p:nvSpPr>
        <p:spPr>
          <a:xfrm>
            <a:off x="221858" y="182880"/>
            <a:ext cx="914400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The Connection between Music and Wellbeing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10371D7-2FEA-2524-2ADD-516395A1B306}"/>
              </a:ext>
            </a:extLst>
          </p:cNvPr>
          <p:cNvSpPr txBox="1"/>
          <p:nvPr/>
        </p:nvSpPr>
        <p:spPr>
          <a:xfrm>
            <a:off x="221858" y="6259810"/>
            <a:ext cx="10121022" cy="276999"/>
          </a:xfrm>
          <a:prstGeom prst="rect">
            <a:avLst/>
          </a:prstGeom>
          <a:noFill/>
        </p:spPr>
        <p:txBody>
          <a:bodyPr wrap="square">
            <a:spAutoFit/>
          </a:bodyPr>
          <a:lstStyle/>
          <a:p>
            <a:r>
              <a:rPr lang="en-IE" sz="1200" dirty="0">
                <a:solidFill>
                  <a:srgbClr val="FFC652"/>
                </a:solidFill>
                <a:latin typeface="Josefin Sans" pitchFamily="2" charset="0"/>
              </a:rPr>
              <a:t>Read the full article here: </a:t>
            </a:r>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https://creativecommunityforpeaceblog.com/3-ways-music-brings-people-together/</a:t>
            </a:r>
            <a:r>
              <a:rPr lang="en-IE" sz="1200" dirty="0">
                <a:solidFill>
                  <a:srgbClr val="FFC652"/>
                </a:solidFill>
                <a:latin typeface="Josefin Sans" pitchFamily="2" charset="0"/>
              </a:rPr>
              <a:t> </a:t>
            </a:r>
          </a:p>
        </p:txBody>
      </p:sp>
    </p:spTree>
    <p:extLst>
      <p:ext uri="{BB962C8B-B14F-4D97-AF65-F5344CB8AC3E}">
        <p14:creationId xmlns:p14="http://schemas.microsoft.com/office/powerpoint/2010/main" val="416099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87473-7AB8-C07C-B684-7F15EF4F4C7C}"/>
              </a:ext>
            </a:extLst>
          </p:cNvPr>
          <p:cNvSpPr>
            <a:spLocks noGrp="1"/>
          </p:cNvSpPr>
          <p:nvPr>
            <p:ph type="sldNum" sz="quarter" idx="12"/>
          </p:nvPr>
        </p:nvSpPr>
        <p:spPr/>
        <p:txBody>
          <a:bodyPr/>
          <a:lstStyle/>
          <a:p>
            <a:fld id="{48F63A3B-78C7-47BE-AE5E-E10140E04643}" type="slidenum">
              <a:rPr lang="en-US" smtClean="0"/>
              <a:t>45</a:t>
            </a:fld>
            <a:endParaRPr lang="en-US" dirty="0"/>
          </a:p>
        </p:txBody>
      </p:sp>
      <p:pic>
        <p:nvPicPr>
          <p:cNvPr id="4" name="Picture 3" descr="A group of people in a room&#10;&#10;Description automatically generated with low confidence">
            <a:extLst>
              <a:ext uri="{FF2B5EF4-FFF2-40B4-BE49-F238E27FC236}">
                <a16:creationId xmlns:a16="http://schemas.microsoft.com/office/drawing/2014/main" id="{EF43FE42-1B14-223F-0368-8BFD436BB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4" y="1249945"/>
            <a:ext cx="5820033" cy="5004487"/>
          </a:xfrm>
          <a:prstGeom prst="rect">
            <a:avLst/>
          </a:prstGeom>
        </p:spPr>
      </p:pic>
      <p:sp>
        <p:nvSpPr>
          <p:cNvPr id="5" name="TextBox 4">
            <a:extLst>
              <a:ext uri="{FF2B5EF4-FFF2-40B4-BE49-F238E27FC236}">
                <a16:creationId xmlns:a16="http://schemas.microsoft.com/office/drawing/2014/main" id="{7A099D81-B11F-9166-31F7-A2120E1DDDD3}"/>
              </a:ext>
            </a:extLst>
          </p:cNvPr>
          <p:cNvSpPr txBox="1"/>
          <p:nvPr/>
        </p:nvSpPr>
        <p:spPr>
          <a:xfrm>
            <a:off x="6429249" y="1237674"/>
            <a:ext cx="5531099" cy="5016758"/>
          </a:xfrm>
          <a:prstGeom prst="rect">
            <a:avLst/>
          </a:prstGeom>
          <a:noFill/>
        </p:spPr>
        <p:txBody>
          <a:bodyPr wrap="square" rtlCol="0">
            <a:spAutoFit/>
          </a:bodyPr>
          <a:lstStyle/>
          <a:p>
            <a:r>
              <a:rPr lang="en-US" sz="2000" dirty="0">
                <a:solidFill>
                  <a:srgbClr val="141414"/>
                </a:solidFill>
                <a:latin typeface="Josefin Sans" pitchFamily="2" charset="0"/>
              </a:rPr>
              <a:t>For 3 days, the EHPAD (Establishment of Accommodation for Elderly Dependents) of </a:t>
            </a:r>
            <a:r>
              <a:rPr lang="en-US" sz="2000" dirty="0" err="1">
                <a:solidFill>
                  <a:srgbClr val="141414"/>
                </a:solidFill>
                <a:latin typeface="Josefin Sans" pitchFamily="2" charset="0"/>
              </a:rPr>
              <a:t>Cerizay</a:t>
            </a:r>
            <a:r>
              <a:rPr lang="en-US" sz="2000" dirty="0">
                <a:solidFill>
                  <a:srgbClr val="141414"/>
                </a:solidFill>
                <a:latin typeface="Josefin Sans" pitchFamily="2" charset="0"/>
              </a:rPr>
              <a:t> La </a:t>
            </a:r>
            <a:r>
              <a:rPr lang="en-US" sz="2000" dirty="0" err="1">
                <a:solidFill>
                  <a:srgbClr val="141414"/>
                </a:solidFill>
                <a:latin typeface="Josefin Sans" pitchFamily="2" charset="0"/>
              </a:rPr>
              <a:t>Cressonnière</a:t>
            </a:r>
            <a:r>
              <a:rPr lang="en-US" sz="2000" dirty="0">
                <a:solidFill>
                  <a:srgbClr val="141414"/>
                </a:solidFill>
                <a:latin typeface="Josefin Sans" pitchFamily="2" charset="0"/>
              </a:rPr>
              <a:t> welcomed the team of the "Grand Tour de Valse", choreographic and musical project initiated by the </a:t>
            </a:r>
            <a:r>
              <a:rPr lang="en-US" sz="2000" dirty="0" err="1">
                <a:solidFill>
                  <a:srgbClr val="141414"/>
                </a:solidFill>
                <a:latin typeface="Josefin Sans" pitchFamily="2" charset="0"/>
              </a:rPr>
              <a:t>Aléa</a:t>
            </a:r>
            <a:r>
              <a:rPr lang="en-US" sz="2000" dirty="0">
                <a:solidFill>
                  <a:srgbClr val="141414"/>
                </a:solidFill>
                <a:latin typeface="Josefin Sans" pitchFamily="2" charset="0"/>
              </a:rPr>
              <a:t> </a:t>
            </a:r>
            <a:r>
              <a:rPr lang="en-US" sz="2000" dirty="0" err="1">
                <a:solidFill>
                  <a:srgbClr val="141414"/>
                </a:solidFill>
                <a:latin typeface="Josefin Sans" pitchFamily="2" charset="0"/>
              </a:rPr>
              <a:t>Citta</a:t>
            </a:r>
            <a:r>
              <a:rPr lang="en-US" sz="2000" dirty="0">
                <a:solidFill>
                  <a:srgbClr val="141414"/>
                </a:solidFill>
                <a:latin typeface="Josefin Sans" pitchFamily="2" charset="0"/>
              </a:rPr>
              <a:t> Company, as an extension of the companionship with the association Voix &amp; </a:t>
            </a:r>
            <a:r>
              <a:rPr lang="en-US" sz="2000" dirty="0" err="1">
                <a:solidFill>
                  <a:srgbClr val="141414"/>
                </a:solidFill>
                <a:latin typeface="Josefin Sans" pitchFamily="2" charset="0"/>
              </a:rPr>
              <a:t>Danses</a:t>
            </a:r>
            <a:r>
              <a:rPr lang="en-US" sz="2000" dirty="0">
                <a:solidFill>
                  <a:srgbClr val="141414"/>
                </a:solidFill>
                <a:latin typeface="Josefin Sans" pitchFamily="2" charset="0"/>
              </a:rPr>
              <a:t>.</a:t>
            </a:r>
          </a:p>
          <a:p>
            <a:endParaRPr lang="en-US" sz="2000" dirty="0">
              <a:solidFill>
                <a:srgbClr val="141414"/>
              </a:solidFill>
              <a:latin typeface="Josefin Sans" pitchFamily="2" charset="0"/>
            </a:endParaRPr>
          </a:p>
          <a:p>
            <a:r>
              <a:rPr lang="en-US" sz="2000" dirty="0">
                <a:solidFill>
                  <a:srgbClr val="141414"/>
                </a:solidFill>
                <a:latin typeface="Josefin Sans" pitchFamily="2" charset="0"/>
              </a:rPr>
              <a:t>This project was part of the approach linking culture and health carried out by the association Voix &amp; </a:t>
            </a:r>
            <a:r>
              <a:rPr lang="en-US" sz="2000" dirty="0" err="1">
                <a:solidFill>
                  <a:srgbClr val="141414"/>
                </a:solidFill>
                <a:latin typeface="Josefin Sans" pitchFamily="2" charset="0"/>
              </a:rPr>
              <a:t>Danses</a:t>
            </a:r>
            <a:r>
              <a:rPr lang="en-US" sz="2000" dirty="0">
                <a:solidFill>
                  <a:srgbClr val="141414"/>
                </a:solidFill>
                <a:latin typeface="Josefin Sans" pitchFamily="2" charset="0"/>
              </a:rPr>
              <a:t> and receives the support of the </a:t>
            </a:r>
            <a:r>
              <a:rPr lang="en-US" sz="2000" dirty="0" err="1">
                <a:solidFill>
                  <a:srgbClr val="141414"/>
                </a:solidFill>
                <a:latin typeface="Josefin Sans" pitchFamily="2" charset="0"/>
              </a:rPr>
              <a:t>Conférence</a:t>
            </a:r>
            <a:r>
              <a:rPr lang="en-US" sz="2000" dirty="0">
                <a:solidFill>
                  <a:srgbClr val="141414"/>
                </a:solidFill>
                <a:latin typeface="Josefin Sans" pitchFamily="2" charset="0"/>
              </a:rPr>
              <a:t> des financiers, the Agglo2B, and the DRAC via the territorial action contract of artistic and cultural education.</a:t>
            </a:r>
            <a:endParaRPr lang="en-IE" dirty="0">
              <a:latin typeface="Josefin Sans" pitchFamily="2" charset="0"/>
            </a:endParaRPr>
          </a:p>
        </p:txBody>
      </p:sp>
      <p:sp>
        <p:nvSpPr>
          <p:cNvPr id="3" name="TextBox 2">
            <a:extLst>
              <a:ext uri="{FF2B5EF4-FFF2-40B4-BE49-F238E27FC236}">
                <a16:creationId xmlns:a16="http://schemas.microsoft.com/office/drawing/2014/main" id="{0B49AC74-04DF-CC20-5BB5-102C4A55948D}"/>
              </a:ext>
            </a:extLst>
          </p:cNvPr>
          <p:cNvSpPr txBox="1"/>
          <p:nvPr/>
        </p:nvSpPr>
        <p:spPr>
          <a:xfrm>
            <a:off x="0" y="195943"/>
            <a:ext cx="861060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Case Study – The Grand Tour of Waltz 3 DAY Artistic residency</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9BF05EE-97D9-0338-8E01-8ADEBC40B89E}"/>
              </a:ext>
            </a:extLst>
          </p:cNvPr>
          <p:cNvSpPr txBox="1"/>
          <p:nvPr/>
        </p:nvSpPr>
        <p:spPr>
          <a:xfrm>
            <a:off x="375134" y="6259810"/>
            <a:ext cx="6187440" cy="461665"/>
          </a:xfrm>
          <a:prstGeom prst="rect">
            <a:avLst/>
          </a:prstGeom>
          <a:noFill/>
        </p:spPr>
        <p:txBody>
          <a:bodyPr wrap="square">
            <a:spAutoFit/>
          </a:bodyPr>
          <a:lstStyle/>
          <a:p>
            <a:r>
              <a:rPr lang="en-US"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a:t>
            </a:r>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https://culture-sante-aquitaine.com/vos-projets/le-grand-tour-de-valse-cie-alea-citta-association-voix-danses-212/</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312225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362999-4F23-CC07-8830-9F9D023C2B43}"/>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extBox 2">
            <a:extLst>
              <a:ext uri="{FF2B5EF4-FFF2-40B4-BE49-F238E27FC236}">
                <a16:creationId xmlns:a16="http://schemas.microsoft.com/office/drawing/2014/main" id="{B12E4E12-7205-027C-542F-464768C3897F}"/>
              </a:ext>
            </a:extLst>
          </p:cNvPr>
          <p:cNvSpPr txBox="1"/>
          <p:nvPr/>
        </p:nvSpPr>
        <p:spPr>
          <a:xfrm>
            <a:off x="178427" y="1185704"/>
            <a:ext cx="5743637" cy="5509200"/>
          </a:xfrm>
          <a:prstGeom prst="rect">
            <a:avLst/>
          </a:prstGeom>
          <a:noFill/>
        </p:spPr>
        <p:txBody>
          <a:bodyPr wrap="square" rtlCol="0">
            <a:spAutoFit/>
          </a:bodyPr>
          <a:lstStyle/>
          <a:p>
            <a:r>
              <a:rPr lang="en-US" sz="2200" dirty="0">
                <a:solidFill>
                  <a:srgbClr val="000000"/>
                </a:solidFill>
                <a:latin typeface="Josefin Sans" pitchFamily="2" charset="0"/>
              </a:rPr>
              <a:t>Earthsong Camps aim to create an environment that allows people to connect with themselves and others in a positive way through the sharing of music, movement, new and ancient wisdom and healthy lifestyle options. Earthsong Camps encourage a sense of wild playful creativity and peaceful spiritual awareness, exploring wonderful music, song and dance from many cultures.</a:t>
            </a:r>
          </a:p>
          <a:p>
            <a:endParaRPr lang="en-US" sz="2200" dirty="0">
              <a:solidFill>
                <a:srgbClr val="000000"/>
              </a:solidFill>
              <a:latin typeface="Josefin Sans" pitchFamily="2" charset="0"/>
            </a:endParaRPr>
          </a:p>
          <a:p>
            <a:r>
              <a:rPr lang="en-US" sz="2200" dirty="0">
                <a:solidFill>
                  <a:srgbClr val="000000"/>
                </a:solidFill>
                <a:latin typeface="Josefin Sans" pitchFamily="2" charset="0"/>
              </a:rPr>
              <a:t>Their hope is that when given the time and space to slow down and focus on what nourishes us, we are more able to notice what is lovable about ourselves and others. </a:t>
            </a:r>
          </a:p>
          <a:p>
            <a:endParaRPr lang="en-US" sz="2200" dirty="0">
              <a:solidFill>
                <a:srgbClr val="000000"/>
              </a:solidFill>
              <a:latin typeface="Josefin Sans" pitchFamily="2" charset="0"/>
            </a:endParaRPr>
          </a:p>
        </p:txBody>
      </p:sp>
      <p:pic>
        <p:nvPicPr>
          <p:cNvPr id="4" name="Online Media 3" title="Earthsong circle band">
            <a:hlinkClick r:id="" action="ppaction://media"/>
            <a:extLst>
              <a:ext uri="{FF2B5EF4-FFF2-40B4-BE49-F238E27FC236}">
                <a16:creationId xmlns:a16="http://schemas.microsoft.com/office/drawing/2014/main" id="{CCC3566D-646E-17F0-FB74-096324F839C7}"/>
              </a:ext>
            </a:extLst>
          </p:cNvPr>
          <p:cNvPicPr>
            <a:picLocks noRot="1" noChangeAspect="1"/>
          </p:cNvPicPr>
          <p:nvPr>
            <a:videoFile r:link="rId1"/>
          </p:nvPr>
        </p:nvPicPr>
        <p:blipFill>
          <a:blip r:embed="rId3"/>
          <a:stretch>
            <a:fillRect/>
          </a:stretch>
        </p:blipFill>
        <p:spPr>
          <a:xfrm>
            <a:off x="5922064" y="1028444"/>
            <a:ext cx="5744098" cy="4649985"/>
          </a:xfrm>
          <a:prstGeom prst="rect">
            <a:avLst/>
          </a:prstGeom>
        </p:spPr>
      </p:pic>
      <p:sp>
        <p:nvSpPr>
          <p:cNvPr id="5" name="TextBox 4">
            <a:extLst>
              <a:ext uri="{FF2B5EF4-FFF2-40B4-BE49-F238E27FC236}">
                <a16:creationId xmlns:a16="http://schemas.microsoft.com/office/drawing/2014/main" id="{EEBF0272-C6FB-91B0-CCFE-68EC7262B8BB}"/>
              </a:ext>
            </a:extLst>
          </p:cNvPr>
          <p:cNvSpPr txBox="1"/>
          <p:nvPr/>
        </p:nvSpPr>
        <p:spPr>
          <a:xfrm>
            <a:off x="0" y="224752"/>
            <a:ext cx="5922064"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Case Study – Earthsong Camps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7D62E9E0-6B5F-77FC-493B-6C429D83765B}"/>
              </a:ext>
            </a:extLst>
          </p:cNvPr>
          <p:cNvSpPr txBox="1"/>
          <p:nvPr/>
        </p:nvSpPr>
        <p:spPr>
          <a:xfrm>
            <a:off x="7054946" y="6198989"/>
            <a:ext cx="6096000" cy="369332"/>
          </a:xfrm>
          <a:prstGeom prst="rect">
            <a:avLst/>
          </a:prstGeom>
          <a:noFill/>
        </p:spPr>
        <p:txBody>
          <a:bodyPr wrap="square">
            <a:spAutoFit/>
          </a:bodyPr>
          <a:lstStyle/>
          <a:p>
            <a:r>
              <a:rPr lang="en-IE"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Mor</a:t>
            </a:r>
            <a:r>
              <a:rPr lang="en-IE"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e information: </a:t>
            </a:r>
            <a:r>
              <a:rPr lang="en-IE"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https://www.earthsong.ie/</a:t>
            </a:r>
            <a:endParaRPr lang="en-IE" sz="1800" dirty="0">
              <a:solidFill>
                <a:srgbClr val="FFC652"/>
              </a:solidFill>
              <a:latin typeface="Josefin Sans" pitchFamily="2" charset="0"/>
            </a:endParaRPr>
          </a:p>
        </p:txBody>
      </p:sp>
      <p:grpSp>
        <p:nvGrpSpPr>
          <p:cNvPr id="8" name="Group 7">
            <a:extLst>
              <a:ext uri="{FF2B5EF4-FFF2-40B4-BE49-F238E27FC236}">
                <a16:creationId xmlns:a16="http://schemas.microsoft.com/office/drawing/2014/main" id="{46476734-5399-1FB0-1D53-B96DC8CD82F7}"/>
              </a:ext>
            </a:extLst>
          </p:cNvPr>
          <p:cNvGrpSpPr/>
          <p:nvPr/>
        </p:nvGrpSpPr>
        <p:grpSpPr>
          <a:xfrm>
            <a:off x="8243792" y="2900681"/>
            <a:ext cx="1100641" cy="905510"/>
            <a:chOff x="3932429" y="3269513"/>
            <a:chExt cx="940579" cy="832733"/>
          </a:xfrm>
        </p:grpSpPr>
        <p:sp>
          <p:nvSpPr>
            <p:cNvPr id="9" name="Freeform 84">
              <a:extLst>
                <a:ext uri="{FF2B5EF4-FFF2-40B4-BE49-F238E27FC236}">
                  <a16:creationId xmlns:a16="http://schemas.microsoft.com/office/drawing/2014/main" id="{98821C75-A95E-187F-A883-52FA37E1929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8C99BD19-28E1-607D-3C9B-C6B2625ECBAF}"/>
                </a:ext>
              </a:extLst>
            </p:cNvPr>
            <p:cNvSpPr/>
            <p:nvPr/>
          </p:nvSpPr>
          <p:spPr>
            <a:xfrm rot="585404">
              <a:off x="3932429" y="3445900"/>
              <a:ext cx="940579" cy="435410"/>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42727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0EE2-F151-89B7-1C05-791234E44586}"/>
              </a:ext>
            </a:extLst>
          </p:cNvPr>
          <p:cNvSpPr>
            <a:spLocks noGrp="1"/>
          </p:cNvSpPr>
          <p:nvPr>
            <p:ph type="sldNum" sz="quarter" idx="12"/>
          </p:nvPr>
        </p:nvSpPr>
        <p:spPr/>
        <p:txBody>
          <a:bodyPr/>
          <a:lstStyle/>
          <a:p>
            <a:fld id="{48F63A3B-78C7-47BE-AE5E-E10140E04643}" type="slidenum">
              <a:rPr lang="en-US" smtClean="0"/>
              <a:t>47</a:t>
            </a:fld>
            <a:endParaRPr lang="en-US" dirty="0"/>
          </a:p>
        </p:txBody>
      </p:sp>
      <p:pic>
        <p:nvPicPr>
          <p:cNvPr id="4" name="Picture 3" descr="A group of people playing instruments&#10;&#10;Description automatically generated with low confidence">
            <a:extLst>
              <a:ext uri="{FF2B5EF4-FFF2-40B4-BE49-F238E27FC236}">
                <a16:creationId xmlns:a16="http://schemas.microsoft.com/office/drawing/2014/main" id="{D8D1FFCE-0635-EE87-37F1-DE8A4800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221" y="1164007"/>
            <a:ext cx="5663986" cy="4707925"/>
          </a:xfrm>
          <a:prstGeom prst="rect">
            <a:avLst/>
          </a:prstGeom>
        </p:spPr>
      </p:pic>
      <p:sp>
        <p:nvSpPr>
          <p:cNvPr id="5" name="TextBox 4">
            <a:extLst>
              <a:ext uri="{FF2B5EF4-FFF2-40B4-BE49-F238E27FC236}">
                <a16:creationId xmlns:a16="http://schemas.microsoft.com/office/drawing/2014/main" id="{FB6E281F-D4D0-E251-1F33-35476219FBA7}"/>
              </a:ext>
            </a:extLst>
          </p:cNvPr>
          <p:cNvSpPr txBox="1"/>
          <p:nvPr/>
        </p:nvSpPr>
        <p:spPr>
          <a:xfrm>
            <a:off x="285795" y="1029712"/>
            <a:ext cx="5663985" cy="5509200"/>
          </a:xfrm>
          <a:prstGeom prst="rect">
            <a:avLst/>
          </a:prstGeom>
          <a:noFill/>
        </p:spPr>
        <p:txBody>
          <a:bodyPr wrap="square" rtlCol="0">
            <a:spAutoFit/>
          </a:bodyPr>
          <a:lstStyle/>
          <a:p>
            <a:r>
              <a:rPr lang="en-US" sz="2200" dirty="0">
                <a:solidFill>
                  <a:srgbClr val="141414"/>
                </a:solidFill>
                <a:latin typeface="Josefin Sans" pitchFamily="2" charset="0"/>
                <a:cs typeface="Calibri" panose="020F0502020204030204" pitchFamily="34" charset="0"/>
              </a:rPr>
              <a:t>Every month, at the Ateliers </a:t>
            </a:r>
            <a:r>
              <a:rPr lang="en-US" sz="2200" dirty="0" err="1">
                <a:solidFill>
                  <a:srgbClr val="141414"/>
                </a:solidFill>
                <a:latin typeface="Josefin Sans" pitchFamily="2" charset="0"/>
                <a:cs typeface="Calibri" panose="020F0502020204030204" pitchFamily="34" charset="0"/>
              </a:rPr>
              <a:t>Cord'Ages</a:t>
            </a:r>
            <a:r>
              <a:rPr lang="en-US" sz="2200" dirty="0">
                <a:solidFill>
                  <a:srgbClr val="141414"/>
                </a:solidFill>
                <a:latin typeface="Josefin Sans" pitchFamily="2" charset="0"/>
                <a:cs typeface="Calibri" panose="020F0502020204030204" pitchFamily="34" charset="0"/>
              </a:rPr>
              <a:t> in Poitiers, France people with loss of autonomy meet musicians for a Musical Break. It is a regular meeting allowing them to discover new sensations and awaken buried emotions. </a:t>
            </a:r>
          </a:p>
          <a:p>
            <a:endParaRPr lang="en-US" sz="2200" dirty="0">
              <a:solidFill>
                <a:srgbClr val="141414"/>
              </a:solidFill>
              <a:latin typeface="Josefin Sans" pitchFamily="2" charset="0"/>
              <a:cs typeface="Calibri" panose="020F0502020204030204" pitchFamily="34" charset="0"/>
            </a:endParaRPr>
          </a:p>
          <a:p>
            <a:r>
              <a:rPr lang="en-US" sz="2200" dirty="0">
                <a:solidFill>
                  <a:srgbClr val="141414"/>
                </a:solidFill>
                <a:latin typeface="Josefin Sans" pitchFamily="2" charset="0"/>
                <a:cs typeface="Calibri" panose="020F0502020204030204" pitchFamily="34" charset="0"/>
              </a:rPr>
              <a:t>The music comes to touch everyone's sensitivity to create an individual and collective experience: precious moments to weave social ties and vibrate in unison.</a:t>
            </a:r>
          </a:p>
          <a:p>
            <a:endParaRPr lang="en-US" sz="2200" dirty="0">
              <a:solidFill>
                <a:srgbClr val="141414"/>
              </a:solidFill>
              <a:latin typeface="Josefin Sans" pitchFamily="2" charset="0"/>
              <a:cs typeface="Calibri" panose="020F0502020204030204" pitchFamily="34" charset="0"/>
            </a:endParaRPr>
          </a:p>
          <a:p>
            <a:r>
              <a:rPr lang="en-US" sz="2200" dirty="0">
                <a:solidFill>
                  <a:srgbClr val="141414"/>
                </a:solidFill>
                <a:latin typeface="Josefin Sans" pitchFamily="2" charset="0"/>
                <a:cs typeface="Calibri" panose="020F0502020204030204" pitchFamily="34" charset="0"/>
              </a:rPr>
              <a:t>The </a:t>
            </a:r>
            <a:r>
              <a:rPr lang="en-US" sz="2200" dirty="0" err="1">
                <a:solidFill>
                  <a:srgbClr val="141414"/>
                </a:solidFill>
                <a:latin typeface="Josefin Sans" pitchFamily="2" charset="0"/>
                <a:cs typeface="Calibri" panose="020F0502020204030204" pitchFamily="34" charset="0"/>
              </a:rPr>
              <a:t>musicial</a:t>
            </a:r>
            <a:r>
              <a:rPr lang="en-US" sz="2200" dirty="0">
                <a:solidFill>
                  <a:srgbClr val="141414"/>
                </a:solidFill>
                <a:latin typeface="Josefin Sans" pitchFamily="2" charset="0"/>
                <a:cs typeface="Calibri" panose="020F0502020204030204" pitchFamily="34" charset="0"/>
              </a:rPr>
              <a:t> break is made possible by a partnership between a health provider Les Ateliers </a:t>
            </a:r>
            <a:r>
              <a:rPr lang="en-US" sz="2200" dirty="0" err="1">
                <a:solidFill>
                  <a:srgbClr val="141414"/>
                </a:solidFill>
                <a:latin typeface="Josefin Sans" pitchFamily="2" charset="0"/>
                <a:cs typeface="Calibri" panose="020F0502020204030204" pitchFamily="34" charset="0"/>
              </a:rPr>
              <a:t>Cord'âges</a:t>
            </a:r>
            <a:r>
              <a:rPr lang="en-US" sz="2200" dirty="0">
                <a:solidFill>
                  <a:srgbClr val="141414"/>
                </a:solidFill>
                <a:latin typeface="Josefin Sans" pitchFamily="2" charset="0"/>
                <a:cs typeface="Calibri" panose="020F0502020204030204" pitchFamily="34" charset="0"/>
              </a:rPr>
              <a:t> and a cultural provider Nouvelle-</a:t>
            </a:r>
            <a:r>
              <a:rPr lang="en-US" sz="2200" dirty="0" err="1">
                <a:solidFill>
                  <a:srgbClr val="141414"/>
                </a:solidFill>
                <a:latin typeface="Josefin Sans" pitchFamily="2" charset="0"/>
                <a:cs typeface="Calibri" panose="020F0502020204030204" pitchFamily="34" charset="0"/>
              </a:rPr>
              <a:t>aquitaine</a:t>
            </a:r>
            <a:r>
              <a:rPr lang="en-US" sz="2200" dirty="0">
                <a:solidFill>
                  <a:srgbClr val="141414"/>
                </a:solidFill>
                <a:latin typeface="Josefin Sans" pitchFamily="2" charset="0"/>
                <a:cs typeface="Calibri" panose="020F0502020204030204" pitchFamily="34" charset="0"/>
              </a:rPr>
              <a:t> Chamber Orchestra.</a:t>
            </a:r>
          </a:p>
        </p:txBody>
      </p:sp>
      <p:sp>
        <p:nvSpPr>
          <p:cNvPr id="3" name="TextBox 2">
            <a:extLst>
              <a:ext uri="{FF2B5EF4-FFF2-40B4-BE49-F238E27FC236}">
                <a16:creationId xmlns:a16="http://schemas.microsoft.com/office/drawing/2014/main" id="{26026932-62F5-D3BE-C304-A041B16BF769}"/>
              </a:ext>
            </a:extLst>
          </p:cNvPr>
          <p:cNvSpPr txBox="1"/>
          <p:nvPr/>
        </p:nvSpPr>
        <p:spPr>
          <a:xfrm>
            <a:off x="0" y="249646"/>
            <a:ext cx="9550400"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Case Study – Music and Social Prescribing, A musical Break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BC6C2AF8-DA58-2861-2308-74CF38A67796}"/>
              </a:ext>
            </a:extLst>
          </p:cNvPr>
          <p:cNvSpPr txBox="1"/>
          <p:nvPr/>
        </p:nvSpPr>
        <p:spPr>
          <a:xfrm>
            <a:off x="5867400" y="5962023"/>
            <a:ext cx="6187440" cy="276999"/>
          </a:xfrm>
          <a:prstGeom prst="rect">
            <a:avLst/>
          </a:prstGeom>
          <a:noFill/>
        </p:spPr>
        <p:txBody>
          <a:bodyPr wrap="square">
            <a:spAutoFit/>
          </a:bodyPr>
          <a:lstStyle/>
          <a:p>
            <a:r>
              <a:rPr lang="en-IE"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Source: https://culture-sante-aquitaine.com/vos-projets/la-pause-musicale-183/</a:t>
            </a:r>
            <a:endParaRPr lang="en-IE"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271601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85835" y="1981276"/>
            <a:ext cx="7718578" cy="697326"/>
          </a:xfrm>
        </p:spPr>
        <p:txBody>
          <a:bodyPr/>
          <a:lstStyle/>
          <a:p>
            <a:r>
              <a:rPr lang="en-US" dirty="0"/>
              <a:t>Resources &amp; tools for cultural organisations</a:t>
            </a:r>
          </a:p>
          <a:p>
            <a:endParaRPr lang="en-IE" dirty="0"/>
          </a:p>
        </p:txBody>
      </p:sp>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5" y="4024304"/>
            <a:ext cx="5829266" cy="2732096"/>
          </a:xfrm>
        </p:spPr>
        <p:txBody>
          <a:bodyPr>
            <a:normAutofit fontScale="92500" lnSpcReduction="10000"/>
          </a:bodyPr>
          <a:lstStyle/>
          <a:p>
            <a:r>
              <a:rPr lang="en-IE" sz="2400" dirty="0"/>
              <a:t>In this section we’ll take a look at some ideas that you can use for workshops and group settings. </a:t>
            </a:r>
          </a:p>
          <a:p>
            <a:r>
              <a:rPr lang="en-IE" sz="2400" dirty="0"/>
              <a:t>It can be an easy way to break the ice and interact with each other if people have an activity to focus on. We suggest you try each of these yourself first, then think about which ones would work best in your social or cultural work setting.</a:t>
            </a:r>
          </a:p>
          <a:p>
            <a:endParaRPr lang="en-IE" dirty="0"/>
          </a:p>
        </p:txBody>
      </p:sp>
      <p:pic>
        <p:nvPicPr>
          <p:cNvPr id="4" name="Picture 3" descr="Icon&#10;&#10;Description automatically generated">
            <a:extLst>
              <a:ext uri="{FF2B5EF4-FFF2-40B4-BE49-F238E27FC236}">
                <a16:creationId xmlns:a16="http://schemas.microsoft.com/office/drawing/2014/main" id="{B96D790C-F358-9343-45AB-EF34E09A0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1" y="1835322"/>
            <a:ext cx="5829266" cy="5205558"/>
          </a:xfrm>
          <a:prstGeom prst="rect">
            <a:avLst/>
          </a:prstGeom>
        </p:spPr>
      </p:pic>
    </p:spTree>
    <p:extLst>
      <p:ext uri="{BB962C8B-B14F-4D97-AF65-F5344CB8AC3E}">
        <p14:creationId xmlns:p14="http://schemas.microsoft.com/office/powerpoint/2010/main" val="1223906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30099-89F7-1A79-1C54-1469C8E65A21}"/>
              </a:ext>
            </a:extLst>
          </p:cNvPr>
          <p:cNvSpPr>
            <a:spLocks noGrp="1"/>
          </p:cNvSpPr>
          <p:nvPr>
            <p:ph type="body" sz="quarter" idx="22"/>
          </p:nvPr>
        </p:nvSpPr>
        <p:spPr>
          <a:xfrm>
            <a:off x="-1" y="369451"/>
            <a:ext cx="5614737" cy="684000"/>
          </a:xfrm>
        </p:spPr>
        <p:txBody>
          <a:bodyPr/>
          <a:lstStyle/>
          <a:p>
            <a:r>
              <a:rPr lang="en-IE" sz="4400" dirty="0"/>
              <a:t>Resource – art is fun website</a:t>
            </a:r>
          </a:p>
        </p:txBody>
      </p:sp>
      <p:sp>
        <p:nvSpPr>
          <p:cNvPr id="3" name="Text Placeholder 2">
            <a:extLst>
              <a:ext uri="{FF2B5EF4-FFF2-40B4-BE49-F238E27FC236}">
                <a16:creationId xmlns:a16="http://schemas.microsoft.com/office/drawing/2014/main" id="{B42AE2D8-3B53-65C2-2B58-0FEC5319C586}"/>
              </a:ext>
            </a:extLst>
          </p:cNvPr>
          <p:cNvSpPr>
            <a:spLocks noGrp="1"/>
          </p:cNvSpPr>
          <p:nvPr>
            <p:ph type="body" sz="quarter" idx="28"/>
          </p:nvPr>
        </p:nvSpPr>
        <p:spPr>
          <a:xfrm>
            <a:off x="144380" y="1708225"/>
            <a:ext cx="7764378" cy="4163185"/>
          </a:xfrm>
        </p:spPr>
        <p:txBody>
          <a:bodyPr>
            <a:normAutofit/>
          </a:bodyPr>
          <a:lstStyle/>
          <a:p>
            <a:r>
              <a:rPr lang="en-US" sz="2400" dirty="0">
                <a:solidFill>
                  <a:srgbClr val="333333"/>
                </a:solidFill>
              </a:rPr>
              <a:t>Art is Fun is a website that has something for everyone - from the complete beginner to the avid art enthusiast. Basically, this is a website for the creative spirit.</a:t>
            </a:r>
          </a:p>
          <a:p>
            <a:r>
              <a:rPr lang="en-US" sz="2400" dirty="0">
                <a:solidFill>
                  <a:srgbClr val="333333"/>
                </a:solidFill>
              </a:rPr>
              <a:t>You can choose from a variety of tutorials in a range of different styles.</a:t>
            </a:r>
          </a:p>
          <a:p>
            <a:r>
              <a:rPr lang="en-US" sz="2400" dirty="0">
                <a:solidFill>
                  <a:srgbClr val="333333"/>
                </a:solidFill>
              </a:rPr>
              <a:t>This website will provide hours of free resources for your groups or for yourself. </a:t>
            </a:r>
          </a:p>
          <a:p>
            <a:r>
              <a:rPr lang="en-IE" sz="2400" dirty="0">
                <a:hlinkClick r:id="rId2"/>
              </a:rPr>
              <a:t>https://www.art-is-fun.com/</a:t>
            </a:r>
            <a:endParaRPr lang="en-IE" sz="2400" dirty="0"/>
          </a:p>
          <a:p>
            <a:endParaRPr lang="en-IE" sz="2400" dirty="0"/>
          </a:p>
        </p:txBody>
      </p:sp>
    </p:spTree>
    <p:extLst>
      <p:ext uri="{BB962C8B-B14F-4D97-AF65-F5344CB8AC3E}">
        <p14:creationId xmlns:p14="http://schemas.microsoft.com/office/powerpoint/2010/main" val="299083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6842726" cy="866585"/>
          </a:xfrm>
        </p:spPr>
        <p:txBody>
          <a:bodyPr>
            <a:noAutofit/>
          </a:bodyPr>
          <a:lstStyle/>
          <a:p>
            <a:r>
              <a:rPr lang="en-US" sz="2800" dirty="0"/>
              <a:t>What, why, where and how? </a:t>
            </a:r>
          </a:p>
          <a:p>
            <a:r>
              <a:rPr lang="en-US" sz="2800" dirty="0"/>
              <a:t>The role of Social and Cultural organisations as facilitators in Social Prescribing </a:t>
            </a:r>
            <a:endParaRPr lang="en-IE" sz="2800" dirty="0"/>
          </a:p>
        </p:txBody>
      </p:sp>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365576"/>
            <a:ext cx="9545285" cy="866585"/>
          </a:xfrm>
        </p:spPr>
        <p:txBody>
          <a:bodyPr/>
          <a:lstStyle/>
          <a:p>
            <a:r>
              <a:rPr lang="en-US" sz="8800" b="1" dirty="0"/>
              <a:t>Introduction to Social Prescribing</a:t>
            </a:r>
            <a:endParaRPr lang="en-IE" sz="8800" dirty="0"/>
          </a:p>
        </p:txBody>
      </p:sp>
      <p:pic>
        <p:nvPicPr>
          <p:cNvPr id="4" name="Picture 3" descr="A picture containing text, vector graphics&#10;&#10;Description automatically generated">
            <a:extLst>
              <a:ext uri="{FF2B5EF4-FFF2-40B4-BE49-F238E27FC236}">
                <a16:creationId xmlns:a16="http://schemas.microsoft.com/office/drawing/2014/main" id="{897D9A62-6134-80FF-86FD-7B48B6644E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2804" y="1148081"/>
            <a:ext cx="5889196" cy="5259076"/>
          </a:xfrm>
          <a:prstGeom prst="rect">
            <a:avLst/>
          </a:prstGeom>
        </p:spPr>
      </p:pic>
    </p:spTree>
    <p:extLst>
      <p:ext uri="{BB962C8B-B14F-4D97-AF65-F5344CB8AC3E}">
        <p14:creationId xmlns:p14="http://schemas.microsoft.com/office/powerpoint/2010/main" val="256362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A8A53A-5D43-FF4C-70B6-760E0777AC33}"/>
              </a:ext>
            </a:extLst>
          </p:cNvPr>
          <p:cNvSpPr>
            <a:spLocks noGrp="1"/>
          </p:cNvSpPr>
          <p:nvPr>
            <p:ph type="body" sz="quarter" idx="17"/>
          </p:nvPr>
        </p:nvSpPr>
        <p:spPr>
          <a:xfrm>
            <a:off x="0" y="635797"/>
            <a:ext cx="12218988" cy="1519147"/>
          </a:xfrm>
        </p:spPr>
        <p:txBody>
          <a:bodyPr/>
          <a:lstStyle/>
          <a:p>
            <a:r>
              <a:rPr lang="en-IE" dirty="0"/>
              <a:t>creative exercise: </a:t>
            </a:r>
          </a:p>
          <a:p>
            <a:r>
              <a:rPr lang="en-IE" dirty="0"/>
              <a:t>Do the Cultural5 </a:t>
            </a:r>
          </a:p>
        </p:txBody>
      </p:sp>
      <p:sp>
        <p:nvSpPr>
          <p:cNvPr id="3" name="Text Placeholder 2">
            <a:extLst>
              <a:ext uri="{FF2B5EF4-FFF2-40B4-BE49-F238E27FC236}">
                <a16:creationId xmlns:a16="http://schemas.microsoft.com/office/drawing/2014/main" id="{36A3B94B-5DBF-5599-3FBF-C90D37B43C2A}"/>
              </a:ext>
            </a:extLst>
          </p:cNvPr>
          <p:cNvSpPr>
            <a:spLocks noGrp="1"/>
          </p:cNvSpPr>
          <p:nvPr>
            <p:ph type="body" sz="quarter" idx="18"/>
          </p:nvPr>
        </p:nvSpPr>
        <p:spPr>
          <a:xfrm>
            <a:off x="213360" y="5171568"/>
            <a:ext cx="2584131" cy="684000"/>
          </a:xfrm>
        </p:spPr>
        <p:txBody>
          <a:bodyPr/>
          <a:lstStyle/>
          <a:p>
            <a:r>
              <a:rPr lang="en-US" sz="2000" dirty="0"/>
              <a:t>       Music - Find a sound or music that matches your mood. Feel the vibrations and let out your emotions. </a:t>
            </a:r>
          </a:p>
          <a:p>
            <a:endParaRPr lang="en-IE" sz="2000" dirty="0"/>
          </a:p>
        </p:txBody>
      </p:sp>
      <p:sp>
        <p:nvSpPr>
          <p:cNvPr id="4" name="Text Placeholder 3">
            <a:extLst>
              <a:ext uri="{FF2B5EF4-FFF2-40B4-BE49-F238E27FC236}">
                <a16:creationId xmlns:a16="http://schemas.microsoft.com/office/drawing/2014/main" id="{E9A2D6EB-1D1F-1469-C7DB-3DFF78B0E76A}"/>
              </a:ext>
            </a:extLst>
          </p:cNvPr>
          <p:cNvSpPr>
            <a:spLocks noGrp="1"/>
          </p:cNvSpPr>
          <p:nvPr>
            <p:ph type="body" sz="quarter" idx="19"/>
          </p:nvPr>
        </p:nvSpPr>
        <p:spPr/>
        <p:txBody>
          <a:bodyPr/>
          <a:lstStyle/>
          <a:p>
            <a:r>
              <a:rPr lang="en-US" sz="2000" dirty="0"/>
              <a:t>Movement - Express your mood and emotions through physical space.</a:t>
            </a:r>
          </a:p>
          <a:p>
            <a:endParaRPr lang="en-IE" sz="2000" dirty="0"/>
          </a:p>
        </p:txBody>
      </p:sp>
      <p:sp>
        <p:nvSpPr>
          <p:cNvPr id="5" name="Text Placeholder 4">
            <a:extLst>
              <a:ext uri="{FF2B5EF4-FFF2-40B4-BE49-F238E27FC236}">
                <a16:creationId xmlns:a16="http://schemas.microsoft.com/office/drawing/2014/main" id="{2E0BB87E-8AEF-0409-4586-895AF84D0C78}"/>
              </a:ext>
            </a:extLst>
          </p:cNvPr>
          <p:cNvSpPr>
            <a:spLocks noGrp="1"/>
          </p:cNvSpPr>
          <p:nvPr>
            <p:ph type="body" sz="quarter" idx="20"/>
          </p:nvPr>
        </p:nvSpPr>
        <p:spPr>
          <a:xfrm>
            <a:off x="5293360" y="5171568"/>
            <a:ext cx="1888796" cy="684000"/>
          </a:xfrm>
        </p:spPr>
        <p:txBody>
          <a:bodyPr/>
          <a:lstStyle/>
          <a:p>
            <a:r>
              <a:rPr lang="en-US" sz="2000" dirty="0"/>
              <a:t>Visualize - Close your eyes and formulate a picture. Or pick up a pencil and draw something. </a:t>
            </a:r>
          </a:p>
          <a:p>
            <a:endParaRPr lang="en-IE" sz="2000" dirty="0"/>
          </a:p>
        </p:txBody>
      </p:sp>
      <p:sp>
        <p:nvSpPr>
          <p:cNvPr id="6" name="Text Placeholder 5">
            <a:extLst>
              <a:ext uri="{FF2B5EF4-FFF2-40B4-BE49-F238E27FC236}">
                <a16:creationId xmlns:a16="http://schemas.microsoft.com/office/drawing/2014/main" id="{7B8EB3EC-A4C5-7A83-0CDA-0939D57D8727}"/>
              </a:ext>
            </a:extLst>
          </p:cNvPr>
          <p:cNvSpPr>
            <a:spLocks noGrp="1"/>
          </p:cNvSpPr>
          <p:nvPr>
            <p:ph type="body" sz="quarter" idx="21"/>
          </p:nvPr>
        </p:nvSpPr>
        <p:spPr>
          <a:xfrm>
            <a:off x="7716281" y="5171568"/>
            <a:ext cx="1620828" cy="1519146"/>
          </a:xfrm>
        </p:spPr>
        <p:txBody>
          <a:bodyPr/>
          <a:lstStyle/>
          <a:p>
            <a:r>
              <a:rPr lang="en-US" sz="2000" dirty="0"/>
              <a:t>Storytelling - Use all of your senses to describe/WRITE DOWN 3 things that happened to you today. </a:t>
            </a:r>
          </a:p>
          <a:p>
            <a:endParaRPr lang="en-IE" sz="2000" dirty="0"/>
          </a:p>
        </p:txBody>
      </p:sp>
      <p:sp>
        <p:nvSpPr>
          <p:cNvPr id="7" name="Text Placeholder 6">
            <a:extLst>
              <a:ext uri="{FF2B5EF4-FFF2-40B4-BE49-F238E27FC236}">
                <a16:creationId xmlns:a16="http://schemas.microsoft.com/office/drawing/2014/main" id="{4575D099-ED0B-B1F5-8C0D-57D83A80CF48}"/>
              </a:ext>
            </a:extLst>
          </p:cNvPr>
          <p:cNvSpPr>
            <a:spLocks noGrp="1"/>
          </p:cNvSpPr>
          <p:nvPr>
            <p:ph type="body" sz="quarter" idx="22"/>
          </p:nvPr>
        </p:nvSpPr>
        <p:spPr>
          <a:xfrm>
            <a:off x="9662160" y="5171568"/>
            <a:ext cx="2257975" cy="684000"/>
          </a:xfrm>
        </p:spPr>
        <p:txBody>
          <a:bodyPr/>
          <a:lstStyle/>
          <a:p>
            <a:pPr defTabSz="457200"/>
            <a:r>
              <a:rPr lang="en-US" altLang="en-US" sz="2000" dirty="0">
                <a:solidFill>
                  <a:srgbClr val="050505"/>
                </a:solidFill>
                <a:latin typeface="Amatic SC" panose="00000500000000000000" pitchFamily="2" charset="-79"/>
                <a:cs typeface="Amatic SC" panose="00000500000000000000" pitchFamily="2" charset="-79"/>
              </a:rPr>
              <a:t>Connect With Your Environment - Treat it like a museum, take pictures and capture the beauty.</a:t>
            </a:r>
            <a:r>
              <a:rPr lang="en-US" altLang="en-US" sz="2000" dirty="0">
                <a:latin typeface="Amatic SC" panose="00000500000000000000" pitchFamily="2" charset="-79"/>
                <a:cs typeface="Amatic SC" panose="00000500000000000000" pitchFamily="2" charset="-79"/>
              </a:rPr>
              <a:t> </a:t>
            </a:r>
            <a:endParaRPr lang="en-IE" sz="2000"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6FBB37C6-F2FD-8F63-DE55-FEF1C34E7786}"/>
              </a:ext>
            </a:extLst>
          </p:cNvPr>
          <p:cNvSpPr txBox="1"/>
          <p:nvPr/>
        </p:nvSpPr>
        <p:spPr>
          <a:xfrm>
            <a:off x="436880" y="731520"/>
            <a:ext cx="3393440" cy="2031325"/>
          </a:xfrm>
          <a:prstGeom prst="rect">
            <a:avLst/>
          </a:prstGeom>
          <a:noFill/>
        </p:spPr>
        <p:txBody>
          <a:bodyPr wrap="square" rtlCol="0">
            <a:spAutoFit/>
          </a:bodyPr>
          <a:lstStyle/>
          <a:p>
            <a:r>
              <a:rPr lang="en-US" altLang="en-US" dirty="0">
                <a:solidFill>
                  <a:srgbClr val="050505"/>
                </a:solidFill>
                <a:latin typeface="Josefin Sans" pitchFamily="2" charset="0"/>
                <a:cs typeface="Segoe UI Historic" panose="020B0502040204020203" pitchFamily="34" charset="0"/>
              </a:rPr>
              <a:t>Research has shown that arts and culture play an important role in our health according to </a:t>
            </a:r>
            <a:r>
              <a:rPr lang="en-US" altLang="en-US" dirty="0">
                <a:solidFill>
                  <a:srgbClr val="FFC652"/>
                </a:solidFill>
                <a:latin typeface="Josefin Sans" pitchFamily="2" charset="0"/>
                <a:cs typeface="Segoe UI Historic" panose="020B0502040204020203" pitchFamily="34" charset="0"/>
                <a:hlinkClick r:id="rId2">
                  <a:extLst>
                    <a:ext uri="{A12FA001-AC4F-418D-AE19-62706E023703}">
                      <ahyp:hlinkClr xmlns:ahyp="http://schemas.microsoft.com/office/drawing/2018/hyperlinkcolor" val="tx"/>
                    </a:ext>
                  </a:extLst>
                </a:hlinkClick>
              </a:rPr>
              <a:t>World Health Organization (WHO)</a:t>
            </a:r>
            <a:endParaRPr lang="en-US" altLang="en-US" dirty="0">
              <a:solidFill>
                <a:srgbClr val="FFC652"/>
              </a:solidFill>
              <a:latin typeface="Josefin Sans" pitchFamily="2" charset="0"/>
              <a:cs typeface="Segoe UI Historic" panose="020B0502040204020203" pitchFamily="34" charset="0"/>
            </a:endParaRPr>
          </a:p>
          <a:p>
            <a:endParaRPr lang="en-US" altLang="en-US" dirty="0">
              <a:solidFill>
                <a:srgbClr val="FFC652"/>
              </a:solidFill>
              <a:latin typeface="Josefin Sans" pitchFamily="2" charset="0"/>
              <a:cs typeface="Segoe UI Historic" panose="020B0502040204020203" pitchFamily="34" charset="0"/>
            </a:endParaRPr>
          </a:p>
          <a:p>
            <a:endParaRPr lang="en-IE" dirty="0"/>
          </a:p>
        </p:txBody>
      </p:sp>
      <p:sp>
        <p:nvSpPr>
          <p:cNvPr id="9" name="TextBox 8">
            <a:extLst>
              <a:ext uri="{FF2B5EF4-FFF2-40B4-BE49-F238E27FC236}">
                <a16:creationId xmlns:a16="http://schemas.microsoft.com/office/drawing/2014/main" id="{2601E485-25D3-061A-8443-3FFE439A5CB8}"/>
              </a:ext>
            </a:extLst>
          </p:cNvPr>
          <p:cNvSpPr txBox="1"/>
          <p:nvPr/>
        </p:nvSpPr>
        <p:spPr>
          <a:xfrm>
            <a:off x="8526695" y="518208"/>
            <a:ext cx="3393440" cy="1754326"/>
          </a:xfrm>
          <a:prstGeom prst="rect">
            <a:avLst/>
          </a:prstGeom>
          <a:noFill/>
        </p:spPr>
        <p:txBody>
          <a:bodyPr wrap="square" rtlCol="0">
            <a:spAutoFit/>
          </a:bodyPr>
          <a:lstStyle/>
          <a:p>
            <a:endParaRPr lang="en-US" altLang="en-US" dirty="0">
              <a:solidFill>
                <a:srgbClr val="FFC652"/>
              </a:solidFill>
              <a:latin typeface="Josefin Sans" pitchFamily="2" charset="0"/>
              <a:cs typeface="Segoe UI Historic" panose="020B0502040204020203" pitchFamily="34" charset="0"/>
            </a:endParaRPr>
          </a:p>
          <a:p>
            <a:r>
              <a:rPr lang="en-US" altLang="en-US" dirty="0">
                <a:latin typeface="Josefin Sans" pitchFamily="2" charset="0"/>
                <a:cs typeface="Segoe UI Historic" panose="020B0502040204020203" pitchFamily="34" charset="0"/>
              </a:rPr>
              <a:t>You can add a little social prescribing to your work by encouraging people to do the Cultural 5</a:t>
            </a:r>
            <a:endParaRPr lang="en-US" altLang="en-US" dirty="0">
              <a:latin typeface="Josefin Sans" pitchFamily="2" charset="0"/>
            </a:endParaRPr>
          </a:p>
          <a:p>
            <a:endParaRPr lang="en-IE" dirty="0"/>
          </a:p>
        </p:txBody>
      </p:sp>
      <p:pic>
        <p:nvPicPr>
          <p:cNvPr id="11" name="Graphic 10" descr="Music notes outline">
            <a:extLst>
              <a:ext uri="{FF2B5EF4-FFF2-40B4-BE49-F238E27FC236}">
                <a16:creationId xmlns:a16="http://schemas.microsoft.com/office/drawing/2014/main" id="{2C6EA127-50C2-F17A-DE92-EE84E427D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5425" y="3906520"/>
            <a:ext cx="914400" cy="914400"/>
          </a:xfrm>
          <a:prstGeom prst="rect">
            <a:avLst/>
          </a:prstGeom>
        </p:spPr>
      </p:pic>
      <p:pic>
        <p:nvPicPr>
          <p:cNvPr id="13" name="Graphic 12" descr="Gymnast: Floor routine outline">
            <a:extLst>
              <a:ext uri="{FF2B5EF4-FFF2-40B4-BE49-F238E27FC236}">
                <a16:creationId xmlns:a16="http://schemas.microsoft.com/office/drawing/2014/main" id="{2909F730-36C3-AC36-8079-F65EB260B6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4830" y="3906520"/>
            <a:ext cx="914400" cy="914400"/>
          </a:xfrm>
          <a:prstGeom prst="rect">
            <a:avLst/>
          </a:prstGeom>
        </p:spPr>
      </p:pic>
      <p:pic>
        <p:nvPicPr>
          <p:cNvPr id="15" name="Graphic 14" descr="Thought bubble outline">
            <a:extLst>
              <a:ext uri="{FF2B5EF4-FFF2-40B4-BE49-F238E27FC236}">
                <a16:creationId xmlns:a16="http://schemas.microsoft.com/office/drawing/2014/main" id="{4EE60BC0-1EAF-65CC-2AF0-B119F720F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4235" y="3902016"/>
            <a:ext cx="914400" cy="914400"/>
          </a:xfrm>
          <a:prstGeom prst="rect">
            <a:avLst/>
          </a:prstGeom>
        </p:spPr>
      </p:pic>
      <p:pic>
        <p:nvPicPr>
          <p:cNvPr id="17" name="Graphic 16" descr="Storytelling outline">
            <a:extLst>
              <a:ext uri="{FF2B5EF4-FFF2-40B4-BE49-F238E27FC236}">
                <a16:creationId xmlns:a16="http://schemas.microsoft.com/office/drawing/2014/main" id="{13BA883F-416E-4AAC-E371-DE67B438D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5280" y="3902016"/>
            <a:ext cx="914400" cy="914400"/>
          </a:xfrm>
          <a:prstGeom prst="rect">
            <a:avLst/>
          </a:prstGeom>
        </p:spPr>
      </p:pic>
      <p:pic>
        <p:nvPicPr>
          <p:cNvPr id="19" name="Graphic 18" descr="Images outline">
            <a:extLst>
              <a:ext uri="{FF2B5EF4-FFF2-40B4-BE49-F238E27FC236}">
                <a16:creationId xmlns:a16="http://schemas.microsoft.com/office/drawing/2014/main" id="{0DB0FECD-41F3-21A6-7DDF-CA6976B8E8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49659" y="3902016"/>
            <a:ext cx="914400" cy="914400"/>
          </a:xfrm>
          <a:prstGeom prst="rect">
            <a:avLst/>
          </a:prstGeom>
        </p:spPr>
      </p:pic>
    </p:spTree>
    <p:extLst>
      <p:ext uri="{BB962C8B-B14F-4D97-AF65-F5344CB8AC3E}">
        <p14:creationId xmlns:p14="http://schemas.microsoft.com/office/powerpoint/2010/main" val="125209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IE" sz="5400" b="1" dirty="0">
                <a:solidFill>
                  <a:srgbClr val="000000"/>
                </a:solidFill>
                <a:latin typeface="Amatic SC" panose="00000500000000000000" pitchFamily="2" charset="-79"/>
                <a:cs typeface="Amatic SC" panose="00000500000000000000" pitchFamily="2" charset="-79"/>
              </a:rPr>
              <a:t>CREATIVE EXERCISE- </a:t>
            </a:r>
            <a:r>
              <a:rPr lang="en-IE" sz="5400" b="1" dirty="0" err="1">
                <a:solidFill>
                  <a:srgbClr val="000000"/>
                </a:solidFill>
                <a:latin typeface="Amatic SC" panose="00000500000000000000" pitchFamily="2" charset="-79"/>
                <a:cs typeface="Amatic SC" panose="00000500000000000000" pitchFamily="2" charset="-79"/>
              </a:rPr>
              <a:t>Hirameki</a:t>
            </a:r>
            <a:r>
              <a:rPr lang="en-IE" sz="5400" b="1" dirty="0">
                <a:solidFill>
                  <a:srgbClr val="000000"/>
                </a:solidFill>
                <a:latin typeface="Amatic SC" panose="00000500000000000000" pitchFamily="2" charset="-79"/>
                <a:cs typeface="Amatic SC" panose="00000500000000000000" pitchFamily="2" charset="-79"/>
              </a:rPr>
              <a:t> Art </a:t>
            </a: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848597" y="2309129"/>
            <a:ext cx="2136271" cy="666794"/>
          </a:xfrm>
        </p:spPr>
        <p:txBody>
          <a:bodyPr/>
          <a:lstStyle/>
          <a:p>
            <a:r>
              <a:rPr lang="en-US" sz="2400" dirty="0"/>
              <a:t>Dip your paintbrush in paint and create strokes, or blobs, on your paper freely without any control and letting your brush and hand flow. Let your paint dry </a:t>
            </a:r>
          </a:p>
          <a:p>
            <a:endParaRPr lang="en-US" sz="2400" dirty="0"/>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464560" y="2307307"/>
            <a:ext cx="2330333" cy="666794"/>
          </a:xfrm>
        </p:spPr>
        <p:txBody>
          <a:bodyPr/>
          <a:lstStyle/>
          <a:p>
            <a:r>
              <a:rPr lang="en-US" sz="2400" dirty="0"/>
              <a:t>List on a separate paper, 3 of your biggest 'superpowers’.</a:t>
            </a:r>
          </a:p>
          <a:p>
            <a:r>
              <a:rPr lang="en-US" sz="2400" dirty="0"/>
              <a:t>"'Superpowers’ [are] inner resources that we often forget [and are] strengths that we can call upon."</a:t>
            </a:r>
          </a:p>
          <a:p>
            <a:endParaRPr lang="en-US" sz="2400"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438768" y="2307307"/>
            <a:ext cx="2136271" cy="666794"/>
          </a:xfrm>
        </p:spPr>
        <p:txBody>
          <a:bodyPr/>
          <a:lstStyle/>
          <a:p>
            <a:r>
              <a:rPr lang="en-US" sz="2400" dirty="0"/>
              <a:t>Go back to your painting and using the strengths you listed, pick a stroke or blob for each word, that you feel best represents it.</a:t>
            </a:r>
          </a:p>
          <a:p>
            <a:endParaRPr lang="en-US" sz="2400" dirty="0"/>
          </a:p>
          <a:p>
            <a:endParaRPr lang="en-US" sz="2400"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218914" y="2358397"/>
            <a:ext cx="2231459" cy="666794"/>
          </a:xfrm>
        </p:spPr>
        <p:txBody>
          <a:bodyPr/>
          <a:lstStyle/>
          <a:p>
            <a:r>
              <a:rPr lang="en-US" sz="2400" dirty="0"/>
              <a:t>Using a pen, crayon or pencil, draw animal or human body parts that will help bring that word to life and once you're finished give it a name..</a:t>
            </a:r>
          </a:p>
          <a:p>
            <a:r>
              <a:rPr lang="en-US" sz="2400" dirty="0"/>
              <a:t> </a:t>
            </a:r>
          </a:p>
          <a:p>
            <a:endParaRPr lang="en-US" sz="2400" dirty="0"/>
          </a:p>
        </p:txBody>
      </p:sp>
      <p:sp>
        <p:nvSpPr>
          <p:cNvPr id="12" name="TextBox 11">
            <a:extLst>
              <a:ext uri="{FF2B5EF4-FFF2-40B4-BE49-F238E27FC236}">
                <a16:creationId xmlns:a16="http://schemas.microsoft.com/office/drawing/2014/main" id="{18B68E83-FAAD-EE07-695E-8647AA69515F}"/>
              </a:ext>
            </a:extLst>
          </p:cNvPr>
          <p:cNvSpPr txBox="1"/>
          <p:nvPr/>
        </p:nvSpPr>
        <p:spPr>
          <a:xfrm>
            <a:off x="524580" y="1486156"/>
            <a:ext cx="11047660" cy="923330"/>
          </a:xfrm>
          <a:prstGeom prst="rect">
            <a:avLst/>
          </a:prstGeom>
          <a:noFill/>
        </p:spPr>
        <p:txBody>
          <a:bodyPr wrap="square">
            <a:spAutoFit/>
          </a:bodyPr>
          <a:lstStyle/>
          <a:p>
            <a:r>
              <a:rPr lang="en-US" b="0" i="0" dirty="0" err="1">
                <a:solidFill>
                  <a:schemeClr val="bg1"/>
                </a:solidFill>
                <a:effectLst/>
                <a:latin typeface="Josefin Sans" pitchFamily="2" charset="0"/>
              </a:rPr>
              <a:t>Hirameki</a:t>
            </a:r>
            <a:r>
              <a:rPr lang="en-US" b="0" i="0" dirty="0">
                <a:solidFill>
                  <a:schemeClr val="bg1"/>
                </a:solidFill>
                <a:effectLst/>
                <a:latin typeface="Josefin Sans" pitchFamily="2" charset="0"/>
              </a:rPr>
              <a:t> is</a:t>
            </a:r>
            <a:r>
              <a:rPr lang="en-US" b="1" i="0" dirty="0">
                <a:solidFill>
                  <a:schemeClr val="bg1"/>
                </a:solidFill>
                <a:effectLst/>
                <a:latin typeface="Josefin Sans" pitchFamily="2" charset="0"/>
              </a:rPr>
              <a:t> a fun painting technique that stirs your imagination. You will need acrylic paint, pens, pencils or crayons and paper.</a:t>
            </a:r>
          </a:p>
          <a:p>
            <a:endParaRPr lang="en-IE" dirty="0">
              <a:solidFill>
                <a:schemeClr val="bg1"/>
              </a:solidFill>
              <a:latin typeface="Josefin Sans" pitchFamily="2" charset="0"/>
            </a:endParaRPr>
          </a:p>
        </p:txBody>
      </p:sp>
      <p:sp>
        <p:nvSpPr>
          <p:cNvPr id="6" name="TextBox 5">
            <a:extLst>
              <a:ext uri="{FF2B5EF4-FFF2-40B4-BE49-F238E27FC236}">
                <a16:creationId xmlns:a16="http://schemas.microsoft.com/office/drawing/2014/main" id="{E6D70D27-BB1C-7D85-CB40-8C86E1DD6841}"/>
              </a:ext>
            </a:extLst>
          </p:cNvPr>
          <p:cNvSpPr txBox="1"/>
          <p:nvPr/>
        </p:nvSpPr>
        <p:spPr>
          <a:xfrm>
            <a:off x="7792720" y="5243517"/>
            <a:ext cx="4318000" cy="1569660"/>
          </a:xfrm>
          <a:prstGeom prst="rect">
            <a:avLst/>
          </a:prstGeom>
          <a:noFill/>
        </p:spPr>
        <p:txBody>
          <a:bodyPr wrap="square" rtlCol="0">
            <a:spAutoFit/>
          </a:bodyPr>
          <a:lstStyle/>
          <a:p>
            <a:r>
              <a:rPr lang="en-US" sz="2400" b="1" dirty="0">
                <a:solidFill>
                  <a:schemeClr val="bg1"/>
                </a:solidFill>
                <a:latin typeface="Amatic SC" panose="00000500000000000000" pitchFamily="2" charset="-79"/>
                <a:cs typeface="Amatic SC" panose="00000500000000000000" pitchFamily="2" charset="-79"/>
              </a:rPr>
              <a:t>FINALLY - Take a photo of it and keep it in your phone so next time you feel anxious you can look at it to remind yourself of your superpowers!</a:t>
            </a:r>
            <a:endParaRPr lang="en-IE" sz="24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737462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FDE23-A129-71BF-5990-EE6D9BFC39B8}"/>
              </a:ext>
            </a:extLst>
          </p:cNvPr>
          <p:cNvSpPr>
            <a:spLocks noGrp="1"/>
          </p:cNvSpPr>
          <p:nvPr>
            <p:ph type="body" sz="quarter" idx="16"/>
          </p:nvPr>
        </p:nvSpPr>
        <p:spPr/>
        <p:txBody>
          <a:bodyPr/>
          <a:lstStyle/>
          <a:p>
            <a:endParaRPr lang="en-IE"/>
          </a:p>
        </p:txBody>
      </p:sp>
      <p:sp>
        <p:nvSpPr>
          <p:cNvPr id="3" name="Text Placeholder 2">
            <a:extLst>
              <a:ext uri="{FF2B5EF4-FFF2-40B4-BE49-F238E27FC236}">
                <a16:creationId xmlns:a16="http://schemas.microsoft.com/office/drawing/2014/main" id="{A3277224-668F-108F-DD43-ACB4791F9716}"/>
              </a:ext>
            </a:extLst>
          </p:cNvPr>
          <p:cNvSpPr>
            <a:spLocks noGrp="1"/>
          </p:cNvSpPr>
          <p:nvPr>
            <p:ph type="body" sz="quarter" idx="25"/>
          </p:nvPr>
        </p:nvSpPr>
        <p:spPr/>
        <p:txBody>
          <a:bodyPr/>
          <a:lstStyle/>
          <a:p>
            <a:endParaRPr lang="en-IE"/>
          </a:p>
        </p:txBody>
      </p:sp>
      <p:sp>
        <p:nvSpPr>
          <p:cNvPr id="4" name="Text Placeholder 3">
            <a:extLst>
              <a:ext uri="{FF2B5EF4-FFF2-40B4-BE49-F238E27FC236}">
                <a16:creationId xmlns:a16="http://schemas.microsoft.com/office/drawing/2014/main" id="{D9B3C004-075A-2304-01B3-D80E98BABA1B}"/>
              </a:ext>
            </a:extLst>
          </p:cNvPr>
          <p:cNvSpPr>
            <a:spLocks noGrp="1"/>
          </p:cNvSpPr>
          <p:nvPr>
            <p:ph type="body" sz="quarter" idx="26"/>
          </p:nvPr>
        </p:nvSpPr>
        <p:spPr/>
        <p:txBody>
          <a:bodyPr/>
          <a:lstStyle/>
          <a:p>
            <a:endParaRPr lang="en-IE"/>
          </a:p>
        </p:txBody>
      </p:sp>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0" y="361178"/>
            <a:ext cx="7450257" cy="684000"/>
          </a:xfrm>
          <a:solidFill>
            <a:srgbClr val="FFC652"/>
          </a:solidFill>
        </p:spPr>
        <p:txBody>
          <a:bodyPr/>
          <a:lstStyle/>
          <a:p>
            <a:pPr algn="l"/>
            <a:r>
              <a:rPr lang="en-IE" dirty="0"/>
              <a:t>Watch to learn more about </a:t>
            </a:r>
            <a:r>
              <a:rPr lang="en-IE" dirty="0" err="1"/>
              <a:t>Hirameki</a:t>
            </a:r>
            <a:endParaRPr lang="en-IE" dirty="0"/>
          </a:p>
        </p:txBody>
      </p:sp>
      <p:pic>
        <p:nvPicPr>
          <p:cNvPr id="6" name="Online Media 3" title="Can a creative art exercise help manage Celia Pacquola's anxiety? | Space 22">
            <a:hlinkClick r:id="" action="ppaction://media"/>
            <a:extLst>
              <a:ext uri="{FF2B5EF4-FFF2-40B4-BE49-F238E27FC236}">
                <a16:creationId xmlns:a16="http://schemas.microsoft.com/office/drawing/2014/main" id="{C2D3B0AB-4BDD-1828-A7CB-C6EE5971C6A2}"/>
              </a:ext>
            </a:extLst>
          </p:cNvPr>
          <p:cNvPicPr>
            <a:picLocks noRot="1" noChangeAspect="1"/>
          </p:cNvPicPr>
          <p:nvPr>
            <a:videoFile r:link="rId1"/>
          </p:nvPr>
        </p:nvPicPr>
        <p:blipFill>
          <a:blip r:embed="rId3"/>
          <a:stretch>
            <a:fillRect/>
          </a:stretch>
        </p:blipFill>
        <p:spPr>
          <a:xfrm>
            <a:off x="412931" y="1208389"/>
            <a:ext cx="7450257" cy="5154977"/>
          </a:xfrm>
          <a:prstGeom prst="rect">
            <a:avLst/>
          </a:prstGeom>
        </p:spPr>
      </p:pic>
      <p:sp>
        <p:nvSpPr>
          <p:cNvPr id="7" name="TextBox 6">
            <a:extLst>
              <a:ext uri="{FF2B5EF4-FFF2-40B4-BE49-F238E27FC236}">
                <a16:creationId xmlns:a16="http://schemas.microsoft.com/office/drawing/2014/main" id="{A7E12545-C653-B180-3EE4-4489D886D679}"/>
              </a:ext>
            </a:extLst>
          </p:cNvPr>
          <p:cNvSpPr txBox="1"/>
          <p:nvPr/>
        </p:nvSpPr>
        <p:spPr>
          <a:xfrm>
            <a:off x="9351183" y="2738825"/>
            <a:ext cx="1828800" cy="1384995"/>
          </a:xfrm>
          <a:prstGeom prst="rect">
            <a:avLst/>
          </a:prstGeom>
          <a:noFill/>
        </p:spPr>
        <p:txBody>
          <a:bodyPr wrap="square" rtlCol="0">
            <a:spAutoFit/>
          </a:bodyPr>
          <a:lstStyle/>
          <a:p>
            <a:pPr algn="ctr"/>
            <a:r>
              <a:rPr lang="en-IE" sz="2800" b="1" dirty="0" err="1">
                <a:latin typeface="Amatic SC" panose="00000500000000000000" pitchFamily="2" charset="-79"/>
                <a:cs typeface="Amatic SC" panose="00000500000000000000" pitchFamily="2" charset="-79"/>
              </a:rPr>
              <a:t>Hirameki</a:t>
            </a:r>
            <a:r>
              <a:rPr lang="en-IE" sz="2800" b="1" dirty="0">
                <a:latin typeface="Amatic SC" panose="00000500000000000000" pitchFamily="2" charset="-79"/>
                <a:cs typeface="Amatic SC" panose="00000500000000000000" pitchFamily="2" charset="-79"/>
              </a:rPr>
              <a:t> means ‘</a:t>
            </a:r>
            <a:r>
              <a:rPr lang="en-IE" sz="2800" b="1" i="0" dirty="0">
                <a:solidFill>
                  <a:srgbClr val="767676"/>
                </a:solidFill>
                <a:effectLst/>
                <a:latin typeface="Amatic SC" panose="00000500000000000000" pitchFamily="2" charset="-79"/>
                <a:cs typeface="Amatic SC" panose="00000500000000000000" pitchFamily="2" charset="-79"/>
              </a:rPr>
              <a:t>Flash of inspiration’</a:t>
            </a:r>
            <a:endParaRPr lang="en-IE" sz="28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n-IE" sz="14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https://www.abc.net.au/everyday/space-22-improving-mental-health-through-creative-arts/101052564</a:t>
            </a:r>
            <a:endParaRPr lang="en-IE" sz="14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4E735EF3-83A7-0E28-7336-DC0AB95BD69E}"/>
              </a:ext>
            </a:extLst>
          </p:cNvPr>
          <p:cNvGrpSpPr/>
          <p:nvPr/>
        </p:nvGrpSpPr>
        <p:grpSpPr>
          <a:xfrm>
            <a:off x="3473962" y="3077023"/>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886496"/>
              <a:ext cx="940579" cy="435410"/>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Tree>
    <p:extLst>
      <p:ext uri="{BB962C8B-B14F-4D97-AF65-F5344CB8AC3E}">
        <p14:creationId xmlns:p14="http://schemas.microsoft.com/office/powerpoint/2010/main" val="26515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23A8-FE5B-F475-2FC1-EEBC29C5BDA0}"/>
              </a:ext>
            </a:extLst>
          </p:cNvPr>
          <p:cNvSpPr>
            <a:spLocks noGrp="1"/>
          </p:cNvSpPr>
          <p:nvPr>
            <p:ph type="body" sz="quarter" idx="18"/>
          </p:nvPr>
        </p:nvSpPr>
        <p:spPr>
          <a:xfrm>
            <a:off x="0" y="565147"/>
            <a:ext cx="7162800" cy="684000"/>
          </a:xfrm>
        </p:spPr>
        <p:txBody>
          <a:bodyPr/>
          <a:lstStyle/>
          <a:p>
            <a:r>
              <a:rPr lang="en-IE" dirty="0">
                <a:latin typeface="Amatic SC" panose="00000500000000000000" pitchFamily="2" charset="-79"/>
                <a:cs typeface="Amatic SC" panose="00000500000000000000" pitchFamily="2" charset="-79"/>
              </a:rPr>
              <a:t>CREATIVE </a:t>
            </a:r>
            <a:r>
              <a:rPr lang="en-IE" sz="4400" b="1" dirty="0">
                <a:latin typeface="Amatic SC" panose="00000500000000000000" pitchFamily="2" charset="-79"/>
                <a:cs typeface="Amatic SC" panose="00000500000000000000" pitchFamily="2" charset="-79"/>
              </a:rPr>
              <a:t>EXERCISE: Mindfulness Colouring</a:t>
            </a:r>
          </a:p>
        </p:txBody>
      </p:sp>
      <p:pic>
        <p:nvPicPr>
          <p:cNvPr id="3" name="Picture 2" descr="A picture containing window&#10;&#10;Description automatically generated">
            <a:extLst>
              <a:ext uri="{FF2B5EF4-FFF2-40B4-BE49-F238E27FC236}">
                <a16:creationId xmlns:a16="http://schemas.microsoft.com/office/drawing/2014/main" id="{AE7B0F47-A3C1-1FC9-5B5F-6CC534F355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2800" y="801987"/>
            <a:ext cx="4839469" cy="6056013"/>
          </a:xfrm>
          <a:prstGeom prst="rect">
            <a:avLst/>
          </a:prstGeom>
        </p:spPr>
      </p:pic>
      <p:sp>
        <p:nvSpPr>
          <p:cNvPr id="4" name="TextBox 3">
            <a:extLst>
              <a:ext uri="{FF2B5EF4-FFF2-40B4-BE49-F238E27FC236}">
                <a16:creationId xmlns:a16="http://schemas.microsoft.com/office/drawing/2014/main" id="{98A2A10B-A728-7471-58AA-F0980C14E339}"/>
              </a:ext>
            </a:extLst>
          </p:cNvPr>
          <p:cNvSpPr txBox="1"/>
          <p:nvPr/>
        </p:nvSpPr>
        <p:spPr>
          <a:xfrm>
            <a:off x="467360" y="1152984"/>
            <a:ext cx="5986360" cy="5509200"/>
          </a:xfrm>
          <a:prstGeom prst="rect">
            <a:avLst/>
          </a:prstGeom>
          <a:noFill/>
        </p:spPr>
        <p:txBody>
          <a:bodyPr wrap="square" rtlCol="0">
            <a:spAutoFit/>
          </a:bodyPr>
          <a:lstStyle/>
          <a:p>
            <a:endParaRPr lang="en-IE" sz="2400" dirty="0">
              <a:latin typeface="Josefin Sans" pitchFamily="2" charset="0"/>
            </a:endParaRPr>
          </a:p>
          <a:p>
            <a:r>
              <a:rPr lang="en-IE" sz="2400" dirty="0">
                <a:latin typeface="Josefin Sans" pitchFamily="2" charset="0"/>
              </a:rPr>
              <a:t>Mindfulness Colouring has taken the world by storm in recent years.</a:t>
            </a:r>
          </a:p>
          <a:p>
            <a:r>
              <a:rPr lang="en-IE" sz="2400" dirty="0">
                <a:latin typeface="Josefin Sans" pitchFamily="2" charset="0"/>
              </a:rPr>
              <a:t>It’s a great way for people to switch off and relax and can also help focus the mind. </a:t>
            </a:r>
          </a:p>
          <a:p>
            <a:endParaRPr lang="en-IE" sz="2400" dirty="0">
              <a:latin typeface="Josefin Sans" pitchFamily="2" charset="0"/>
            </a:endParaRPr>
          </a:p>
          <a:p>
            <a:r>
              <a:rPr lang="en-IE" sz="2400" dirty="0">
                <a:latin typeface="Josefin Sans" pitchFamily="2" charset="0"/>
              </a:rPr>
              <a:t>There are a number of websites that offer free downloadable pages and this could be a great resource for a group relaxation session:</a:t>
            </a:r>
          </a:p>
          <a:p>
            <a:endParaRPr lang="en-IE" sz="2400" dirty="0">
              <a:latin typeface="Josefin Sans" pitchFamily="2" charset="0"/>
            </a:endParaRPr>
          </a:p>
          <a:p>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https://intrinsiconline.com/pages/printables</a:t>
            </a:r>
            <a:endParaRPr lang="en-IE" sz="1600" dirty="0">
              <a:solidFill>
                <a:srgbClr val="FFC652"/>
              </a:solidFill>
              <a:latin typeface="Josefin Sans" pitchFamily="2" charset="0"/>
            </a:endParaRPr>
          </a:p>
          <a:p>
            <a:r>
              <a:rPr lang="en-IE" sz="16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https://www.twinkl.ie/resource/us-t-c-1551-mindfulness-coloring-pages-bumper-activity-pack</a:t>
            </a:r>
            <a:endParaRPr lang="en-IE" sz="1600" dirty="0">
              <a:solidFill>
                <a:srgbClr val="FFC652"/>
              </a:solidFill>
              <a:latin typeface="Josefin Sans" pitchFamily="2" charset="0"/>
            </a:endParaRPr>
          </a:p>
          <a:p>
            <a:endParaRPr lang="en-IE" sz="1600" dirty="0">
              <a:latin typeface="Josefin Sans" pitchFamily="2" charset="0"/>
            </a:endParaRPr>
          </a:p>
        </p:txBody>
      </p:sp>
      <p:sp>
        <p:nvSpPr>
          <p:cNvPr id="5" name="TextBox 4">
            <a:extLst>
              <a:ext uri="{FF2B5EF4-FFF2-40B4-BE49-F238E27FC236}">
                <a16:creationId xmlns:a16="http://schemas.microsoft.com/office/drawing/2014/main" id="{9D147783-F37A-6C60-1D26-D297A84D8A73}"/>
              </a:ext>
            </a:extLst>
          </p:cNvPr>
          <p:cNvSpPr txBox="1"/>
          <p:nvPr/>
        </p:nvSpPr>
        <p:spPr>
          <a:xfrm>
            <a:off x="7867575" y="6581001"/>
            <a:ext cx="4541094" cy="246221"/>
          </a:xfrm>
          <a:prstGeom prst="rect">
            <a:avLst/>
          </a:prstGeom>
          <a:noFill/>
        </p:spPr>
        <p:txBody>
          <a:bodyPr wrap="square" rtlCol="0">
            <a:spAutoFit/>
          </a:bodyPr>
          <a:lstStyle/>
          <a:p>
            <a:pPr algn="ctr"/>
            <a:r>
              <a:rPr lang="en-IE" sz="1000" dirty="0">
                <a:solidFill>
                  <a:schemeClr val="bg1"/>
                </a:solidFill>
                <a:latin typeface="Josefin Sans" pitchFamily="2" charset="0"/>
              </a:rPr>
              <a:t>Image Credit Gordon Johnson – </a:t>
            </a:r>
            <a:r>
              <a:rPr lang="en-IE" sz="1000" dirty="0" err="1">
                <a:solidFill>
                  <a:schemeClr val="bg1"/>
                </a:solidFill>
                <a:latin typeface="Josefin Sans" pitchFamily="2" charset="0"/>
              </a:rPr>
              <a:t>Pixabay</a:t>
            </a:r>
            <a:r>
              <a:rPr lang="en-IE" sz="1000" dirty="0">
                <a:solidFill>
                  <a:schemeClr val="bg1"/>
                </a:solidFill>
                <a:latin typeface="Josefin Sans" pitchFamily="2" charset="0"/>
              </a:rPr>
              <a:t> </a:t>
            </a:r>
          </a:p>
        </p:txBody>
      </p:sp>
    </p:spTree>
    <p:extLst>
      <p:ext uri="{BB962C8B-B14F-4D97-AF65-F5344CB8AC3E}">
        <p14:creationId xmlns:p14="http://schemas.microsoft.com/office/powerpoint/2010/main" val="2566790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0" y="482979"/>
            <a:ext cx="8869680" cy="684000"/>
          </a:xfrm>
          <a:solidFill>
            <a:srgbClr val="FFC652"/>
          </a:solidFill>
        </p:spPr>
        <p:txBody>
          <a:bodyPr/>
          <a:lstStyle/>
          <a:p>
            <a:pPr algn="l"/>
            <a:endParaRPr lang="en-IE" dirty="0"/>
          </a:p>
          <a:p>
            <a:pPr algn="l"/>
            <a:r>
              <a:rPr lang="en-US" dirty="0"/>
              <a:t>Group activity: Setting Up a Knitting Group – Video </a:t>
            </a:r>
          </a:p>
          <a:p>
            <a:pPr algn="l"/>
            <a:endParaRPr lang="en-IE" dirty="0"/>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n-IE" sz="14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https://www.abc.net.au/everyday/space-22-improving-mental-health-through-creative-arts/101052564</a:t>
            </a:r>
            <a:endParaRPr lang="en-IE" sz="1400" dirty="0">
              <a:solidFill>
                <a:srgbClr val="FFC652"/>
              </a:solidFill>
              <a:latin typeface="Josefin Sans" pitchFamily="2" charset="0"/>
            </a:endParaRPr>
          </a:p>
        </p:txBody>
      </p:sp>
      <p:pic>
        <p:nvPicPr>
          <p:cNvPr id="15" name="Online Media 2" title="How To Form A Knitting Group">
            <a:hlinkClick r:id="" action="ppaction://media"/>
            <a:extLst>
              <a:ext uri="{FF2B5EF4-FFF2-40B4-BE49-F238E27FC236}">
                <a16:creationId xmlns:a16="http://schemas.microsoft.com/office/drawing/2014/main" id="{C1901C8A-D13D-A1F8-E2C6-703E5EE94CFC}"/>
              </a:ext>
            </a:extLst>
          </p:cNvPr>
          <p:cNvPicPr>
            <a:picLocks noRot="1" noChangeAspect="1"/>
          </p:cNvPicPr>
          <p:nvPr>
            <a:videoFile r:link="rId1"/>
          </p:nvPr>
        </p:nvPicPr>
        <p:blipFill>
          <a:blip r:embed="rId4"/>
          <a:stretch>
            <a:fillRect/>
          </a:stretch>
        </p:blipFill>
        <p:spPr>
          <a:xfrm>
            <a:off x="162200" y="1312817"/>
            <a:ext cx="6137000" cy="4623449"/>
          </a:xfrm>
          <a:prstGeom prst="rect">
            <a:avLst/>
          </a:prstGeom>
        </p:spPr>
      </p:pic>
      <p:grpSp>
        <p:nvGrpSpPr>
          <p:cNvPr id="9" name="Group 8">
            <a:extLst>
              <a:ext uri="{FF2B5EF4-FFF2-40B4-BE49-F238E27FC236}">
                <a16:creationId xmlns:a16="http://schemas.microsoft.com/office/drawing/2014/main" id="{4E735EF3-83A7-0E28-7336-DC0AB95BD69E}"/>
              </a:ext>
            </a:extLst>
          </p:cNvPr>
          <p:cNvGrpSpPr/>
          <p:nvPr/>
        </p:nvGrpSpPr>
        <p:grpSpPr>
          <a:xfrm>
            <a:off x="2566603" y="2957279"/>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886496"/>
              <a:ext cx="940579" cy="435410"/>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TO VIEW</a:t>
              </a:r>
            </a:p>
          </p:txBody>
        </p:sp>
      </p:grpSp>
      <p:sp>
        <p:nvSpPr>
          <p:cNvPr id="16" name="TextBox 15">
            <a:extLst>
              <a:ext uri="{FF2B5EF4-FFF2-40B4-BE49-F238E27FC236}">
                <a16:creationId xmlns:a16="http://schemas.microsoft.com/office/drawing/2014/main" id="{0E9B1A27-12D3-7D47-35AB-5F9902B4ABD6}"/>
              </a:ext>
            </a:extLst>
          </p:cNvPr>
          <p:cNvSpPr txBox="1"/>
          <p:nvPr/>
        </p:nvSpPr>
        <p:spPr>
          <a:xfrm>
            <a:off x="6474958" y="1386534"/>
            <a:ext cx="5554841" cy="4247317"/>
          </a:xfrm>
          <a:prstGeom prst="rect">
            <a:avLst/>
          </a:prstGeom>
          <a:noFill/>
        </p:spPr>
        <p:txBody>
          <a:bodyPr wrap="square" rtlCol="0">
            <a:spAutoFit/>
          </a:bodyPr>
          <a:lstStyle/>
          <a:p>
            <a:r>
              <a:rPr lang="en-IE" sz="2700" dirty="0">
                <a:latin typeface="Josefin Sans" pitchFamily="2" charset="0"/>
              </a:rPr>
              <a:t>Depending on your social/cultural work, you might considers setting up a knitting group, this short video will give you all the information that you need.</a:t>
            </a:r>
          </a:p>
          <a:p>
            <a:endParaRPr lang="en-IE" sz="2700" dirty="0">
              <a:latin typeface="Josefin Sans" pitchFamily="2" charset="0"/>
            </a:endParaRPr>
          </a:p>
          <a:p>
            <a:r>
              <a:rPr lang="en-IE" sz="2700" dirty="0">
                <a:latin typeface="Josefin Sans" pitchFamily="2" charset="0"/>
              </a:rPr>
              <a:t>Common interest groups are a great way for people to get to know people in your area, make friends and share skills.</a:t>
            </a:r>
            <a:endParaRPr lang="en-IE" dirty="0">
              <a:latin typeface="Josefin Sans" pitchFamily="2" charset="0"/>
            </a:endParaRPr>
          </a:p>
        </p:txBody>
      </p:sp>
    </p:spTree>
    <p:extLst>
      <p:ext uri="{BB962C8B-B14F-4D97-AF65-F5344CB8AC3E}">
        <p14:creationId xmlns:p14="http://schemas.microsoft.com/office/powerpoint/2010/main" val="24562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0" y="565147"/>
            <a:ext cx="6939280" cy="684000"/>
          </a:xfrm>
        </p:spPr>
        <p:txBody>
          <a:bodyPr/>
          <a:lstStyle/>
          <a:p>
            <a:pPr algn="l"/>
            <a:r>
              <a:rPr lang="en-IE" dirty="0"/>
              <a:t>Group activity: setting up a book club</a:t>
            </a:r>
          </a:p>
        </p:txBody>
      </p:sp>
      <p:pic>
        <p:nvPicPr>
          <p:cNvPr id="12" name="Picture 11" descr="A picture containing text, indoor, book, stack&#10;&#10;Description automatically generated">
            <a:extLst>
              <a:ext uri="{FF2B5EF4-FFF2-40B4-BE49-F238E27FC236}">
                <a16:creationId xmlns:a16="http://schemas.microsoft.com/office/drawing/2014/main" id="{F1EA760C-D21E-A560-E34E-F605B5BE95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496" y="1472768"/>
            <a:ext cx="5683658" cy="4820085"/>
          </a:xfrm>
          <a:prstGeom prst="rect">
            <a:avLst/>
          </a:prstGeom>
        </p:spPr>
      </p:pic>
      <p:sp>
        <p:nvSpPr>
          <p:cNvPr id="13" name="TextBox 12">
            <a:extLst>
              <a:ext uri="{FF2B5EF4-FFF2-40B4-BE49-F238E27FC236}">
                <a16:creationId xmlns:a16="http://schemas.microsoft.com/office/drawing/2014/main" id="{CCC6417F-231E-C2AC-3802-1EEF2545EA5F}"/>
              </a:ext>
            </a:extLst>
          </p:cNvPr>
          <p:cNvSpPr txBox="1"/>
          <p:nvPr/>
        </p:nvSpPr>
        <p:spPr>
          <a:xfrm>
            <a:off x="615542" y="6015854"/>
            <a:ext cx="5281612" cy="276999"/>
          </a:xfrm>
          <a:prstGeom prst="rect">
            <a:avLst/>
          </a:prstGeom>
          <a:noFill/>
        </p:spPr>
        <p:txBody>
          <a:bodyPr wrap="square" rtlCol="0">
            <a:spAutoFit/>
          </a:bodyPr>
          <a:lstStyle/>
          <a:p>
            <a:r>
              <a:rPr lang="en-IE" sz="1200" dirty="0">
                <a:latin typeface="Josefin Sans" pitchFamily="2" charset="0"/>
              </a:rPr>
              <a:t>Image Credit </a:t>
            </a:r>
            <a:r>
              <a:rPr lang="en-IE" sz="1200" dirty="0" err="1">
                <a:latin typeface="Josefin Sans" pitchFamily="2" charset="0"/>
              </a:rPr>
              <a:t>rickstefanie</a:t>
            </a:r>
            <a:r>
              <a:rPr lang="en-IE" sz="1200" dirty="0">
                <a:latin typeface="Josefin Sans" pitchFamily="2" charset="0"/>
              </a:rPr>
              <a:t> – </a:t>
            </a:r>
            <a:r>
              <a:rPr lang="en-IE" sz="1200" dirty="0" err="1">
                <a:latin typeface="Josefin Sans" pitchFamily="2" charset="0"/>
              </a:rPr>
              <a:t>Pixabay</a:t>
            </a:r>
            <a:r>
              <a:rPr lang="en-IE" sz="1200" dirty="0">
                <a:latin typeface="Josefin Sans" pitchFamily="2" charset="0"/>
              </a:rPr>
              <a:t> </a:t>
            </a:r>
          </a:p>
        </p:txBody>
      </p:sp>
      <p:sp>
        <p:nvSpPr>
          <p:cNvPr id="14" name="TextBox 13">
            <a:extLst>
              <a:ext uri="{FF2B5EF4-FFF2-40B4-BE49-F238E27FC236}">
                <a16:creationId xmlns:a16="http://schemas.microsoft.com/office/drawing/2014/main" id="{21FFD3CA-04E6-42FC-2ED1-13A9BDA8804E}"/>
              </a:ext>
            </a:extLst>
          </p:cNvPr>
          <p:cNvSpPr txBox="1"/>
          <p:nvPr/>
        </p:nvSpPr>
        <p:spPr>
          <a:xfrm>
            <a:off x="6096000" y="1382286"/>
            <a:ext cx="5405120" cy="4832092"/>
          </a:xfrm>
          <a:prstGeom prst="rect">
            <a:avLst/>
          </a:prstGeom>
          <a:noFill/>
        </p:spPr>
        <p:txBody>
          <a:bodyPr wrap="square">
            <a:spAutoFit/>
          </a:bodyPr>
          <a:lstStyle/>
          <a:p>
            <a:r>
              <a:rPr lang="en-IE" sz="2200" dirty="0">
                <a:latin typeface="Josefin Sans" pitchFamily="2" charset="0"/>
              </a:rPr>
              <a:t>A book club Is a great way to meet new people and make friends. First steps could be made by contacting your local library or community centre to see if they might let you host the club at their venue . Some book clubs take it in turns to host the meetings at members houses.</a:t>
            </a:r>
          </a:p>
          <a:p>
            <a:endParaRPr lang="en-IE" sz="2200" dirty="0">
              <a:latin typeface="Josefin Sans" pitchFamily="2" charset="0"/>
            </a:endParaRPr>
          </a:p>
          <a:p>
            <a:r>
              <a:rPr lang="en-IE" sz="2200" dirty="0">
                <a:latin typeface="Josefin Sans" pitchFamily="2" charset="0"/>
              </a:rPr>
              <a:t>You only need two people to start a book club, and it can soon build from there.</a:t>
            </a:r>
          </a:p>
          <a:p>
            <a:r>
              <a:rPr lang="en-IE" sz="2200" dirty="0">
                <a:latin typeface="Josefin Sans" pitchFamily="2" charset="0"/>
              </a:rPr>
              <a:t>There’s a really interesting post by Penguin Publishing, that will give you some more information: </a:t>
            </a: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6209017"/>
            <a:ext cx="621792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https://www.penguinrandomhouse.com/book-clubs/getting-started/</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74673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0" y="278068"/>
            <a:ext cx="8165805" cy="684000"/>
          </a:xfrm>
        </p:spPr>
        <p:txBody>
          <a:bodyPr/>
          <a:lstStyle/>
          <a:p>
            <a:pPr algn="l"/>
            <a:r>
              <a:rPr lang="en-IE" dirty="0"/>
              <a:t>Group activity: setting up a creative collective</a:t>
            </a:r>
          </a:p>
        </p:txBody>
      </p:sp>
      <p:sp>
        <p:nvSpPr>
          <p:cNvPr id="14" name="TextBox 13">
            <a:extLst>
              <a:ext uri="{FF2B5EF4-FFF2-40B4-BE49-F238E27FC236}">
                <a16:creationId xmlns:a16="http://schemas.microsoft.com/office/drawing/2014/main" id="{21FFD3CA-04E6-42FC-2ED1-13A9BDA8804E}"/>
              </a:ext>
            </a:extLst>
          </p:cNvPr>
          <p:cNvSpPr txBox="1"/>
          <p:nvPr/>
        </p:nvSpPr>
        <p:spPr>
          <a:xfrm>
            <a:off x="290624" y="1149411"/>
            <a:ext cx="6377578" cy="5170646"/>
          </a:xfrm>
          <a:prstGeom prst="rect">
            <a:avLst/>
          </a:prstGeom>
          <a:noFill/>
        </p:spPr>
        <p:txBody>
          <a:bodyPr wrap="square" numCol="1">
            <a:spAutoFit/>
          </a:bodyPr>
          <a:lstStyle/>
          <a:p>
            <a:r>
              <a:rPr lang="en-IE" sz="2200" dirty="0">
                <a:latin typeface="Josefin Sans" pitchFamily="2" charset="0"/>
              </a:rPr>
              <a:t>Community Groups could start a Creative Collective. This would be a great way to promote peer-led learning and encourage connections within the group. Ideally each person would have their own area of interest or expertise, and share their skills with the group. </a:t>
            </a:r>
          </a:p>
          <a:p>
            <a:r>
              <a:rPr lang="en-IE" sz="2200" dirty="0">
                <a:latin typeface="Josefin Sans" pitchFamily="2" charset="0"/>
              </a:rPr>
              <a:t>Collective activities depending on the skills of the members might include: </a:t>
            </a:r>
          </a:p>
          <a:p>
            <a:pPr marL="342900" indent="-342900">
              <a:buFont typeface="Arial" panose="020B0604020202020204" pitchFamily="34" charset="0"/>
              <a:buChar char="•"/>
            </a:pPr>
            <a:r>
              <a:rPr lang="en-IE" sz="2200" dirty="0">
                <a:latin typeface="Josefin Sans" pitchFamily="2" charset="0"/>
              </a:rPr>
              <a:t>Cake decoration</a:t>
            </a:r>
          </a:p>
          <a:p>
            <a:pPr marL="285750" indent="-285750">
              <a:buFont typeface="Arial" panose="020B0604020202020204" pitchFamily="34" charset="0"/>
              <a:buChar char="•"/>
            </a:pPr>
            <a:r>
              <a:rPr lang="en-IE" sz="2200" dirty="0">
                <a:latin typeface="Josefin Sans" pitchFamily="2" charset="0"/>
              </a:rPr>
              <a:t>Painting</a:t>
            </a:r>
          </a:p>
          <a:p>
            <a:pPr marL="285750" indent="-285750">
              <a:buFont typeface="Arial" panose="020B0604020202020204" pitchFamily="34" charset="0"/>
              <a:buChar char="•"/>
            </a:pPr>
            <a:r>
              <a:rPr lang="en-IE" sz="2200" dirty="0">
                <a:latin typeface="Josefin Sans" pitchFamily="2" charset="0"/>
              </a:rPr>
              <a:t>Woodwork</a:t>
            </a:r>
          </a:p>
          <a:p>
            <a:pPr marL="285750" indent="-285750">
              <a:buFont typeface="Arial" panose="020B0604020202020204" pitchFamily="34" charset="0"/>
              <a:buChar char="•"/>
            </a:pPr>
            <a:r>
              <a:rPr lang="en-IE" sz="2200" dirty="0">
                <a:latin typeface="Josefin Sans" pitchFamily="2" charset="0"/>
              </a:rPr>
              <a:t>Singing</a:t>
            </a:r>
          </a:p>
          <a:p>
            <a:pPr marL="285750" indent="-285750">
              <a:buFont typeface="Arial" panose="020B0604020202020204" pitchFamily="34" charset="0"/>
              <a:buChar char="•"/>
            </a:pPr>
            <a:r>
              <a:rPr lang="en-IE" sz="2200" dirty="0">
                <a:latin typeface="Josefin Sans" pitchFamily="2" charset="0"/>
              </a:rPr>
              <a:t>Dancing</a:t>
            </a:r>
          </a:p>
          <a:p>
            <a:pPr marL="285750" indent="-285750">
              <a:buFont typeface="Arial" panose="020B0604020202020204" pitchFamily="34" charset="0"/>
              <a:buChar char="•"/>
            </a:pPr>
            <a:r>
              <a:rPr lang="en-IE" sz="2200" dirty="0">
                <a:latin typeface="Josefin Sans" pitchFamily="2" charset="0"/>
              </a:rPr>
              <a:t>Drama </a:t>
            </a:r>
          </a:p>
          <a:p>
            <a:endParaRPr lang="en-IE" sz="2200" dirty="0">
              <a:latin typeface="Josefin Sans" pitchFamily="2" charset="0"/>
            </a:endParaRP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6209017"/>
            <a:ext cx="6217920" cy="276999"/>
          </a:xfrm>
          <a:prstGeom prst="rect">
            <a:avLst/>
          </a:prstGeom>
          <a:noFill/>
        </p:spPr>
        <p:txBody>
          <a:bodyPr wrap="square">
            <a:spAutoFit/>
          </a:bodyPr>
          <a:lstStyle/>
          <a:p>
            <a:r>
              <a:rPr lang="en-IE" sz="1200" dirty="0">
                <a:solidFill>
                  <a:srgbClr val="FFC652"/>
                </a:solidFill>
                <a:latin typeface="Josefin Sans" pitchFamily="2" charset="0"/>
                <a:hlinkClick r:id="rId2">
                  <a:extLst>
                    <a:ext uri="{A12FA001-AC4F-418D-AE19-62706E023703}">
                      <ahyp:hlinkClr xmlns:ahyp="http://schemas.microsoft.com/office/drawing/2018/hyperlinkcolor" val="tx"/>
                    </a:ext>
                  </a:extLst>
                </a:hlinkClick>
              </a:rPr>
              <a:t>Source: https://www.penguinrandomhouse.com/book-clubs/getting-started/</a:t>
            </a:r>
            <a:endParaRPr lang="en-IE" sz="1200" dirty="0">
              <a:solidFill>
                <a:srgbClr val="FFC652"/>
              </a:solidFill>
              <a:latin typeface="Josefin Sans" pitchFamily="2" charset="0"/>
            </a:endParaRPr>
          </a:p>
        </p:txBody>
      </p:sp>
      <p:pic>
        <p:nvPicPr>
          <p:cNvPr id="7" name="Picture 6" descr="A picture containing blur&#10;&#10;Description automatically generated">
            <a:extLst>
              <a:ext uri="{FF2B5EF4-FFF2-40B4-BE49-F238E27FC236}">
                <a16:creationId xmlns:a16="http://schemas.microsoft.com/office/drawing/2014/main" id="{BF648153-7AEF-47A8-AA32-D058DB8D4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8202" y="1149411"/>
            <a:ext cx="5407243" cy="4349932"/>
          </a:xfrm>
          <a:prstGeom prst="rect">
            <a:avLst/>
          </a:prstGeom>
        </p:spPr>
      </p:pic>
      <p:sp>
        <p:nvSpPr>
          <p:cNvPr id="9" name="TextBox 8">
            <a:extLst>
              <a:ext uri="{FF2B5EF4-FFF2-40B4-BE49-F238E27FC236}">
                <a16:creationId xmlns:a16="http://schemas.microsoft.com/office/drawing/2014/main" id="{2DBF54A4-78C6-B300-25B3-052CA6C39134}"/>
              </a:ext>
            </a:extLst>
          </p:cNvPr>
          <p:cNvSpPr txBox="1"/>
          <p:nvPr/>
        </p:nvSpPr>
        <p:spPr>
          <a:xfrm>
            <a:off x="4348233" y="5624242"/>
            <a:ext cx="7727212" cy="646331"/>
          </a:xfrm>
          <a:prstGeom prst="rect">
            <a:avLst/>
          </a:prstGeom>
          <a:noFill/>
        </p:spPr>
        <p:txBody>
          <a:bodyPr wrap="square">
            <a:spAutoFit/>
          </a:bodyPr>
          <a:lstStyle/>
          <a:p>
            <a:pPr algn="r"/>
            <a:r>
              <a:rPr lang="en-IE" dirty="0">
                <a:solidFill>
                  <a:srgbClr val="51A9BA"/>
                </a:solidFill>
                <a:latin typeface="Josefin Sans" pitchFamily="2" charset="0"/>
              </a:rPr>
              <a:t>Read more about starting a Creative Collective here:</a:t>
            </a:r>
            <a:br>
              <a:rPr lang="en-IE" dirty="0">
                <a:solidFill>
                  <a:srgbClr val="51A9BA"/>
                </a:solidFill>
                <a:latin typeface="Josefin Sans" pitchFamily="2" charset="0"/>
              </a:rPr>
            </a:br>
            <a:r>
              <a:rPr lang="en-IE" dirty="0">
                <a:solidFill>
                  <a:srgbClr val="51A9BA"/>
                </a:solidFill>
                <a:latin typeface="Josefin Sans" pitchFamily="2" charset="0"/>
                <a:hlinkClick r:id="rId4">
                  <a:extLst>
                    <a:ext uri="{A12FA001-AC4F-418D-AE19-62706E023703}">
                      <ahyp:hlinkClr xmlns:ahyp="http://schemas.microsoft.com/office/drawing/2018/hyperlinkcolor" val="tx"/>
                    </a:ext>
                  </a:extLst>
                </a:hlinkClick>
              </a:rPr>
              <a:t>https://www.artclubbers.com/blog/2020/6/3/start-a-creative-collective</a:t>
            </a:r>
            <a:endParaRPr lang="en-IE" dirty="0">
              <a:solidFill>
                <a:srgbClr val="51A9BA"/>
              </a:solidFill>
              <a:latin typeface="Josefin Sans" pitchFamily="2" charset="0"/>
            </a:endParaRPr>
          </a:p>
        </p:txBody>
      </p:sp>
      <p:sp>
        <p:nvSpPr>
          <p:cNvPr id="10" name="TextBox 9">
            <a:extLst>
              <a:ext uri="{FF2B5EF4-FFF2-40B4-BE49-F238E27FC236}">
                <a16:creationId xmlns:a16="http://schemas.microsoft.com/office/drawing/2014/main" id="{B5566638-D0B7-4F06-15C6-C598EB40B018}"/>
              </a:ext>
            </a:extLst>
          </p:cNvPr>
          <p:cNvSpPr txBox="1"/>
          <p:nvPr/>
        </p:nvSpPr>
        <p:spPr>
          <a:xfrm>
            <a:off x="6681265" y="1220157"/>
            <a:ext cx="5394180" cy="276999"/>
          </a:xfrm>
          <a:prstGeom prst="rect">
            <a:avLst/>
          </a:prstGeom>
          <a:noFill/>
        </p:spPr>
        <p:txBody>
          <a:bodyPr wrap="square" rtlCol="0">
            <a:spAutoFit/>
          </a:bodyPr>
          <a:lstStyle/>
          <a:p>
            <a:pPr algn="r"/>
            <a:r>
              <a:rPr lang="en-IE" sz="1200" dirty="0">
                <a:solidFill>
                  <a:schemeClr val="bg1"/>
                </a:solidFill>
                <a:latin typeface="Josefin Sans" pitchFamily="2" charset="0"/>
              </a:rPr>
              <a:t>Image Credit – </a:t>
            </a:r>
            <a:r>
              <a:rPr lang="en-IE" sz="1200" dirty="0" err="1">
                <a:solidFill>
                  <a:schemeClr val="bg1"/>
                </a:solidFill>
                <a:latin typeface="Josefin Sans" pitchFamily="2" charset="0"/>
              </a:rPr>
              <a:t>Skitterphoto</a:t>
            </a:r>
            <a:r>
              <a:rPr lang="en-IE" sz="1200" dirty="0">
                <a:solidFill>
                  <a:schemeClr val="bg1"/>
                </a:solidFill>
                <a:latin typeface="Josefin Sans" pitchFamily="2" charset="0"/>
              </a:rPr>
              <a:t> – </a:t>
            </a:r>
            <a:r>
              <a:rPr lang="en-IE" sz="1200" dirty="0" err="1">
                <a:solidFill>
                  <a:schemeClr val="bg1"/>
                </a:solidFill>
                <a:latin typeface="Josefin Sans" pitchFamily="2" charset="0"/>
              </a:rPr>
              <a:t>Pixabay</a:t>
            </a:r>
            <a:r>
              <a:rPr lang="en-IE" sz="1200" dirty="0">
                <a:solidFill>
                  <a:schemeClr val="bg1"/>
                </a:solidFill>
                <a:latin typeface="Josefin Sans" pitchFamily="2" charset="0"/>
              </a:rPr>
              <a:t> </a:t>
            </a:r>
          </a:p>
        </p:txBody>
      </p:sp>
    </p:spTree>
    <p:extLst>
      <p:ext uri="{BB962C8B-B14F-4D97-AF65-F5344CB8AC3E}">
        <p14:creationId xmlns:p14="http://schemas.microsoft.com/office/powerpoint/2010/main" val="2885101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5" y="4024304"/>
            <a:ext cx="7718578" cy="866585"/>
          </a:xfrm>
        </p:spPr>
        <p:txBody>
          <a:bodyPr/>
          <a:lstStyle/>
          <a:p>
            <a:r>
              <a:rPr lang="en-IE" sz="2200" dirty="0">
                <a:latin typeface="Josefin Sans" pitchFamily="2" charset="0"/>
              </a:rPr>
              <a:t>This is a chance for you to reflect on our resource and answer a few brief questions. </a:t>
            </a:r>
          </a:p>
          <a:p>
            <a:endParaRPr lang="en-IE" dirty="0"/>
          </a:p>
        </p:txBody>
      </p:sp>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85835" y="1832421"/>
            <a:ext cx="7718578" cy="697326"/>
          </a:xfrm>
        </p:spPr>
        <p:txBody>
          <a:bodyPr/>
          <a:lstStyle/>
          <a:p>
            <a:r>
              <a:rPr lang="en-IE" dirty="0"/>
              <a:t>Takeaways &amp; future </a:t>
            </a:r>
            <a:br>
              <a:rPr lang="en-IE" dirty="0"/>
            </a:br>
            <a:r>
              <a:rPr lang="en-IE" dirty="0"/>
              <a:t>planning</a:t>
            </a:r>
          </a:p>
          <a:p>
            <a:endParaRPr lang="en-IE" dirty="0"/>
          </a:p>
        </p:txBody>
      </p:sp>
    </p:spTree>
    <p:extLst>
      <p:ext uri="{BB962C8B-B14F-4D97-AF65-F5344CB8AC3E}">
        <p14:creationId xmlns:p14="http://schemas.microsoft.com/office/powerpoint/2010/main" val="2536550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4DC1D-F7DA-46D5-328C-C034416E416F}"/>
              </a:ext>
            </a:extLst>
          </p:cNvPr>
          <p:cNvSpPr>
            <a:spLocks noGrp="1"/>
          </p:cNvSpPr>
          <p:nvPr>
            <p:ph type="sldNum" sz="quarter" idx="12"/>
          </p:nvPr>
        </p:nvSpPr>
        <p:spPr/>
        <p:txBody>
          <a:bodyPr/>
          <a:lstStyle/>
          <a:p>
            <a:fld id="{48F63A3B-78C7-47BE-AE5E-E10140E04643}" type="slidenum">
              <a:rPr lang="en-US" smtClean="0"/>
              <a:t>58</a:t>
            </a:fld>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9CEA4715-1063-7569-8CD4-D10435B38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404" y="3667453"/>
            <a:ext cx="4621427" cy="3425326"/>
          </a:xfrm>
          <a:prstGeom prst="rect">
            <a:avLst/>
          </a:prstGeom>
        </p:spPr>
      </p:pic>
      <p:sp>
        <p:nvSpPr>
          <p:cNvPr id="5" name="TextBox 4">
            <a:extLst>
              <a:ext uri="{FF2B5EF4-FFF2-40B4-BE49-F238E27FC236}">
                <a16:creationId xmlns:a16="http://schemas.microsoft.com/office/drawing/2014/main" id="{4BF92BCE-D4CC-FFC2-7B7B-EE00F96FB9D7}"/>
              </a:ext>
            </a:extLst>
          </p:cNvPr>
          <p:cNvSpPr txBox="1"/>
          <p:nvPr/>
        </p:nvSpPr>
        <p:spPr>
          <a:xfrm>
            <a:off x="409361" y="222422"/>
            <a:ext cx="11145795" cy="4647426"/>
          </a:xfrm>
          <a:prstGeom prst="rect">
            <a:avLst/>
          </a:prstGeom>
          <a:noFill/>
        </p:spPr>
        <p:txBody>
          <a:bodyPr wrap="square" rtlCol="0">
            <a:spAutoFit/>
          </a:bodyPr>
          <a:lstStyle/>
          <a:p>
            <a:endParaRPr lang="en-IE" sz="3000" dirty="0">
              <a:latin typeface="Josefin Sans" pitchFamily="2" charset="0"/>
            </a:endParaRPr>
          </a:p>
          <a:p>
            <a:r>
              <a:rPr lang="en-IE" sz="3000" dirty="0">
                <a:latin typeface="Josefin Sans" pitchFamily="2" charset="0"/>
              </a:rPr>
              <a:t>What are your key takeaways from this </a:t>
            </a:r>
            <a:r>
              <a:rPr lang="en-IE" sz="3000" dirty="0" err="1">
                <a:latin typeface="Josefin Sans" pitchFamily="2" charset="0"/>
              </a:rPr>
              <a:t>cource</a:t>
            </a:r>
            <a:r>
              <a:rPr lang="en-IE" sz="3000" dirty="0">
                <a:latin typeface="Josefin Sans" pitchFamily="2" charset="0"/>
              </a:rPr>
              <a:t>?</a:t>
            </a:r>
          </a:p>
          <a:p>
            <a:r>
              <a:rPr lang="en-IE" sz="3000" dirty="0">
                <a:latin typeface="Josefin Sans" pitchFamily="2" charset="0"/>
              </a:rPr>
              <a:t>Do you feel better equipped to think about using your practice as an outlet for Social Prescribing groups?</a:t>
            </a:r>
          </a:p>
          <a:p>
            <a:r>
              <a:rPr lang="en-IE" sz="3000" dirty="0">
                <a:latin typeface="Josefin Sans" pitchFamily="2" charset="0"/>
              </a:rPr>
              <a:t>Would you consider using any of the activities listed in your practice?</a:t>
            </a:r>
          </a:p>
          <a:p>
            <a:r>
              <a:rPr lang="en-IE" sz="3000" dirty="0">
                <a:latin typeface="Josefin Sans" pitchFamily="2" charset="0"/>
              </a:rPr>
              <a:t>Has this resource made you think more about the benefits of art and culture in social prescribing? </a:t>
            </a:r>
          </a:p>
          <a:p>
            <a:endParaRPr lang="en-IE" sz="2000" dirty="0">
              <a:latin typeface="Josefin Sans" pitchFamily="2" charset="0"/>
            </a:endParaRPr>
          </a:p>
          <a:p>
            <a:endParaRPr lang="en-IE" dirty="0">
              <a:latin typeface="Josefin Sans" pitchFamily="2" charset="0"/>
            </a:endParaRPr>
          </a:p>
          <a:p>
            <a:endParaRPr lang="en-IE" dirty="0">
              <a:latin typeface="Josefin Sans" pitchFamily="2" charset="0"/>
            </a:endParaRPr>
          </a:p>
        </p:txBody>
      </p:sp>
    </p:spTree>
    <p:extLst>
      <p:ext uri="{BB962C8B-B14F-4D97-AF65-F5344CB8AC3E}">
        <p14:creationId xmlns:p14="http://schemas.microsoft.com/office/powerpoint/2010/main" val="1572066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0D21D-EDA4-E8E6-9E11-BD0AF91375E2}"/>
              </a:ext>
            </a:extLst>
          </p:cNvPr>
          <p:cNvSpPr>
            <a:spLocks noGrp="1"/>
          </p:cNvSpPr>
          <p:nvPr>
            <p:ph type="body" sz="quarter" idx="16"/>
          </p:nvPr>
        </p:nvSpPr>
        <p:spPr/>
        <p:txBody>
          <a:bodyPr/>
          <a:lstStyle/>
          <a:p>
            <a:r>
              <a:rPr lang="en-US" dirty="0">
                <a:solidFill>
                  <a:srgbClr val="FFC652"/>
                </a:solidFill>
                <a:latin typeface="Amatic SC" panose="00000500000000000000" pitchFamily="2" charset="-79"/>
                <a:cs typeface="Amatic SC" panose="00000500000000000000" pitchFamily="2" charset="-79"/>
                <a:hlinkClick r:id="rId2">
                  <a:extLst>
                    <a:ext uri="{A12FA001-AC4F-418D-AE19-62706E023703}">
                      <ahyp:hlinkClr xmlns:ahyp="http://schemas.microsoft.com/office/drawing/2018/hyperlinkcolor" val="tx"/>
                    </a:ext>
                  </a:extLst>
                </a:hlinkClick>
              </a:rPr>
              <a:t>University of Liverpool The Art of Social Prescribing: Informing policy on creative interventions in mental health care</a:t>
            </a:r>
            <a:endParaRPr lang="en-US" dirty="0">
              <a:solidFill>
                <a:srgbClr val="FFC652"/>
              </a:solidFill>
              <a:latin typeface="Amatic SC" panose="00000500000000000000" pitchFamily="2" charset="-79"/>
              <a:cs typeface="Amatic SC" panose="00000500000000000000" pitchFamily="2" charset="-79"/>
            </a:endParaRPr>
          </a:p>
          <a:p>
            <a:r>
              <a:rPr lang="en-US"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The World Health </a:t>
            </a:r>
            <a:r>
              <a:rPr lang="en-US" dirty="0" err="1">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Organisation</a:t>
            </a:r>
            <a:r>
              <a:rPr lang="en-US"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 </a:t>
            </a:r>
            <a:r>
              <a:rPr lang="en-US" dirty="0" err="1">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Emphasises</a:t>
            </a:r>
            <a:r>
              <a:rPr lang="en-US"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 Link Between the Arts and Mental Health</a:t>
            </a:r>
            <a:endParaRPr lang="en-US" dirty="0">
              <a:solidFill>
                <a:schemeClr val="tx1"/>
              </a:solidFill>
              <a:latin typeface="Amatic SC" panose="00000500000000000000" pitchFamily="2" charset="-79"/>
              <a:cs typeface="Amatic SC" panose="00000500000000000000" pitchFamily="2" charset="-79"/>
            </a:endParaRPr>
          </a:p>
          <a:p>
            <a:r>
              <a:rPr lang="en-US" altLang="en-US" sz="2400" dirty="0">
                <a:solidFill>
                  <a:srgbClr val="050505"/>
                </a:solidFill>
                <a:latin typeface="Amatic SC" panose="00000500000000000000" pitchFamily="2" charset="-79"/>
                <a:cs typeface="Amatic SC" panose="00000500000000000000" pitchFamily="2" charset="-79"/>
              </a:rPr>
              <a:t>Discover more art and cultural activities for your health and wellbeing: </a:t>
            </a:r>
            <a:r>
              <a:rPr lang="en-US" altLang="en-US" sz="2400" dirty="0">
                <a:solidFill>
                  <a:srgbClr val="FFC652"/>
                </a:solidFill>
                <a:latin typeface="Amatic SC" panose="00000500000000000000" pitchFamily="2" charset="-79"/>
                <a:cs typeface="Amatic SC" panose="00000500000000000000" pitchFamily="2" charset="-79"/>
                <a:hlinkClick r:id="rId4">
                  <a:extLst>
                    <a:ext uri="{A12FA001-AC4F-418D-AE19-62706E023703}">
                      <ahyp:hlinkClr xmlns:ahyp="http://schemas.microsoft.com/office/drawing/2018/hyperlinkcolor" val="tx"/>
                    </a:ext>
                  </a:extLst>
                </a:hlinkClick>
              </a:rPr>
              <a:t>g.co/</a:t>
            </a:r>
            <a:r>
              <a:rPr lang="en-US" altLang="en-US" sz="2400" dirty="0" err="1">
                <a:solidFill>
                  <a:srgbClr val="FFC652"/>
                </a:solidFill>
                <a:latin typeface="Amatic SC" panose="00000500000000000000" pitchFamily="2" charset="-79"/>
                <a:cs typeface="Amatic SC" panose="00000500000000000000" pitchFamily="2" charset="-79"/>
                <a:hlinkClick r:id="rId4">
                  <a:extLst>
                    <a:ext uri="{A12FA001-AC4F-418D-AE19-62706E023703}">
                      <ahyp:hlinkClr xmlns:ahyp="http://schemas.microsoft.com/office/drawing/2018/hyperlinkcolor" val="tx"/>
                    </a:ext>
                  </a:extLst>
                </a:hlinkClick>
              </a:rPr>
              <a:t>artshealth</a:t>
            </a:r>
            <a:endParaRPr lang="en-US" altLang="en-US" sz="2400" dirty="0">
              <a:solidFill>
                <a:srgbClr val="FFC652"/>
              </a:solidFill>
              <a:latin typeface="Amatic SC" panose="00000500000000000000" pitchFamily="2" charset="-79"/>
              <a:cs typeface="Amatic SC" panose="00000500000000000000" pitchFamily="2" charset="-79"/>
            </a:endParaRPr>
          </a:p>
          <a:p>
            <a:endParaRPr lang="en-US" dirty="0">
              <a:solidFill>
                <a:schemeClr val="tx1"/>
              </a:solidFill>
              <a:latin typeface="Amatic SC" panose="00000500000000000000" pitchFamily="2" charset="-79"/>
              <a:cs typeface="Amatic SC" panose="00000500000000000000" pitchFamily="2" charset="-79"/>
            </a:endParaRPr>
          </a:p>
          <a:p>
            <a:endParaRPr lang="en-IE" dirty="0">
              <a:solidFill>
                <a:srgbClr val="FFC652"/>
              </a:solidFill>
              <a:latin typeface="Amatic SC" panose="00000500000000000000" pitchFamily="2" charset="-79"/>
              <a:cs typeface="Amatic SC" panose="00000500000000000000" pitchFamily="2" charset="-79"/>
            </a:endParaRPr>
          </a:p>
        </p:txBody>
      </p:sp>
      <p:sp>
        <p:nvSpPr>
          <p:cNvPr id="3" name="Text Placeholder 2">
            <a:extLst>
              <a:ext uri="{FF2B5EF4-FFF2-40B4-BE49-F238E27FC236}">
                <a16:creationId xmlns:a16="http://schemas.microsoft.com/office/drawing/2014/main" id="{06B4174A-C3E7-7A39-C9F9-83012C0D3CDA}"/>
              </a:ext>
            </a:extLst>
          </p:cNvPr>
          <p:cNvSpPr>
            <a:spLocks noGrp="1"/>
          </p:cNvSpPr>
          <p:nvPr>
            <p:ph type="body" sz="quarter" idx="17"/>
          </p:nvPr>
        </p:nvSpPr>
        <p:spPr/>
        <p:txBody>
          <a:bodyPr/>
          <a:lstStyle/>
          <a:p>
            <a:r>
              <a:rPr lang="en-IE" dirty="0"/>
              <a:t>Other interesting links for you to explore…</a:t>
            </a:r>
          </a:p>
        </p:txBody>
      </p:sp>
    </p:spTree>
    <p:extLst>
      <p:ext uri="{BB962C8B-B14F-4D97-AF65-F5344CB8AC3E}">
        <p14:creationId xmlns:p14="http://schemas.microsoft.com/office/powerpoint/2010/main" val="288737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1B780-1CB3-98DB-03DB-10ED943C56DF}"/>
              </a:ext>
            </a:extLst>
          </p:cNvPr>
          <p:cNvSpPr>
            <a:spLocks noGrp="1"/>
          </p:cNvSpPr>
          <p:nvPr>
            <p:ph type="body" sz="quarter" idx="16"/>
          </p:nvPr>
        </p:nvSpPr>
        <p:spPr>
          <a:xfrm>
            <a:off x="862262" y="1223561"/>
            <a:ext cx="7184457" cy="1160521"/>
          </a:xfrm>
        </p:spPr>
        <p:txBody>
          <a:bodyPr/>
          <a:lstStyle/>
          <a:p>
            <a:r>
              <a:rPr lang="en-US" sz="2800" dirty="0">
                <a:ea typeface="Calibri" panose="020F0502020204030204" pitchFamily="34" charset="0"/>
                <a:cs typeface="Times New Roman" panose="02020603050405020304" pitchFamily="18" charset="0"/>
              </a:rPr>
              <a:t>Social Prescribing is a powerful, proven community mechanism to improve the physical, emotional, mental wellbeing of adults by connecting you to non-medical community-based sources of supports. </a:t>
            </a:r>
          </a:p>
          <a:p>
            <a:endParaRPr lang="en-US" dirty="0">
              <a:ea typeface="Calibri" panose="020F0502020204030204" pitchFamily="34" charset="0"/>
              <a:cs typeface="Times New Roman" panose="02020603050405020304" pitchFamily="18" charset="0"/>
            </a:endParaRPr>
          </a:p>
          <a:p>
            <a:r>
              <a:rPr lang="en-US" sz="2800" dirty="0">
                <a:ea typeface="Calibri" panose="020F0502020204030204" pitchFamily="34" charset="0"/>
                <a:cs typeface="Times New Roman" panose="02020603050405020304" pitchFamily="18" charset="0"/>
              </a:rPr>
              <a:t>This resource focuses instead on embedding health and wellbeing (via social prescribing) in social and cultural community/public settings.</a:t>
            </a:r>
            <a:endParaRPr lang="en-IE" sz="2800" dirty="0">
              <a:ea typeface="Calibri" panose="020F050202020403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B8B443CD-B65E-0CEC-F0F6-1573953981CB}"/>
              </a:ext>
            </a:extLst>
          </p:cNvPr>
          <p:cNvSpPr>
            <a:spLocks noGrp="1"/>
          </p:cNvSpPr>
          <p:nvPr>
            <p:ph type="body" sz="quarter" idx="18"/>
          </p:nvPr>
        </p:nvSpPr>
        <p:spPr>
          <a:xfrm>
            <a:off x="9123680" y="3087000"/>
            <a:ext cx="2214880" cy="684000"/>
          </a:xfrm>
        </p:spPr>
        <p:txBody>
          <a:bodyPr/>
          <a:lstStyle/>
          <a:p>
            <a:r>
              <a:rPr lang="en-IE" sz="3600" dirty="0"/>
              <a:t>What is social prescribing?</a:t>
            </a:r>
          </a:p>
        </p:txBody>
      </p:sp>
    </p:spTree>
    <p:extLst>
      <p:ext uri="{BB962C8B-B14F-4D97-AF65-F5344CB8AC3E}">
        <p14:creationId xmlns:p14="http://schemas.microsoft.com/office/powerpoint/2010/main" val="2312703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a:xfrm>
            <a:off x="325120" y="4666664"/>
            <a:ext cx="11673840" cy="992499"/>
          </a:xfrm>
        </p:spPr>
        <p:txBody>
          <a:bodyPr/>
          <a:lstStyle/>
          <a:p>
            <a:r>
              <a:rPr lang="en-US" sz="4000" dirty="0"/>
              <a:t>Thank you engaging with our Introduction to Social Prescribing Course for Social/Cultural Service educators</a:t>
            </a:r>
          </a:p>
          <a:p>
            <a:endParaRPr lang="en-US" sz="4000" dirty="0"/>
          </a:p>
        </p:txBody>
      </p:sp>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a:xfrm>
            <a:off x="249978" y="6038439"/>
            <a:ext cx="12002982" cy="819561"/>
          </a:xfrm>
        </p:spPr>
        <p:txBody>
          <a:bodyPr>
            <a:normAutofit/>
          </a:bodyPr>
          <a:lstStyle/>
          <a:p>
            <a:r>
              <a:rPr lang="en-US" sz="2200" dirty="0"/>
              <a:t>You can find out more about the Activate Project on the website </a:t>
            </a:r>
            <a:r>
              <a:rPr lang="en-US" sz="2200" b="1" dirty="0">
                <a:solidFill>
                  <a:schemeClr val="tx1"/>
                </a:solidFill>
                <a:hlinkClick r:id="rId2">
                  <a:extLst>
                    <a:ext uri="{A12FA001-AC4F-418D-AE19-62706E023703}">
                      <ahyp:hlinkClr xmlns:ahyp="http://schemas.microsoft.com/office/drawing/2018/hyperlinkcolor" val="tx"/>
                    </a:ext>
                  </a:extLst>
                </a:hlinkClick>
              </a:rPr>
              <a:t>www.socialprescribers.eu</a:t>
            </a:r>
            <a:endParaRPr lang="en-US" sz="2200" b="1" dirty="0">
              <a:solidFill>
                <a:schemeClr val="tx1"/>
              </a:solidFill>
            </a:endParaRPr>
          </a:p>
          <a:p>
            <a:endParaRPr lang="en-US" sz="2200" dirty="0"/>
          </a:p>
        </p:txBody>
      </p:sp>
    </p:spTree>
    <p:extLst>
      <p:ext uri="{BB962C8B-B14F-4D97-AF65-F5344CB8AC3E}">
        <p14:creationId xmlns:p14="http://schemas.microsoft.com/office/powerpoint/2010/main" val="8469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B7BFA85-6B20-E146-8CDB-E480FC5646F3}"/>
              </a:ext>
            </a:extLst>
          </p:cNvPr>
          <p:cNvSpPr txBox="1"/>
          <p:nvPr/>
        </p:nvSpPr>
        <p:spPr>
          <a:xfrm>
            <a:off x="699741" y="2027394"/>
            <a:ext cx="10512420" cy="3995966"/>
          </a:xfrm>
          <a:prstGeom prst="rect">
            <a:avLst/>
          </a:prstGeom>
          <a:noFill/>
          <a:ln>
            <a:noFill/>
          </a:ln>
        </p:spPr>
        <p:txBody>
          <a:bodyPr wrap="square" rtlCol="0">
            <a:spAutoFit/>
          </a:bodyPr>
          <a:lstStyle/>
          <a:p>
            <a:endParaRPr lang="en-US" sz="2000" dirty="0">
              <a:latin typeface="Josefin Sans" pitchFamily="2" charset="0"/>
            </a:endParaRPr>
          </a:p>
          <a:p>
            <a:r>
              <a:rPr lang="en-US" sz="2000" dirty="0">
                <a:latin typeface="Josefin Sans" pitchFamily="2" charset="0"/>
                <a:ea typeface="Calibri" panose="020F0502020204030204" pitchFamily="34" charset="0"/>
                <a:cs typeface="Times New Roman" panose="02020603050405020304" pitchFamily="18" charset="0"/>
              </a:rPr>
              <a:t>Many Social and Cultural organisations are already involved in social prescribing, but they may not be aware of it. Art galleries, museums and libraries usually offer free admission to members of the public and that breaks down the financial barriers that may have been a deterrent to people taking part in an activity. </a:t>
            </a:r>
            <a:endParaRPr lang="en-IE" sz="2000" dirty="0">
              <a:latin typeface="Josefin Sans" pitchFamily="2" charset="0"/>
              <a:ea typeface="Calibri" panose="020F0502020204030204" pitchFamily="34" charset="0"/>
              <a:cs typeface="Times New Roman" panose="02020603050405020304" pitchFamily="18" charset="0"/>
            </a:endParaRPr>
          </a:p>
          <a:p>
            <a:endParaRPr lang="en-US" sz="2000" dirty="0">
              <a:latin typeface="Josefin Sans" pitchFamily="2" charset="0"/>
            </a:endParaRPr>
          </a:p>
          <a:p>
            <a:pPr>
              <a:lnSpc>
                <a:spcPct val="107000"/>
              </a:lnSpc>
              <a:spcAft>
                <a:spcPts val="400"/>
              </a:spcAft>
            </a:pPr>
            <a:r>
              <a:rPr lang="en-US" sz="2000" dirty="0">
                <a:latin typeface="Josefin Sans" pitchFamily="2" charset="0"/>
                <a:ea typeface="Calibri" panose="020F0502020204030204" pitchFamily="34" charset="0"/>
                <a:cs typeface="Times New Roman" panose="02020603050405020304" pitchFamily="18" charset="0"/>
              </a:rPr>
              <a:t>Social and Cultural organisations can offer free tours and workshops, this is a wonderful way of encouraging people to talk about art etc. and also a way for them to meet likeminded people. </a:t>
            </a:r>
            <a:endParaRPr lang="en-IE" sz="2000" dirty="0">
              <a:latin typeface="Josefin Sans" pitchFamily="2" charset="0"/>
              <a:ea typeface="Calibri" panose="020F0502020204030204" pitchFamily="34" charset="0"/>
              <a:cs typeface="Times New Roman" panose="02020603050405020304" pitchFamily="18" charset="0"/>
            </a:endParaRPr>
          </a:p>
          <a:p>
            <a:pPr>
              <a:lnSpc>
                <a:spcPct val="107000"/>
              </a:lnSpc>
              <a:spcAft>
                <a:spcPts val="400"/>
              </a:spcAft>
            </a:pPr>
            <a:r>
              <a:rPr lang="en-US" sz="2000" dirty="0">
                <a:latin typeface="Josefin Sans" pitchFamily="2" charset="0"/>
                <a:ea typeface="Calibri" panose="020F0502020204030204" pitchFamily="34" charset="0"/>
                <a:cs typeface="Times New Roman" panose="02020603050405020304" pitchFamily="18" charset="0"/>
              </a:rPr>
              <a:t>Many art galleries and museums are looking for volunteer invigilators, being a volunteer is a great way to get involved in the community and can give people a focus in life. </a:t>
            </a:r>
            <a:endParaRPr lang="en-IE" sz="2000" dirty="0">
              <a:latin typeface="Josefin Sans" pitchFamily="2" charset="0"/>
              <a:ea typeface="Calibri" panose="020F0502020204030204" pitchFamily="34" charset="0"/>
              <a:cs typeface="Times New Roman" panose="02020603050405020304" pitchFamily="18" charset="0"/>
            </a:endParaRPr>
          </a:p>
          <a:p>
            <a:endParaRPr lang="en-US" sz="2000" dirty="0">
              <a:latin typeface="Josefin Sans" pitchFamily="2" charset="0"/>
            </a:endParaRPr>
          </a:p>
        </p:txBody>
      </p:sp>
      <p:sp>
        <p:nvSpPr>
          <p:cNvPr id="4" name="Text Placeholder 3">
            <a:extLst>
              <a:ext uri="{FF2B5EF4-FFF2-40B4-BE49-F238E27FC236}">
                <a16:creationId xmlns:a16="http://schemas.microsoft.com/office/drawing/2014/main" id="{C5CAC88C-2580-352F-0C29-DA42B7C33DF7}"/>
              </a:ext>
            </a:extLst>
          </p:cNvPr>
          <p:cNvSpPr>
            <a:spLocks noGrp="1"/>
          </p:cNvSpPr>
          <p:nvPr>
            <p:ph type="body" sz="quarter" idx="17"/>
          </p:nvPr>
        </p:nvSpPr>
        <p:spPr>
          <a:xfrm>
            <a:off x="618461" y="447839"/>
            <a:ext cx="10512420" cy="729873"/>
          </a:xfrm>
        </p:spPr>
        <p:txBody>
          <a:bodyPr/>
          <a:lstStyle/>
          <a:p>
            <a:r>
              <a:rPr lang="en-US" dirty="0"/>
              <a:t>The Role of Social and Cultural Organisations in Social Prescribing</a:t>
            </a:r>
          </a:p>
          <a:p>
            <a:endParaRPr lang="en-IE" dirty="0"/>
          </a:p>
        </p:txBody>
      </p:sp>
    </p:spTree>
    <p:extLst>
      <p:ext uri="{BB962C8B-B14F-4D97-AF65-F5344CB8AC3E}">
        <p14:creationId xmlns:p14="http://schemas.microsoft.com/office/powerpoint/2010/main" val="265710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34FE6-55C4-8F49-893C-95300C5AE867}"/>
              </a:ext>
            </a:extLst>
          </p:cNvPr>
          <p:cNvSpPr txBox="1"/>
          <p:nvPr/>
        </p:nvSpPr>
        <p:spPr>
          <a:xfrm>
            <a:off x="631782" y="716692"/>
            <a:ext cx="11182865" cy="6494085"/>
          </a:xfrm>
          <a:prstGeom prst="rect">
            <a:avLst/>
          </a:prstGeom>
          <a:noFill/>
        </p:spPr>
        <p:txBody>
          <a:bodyPr wrap="square" rtlCol="0">
            <a:spAutoFit/>
          </a:bodyPr>
          <a:lstStyle/>
          <a:p>
            <a:endParaRPr lang="en-US" sz="2200" b="1" dirty="0">
              <a:latin typeface="Josefin Sans" pitchFamily="2" charset="0"/>
            </a:endParaRPr>
          </a:p>
          <a:p>
            <a:endParaRPr lang="en-US" sz="2200" b="1" dirty="0">
              <a:latin typeface="Josefin Sans" pitchFamily="2" charset="0"/>
            </a:endParaRPr>
          </a:p>
          <a:p>
            <a:pPr algn="ctr"/>
            <a:endParaRPr lang="en-US" sz="2000" dirty="0">
              <a:latin typeface="Josefin Sans" pitchFamily="2" charset="0"/>
            </a:endParaRPr>
          </a:p>
          <a:p>
            <a:endParaRPr lang="en-US" sz="2000" dirty="0">
              <a:latin typeface="Josefin Sans" pitchFamily="2" charset="0"/>
            </a:endParaRPr>
          </a:p>
          <a:p>
            <a:r>
              <a:rPr lang="en-US" sz="2400" b="1" dirty="0">
                <a:latin typeface="Josefin Sans" pitchFamily="2" charset="0"/>
              </a:rPr>
              <a:t>Health - </a:t>
            </a:r>
            <a:r>
              <a:rPr lang="en-US" sz="2400" dirty="0">
                <a:latin typeface="Josefin Sans" pitchFamily="2" charset="0"/>
              </a:rPr>
              <a:t>The WHO defines health as: "a state of complete physical, mental and social well-being, [which] is not merely the absence of disease or infirmity.</a:t>
            </a:r>
          </a:p>
          <a:p>
            <a:endParaRPr lang="en-US" sz="2400" dirty="0">
              <a:latin typeface="Josefin Sans" pitchFamily="2" charset="0"/>
            </a:endParaRPr>
          </a:p>
          <a:p>
            <a:r>
              <a:rPr lang="en-US" sz="2400" dirty="0">
                <a:latin typeface="Josefin Sans" pitchFamily="2" charset="0"/>
              </a:rPr>
              <a:t> </a:t>
            </a:r>
            <a:r>
              <a:rPr lang="en-US" sz="2400" b="1" dirty="0">
                <a:latin typeface="Josefin Sans" pitchFamily="2" charset="0"/>
              </a:rPr>
              <a:t>Culture - </a:t>
            </a:r>
            <a:r>
              <a:rPr lang="en-US" sz="2400" dirty="0">
                <a:latin typeface="Josefin Sans" pitchFamily="2" charset="0"/>
              </a:rPr>
              <a:t>Culture is defined as the values, beliefs, convictions, languages, knowledge and arts, traditions, institutions and ways of life through which a person or group expresses their humanity and the meanings they give to their existence and development. Culture is that which enables us to be human with others.</a:t>
            </a: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IE" sz="2000" dirty="0">
              <a:latin typeface="Josefin Sans"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BFFFBA4D-F99D-DA34-E088-7A912C58AC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18680" y="4955060"/>
            <a:ext cx="3929449" cy="1686332"/>
          </a:xfrm>
          <a:prstGeom prst="rect">
            <a:avLst/>
          </a:prstGeom>
        </p:spPr>
      </p:pic>
      <p:sp>
        <p:nvSpPr>
          <p:cNvPr id="6" name="Arrow: Right 5">
            <a:extLst>
              <a:ext uri="{FF2B5EF4-FFF2-40B4-BE49-F238E27FC236}">
                <a16:creationId xmlns:a16="http://schemas.microsoft.com/office/drawing/2014/main" id="{B28EC912-FD46-2E8B-EA59-A44FD7A4BD21}"/>
              </a:ext>
            </a:extLst>
          </p:cNvPr>
          <p:cNvSpPr/>
          <p:nvPr/>
        </p:nvSpPr>
        <p:spPr>
          <a:xfrm>
            <a:off x="1612360" y="5667221"/>
            <a:ext cx="1717589" cy="685800"/>
          </a:xfrm>
          <a:prstGeom prst="rightArrow">
            <a:avLst/>
          </a:prstGeom>
          <a:solidFill>
            <a:srgbClr val="FEC7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latin typeface="Josefin Sans" pitchFamily="2" charset="0"/>
              </a:rPr>
              <a:t>Health</a:t>
            </a:r>
          </a:p>
        </p:txBody>
      </p:sp>
      <p:sp>
        <p:nvSpPr>
          <p:cNvPr id="7" name="Arrow: Left 6">
            <a:extLst>
              <a:ext uri="{FF2B5EF4-FFF2-40B4-BE49-F238E27FC236}">
                <a16:creationId xmlns:a16="http://schemas.microsoft.com/office/drawing/2014/main" id="{A8975788-C21E-3207-DD52-D7F0D378C896}"/>
              </a:ext>
            </a:extLst>
          </p:cNvPr>
          <p:cNvSpPr/>
          <p:nvPr/>
        </p:nvSpPr>
        <p:spPr>
          <a:xfrm>
            <a:off x="8625840" y="5596101"/>
            <a:ext cx="1717200" cy="685800"/>
          </a:xfrm>
          <a:prstGeom prst="leftArrow">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latin typeface="Josefin Sans" pitchFamily="2" charset="0"/>
              </a:rPr>
              <a:t>Culture </a:t>
            </a:r>
          </a:p>
        </p:txBody>
      </p:sp>
      <p:sp>
        <p:nvSpPr>
          <p:cNvPr id="8" name="Text Placeholder 52">
            <a:extLst>
              <a:ext uri="{FF2B5EF4-FFF2-40B4-BE49-F238E27FC236}">
                <a16:creationId xmlns:a16="http://schemas.microsoft.com/office/drawing/2014/main" id="{E4286893-8FD8-018D-632F-FC79EDC02282}"/>
              </a:ext>
            </a:extLst>
          </p:cNvPr>
          <p:cNvSpPr txBox="1">
            <a:spLocks/>
          </p:cNvSpPr>
          <p:nvPr/>
        </p:nvSpPr>
        <p:spPr>
          <a:xfrm>
            <a:off x="0" y="300955"/>
            <a:ext cx="6807200"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important definitions in this course</a:t>
            </a:r>
          </a:p>
        </p:txBody>
      </p:sp>
    </p:spTree>
    <p:extLst>
      <p:ext uri="{BB962C8B-B14F-4D97-AF65-F5344CB8AC3E}">
        <p14:creationId xmlns:p14="http://schemas.microsoft.com/office/powerpoint/2010/main" val="3141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441165"/>
            <a:ext cx="9545285" cy="866585"/>
          </a:xfrm>
        </p:spPr>
        <p:txBody>
          <a:bodyPr/>
          <a:lstStyle/>
          <a:p>
            <a:r>
              <a:rPr lang="en-US" sz="8800" b="1" dirty="0"/>
              <a:t>The benefits of Arts &amp; Culture for Health</a:t>
            </a:r>
          </a:p>
        </p:txBody>
      </p:sp>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5934706" cy="866585"/>
          </a:xfrm>
        </p:spPr>
        <p:txBody>
          <a:bodyPr>
            <a:noAutofit/>
          </a:bodyPr>
          <a:lstStyle/>
          <a:p>
            <a:r>
              <a:rPr lang="en-IE" sz="2800" dirty="0"/>
              <a:t>There are many research studies and testimonies that point to the benefit of arts and culture for health. Let’s take a look at some..</a:t>
            </a:r>
          </a:p>
        </p:txBody>
      </p:sp>
      <p:pic>
        <p:nvPicPr>
          <p:cNvPr id="4" name="Picture 3" descr="Icon&#10;&#10;Description automatically generated">
            <a:extLst>
              <a:ext uri="{FF2B5EF4-FFF2-40B4-BE49-F238E27FC236}">
                <a16:creationId xmlns:a16="http://schemas.microsoft.com/office/drawing/2014/main" id="{782EF9CB-94A4-AE09-7AB4-4B60E819B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83342"/>
            <a:ext cx="5837402" cy="5212824"/>
          </a:xfrm>
          <a:prstGeom prst="rect">
            <a:avLst/>
          </a:prstGeom>
        </p:spPr>
      </p:pic>
    </p:spTree>
    <p:extLst>
      <p:ext uri="{BB962C8B-B14F-4D97-AF65-F5344CB8AC3E}">
        <p14:creationId xmlns:p14="http://schemas.microsoft.com/office/powerpoint/2010/main" val="2049896274"/>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3989</TotalTime>
  <Words>5049</Words>
  <Application>Microsoft Office PowerPoint</Application>
  <PresentationFormat>Widescreen</PresentationFormat>
  <Paragraphs>403</Paragraphs>
  <Slides>60</Slides>
  <Notes>0</Notes>
  <HiddenSlides>0</HiddenSlides>
  <MMClips>8</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Amatic SC</vt:lpstr>
      <vt:lpstr>Architects Daughter</vt:lpstr>
      <vt:lpstr>Arial</vt:lpstr>
      <vt:lpstr>Avenir Light</vt:lpstr>
      <vt:lpstr>Calibri</vt:lpstr>
      <vt:lpstr>Calibri Light</vt:lpstr>
      <vt:lpstr>Josefin Sans</vt:lpstr>
      <vt:lpstr>RobotoSlab</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Lola Gonzalez</cp:lastModifiedBy>
  <cp:revision>208</cp:revision>
  <dcterms:created xsi:type="dcterms:W3CDTF">2019-07-15T10:12:55Z</dcterms:created>
  <dcterms:modified xsi:type="dcterms:W3CDTF">2022-11-29T14:52:42Z</dcterms:modified>
</cp:coreProperties>
</file>