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352" r:id="rId2"/>
    <p:sldId id="293" r:id="rId3"/>
    <p:sldId id="428" r:id="rId4"/>
    <p:sldId id="446" r:id="rId5"/>
    <p:sldId id="370" r:id="rId6"/>
    <p:sldId id="371" r:id="rId7"/>
    <p:sldId id="372" r:id="rId8"/>
    <p:sldId id="373" r:id="rId9"/>
    <p:sldId id="338" r:id="rId10"/>
    <p:sldId id="355" r:id="rId11"/>
    <p:sldId id="351" r:id="rId12"/>
    <p:sldId id="286" r:id="rId13"/>
    <p:sldId id="339" r:id="rId14"/>
    <p:sldId id="287" r:id="rId15"/>
    <p:sldId id="361" r:id="rId16"/>
    <p:sldId id="359" r:id="rId17"/>
    <p:sldId id="258" r:id="rId18"/>
    <p:sldId id="279" r:id="rId19"/>
    <p:sldId id="364" r:id="rId20"/>
    <p:sldId id="365" r:id="rId21"/>
    <p:sldId id="366" r:id="rId22"/>
    <p:sldId id="367" r:id="rId23"/>
    <p:sldId id="368" r:id="rId24"/>
    <p:sldId id="362" r:id="rId25"/>
    <p:sldId id="375" r:id="rId26"/>
    <p:sldId id="376" r:id="rId27"/>
    <p:sldId id="377" r:id="rId28"/>
    <p:sldId id="374" r:id="rId29"/>
    <p:sldId id="378" r:id="rId30"/>
    <p:sldId id="379" r:id="rId31"/>
    <p:sldId id="380" r:id="rId32"/>
    <p:sldId id="381" r:id="rId33"/>
    <p:sldId id="382" r:id="rId34"/>
    <p:sldId id="383" r:id="rId35"/>
    <p:sldId id="384" r:id="rId36"/>
    <p:sldId id="385" r:id="rId37"/>
    <p:sldId id="415" r:id="rId38"/>
    <p:sldId id="340" r:id="rId39"/>
    <p:sldId id="387" r:id="rId40"/>
    <p:sldId id="358" r:id="rId41"/>
    <p:sldId id="388" r:id="rId42"/>
    <p:sldId id="389" r:id="rId43"/>
    <p:sldId id="390" r:id="rId44"/>
    <p:sldId id="291" r:id="rId45"/>
    <p:sldId id="391" r:id="rId46"/>
    <p:sldId id="393" r:id="rId47"/>
    <p:sldId id="394" r:id="rId48"/>
    <p:sldId id="395" r:id="rId49"/>
    <p:sldId id="396" r:id="rId50"/>
    <p:sldId id="397" r:id="rId51"/>
    <p:sldId id="398" r:id="rId52"/>
    <p:sldId id="399" r:id="rId53"/>
    <p:sldId id="400" r:id="rId54"/>
    <p:sldId id="401" r:id="rId55"/>
    <p:sldId id="402" r:id="rId56"/>
    <p:sldId id="403" r:id="rId57"/>
    <p:sldId id="288" r:id="rId58"/>
    <p:sldId id="404" r:id="rId59"/>
    <p:sldId id="292" r:id="rId60"/>
    <p:sldId id="280" r:id="rId61"/>
    <p:sldId id="405" r:id="rId62"/>
    <p:sldId id="406" r:id="rId63"/>
    <p:sldId id="407" r:id="rId64"/>
    <p:sldId id="408" r:id="rId65"/>
    <p:sldId id="413" r:id="rId66"/>
    <p:sldId id="409" r:id="rId67"/>
    <p:sldId id="290" r:id="rId68"/>
    <p:sldId id="410" r:id="rId69"/>
    <p:sldId id="411" r:id="rId70"/>
    <p:sldId id="477" r:id="rId71"/>
    <p:sldId id="350" r:id="rId72"/>
    <p:sldId id="414" r:id="rId73"/>
    <p:sldId id="429" r:id="rId74"/>
    <p:sldId id="342" r:id="rId75"/>
    <p:sldId id="416" r:id="rId76"/>
    <p:sldId id="430" r:id="rId77"/>
    <p:sldId id="431" r:id="rId78"/>
    <p:sldId id="432" r:id="rId79"/>
    <p:sldId id="433" r:id="rId80"/>
    <p:sldId id="419" r:id="rId81"/>
    <p:sldId id="434" r:id="rId82"/>
    <p:sldId id="435" r:id="rId83"/>
    <p:sldId id="436" r:id="rId84"/>
    <p:sldId id="437" r:id="rId85"/>
    <p:sldId id="438" r:id="rId86"/>
    <p:sldId id="441" r:id="rId87"/>
    <p:sldId id="442" r:id="rId88"/>
    <p:sldId id="440" r:id="rId89"/>
    <p:sldId id="354" r:id="rId90"/>
    <p:sldId id="420" r:id="rId91"/>
    <p:sldId id="421" r:id="rId92"/>
    <p:sldId id="422" r:id="rId93"/>
    <p:sldId id="423" r:id="rId94"/>
    <p:sldId id="443" r:id="rId95"/>
    <p:sldId id="444" r:id="rId96"/>
    <p:sldId id="426" r:id="rId97"/>
    <p:sldId id="425" r:id="rId98"/>
    <p:sldId id="445" r:id="rId99"/>
    <p:sldId id="448" r:id="rId100"/>
    <p:sldId id="449" r:id="rId101"/>
    <p:sldId id="476" r:id="rId102"/>
    <p:sldId id="450" r:id="rId103"/>
    <p:sldId id="363" r:id="rId104"/>
    <p:sldId id="451" r:id="rId105"/>
    <p:sldId id="452" r:id="rId106"/>
    <p:sldId id="453" r:id="rId107"/>
    <p:sldId id="349" r:id="rId108"/>
    <p:sldId id="454" r:id="rId109"/>
    <p:sldId id="455" r:id="rId110"/>
    <p:sldId id="456" r:id="rId111"/>
    <p:sldId id="369" r:id="rId112"/>
    <p:sldId id="457" r:id="rId113"/>
    <p:sldId id="458" r:id="rId114"/>
    <p:sldId id="459" r:id="rId115"/>
    <p:sldId id="460" r:id="rId116"/>
    <p:sldId id="294" r:id="rId117"/>
    <p:sldId id="461" r:id="rId118"/>
    <p:sldId id="462" r:id="rId119"/>
    <p:sldId id="356" r:id="rId120"/>
    <p:sldId id="463" r:id="rId121"/>
    <p:sldId id="464" r:id="rId122"/>
    <p:sldId id="424" r:id="rId123"/>
    <p:sldId id="465" r:id="rId124"/>
    <p:sldId id="466" r:id="rId125"/>
    <p:sldId id="467" r:id="rId126"/>
    <p:sldId id="427" r:id="rId127"/>
    <p:sldId id="468" r:id="rId128"/>
    <p:sldId id="469" r:id="rId129"/>
    <p:sldId id="470" r:id="rId130"/>
    <p:sldId id="471" r:id="rId131"/>
    <p:sldId id="472" r:id="rId132"/>
    <p:sldId id="474" r:id="rId133"/>
    <p:sldId id="475" r:id="rId134"/>
    <p:sldId id="360" r:id="rId135"/>
  </p:sldIdLst>
  <p:sldSz cx="12192000" cy="6858000"/>
  <p:notesSz cx="6858000" cy="9144000"/>
  <p:defaultTextStyle>
    <a:defPPr>
      <a:defRPr lang="el"/>
    </a:defPPr>
    <a:lvl1pPr algn="l" rtl="0" eaLnBrk="0" fontAlgn="base" hangingPunct="0">
      <a:spcBef>
        <a:spcPct val="0"/>
      </a:spcBef>
      <a:spcAft>
        <a:spcPct val="0"/>
      </a:spcAft>
      <a:defRPr kern="1200">
        <a:solidFill>
          <a:schemeClr val="tx1"/>
        </a:solidFill>
        <a:latin typeface="Architects Daughter" pitchFamily="2" charset="0"/>
        <a:ea typeface="+mn-ea"/>
        <a:cs typeface="+mn-cs"/>
      </a:defRPr>
    </a:lvl1pPr>
    <a:lvl2pPr marL="457200" algn="l" rtl="0" eaLnBrk="0" fontAlgn="base" hangingPunct="0">
      <a:spcBef>
        <a:spcPct val="0"/>
      </a:spcBef>
      <a:spcAft>
        <a:spcPct val="0"/>
      </a:spcAft>
      <a:defRPr kern="1200">
        <a:solidFill>
          <a:schemeClr val="tx1"/>
        </a:solidFill>
        <a:latin typeface="Architects Daughter" pitchFamily="2" charset="0"/>
        <a:ea typeface="+mn-ea"/>
        <a:cs typeface="+mn-cs"/>
      </a:defRPr>
    </a:lvl2pPr>
    <a:lvl3pPr marL="914400" algn="l" rtl="0" eaLnBrk="0" fontAlgn="base" hangingPunct="0">
      <a:spcBef>
        <a:spcPct val="0"/>
      </a:spcBef>
      <a:spcAft>
        <a:spcPct val="0"/>
      </a:spcAft>
      <a:defRPr kern="1200">
        <a:solidFill>
          <a:schemeClr val="tx1"/>
        </a:solidFill>
        <a:latin typeface="Architects Daughter" pitchFamily="2" charset="0"/>
        <a:ea typeface="+mn-ea"/>
        <a:cs typeface="+mn-cs"/>
      </a:defRPr>
    </a:lvl3pPr>
    <a:lvl4pPr marL="1371600" algn="l" rtl="0" eaLnBrk="0" fontAlgn="base" hangingPunct="0">
      <a:spcBef>
        <a:spcPct val="0"/>
      </a:spcBef>
      <a:spcAft>
        <a:spcPct val="0"/>
      </a:spcAft>
      <a:defRPr kern="1200">
        <a:solidFill>
          <a:schemeClr val="tx1"/>
        </a:solidFill>
        <a:latin typeface="Architects Daughter" pitchFamily="2" charset="0"/>
        <a:ea typeface="+mn-ea"/>
        <a:cs typeface="+mn-cs"/>
      </a:defRPr>
    </a:lvl4pPr>
    <a:lvl5pPr marL="1828800" algn="l" rtl="0" eaLnBrk="0" fontAlgn="base" hangingPunct="0">
      <a:spcBef>
        <a:spcPct val="0"/>
      </a:spcBef>
      <a:spcAft>
        <a:spcPct val="0"/>
      </a:spcAft>
      <a:defRPr kern="1200">
        <a:solidFill>
          <a:schemeClr val="tx1"/>
        </a:solidFill>
        <a:latin typeface="Architects Daughter" pitchFamily="2" charset="0"/>
        <a:ea typeface="+mn-ea"/>
        <a:cs typeface="+mn-cs"/>
      </a:defRPr>
    </a:lvl5pPr>
    <a:lvl6pPr marL="2286000" algn="l" defTabSz="914400" rtl="0" eaLnBrk="1" latinLnBrk="0" hangingPunct="1">
      <a:defRPr kern="1200">
        <a:solidFill>
          <a:schemeClr val="tx1"/>
        </a:solidFill>
        <a:latin typeface="Architects Daughter" pitchFamily="2" charset="0"/>
        <a:ea typeface="+mn-ea"/>
        <a:cs typeface="+mn-cs"/>
      </a:defRPr>
    </a:lvl6pPr>
    <a:lvl7pPr marL="2743200" algn="l" defTabSz="914400" rtl="0" eaLnBrk="1" latinLnBrk="0" hangingPunct="1">
      <a:defRPr kern="1200">
        <a:solidFill>
          <a:schemeClr val="tx1"/>
        </a:solidFill>
        <a:latin typeface="Architects Daughter" pitchFamily="2" charset="0"/>
        <a:ea typeface="+mn-ea"/>
        <a:cs typeface="+mn-cs"/>
      </a:defRPr>
    </a:lvl7pPr>
    <a:lvl8pPr marL="3200400" algn="l" defTabSz="914400" rtl="0" eaLnBrk="1" latinLnBrk="0" hangingPunct="1">
      <a:defRPr kern="1200">
        <a:solidFill>
          <a:schemeClr val="tx1"/>
        </a:solidFill>
        <a:latin typeface="Architects Daughter" pitchFamily="2" charset="0"/>
        <a:ea typeface="+mn-ea"/>
        <a:cs typeface="+mn-cs"/>
      </a:defRPr>
    </a:lvl8pPr>
    <a:lvl9pPr marL="3657600" algn="l" defTabSz="914400" rtl="0" eaLnBrk="1" latinLnBrk="0" hangingPunct="1">
      <a:defRPr kern="1200">
        <a:solidFill>
          <a:schemeClr val="tx1"/>
        </a:solidFill>
        <a:latin typeface="Architects Daughter" pitchFamily="2"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obhan Loughran" initials="SL" lastIdx="2" clrIdx="0">
    <p:extLst>
      <p:ext uri="{19B8F6BF-5375-455C-9EA6-DF929625EA0E}">
        <p15:presenceInfo xmlns:p15="http://schemas.microsoft.com/office/powerpoint/2012/main" userId="8a928b5e2361b8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52"/>
    <a:srgbClr val="F3BDB7"/>
    <a:srgbClr val="313031"/>
    <a:srgbClr val="231F20"/>
    <a:srgbClr val="51A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D4F4C-DC45-44F1-9610-F0D5CA7D49BC}" v="1" dt="2022-06-22T09:35:26.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411"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varScale="1">
      <p:scale>
        <a:sx n="1" d="1"/>
        <a:sy n="1" d="1"/>
      </p:scale>
      <p:origin x="0" y="-4444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2T12:47:38.611" idx="1">
    <p:pos x="10" y="10"/>
    <p:text>Co-production</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016DB-9C25-4036-A10C-DB7BB880907D}"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GB"/>
        </a:p>
      </dgm:t>
    </dgm:pt>
    <dgm:pt modelId="{9BE63C42-B82D-4B82-BA6F-81ED41F18E86}">
      <dgm:prSet phldrT="[Text]"/>
      <dgm:spPr/>
      <dgm:t>
        <a:bodyPr/>
        <a:lstStyle/>
        <a:p>
          <a:r>
            <a:rPr lang="el" b="1" dirty="0"/>
            <a:t>Απευθείας επικοινωνία</a:t>
          </a:r>
        </a:p>
      </dgm:t>
    </dgm:pt>
    <dgm:pt modelId="{44BB3696-93C2-40EA-973D-AEACB43F0917}" type="parTrans" cxnId="{8938232C-6E8F-46BC-878E-E54FFBF001D4}">
      <dgm:prSet/>
      <dgm:spPr/>
      <dgm:t>
        <a:bodyPr/>
        <a:lstStyle/>
        <a:p>
          <a:endParaRPr lang="en-GB"/>
        </a:p>
      </dgm:t>
    </dgm:pt>
    <dgm:pt modelId="{45AC0EBD-AA52-475B-AD6F-51A23AECF6B1}" type="sibTrans" cxnId="{8938232C-6E8F-46BC-878E-E54FFBF001D4}">
      <dgm:prSet/>
      <dgm:spPr/>
      <dgm:t>
        <a:bodyPr/>
        <a:lstStyle/>
        <a:p>
          <a:endParaRPr lang="en-GB"/>
        </a:p>
      </dgm:t>
    </dgm:pt>
    <dgm:pt modelId="{C472D2B9-2D26-4993-9206-B59C5F4D4611}">
      <dgm:prSet phldrT="[Text]" custT="1"/>
      <dgm:spPr/>
      <dgm:t>
        <a:bodyPr/>
        <a:lstStyle/>
        <a:p>
          <a:r>
            <a:rPr lang="el" sz="1200" b="1" dirty="0"/>
            <a:t>Υποστήριξη</a:t>
          </a:r>
        </a:p>
      </dgm:t>
    </dgm:pt>
    <dgm:pt modelId="{2A6A7EF3-6ADB-476D-9B79-295D8EC1BF46}" type="parTrans" cxnId="{80CAA177-881E-4005-9439-D9A844139DBA}">
      <dgm:prSet/>
      <dgm:spPr/>
      <dgm:t>
        <a:bodyPr/>
        <a:lstStyle/>
        <a:p>
          <a:endParaRPr lang="en-GB"/>
        </a:p>
      </dgm:t>
    </dgm:pt>
    <dgm:pt modelId="{556C3C29-6514-4AD0-8EA7-E3BB12586AEE}" type="sibTrans" cxnId="{80CAA177-881E-4005-9439-D9A844139DBA}">
      <dgm:prSet/>
      <dgm:spPr/>
      <dgm:t>
        <a:bodyPr/>
        <a:lstStyle/>
        <a:p>
          <a:endParaRPr lang="en-GB"/>
        </a:p>
      </dgm:t>
    </dgm:pt>
    <dgm:pt modelId="{83364C02-509E-4941-8993-CFD39EE849F6}">
      <dgm:prSet phldrT="[Text]"/>
      <dgm:spPr/>
      <dgm:t>
        <a:bodyPr/>
        <a:lstStyle/>
        <a:p>
          <a:r>
            <a:rPr lang="el" b="1" dirty="0"/>
            <a:t>Θέτει την εκκίνηση των διαδικασιών</a:t>
          </a:r>
        </a:p>
      </dgm:t>
    </dgm:pt>
    <dgm:pt modelId="{FC3CD988-DB49-4FA8-9418-39806206D765}" type="parTrans" cxnId="{5C3CA2FB-F807-46D9-9304-F0FCDDC072D1}">
      <dgm:prSet/>
      <dgm:spPr/>
      <dgm:t>
        <a:bodyPr/>
        <a:lstStyle/>
        <a:p>
          <a:endParaRPr lang="en-GB"/>
        </a:p>
      </dgm:t>
    </dgm:pt>
    <dgm:pt modelId="{315D0298-A86E-4C27-99B2-56B7F8A20C36}" type="sibTrans" cxnId="{5C3CA2FB-F807-46D9-9304-F0FCDDC072D1}">
      <dgm:prSet/>
      <dgm:spPr/>
      <dgm:t>
        <a:bodyPr/>
        <a:lstStyle/>
        <a:p>
          <a:endParaRPr lang="en-GB"/>
        </a:p>
      </dgm:t>
    </dgm:pt>
    <dgm:pt modelId="{4CA0E73F-CB00-4604-9475-08107EC0E840}">
      <dgm:prSet phldrT="[Text]"/>
      <dgm:spPr/>
      <dgm:t>
        <a:bodyPr/>
        <a:lstStyle/>
        <a:p>
          <a:r>
            <a:rPr lang="el" b="1" dirty="0"/>
            <a:t>Συμβουλεύει</a:t>
          </a:r>
        </a:p>
      </dgm:t>
    </dgm:pt>
    <dgm:pt modelId="{AB0DFB9B-652F-4110-AD73-CCFC37648F81}" type="parTrans" cxnId="{11098B5F-F357-46B5-9FF7-4B371BED4C7F}">
      <dgm:prSet/>
      <dgm:spPr/>
      <dgm:t>
        <a:bodyPr/>
        <a:lstStyle/>
        <a:p>
          <a:endParaRPr lang="en-GB"/>
        </a:p>
      </dgm:t>
    </dgm:pt>
    <dgm:pt modelId="{6843D858-0106-401F-BE3B-BD10C5BB2AA0}" type="sibTrans" cxnId="{11098B5F-F357-46B5-9FF7-4B371BED4C7F}">
      <dgm:prSet/>
      <dgm:spPr/>
      <dgm:t>
        <a:bodyPr/>
        <a:lstStyle/>
        <a:p>
          <a:endParaRPr lang="en-GB"/>
        </a:p>
      </dgm:t>
    </dgm:pt>
    <dgm:pt modelId="{6C97F7C8-B236-451B-8D74-BF6FD3043B19}">
      <dgm:prSet phldrT="[Text]"/>
      <dgm:spPr/>
      <dgm:t>
        <a:bodyPr/>
        <a:lstStyle/>
        <a:p>
          <a:r>
            <a:rPr lang="el" b="1" dirty="0"/>
            <a:t>Ακούει</a:t>
          </a:r>
        </a:p>
      </dgm:t>
    </dgm:pt>
    <dgm:pt modelId="{C8113DEE-E498-46AC-A238-ED39190A1AC3}" type="parTrans" cxnId="{8BFF190B-1A31-40B1-A096-3D12F24097E3}">
      <dgm:prSet/>
      <dgm:spPr/>
      <dgm:t>
        <a:bodyPr/>
        <a:lstStyle/>
        <a:p>
          <a:endParaRPr lang="en-GB"/>
        </a:p>
      </dgm:t>
    </dgm:pt>
    <dgm:pt modelId="{1283D9B7-4FA5-48F2-A4FD-B42A43FAE3B4}" type="sibTrans" cxnId="{8BFF190B-1A31-40B1-A096-3D12F24097E3}">
      <dgm:prSet/>
      <dgm:spPr/>
      <dgm:t>
        <a:bodyPr/>
        <a:lstStyle/>
        <a:p>
          <a:endParaRPr lang="en-GB"/>
        </a:p>
      </dgm:t>
    </dgm:pt>
    <dgm:pt modelId="{743AA229-5067-4D58-9DDA-7FBCC3CED9FC}">
      <dgm:prSet phldrT="[Text]"/>
      <dgm:spPr/>
      <dgm:t>
        <a:bodyPr/>
        <a:lstStyle/>
        <a:p>
          <a:r>
            <a:rPr lang="el" b="1" dirty="0"/>
            <a:t>Καθοδηγεί</a:t>
          </a:r>
        </a:p>
      </dgm:t>
    </dgm:pt>
    <dgm:pt modelId="{2AB78CC8-0E99-4762-87AC-30153391D009}" type="parTrans" cxnId="{0CCD2B2B-B442-4F76-8052-71D5045EE09D}">
      <dgm:prSet/>
      <dgm:spPr/>
      <dgm:t>
        <a:bodyPr/>
        <a:lstStyle/>
        <a:p>
          <a:endParaRPr lang="en-GB"/>
        </a:p>
      </dgm:t>
    </dgm:pt>
    <dgm:pt modelId="{92ED4DCC-5AF2-41D7-AC89-6C2764DEAA26}" type="sibTrans" cxnId="{0CCD2B2B-B442-4F76-8052-71D5045EE09D}">
      <dgm:prSet/>
      <dgm:spPr/>
      <dgm:t>
        <a:bodyPr/>
        <a:lstStyle/>
        <a:p>
          <a:endParaRPr lang="en-GB"/>
        </a:p>
      </dgm:t>
    </dgm:pt>
    <dgm:pt modelId="{62AB61D2-02D8-4667-A657-DBE02DBA017F}">
      <dgm:prSet phldrT="[Text]"/>
      <dgm:spPr/>
      <dgm:t>
        <a:bodyPr/>
        <a:lstStyle/>
        <a:p>
          <a:r>
            <a:rPr lang="el" b="1" dirty="0"/>
            <a:t>Ενώνει </a:t>
          </a:r>
        </a:p>
      </dgm:t>
    </dgm:pt>
    <dgm:pt modelId="{FB83E805-DC14-4819-AD1C-F4173213FFA7}" type="parTrans" cxnId="{0F8BD8C1-A15A-4C44-B2C9-329F782FE226}">
      <dgm:prSet/>
      <dgm:spPr/>
      <dgm:t>
        <a:bodyPr/>
        <a:lstStyle/>
        <a:p>
          <a:endParaRPr lang="en-GB"/>
        </a:p>
      </dgm:t>
    </dgm:pt>
    <dgm:pt modelId="{C4B10745-524C-4A3E-978F-39F9A1011729}" type="sibTrans" cxnId="{0F8BD8C1-A15A-4C44-B2C9-329F782FE226}">
      <dgm:prSet/>
      <dgm:spPr/>
      <dgm:t>
        <a:bodyPr/>
        <a:lstStyle/>
        <a:p>
          <a:endParaRPr lang="en-GB"/>
        </a:p>
      </dgm:t>
    </dgm:pt>
    <dgm:pt modelId="{5EE151F6-8BCF-41E0-B6E2-846A69C0FBD3}">
      <dgm:prSet phldrT="[Text]"/>
      <dgm:spPr/>
      <dgm:t>
        <a:bodyPr/>
        <a:lstStyle/>
        <a:p>
          <a:r>
            <a:rPr lang="el" b="1" dirty="0"/>
            <a:t>Εξουσιοδοτεί</a:t>
          </a:r>
        </a:p>
      </dgm:t>
    </dgm:pt>
    <dgm:pt modelId="{C34EE2EA-DC97-4627-A651-17AD9DAA3D06}" type="parTrans" cxnId="{932FEA85-9292-467D-A999-907FFF8148D3}">
      <dgm:prSet/>
      <dgm:spPr/>
      <dgm:t>
        <a:bodyPr/>
        <a:lstStyle/>
        <a:p>
          <a:endParaRPr lang="en-GB"/>
        </a:p>
      </dgm:t>
    </dgm:pt>
    <dgm:pt modelId="{9A833CAE-33C4-4B10-A6D9-A45264811CA0}" type="sibTrans" cxnId="{932FEA85-9292-467D-A999-907FFF8148D3}">
      <dgm:prSet/>
      <dgm:spPr/>
      <dgm:t>
        <a:bodyPr/>
        <a:lstStyle/>
        <a:p>
          <a:endParaRPr lang="en-GB"/>
        </a:p>
      </dgm:t>
    </dgm:pt>
    <dgm:pt modelId="{C5E2520A-ADAF-49FF-9A3D-69B5F3412A1D}">
      <dgm:prSet phldrT="[Text]"/>
      <dgm:spPr/>
      <dgm:t>
        <a:bodyPr/>
        <a:lstStyle/>
        <a:p>
          <a:r>
            <a:rPr lang="el" b="1" dirty="0"/>
            <a:t>Δείχνει τον δρόμο</a:t>
          </a:r>
        </a:p>
      </dgm:t>
    </dgm:pt>
    <dgm:pt modelId="{CD347AFB-5300-4744-B6C1-853535748FCC}" type="parTrans" cxnId="{75681513-6FEE-4D2F-8C23-2CFCEFDAB447}">
      <dgm:prSet/>
      <dgm:spPr/>
      <dgm:t>
        <a:bodyPr/>
        <a:lstStyle/>
        <a:p>
          <a:endParaRPr lang="en-GB"/>
        </a:p>
      </dgm:t>
    </dgm:pt>
    <dgm:pt modelId="{EAFC6004-C183-4846-B4CF-6B581D13F455}" type="sibTrans" cxnId="{75681513-6FEE-4D2F-8C23-2CFCEFDAB447}">
      <dgm:prSet/>
      <dgm:spPr/>
      <dgm:t>
        <a:bodyPr/>
        <a:lstStyle/>
        <a:p>
          <a:endParaRPr lang="en-GB"/>
        </a:p>
      </dgm:t>
    </dgm:pt>
    <dgm:pt modelId="{49989DE3-B4C5-4D85-82F6-5C0541BAF54D}" type="pres">
      <dgm:prSet presAssocID="{639016DB-9C25-4036-A10C-DB7BB880907D}" presName="diagram" presStyleCnt="0">
        <dgm:presLayoutVars>
          <dgm:dir/>
          <dgm:resizeHandles/>
        </dgm:presLayoutVars>
      </dgm:prSet>
      <dgm:spPr/>
    </dgm:pt>
    <dgm:pt modelId="{E5AA7779-9770-49A0-8B2E-A5E6C844632A}" type="pres">
      <dgm:prSet presAssocID="{9BE63C42-B82D-4B82-BA6F-81ED41F18E86}" presName="firstNode" presStyleLbl="node1" presStyleIdx="0" presStyleCnt="9">
        <dgm:presLayoutVars>
          <dgm:bulletEnabled val="1"/>
        </dgm:presLayoutVars>
      </dgm:prSet>
      <dgm:spPr/>
    </dgm:pt>
    <dgm:pt modelId="{8EF3B863-636D-45B7-9573-B9A4E40F38F2}" type="pres">
      <dgm:prSet presAssocID="{45AC0EBD-AA52-475B-AD6F-51A23AECF6B1}" presName="sibTrans" presStyleLbl="sibTrans2D1" presStyleIdx="0" presStyleCnt="8"/>
      <dgm:spPr/>
    </dgm:pt>
    <dgm:pt modelId="{0A392019-BDD3-4691-A59D-131220E7872B}" type="pres">
      <dgm:prSet presAssocID="{C472D2B9-2D26-4993-9206-B59C5F4D4611}" presName="middleNode" presStyleCnt="0"/>
      <dgm:spPr/>
    </dgm:pt>
    <dgm:pt modelId="{8A5E1DA3-FEAB-4B0C-BB1F-FE584C834C38}" type="pres">
      <dgm:prSet presAssocID="{C472D2B9-2D26-4993-9206-B59C5F4D4611}" presName="padding" presStyleLbl="node1" presStyleIdx="0" presStyleCnt="9"/>
      <dgm:spPr/>
    </dgm:pt>
    <dgm:pt modelId="{23FEDDEE-A099-42A5-B9C1-0CBC3CE2550A}" type="pres">
      <dgm:prSet presAssocID="{C472D2B9-2D26-4993-9206-B59C5F4D4611}" presName="shape" presStyleLbl="node1" presStyleIdx="1" presStyleCnt="9" custScaleX="120673">
        <dgm:presLayoutVars>
          <dgm:bulletEnabled val="1"/>
        </dgm:presLayoutVars>
      </dgm:prSet>
      <dgm:spPr/>
    </dgm:pt>
    <dgm:pt modelId="{41C726AA-AEEB-4667-9EAB-3A0F231C9EA4}" type="pres">
      <dgm:prSet presAssocID="{556C3C29-6514-4AD0-8EA7-E3BB12586AEE}" presName="sibTrans" presStyleLbl="sibTrans2D1" presStyleIdx="1" presStyleCnt="8"/>
      <dgm:spPr/>
    </dgm:pt>
    <dgm:pt modelId="{E1EAE43F-3FFC-401E-B0E0-70B1B0F082E2}" type="pres">
      <dgm:prSet presAssocID="{83364C02-509E-4941-8993-CFD39EE849F6}" presName="middleNode" presStyleCnt="0"/>
      <dgm:spPr/>
    </dgm:pt>
    <dgm:pt modelId="{9941084C-D783-49CF-A12E-1D91CEF8D112}" type="pres">
      <dgm:prSet presAssocID="{83364C02-509E-4941-8993-CFD39EE849F6}" presName="padding" presStyleLbl="node1" presStyleIdx="1" presStyleCnt="9"/>
      <dgm:spPr/>
    </dgm:pt>
    <dgm:pt modelId="{5EEE2B4A-99EC-4410-A50E-7C2C1AF9F5C9}" type="pres">
      <dgm:prSet presAssocID="{83364C02-509E-4941-8993-CFD39EE849F6}" presName="shape" presStyleLbl="node1" presStyleIdx="2" presStyleCnt="9">
        <dgm:presLayoutVars>
          <dgm:bulletEnabled val="1"/>
        </dgm:presLayoutVars>
      </dgm:prSet>
      <dgm:spPr/>
    </dgm:pt>
    <dgm:pt modelId="{3C4B0DB4-E93B-419C-9CBE-E789F568278C}" type="pres">
      <dgm:prSet presAssocID="{315D0298-A86E-4C27-99B2-56B7F8A20C36}" presName="sibTrans" presStyleLbl="sibTrans2D1" presStyleIdx="2" presStyleCnt="8"/>
      <dgm:spPr/>
    </dgm:pt>
    <dgm:pt modelId="{57027024-EFA6-4FBD-B3A1-EF0EB0D471C1}" type="pres">
      <dgm:prSet presAssocID="{4CA0E73F-CB00-4604-9475-08107EC0E840}" presName="middleNode" presStyleCnt="0"/>
      <dgm:spPr/>
    </dgm:pt>
    <dgm:pt modelId="{26C5C16E-ED64-40C8-9D47-C32E8E5C21C2}" type="pres">
      <dgm:prSet presAssocID="{4CA0E73F-CB00-4604-9475-08107EC0E840}" presName="padding" presStyleLbl="node1" presStyleIdx="2" presStyleCnt="9"/>
      <dgm:spPr/>
    </dgm:pt>
    <dgm:pt modelId="{C8461952-B96A-4A2D-97CD-8EF6442603D0}" type="pres">
      <dgm:prSet presAssocID="{4CA0E73F-CB00-4604-9475-08107EC0E840}" presName="shape" presStyleLbl="node1" presStyleIdx="3" presStyleCnt="9">
        <dgm:presLayoutVars>
          <dgm:bulletEnabled val="1"/>
        </dgm:presLayoutVars>
      </dgm:prSet>
      <dgm:spPr/>
    </dgm:pt>
    <dgm:pt modelId="{EA8C56A9-46C4-4738-A979-F6A40A215B61}" type="pres">
      <dgm:prSet presAssocID="{6843D858-0106-401F-BE3B-BD10C5BB2AA0}" presName="sibTrans" presStyleLbl="sibTrans2D1" presStyleIdx="3" presStyleCnt="8"/>
      <dgm:spPr/>
    </dgm:pt>
    <dgm:pt modelId="{06456E93-71D3-4113-AD88-522BB42C6BD5}" type="pres">
      <dgm:prSet presAssocID="{6C97F7C8-B236-451B-8D74-BF6FD3043B19}" presName="middleNode" presStyleCnt="0"/>
      <dgm:spPr/>
    </dgm:pt>
    <dgm:pt modelId="{776BDA93-BC97-41A6-B54A-086402155F42}" type="pres">
      <dgm:prSet presAssocID="{6C97F7C8-B236-451B-8D74-BF6FD3043B19}" presName="padding" presStyleLbl="node1" presStyleIdx="3" presStyleCnt="9"/>
      <dgm:spPr/>
    </dgm:pt>
    <dgm:pt modelId="{582683BA-3C8B-46AF-9281-38349719E9CD}" type="pres">
      <dgm:prSet presAssocID="{6C97F7C8-B236-451B-8D74-BF6FD3043B19}" presName="shape" presStyleLbl="node1" presStyleIdx="4" presStyleCnt="9">
        <dgm:presLayoutVars>
          <dgm:bulletEnabled val="1"/>
        </dgm:presLayoutVars>
      </dgm:prSet>
      <dgm:spPr/>
    </dgm:pt>
    <dgm:pt modelId="{C533495F-7FF3-4783-A138-6642117035E8}" type="pres">
      <dgm:prSet presAssocID="{1283D9B7-4FA5-48F2-A4FD-B42A43FAE3B4}" presName="sibTrans" presStyleLbl="sibTrans2D1" presStyleIdx="4" presStyleCnt="8"/>
      <dgm:spPr/>
    </dgm:pt>
    <dgm:pt modelId="{AB0BFBEB-1C11-4FA4-8E81-26CF853FD280}" type="pres">
      <dgm:prSet presAssocID="{743AA229-5067-4D58-9DDA-7FBCC3CED9FC}" presName="middleNode" presStyleCnt="0"/>
      <dgm:spPr/>
    </dgm:pt>
    <dgm:pt modelId="{39B8DEFE-2E7A-4C66-B1A4-E7ED655F3DEA}" type="pres">
      <dgm:prSet presAssocID="{743AA229-5067-4D58-9DDA-7FBCC3CED9FC}" presName="padding" presStyleLbl="node1" presStyleIdx="4" presStyleCnt="9"/>
      <dgm:spPr/>
    </dgm:pt>
    <dgm:pt modelId="{AE509B97-E9D5-422E-8A4D-3DE9F22F27D0}" type="pres">
      <dgm:prSet presAssocID="{743AA229-5067-4D58-9DDA-7FBCC3CED9FC}" presName="shape" presStyleLbl="node1" presStyleIdx="5" presStyleCnt="9" custLinFactNeighborX="-4895">
        <dgm:presLayoutVars>
          <dgm:bulletEnabled val="1"/>
        </dgm:presLayoutVars>
      </dgm:prSet>
      <dgm:spPr/>
    </dgm:pt>
    <dgm:pt modelId="{94A5776B-D47C-416D-AC64-219DF38F4B2A}" type="pres">
      <dgm:prSet presAssocID="{92ED4DCC-5AF2-41D7-AC89-6C2764DEAA26}" presName="sibTrans" presStyleLbl="sibTrans2D1" presStyleIdx="5" presStyleCnt="8"/>
      <dgm:spPr/>
    </dgm:pt>
    <dgm:pt modelId="{6378F8F4-A4B3-4117-BE55-0ABB64B96BA5}" type="pres">
      <dgm:prSet presAssocID="{62AB61D2-02D8-4667-A657-DBE02DBA017F}" presName="middleNode" presStyleCnt="0"/>
      <dgm:spPr/>
    </dgm:pt>
    <dgm:pt modelId="{9CEDA937-EB5A-43C7-AC3F-259303513E42}" type="pres">
      <dgm:prSet presAssocID="{62AB61D2-02D8-4667-A657-DBE02DBA017F}" presName="padding" presStyleLbl="node1" presStyleIdx="5" presStyleCnt="9"/>
      <dgm:spPr/>
    </dgm:pt>
    <dgm:pt modelId="{7246CAE0-B091-44E9-B42C-71734415B139}" type="pres">
      <dgm:prSet presAssocID="{62AB61D2-02D8-4667-A657-DBE02DBA017F}" presName="shape" presStyleLbl="node1" presStyleIdx="6" presStyleCnt="9">
        <dgm:presLayoutVars>
          <dgm:bulletEnabled val="1"/>
        </dgm:presLayoutVars>
      </dgm:prSet>
      <dgm:spPr/>
    </dgm:pt>
    <dgm:pt modelId="{65F832EC-7421-4AA9-9F55-AE2CFC0DED28}" type="pres">
      <dgm:prSet presAssocID="{C4B10745-524C-4A3E-978F-39F9A1011729}" presName="sibTrans" presStyleLbl="sibTrans2D1" presStyleIdx="6" presStyleCnt="8"/>
      <dgm:spPr/>
    </dgm:pt>
    <dgm:pt modelId="{D2BB554B-5235-40F6-90C5-3B959F45C850}" type="pres">
      <dgm:prSet presAssocID="{5EE151F6-8BCF-41E0-B6E2-846A69C0FBD3}" presName="middleNode" presStyleCnt="0"/>
      <dgm:spPr/>
    </dgm:pt>
    <dgm:pt modelId="{E7072EDF-0CBC-43F4-9603-FECBBA24769C}" type="pres">
      <dgm:prSet presAssocID="{5EE151F6-8BCF-41E0-B6E2-846A69C0FBD3}" presName="padding" presStyleLbl="node1" presStyleIdx="6" presStyleCnt="9"/>
      <dgm:spPr/>
    </dgm:pt>
    <dgm:pt modelId="{346A062D-DEA6-47B4-9831-1BC631CC545D}" type="pres">
      <dgm:prSet presAssocID="{5EE151F6-8BCF-41E0-B6E2-846A69C0FBD3}" presName="shape" presStyleLbl="node1" presStyleIdx="7" presStyleCnt="9">
        <dgm:presLayoutVars>
          <dgm:bulletEnabled val="1"/>
        </dgm:presLayoutVars>
      </dgm:prSet>
      <dgm:spPr/>
    </dgm:pt>
    <dgm:pt modelId="{6437BB6B-1BC2-46CF-811F-BC3D97201906}" type="pres">
      <dgm:prSet presAssocID="{9A833CAE-33C4-4B10-A6D9-A45264811CA0}" presName="sibTrans" presStyleLbl="sibTrans2D1" presStyleIdx="7" presStyleCnt="8"/>
      <dgm:spPr/>
    </dgm:pt>
    <dgm:pt modelId="{A568B821-340C-4296-83ED-85E9148FE148}" type="pres">
      <dgm:prSet presAssocID="{C5E2520A-ADAF-49FF-9A3D-69B5F3412A1D}" presName="lastNode" presStyleLbl="node1" presStyleIdx="8" presStyleCnt="9">
        <dgm:presLayoutVars>
          <dgm:bulletEnabled val="1"/>
        </dgm:presLayoutVars>
      </dgm:prSet>
      <dgm:spPr/>
    </dgm:pt>
  </dgm:ptLst>
  <dgm:cxnLst>
    <dgm:cxn modelId="{69AA7F01-9DDB-4E2B-AC35-E024908D55EA}" type="presOf" srcId="{C472D2B9-2D26-4993-9206-B59C5F4D4611}" destId="{23FEDDEE-A099-42A5-B9C1-0CBC3CE2550A}" srcOrd="0" destOrd="0" presId="urn:microsoft.com/office/officeart/2005/8/layout/bProcess2"/>
    <dgm:cxn modelId="{8BFF190B-1A31-40B1-A096-3D12F24097E3}" srcId="{639016DB-9C25-4036-A10C-DB7BB880907D}" destId="{6C97F7C8-B236-451B-8D74-BF6FD3043B19}" srcOrd="4" destOrd="0" parTransId="{C8113DEE-E498-46AC-A238-ED39190A1AC3}" sibTransId="{1283D9B7-4FA5-48F2-A4FD-B42A43FAE3B4}"/>
    <dgm:cxn modelId="{75681513-6FEE-4D2F-8C23-2CFCEFDAB447}" srcId="{639016DB-9C25-4036-A10C-DB7BB880907D}" destId="{C5E2520A-ADAF-49FF-9A3D-69B5F3412A1D}" srcOrd="8" destOrd="0" parTransId="{CD347AFB-5300-4744-B6C1-853535748FCC}" sibTransId="{EAFC6004-C183-4846-B4CF-6B581D13F455}"/>
    <dgm:cxn modelId="{794C1020-A5CD-415B-BAF7-98E2C7486DF3}" type="presOf" srcId="{C5E2520A-ADAF-49FF-9A3D-69B5F3412A1D}" destId="{A568B821-340C-4296-83ED-85E9148FE148}" srcOrd="0" destOrd="0" presId="urn:microsoft.com/office/officeart/2005/8/layout/bProcess2"/>
    <dgm:cxn modelId="{84CC3B28-DA77-4359-BA09-208E92EF2194}" type="presOf" srcId="{5EE151F6-8BCF-41E0-B6E2-846A69C0FBD3}" destId="{346A062D-DEA6-47B4-9831-1BC631CC545D}" srcOrd="0" destOrd="0" presId="urn:microsoft.com/office/officeart/2005/8/layout/bProcess2"/>
    <dgm:cxn modelId="{0CCD2B2B-B442-4F76-8052-71D5045EE09D}" srcId="{639016DB-9C25-4036-A10C-DB7BB880907D}" destId="{743AA229-5067-4D58-9DDA-7FBCC3CED9FC}" srcOrd="5" destOrd="0" parTransId="{2AB78CC8-0E99-4762-87AC-30153391D009}" sibTransId="{92ED4DCC-5AF2-41D7-AC89-6C2764DEAA26}"/>
    <dgm:cxn modelId="{8938232C-6E8F-46BC-878E-E54FFBF001D4}" srcId="{639016DB-9C25-4036-A10C-DB7BB880907D}" destId="{9BE63C42-B82D-4B82-BA6F-81ED41F18E86}" srcOrd="0" destOrd="0" parTransId="{44BB3696-93C2-40EA-973D-AEACB43F0917}" sibTransId="{45AC0EBD-AA52-475B-AD6F-51A23AECF6B1}"/>
    <dgm:cxn modelId="{11098B5F-F357-46B5-9FF7-4B371BED4C7F}" srcId="{639016DB-9C25-4036-A10C-DB7BB880907D}" destId="{4CA0E73F-CB00-4604-9475-08107EC0E840}" srcOrd="3" destOrd="0" parTransId="{AB0DFB9B-652F-4110-AD73-CCFC37648F81}" sibTransId="{6843D858-0106-401F-BE3B-BD10C5BB2AA0}"/>
    <dgm:cxn modelId="{25E85F64-12E7-4966-A4DD-BC87FE35969C}" type="presOf" srcId="{92ED4DCC-5AF2-41D7-AC89-6C2764DEAA26}" destId="{94A5776B-D47C-416D-AC64-219DF38F4B2A}" srcOrd="0" destOrd="0" presId="urn:microsoft.com/office/officeart/2005/8/layout/bProcess2"/>
    <dgm:cxn modelId="{51FE894E-287B-445C-AEBD-34F3B462897B}" type="presOf" srcId="{62AB61D2-02D8-4667-A657-DBE02DBA017F}" destId="{7246CAE0-B091-44E9-B42C-71734415B139}" srcOrd="0" destOrd="0" presId="urn:microsoft.com/office/officeart/2005/8/layout/bProcess2"/>
    <dgm:cxn modelId="{A896C774-17CA-4CA4-B853-FB66743DEC8C}" type="presOf" srcId="{83364C02-509E-4941-8993-CFD39EE849F6}" destId="{5EEE2B4A-99EC-4410-A50E-7C2C1AF9F5C9}" srcOrd="0" destOrd="0" presId="urn:microsoft.com/office/officeart/2005/8/layout/bProcess2"/>
    <dgm:cxn modelId="{80CAA177-881E-4005-9439-D9A844139DBA}" srcId="{639016DB-9C25-4036-A10C-DB7BB880907D}" destId="{C472D2B9-2D26-4993-9206-B59C5F4D4611}" srcOrd="1" destOrd="0" parTransId="{2A6A7EF3-6ADB-476D-9B79-295D8EC1BF46}" sibTransId="{556C3C29-6514-4AD0-8EA7-E3BB12586AEE}"/>
    <dgm:cxn modelId="{A8CB0358-BC77-4AAC-87D6-9835685142D3}" type="presOf" srcId="{743AA229-5067-4D58-9DDA-7FBCC3CED9FC}" destId="{AE509B97-E9D5-422E-8A4D-3DE9F22F27D0}" srcOrd="0" destOrd="0" presId="urn:microsoft.com/office/officeart/2005/8/layout/bProcess2"/>
    <dgm:cxn modelId="{56E67859-AF45-4F41-8EAC-3FE5668C1B5E}" type="presOf" srcId="{6C97F7C8-B236-451B-8D74-BF6FD3043B19}" destId="{582683BA-3C8B-46AF-9281-38349719E9CD}" srcOrd="0" destOrd="0" presId="urn:microsoft.com/office/officeart/2005/8/layout/bProcess2"/>
    <dgm:cxn modelId="{30615959-7E26-4538-8C24-1906BCF2E0DA}" type="presOf" srcId="{9A833CAE-33C4-4B10-A6D9-A45264811CA0}" destId="{6437BB6B-1BC2-46CF-811F-BC3D97201906}" srcOrd="0" destOrd="0" presId="urn:microsoft.com/office/officeart/2005/8/layout/bProcess2"/>
    <dgm:cxn modelId="{932FEA85-9292-467D-A999-907FFF8148D3}" srcId="{639016DB-9C25-4036-A10C-DB7BB880907D}" destId="{5EE151F6-8BCF-41E0-B6E2-846A69C0FBD3}" srcOrd="7" destOrd="0" parTransId="{C34EE2EA-DC97-4627-A651-17AD9DAA3D06}" sibTransId="{9A833CAE-33C4-4B10-A6D9-A45264811CA0}"/>
    <dgm:cxn modelId="{1E829AAD-5250-432A-A125-100DF3A85A65}" type="presOf" srcId="{556C3C29-6514-4AD0-8EA7-E3BB12586AEE}" destId="{41C726AA-AEEB-4667-9EAB-3A0F231C9EA4}" srcOrd="0" destOrd="0" presId="urn:microsoft.com/office/officeart/2005/8/layout/bProcess2"/>
    <dgm:cxn modelId="{0AA301AF-6C76-4AEE-9036-CDA72C5346A8}" type="presOf" srcId="{C4B10745-524C-4A3E-978F-39F9A1011729}" destId="{65F832EC-7421-4AA9-9F55-AE2CFC0DED28}" srcOrd="0" destOrd="0" presId="urn:microsoft.com/office/officeart/2005/8/layout/bProcess2"/>
    <dgm:cxn modelId="{125ED2B5-26B7-44DF-8EB9-F2EADF22CCEE}" type="presOf" srcId="{1283D9B7-4FA5-48F2-A4FD-B42A43FAE3B4}" destId="{C533495F-7FF3-4783-A138-6642117035E8}" srcOrd="0" destOrd="0" presId="urn:microsoft.com/office/officeart/2005/8/layout/bProcess2"/>
    <dgm:cxn modelId="{4D1DFFB7-4B3F-4C69-BABB-FE0D79D68034}" type="presOf" srcId="{4CA0E73F-CB00-4604-9475-08107EC0E840}" destId="{C8461952-B96A-4A2D-97CD-8EF6442603D0}" srcOrd="0" destOrd="0" presId="urn:microsoft.com/office/officeart/2005/8/layout/bProcess2"/>
    <dgm:cxn modelId="{6E4D2BBA-9176-493E-AC5F-7D58F4AE3363}" type="presOf" srcId="{315D0298-A86E-4C27-99B2-56B7F8A20C36}" destId="{3C4B0DB4-E93B-419C-9CBE-E789F568278C}" srcOrd="0" destOrd="0" presId="urn:microsoft.com/office/officeart/2005/8/layout/bProcess2"/>
    <dgm:cxn modelId="{EEE5F2BE-2602-4F69-ADE0-8E45F03E28BB}" type="presOf" srcId="{6843D858-0106-401F-BE3B-BD10C5BB2AA0}" destId="{EA8C56A9-46C4-4738-A979-F6A40A215B61}" srcOrd="0" destOrd="0" presId="urn:microsoft.com/office/officeart/2005/8/layout/bProcess2"/>
    <dgm:cxn modelId="{EBC14FC0-6665-4BB5-AA2A-91A4BE60E6F0}" type="presOf" srcId="{45AC0EBD-AA52-475B-AD6F-51A23AECF6B1}" destId="{8EF3B863-636D-45B7-9573-B9A4E40F38F2}" srcOrd="0" destOrd="0" presId="urn:microsoft.com/office/officeart/2005/8/layout/bProcess2"/>
    <dgm:cxn modelId="{0F8BD8C1-A15A-4C44-B2C9-329F782FE226}" srcId="{639016DB-9C25-4036-A10C-DB7BB880907D}" destId="{62AB61D2-02D8-4667-A657-DBE02DBA017F}" srcOrd="6" destOrd="0" parTransId="{FB83E805-DC14-4819-AD1C-F4173213FFA7}" sibTransId="{C4B10745-524C-4A3E-978F-39F9A1011729}"/>
    <dgm:cxn modelId="{C7DAF3C6-80BA-4122-803E-89BEBECC82F2}" type="presOf" srcId="{639016DB-9C25-4036-A10C-DB7BB880907D}" destId="{49989DE3-B4C5-4D85-82F6-5C0541BAF54D}" srcOrd="0" destOrd="0" presId="urn:microsoft.com/office/officeart/2005/8/layout/bProcess2"/>
    <dgm:cxn modelId="{84FF96DF-6364-446D-AA50-455682F50B4B}" type="presOf" srcId="{9BE63C42-B82D-4B82-BA6F-81ED41F18E86}" destId="{E5AA7779-9770-49A0-8B2E-A5E6C844632A}" srcOrd="0" destOrd="0" presId="urn:microsoft.com/office/officeart/2005/8/layout/bProcess2"/>
    <dgm:cxn modelId="{5C3CA2FB-F807-46D9-9304-F0FCDDC072D1}" srcId="{639016DB-9C25-4036-A10C-DB7BB880907D}" destId="{83364C02-509E-4941-8993-CFD39EE849F6}" srcOrd="2" destOrd="0" parTransId="{FC3CD988-DB49-4FA8-9418-39806206D765}" sibTransId="{315D0298-A86E-4C27-99B2-56B7F8A20C36}"/>
    <dgm:cxn modelId="{0B8E9E96-E0BA-4E88-A4FE-EB0D2B9AB070}" type="presParOf" srcId="{49989DE3-B4C5-4D85-82F6-5C0541BAF54D}" destId="{E5AA7779-9770-49A0-8B2E-A5E6C844632A}" srcOrd="0" destOrd="0" presId="urn:microsoft.com/office/officeart/2005/8/layout/bProcess2"/>
    <dgm:cxn modelId="{65F1839F-8132-4DA4-B536-4D6A52B9E401}" type="presParOf" srcId="{49989DE3-B4C5-4D85-82F6-5C0541BAF54D}" destId="{8EF3B863-636D-45B7-9573-B9A4E40F38F2}" srcOrd="1" destOrd="0" presId="urn:microsoft.com/office/officeart/2005/8/layout/bProcess2"/>
    <dgm:cxn modelId="{A8B2C509-27A4-4FD5-814B-FDFF419D9193}" type="presParOf" srcId="{49989DE3-B4C5-4D85-82F6-5C0541BAF54D}" destId="{0A392019-BDD3-4691-A59D-131220E7872B}" srcOrd="2" destOrd="0" presId="urn:microsoft.com/office/officeart/2005/8/layout/bProcess2"/>
    <dgm:cxn modelId="{F3C869A1-67B5-4319-9FC7-0B443EB0F386}" type="presParOf" srcId="{0A392019-BDD3-4691-A59D-131220E7872B}" destId="{8A5E1DA3-FEAB-4B0C-BB1F-FE584C834C38}" srcOrd="0" destOrd="0" presId="urn:microsoft.com/office/officeart/2005/8/layout/bProcess2"/>
    <dgm:cxn modelId="{27A3A7C7-D0FA-46F5-955C-EE0106BF1D76}" type="presParOf" srcId="{0A392019-BDD3-4691-A59D-131220E7872B}" destId="{23FEDDEE-A099-42A5-B9C1-0CBC3CE2550A}" srcOrd="1" destOrd="0" presId="urn:microsoft.com/office/officeart/2005/8/layout/bProcess2"/>
    <dgm:cxn modelId="{AE104EF5-9E99-4EB2-B21A-0366E1A2CE32}" type="presParOf" srcId="{49989DE3-B4C5-4D85-82F6-5C0541BAF54D}" destId="{41C726AA-AEEB-4667-9EAB-3A0F231C9EA4}" srcOrd="3" destOrd="0" presId="urn:microsoft.com/office/officeart/2005/8/layout/bProcess2"/>
    <dgm:cxn modelId="{84561CF9-CDA3-4D98-9853-DFEB3C2701DD}" type="presParOf" srcId="{49989DE3-B4C5-4D85-82F6-5C0541BAF54D}" destId="{E1EAE43F-3FFC-401E-B0E0-70B1B0F082E2}" srcOrd="4" destOrd="0" presId="urn:microsoft.com/office/officeart/2005/8/layout/bProcess2"/>
    <dgm:cxn modelId="{F9E7B5FD-BCF9-42E7-B6DA-894253E42235}" type="presParOf" srcId="{E1EAE43F-3FFC-401E-B0E0-70B1B0F082E2}" destId="{9941084C-D783-49CF-A12E-1D91CEF8D112}" srcOrd="0" destOrd="0" presId="urn:microsoft.com/office/officeart/2005/8/layout/bProcess2"/>
    <dgm:cxn modelId="{2FE24061-AF9C-45EC-99CC-F968B25FF054}" type="presParOf" srcId="{E1EAE43F-3FFC-401E-B0E0-70B1B0F082E2}" destId="{5EEE2B4A-99EC-4410-A50E-7C2C1AF9F5C9}" srcOrd="1" destOrd="0" presId="urn:microsoft.com/office/officeart/2005/8/layout/bProcess2"/>
    <dgm:cxn modelId="{1B022CF6-ECFF-4101-8398-5A49E5BFF10A}" type="presParOf" srcId="{49989DE3-B4C5-4D85-82F6-5C0541BAF54D}" destId="{3C4B0DB4-E93B-419C-9CBE-E789F568278C}" srcOrd="5" destOrd="0" presId="urn:microsoft.com/office/officeart/2005/8/layout/bProcess2"/>
    <dgm:cxn modelId="{CACF200D-1790-463B-A46F-898C2DC3123D}" type="presParOf" srcId="{49989DE3-B4C5-4D85-82F6-5C0541BAF54D}" destId="{57027024-EFA6-4FBD-B3A1-EF0EB0D471C1}" srcOrd="6" destOrd="0" presId="urn:microsoft.com/office/officeart/2005/8/layout/bProcess2"/>
    <dgm:cxn modelId="{585FAC94-0F3D-4D30-BF0A-20F85B723E15}" type="presParOf" srcId="{57027024-EFA6-4FBD-B3A1-EF0EB0D471C1}" destId="{26C5C16E-ED64-40C8-9D47-C32E8E5C21C2}" srcOrd="0" destOrd="0" presId="urn:microsoft.com/office/officeart/2005/8/layout/bProcess2"/>
    <dgm:cxn modelId="{16AA4791-DEB0-485A-A978-EB905942EED1}" type="presParOf" srcId="{57027024-EFA6-4FBD-B3A1-EF0EB0D471C1}" destId="{C8461952-B96A-4A2D-97CD-8EF6442603D0}" srcOrd="1" destOrd="0" presId="urn:microsoft.com/office/officeart/2005/8/layout/bProcess2"/>
    <dgm:cxn modelId="{B6E5BDD3-7481-4826-96F7-ED90FCF196D9}" type="presParOf" srcId="{49989DE3-B4C5-4D85-82F6-5C0541BAF54D}" destId="{EA8C56A9-46C4-4738-A979-F6A40A215B61}" srcOrd="7" destOrd="0" presId="urn:microsoft.com/office/officeart/2005/8/layout/bProcess2"/>
    <dgm:cxn modelId="{02ED9DA6-335A-4EE7-9785-799481D38DF4}" type="presParOf" srcId="{49989DE3-B4C5-4D85-82F6-5C0541BAF54D}" destId="{06456E93-71D3-4113-AD88-522BB42C6BD5}" srcOrd="8" destOrd="0" presId="urn:microsoft.com/office/officeart/2005/8/layout/bProcess2"/>
    <dgm:cxn modelId="{005A66BB-EFBC-46D4-902C-9060770AD63E}" type="presParOf" srcId="{06456E93-71D3-4113-AD88-522BB42C6BD5}" destId="{776BDA93-BC97-41A6-B54A-086402155F42}" srcOrd="0" destOrd="0" presId="urn:microsoft.com/office/officeart/2005/8/layout/bProcess2"/>
    <dgm:cxn modelId="{FB7CBB68-8B5F-4FDA-A7E2-927BB2C40F2C}" type="presParOf" srcId="{06456E93-71D3-4113-AD88-522BB42C6BD5}" destId="{582683BA-3C8B-46AF-9281-38349719E9CD}" srcOrd="1" destOrd="0" presId="urn:microsoft.com/office/officeart/2005/8/layout/bProcess2"/>
    <dgm:cxn modelId="{7E087323-DF01-44D7-8885-6FDFE6F949BF}" type="presParOf" srcId="{49989DE3-B4C5-4D85-82F6-5C0541BAF54D}" destId="{C533495F-7FF3-4783-A138-6642117035E8}" srcOrd="9" destOrd="0" presId="urn:microsoft.com/office/officeart/2005/8/layout/bProcess2"/>
    <dgm:cxn modelId="{6F47AC4E-F2AC-4166-B60F-1BC35DBC13CB}" type="presParOf" srcId="{49989DE3-B4C5-4D85-82F6-5C0541BAF54D}" destId="{AB0BFBEB-1C11-4FA4-8E81-26CF853FD280}" srcOrd="10" destOrd="0" presId="urn:microsoft.com/office/officeart/2005/8/layout/bProcess2"/>
    <dgm:cxn modelId="{B406294F-7F21-43C1-A2CF-02167FD0F9DA}" type="presParOf" srcId="{AB0BFBEB-1C11-4FA4-8E81-26CF853FD280}" destId="{39B8DEFE-2E7A-4C66-B1A4-E7ED655F3DEA}" srcOrd="0" destOrd="0" presId="urn:microsoft.com/office/officeart/2005/8/layout/bProcess2"/>
    <dgm:cxn modelId="{B5ECDF2F-8214-4566-9201-3D75BD396A69}" type="presParOf" srcId="{AB0BFBEB-1C11-4FA4-8E81-26CF853FD280}" destId="{AE509B97-E9D5-422E-8A4D-3DE9F22F27D0}" srcOrd="1" destOrd="0" presId="urn:microsoft.com/office/officeart/2005/8/layout/bProcess2"/>
    <dgm:cxn modelId="{8A1D1800-29AE-49B7-87AF-57101B1C3EBA}" type="presParOf" srcId="{49989DE3-B4C5-4D85-82F6-5C0541BAF54D}" destId="{94A5776B-D47C-416D-AC64-219DF38F4B2A}" srcOrd="11" destOrd="0" presId="urn:microsoft.com/office/officeart/2005/8/layout/bProcess2"/>
    <dgm:cxn modelId="{0BBCFB32-EC51-4816-BE3C-26937567F268}" type="presParOf" srcId="{49989DE3-B4C5-4D85-82F6-5C0541BAF54D}" destId="{6378F8F4-A4B3-4117-BE55-0ABB64B96BA5}" srcOrd="12" destOrd="0" presId="urn:microsoft.com/office/officeart/2005/8/layout/bProcess2"/>
    <dgm:cxn modelId="{E92930A0-0248-409F-8EBE-4AE1F346A53A}" type="presParOf" srcId="{6378F8F4-A4B3-4117-BE55-0ABB64B96BA5}" destId="{9CEDA937-EB5A-43C7-AC3F-259303513E42}" srcOrd="0" destOrd="0" presId="urn:microsoft.com/office/officeart/2005/8/layout/bProcess2"/>
    <dgm:cxn modelId="{55EEAD5F-8F26-4BF6-B464-40C8C9F62B0E}" type="presParOf" srcId="{6378F8F4-A4B3-4117-BE55-0ABB64B96BA5}" destId="{7246CAE0-B091-44E9-B42C-71734415B139}" srcOrd="1" destOrd="0" presId="urn:microsoft.com/office/officeart/2005/8/layout/bProcess2"/>
    <dgm:cxn modelId="{1B14A398-FB10-4253-AEE1-871D19781911}" type="presParOf" srcId="{49989DE3-B4C5-4D85-82F6-5C0541BAF54D}" destId="{65F832EC-7421-4AA9-9F55-AE2CFC0DED28}" srcOrd="13" destOrd="0" presId="urn:microsoft.com/office/officeart/2005/8/layout/bProcess2"/>
    <dgm:cxn modelId="{F75A49E2-22E1-4548-8C10-9E5568B839DF}" type="presParOf" srcId="{49989DE3-B4C5-4D85-82F6-5C0541BAF54D}" destId="{D2BB554B-5235-40F6-90C5-3B959F45C850}" srcOrd="14" destOrd="0" presId="urn:microsoft.com/office/officeart/2005/8/layout/bProcess2"/>
    <dgm:cxn modelId="{EBFC4177-BD60-44D0-872F-00198B3DE337}" type="presParOf" srcId="{D2BB554B-5235-40F6-90C5-3B959F45C850}" destId="{E7072EDF-0CBC-43F4-9603-FECBBA24769C}" srcOrd="0" destOrd="0" presId="urn:microsoft.com/office/officeart/2005/8/layout/bProcess2"/>
    <dgm:cxn modelId="{60B76EF4-ECCB-4493-8E29-3B03F6825F90}" type="presParOf" srcId="{D2BB554B-5235-40F6-90C5-3B959F45C850}" destId="{346A062D-DEA6-47B4-9831-1BC631CC545D}" srcOrd="1" destOrd="0" presId="urn:microsoft.com/office/officeart/2005/8/layout/bProcess2"/>
    <dgm:cxn modelId="{56A886B8-6584-4230-A47E-4E75F3884A0A}" type="presParOf" srcId="{49989DE3-B4C5-4D85-82F6-5C0541BAF54D}" destId="{6437BB6B-1BC2-46CF-811F-BC3D97201906}" srcOrd="15" destOrd="0" presId="urn:microsoft.com/office/officeart/2005/8/layout/bProcess2"/>
    <dgm:cxn modelId="{AA492405-4C53-44D0-B036-30D3CCBD83AF}" type="presParOf" srcId="{49989DE3-B4C5-4D85-82F6-5C0541BAF54D}" destId="{A568B821-340C-4296-83ED-85E9148FE148}"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A7779-9770-49A0-8B2E-A5E6C844632A}">
      <dsp:nvSpPr>
        <dsp:cNvPr id="0" name=""/>
        <dsp:cNvSpPr/>
      </dsp:nvSpPr>
      <dsp:spPr>
        <a:xfrm>
          <a:off x="1368241" y="2078"/>
          <a:ext cx="1370247" cy="13702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 sz="1400" b="1" kern="1200" dirty="0"/>
            <a:t>Απευθείας επικοινωνία</a:t>
          </a:r>
        </a:p>
      </dsp:txBody>
      <dsp:txXfrm>
        <a:off x="1568909" y="202746"/>
        <a:ext cx="968911" cy="968911"/>
      </dsp:txXfrm>
    </dsp:sp>
    <dsp:sp modelId="{8EF3B863-636D-45B7-9573-B9A4E40F38F2}">
      <dsp:nvSpPr>
        <dsp:cNvPr id="0" name=""/>
        <dsp:cNvSpPr/>
      </dsp:nvSpPr>
      <dsp:spPr>
        <a:xfrm rot="10800000">
          <a:off x="1813572" y="1549259"/>
          <a:ext cx="479586" cy="375098"/>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FEDDEE-A099-42A5-B9C1-0CBC3CE2550A}">
      <dsp:nvSpPr>
        <dsp:cNvPr id="0" name=""/>
        <dsp:cNvSpPr/>
      </dsp:nvSpPr>
      <dsp:spPr>
        <a:xfrm>
          <a:off x="1501916" y="2080059"/>
          <a:ext cx="1102897" cy="913955"/>
        </a:xfrm>
        <a:prstGeom prst="ellipse">
          <a:avLst/>
        </a:prstGeom>
        <a:solidFill>
          <a:schemeClr val="accent2">
            <a:hueOff val="1033370"/>
            <a:satOff val="0"/>
            <a:lumOff val="-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 sz="1200" b="1" kern="1200" dirty="0"/>
            <a:t>Υποστήριξη</a:t>
          </a:r>
        </a:p>
      </dsp:txBody>
      <dsp:txXfrm>
        <a:off x="1663432" y="2213905"/>
        <a:ext cx="779865" cy="646263"/>
      </dsp:txXfrm>
    </dsp:sp>
    <dsp:sp modelId="{41C726AA-AEEB-4667-9EAB-3A0F231C9EA4}">
      <dsp:nvSpPr>
        <dsp:cNvPr id="0" name=""/>
        <dsp:cNvSpPr/>
      </dsp:nvSpPr>
      <dsp:spPr>
        <a:xfrm rot="10800000">
          <a:off x="1813572" y="3285020"/>
          <a:ext cx="479586" cy="375098"/>
        </a:xfrm>
        <a:prstGeom prst="triangle">
          <a:avLst/>
        </a:prstGeom>
        <a:solidFill>
          <a:schemeClr val="accent2">
            <a:hueOff val="1180994"/>
            <a:satOff val="0"/>
            <a:lumOff val="-6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EE2B4A-99EC-4410-A50E-7C2C1AF9F5C9}">
      <dsp:nvSpPr>
        <dsp:cNvPr id="0" name=""/>
        <dsp:cNvSpPr/>
      </dsp:nvSpPr>
      <dsp:spPr>
        <a:xfrm>
          <a:off x="1596387" y="3929893"/>
          <a:ext cx="913955" cy="913955"/>
        </a:xfrm>
        <a:prstGeom prst="ellipse">
          <a:avLst/>
        </a:prstGeom>
        <a:solidFill>
          <a:schemeClr val="accent2">
            <a:hueOff val="2066740"/>
            <a:satOff val="0"/>
            <a:lumOff val="-11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l" sz="800" b="1" kern="1200" dirty="0"/>
            <a:t>Θέτει την εκκίνηση των διαδικασιών</a:t>
          </a:r>
        </a:p>
      </dsp:txBody>
      <dsp:txXfrm>
        <a:off x="1730233" y="4063739"/>
        <a:ext cx="646263" cy="646263"/>
      </dsp:txXfrm>
    </dsp:sp>
    <dsp:sp modelId="{3C4B0DB4-E93B-419C-9CBE-E789F568278C}">
      <dsp:nvSpPr>
        <dsp:cNvPr id="0" name=""/>
        <dsp:cNvSpPr/>
      </dsp:nvSpPr>
      <dsp:spPr>
        <a:xfrm rot="5400000">
          <a:off x="2851873" y="4199322"/>
          <a:ext cx="479586" cy="375098"/>
        </a:xfrm>
        <a:prstGeom prst="triangle">
          <a:avLst/>
        </a:prstGeom>
        <a:solidFill>
          <a:schemeClr val="accent2">
            <a:hueOff val="2361988"/>
            <a:satOff val="0"/>
            <a:lumOff val="-12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61952-B96A-4A2D-97CD-8EF6442603D0}">
      <dsp:nvSpPr>
        <dsp:cNvPr id="0" name=""/>
        <dsp:cNvSpPr/>
      </dsp:nvSpPr>
      <dsp:spPr>
        <a:xfrm>
          <a:off x="3651759" y="3929893"/>
          <a:ext cx="913955" cy="913955"/>
        </a:xfrm>
        <a:prstGeom prst="ellipse">
          <a:avLst/>
        </a:prstGeom>
        <a:solidFill>
          <a:schemeClr val="accent2">
            <a:hueOff val="3100110"/>
            <a:satOff val="0"/>
            <a:lumOff val="-16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l" sz="800" b="1" kern="1200" dirty="0"/>
            <a:t>Συμβουλεύει</a:t>
          </a:r>
        </a:p>
      </dsp:txBody>
      <dsp:txXfrm>
        <a:off x="3785605" y="4063739"/>
        <a:ext cx="646263" cy="646263"/>
      </dsp:txXfrm>
    </dsp:sp>
    <dsp:sp modelId="{EA8C56A9-46C4-4738-A979-F6A40A215B61}">
      <dsp:nvSpPr>
        <dsp:cNvPr id="0" name=""/>
        <dsp:cNvSpPr/>
      </dsp:nvSpPr>
      <dsp:spPr>
        <a:xfrm>
          <a:off x="3868943" y="3263788"/>
          <a:ext cx="479586" cy="375098"/>
        </a:xfrm>
        <a:prstGeom prst="triangle">
          <a:avLst/>
        </a:prstGeom>
        <a:solidFill>
          <a:schemeClr val="accent2">
            <a:hueOff val="3542983"/>
            <a:satOff val="0"/>
            <a:lumOff val="-19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2683BA-3C8B-46AF-9281-38349719E9CD}">
      <dsp:nvSpPr>
        <dsp:cNvPr id="0" name=""/>
        <dsp:cNvSpPr/>
      </dsp:nvSpPr>
      <dsp:spPr>
        <a:xfrm>
          <a:off x="3651759" y="2080059"/>
          <a:ext cx="913955" cy="913955"/>
        </a:xfrm>
        <a:prstGeom prst="ellipse">
          <a:avLst/>
        </a:prstGeom>
        <a:solidFill>
          <a:schemeClr val="accent2">
            <a:hueOff val="4133480"/>
            <a:satOff val="0"/>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l" sz="800" b="1" kern="1200" dirty="0"/>
            <a:t>Ακούει</a:t>
          </a:r>
        </a:p>
      </dsp:txBody>
      <dsp:txXfrm>
        <a:off x="3785605" y="2213905"/>
        <a:ext cx="646263" cy="646263"/>
      </dsp:txXfrm>
    </dsp:sp>
    <dsp:sp modelId="{C533495F-7FF3-4783-A138-6642117035E8}">
      <dsp:nvSpPr>
        <dsp:cNvPr id="0" name=""/>
        <dsp:cNvSpPr/>
      </dsp:nvSpPr>
      <dsp:spPr>
        <a:xfrm rot="21516875">
          <a:off x="3846317" y="1413957"/>
          <a:ext cx="479586" cy="375098"/>
        </a:xfrm>
        <a:prstGeom prst="triangle">
          <a:avLst/>
        </a:prstGeom>
        <a:solidFill>
          <a:schemeClr val="accent2">
            <a:hueOff val="4723977"/>
            <a:satOff val="0"/>
            <a:lumOff val="-25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509B97-E9D5-422E-8A4D-3DE9F22F27D0}">
      <dsp:nvSpPr>
        <dsp:cNvPr id="0" name=""/>
        <dsp:cNvSpPr/>
      </dsp:nvSpPr>
      <dsp:spPr>
        <a:xfrm>
          <a:off x="3607021" y="230224"/>
          <a:ext cx="913955" cy="913955"/>
        </a:xfrm>
        <a:prstGeom prst="ellipse">
          <a:avLst/>
        </a:prstGeom>
        <a:solidFill>
          <a:schemeClr val="accent2">
            <a:hueOff val="5166850"/>
            <a:satOff val="0"/>
            <a:lumOff val="-28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l" sz="800" b="1" kern="1200" dirty="0"/>
            <a:t>Καθοδηγεί</a:t>
          </a:r>
        </a:p>
      </dsp:txBody>
      <dsp:txXfrm>
        <a:off x="3740867" y="364070"/>
        <a:ext cx="646263" cy="646263"/>
      </dsp:txXfrm>
    </dsp:sp>
    <dsp:sp modelId="{94A5776B-D47C-416D-AC64-219DF38F4B2A}">
      <dsp:nvSpPr>
        <dsp:cNvPr id="0" name=""/>
        <dsp:cNvSpPr/>
      </dsp:nvSpPr>
      <dsp:spPr>
        <a:xfrm rot="5400000">
          <a:off x="4884876" y="499653"/>
          <a:ext cx="479586" cy="375098"/>
        </a:xfrm>
        <a:prstGeom prst="triangle">
          <a:avLst/>
        </a:prstGeom>
        <a:solidFill>
          <a:schemeClr val="accent2">
            <a:hueOff val="5904971"/>
            <a:satOff val="0"/>
            <a:lumOff val="-32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46CAE0-B091-44E9-B42C-71734415B139}">
      <dsp:nvSpPr>
        <dsp:cNvPr id="0" name=""/>
        <dsp:cNvSpPr/>
      </dsp:nvSpPr>
      <dsp:spPr>
        <a:xfrm>
          <a:off x="5707130" y="230224"/>
          <a:ext cx="913955" cy="913955"/>
        </a:xfrm>
        <a:prstGeom prst="ellipse">
          <a:avLst/>
        </a:prstGeom>
        <a:solidFill>
          <a:schemeClr val="accent2">
            <a:hueOff val="6200219"/>
            <a:satOff val="0"/>
            <a:lumOff val="-3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l" sz="800" b="1" kern="1200" dirty="0"/>
            <a:t>Ενώνει </a:t>
          </a:r>
        </a:p>
      </dsp:txBody>
      <dsp:txXfrm>
        <a:off x="5840976" y="364070"/>
        <a:ext cx="646263" cy="646263"/>
      </dsp:txXfrm>
    </dsp:sp>
    <dsp:sp modelId="{65F832EC-7421-4AA9-9F55-AE2CFC0DED28}">
      <dsp:nvSpPr>
        <dsp:cNvPr id="0" name=""/>
        <dsp:cNvSpPr/>
      </dsp:nvSpPr>
      <dsp:spPr>
        <a:xfrm rot="10800000">
          <a:off x="5924315" y="1435186"/>
          <a:ext cx="479586" cy="375098"/>
        </a:xfrm>
        <a:prstGeom prst="triangle">
          <a:avLst/>
        </a:prstGeom>
        <a:solidFill>
          <a:schemeClr val="accent2">
            <a:hueOff val="7085965"/>
            <a:satOff val="0"/>
            <a:lumOff val="-38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6A062D-DEA6-47B4-9831-1BC631CC545D}">
      <dsp:nvSpPr>
        <dsp:cNvPr id="0" name=""/>
        <dsp:cNvSpPr/>
      </dsp:nvSpPr>
      <dsp:spPr>
        <a:xfrm>
          <a:off x="5707130" y="2080059"/>
          <a:ext cx="913955" cy="913955"/>
        </a:xfrm>
        <a:prstGeom prst="ellipse">
          <a:avLst/>
        </a:prstGeom>
        <a:solidFill>
          <a:schemeClr val="accent2">
            <a:hueOff val="7233589"/>
            <a:satOff val="0"/>
            <a:lumOff val="-3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l" sz="800" b="1" kern="1200" dirty="0"/>
            <a:t>Εξουσιοδοτεί</a:t>
          </a:r>
        </a:p>
      </dsp:txBody>
      <dsp:txXfrm>
        <a:off x="5840976" y="2213905"/>
        <a:ext cx="646263" cy="646263"/>
      </dsp:txXfrm>
    </dsp:sp>
    <dsp:sp modelId="{6437BB6B-1BC2-46CF-811F-BC3D97201906}">
      <dsp:nvSpPr>
        <dsp:cNvPr id="0" name=""/>
        <dsp:cNvSpPr/>
      </dsp:nvSpPr>
      <dsp:spPr>
        <a:xfrm rot="10800000">
          <a:off x="5924315" y="3170947"/>
          <a:ext cx="479586" cy="375098"/>
        </a:xfrm>
        <a:prstGeom prst="triangle">
          <a:avLst/>
        </a:prstGeom>
        <a:solidFill>
          <a:schemeClr val="accent2">
            <a:hueOff val="8266959"/>
            <a:satOff val="0"/>
            <a:lumOff val="-45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68B821-340C-4296-83ED-85E9148FE148}">
      <dsp:nvSpPr>
        <dsp:cNvPr id="0" name=""/>
        <dsp:cNvSpPr/>
      </dsp:nvSpPr>
      <dsp:spPr>
        <a:xfrm>
          <a:off x="5478984" y="3701747"/>
          <a:ext cx="1370247" cy="1370247"/>
        </a:xfrm>
        <a:prstGeom prst="ellipse">
          <a:avLst/>
        </a:prstGeom>
        <a:solidFill>
          <a:schemeClr val="accent2">
            <a:hueOff val="8266959"/>
            <a:satOff val="0"/>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 sz="1400" b="1" kern="1200" dirty="0"/>
            <a:t>Δείχνει τον δρόμο</a:t>
          </a:r>
        </a:p>
      </dsp:txBody>
      <dsp:txXfrm>
        <a:off x="5679652" y="3902415"/>
        <a:ext cx="968911" cy="96891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89B63-EEF7-B54F-9BD2-F5F16671E6E3}"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
              <a:t>Κάντε κλικ για να επεξεργαστείτε τα βασικά στυλ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360A2-B08B-044C-A2B9-FC0D1B66EC3F}" type="slidenum">
              <a:rPr lang="en-US" smtClean="0"/>
              <a:t>‹#›</a:t>
            </a:fld>
            <a:endParaRPr lang="en-US"/>
          </a:p>
        </p:txBody>
      </p:sp>
    </p:spTree>
    <p:extLst>
      <p:ext uri="{BB962C8B-B14F-4D97-AF65-F5344CB8AC3E}">
        <p14:creationId xmlns:p14="http://schemas.microsoft.com/office/powerpoint/2010/main" val="256741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75372A-F483-BF4C-A311-87AB670BD6E8}" type="slidenum">
              <a:rPr lang="en-US" smtClean="0"/>
              <a:t>86</a:t>
            </a:fld>
            <a:endParaRPr lang="en-US" dirty="0"/>
          </a:p>
        </p:txBody>
      </p:sp>
    </p:spTree>
    <p:extLst>
      <p:ext uri="{BB962C8B-B14F-4D97-AF65-F5344CB8AC3E}">
        <p14:creationId xmlns:p14="http://schemas.microsoft.com/office/powerpoint/2010/main" val="363242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C360A2-B08B-044C-A2B9-FC0D1B66EC3F}" type="slidenum">
              <a:rPr lang="en-US" smtClean="0"/>
              <a:t>108</a:t>
            </a:fld>
            <a:endParaRPr lang="en-US"/>
          </a:p>
        </p:txBody>
      </p:sp>
    </p:spTree>
    <p:extLst>
      <p:ext uri="{BB962C8B-B14F-4D97-AF65-F5344CB8AC3E}">
        <p14:creationId xmlns:p14="http://schemas.microsoft.com/office/powerpoint/2010/main" val="15990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C360A2-B08B-044C-A2B9-FC0D1B66EC3F}" type="slidenum">
              <a:rPr lang="en-US" smtClean="0"/>
              <a:t>112</a:t>
            </a:fld>
            <a:endParaRPr lang="en-US"/>
          </a:p>
        </p:txBody>
      </p:sp>
    </p:spTree>
    <p:extLst>
      <p:ext uri="{BB962C8B-B14F-4D97-AF65-F5344CB8AC3E}">
        <p14:creationId xmlns:p14="http://schemas.microsoft.com/office/powerpoint/2010/main" val="2961792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dinglehub.co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dinglehub.co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9FD016-6A40-5442-BC84-016874466579}"/>
              </a:ext>
            </a:extLst>
          </p:cNvPr>
          <p:cNvSpPr/>
          <p:nvPr userDrawn="1"/>
        </p:nvSpPr>
        <p:spPr>
          <a:xfrm>
            <a:off x="0" y="4085852"/>
            <a:ext cx="12191999" cy="210219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 logo&#10;&#10;Description automatically generated">
            <a:extLst>
              <a:ext uri="{FF2B5EF4-FFF2-40B4-BE49-F238E27FC236}">
                <a16:creationId xmlns:a16="http://schemas.microsoft.com/office/drawing/2014/main" id="{B882A0A8-568F-A542-B5CC-3016F5FCB8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435" y="218754"/>
            <a:ext cx="5620783" cy="3454586"/>
          </a:xfrm>
          <a:prstGeom prst="rect">
            <a:avLst/>
          </a:prstGeom>
        </p:spPr>
      </p:pic>
      <p:grpSp>
        <p:nvGrpSpPr>
          <p:cNvPr id="9" name="Group 8">
            <a:extLst>
              <a:ext uri="{FF2B5EF4-FFF2-40B4-BE49-F238E27FC236}">
                <a16:creationId xmlns:a16="http://schemas.microsoft.com/office/drawing/2014/main" id="{98E39BCB-102C-6148-87E7-F8C16C7664B9}"/>
              </a:ext>
            </a:extLst>
          </p:cNvPr>
          <p:cNvGrpSpPr/>
          <p:nvPr userDrawn="1"/>
        </p:nvGrpSpPr>
        <p:grpSpPr>
          <a:xfrm>
            <a:off x="7580826" y="3614177"/>
            <a:ext cx="4172785" cy="2573866"/>
            <a:chOff x="7710488" y="3714750"/>
            <a:chExt cx="3397250" cy="2095500"/>
          </a:xfrm>
          <a:solidFill>
            <a:schemeClr val="bg1"/>
          </a:solidFill>
        </p:grpSpPr>
        <p:grpSp>
          <p:nvGrpSpPr>
            <p:cNvPr id="10" name="Group 9">
              <a:extLst>
                <a:ext uri="{FF2B5EF4-FFF2-40B4-BE49-F238E27FC236}">
                  <a16:creationId xmlns:a16="http://schemas.microsoft.com/office/drawing/2014/main" id="{71AAB103-DD73-F349-895F-269426A5EF72}"/>
                </a:ext>
              </a:extLst>
            </p:cNvPr>
            <p:cNvGrpSpPr/>
            <p:nvPr/>
          </p:nvGrpSpPr>
          <p:grpSpPr>
            <a:xfrm>
              <a:off x="7710488" y="4968875"/>
              <a:ext cx="3397250" cy="841375"/>
              <a:chOff x="4395788" y="4967288"/>
              <a:chExt cx="3397250" cy="841375"/>
            </a:xfrm>
            <a:grpFill/>
          </p:grpSpPr>
          <p:sp>
            <p:nvSpPr>
              <p:cNvPr id="19" name="Freeform 18">
                <a:extLst>
                  <a:ext uri="{FF2B5EF4-FFF2-40B4-BE49-F238E27FC236}">
                    <a16:creationId xmlns:a16="http://schemas.microsoft.com/office/drawing/2014/main" id="{73111F6C-BC73-0A45-9FCC-6ED259FCD03B}"/>
                  </a:ext>
                </a:extLst>
              </p:cNvPr>
              <p:cNvSpPr>
                <a:spLocks/>
              </p:cNvSpPr>
              <p:nvPr/>
            </p:nvSpPr>
            <p:spPr bwMode="auto">
              <a:xfrm>
                <a:off x="4395788" y="5111750"/>
                <a:ext cx="3397250" cy="696913"/>
              </a:xfrm>
              <a:custGeom>
                <a:avLst/>
                <a:gdLst>
                  <a:gd name="T0" fmla="*/ 0 w 892"/>
                  <a:gd name="T1" fmla="*/ 183 h 183"/>
                  <a:gd name="T2" fmla="*/ 1 w 892"/>
                  <a:gd name="T3" fmla="*/ 0 h 183"/>
                  <a:gd name="T4" fmla="*/ 888 w 892"/>
                  <a:gd name="T5" fmla="*/ 0 h 183"/>
                  <a:gd name="T6" fmla="*/ 891 w 892"/>
                  <a:gd name="T7" fmla="*/ 127 h 183"/>
                  <a:gd name="T8" fmla="*/ 890 w 892"/>
                  <a:gd name="T9" fmla="*/ 182 h 183"/>
                </a:gdLst>
                <a:ahLst/>
                <a:cxnLst>
                  <a:cxn ang="0">
                    <a:pos x="T0" y="T1"/>
                  </a:cxn>
                  <a:cxn ang="0">
                    <a:pos x="T2" y="T3"/>
                  </a:cxn>
                  <a:cxn ang="0">
                    <a:pos x="T4" y="T5"/>
                  </a:cxn>
                  <a:cxn ang="0">
                    <a:pos x="T6" y="T7"/>
                  </a:cxn>
                  <a:cxn ang="0">
                    <a:pos x="T8" y="T9"/>
                  </a:cxn>
                </a:cxnLst>
                <a:rect l="0" t="0" r="r" b="b"/>
                <a:pathLst>
                  <a:path w="892" h="183">
                    <a:moveTo>
                      <a:pt x="0" y="183"/>
                    </a:moveTo>
                    <a:cubicBezTo>
                      <a:pt x="2" y="122"/>
                      <a:pt x="2" y="61"/>
                      <a:pt x="1" y="0"/>
                    </a:cubicBezTo>
                    <a:cubicBezTo>
                      <a:pt x="297" y="4"/>
                      <a:pt x="592" y="2"/>
                      <a:pt x="888" y="0"/>
                    </a:cubicBezTo>
                    <a:cubicBezTo>
                      <a:pt x="892" y="42"/>
                      <a:pt x="892" y="84"/>
                      <a:pt x="891" y="127"/>
                    </a:cubicBezTo>
                    <a:cubicBezTo>
                      <a:pt x="890" y="146"/>
                      <a:pt x="890" y="164"/>
                      <a:pt x="890" y="182"/>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E3183E71-903E-724A-91AD-1111CE461A22}"/>
                  </a:ext>
                </a:extLst>
              </p:cNvPr>
              <p:cNvSpPr>
                <a:spLocks/>
              </p:cNvSpPr>
              <p:nvPr/>
            </p:nvSpPr>
            <p:spPr bwMode="auto">
              <a:xfrm>
                <a:off x="4395788" y="4970463"/>
                <a:ext cx="285750" cy="130175"/>
              </a:xfrm>
              <a:custGeom>
                <a:avLst/>
                <a:gdLst>
                  <a:gd name="T0" fmla="*/ 0 w 75"/>
                  <a:gd name="T1" fmla="*/ 34 h 34"/>
                  <a:gd name="T2" fmla="*/ 75 w 75"/>
                  <a:gd name="T3" fmla="*/ 0 h 34"/>
                </a:gdLst>
                <a:ahLst/>
                <a:cxnLst>
                  <a:cxn ang="0">
                    <a:pos x="T0" y="T1"/>
                  </a:cxn>
                  <a:cxn ang="0">
                    <a:pos x="T2" y="T3"/>
                  </a:cxn>
                </a:cxnLst>
                <a:rect l="0" t="0" r="r" b="b"/>
                <a:pathLst>
                  <a:path w="75" h="34">
                    <a:moveTo>
                      <a:pt x="0" y="34"/>
                    </a:moveTo>
                    <a:cubicBezTo>
                      <a:pt x="25" y="23"/>
                      <a:pt x="50" y="11"/>
                      <a:pt x="7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1" name="Freeform 20">
                <a:extLst>
                  <a:ext uri="{FF2B5EF4-FFF2-40B4-BE49-F238E27FC236}">
                    <a16:creationId xmlns:a16="http://schemas.microsoft.com/office/drawing/2014/main" id="{5063078B-5791-F94A-8360-F8EADAEDEBEB}"/>
                  </a:ext>
                </a:extLst>
              </p:cNvPr>
              <p:cNvSpPr>
                <a:spLocks/>
              </p:cNvSpPr>
              <p:nvPr/>
            </p:nvSpPr>
            <p:spPr bwMode="auto">
              <a:xfrm>
                <a:off x="7496175" y="4970463"/>
                <a:ext cx="277813" cy="136525"/>
              </a:xfrm>
              <a:custGeom>
                <a:avLst/>
                <a:gdLst>
                  <a:gd name="T0" fmla="*/ 0 w 73"/>
                  <a:gd name="T1" fmla="*/ 0 h 36"/>
                  <a:gd name="T2" fmla="*/ 73 w 73"/>
                  <a:gd name="T3" fmla="*/ 36 h 36"/>
                </a:gdLst>
                <a:ahLst/>
                <a:cxnLst>
                  <a:cxn ang="0">
                    <a:pos x="T0" y="T1"/>
                  </a:cxn>
                  <a:cxn ang="0">
                    <a:pos x="T2" y="T3"/>
                  </a:cxn>
                </a:cxnLst>
                <a:rect l="0" t="0" r="r" b="b"/>
                <a:pathLst>
                  <a:path w="73" h="36">
                    <a:moveTo>
                      <a:pt x="0" y="0"/>
                    </a:moveTo>
                    <a:cubicBezTo>
                      <a:pt x="24" y="12"/>
                      <a:pt x="48" y="23"/>
                      <a:pt x="73" y="36"/>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71550892-B903-D948-9ED5-D3E950485196}"/>
                  </a:ext>
                </a:extLst>
              </p:cNvPr>
              <p:cNvSpPr>
                <a:spLocks/>
              </p:cNvSpPr>
              <p:nvPr/>
            </p:nvSpPr>
            <p:spPr bwMode="auto">
              <a:xfrm>
                <a:off x="4681538" y="4967288"/>
                <a:ext cx="2806700" cy="3175"/>
              </a:xfrm>
              <a:custGeom>
                <a:avLst/>
                <a:gdLst>
                  <a:gd name="T0" fmla="*/ 0 w 737"/>
                  <a:gd name="T1" fmla="*/ 0 h 1"/>
                  <a:gd name="T2" fmla="*/ 737 w 737"/>
                  <a:gd name="T3" fmla="*/ 0 h 1"/>
                </a:gdLst>
                <a:ahLst/>
                <a:cxnLst>
                  <a:cxn ang="0">
                    <a:pos x="T0" y="T1"/>
                  </a:cxn>
                  <a:cxn ang="0">
                    <a:pos x="T2" y="T3"/>
                  </a:cxn>
                </a:cxnLst>
                <a:rect l="0" t="0" r="r" b="b"/>
                <a:pathLst>
                  <a:path w="737" h="1">
                    <a:moveTo>
                      <a:pt x="0" y="0"/>
                    </a:moveTo>
                    <a:cubicBezTo>
                      <a:pt x="246" y="1"/>
                      <a:pt x="491" y="1"/>
                      <a:pt x="737"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1" name="Group 10">
              <a:extLst>
                <a:ext uri="{FF2B5EF4-FFF2-40B4-BE49-F238E27FC236}">
                  <a16:creationId xmlns:a16="http://schemas.microsoft.com/office/drawing/2014/main" id="{3C4A73FF-AB0F-2347-8F52-02E3D3790B2E}"/>
                </a:ext>
              </a:extLst>
            </p:cNvPr>
            <p:cNvGrpSpPr/>
            <p:nvPr/>
          </p:nvGrpSpPr>
          <p:grpSpPr>
            <a:xfrm>
              <a:off x="7991475" y="4300537"/>
              <a:ext cx="2814638" cy="671513"/>
              <a:chOff x="4676775" y="4298950"/>
              <a:chExt cx="2814638" cy="671513"/>
            </a:xfrm>
            <a:grpFill/>
          </p:grpSpPr>
          <p:sp>
            <p:nvSpPr>
              <p:cNvPr id="15" name="Freeform 14">
                <a:extLst>
                  <a:ext uri="{FF2B5EF4-FFF2-40B4-BE49-F238E27FC236}">
                    <a16:creationId xmlns:a16="http://schemas.microsoft.com/office/drawing/2014/main" id="{F8B2F589-FB63-F648-AC1B-A13EB1A354C4}"/>
                  </a:ext>
                </a:extLst>
              </p:cNvPr>
              <p:cNvSpPr>
                <a:spLocks/>
              </p:cNvSpPr>
              <p:nvPr/>
            </p:nvSpPr>
            <p:spPr bwMode="auto">
              <a:xfrm>
                <a:off x="4676775" y="4456113"/>
                <a:ext cx="2811463" cy="514350"/>
              </a:xfrm>
              <a:custGeom>
                <a:avLst/>
                <a:gdLst>
                  <a:gd name="T0" fmla="*/ 1 w 738"/>
                  <a:gd name="T1" fmla="*/ 134 h 135"/>
                  <a:gd name="T2" fmla="*/ 4 w 738"/>
                  <a:gd name="T3" fmla="*/ 0 h 135"/>
                  <a:gd name="T4" fmla="*/ 738 w 738"/>
                  <a:gd name="T5" fmla="*/ 1 h 135"/>
                  <a:gd name="T6" fmla="*/ 738 w 738"/>
                  <a:gd name="T7" fmla="*/ 135 h 135"/>
                </a:gdLst>
                <a:ahLst/>
                <a:cxnLst>
                  <a:cxn ang="0">
                    <a:pos x="T0" y="T1"/>
                  </a:cxn>
                  <a:cxn ang="0">
                    <a:pos x="T2" y="T3"/>
                  </a:cxn>
                  <a:cxn ang="0">
                    <a:pos x="T4" y="T5"/>
                  </a:cxn>
                  <a:cxn ang="0">
                    <a:pos x="T6" y="T7"/>
                  </a:cxn>
                </a:cxnLst>
                <a:rect l="0" t="0" r="r" b="b"/>
                <a:pathLst>
                  <a:path w="738" h="135">
                    <a:moveTo>
                      <a:pt x="1" y="134"/>
                    </a:moveTo>
                    <a:cubicBezTo>
                      <a:pt x="0" y="89"/>
                      <a:pt x="1" y="44"/>
                      <a:pt x="4" y="0"/>
                    </a:cubicBezTo>
                    <a:cubicBezTo>
                      <a:pt x="250" y="2"/>
                      <a:pt x="493" y="0"/>
                      <a:pt x="738" y="1"/>
                    </a:cubicBezTo>
                    <a:cubicBezTo>
                      <a:pt x="738" y="46"/>
                      <a:pt x="738" y="90"/>
                      <a:pt x="738" y="135"/>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0C1B3DEB-AC3F-314E-B4E2-61D62B41EA51}"/>
                  </a:ext>
                </a:extLst>
              </p:cNvPr>
              <p:cNvSpPr>
                <a:spLocks/>
              </p:cNvSpPr>
              <p:nvPr/>
            </p:nvSpPr>
            <p:spPr bwMode="auto">
              <a:xfrm>
                <a:off x="4692650" y="4311650"/>
                <a:ext cx="209550" cy="133350"/>
              </a:xfrm>
              <a:custGeom>
                <a:avLst/>
                <a:gdLst>
                  <a:gd name="T0" fmla="*/ 0 w 55"/>
                  <a:gd name="T1" fmla="*/ 35 h 35"/>
                  <a:gd name="T2" fmla="*/ 55 w 55"/>
                  <a:gd name="T3" fmla="*/ 0 h 35"/>
                </a:gdLst>
                <a:ahLst/>
                <a:cxnLst>
                  <a:cxn ang="0">
                    <a:pos x="T0" y="T1"/>
                  </a:cxn>
                  <a:cxn ang="0">
                    <a:pos x="T2" y="T3"/>
                  </a:cxn>
                </a:cxnLst>
                <a:rect l="0" t="0" r="r" b="b"/>
                <a:pathLst>
                  <a:path w="55" h="35">
                    <a:moveTo>
                      <a:pt x="0" y="35"/>
                    </a:moveTo>
                    <a:cubicBezTo>
                      <a:pt x="17" y="22"/>
                      <a:pt x="36" y="10"/>
                      <a:pt x="5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7" name="Freeform 16">
                <a:extLst>
                  <a:ext uri="{FF2B5EF4-FFF2-40B4-BE49-F238E27FC236}">
                    <a16:creationId xmlns:a16="http://schemas.microsoft.com/office/drawing/2014/main" id="{F850E0DD-463C-B34A-82BB-FCC190F8BD67}"/>
                  </a:ext>
                </a:extLst>
              </p:cNvPr>
              <p:cNvSpPr>
                <a:spLocks/>
              </p:cNvSpPr>
              <p:nvPr/>
            </p:nvSpPr>
            <p:spPr bwMode="auto">
              <a:xfrm>
                <a:off x="7267575" y="4322763"/>
                <a:ext cx="223838" cy="128588"/>
              </a:xfrm>
              <a:custGeom>
                <a:avLst/>
                <a:gdLst>
                  <a:gd name="T0" fmla="*/ 59 w 59"/>
                  <a:gd name="T1" fmla="*/ 34 h 34"/>
                  <a:gd name="T2" fmla="*/ 0 w 59"/>
                  <a:gd name="T3" fmla="*/ 0 h 34"/>
                </a:gdLst>
                <a:ahLst/>
                <a:cxnLst>
                  <a:cxn ang="0">
                    <a:pos x="T0" y="T1"/>
                  </a:cxn>
                  <a:cxn ang="0">
                    <a:pos x="T2" y="T3"/>
                  </a:cxn>
                </a:cxnLst>
                <a:rect l="0" t="0" r="r" b="b"/>
                <a:pathLst>
                  <a:path w="59" h="34">
                    <a:moveTo>
                      <a:pt x="59" y="34"/>
                    </a:moveTo>
                    <a:cubicBezTo>
                      <a:pt x="39" y="23"/>
                      <a:pt x="19" y="12"/>
                      <a:pt x="0"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8" name="Freeform 17">
                <a:extLst>
                  <a:ext uri="{FF2B5EF4-FFF2-40B4-BE49-F238E27FC236}">
                    <a16:creationId xmlns:a16="http://schemas.microsoft.com/office/drawing/2014/main" id="{22E807E6-5976-6D4C-A433-8140056B6403}"/>
                  </a:ext>
                </a:extLst>
              </p:cNvPr>
              <p:cNvSpPr>
                <a:spLocks/>
              </p:cNvSpPr>
              <p:nvPr/>
            </p:nvSpPr>
            <p:spPr bwMode="auto">
              <a:xfrm>
                <a:off x="4905375" y="4298950"/>
                <a:ext cx="2346325" cy="4763"/>
              </a:xfrm>
              <a:custGeom>
                <a:avLst/>
                <a:gdLst>
                  <a:gd name="T0" fmla="*/ 0 w 616"/>
                  <a:gd name="T1" fmla="*/ 1 h 1"/>
                  <a:gd name="T2" fmla="*/ 616 w 616"/>
                  <a:gd name="T3" fmla="*/ 0 h 1"/>
                </a:gdLst>
                <a:ahLst/>
                <a:cxnLst>
                  <a:cxn ang="0">
                    <a:pos x="T0" y="T1"/>
                  </a:cxn>
                  <a:cxn ang="0">
                    <a:pos x="T2" y="T3"/>
                  </a:cxn>
                </a:cxnLst>
                <a:rect l="0" t="0" r="r" b="b"/>
                <a:pathLst>
                  <a:path w="616" h="1">
                    <a:moveTo>
                      <a:pt x="0" y="1"/>
                    </a:moveTo>
                    <a:cubicBezTo>
                      <a:pt x="206" y="1"/>
                      <a:pt x="411" y="1"/>
                      <a:pt x="616"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2" name="Group 11">
              <a:extLst>
                <a:ext uri="{FF2B5EF4-FFF2-40B4-BE49-F238E27FC236}">
                  <a16:creationId xmlns:a16="http://schemas.microsoft.com/office/drawing/2014/main" id="{3740689A-2F85-A447-9D16-6686D7502BAE}"/>
                </a:ext>
              </a:extLst>
            </p:cNvPr>
            <p:cNvGrpSpPr/>
            <p:nvPr/>
          </p:nvGrpSpPr>
          <p:grpSpPr>
            <a:xfrm>
              <a:off x="8216900" y="3714750"/>
              <a:ext cx="2360613" cy="598487"/>
              <a:chOff x="4902200" y="3713163"/>
              <a:chExt cx="2360613" cy="598487"/>
            </a:xfrm>
            <a:grpFill/>
          </p:grpSpPr>
          <p:sp>
            <p:nvSpPr>
              <p:cNvPr id="13" name="Freeform 12">
                <a:extLst>
                  <a:ext uri="{FF2B5EF4-FFF2-40B4-BE49-F238E27FC236}">
                    <a16:creationId xmlns:a16="http://schemas.microsoft.com/office/drawing/2014/main" id="{88FA5BF9-ECF1-2845-B3E7-09EEAC7BD688}"/>
                  </a:ext>
                </a:extLst>
              </p:cNvPr>
              <p:cNvSpPr>
                <a:spLocks/>
              </p:cNvSpPr>
              <p:nvPr/>
            </p:nvSpPr>
            <p:spPr bwMode="auto">
              <a:xfrm>
                <a:off x="4902200" y="3822700"/>
                <a:ext cx="2360613" cy="488950"/>
              </a:xfrm>
              <a:custGeom>
                <a:avLst/>
                <a:gdLst>
                  <a:gd name="T0" fmla="*/ 3 w 620"/>
                  <a:gd name="T1" fmla="*/ 126 h 128"/>
                  <a:gd name="T2" fmla="*/ 2 w 620"/>
                  <a:gd name="T3" fmla="*/ 0 h 128"/>
                  <a:gd name="T4" fmla="*/ 367 w 620"/>
                  <a:gd name="T5" fmla="*/ 3 h 128"/>
                  <a:gd name="T6" fmla="*/ 619 w 620"/>
                  <a:gd name="T7" fmla="*/ 2 h 128"/>
                  <a:gd name="T8" fmla="*/ 618 w 620"/>
                  <a:gd name="T9" fmla="*/ 128 h 128"/>
                </a:gdLst>
                <a:ahLst/>
                <a:cxnLst>
                  <a:cxn ang="0">
                    <a:pos x="T0" y="T1"/>
                  </a:cxn>
                  <a:cxn ang="0">
                    <a:pos x="T2" y="T3"/>
                  </a:cxn>
                  <a:cxn ang="0">
                    <a:pos x="T4" y="T5"/>
                  </a:cxn>
                  <a:cxn ang="0">
                    <a:pos x="T6" y="T7"/>
                  </a:cxn>
                  <a:cxn ang="0">
                    <a:pos x="T8" y="T9"/>
                  </a:cxn>
                </a:cxnLst>
                <a:rect l="0" t="0" r="r" b="b"/>
                <a:pathLst>
                  <a:path w="620" h="128">
                    <a:moveTo>
                      <a:pt x="3" y="126"/>
                    </a:moveTo>
                    <a:cubicBezTo>
                      <a:pt x="0" y="84"/>
                      <a:pt x="0" y="42"/>
                      <a:pt x="2" y="0"/>
                    </a:cubicBezTo>
                    <a:cubicBezTo>
                      <a:pt x="124" y="1"/>
                      <a:pt x="245" y="2"/>
                      <a:pt x="367" y="3"/>
                    </a:cubicBezTo>
                    <a:cubicBezTo>
                      <a:pt x="370" y="3"/>
                      <a:pt x="538" y="1"/>
                      <a:pt x="619" y="2"/>
                    </a:cubicBezTo>
                    <a:cubicBezTo>
                      <a:pt x="620" y="44"/>
                      <a:pt x="620" y="86"/>
                      <a:pt x="618" y="128"/>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C02740F1-0321-AE4D-BD68-A0FEB60A2FF9}"/>
                  </a:ext>
                </a:extLst>
              </p:cNvPr>
              <p:cNvSpPr>
                <a:spLocks/>
              </p:cNvSpPr>
              <p:nvPr/>
            </p:nvSpPr>
            <p:spPr bwMode="auto">
              <a:xfrm>
                <a:off x="4905375" y="3713163"/>
                <a:ext cx="2357438" cy="117475"/>
              </a:xfrm>
              <a:custGeom>
                <a:avLst/>
                <a:gdLst>
                  <a:gd name="T0" fmla="*/ 0 w 619"/>
                  <a:gd name="T1" fmla="*/ 28 h 31"/>
                  <a:gd name="T2" fmla="*/ 48 w 619"/>
                  <a:gd name="T3" fmla="*/ 1 h 31"/>
                  <a:gd name="T4" fmla="*/ 572 w 619"/>
                  <a:gd name="T5" fmla="*/ 0 h 31"/>
                  <a:gd name="T6" fmla="*/ 586 w 619"/>
                  <a:gd name="T7" fmla="*/ 6 h 31"/>
                  <a:gd name="T8" fmla="*/ 619 w 619"/>
                  <a:gd name="T9" fmla="*/ 31 h 31"/>
                </a:gdLst>
                <a:ahLst/>
                <a:cxnLst>
                  <a:cxn ang="0">
                    <a:pos x="T0" y="T1"/>
                  </a:cxn>
                  <a:cxn ang="0">
                    <a:pos x="T2" y="T3"/>
                  </a:cxn>
                  <a:cxn ang="0">
                    <a:pos x="T4" y="T5"/>
                  </a:cxn>
                  <a:cxn ang="0">
                    <a:pos x="T6" y="T7"/>
                  </a:cxn>
                  <a:cxn ang="0">
                    <a:pos x="T8" y="T9"/>
                  </a:cxn>
                </a:cxnLst>
                <a:rect l="0" t="0" r="r" b="b"/>
                <a:pathLst>
                  <a:path w="619" h="31">
                    <a:moveTo>
                      <a:pt x="0" y="28"/>
                    </a:moveTo>
                    <a:cubicBezTo>
                      <a:pt x="16" y="20"/>
                      <a:pt x="33" y="11"/>
                      <a:pt x="48" y="1"/>
                    </a:cubicBezTo>
                    <a:cubicBezTo>
                      <a:pt x="223" y="1"/>
                      <a:pt x="397" y="0"/>
                      <a:pt x="572" y="0"/>
                    </a:cubicBezTo>
                    <a:cubicBezTo>
                      <a:pt x="577" y="0"/>
                      <a:pt x="581" y="4"/>
                      <a:pt x="586" y="6"/>
                    </a:cubicBezTo>
                    <a:cubicBezTo>
                      <a:pt x="597" y="14"/>
                      <a:pt x="609" y="22"/>
                      <a:pt x="619" y="31"/>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pic>
        <p:nvPicPr>
          <p:cNvPr id="25" name="Picture 24">
            <a:extLst>
              <a:ext uri="{FF2B5EF4-FFF2-40B4-BE49-F238E27FC236}">
                <a16:creationId xmlns:a16="http://schemas.microsoft.com/office/drawing/2014/main" id="{6892391D-57BF-0B49-B49A-B5E985498182}"/>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9667218" y="5596830"/>
            <a:ext cx="1892377" cy="434551"/>
          </a:xfrm>
          <a:prstGeom prst="rect">
            <a:avLst/>
          </a:prstGeom>
          <a:ln>
            <a:noFill/>
          </a:ln>
          <a:extLst>
            <a:ext uri="{53640926-AAD7-44D8-BBD7-CCE9431645EC}">
              <a14:shadowObscured xmlns:a14="http://schemas.microsoft.com/office/drawing/2010/main"/>
            </a:ext>
          </a:extLst>
        </p:spPr>
      </p:pic>
      <p:sp>
        <p:nvSpPr>
          <p:cNvPr id="26" name="Text Placeholder 23">
            <a:extLst>
              <a:ext uri="{FF2B5EF4-FFF2-40B4-BE49-F238E27FC236}">
                <a16:creationId xmlns:a16="http://schemas.microsoft.com/office/drawing/2014/main" id="{971E59D3-A119-8B4E-A63E-7946DE9464B8}"/>
              </a:ext>
            </a:extLst>
          </p:cNvPr>
          <p:cNvSpPr>
            <a:spLocks noGrp="1"/>
          </p:cNvSpPr>
          <p:nvPr>
            <p:ph type="body" sz="quarter" idx="16" hasCustomPrompt="1"/>
          </p:nvPr>
        </p:nvSpPr>
        <p:spPr>
          <a:xfrm>
            <a:off x="605014" y="5352225"/>
            <a:ext cx="6024386"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Sub-Heading</a:t>
            </a:r>
          </a:p>
        </p:txBody>
      </p:sp>
      <p:sp>
        <p:nvSpPr>
          <p:cNvPr id="27" name="Text Placeholder 23">
            <a:extLst>
              <a:ext uri="{FF2B5EF4-FFF2-40B4-BE49-F238E27FC236}">
                <a16:creationId xmlns:a16="http://schemas.microsoft.com/office/drawing/2014/main" id="{53A2ABC6-0D98-4847-AF4E-9F68E1C73791}"/>
              </a:ext>
            </a:extLst>
          </p:cNvPr>
          <p:cNvSpPr>
            <a:spLocks noGrp="1"/>
          </p:cNvSpPr>
          <p:nvPr>
            <p:ph type="body" sz="quarter" idx="17" hasCustomPrompt="1"/>
          </p:nvPr>
        </p:nvSpPr>
        <p:spPr>
          <a:xfrm>
            <a:off x="605014" y="4325890"/>
            <a:ext cx="6024386"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1</a:t>
            </a:r>
          </a:p>
        </p:txBody>
      </p:sp>
    </p:spTree>
    <p:extLst>
      <p:ext uri="{BB962C8B-B14F-4D97-AF65-F5344CB8AC3E}">
        <p14:creationId xmlns:p14="http://schemas.microsoft.com/office/powerpoint/2010/main" val="308997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deas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4830849" y="139749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4750680" y="150526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4246807" y="1357000"/>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86996" y="558453"/>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34" name="Text Placeholder 23">
            <a:extLst>
              <a:ext uri="{FF2B5EF4-FFF2-40B4-BE49-F238E27FC236}">
                <a16:creationId xmlns:a16="http://schemas.microsoft.com/office/drawing/2014/main" id="{95C7DF23-FA0E-6D4A-836A-5800BA5617E3}"/>
              </a:ext>
            </a:extLst>
          </p:cNvPr>
          <p:cNvSpPr>
            <a:spLocks noGrp="1"/>
          </p:cNvSpPr>
          <p:nvPr>
            <p:ph type="body" sz="quarter" idx="17" hasCustomPrompt="1"/>
          </p:nvPr>
        </p:nvSpPr>
        <p:spPr>
          <a:xfrm>
            <a:off x="454080" y="2213486"/>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35" name="Text Placeholder 23">
            <a:extLst>
              <a:ext uri="{FF2B5EF4-FFF2-40B4-BE49-F238E27FC236}">
                <a16:creationId xmlns:a16="http://schemas.microsoft.com/office/drawing/2014/main" id="{B642D40D-91EB-0F4E-93C0-7D8E66EA1FA2}"/>
              </a:ext>
            </a:extLst>
          </p:cNvPr>
          <p:cNvSpPr>
            <a:spLocks noGrp="1"/>
          </p:cNvSpPr>
          <p:nvPr>
            <p:ph type="body" sz="quarter" idx="18" hasCustomPrompt="1"/>
          </p:nvPr>
        </p:nvSpPr>
        <p:spPr>
          <a:xfrm>
            <a:off x="496599" y="3993039"/>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42" name="Text Placeholder 23">
            <a:extLst>
              <a:ext uri="{FF2B5EF4-FFF2-40B4-BE49-F238E27FC236}">
                <a16:creationId xmlns:a16="http://schemas.microsoft.com/office/drawing/2014/main" id="{27830132-4FDD-9441-BB75-533A4FD0F1E9}"/>
              </a:ext>
            </a:extLst>
          </p:cNvPr>
          <p:cNvSpPr>
            <a:spLocks noGrp="1"/>
          </p:cNvSpPr>
          <p:nvPr>
            <p:ph type="body" sz="quarter" idx="19" hasCustomPrompt="1"/>
          </p:nvPr>
        </p:nvSpPr>
        <p:spPr>
          <a:xfrm>
            <a:off x="8960436" y="558453"/>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43" name="Text Placeholder 23">
            <a:extLst>
              <a:ext uri="{FF2B5EF4-FFF2-40B4-BE49-F238E27FC236}">
                <a16:creationId xmlns:a16="http://schemas.microsoft.com/office/drawing/2014/main" id="{188E93C1-C57C-7C42-8E67-C7D925754297}"/>
              </a:ext>
            </a:extLst>
          </p:cNvPr>
          <p:cNvSpPr>
            <a:spLocks noGrp="1"/>
          </p:cNvSpPr>
          <p:nvPr>
            <p:ph type="body" sz="quarter" idx="20" hasCustomPrompt="1"/>
          </p:nvPr>
        </p:nvSpPr>
        <p:spPr>
          <a:xfrm>
            <a:off x="8927520" y="2213486"/>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44" name="Text Placeholder 23">
            <a:extLst>
              <a:ext uri="{FF2B5EF4-FFF2-40B4-BE49-F238E27FC236}">
                <a16:creationId xmlns:a16="http://schemas.microsoft.com/office/drawing/2014/main" id="{86E9F1C1-53F3-FB4E-B21E-805520548055}"/>
              </a:ext>
            </a:extLst>
          </p:cNvPr>
          <p:cNvSpPr>
            <a:spLocks noGrp="1"/>
          </p:cNvSpPr>
          <p:nvPr>
            <p:ph type="body" sz="quarter" idx="21" hasCustomPrompt="1"/>
          </p:nvPr>
        </p:nvSpPr>
        <p:spPr>
          <a:xfrm>
            <a:off x="8970039" y="3993039"/>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6990670" y="1357000"/>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4751196" y="2428246"/>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39461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3A68B521-A6D4-0D43-A4F8-13855FFD28F6}"/>
              </a:ext>
            </a:extLst>
          </p:cNvPr>
          <p:cNvGrpSpPr/>
          <p:nvPr userDrawn="1"/>
        </p:nvGrpSpPr>
        <p:grpSpPr>
          <a:xfrm>
            <a:off x="4830849" y="6498977"/>
            <a:ext cx="2530305" cy="138107"/>
            <a:chOff x="2502568" y="6027821"/>
            <a:chExt cx="6689559" cy="365125"/>
          </a:xfrm>
        </p:grpSpPr>
        <p:pic>
          <p:nvPicPr>
            <p:cNvPr id="71" name="Picture 70" descr="Text, logo&#10;&#10;Description automatically generated">
              <a:extLst>
                <a:ext uri="{FF2B5EF4-FFF2-40B4-BE49-F238E27FC236}">
                  <a16:creationId xmlns:a16="http://schemas.microsoft.com/office/drawing/2014/main" id="{066A1D1E-8BF1-C041-9D87-1A55D47F3F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2" name="Picture 71" descr="Text, logo&#10;&#10;Description automatically generated">
              <a:extLst>
                <a:ext uri="{FF2B5EF4-FFF2-40B4-BE49-F238E27FC236}">
                  <a16:creationId xmlns:a16="http://schemas.microsoft.com/office/drawing/2014/main" id="{FFECCA75-44E0-1A4C-859B-11286F24D5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1722850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Step Inforgraphic">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49B91D1A-7857-E74D-8F2E-8246CF474FB1}"/>
              </a:ext>
            </a:extLst>
          </p:cNvPr>
          <p:cNvSpPr>
            <a:spLocks/>
          </p:cNvSpPr>
          <p:nvPr userDrawn="1"/>
        </p:nvSpPr>
        <p:spPr bwMode="auto">
          <a:xfrm>
            <a:off x="6998326" y="3682780"/>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solidFill>
            <a:srgbClr val="51A9BA"/>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9" name="Freeform 7">
            <a:extLst>
              <a:ext uri="{FF2B5EF4-FFF2-40B4-BE49-F238E27FC236}">
                <a16:creationId xmlns:a16="http://schemas.microsoft.com/office/drawing/2014/main" id="{2980DC97-B918-AA42-B66E-2BB0B50F0A06}"/>
              </a:ext>
            </a:extLst>
          </p:cNvPr>
          <p:cNvSpPr>
            <a:spLocks/>
          </p:cNvSpPr>
          <p:nvPr userDrawn="1"/>
        </p:nvSpPr>
        <p:spPr bwMode="auto">
          <a:xfrm>
            <a:off x="3501064" y="3682780"/>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solidFill>
            <a:srgbClr val="F3BDB7"/>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0" name="Freeform 8">
            <a:extLst>
              <a:ext uri="{FF2B5EF4-FFF2-40B4-BE49-F238E27FC236}">
                <a16:creationId xmlns:a16="http://schemas.microsoft.com/office/drawing/2014/main" id="{A50CCF89-D8A1-1F4C-BCCC-9C7921D7BDE6}"/>
              </a:ext>
            </a:extLst>
          </p:cNvPr>
          <p:cNvSpPr>
            <a:spLocks/>
          </p:cNvSpPr>
          <p:nvPr userDrawn="1"/>
        </p:nvSpPr>
        <p:spPr bwMode="auto">
          <a:xfrm>
            <a:off x="5167939" y="636368"/>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solidFill>
            <a:srgbClr val="FFC652"/>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1" name="Freeform 6">
            <a:extLst>
              <a:ext uri="{FF2B5EF4-FFF2-40B4-BE49-F238E27FC236}">
                <a16:creationId xmlns:a16="http://schemas.microsoft.com/office/drawing/2014/main" id="{5618DBE7-D94E-B945-95D4-8792769D93E7}"/>
              </a:ext>
            </a:extLst>
          </p:cNvPr>
          <p:cNvSpPr>
            <a:spLocks/>
          </p:cNvSpPr>
          <p:nvPr userDrawn="1"/>
        </p:nvSpPr>
        <p:spPr bwMode="auto">
          <a:xfrm>
            <a:off x="6865143" y="3587531"/>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2" name="Freeform 7">
            <a:extLst>
              <a:ext uri="{FF2B5EF4-FFF2-40B4-BE49-F238E27FC236}">
                <a16:creationId xmlns:a16="http://schemas.microsoft.com/office/drawing/2014/main" id="{82659AEC-0465-9844-A8D3-1AFF89DE3652}"/>
              </a:ext>
            </a:extLst>
          </p:cNvPr>
          <p:cNvSpPr>
            <a:spLocks/>
          </p:cNvSpPr>
          <p:nvPr userDrawn="1"/>
        </p:nvSpPr>
        <p:spPr bwMode="auto">
          <a:xfrm>
            <a:off x="3367881" y="3587531"/>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3" name="Freeform 8">
            <a:extLst>
              <a:ext uri="{FF2B5EF4-FFF2-40B4-BE49-F238E27FC236}">
                <a16:creationId xmlns:a16="http://schemas.microsoft.com/office/drawing/2014/main" id="{886044FF-BA54-2B43-980E-04BAAD566759}"/>
              </a:ext>
            </a:extLst>
          </p:cNvPr>
          <p:cNvSpPr>
            <a:spLocks/>
          </p:cNvSpPr>
          <p:nvPr userDrawn="1"/>
        </p:nvSpPr>
        <p:spPr bwMode="auto">
          <a:xfrm>
            <a:off x="5034756" y="541119"/>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nvGrpSpPr>
          <p:cNvPr id="14" name="Group 13">
            <a:extLst>
              <a:ext uri="{FF2B5EF4-FFF2-40B4-BE49-F238E27FC236}">
                <a16:creationId xmlns:a16="http://schemas.microsoft.com/office/drawing/2014/main" id="{0550F7BD-4629-A64F-BABE-4F18EF4BF1A3}"/>
              </a:ext>
            </a:extLst>
          </p:cNvPr>
          <p:cNvGrpSpPr>
            <a:grpSpLocks/>
          </p:cNvGrpSpPr>
          <p:nvPr userDrawn="1"/>
        </p:nvGrpSpPr>
        <p:grpSpPr bwMode="auto">
          <a:xfrm>
            <a:off x="4414043" y="2277844"/>
            <a:ext cx="700088" cy="1173162"/>
            <a:chOff x="4413250" y="2608263"/>
            <a:chExt cx="700088" cy="1173163"/>
          </a:xfrm>
        </p:grpSpPr>
        <p:sp>
          <p:nvSpPr>
            <p:cNvPr id="15" name="Freeform 9">
              <a:extLst>
                <a:ext uri="{FF2B5EF4-FFF2-40B4-BE49-F238E27FC236}">
                  <a16:creationId xmlns:a16="http://schemas.microsoft.com/office/drawing/2014/main" id="{C668170F-472F-8142-8637-137EDA82026B}"/>
                </a:ext>
              </a:extLst>
            </p:cNvPr>
            <p:cNvSpPr>
              <a:spLocks/>
            </p:cNvSpPr>
            <p:nvPr/>
          </p:nvSpPr>
          <p:spPr bwMode="auto">
            <a:xfrm>
              <a:off x="4413250" y="2611438"/>
              <a:ext cx="700088" cy="1169988"/>
            </a:xfrm>
            <a:custGeom>
              <a:avLst/>
              <a:gdLst>
                <a:gd name="T0" fmla="*/ 0 w 184"/>
                <a:gd name="T1" fmla="*/ 307 h 307"/>
                <a:gd name="T2" fmla="*/ 184 w 184"/>
                <a:gd name="T3" fmla="*/ 0 h 307"/>
              </a:gdLst>
              <a:ahLst/>
              <a:cxnLst>
                <a:cxn ang="0">
                  <a:pos x="T0" y="T1"/>
                </a:cxn>
                <a:cxn ang="0">
                  <a:pos x="T2" y="T3"/>
                </a:cxn>
              </a:cxnLst>
              <a:rect l="0" t="0" r="r" b="b"/>
              <a:pathLst>
                <a:path w="184" h="307">
                  <a:moveTo>
                    <a:pt x="0" y="307"/>
                  </a:moveTo>
                  <a:cubicBezTo>
                    <a:pt x="9" y="184"/>
                    <a:pt x="79" y="66"/>
                    <a:pt x="184"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0">
              <a:extLst>
                <a:ext uri="{FF2B5EF4-FFF2-40B4-BE49-F238E27FC236}">
                  <a16:creationId xmlns:a16="http://schemas.microsoft.com/office/drawing/2014/main" id="{5FEEFD90-C931-3B4A-9E99-11C20D78083A}"/>
                </a:ext>
              </a:extLst>
            </p:cNvPr>
            <p:cNvSpPr>
              <a:spLocks/>
            </p:cNvSpPr>
            <p:nvPr/>
          </p:nvSpPr>
          <p:spPr bwMode="auto">
            <a:xfrm>
              <a:off x="4840288" y="2608263"/>
              <a:ext cx="273050" cy="209550"/>
            </a:xfrm>
            <a:custGeom>
              <a:avLst/>
              <a:gdLst>
                <a:gd name="T0" fmla="*/ 0 w 72"/>
                <a:gd name="T1" fmla="*/ 23 h 55"/>
                <a:gd name="T2" fmla="*/ 72 w 72"/>
                <a:gd name="T3" fmla="*/ 0 h 55"/>
                <a:gd name="T4" fmla="*/ 36 w 72"/>
                <a:gd name="T5" fmla="*/ 55 h 55"/>
              </a:gdLst>
              <a:ahLst/>
              <a:cxnLst>
                <a:cxn ang="0">
                  <a:pos x="T0" y="T1"/>
                </a:cxn>
                <a:cxn ang="0">
                  <a:pos x="T2" y="T3"/>
                </a:cxn>
                <a:cxn ang="0">
                  <a:pos x="T4" y="T5"/>
                </a:cxn>
              </a:cxnLst>
              <a:rect l="0" t="0" r="r" b="b"/>
              <a:pathLst>
                <a:path w="72" h="55">
                  <a:moveTo>
                    <a:pt x="0" y="23"/>
                  </a:moveTo>
                  <a:cubicBezTo>
                    <a:pt x="25" y="17"/>
                    <a:pt x="49" y="10"/>
                    <a:pt x="72" y="0"/>
                  </a:cubicBezTo>
                  <a:cubicBezTo>
                    <a:pt x="60" y="18"/>
                    <a:pt x="48" y="36"/>
                    <a:pt x="36" y="55"/>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7" name="Group 16">
            <a:extLst>
              <a:ext uri="{FF2B5EF4-FFF2-40B4-BE49-F238E27FC236}">
                <a16:creationId xmlns:a16="http://schemas.microsoft.com/office/drawing/2014/main" id="{89ECB5AB-49CB-2D44-A285-959BDDBE0D38}"/>
              </a:ext>
            </a:extLst>
          </p:cNvPr>
          <p:cNvGrpSpPr>
            <a:grpSpLocks/>
          </p:cNvGrpSpPr>
          <p:nvPr userDrawn="1"/>
        </p:nvGrpSpPr>
        <p:grpSpPr bwMode="auto">
          <a:xfrm>
            <a:off x="7050881" y="2231806"/>
            <a:ext cx="750887" cy="1214438"/>
            <a:chOff x="7050088" y="2562225"/>
            <a:chExt cx="750887" cy="1214438"/>
          </a:xfrm>
        </p:grpSpPr>
        <p:sp>
          <p:nvSpPr>
            <p:cNvPr id="18" name="Freeform 11">
              <a:extLst>
                <a:ext uri="{FF2B5EF4-FFF2-40B4-BE49-F238E27FC236}">
                  <a16:creationId xmlns:a16="http://schemas.microsoft.com/office/drawing/2014/main" id="{ABDC55BE-5C2F-CE43-81BD-63F46EABB6D0}"/>
                </a:ext>
              </a:extLst>
            </p:cNvPr>
            <p:cNvSpPr>
              <a:spLocks/>
            </p:cNvSpPr>
            <p:nvPr/>
          </p:nvSpPr>
          <p:spPr bwMode="auto">
            <a:xfrm>
              <a:off x="7050088" y="2562225"/>
              <a:ext cx="704850" cy="1214438"/>
            </a:xfrm>
            <a:custGeom>
              <a:avLst/>
              <a:gdLst>
                <a:gd name="T0" fmla="*/ 0 w 185"/>
                <a:gd name="T1" fmla="*/ 0 h 319"/>
                <a:gd name="T2" fmla="*/ 185 w 185"/>
                <a:gd name="T3" fmla="*/ 319 h 319"/>
              </a:gdLst>
              <a:ahLst/>
              <a:cxnLst>
                <a:cxn ang="0">
                  <a:pos x="T0" y="T1"/>
                </a:cxn>
                <a:cxn ang="0">
                  <a:pos x="T2" y="T3"/>
                </a:cxn>
              </a:cxnLst>
              <a:rect l="0" t="0" r="r" b="b"/>
              <a:pathLst>
                <a:path w="185" h="319">
                  <a:moveTo>
                    <a:pt x="0" y="0"/>
                  </a:moveTo>
                  <a:cubicBezTo>
                    <a:pt x="104" y="72"/>
                    <a:pt x="174" y="193"/>
                    <a:pt x="185" y="319"/>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9" name="Freeform 12">
              <a:extLst>
                <a:ext uri="{FF2B5EF4-FFF2-40B4-BE49-F238E27FC236}">
                  <a16:creationId xmlns:a16="http://schemas.microsoft.com/office/drawing/2014/main" id="{B8B1AC30-9E5F-0A4C-921D-A85B33643FEB}"/>
                </a:ext>
              </a:extLst>
            </p:cNvPr>
            <p:cNvSpPr>
              <a:spLocks/>
            </p:cNvSpPr>
            <p:nvPr/>
          </p:nvSpPr>
          <p:spPr bwMode="auto">
            <a:xfrm>
              <a:off x="7613650" y="3457575"/>
              <a:ext cx="187325" cy="319088"/>
            </a:xfrm>
            <a:custGeom>
              <a:avLst/>
              <a:gdLst>
                <a:gd name="T0" fmla="*/ 0 w 49"/>
                <a:gd name="T1" fmla="*/ 12 h 84"/>
                <a:gd name="T2" fmla="*/ 36 w 49"/>
                <a:gd name="T3" fmla="*/ 84 h 84"/>
                <a:gd name="T4" fmla="*/ 49 w 49"/>
                <a:gd name="T5" fmla="*/ 0 h 84"/>
              </a:gdLst>
              <a:ahLst/>
              <a:cxnLst>
                <a:cxn ang="0">
                  <a:pos x="T0" y="T1"/>
                </a:cxn>
                <a:cxn ang="0">
                  <a:pos x="T2" y="T3"/>
                </a:cxn>
                <a:cxn ang="0">
                  <a:pos x="T4" y="T5"/>
                </a:cxn>
              </a:cxnLst>
              <a:rect l="0" t="0" r="r" b="b"/>
              <a:pathLst>
                <a:path w="49" h="84">
                  <a:moveTo>
                    <a:pt x="0" y="12"/>
                  </a:moveTo>
                  <a:cubicBezTo>
                    <a:pt x="14" y="35"/>
                    <a:pt x="26" y="59"/>
                    <a:pt x="36" y="84"/>
                  </a:cubicBezTo>
                  <a:cubicBezTo>
                    <a:pt x="38" y="55"/>
                    <a:pt x="43" y="28"/>
                    <a:pt x="49"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0" name="Group 19">
            <a:extLst>
              <a:ext uri="{FF2B5EF4-FFF2-40B4-BE49-F238E27FC236}">
                <a16:creationId xmlns:a16="http://schemas.microsoft.com/office/drawing/2014/main" id="{7BD2DCA7-AB30-B54B-88A6-80026F8F6BA5}"/>
              </a:ext>
            </a:extLst>
          </p:cNvPr>
          <p:cNvGrpSpPr>
            <a:grpSpLocks/>
          </p:cNvGrpSpPr>
          <p:nvPr userDrawn="1"/>
        </p:nvGrpSpPr>
        <p:grpSpPr bwMode="auto">
          <a:xfrm>
            <a:off x="5388768" y="5117881"/>
            <a:ext cx="1419225" cy="195263"/>
            <a:chOff x="5387975" y="5448300"/>
            <a:chExt cx="1419225" cy="195263"/>
          </a:xfrm>
        </p:grpSpPr>
        <p:sp>
          <p:nvSpPr>
            <p:cNvPr id="21" name="Freeform 13">
              <a:extLst>
                <a:ext uri="{FF2B5EF4-FFF2-40B4-BE49-F238E27FC236}">
                  <a16:creationId xmlns:a16="http://schemas.microsoft.com/office/drawing/2014/main" id="{0226CE99-F6B1-1244-8EF4-3EF7C052426D}"/>
                </a:ext>
              </a:extLst>
            </p:cNvPr>
            <p:cNvSpPr>
              <a:spLocks/>
            </p:cNvSpPr>
            <p:nvPr/>
          </p:nvSpPr>
          <p:spPr bwMode="auto">
            <a:xfrm>
              <a:off x="5387975" y="5448300"/>
              <a:ext cx="1419225" cy="195263"/>
            </a:xfrm>
            <a:custGeom>
              <a:avLst/>
              <a:gdLst>
                <a:gd name="T0" fmla="*/ 373 w 373"/>
                <a:gd name="T1" fmla="*/ 0 h 51"/>
                <a:gd name="T2" fmla="*/ 0 w 373"/>
                <a:gd name="T3" fmla="*/ 3 h 51"/>
              </a:gdLst>
              <a:ahLst/>
              <a:cxnLst>
                <a:cxn ang="0">
                  <a:pos x="T0" y="T1"/>
                </a:cxn>
                <a:cxn ang="0">
                  <a:pos x="T2" y="T3"/>
                </a:cxn>
              </a:cxnLst>
              <a:rect l="0" t="0" r="r" b="b"/>
              <a:pathLst>
                <a:path w="373" h="51">
                  <a:moveTo>
                    <a:pt x="373" y="0"/>
                  </a:moveTo>
                  <a:cubicBezTo>
                    <a:pt x="256" y="50"/>
                    <a:pt x="119" y="51"/>
                    <a:pt x="0" y="3"/>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2" name="Freeform 14">
              <a:extLst>
                <a:ext uri="{FF2B5EF4-FFF2-40B4-BE49-F238E27FC236}">
                  <a16:creationId xmlns:a16="http://schemas.microsoft.com/office/drawing/2014/main" id="{7BFEC526-7694-9343-97CE-278423A5B5A4}"/>
                </a:ext>
              </a:extLst>
            </p:cNvPr>
            <p:cNvSpPr>
              <a:spLocks/>
            </p:cNvSpPr>
            <p:nvPr/>
          </p:nvSpPr>
          <p:spPr bwMode="auto">
            <a:xfrm>
              <a:off x="5387975" y="5456238"/>
              <a:ext cx="239713" cy="157162"/>
            </a:xfrm>
            <a:custGeom>
              <a:avLst/>
              <a:gdLst>
                <a:gd name="T0" fmla="*/ 50 w 63"/>
                <a:gd name="T1" fmla="*/ 41 h 41"/>
                <a:gd name="T2" fmla="*/ 0 w 63"/>
                <a:gd name="T3" fmla="*/ 0 h 41"/>
                <a:gd name="T4" fmla="*/ 63 w 63"/>
                <a:gd name="T5" fmla="*/ 2 h 41"/>
              </a:gdLst>
              <a:ahLst/>
              <a:cxnLst>
                <a:cxn ang="0">
                  <a:pos x="T0" y="T1"/>
                </a:cxn>
                <a:cxn ang="0">
                  <a:pos x="T2" y="T3"/>
                </a:cxn>
                <a:cxn ang="0">
                  <a:pos x="T4" y="T5"/>
                </a:cxn>
              </a:cxnLst>
              <a:rect l="0" t="0" r="r" b="b"/>
              <a:pathLst>
                <a:path w="63" h="41">
                  <a:moveTo>
                    <a:pt x="50" y="41"/>
                  </a:moveTo>
                  <a:cubicBezTo>
                    <a:pt x="35" y="25"/>
                    <a:pt x="18" y="12"/>
                    <a:pt x="0" y="0"/>
                  </a:cubicBezTo>
                  <a:cubicBezTo>
                    <a:pt x="21" y="2"/>
                    <a:pt x="42" y="3"/>
                    <a:pt x="63" y="2"/>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34" name="Group 33">
            <a:extLst>
              <a:ext uri="{FF2B5EF4-FFF2-40B4-BE49-F238E27FC236}">
                <a16:creationId xmlns:a16="http://schemas.microsoft.com/office/drawing/2014/main" id="{8D388C5A-A695-D247-84B1-1B2FF932AAAC}"/>
              </a:ext>
            </a:extLst>
          </p:cNvPr>
          <p:cNvGrpSpPr/>
          <p:nvPr userDrawn="1"/>
        </p:nvGrpSpPr>
        <p:grpSpPr>
          <a:xfrm>
            <a:off x="4830849" y="6407537"/>
            <a:ext cx="2530305" cy="138107"/>
            <a:chOff x="2502568" y="6027821"/>
            <a:chExt cx="6689559" cy="365125"/>
          </a:xfrm>
        </p:grpSpPr>
        <p:pic>
          <p:nvPicPr>
            <p:cNvPr id="35" name="Picture 34" descr="Text, logo&#10;&#10;Description automatically generated">
              <a:extLst>
                <a:ext uri="{FF2B5EF4-FFF2-40B4-BE49-F238E27FC236}">
                  <a16:creationId xmlns:a16="http://schemas.microsoft.com/office/drawing/2014/main" id="{B7B039B8-769C-F44C-8AA3-C6B91F9C2B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36" name="Picture 35" descr="Text, logo&#10;&#10;Description automatically generated">
              <a:extLst>
                <a:ext uri="{FF2B5EF4-FFF2-40B4-BE49-F238E27FC236}">
                  <a16:creationId xmlns:a16="http://schemas.microsoft.com/office/drawing/2014/main" id="{5EB0F305-0A82-9E47-991D-37BFFB85B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37" name="Text Placeholder 23">
            <a:extLst>
              <a:ext uri="{FF2B5EF4-FFF2-40B4-BE49-F238E27FC236}">
                <a16:creationId xmlns:a16="http://schemas.microsoft.com/office/drawing/2014/main" id="{BB965390-D74F-BB45-94F8-40B3F4811144}"/>
              </a:ext>
            </a:extLst>
          </p:cNvPr>
          <p:cNvSpPr>
            <a:spLocks noGrp="1"/>
          </p:cNvSpPr>
          <p:nvPr>
            <p:ph type="body" sz="quarter" idx="17" hasCustomPrompt="1"/>
          </p:nvPr>
        </p:nvSpPr>
        <p:spPr>
          <a:xfrm>
            <a:off x="335672" y="524778"/>
            <a:ext cx="3757613" cy="1752381"/>
          </a:xfrm>
        </p:spPr>
        <p:txBody>
          <a:bodyPr>
            <a:noAutofit/>
          </a:bodyPr>
          <a:lstStyle>
            <a:lvl1pPr marL="0" indent="0" algn="l">
              <a:buNone/>
              <a:defRPr sz="5000" b="1" i="0">
                <a:solidFill>
                  <a:srgbClr val="231F20"/>
                </a:solidFill>
                <a:latin typeface="Amatic SC" pitchFamily="2" charset="0"/>
              </a:defRPr>
            </a:lvl1pPr>
          </a:lstStyle>
          <a:p>
            <a:pPr lvl="0"/>
            <a:r>
              <a:rPr lang="en-US" dirty="0"/>
              <a:t>3 STEP INFOGRAPHIC</a:t>
            </a:r>
          </a:p>
        </p:txBody>
      </p:sp>
      <p:sp>
        <p:nvSpPr>
          <p:cNvPr id="41" name="Text Placeholder 23">
            <a:extLst>
              <a:ext uri="{FF2B5EF4-FFF2-40B4-BE49-F238E27FC236}">
                <a16:creationId xmlns:a16="http://schemas.microsoft.com/office/drawing/2014/main" id="{A3595E8B-A5D5-794E-A945-156CA9DE71C9}"/>
              </a:ext>
            </a:extLst>
          </p:cNvPr>
          <p:cNvSpPr>
            <a:spLocks noGrp="1"/>
          </p:cNvSpPr>
          <p:nvPr>
            <p:ph type="body" sz="quarter" idx="20" hasCustomPrompt="1"/>
          </p:nvPr>
        </p:nvSpPr>
        <p:spPr>
          <a:xfrm>
            <a:off x="477357" y="3988594"/>
            <a:ext cx="2651294" cy="1481138"/>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PINK TITLE</a:t>
            </a:r>
          </a:p>
        </p:txBody>
      </p:sp>
      <p:sp>
        <p:nvSpPr>
          <p:cNvPr id="42" name="Text Placeholder 23">
            <a:extLst>
              <a:ext uri="{FF2B5EF4-FFF2-40B4-BE49-F238E27FC236}">
                <a16:creationId xmlns:a16="http://schemas.microsoft.com/office/drawing/2014/main" id="{8EC2CE7D-1F63-FD41-9012-4D7C4C7A8150}"/>
              </a:ext>
            </a:extLst>
          </p:cNvPr>
          <p:cNvSpPr>
            <a:spLocks noGrp="1"/>
          </p:cNvSpPr>
          <p:nvPr>
            <p:ph type="body" sz="quarter" idx="21" hasCustomPrompt="1"/>
          </p:nvPr>
        </p:nvSpPr>
        <p:spPr>
          <a:xfrm>
            <a:off x="7423609" y="750668"/>
            <a:ext cx="2849105"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YELLOW TITLE</a:t>
            </a:r>
          </a:p>
        </p:txBody>
      </p:sp>
      <p:sp>
        <p:nvSpPr>
          <p:cNvPr id="43" name="Text Placeholder 23">
            <a:extLst>
              <a:ext uri="{FF2B5EF4-FFF2-40B4-BE49-F238E27FC236}">
                <a16:creationId xmlns:a16="http://schemas.microsoft.com/office/drawing/2014/main" id="{FE17DBD4-D3F5-E447-BB44-232EE55E750F}"/>
              </a:ext>
            </a:extLst>
          </p:cNvPr>
          <p:cNvSpPr>
            <a:spLocks noGrp="1"/>
          </p:cNvSpPr>
          <p:nvPr>
            <p:ph type="body" sz="quarter" idx="22" hasCustomPrompt="1"/>
          </p:nvPr>
        </p:nvSpPr>
        <p:spPr>
          <a:xfrm>
            <a:off x="9240981" y="3885626"/>
            <a:ext cx="2494447"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BLUE TITLE</a:t>
            </a:r>
          </a:p>
        </p:txBody>
      </p:sp>
    </p:spTree>
    <p:extLst>
      <p:ext uri="{BB962C8B-B14F-4D97-AF65-F5344CB8AC3E}">
        <p14:creationId xmlns:p14="http://schemas.microsoft.com/office/powerpoint/2010/main" val="5693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4" fill="hold"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53" presetClass="entr" presetSubtype="16"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1"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53" presetClass="entr" presetSubtype="16"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2" presetClass="entr" presetSubtype="2" fill="hold"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4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8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Step Inforgraphic">
    <p:spTree>
      <p:nvGrpSpPr>
        <p:cNvPr id="1" name=""/>
        <p:cNvGrpSpPr/>
        <p:nvPr/>
      </p:nvGrpSpPr>
      <p:grpSpPr>
        <a:xfrm>
          <a:off x="0" y="0"/>
          <a:ext cx="0" cy="0"/>
          <a:chOff x="0" y="0"/>
          <a:chExt cx="0" cy="0"/>
        </a:xfrm>
      </p:grpSpPr>
      <p:sp>
        <p:nvSpPr>
          <p:cNvPr id="55" name="Freeform 26">
            <a:extLst>
              <a:ext uri="{FF2B5EF4-FFF2-40B4-BE49-F238E27FC236}">
                <a16:creationId xmlns:a16="http://schemas.microsoft.com/office/drawing/2014/main" id="{30A05D41-4D70-1448-B88D-544DD70D3786}"/>
              </a:ext>
            </a:extLst>
          </p:cNvPr>
          <p:cNvSpPr>
            <a:spLocks/>
          </p:cNvSpPr>
          <p:nvPr userDrawn="1"/>
        </p:nvSpPr>
        <p:spPr bwMode="auto">
          <a:xfrm>
            <a:off x="9920371" y="3744200"/>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6" name="Freeform 27">
            <a:extLst>
              <a:ext uri="{FF2B5EF4-FFF2-40B4-BE49-F238E27FC236}">
                <a16:creationId xmlns:a16="http://schemas.microsoft.com/office/drawing/2014/main" id="{0F5CA9F1-BA3D-1443-B1CB-535FC9F2A9CD}"/>
              </a:ext>
            </a:extLst>
          </p:cNvPr>
          <p:cNvSpPr>
            <a:spLocks/>
          </p:cNvSpPr>
          <p:nvPr userDrawn="1"/>
        </p:nvSpPr>
        <p:spPr bwMode="auto">
          <a:xfrm>
            <a:off x="7880433" y="3756968"/>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7" name="Freeform 28">
            <a:extLst>
              <a:ext uri="{FF2B5EF4-FFF2-40B4-BE49-F238E27FC236}">
                <a16:creationId xmlns:a16="http://schemas.microsoft.com/office/drawing/2014/main" id="{ECEEC912-9F43-C141-AA28-684962C82BCF}"/>
              </a:ext>
            </a:extLst>
          </p:cNvPr>
          <p:cNvSpPr>
            <a:spLocks/>
          </p:cNvSpPr>
          <p:nvPr userDrawn="1"/>
        </p:nvSpPr>
        <p:spPr bwMode="auto">
          <a:xfrm>
            <a:off x="1408195" y="3733830"/>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8" name="Freeform 29">
            <a:extLst>
              <a:ext uri="{FF2B5EF4-FFF2-40B4-BE49-F238E27FC236}">
                <a16:creationId xmlns:a16="http://schemas.microsoft.com/office/drawing/2014/main" id="{A91B7535-22E8-0E4C-A9C3-289D6C56B368}"/>
              </a:ext>
            </a:extLst>
          </p:cNvPr>
          <p:cNvSpPr>
            <a:spLocks/>
          </p:cNvSpPr>
          <p:nvPr userDrawn="1"/>
        </p:nvSpPr>
        <p:spPr bwMode="auto">
          <a:xfrm>
            <a:off x="5646820" y="3744200"/>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9" name="Freeform 30">
            <a:extLst>
              <a:ext uri="{FF2B5EF4-FFF2-40B4-BE49-F238E27FC236}">
                <a16:creationId xmlns:a16="http://schemas.microsoft.com/office/drawing/2014/main" id="{29DF8F87-DDFD-6041-B79C-CF66A0214945}"/>
              </a:ext>
            </a:extLst>
          </p:cNvPr>
          <p:cNvSpPr>
            <a:spLocks/>
          </p:cNvSpPr>
          <p:nvPr userDrawn="1"/>
        </p:nvSpPr>
        <p:spPr bwMode="auto">
          <a:xfrm>
            <a:off x="3595770" y="3766662"/>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10" name="Group 9">
            <a:extLst>
              <a:ext uri="{FF2B5EF4-FFF2-40B4-BE49-F238E27FC236}">
                <a16:creationId xmlns:a16="http://schemas.microsoft.com/office/drawing/2014/main" id="{AA2F912A-95BE-FB4B-82AA-A163472089BD}"/>
              </a:ext>
            </a:extLst>
          </p:cNvPr>
          <p:cNvGrpSpPr>
            <a:grpSpLocks/>
          </p:cNvGrpSpPr>
          <p:nvPr userDrawn="1"/>
        </p:nvGrpSpPr>
        <p:grpSpPr bwMode="auto">
          <a:xfrm>
            <a:off x="2170196" y="2637003"/>
            <a:ext cx="3552825" cy="871284"/>
            <a:chOff x="1998663" y="3054350"/>
            <a:chExt cx="3552824" cy="1084263"/>
          </a:xfrm>
        </p:grpSpPr>
        <p:sp>
          <p:nvSpPr>
            <p:cNvPr id="11" name="Freeform 11">
              <a:extLst>
                <a:ext uri="{FF2B5EF4-FFF2-40B4-BE49-F238E27FC236}">
                  <a16:creationId xmlns:a16="http://schemas.microsoft.com/office/drawing/2014/main" id="{2E7749CE-673B-9A4A-ACB1-A1753C77F7E2}"/>
                </a:ext>
              </a:extLst>
            </p:cNvPr>
            <p:cNvSpPr>
              <a:spLocks/>
            </p:cNvSpPr>
            <p:nvPr/>
          </p:nvSpPr>
          <p:spPr bwMode="auto">
            <a:xfrm>
              <a:off x="2006600" y="3054350"/>
              <a:ext cx="3544887" cy="1038225"/>
            </a:xfrm>
            <a:custGeom>
              <a:avLst/>
              <a:gdLst>
                <a:gd name="T0" fmla="*/ 930 w 930"/>
                <a:gd name="T1" fmla="*/ 0 h 272"/>
                <a:gd name="T2" fmla="*/ 0 w 930"/>
                <a:gd name="T3" fmla="*/ 272 h 272"/>
              </a:gdLst>
              <a:ahLst/>
              <a:cxnLst>
                <a:cxn ang="0">
                  <a:pos x="T0" y="T1"/>
                </a:cxn>
                <a:cxn ang="0">
                  <a:pos x="T2" y="T3"/>
                </a:cxn>
              </a:cxnLst>
              <a:rect l="0" t="0" r="r" b="b"/>
              <a:pathLst>
                <a:path w="930" h="272">
                  <a:moveTo>
                    <a:pt x="930" y="0"/>
                  </a:moveTo>
                  <a:cubicBezTo>
                    <a:pt x="648" y="164"/>
                    <a:pt x="326" y="259"/>
                    <a:pt x="0" y="27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2" name="Freeform 12">
              <a:extLst>
                <a:ext uri="{FF2B5EF4-FFF2-40B4-BE49-F238E27FC236}">
                  <a16:creationId xmlns:a16="http://schemas.microsoft.com/office/drawing/2014/main" id="{53599ED0-9D8F-1641-BBB8-2A06AF4A4FE9}"/>
                </a:ext>
              </a:extLst>
            </p:cNvPr>
            <p:cNvSpPr>
              <a:spLocks/>
            </p:cNvSpPr>
            <p:nvPr/>
          </p:nvSpPr>
          <p:spPr bwMode="auto">
            <a:xfrm>
              <a:off x="1998663" y="4008438"/>
              <a:ext cx="201612" cy="84137"/>
            </a:xfrm>
            <a:custGeom>
              <a:avLst/>
              <a:gdLst>
                <a:gd name="T0" fmla="*/ 0 w 53"/>
                <a:gd name="T1" fmla="*/ 22 h 22"/>
                <a:gd name="T2" fmla="*/ 53 w 53"/>
                <a:gd name="T3" fmla="*/ 0 h 22"/>
              </a:gdLst>
              <a:ahLst/>
              <a:cxnLst>
                <a:cxn ang="0">
                  <a:pos x="T0" y="T1"/>
                </a:cxn>
                <a:cxn ang="0">
                  <a:pos x="T2" y="T3"/>
                </a:cxn>
              </a:cxnLst>
              <a:rect l="0" t="0" r="r" b="b"/>
              <a:pathLst>
                <a:path w="53" h="22">
                  <a:moveTo>
                    <a:pt x="0" y="22"/>
                  </a:moveTo>
                  <a:cubicBezTo>
                    <a:pt x="19" y="16"/>
                    <a:pt x="36" y="9"/>
                    <a:pt x="53"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3" name="Freeform 13">
              <a:extLst>
                <a:ext uri="{FF2B5EF4-FFF2-40B4-BE49-F238E27FC236}">
                  <a16:creationId xmlns:a16="http://schemas.microsoft.com/office/drawing/2014/main" id="{7ABD1FE1-11C7-DA44-BF53-BE211C22C6A2}"/>
                </a:ext>
              </a:extLst>
            </p:cNvPr>
            <p:cNvSpPr>
              <a:spLocks/>
            </p:cNvSpPr>
            <p:nvPr/>
          </p:nvSpPr>
          <p:spPr bwMode="auto">
            <a:xfrm>
              <a:off x="1998663" y="4087813"/>
              <a:ext cx="201612" cy="50800"/>
            </a:xfrm>
            <a:custGeom>
              <a:avLst/>
              <a:gdLst>
                <a:gd name="T0" fmla="*/ 0 w 53"/>
                <a:gd name="T1" fmla="*/ 0 h 13"/>
                <a:gd name="T2" fmla="*/ 53 w 53"/>
                <a:gd name="T3" fmla="*/ 13 h 13"/>
              </a:gdLst>
              <a:ahLst/>
              <a:cxnLst>
                <a:cxn ang="0">
                  <a:pos x="T0" y="T1"/>
                </a:cxn>
                <a:cxn ang="0">
                  <a:pos x="T2" y="T3"/>
                </a:cxn>
              </a:cxnLst>
              <a:rect l="0" t="0" r="r" b="b"/>
              <a:pathLst>
                <a:path w="53" h="13">
                  <a:moveTo>
                    <a:pt x="0" y="0"/>
                  </a:moveTo>
                  <a:cubicBezTo>
                    <a:pt x="18" y="3"/>
                    <a:pt x="36" y="8"/>
                    <a:pt x="53" y="1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4" name="Group 13">
            <a:extLst>
              <a:ext uri="{FF2B5EF4-FFF2-40B4-BE49-F238E27FC236}">
                <a16:creationId xmlns:a16="http://schemas.microsoft.com/office/drawing/2014/main" id="{399EDA2A-3FE8-C346-AB77-E8EF20AB1B53}"/>
              </a:ext>
            </a:extLst>
          </p:cNvPr>
          <p:cNvGrpSpPr>
            <a:grpSpLocks/>
          </p:cNvGrpSpPr>
          <p:nvPr userDrawn="1"/>
        </p:nvGrpSpPr>
        <p:grpSpPr bwMode="auto">
          <a:xfrm>
            <a:off x="4357771" y="2690977"/>
            <a:ext cx="1566862" cy="797295"/>
            <a:chOff x="4186238" y="3108325"/>
            <a:chExt cx="1566862" cy="992188"/>
          </a:xfrm>
        </p:grpSpPr>
        <p:sp>
          <p:nvSpPr>
            <p:cNvPr id="15" name="Freeform 14">
              <a:extLst>
                <a:ext uri="{FF2B5EF4-FFF2-40B4-BE49-F238E27FC236}">
                  <a16:creationId xmlns:a16="http://schemas.microsoft.com/office/drawing/2014/main" id="{50BA38C2-CB9F-6648-94FD-E7F260D4A7E3}"/>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5">
              <a:extLst>
                <a:ext uri="{FF2B5EF4-FFF2-40B4-BE49-F238E27FC236}">
                  <a16:creationId xmlns:a16="http://schemas.microsoft.com/office/drawing/2014/main" id="{2DF1020F-7A20-E448-A456-58033B1D40F0}"/>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 name="Freeform 16">
              <a:extLst>
                <a:ext uri="{FF2B5EF4-FFF2-40B4-BE49-F238E27FC236}">
                  <a16:creationId xmlns:a16="http://schemas.microsoft.com/office/drawing/2014/main" id="{15744E53-CBB4-3541-A373-70B50A464007}"/>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8" name="Group 17">
            <a:extLst>
              <a:ext uri="{FF2B5EF4-FFF2-40B4-BE49-F238E27FC236}">
                <a16:creationId xmlns:a16="http://schemas.microsoft.com/office/drawing/2014/main" id="{7C776531-4843-7B4A-B238-E5E04C286FD3}"/>
              </a:ext>
            </a:extLst>
          </p:cNvPr>
          <p:cNvGrpSpPr>
            <a:grpSpLocks/>
          </p:cNvGrpSpPr>
          <p:nvPr userDrawn="1"/>
        </p:nvGrpSpPr>
        <p:grpSpPr bwMode="auto">
          <a:xfrm>
            <a:off x="6077033" y="2710027"/>
            <a:ext cx="138113" cy="771782"/>
            <a:chOff x="5905500" y="3127375"/>
            <a:chExt cx="138112" cy="960438"/>
          </a:xfrm>
        </p:grpSpPr>
        <p:sp>
          <p:nvSpPr>
            <p:cNvPr id="19" name="Freeform 17">
              <a:extLst>
                <a:ext uri="{FF2B5EF4-FFF2-40B4-BE49-F238E27FC236}">
                  <a16:creationId xmlns:a16="http://schemas.microsoft.com/office/drawing/2014/main" id="{D2A6BAA9-88D1-FD40-9527-C4B50FA9D6A5}"/>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0" name="Freeform 18">
              <a:extLst>
                <a:ext uri="{FF2B5EF4-FFF2-40B4-BE49-F238E27FC236}">
                  <a16:creationId xmlns:a16="http://schemas.microsoft.com/office/drawing/2014/main" id="{94C76D0B-9D1E-1643-82A5-C154EC399694}"/>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1" name="Freeform 19">
              <a:extLst>
                <a:ext uri="{FF2B5EF4-FFF2-40B4-BE49-F238E27FC236}">
                  <a16:creationId xmlns:a16="http://schemas.microsoft.com/office/drawing/2014/main" id="{E57E19C1-E5E1-5F4E-A2C1-9E1DAB91383E}"/>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2" name="Group 21">
            <a:extLst>
              <a:ext uri="{FF2B5EF4-FFF2-40B4-BE49-F238E27FC236}">
                <a16:creationId xmlns:a16="http://schemas.microsoft.com/office/drawing/2014/main" id="{15F960AD-43E7-1942-99F7-822B7A39BBD2}"/>
              </a:ext>
            </a:extLst>
          </p:cNvPr>
          <p:cNvGrpSpPr>
            <a:grpSpLocks/>
          </p:cNvGrpSpPr>
          <p:nvPr userDrawn="1"/>
        </p:nvGrpSpPr>
        <p:grpSpPr bwMode="auto">
          <a:xfrm>
            <a:off x="6383421" y="2690977"/>
            <a:ext cx="1550987" cy="806224"/>
            <a:chOff x="6211888" y="3108325"/>
            <a:chExt cx="1550987" cy="1003300"/>
          </a:xfrm>
        </p:grpSpPr>
        <p:sp>
          <p:nvSpPr>
            <p:cNvPr id="23" name="Freeform 20">
              <a:extLst>
                <a:ext uri="{FF2B5EF4-FFF2-40B4-BE49-F238E27FC236}">
                  <a16:creationId xmlns:a16="http://schemas.microsoft.com/office/drawing/2014/main" id="{81C11191-A922-F44C-A752-230F99D3F10A}"/>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4" name="Freeform 21">
              <a:extLst>
                <a:ext uri="{FF2B5EF4-FFF2-40B4-BE49-F238E27FC236}">
                  <a16:creationId xmlns:a16="http://schemas.microsoft.com/office/drawing/2014/main" id="{97785FFB-7D52-CD48-ADD8-BC8ED5B4A655}"/>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5" name="Freeform 22">
              <a:extLst>
                <a:ext uri="{FF2B5EF4-FFF2-40B4-BE49-F238E27FC236}">
                  <a16:creationId xmlns:a16="http://schemas.microsoft.com/office/drawing/2014/main" id="{30F6DD89-72C3-1F4F-B299-FFCF1B7D30E4}"/>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6" name="Group 25">
            <a:extLst>
              <a:ext uri="{FF2B5EF4-FFF2-40B4-BE49-F238E27FC236}">
                <a16:creationId xmlns:a16="http://schemas.microsoft.com/office/drawing/2014/main" id="{893C6F4F-AF67-FB4E-8B57-0989C63270AB}"/>
              </a:ext>
            </a:extLst>
          </p:cNvPr>
          <p:cNvGrpSpPr>
            <a:grpSpLocks/>
          </p:cNvGrpSpPr>
          <p:nvPr userDrawn="1"/>
        </p:nvGrpSpPr>
        <p:grpSpPr bwMode="auto">
          <a:xfrm>
            <a:off x="6604083" y="2637002"/>
            <a:ext cx="3514725" cy="845771"/>
            <a:chOff x="6432550" y="3054350"/>
            <a:chExt cx="3514725" cy="1052513"/>
          </a:xfrm>
        </p:grpSpPr>
        <p:sp>
          <p:nvSpPr>
            <p:cNvPr id="27" name="Freeform 23">
              <a:extLst>
                <a:ext uri="{FF2B5EF4-FFF2-40B4-BE49-F238E27FC236}">
                  <a16:creationId xmlns:a16="http://schemas.microsoft.com/office/drawing/2014/main" id="{98A22981-60EC-7743-9DA2-3513C4F6EC0C}"/>
                </a:ext>
              </a:extLst>
            </p:cNvPr>
            <p:cNvSpPr>
              <a:spLocks/>
            </p:cNvSpPr>
            <p:nvPr/>
          </p:nvSpPr>
          <p:spPr bwMode="auto">
            <a:xfrm>
              <a:off x="6432550" y="3054350"/>
              <a:ext cx="3509963" cy="1022350"/>
            </a:xfrm>
            <a:custGeom>
              <a:avLst/>
              <a:gdLst>
                <a:gd name="T0" fmla="*/ 0 w 921"/>
                <a:gd name="T1" fmla="*/ 0 h 268"/>
                <a:gd name="T2" fmla="*/ 921 w 921"/>
                <a:gd name="T3" fmla="*/ 268 h 268"/>
              </a:gdLst>
              <a:ahLst/>
              <a:cxnLst>
                <a:cxn ang="0">
                  <a:pos x="T0" y="T1"/>
                </a:cxn>
                <a:cxn ang="0">
                  <a:pos x="T2" y="T3"/>
                </a:cxn>
              </a:cxnLst>
              <a:rect l="0" t="0" r="r" b="b"/>
              <a:pathLst>
                <a:path w="921" h="268">
                  <a:moveTo>
                    <a:pt x="0" y="0"/>
                  </a:moveTo>
                  <a:cubicBezTo>
                    <a:pt x="282" y="157"/>
                    <a:pt x="599" y="249"/>
                    <a:pt x="921" y="26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24">
              <a:extLst>
                <a:ext uri="{FF2B5EF4-FFF2-40B4-BE49-F238E27FC236}">
                  <a16:creationId xmlns:a16="http://schemas.microsoft.com/office/drawing/2014/main" id="{7E89FB96-E6D5-2944-B152-A6C131A5CFC1}"/>
                </a:ext>
              </a:extLst>
            </p:cNvPr>
            <p:cNvSpPr>
              <a:spLocks/>
            </p:cNvSpPr>
            <p:nvPr/>
          </p:nvSpPr>
          <p:spPr bwMode="auto">
            <a:xfrm>
              <a:off x="9748838" y="4016375"/>
              <a:ext cx="193675" cy="57150"/>
            </a:xfrm>
            <a:custGeom>
              <a:avLst/>
              <a:gdLst>
                <a:gd name="T0" fmla="*/ 51 w 51"/>
                <a:gd name="T1" fmla="*/ 15 h 15"/>
                <a:gd name="T2" fmla="*/ 0 w 51"/>
                <a:gd name="T3" fmla="*/ 0 h 15"/>
              </a:gdLst>
              <a:ahLst/>
              <a:cxnLst>
                <a:cxn ang="0">
                  <a:pos x="T0" y="T1"/>
                </a:cxn>
                <a:cxn ang="0">
                  <a:pos x="T2" y="T3"/>
                </a:cxn>
              </a:cxnLst>
              <a:rect l="0" t="0" r="r" b="b"/>
              <a:pathLst>
                <a:path w="51" h="15">
                  <a:moveTo>
                    <a:pt x="51" y="15"/>
                  </a:moveTo>
                  <a:cubicBezTo>
                    <a:pt x="34" y="12"/>
                    <a:pt x="17" y="6"/>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25">
              <a:extLst>
                <a:ext uri="{FF2B5EF4-FFF2-40B4-BE49-F238E27FC236}">
                  <a16:creationId xmlns:a16="http://schemas.microsoft.com/office/drawing/2014/main" id="{99B746EA-CDF5-3444-992C-A353A44BF026}"/>
                </a:ext>
              </a:extLst>
            </p:cNvPr>
            <p:cNvSpPr>
              <a:spLocks/>
            </p:cNvSpPr>
            <p:nvPr/>
          </p:nvSpPr>
          <p:spPr bwMode="auto">
            <a:xfrm>
              <a:off x="9748838" y="4073525"/>
              <a:ext cx="198437" cy="33338"/>
            </a:xfrm>
            <a:custGeom>
              <a:avLst/>
              <a:gdLst>
                <a:gd name="T0" fmla="*/ 52 w 52"/>
                <a:gd name="T1" fmla="*/ 0 h 9"/>
                <a:gd name="T2" fmla="*/ 0 w 52"/>
                <a:gd name="T3" fmla="*/ 9 h 9"/>
              </a:gdLst>
              <a:ahLst/>
              <a:cxnLst>
                <a:cxn ang="0">
                  <a:pos x="T0" y="T1"/>
                </a:cxn>
                <a:cxn ang="0">
                  <a:pos x="T2" y="T3"/>
                </a:cxn>
              </a:cxnLst>
              <a:rect l="0" t="0" r="r" b="b"/>
              <a:pathLst>
                <a:path w="52" h="9">
                  <a:moveTo>
                    <a:pt x="52" y="0"/>
                  </a:moveTo>
                  <a:cubicBezTo>
                    <a:pt x="34" y="1"/>
                    <a:pt x="17" y="4"/>
                    <a:pt x="0" y="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30" name="Freeform 26">
            <a:extLst>
              <a:ext uri="{FF2B5EF4-FFF2-40B4-BE49-F238E27FC236}">
                <a16:creationId xmlns:a16="http://schemas.microsoft.com/office/drawing/2014/main" id="{E86C6189-3F21-3544-A6E5-549673142BFB}"/>
              </a:ext>
            </a:extLst>
          </p:cNvPr>
          <p:cNvSpPr>
            <a:spLocks/>
          </p:cNvSpPr>
          <p:nvPr userDrawn="1"/>
        </p:nvSpPr>
        <p:spPr bwMode="auto">
          <a:xfrm>
            <a:off x="9809325" y="3635661"/>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1" name="Freeform 27">
            <a:extLst>
              <a:ext uri="{FF2B5EF4-FFF2-40B4-BE49-F238E27FC236}">
                <a16:creationId xmlns:a16="http://schemas.microsoft.com/office/drawing/2014/main" id="{61823051-573B-F449-A982-B3E3D5CF3F9B}"/>
              </a:ext>
            </a:extLst>
          </p:cNvPr>
          <p:cNvSpPr>
            <a:spLocks/>
          </p:cNvSpPr>
          <p:nvPr userDrawn="1"/>
        </p:nvSpPr>
        <p:spPr bwMode="auto">
          <a:xfrm>
            <a:off x="7769387" y="3648429"/>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2" name="Freeform 28">
            <a:extLst>
              <a:ext uri="{FF2B5EF4-FFF2-40B4-BE49-F238E27FC236}">
                <a16:creationId xmlns:a16="http://schemas.microsoft.com/office/drawing/2014/main" id="{E81AB241-3048-5045-AD5B-7E4AD47BAD23}"/>
              </a:ext>
            </a:extLst>
          </p:cNvPr>
          <p:cNvSpPr>
            <a:spLocks/>
          </p:cNvSpPr>
          <p:nvPr userDrawn="1"/>
        </p:nvSpPr>
        <p:spPr bwMode="auto">
          <a:xfrm>
            <a:off x="1297149" y="3625291"/>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3" name="Freeform 29">
            <a:extLst>
              <a:ext uri="{FF2B5EF4-FFF2-40B4-BE49-F238E27FC236}">
                <a16:creationId xmlns:a16="http://schemas.microsoft.com/office/drawing/2014/main" id="{C26D4032-9C03-E346-90E0-B8A87FCB89E1}"/>
              </a:ext>
            </a:extLst>
          </p:cNvPr>
          <p:cNvSpPr>
            <a:spLocks/>
          </p:cNvSpPr>
          <p:nvPr userDrawn="1"/>
        </p:nvSpPr>
        <p:spPr bwMode="auto">
          <a:xfrm>
            <a:off x="5535774" y="3635661"/>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4" name="Freeform 30">
            <a:extLst>
              <a:ext uri="{FF2B5EF4-FFF2-40B4-BE49-F238E27FC236}">
                <a16:creationId xmlns:a16="http://schemas.microsoft.com/office/drawing/2014/main" id="{043C5568-D7F8-EA46-B443-8A1FA0096FA9}"/>
              </a:ext>
            </a:extLst>
          </p:cNvPr>
          <p:cNvSpPr>
            <a:spLocks/>
          </p:cNvSpPr>
          <p:nvPr userDrawn="1"/>
        </p:nvSpPr>
        <p:spPr bwMode="auto">
          <a:xfrm>
            <a:off x="3484724" y="3658123"/>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5" name="Freeform 31">
            <a:extLst>
              <a:ext uri="{FF2B5EF4-FFF2-40B4-BE49-F238E27FC236}">
                <a16:creationId xmlns:a16="http://schemas.microsoft.com/office/drawing/2014/main" id="{D9DC1F5A-8795-074D-8816-96B10F398694}"/>
              </a:ext>
            </a:extLst>
          </p:cNvPr>
          <p:cNvSpPr>
            <a:spLocks/>
          </p:cNvSpPr>
          <p:nvPr userDrawn="1"/>
        </p:nvSpPr>
        <p:spPr bwMode="auto">
          <a:xfrm>
            <a:off x="4083846" y="312356"/>
            <a:ext cx="3997320" cy="2148349"/>
          </a:xfrm>
          <a:custGeom>
            <a:avLst/>
            <a:gdLst>
              <a:gd name="T0" fmla="*/ 96 w 576"/>
              <a:gd name="T1" fmla="*/ 485 h 569"/>
              <a:gd name="T2" fmla="*/ 276 w 576"/>
              <a:gd name="T3" fmla="*/ 564 h 569"/>
              <a:gd name="T4" fmla="*/ 430 w 576"/>
              <a:gd name="T5" fmla="*/ 536 h 569"/>
              <a:gd name="T6" fmla="*/ 572 w 576"/>
              <a:gd name="T7" fmla="*/ 285 h 569"/>
              <a:gd name="T8" fmla="*/ 442 w 576"/>
              <a:gd name="T9" fmla="*/ 58 h 569"/>
              <a:gd name="T10" fmla="*/ 182 w 576"/>
              <a:gd name="T11" fmla="*/ 35 h 569"/>
              <a:gd name="T12" fmla="*/ 18 w 576"/>
              <a:gd name="T13" fmla="*/ 237 h 569"/>
              <a:gd name="T14" fmla="*/ 96 w 576"/>
              <a:gd name="T15" fmla="*/ 48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69">
                <a:moveTo>
                  <a:pt x="96" y="485"/>
                </a:moveTo>
                <a:cubicBezTo>
                  <a:pt x="144" y="531"/>
                  <a:pt x="209" y="559"/>
                  <a:pt x="276" y="564"/>
                </a:cubicBezTo>
                <a:cubicBezTo>
                  <a:pt x="329" y="569"/>
                  <a:pt x="383" y="560"/>
                  <a:pt x="430" y="536"/>
                </a:cubicBezTo>
                <a:cubicBezTo>
                  <a:pt x="520" y="490"/>
                  <a:pt x="576" y="386"/>
                  <a:pt x="572" y="285"/>
                </a:cubicBezTo>
                <a:cubicBezTo>
                  <a:pt x="568" y="195"/>
                  <a:pt x="518" y="107"/>
                  <a:pt x="442" y="58"/>
                </a:cubicBezTo>
                <a:cubicBezTo>
                  <a:pt x="366" y="9"/>
                  <a:pt x="266" y="0"/>
                  <a:pt x="182" y="35"/>
                </a:cubicBezTo>
                <a:cubicBezTo>
                  <a:pt x="99" y="70"/>
                  <a:pt x="35" y="148"/>
                  <a:pt x="18" y="237"/>
                </a:cubicBezTo>
                <a:cubicBezTo>
                  <a:pt x="0" y="325"/>
                  <a:pt x="31" y="422"/>
                  <a:pt x="96" y="48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4" name="Text Placeholder 23">
            <a:extLst>
              <a:ext uri="{FF2B5EF4-FFF2-40B4-BE49-F238E27FC236}">
                <a16:creationId xmlns:a16="http://schemas.microsoft.com/office/drawing/2014/main" id="{87AC1599-5ABC-BD46-92C2-A130BB3A85E9}"/>
              </a:ext>
            </a:extLst>
          </p:cNvPr>
          <p:cNvSpPr>
            <a:spLocks noGrp="1"/>
          </p:cNvSpPr>
          <p:nvPr>
            <p:ph type="body" sz="quarter" idx="17" hasCustomPrompt="1"/>
          </p:nvPr>
        </p:nvSpPr>
        <p:spPr>
          <a:xfrm>
            <a:off x="-26988" y="635798"/>
            <a:ext cx="12218988" cy="1519147"/>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60" name="Text Placeholder 23">
            <a:extLst>
              <a:ext uri="{FF2B5EF4-FFF2-40B4-BE49-F238E27FC236}">
                <a16:creationId xmlns:a16="http://schemas.microsoft.com/office/drawing/2014/main" id="{5AFB8D4A-1341-1540-B82D-1DE56A41DEDF}"/>
              </a:ext>
            </a:extLst>
          </p:cNvPr>
          <p:cNvSpPr>
            <a:spLocks noGrp="1"/>
          </p:cNvSpPr>
          <p:nvPr>
            <p:ph type="body" sz="quarter" idx="18" hasCustomPrompt="1"/>
          </p:nvPr>
        </p:nvSpPr>
        <p:spPr>
          <a:xfrm>
            <a:off x="1176663"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61" name="Text Placeholder 23">
            <a:extLst>
              <a:ext uri="{FF2B5EF4-FFF2-40B4-BE49-F238E27FC236}">
                <a16:creationId xmlns:a16="http://schemas.microsoft.com/office/drawing/2014/main" id="{C89BB678-20FE-C540-B9A7-0D1D1A43DA2F}"/>
              </a:ext>
            </a:extLst>
          </p:cNvPr>
          <p:cNvSpPr>
            <a:spLocks noGrp="1"/>
          </p:cNvSpPr>
          <p:nvPr>
            <p:ph type="body" sz="quarter" idx="19" hasCustomPrompt="1"/>
          </p:nvPr>
        </p:nvSpPr>
        <p:spPr>
          <a:xfrm>
            <a:off x="3331616"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02</a:t>
            </a:r>
          </a:p>
        </p:txBody>
      </p:sp>
      <p:sp>
        <p:nvSpPr>
          <p:cNvPr id="62" name="Text Placeholder 23">
            <a:extLst>
              <a:ext uri="{FF2B5EF4-FFF2-40B4-BE49-F238E27FC236}">
                <a16:creationId xmlns:a16="http://schemas.microsoft.com/office/drawing/2014/main" id="{F8483371-CAF9-BF40-82E4-C2B4C782EDAF}"/>
              </a:ext>
            </a:extLst>
          </p:cNvPr>
          <p:cNvSpPr>
            <a:spLocks noGrp="1"/>
          </p:cNvSpPr>
          <p:nvPr>
            <p:ph type="body" sz="quarter" idx="20" hasCustomPrompt="1"/>
          </p:nvPr>
        </p:nvSpPr>
        <p:spPr>
          <a:xfrm>
            <a:off x="5561328"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63" name="Text Placeholder 23">
            <a:extLst>
              <a:ext uri="{FF2B5EF4-FFF2-40B4-BE49-F238E27FC236}">
                <a16:creationId xmlns:a16="http://schemas.microsoft.com/office/drawing/2014/main" id="{7A4C1F4A-7B9A-294A-9894-E38001D008C1}"/>
              </a:ext>
            </a:extLst>
          </p:cNvPr>
          <p:cNvSpPr>
            <a:spLocks noGrp="1"/>
          </p:cNvSpPr>
          <p:nvPr>
            <p:ph type="body" sz="quarter" idx="21" hasCustomPrompt="1"/>
          </p:nvPr>
        </p:nvSpPr>
        <p:spPr>
          <a:xfrm>
            <a:off x="7716281" y="5171568"/>
            <a:ext cx="1620828" cy="684000"/>
          </a:xfr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STEP 04</a:t>
            </a:r>
          </a:p>
        </p:txBody>
      </p:sp>
      <p:sp>
        <p:nvSpPr>
          <p:cNvPr id="64" name="Text Placeholder 23">
            <a:extLst>
              <a:ext uri="{FF2B5EF4-FFF2-40B4-BE49-F238E27FC236}">
                <a16:creationId xmlns:a16="http://schemas.microsoft.com/office/drawing/2014/main" id="{D9F47A28-C7A5-074D-A9A7-002A016C8909}"/>
              </a:ext>
            </a:extLst>
          </p:cNvPr>
          <p:cNvSpPr>
            <a:spLocks noGrp="1"/>
          </p:cNvSpPr>
          <p:nvPr>
            <p:ph type="body" sz="quarter" idx="22" hasCustomPrompt="1"/>
          </p:nvPr>
        </p:nvSpPr>
        <p:spPr>
          <a:xfrm>
            <a:off x="9809325"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grpSp>
        <p:nvGrpSpPr>
          <p:cNvPr id="65" name="Group 64">
            <a:extLst>
              <a:ext uri="{FF2B5EF4-FFF2-40B4-BE49-F238E27FC236}">
                <a16:creationId xmlns:a16="http://schemas.microsoft.com/office/drawing/2014/main" id="{7279ECDB-E9BD-914F-9BDE-25989B33F5AC}"/>
              </a:ext>
            </a:extLst>
          </p:cNvPr>
          <p:cNvGrpSpPr/>
          <p:nvPr userDrawn="1"/>
        </p:nvGrpSpPr>
        <p:grpSpPr>
          <a:xfrm>
            <a:off x="4830849" y="6407537"/>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F7AAD1CE-7823-8C4E-94FE-5F92960C79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ECB3DCF3-E822-AE48-8D80-DA25EF678C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41215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22" presetClass="entr" presetSubtype="2"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1"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70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8" fill="hold" nodeType="withEffect">
                                  <p:stCondLst>
                                    <p:cond delay="90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 presetClass="entr" presetSubtype="4" fill="hold" nodeType="withEffect">
                                  <p:stCondLst>
                                    <p:cond delay="3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000" fill="hold"/>
                                        <p:tgtEl>
                                          <p:spTgt spid="33"/>
                                        </p:tgtEl>
                                        <p:attrNameLst>
                                          <p:attrName>ppt_x</p:attrName>
                                        </p:attrNameLst>
                                      </p:cBhvr>
                                      <p:tavLst>
                                        <p:tav tm="0">
                                          <p:val>
                                            <p:strVal val="#ppt_x"/>
                                          </p:val>
                                        </p:tav>
                                        <p:tav tm="100000">
                                          <p:val>
                                            <p:strVal val="#ppt_x"/>
                                          </p:val>
                                        </p:tav>
                                      </p:tavLst>
                                    </p:anim>
                                    <p:anim calcmode="lin" valueType="num">
                                      <p:cBhvr additive="base">
                                        <p:cTn id="36" dur="10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9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1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ppt_x"/>
                                          </p:val>
                                        </p:tav>
                                        <p:tav tm="100000">
                                          <p:val>
                                            <p:strVal val="#ppt_x"/>
                                          </p:val>
                                        </p:tav>
                                      </p:tavLst>
                                    </p:anim>
                                    <p:anim calcmode="lin" valueType="num">
                                      <p:cBhvr additive="base">
                                        <p:cTn id="44" dur="10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30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1000" fill="hold"/>
                                        <p:tgtEl>
                                          <p:spTgt spid="57"/>
                                        </p:tgtEl>
                                        <p:attrNameLst>
                                          <p:attrName>ppt_x</p:attrName>
                                        </p:attrNameLst>
                                      </p:cBhvr>
                                      <p:tavLst>
                                        <p:tav tm="0">
                                          <p:val>
                                            <p:strVal val="#ppt_x"/>
                                          </p:val>
                                        </p:tav>
                                        <p:tav tm="100000">
                                          <p:val>
                                            <p:strVal val="#ppt_x"/>
                                          </p:val>
                                        </p:tav>
                                      </p:tavLst>
                                    </p:anim>
                                    <p:anim calcmode="lin" valueType="num">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1000" fill="hold"/>
                                        <p:tgtEl>
                                          <p:spTgt spid="59"/>
                                        </p:tgtEl>
                                        <p:attrNameLst>
                                          <p:attrName>ppt_x</p:attrName>
                                        </p:attrNameLst>
                                      </p:cBhvr>
                                      <p:tavLst>
                                        <p:tav tm="0">
                                          <p:val>
                                            <p:strVal val="#ppt_x"/>
                                          </p:val>
                                        </p:tav>
                                        <p:tav tm="100000">
                                          <p:val>
                                            <p:strVal val="#ppt_x"/>
                                          </p:val>
                                        </p:tav>
                                      </p:tavLst>
                                    </p:anim>
                                    <p:anim calcmode="lin" valueType="num">
                                      <p:cBhvr additive="base">
                                        <p:cTn id="52" dur="10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70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1000" fill="hold"/>
                                        <p:tgtEl>
                                          <p:spTgt spid="58"/>
                                        </p:tgtEl>
                                        <p:attrNameLst>
                                          <p:attrName>ppt_x</p:attrName>
                                        </p:attrNameLst>
                                      </p:cBhvr>
                                      <p:tavLst>
                                        <p:tav tm="0">
                                          <p:val>
                                            <p:strVal val="#ppt_x"/>
                                          </p:val>
                                        </p:tav>
                                        <p:tav tm="100000">
                                          <p:val>
                                            <p:strVal val="#ppt_x"/>
                                          </p:val>
                                        </p:tav>
                                      </p:tavLst>
                                    </p:anim>
                                    <p:anim calcmode="lin" valueType="num">
                                      <p:cBhvr additive="base">
                                        <p:cTn id="56" dur="1000" fill="hold"/>
                                        <p:tgtEl>
                                          <p:spTgt spid="5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90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1000" fill="hold"/>
                                        <p:tgtEl>
                                          <p:spTgt spid="56"/>
                                        </p:tgtEl>
                                        <p:attrNameLst>
                                          <p:attrName>ppt_x</p:attrName>
                                        </p:attrNameLst>
                                      </p:cBhvr>
                                      <p:tavLst>
                                        <p:tav tm="0">
                                          <p:val>
                                            <p:strVal val="#ppt_x"/>
                                          </p:val>
                                        </p:tav>
                                        <p:tav tm="100000">
                                          <p:val>
                                            <p:strVal val="#ppt_x"/>
                                          </p:val>
                                        </p:tav>
                                      </p:tavLst>
                                    </p:anim>
                                    <p:anim calcmode="lin" valueType="num">
                                      <p:cBhvr additive="base">
                                        <p:cTn id="60" dur="10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10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1000" fill="hold"/>
                                        <p:tgtEl>
                                          <p:spTgt spid="55"/>
                                        </p:tgtEl>
                                        <p:attrNameLst>
                                          <p:attrName>ppt_x</p:attrName>
                                        </p:attrNameLst>
                                      </p:cBhvr>
                                      <p:tavLst>
                                        <p:tav tm="0">
                                          <p:val>
                                            <p:strVal val="#ppt_x"/>
                                          </p:val>
                                        </p:tav>
                                        <p:tav tm="100000">
                                          <p:val>
                                            <p:strVal val="#ppt_x"/>
                                          </p:val>
                                        </p:tav>
                                      </p:tavLst>
                                    </p:anim>
                                    <p:anim calcmode="lin" valueType="num">
                                      <p:cBhvr additive="base">
                                        <p:cTn id="6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Step Inforgraphic  A">
    <p:spTree>
      <p:nvGrpSpPr>
        <p:cNvPr id="1" name=""/>
        <p:cNvGrpSpPr/>
        <p:nvPr/>
      </p:nvGrpSpPr>
      <p:grpSpPr>
        <a:xfrm>
          <a:off x="0" y="0"/>
          <a:ext cx="0" cy="0"/>
          <a:chOff x="0" y="0"/>
          <a:chExt cx="0" cy="0"/>
        </a:xfrm>
      </p:grpSpPr>
      <p:sp>
        <p:nvSpPr>
          <p:cNvPr id="42" name="Freeform 19">
            <a:extLst>
              <a:ext uri="{FF2B5EF4-FFF2-40B4-BE49-F238E27FC236}">
                <a16:creationId xmlns:a16="http://schemas.microsoft.com/office/drawing/2014/main" id="{1F2A4B0D-2827-A843-B3CA-C22B4C4D8DD5}"/>
              </a:ext>
            </a:extLst>
          </p:cNvPr>
          <p:cNvSpPr>
            <a:spLocks/>
          </p:cNvSpPr>
          <p:nvPr userDrawn="1"/>
        </p:nvSpPr>
        <p:spPr bwMode="auto">
          <a:xfrm>
            <a:off x="5434079" y="4510086"/>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3" name="Freeform 20">
            <a:extLst>
              <a:ext uri="{FF2B5EF4-FFF2-40B4-BE49-F238E27FC236}">
                <a16:creationId xmlns:a16="http://schemas.microsoft.com/office/drawing/2014/main" id="{02ED3060-0E88-1944-896A-39D79B738A15}"/>
              </a:ext>
            </a:extLst>
          </p:cNvPr>
          <p:cNvSpPr>
            <a:spLocks/>
          </p:cNvSpPr>
          <p:nvPr userDrawn="1"/>
        </p:nvSpPr>
        <p:spPr bwMode="auto">
          <a:xfrm>
            <a:off x="5392804" y="3154361"/>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solidFill>
            <a:srgbClr val="51A9BA"/>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4" name="Freeform 21">
            <a:extLst>
              <a:ext uri="{FF2B5EF4-FFF2-40B4-BE49-F238E27FC236}">
                <a16:creationId xmlns:a16="http://schemas.microsoft.com/office/drawing/2014/main" id="{1C163ED5-0EC6-DB4C-B83E-F92E50B25D55}"/>
              </a:ext>
            </a:extLst>
          </p:cNvPr>
          <p:cNvSpPr>
            <a:spLocks/>
          </p:cNvSpPr>
          <p:nvPr userDrawn="1"/>
        </p:nvSpPr>
        <p:spPr bwMode="auto">
          <a:xfrm>
            <a:off x="5368991" y="1827211"/>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solidFill>
            <a:srgbClr val="F3BDB7"/>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5" name="Freeform 22">
            <a:extLst>
              <a:ext uri="{FF2B5EF4-FFF2-40B4-BE49-F238E27FC236}">
                <a16:creationId xmlns:a16="http://schemas.microsoft.com/office/drawing/2014/main" id="{061841D1-205C-8049-91F6-35D80261790F}"/>
              </a:ext>
            </a:extLst>
          </p:cNvPr>
          <p:cNvSpPr>
            <a:spLocks/>
          </p:cNvSpPr>
          <p:nvPr userDrawn="1"/>
        </p:nvSpPr>
        <p:spPr bwMode="auto">
          <a:xfrm>
            <a:off x="5430904" y="547686"/>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 name="Freeform 14">
            <a:extLst>
              <a:ext uri="{FF2B5EF4-FFF2-40B4-BE49-F238E27FC236}">
                <a16:creationId xmlns:a16="http://schemas.microsoft.com/office/drawing/2014/main" id="{28B09706-5A5E-3D4A-A608-3CB6F39910FA}"/>
              </a:ext>
            </a:extLst>
          </p:cNvPr>
          <p:cNvSpPr>
            <a:spLocks/>
          </p:cNvSpPr>
          <p:nvPr userDrawn="1"/>
        </p:nvSpPr>
        <p:spPr bwMode="auto">
          <a:xfrm>
            <a:off x="3905250" y="2355851"/>
            <a:ext cx="1429068" cy="32702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5" name="Freeform 15">
            <a:extLst>
              <a:ext uri="{FF2B5EF4-FFF2-40B4-BE49-F238E27FC236}">
                <a16:creationId xmlns:a16="http://schemas.microsoft.com/office/drawing/2014/main" id="{A9547442-AE37-694C-9DEB-4A8C3A57BAA5}"/>
              </a:ext>
            </a:extLst>
          </p:cNvPr>
          <p:cNvSpPr>
            <a:spLocks/>
          </p:cNvSpPr>
          <p:nvPr userDrawn="1"/>
        </p:nvSpPr>
        <p:spPr bwMode="auto">
          <a:xfrm>
            <a:off x="3646488" y="3929063"/>
            <a:ext cx="1620828" cy="1117600"/>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6">
            <a:extLst>
              <a:ext uri="{FF2B5EF4-FFF2-40B4-BE49-F238E27FC236}">
                <a16:creationId xmlns:a16="http://schemas.microsoft.com/office/drawing/2014/main" id="{642F6369-5A9A-B348-8F77-FA6440634C22}"/>
              </a:ext>
            </a:extLst>
          </p:cNvPr>
          <p:cNvSpPr>
            <a:spLocks/>
          </p:cNvSpPr>
          <p:nvPr userDrawn="1"/>
        </p:nvSpPr>
        <p:spPr bwMode="auto">
          <a:xfrm>
            <a:off x="3908425" y="3419476"/>
            <a:ext cx="1438199" cy="311150"/>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 name="Freeform 17">
            <a:extLst>
              <a:ext uri="{FF2B5EF4-FFF2-40B4-BE49-F238E27FC236}">
                <a16:creationId xmlns:a16="http://schemas.microsoft.com/office/drawing/2014/main" id="{E9579EB1-A110-CB41-B1DB-A66274A853D6}"/>
              </a:ext>
            </a:extLst>
          </p:cNvPr>
          <p:cNvSpPr>
            <a:spLocks/>
          </p:cNvSpPr>
          <p:nvPr userDrawn="1"/>
        </p:nvSpPr>
        <p:spPr bwMode="auto">
          <a:xfrm>
            <a:off x="3638550" y="1063626"/>
            <a:ext cx="1620828" cy="1116012"/>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8" name="Freeform 18">
            <a:extLst>
              <a:ext uri="{FF2B5EF4-FFF2-40B4-BE49-F238E27FC236}">
                <a16:creationId xmlns:a16="http://schemas.microsoft.com/office/drawing/2014/main" id="{7CF63970-00FB-5143-AF4E-65C97618E940}"/>
              </a:ext>
            </a:extLst>
          </p:cNvPr>
          <p:cNvSpPr>
            <a:spLocks/>
          </p:cNvSpPr>
          <p:nvPr userDrawn="1"/>
        </p:nvSpPr>
        <p:spPr bwMode="auto">
          <a:xfrm>
            <a:off x="485776" y="1847851"/>
            <a:ext cx="3289300" cy="2366962"/>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9" name="Freeform 19">
            <a:extLst>
              <a:ext uri="{FF2B5EF4-FFF2-40B4-BE49-F238E27FC236}">
                <a16:creationId xmlns:a16="http://schemas.microsoft.com/office/drawing/2014/main" id="{101D9917-16C9-0548-89D0-BA092869CC79}"/>
              </a:ext>
            </a:extLst>
          </p:cNvPr>
          <p:cNvSpPr>
            <a:spLocks/>
          </p:cNvSpPr>
          <p:nvPr userDrawn="1"/>
        </p:nvSpPr>
        <p:spPr bwMode="auto">
          <a:xfrm>
            <a:off x="5483149" y="4446588"/>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1" name="Freeform 21">
            <a:extLst>
              <a:ext uri="{FF2B5EF4-FFF2-40B4-BE49-F238E27FC236}">
                <a16:creationId xmlns:a16="http://schemas.microsoft.com/office/drawing/2014/main" id="{DE2E0A81-364E-2643-8B6A-0A5DB67B26A6}"/>
              </a:ext>
            </a:extLst>
          </p:cNvPr>
          <p:cNvSpPr>
            <a:spLocks/>
          </p:cNvSpPr>
          <p:nvPr userDrawn="1"/>
        </p:nvSpPr>
        <p:spPr bwMode="auto">
          <a:xfrm>
            <a:off x="5418061" y="1763713"/>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2" name="Freeform 22">
            <a:extLst>
              <a:ext uri="{FF2B5EF4-FFF2-40B4-BE49-F238E27FC236}">
                <a16:creationId xmlns:a16="http://schemas.microsoft.com/office/drawing/2014/main" id="{3A513498-D614-6548-B3AC-8754D21AF881}"/>
              </a:ext>
            </a:extLst>
          </p:cNvPr>
          <p:cNvSpPr>
            <a:spLocks/>
          </p:cNvSpPr>
          <p:nvPr userDrawn="1"/>
        </p:nvSpPr>
        <p:spPr bwMode="auto">
          <a:xfrm>
            <a:off x="5479974" y="484188"/>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4" name="Text Placeholder 23">
            <a:extLst>
              <a:ext uri="{FF2B5EF4-FFF2-40B4-BE49-F238E27FC236}">
                <a16:creationId xmlns:a16="http://schemas.microsoft.com/office/drawing/2014/main" id="{0F30DEAA-F7DC-8540-AC8C-CB9D518EDD44}"/>
              </a:ext>
            </a:extLst>
          </p:cNvPr>
          <p:cNvSpPr>
            <a:spLocks noGrp="1"/>
          </p:cNvSpPr>
          <p:nvPr>
            <p:ph type="body" sz="quarter" idx="17" hasCustomPrompt="1"/>
          </p:nvPr>
        </p:nvSpPr>
        <p:spPr>
          <a:xfrm>
            <a:off x="485775" y="1847849"/>
            <a:ext cx="3289300" cy="236696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35" name="Text Placeholder 23">
            <a:extLst>
              <a:ext uri="{FF2B5EF4-FFF2-40B4-BE49-F238E27FC236}">
                <a16:creationId xmlns:a16="http://schemas.microsoft.com/office/drawing/2014/main" id="{69F55EDA-053A-A54B-A009-B1C656BAA61F}"/>
              </a:ext>
            </a:extLst>
          </p:cNvPr>
          <p:cNvSpPr>
            <a:spLocks noGrp="1"/>
          </p:cNvSpPr>
          <p:nvPr>
            <p:ph type="body" sz="quarter" idx="18" hasCustomPrompt="1"/>
          </p:nvPr>
        </p:nvSpPr>
        <p:spPr>
          <a:xfrm>
            <a:off x="6791324" y="721625"/>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01</a:t>
            </a:r>
          </a:p>
        </p:txBody>
      </p:sp>
      <p:sp>
        <p:nvSpPr>
          <p:cNvPr id="39" name="Text Placeholder 23">
            <a:extLst>
              <a:ext uri="{FF2B5EF4-FFF2-40B4-BE49-F238E27FC236}">
                <a16:creationId xmlns:a16="http://schemas.microsoft.com/office/drawing/2014/main" id="{76053A5A-C71E-0249-9CAB-69A9DD0E411A}"/>
              </a:ext>
            </a:extLst>
          </p:cNvPr>
          <p:cNvSpPr>
            <a:spLocks noGrp="1"/>
          </p:cNvSpPr>
          <p:nvPr>
            <p:ph type="body" sz="quarter" idx="19" hasCustomPrompt="1"/>
          </p:nvPr>
        </p:nvSpPr>
        <p:spPr>
          <a:xfrm>
            <a:off x="6791324" y="2058300"/>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02</a:t>
            </a:r>
          </a:p>
        </p:txBody>
      </p:sp>
      <p:sp>
        <p:nvSpPr>
          <p:cNvPr id="40" name="Text Placeholder 23">
            <a:extLst>
              <a:ext uri="{FF2B5EF4-FFF2-40B4-BE49-F238E27FC236}">
                <a16:creationId xmlns:a16="http://schemas.microsoft.com/office/drawing/2014/main" id="{3A4A2615-B582-BE42-A65A-B3FE8DFA69F9}"/>
              </a:ext>
            </a:extLst>
          </p:cNvPr>
          <p:cNvSpPr>
            <a:spLocks noGrp="1"/>
          </p:cNvSpPr>
          <p:nvPr>
            <p:ph type="body" sz="quarter" idx="20" hasCustomPrompt="1"/>
          </p:nvPr>
        </p:nvSpPr>
        <p:spPr>
          <a:xfrm>
            <a:off x="6791324" y="3372724"/>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03</a:t>
            </a:r>
          </a:p>
        </p:txBody>
      </p:sp>
      <p:sp>
        <p:nvSpPr>
          <p:cNvPr id="41" name="Text Placeholder 23">
            <a:extLst>
              <a:ext uri="{FF2B5EF4-FFF2-40B4-BE49-F238E27FC236}">
                <a16:creationId xmlns:a16="http://schemas.microsoft.com/office/drawing/2014/main" id="{AFC65F77-1A6A-484D-B676-0EC9CCC8B358}"/>
              </a:ext>
            </a:extLst>
          </p:cNvPr>
          <p:cNvSpPr>
            <a:spLocks noGrp="1"/>
          </p:cNvSpPr>
          <p:nvPr>
            <p:ph type="body" sz="quarter" idx="21" hasCustomPrompt="1"/>
          </p:nvPr>
        </p:nvSpPr>
        <p:spPr>
          <a:xfrm>
            <a:off x="6791324" y="4710242"/>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46" name="Freeform 20">
            <a:extLst>
              <a:ext uri="{FF2B5EF4-FFF2-40B4-BE49-F238E27FC236}">
                <a16:creationId xmlns:a16="http://schemas.microsoft.com/office/drawing/2014/main" id="{C5457E6F-0731-FF43-9C7D-284F117DC35E}"/>
              </a:ext>
            </a:extLst>
          </p:cNvPr>
          <p:cNvSpPr>
            <a:spLocks/>
          </p:cNvSpPr>
          <p:nvPr userDrawn="1"/>
        </p:nvSpPr>
        <p:spPr bwMode="auto">
          <a:xfrm>
            <a:off x="5441874" y="3090863"/>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2481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2" presetClass="entr" presetSubtype="8" fill="hold" nodeType="withEffect">
                                  <p:stCondLst>
                                    <p:cond delay="1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70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2" fill="hold"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1+#ppt_w/2"/>
                                          </p:val>
                                        </p:tav>
                                        <p:tav tm="100000">
                                          <p:val>
                                            <p:strVal val="#ppt_x"/>
                                          </p:val>
                                        </p:tav>
                                      </p:tavLst>
                                    </p:anim>
                                    <p:anim calcmode="lin" valueType="num">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65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8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5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1000" fill="hold"/>
                                        <p:tgtEl>
                                          <p:spTgt spid="42"/>
                                        </p:tgtEl>
                                        <p:attrNameLst>
                                          <p:attrName>ppt_x</p:attrName>
                                        </p:attrNameLst>
                                      </p:cBhvr>
                                      <p:tavLst>
                                        <p:tav tm="0">
                                          <p:val>
                                            <p:strVal val="1+#ppt_w/2"/>
                                          </p:val>
                                        </p:tav>
                                        <p:tav tm="100000">
                                          <p:val>
                                            <p:strVal val="#ppt_x"/>
                                          </p:val>
                                        </p:tav>
                                      </p:tavLst>
                                    </p:anim>
                                    <p:anim calcmode="lin" valueType="num">
                                      <p:cBhvr additive="base">
                                        <p:cTn id="37" dur="10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4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000" fill="hold"/>
                                        <p:tgtEl>
                                          <p:spTgt spid="43"/>
                                        </p:tgtEl>
                                        <p:attrNameLst>
                                          <p:attrName>ppt_x</p:attrName>
                                        </p:attrNameLst>
                                      </p:cBhvr>
                                      <p:tavLst>
                                        <p:tav tm="0">
                                          <p:val>
                                            <p:strVal val="1+#ppt_w/2"/>
                                          </p:val>
                                        </p:tav>
                                        <p:tav tm="100000">
                                          <p:val>
                                            <p:strVal val="#ppt_x"/>
                                          </p:val>
                                        </p:tav>
                                      </p:tavLst>
                                    </p:anim>
                                    <p:anim calcmode="lin" valueType="num">
                                      <p:cBhvr additive="base">
                                        <p:cTn id="41" dur="10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6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000" fill="hold"/>
                                        <p:tgtEl>
                                          <p:spTgt spid="44"/>
                                        </p:tgtEl>
                                        <p:attrNameLst>
                                          <p:attrName>ppt_x</p:attrName>
                                        </p:attrNameLst>
                                      </p:cBhvr>
                                      <p:tavLst>
                                        <p:tav tm="0">
                                          <p:val>
                                            <p:strVal val="1+#ppt_w/2"/>
                                          </p:val>
                                        </p:tav>
                                        <p:tav tm="100000">
                                          <p:val>
                                            <p:strVal val="#ppt_x"/>
                                          </p:val>
                                        </p:tav>
                                      </p:tavLst>
                                    </p:anim>
                                    <p:anim calcmode="lin" valueType="num">
                                      <p:cBhvr additive="base">
                                        <p:cTn id="45" dur="100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85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1000" fill="hold"/>
                                        <p:tgtEl>
                                          <p:spTgt spid="45"/>
                                        </p:tgtEl>
                                        <p:attrNameLst>
                                          <p:attrName>ppt_x</p:attrName>
                                        </p:attrNameLst>
                                      </p:cBhvr>
                                      <p:tavLst>
                                        <p:tav tm="0">
                                          <p:val>
                                            <p:strVal val="1+#ppt_w/2"/>
                                          </p:val>
                                        </p:tav>
                                        <p:tav tm="100000">
                                          <p:val>
                                            <p:strVal val="#ppt_x"/>
                                          </p:val>
                                        </p:tav>
                                      </p:tavLst>
                                    </p:anim>
                                    <p:anim calcmode="lin" valueType="num">
                                      <p:cBhvr additive="base">
                                        <p:cTn id="49" dur="100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45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1+#ppt_w/2"/>
                                          </p:val>
                                        </p:tav>
                                        <p:tav tm="100000">
                                          <p:val>
                                            <p:strVal val="#ppt_x"/>
                                          </p:val>
                                        </p:tav>
                                      </p:tavLst>
                                    </p:anim>
                                    <p:anim calcmode="lin" valueType="num">
                                      <p:cBhvr additive="base">
                                        <p:cTn id="53"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Step Pyramid Inforgraphic">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3" name="Group 2">
            <a:extLst>
              <a:ext uri="{FF2B5EF4-FFF2-40B4-BE49-F238E27FC236}">
                <a16:creationId xmlns:a16="http://schemas.microsoft.com/office/drawing/2014/main" id="{526BC4A4-7348-3D43-A197-C9D63DD2C15E}"/>
              </a:ext>
            </a:extLst>
          </p:cNvPr>
          <p:cNvGrpSpPr/>
          <p:nvPr userDrawn="1"/>
        </p:nvGrpSpPr>
        <p:grpSpPr>
          <a:xfrm>
            <a:off x="6710374" y="314126"/>
            <a:ext cx="5143500" cy="5802927"/>
            <a:chOff x="3104137" y="262893"/>
            <a:chExt cx="6178799" cy="5377172"/>
          </a:xfrm>
        </p:grpSpPr>
        <p:sp>
          <p:nvSpPr>
            <p:cNvPr id="54" name="Freeform 53">
              <a:extLst>
                <a:ext uri="{FF2B5EF4-FFF2-40B4-BE49-F238E27FC236}">
                  <a16:creationId xmlns:a16="http://schemas.microsoft.com/office/drawing/2014/main" id="{D59593B2-A13C-434C-ABEB-6F8FAB6B4923}"/>
                </a:ext>
              </a:extLst>
            </p:cNvPr>
            <p:cNvSpPr>
              <a:spLocks/>
            </p:cNvSpPr>
            <p:nvPr userDrawn="1"/>
          </p:nvSpPr>
          <p:spPr bwMode="auto">
            <a:xfrm>
              <a:off x="5989710" y="262893"/>
              <a:ext cx="858275" cy="1219379"/>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58" name="Freeform 57">
              <a:extLst>
                <a:ext uri="{FF2B5EF4-FFF2-40B4-BE49-F238E27FC236}">
                  <a16:creationId xmlns:a16="http://schemas.microsoft.com/office/drawing/2014/main" id="{B1D45376-43AE-504E-BD39-88D41BF703A1}"/>
                </a:ext>
              </a:extLst>
            </p:cNvPr>
            <p:cNvSpPr>
              <a:spLocks/>
            </p:cNvSpPr>
            <p:nvPr userDrawn="1"/>
          </p:nvSpPr>
          <p:spPr bwMode="auto">
            <a:xfrm>
              <a:off x="6713270" y="1901382"/>
              <a:ext cx="955314" cy="1046363"/>
            </a:xfrm>
            <a:custGeom>
              <a:avLst/>
              <a:gdLst>
                <a:gd name="connsiteX0" fmla="*/ 0 w 955314"/>
                <a:gd name="connsiteY0" fmla="*/ 0 h 1120835"/>
                <a:gd name="connsiteX1" fmla="*/ 304362 w 955314"/>
                <a:gd name="connsiteY1" fmla="*/ 695 h 1120835"/>
                <a:gd name="connsiteX2" fmla="*/ 833498 w 955314"/>
                <a:gd name="connsiteY2" fmla="*/ 934145 h 1120835"/>
                <a:gd name="connsiteX3" fmla="*/ 955314 w 955314"/>
                <a:gd name="connsiteY3" fmla="*/ 1120835 h 1120835"/>
                <a:gd name="connsiteX4" fmla="*/ 658491 w 955314"/>
                <a:gd name="connsiteY4" fmla="*/ 1120835 h 112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14" h="1120835">
                  <a:moveTo>
                    <a:pt x="0" y="0"/>
                  </a:moveTo>
                  <a:lnTo>
                    <a:pt x="304362" y="695"/>
                  </a:lnTo>
                  <a:cubicBezTo>
                    <a:pt x="479472" y="309305"/>
                    <a:pt x="658388" y="621725"/>
                    <a:pt x="833498" y="934145"/>
                  </a:cubicBezTo>
                  <a:cubicBezTo>
                    <a:pt x="871566" y="998915"/>
                    <a:pt x="917247" y="1059875"/>
                    <a:pt x="955314" y="1120835"/>
                  </a:cubicBezTo>
                  <a:lnTo>
                    <a:pt x="658491" y="1120835"/>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67" name="Freeform 66">
              <a:extLst>
                <a:ext uri="{FF2B5EF4-FFF2-40B4-BE49-F238E27FC236}">
                  <a16:creationId xmlns:a16="http://schemas.microsoft.com/office/drawing/2014/main" id="{D1839C6C-DC7F-2F4D-9528-5C59923BABA7}"/>
                </a:ext>
              </a:extLst>
            </p:cNvPr>
            <p:cNvSpPr>
              <a:spLocks/>
            </p:cNvSpPr>
            <p:nvPr userDrawn="1"/>
          </p:nvSpPr>
          <p:spPr bwMode="auto">
            <a:xfrm>
              <a:off x="7538101" y="3171902"/>
              <a:ext cx="916161" cy="1096804"/>
            </a:xfrm>
            <a:custGeom>
              <a:avLst/>
              <a:gdLst>
                <a:gd name="connsiteX0" fmla="*/ 0 w 916161"/>
                <a:gd name="connsiteY0" fmla="*/ 0 h 1096804"/>
                <a:gd name="connsiteX1" fmla="*/ 276809 w 916161"/>
                <a:gd name="connsiteY1" fmla="*/ 82 h 1096804"/>
                <a:gd name="connsiteX2" fmla="*/ 916161 w 916161"/>
                <a:gd name="connsiteY2" fmla="*/ 1096109 h 1096804"/>
                <a:gd name="connsiteX3" fmla="*/ 644373 w 916161"/>
                <a:gd name="connsiteY3" fmla="*/ 1096804 h 1096804"/>
              </a:gdLst>
              <a:ahLst/>
              <a:cxnLst>
                <a:cxn ang="0">
                  <a:pos x="connsiteX0" y="connsiteY0"/>
                </a:cxn>
                <a:cxn ang="0">
                  <a:pos x="connsiteX1" y="connsiteY1"/>
                </a:cxn>
                <a:cxn ang="0">
                  <a:pos x="connsiteX2" y="connsiteY2"/>
                </a:cxn>
                <a:cxn ang="0">
                  <a:pos x="connsiteX3" y="connsiteY3"/>
                </a:cxn>
              </a:cxnLst>
              <a:rect l="l" t="t" r="r" b="b"/>
              <a:pathLst>
                <a:path w="916161" h="1096804">
                  <a:moveTo>
                    <a:pt x="0" y="0"/>
                  </a:moveTo>
                  <a:lnTo>
                    <a:pt x="276809" y="82"/>
                  </a:lnTo>
                  <a:cubicBezTo>
                    <a:pt x="489926" y="365424"/>
                    <a:pt x="703044" y="730767"/>
                    <a:pt x="916161" y="1096109"/>
                  </a:cubicBezTo>
                  <a:lnTo>
                    <a:pt x="644373" y="1096804"/>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70" name="Freeform 69">
              <a:extLst>
                <a:ext uri="{FF2B5EF4-FFF2-40B4-BE49-F238E27FC236}">
                  <a16:creationId xmlns:a16="http://schemas.microsoft.com/office/drawing/2014/main" id="{04078855-8443-F445-BEDE-BB9CEAD5D076}"/>
                </a:ext>
              </a:extLst>
            </p:cNvPr>
            <p:cNvSpPr>
              <a:spLocks/>
            </p:cNvSpPr>
            <p:nvPr userDrawn="1"/>
          </p:nvSpPr>
          <p:spPr bwMode="auto">
            <a:xfrm>
              <a:off x="8316107" y="4438948"/>
              <a:ext cx="966829" cy="1201117"/>
            </a:xfrm>
            <a:custGeom>
              <a:avLst/>
              <a:gdLst>
                <a:gd name="connsiteX0" fmla="*/ 0 w 966830"/>
                <a:gd name="connsiteY0" fmla="*/ 0 h 1201117"/>
                <a:gd name="connsiteX1" fmla="*/ 266766 w 966830"/>
                <a:gd name="connsiteY1" fmla="*/ 428 h 1201117"/>
                <a:gd name="connsiteX2" fmla="*/ 966830 w 966830"/>
                <a:gd name="connsiteY2" fmla="*/ 1200268 h 1201117"/>
                <a:gd name="connsiteX3" fmla="*/ 705656 w 966830"/>
                <a:gd name="connsiteY3" fmla="*/ 1201117 h 1201117"/>
              </a:gdLst>
              <a:ahLst/>
              <a:cxnLst>
                <a:cxn ang="0">
                  <a:pos x="connsiteX0" y="connsiteY0"/>
                </a:cxn>
                <a:cxn ang="0">
                  <a:pos x="connsiteX1" y="connsiteY1"/>
                </a:cxn>
                <a:cxn ang="0">
                  <a:pos x="connsiteX2" y="connsiteY2"/>
                </a:cxn>
                <a:cxn ang="0">
                  <a:pos x="connsiteX3" y="connsiteY3"/>
                </a:cxn>
              </a:cxnLst>
              <a:rect l="l" t="t" r="r" b="b"/>
              <a:pathLst>
                <a:path w="966830" h="1201117">
                  <a:moveTo>
                    <a:pt x="0" y="0"/>
                  </a:moveTo>
                  <a:lnTo>
                    <a:pt x="266766" y="428"/>
                  </a:lnTo>
                  <a:cubicBezTo>
                    <a:pt x="498852" y="396566"/>
                    <a:pt x="734744" y="800322"/>
                    <a:pt x="966830" y="1200268"/>
                  </a:cubicBezTo>
                  <a:lnTo>
                    <a:pt x="705656" y="1201117"/>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27" name="Freeform 16">
              <a:extLst>
                <a:ext uri="{FF2B5EF4-FFF2-40B4-BE49-F238E27FC236}">
                  <a16:creationId xmlns:a16="http://schemas.microsoft.com/office/drawing/2014/main" id="{5BBCDE99-AB49-6C4E-A7B4-1CAB0BC16329}"/>
                </a:ext>
              </a:extLst>
            </p:cNvPr>
            <p:cNvSpPr>
              <a:spLocks/>
            </p:cNvSpPr>
            <p:nvPr userDrawn="1"/>
          </p:nvSpPr>
          <p:spPr bwMode="auto">
            <a:xfrm>
              <a:off x="5252434" y="305808"/>
              <a:ext cx="1595551" cy="1422258"/>
            </a:xfrm>
            <a:custGeom>
              <a:avLst/>
              <a:gdLst>
                <a:gd name="T0" fmla="*/ 184 w 369"/>
                <a:gd name="T1" fmla="*/ 0 h 321"/>
                <a:gd name="T2" fmla="*/ 0 w 369"/>
                <a:gd name="T3" fmla="*/ 321 h 321"/>
                <a:gd name="T4" fmla="*/ 369 w 369"/>
                <a:gd name="T5" fmla="*/ 320 h 321"/>
                <a:gd name="T6" fmla="*/ 184 w 369"/>
                <a:gd name="T7" fmla="*/ 0 h 321"/>
              </a:gdLst>
              <a:ahLst/>
              <a:cxnLst>
                <a:cxn ang="0">
                  <a:pos x="T0" y="T1"/>
                </a:cxn>
                <a:cxn ang="0">
                  <a:pos x="T2" y="T3"/>
                </a:cxn>
                <a:cxn ang="0">
                  <a:pos x="T4" y="T5"/>
                </a:cxn>
                <a:cxn ang="0">
                  <a:pos x="T6" y="T7"/>
                </a:cxn>
              </a:cxnLst>
              <a:rect l="0" t="0" r="r" b="b"/>
              <a:pathLst>
                <a:path w="369" h="321">
                  <a:moveTo>
                    <a:pt x="184" y="0"/>
                  </a:moveTo>
                  <a:cubicBezTo>
                    <a:pt x="122" y="107"/>
                    <a:pt x="61" y="214"/>
                    <a:pt x="0" y="321"/>
                  </a:cubicBezTo>
                  <a:cubicBezTo>
                    <a:pt x="123" y="321"/>
                    <a:pt x="246" y="320"/>
                    <a:pt x="369" y="320"/>
                  </a:cubicBezTo>
                  <a:cubicBezTo>
                    <a:pt x="308" y="214"/>
                    <a:pt x="245" y="106"/>
                    <a:pt x="184"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17">
              <a:extLst>
                <a:ext uri="{FF2B5EF4-FFF2-40B4-BE49-F238E27FC236}">
                  <a16:creationId xmlns:a16="http://schemas.microsoft.com/office/drawing/2014/main" id="{E2D4C410-6E78-B447-803B-1BFBD0F7BC47}"/>
                </a:ext>
              </a:extLst>
            </p:cNvPr>
            <p:cNvSpPr>
              <a:spLocks/>
            </p:cNvSpPr>
            <p:nvPr userDrawn="1"/>
          </p:nvSpPr>
          <p:spPr bwMode="auto">
            <a:xfrm>
              <a:off x="4595087" y="1845093"/>
              <a:ext cx="2965451" cy="1138560"/>
            </a:xfrm>
            <a:custGeom>
              <a:avLst/>
              <a:gdLst>
                <a:gd name="T0" fmla="*/ 608 w 779"/>
                <a:gd name="T1" fmla="*/ 1 h 295"/>
                <a:gd name="T2" fmla="*/ 170 w 779"/>
                <a:gd name="T3" fmla="*/ 0 h 295"/>
                <a:gd name="T4" fmla="*/ 0 w 779"/>
                <a:gd name="T5" fmla="*/ 295 h 295"/>
                <a:gd name="T6" fmla="*/ 779 w 779"/>
                <a:gd name="T7" fmla="*/ 295 h 295"/>
                <a:gd name="T8" fmla="*/ 747 w 779"/>
                <a:gd name="T9" fmla="*/ 246 h 295"/>
                <a:gd name="T10" fmla="*/ 608 w 779"/>
                <a:gd name="T11" fmla="*/ 1 h 295"/>
              </a:gdLst>
              <a:ahLst/>
              <a:cxnLst>
                <a:cxn ang="0">
                  <a:pos x="T0" y="T1"/>
                </a:cxn>
                <a:cxn ang="0">
                  <a:pos x="T2" y="T3"/>
                </a:cxn>
                <a:cxn ang="0">
                  <a:pos x="T4" y="T5"/>
                </a:cxn>
                <a:cxn ang="0">
                  <a:pos x="T6" y="T7"/>
                </a:cxn>
                <a:cxn ang="0">
                  <a:pos x="T8" y="T9"/>
                </a:cxn>
                <a:cxn ang="0">
                  <a:pos x="T10" y="T11"/>
                </a:cxn>
              </a:cxnLst>
              <a:rect l="0" t="0" r="r" b="b"/>
              <a:pathLst>
                <a:path w="779" h="295">
                  <a:moveTo>
                    <a:pt x="608" y="1"/>
                  </a:moveTo>
                  <a:cubicBezTo>
                    <a:pt x="462" y="1"/>
                    <a:pt x="316" y="0"/>
                    <a:pt x="170" y="0"/>
                  </a:cubicBezTo>
                  <a:cubicBezTo>
                    <a:pt x="112" y="98"/>
                    <a:pt x="55" y="196"/>
                    <a:pt x="0" y="295"/>
                  </a:cubicBezTo>
                  <a:cubicBezTo>
                    <a:pt x="260" y="295"/>
                    <a:pt x="519" y="295"/>
                    <a:pt x="779" y="295"/>
                  </a:cubicBezTo>
                  <a:cubicBezTo>
                    <a:pt x="769" y="279"/>
                    <a:pt x="757" y="263"/>
                    <a:pt x="747" y="246"/>
                  </a:cubicBezTo>
                  <a:cubicBezTo>
                    <a:pt x="701" y="164"/>
                    <a:pt x="654" y="82"/>
                    <a:pt x="608" y="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18">
              <a:extLst>
                <a:ext uri="{FF2B5EF4-FFF2-40B4-BE49-F238E27FC236}">
                  <a16:creationId xmlns:a16="http://schemas.microsoft.com/office/drawing/2014/main" id="{67A4EFF5-4E06-9242-A7EB-81DF2AFF11B9}"/>
                </a:ext>
              </a:extLst>
            </p:cNvPr>
            <p:cNvSpPr>
              <a:spLocks/>
            </p:cNvSpPr>
            <p:nvPr userDrawn="1"/>
          </p:nvSpPr>
          <p:spPr bwMode="auto">
            <a:xfrm>
              <a:off x="3875021" y="3121844"/>
              <a:ext cx="4464050" cy="1111250"/>
            </a:xfrm>
            <a:custGeom>
              <a:avLst/>
              <a:gdLst>
                <a:gd name="T0" fmla="*/ 165 w 1173"/>
                <a:gd name="T1" fmla="*/ 0 h 292"/>
                <a:gd name="T2" fmla="*/ 0 w 1173"/>
                <a:gd name="T3" fmla="*/ 292 h 292"/>
                <a:gd name="T4" fmla="*/ 1173 w 1173"/>
                <a:gd name="T5" fmla="*/ 289 h 292"/>
                <a:gd name="T6" fmla="*/ 1005 w 1173"/>
                <a:gd name="T7" fmla="*/ 1 h 292"/>
                <a:gd name="T8" fmla="*/ 165 w 1173"/>
                <a:gd name="T9" fmla="*/ 0 h 292"/>
              </a:gdLst>
              <a:ahLst/>
              <a:cxnLst>
                <a:cxn ang="0">
                  <a:pos x="T0" y="T1"/>
                </a:cxn>
                <a:cxn ang="0">
                  <a:pos x="T2" y="T3"/>
                </a:cxn>
                <a:cxn ang="0">
                  <a:pos x="T4" y="T5"/>
                </a:cxn>
                <a:cxn ang="0">
                  <a:pos x="T6" y="T7"/>
                </a:cxn>
                <a:cxn ang="0">
                  <a:pos x="T8" y="T9"/>
                </a:cxn>
              </a:cxnLst>
              <a:rect l="0" t="0" r="r" b="b"/>
              <a:pathLst>
                <a:path w="1173" h="292">
                  <a:moveTo>
                    <a:pt x="165" y="0"/>
                  </a:moveTo>
                  <a:cubicBezTo>
                    <a:pt x="110" y="98"/>
                    <a:pt x="55" y="195"/>
                    <a:pt x="0" y="292"/>
                  </a:cubicBezTo>
                  <a:cubicBezTo>
                    <a:pt x="391" y="291"/>
                    <a:pt x="782" y="290"/>
                    <a:pt x="1173" y="289"/>
                  </a:cubicBezTo>
                  <a:cubicBezTo>
                    <a:pt x="1117" y="193"/>
                    <a:pt x="1061" y="97"/>
                    <a:pt x="1005" y="1"/>
                  </a:cubicBezTo>
                  <a:cubicBezTo>
                    <a:pt x="725" y="0"/>
                    <a:pt x="445" y="2"/>
                    <a:pt x="16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0" name="Freeform 19">
              <a:extLst>
                <a:ext uri="{FF2B5EF4-FFF2-40B4-BE49-F238E27FC236}">
                  <a16:creationId xmlns:a16="http://schemas.microsoft.com/office/drawing/2014/main" id="{4D5CABE3-AC88-D04E-9DC3-4843F5BA7D4C}"/>
                </a:ext>
              </a:extLst>
            </p:cNvPr>
            <p:cNvSpPr>
              <a:spLocks/>
            </p:cNvSpPr>
            <p:nvPr userDrawn="1"/>
          </p:nvSpPr>
          <p:spPr bwMode="auto">
            <a:xfrm>
              <a:off x="3104137" y="4407192"/>
              <a:ext cx="6052561" cy="1230312"/>
            </a:xfrm>
            <a:custGeom>
              <a:avLst/>
              <a:gdLst>
                <a:gd name="T0" fmla="*/ 185 w 1616"/>
                <a:gd name="T1" fmla="*/ 0 h 323"/>
                <a:gd name="T2" fmla="*/ 0 w 1616"/>
                <a:gd name="T3" fmla="*/ 323 h 323"/>
                <a:gd name="T4" fmla="*/ 1616 w 1616"/>
                <a:gd name="T5" fmla="*/ 317 h 323"/>
                <a:gd name="T6" fmla="*/ 1432 w 1616"/>
                <a:gd name="T7" fmla="*/ 2 h 323"/>
                <a:gd name="T8" fmla="*/ 185 w 1616"/>
                <a:gd name="T9" fmla="*/ 0 h 323"/>
              </a:gdLst>
              <a:ahLst/>
              <a:cxnLst>
                <a:cxn ang="0">
                  <a:pos x="T0" y="T1"/>
                </a:cxn>
                <a:cxn ang="0">
                  <a:pos x="T2" y="T3"/>
                </a:cxn>
                <a:cxn ang="0">
                  <a:pos x="T4" y="T5"/>
                </a:cxn>
                <a:cxn ang="0">
                  <a:pos x="T6" y="T7"/>
                </a:cxn>
                <a:cxn ang="0">
                  <a:pos x="T8" y="T9"/>
                </a:cxn>
              </a:cxnLst>
              <a:rect l="0" t="0" r="r" b="b"/>
              <a:pathLst>
                <a:path w="1616" h="323">
                  <a:moveTo>
                    <a:pt x="185" y="0"/>
                  </a:moveTo>
                  <a:cubicBezTo>
                    <a:pt x="123" y="108"/>
                    <a:pt x="62" y="215"/>
                    <a:pt x="0" y="323"/>
                  </a:cubicBezTo>
                  <a:cubicBezTo>
                    <a:pt x="539" y="320"/>
                    <a:pt x="1076" y="319"/>
                    <a:pt x="1616" y="317"/>
                  </a:cubicBezTo>
                  <a:cubicBezTo>
                    <a:pt x="1555" y="212"/>
                    <a:pt x="1493" y="106"/>
                    <a:pt x="1432" y="2"/>
                  </a:cubicBezTo>
                  <a:cubicBezTo>
                    <a:pt x="1017" y="0"/>
                    <a:pt x="600" y="2"/>
                    <a:pt x="18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92" name="Text Placeholder 23">
            <a:extLst>
              <a:ext uri="{FF2B5EF4-FFF2-40B4-BE49-F238E27FC236}">
                <a16:creationId xmlns:a16="http://schemas.microsoft.com/office/drawing/2014/main" id="{5900F101-941A-E340-BF1F-B847BC8C5B0A}"/>
              </a:ext>
            </a:extLst>
          </p:cNvPr>
          <p:cNvSpPr>
            <a:spLocks noGrp="1"/>
          </p:cNvSpPr>
          <p:nvPr>
            <p:ph type="body" sz="quarter" idx="18" hasCustomPrompt="1"/>
          </p:nvPr>
        </p:nvSpPr>
        <p:spPr>
          <a:xfrm>
            <a:off x="859685" y="238877"/>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01 </a:t>
            </a:r>
          </a:p>
        </p:txBody>
      </p:sp>
      <p:sp>
        <p:nvSpPr>
          <p:cNvPr id="93" name="Text Placeholder 23">
            <a:extLst>
              <a:ext uri="{FF2B5EF4-FFF2-40B4-BE49-F238E27FC236}">
                <a16:creationId xmlns:a16="http://schemas.microsoft.com/office/drawing/2014/main" id="{080549A9-2B12-574C-B6EF-A23FCCBC23AB}"/>
              </a:ext>
            </a:extLst>
          </p:cNvPr>
          <p:cNvSpPr>
            <a:spLocks noGrp="1"/>
          </p:cNvSpPr>
          <p:nvPr>
            <p:ph type="body" sz="quarter" idx="16" hasCustomPrompt="1"/>
          </p:nvPr>
        </p:nvSpPr>
        <p:spPr>
          <a:xfrm>
            <a:off x="859685" y="905670"/>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94" name="Freeform 93">
            <a:extLst>
              <a:ext uri="{FF2B5EF4-FFF2-40B4-BE49-F238E27FC236}">
                <a16:creationId xmlns:a16="http://schemas.microsoft.com/office/drawing/2014/main" id="{1323AC92-951C-124F-B533-418CCA847692}"/>
              </a:ext>
            </a:extLst>
          </p:cNvPr>
          <p:cNvSpPr>
            <a:spLocks/>
          </p:cNvSpPr>
          <p:nvPr userDrawn="1"/>
        </p:nvSpPr>
        <p:spPr bwMode="auto">
          <a:xfrm>
            <a:off x="518655" y="286249"/>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98" name="Text Placeholder 23">
            <a:extLst>
              <a:ext uri="{FF2B5EF4-FFF2-40B4-BE49-F238E27FC236}">
                <a16:creationId xmlns:a16="http://schemas.microsoft.com/office/drawing/2014/main" id="{BAB5FD85-DA94-B04F-B351-A11643BF0751}"/>
              </a:ext>
            </a:extLst>
          </p:cNvPr>
          <p:cNvSpPr>
            <a:spLocks noGrp="1"/>
          </p:cNvSpPr>
          <p:nvPr>
            <p:ph type="body" sz="quarter" idx="25" hasCustomPrompt="1"/>
          </p:nvPr>
        </p:nvSpPr>
        <p:spPr>
          <a:xfrm>
            <a:off x="842909" y="1863906"/>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02 </a:t>
            </a:r>
          </a:p>
        </p:txBody>
      </p:sp>
      <p:sp>
        <p:nvSpPr>
          <p:cNvPr id="99" name="Text Placeholder 23">
            <a:extLst>
              <a:ext uri="{FF2B5EF4-FFF2-40B4-BE49-F238E27FC236}">
                <a16:creationId xmlns:a16="http://schemas.microsoft.com/office/drawing/2014/main" id="{6807C1CE-E4FD-E643-9F49-6C020C43A7EB}"/>
              </a:ext>
            </a:extLst>
          </p:cNvPr>
          <p:cNvSpPr>
            <a:spLocks noGrp="1"/>
          </p:cNvSpPr>
          <p:nvPr>
            <p:ph type="body" sz="quarter" idx="26" hasCustomPrompt="1"/>
          </p:nvPr>
        </p:nvSpPr>
        <p:spPr>
          <a:xfrm>
            <a:off x="842909" y="2530699"/>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0" name="Freeform 99">
            <a:extLst>
              <a:ext uri="{FF2B5EF4-FFF2-40B4-BE49-F238E27FC236}">
                <a16:creationId xmlns:a16="http://schemas.microsoft.com/office/drawing/2014/main" id="{EAD0F572-7654-A64F-9ABE-C8F9705EBDD6}"/>
              </a:ext>
            </a:extLst>
          </p:cNvPr>
          <p:cNvSpPr>
            <a:spLocks/>
          </p:cNvSpPr>
          <p:nvPr userDrawn="1"/>
        </p:nvSpPr>
        <p:spPr bwMode="auto">
          <a:xfrm>
            <a:off x="501879" y="1911278"/>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101" name="Text Placeholder 23">
            <a:extLst>
              <a:ext uri="{FF2B5EF4-FFF2-40B4-BE49-F238E27FC236}">
                <a16:creationId xmlns:a16="http://schemas.microsoft.com/office/drawing/2014/main" id="{9836FEB1-162F-4A4C-ABC6-355F7927CDA2}"/>
              </a:ext>
            </a:extLst>
          </p:cNvPr>
          <p:cNvSpPr>
            <a:spLocks noGrp="1"/>
          </p:cNvSpPr>
          <p:nvPr>
            <p:ph type="body" sz="quarter" idx="27" hasCustomPrompt="1"/>
          </p:nvPr>
        </p:nvSpPr>
        <p:spPr>
          <a:xfrm>
            <a:off x="848613" y="3242689"/>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03</a:t>
            </a:r>
          </a:p>
        </p:txBody>
      </p:sp>
      <p:sp>
        <p:nvSpPr>
          <p:cNvPr id="102" name="Text Placeholder 23">
            <a:extLst>
              <a:ext uri="{FF2B5EF4-FFF2-40B4-BE49-F238E27FC236}">
                <a16:creationId xmlns:a16="http://schemas.microsoft.com/office/drawing/2014/main" id="{B8864BCE-CC4E-634A-8181-49D4EA6C51F8}"/>
              </a:ext>
            </a:extLst>
          </p:cNvPr>
          <p:cNvSpPr>
            <a:spLocks noGrp="1"/>
          </p:cNvSpPr>
          <p:nvPr>
            <p:ph type="body" sz="quarter" idx="28" hasCustomPrompt="1"/>
          </p:nvPr>
        </p:nvSpPr>
        <p:spPr>
          <a:xfrm>
            <a:off x="848613" y="3909482"/>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3" name="Freeform 102">
            <a:extLst>
              <a:ext uri="{FF2B5EF4-FFF2-40B4-BE49-F238E27FC236}">
                <a16:creationId xmlns:a16="http://schemas.microsoft.com/office/drawing/2014/main" id="{19CE3286-4A06-974F-A09B-70D3E8BBFE85}"/>
              </a:ext>
            </a:extLst>
          </p:cNvPr>
          <p:cNvSpPr>
            <a:spLocks/>
          </p:cNvSpPr>
          <p:nvPr userDrawn="1"/>
        </p:nvSpPr>
        <p:spPr bwMode="auto">
          <a:xfrm>
            <a:off x="507583" y="3290061"/>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104" name="Text Placeholder 23">
            <a:extLst>
              <a:ext uri="{FF2B5EF4-FFF2-40B4-BE49-F238E27FC236}">
                <a16:creationId xmlns:a16="http://schemas.microsoft.com/office/drawing/2014/main" id="{95758D77-C0E2-8F45-90C3-20E4324B6968}"/>
              </a:ext>
            </a:extLst>
          </p:cNvPr>
          <p:cNvSpPr>
            <a:spLocks noGrp="1"/>
          </p:cNvSpPr>
          <p:nvPr>
            <p:ph type="body" sz="quarter" idx="29" hasCustomPrompt="1"/>
          </p:nvPr>
        </p:nvSpPr>
        <p:spPr>
          <a:xfrm>
            <a:off x="842909" y="4662845"/>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04</a:t>
            </a:r>
          </a:p>
        </p:txBody>
      </p:sp>
      <p:sp>
        <p:nvSpPr>
          <p:cNvPr id="105" name="Text Placeholder 23">
            <a:extLst>
              <a:ext uri="{FF2B5EF4-FFF2-40B4-BE49-F238E27FC236}">
                <a16:creationId xmlns:a16="http://schemas.microsoft.com/office/drawing/2014/main" id="{C20D0E4F-8879-1741-85DA-99067567AAA2}"/>
              </a:ext>
            </a:extLst>
          </p:cNvPr>
          <p:cNvSpPr>
            <a:spLocks noGrp="1"/>
          </p:cNvSpPr>
          <p:nvPr>
            <p:ph type="body" sz="quarter" idx="30" hasCustomPrompt="1"/>
          </p:nvPr>
        </p:nvSpPr>
        <p:spPr>
          <a:xfrm>
            <a:off x="842909" y="5329638"/>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6" name="Freeform 105">
            <a:extLst>
              <a:ext uri="{FF2B5EF4-FFF2-40B4-BE49-F238E27FC236}">
                <a16:creationId xmlns:a16="http://schemas.microsoft.com/office/drawing/2014/main" id="{D0E59B3E-2DAF-2445-A0AA-62B6E5DAD86D}"/>
              </a:ext>
            </a:extLst>
          </p:cNvPr>
          <p:cNvSpPr>
            <a:spLocks/>
          </p:cNvSpPr>
          <p:nvPr userDrawn="1"/>
        </p:nvSpPr>
        <p:spPr bwMode="auto">
          <a:xfrm>
            <a:off x="501879" y="4710217"/>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10739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oint globe Inforgraphic">
    <p:spTree>
      <p:nvGrpSpPr>
        <p:cNvPr id="1" name=""/>
        <p:cNvGrpSpPr/>
        <p:nvPr/>
      </p:nvGrpSpPr>
      <p:grpSpPr>
        <a:xfrm>
          <a:off x="0" y="0"/>
          <a:ext cx="0" cy="0"/>
          <a:chOff x="0" y="0"/>
          <a:chExt cx="0" cy="0"/>
        </a:xfrm>
      </p:grpSpPr>
      <p:sp>
        <p:nvSpPr>
          <p:cNvPr id="77" name="Text Placeholder 23">
            <a:extLst>
              <a:ext uri="{FF2B5EF4-FFF2-40B4-BE49-F238E27FC236}">
                <a16:creationId xmlns:a16="http://schemas.microsoft.com/office/drawing/2014/main" id="{5CE56CBD-9A13-F34E-804A-F0B86BDE54E6}"/>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81" name="Text Placeholder 23">
            <a:extLst>
              <a:ext uri="{FF2B5EF4-FFF2-40B4-BE49-F238E27FC236}">
                <a16:creationId xmlns:a16="http://schemas.microsoft.com/office/drawing/2014/main" id="{83AB6048-96A5-7141-88E5-9B3A0D5C23CF}"/>
              </a:ext>
            </a:extLst>
          </p:cNvPr>
          <p:cNvSpPr>
            <a:spLocks noGrp="1"/>
          </p:cNvSpPr>
          <p:nvPr>
            <p:ph type="body" sz="quarter" idx="18" hasCustomPrompt="1"/>
          </p:nvPr>
        </p:nvSpPr>
        <p:spPr>
          <a:xfrm>
            <a:off x="414338" y="5084075"/>
            <a:ext cx="2382048"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82" name="Text Placeholder 23">
            <a:extLst>
              <a:ext uri="{FF2B5EF4-FFF2-40B4-BE49-F238E27FC236}">
                <a16:creationId xmlns:a16="http://schemas.microsoft.com/office/drawing/2014/main" id="{F3146850-21E2-FB46-9668-90D29BC10CE8}"/>
              </a:ext>
            </a:extLst>
          </p:cNvPr>
          <p:cNvSpPr>
            <a:spLocks noGrp="1"/>
          </p:cNvSpPr>
          <p:nvPr>
            <p:ph type="body" sz="quarter" idx="19" hasCustomPrompt="1"/>
          </p:nvPr>
        </p:nvSpPr>
        <p:spPr>
          <a:xfrm>
            <a:off x="414338" y="3576744"/>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83" name="Text Placeholder 23">
            <a:extLst>
              <a:ext uri="{FF2B5EF4-FFF2-40B4-BE49-F238E27FC236}">
                <a16:creationId xmlns:a16="http://schemas.microsoft.com/office/drawing/2014/main" id="{D716C70B-B8C0-B54F-9B4F-40A913BA6600}"/>
              </a:ext>
            </a:extLst>
          </p:cNvPr>
          <p:cNvSpPr>
            <a:spLocks noGrp="1"/>
          </p:cNvSpPr>
          <p:nvPr>
            <p:ph type="body" sz="quarter" idx="20" hasCustomPrompt="1"/>
          </p:nvPr>
        </p:nvSpPr>
        <p:spPr>
          <a:xfrm>
            <a:off x="414338" y="2052516"/>
            <a:ext cx="2634461"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grpSp>
        <p:nvGrpSpPr>
          <p:cNvPr id="2" name="Group 1">
            <a:extLst>
              <a:ext uri="{FF2B5EF4-FFF2-40B4-BE49-F238E27FC236}">
                <a16:creationId xmlns:a16="http://schemas.microsoft.com/office/drawing/2014/main" id="{735DCB9A-40D5-F14F-BA30-2496DE246505}"/>
              </a:ext>
            </a:extLst>
          </p:cNvPr>
          <p:cNvGrpSpPr/>
          <p:nvPr userDrawn="1"/>
        </p:nvGrpSpPr>
        <p:grpSpPr>
          <a:xfrm>
            <a:off x="3576672" y="1871662"/>
            <a:ext cx="5038656" cy="4003675"/>
            <a:chOff x="3516306" y="1816100"/>
            <a:chExt cx="5108582" cy="4059238"/>
          </a:xfrm>
        </p:grpSpPr>
        <p:sp>
          <p:nvSpPr>
            <p:cNvPr id="84" name="Freeform 18">
              <a:extLst>
                <a:ext uri="{FF2B5EF4-FFF2-40B4-BE49-F238E27FC236}">
                  <a16:creationId xmlns:a16="http://schemas.microsoft.com/office/drawing/2014/main" id="{14E60A9A-7E29-B445-8422-A7A53936561C}"/>
                </a:ext>
              </a:extLst>
            </p:cNvPr>
            <p:cNvSpPr>
              <a:spLocks/>
            </p:cNvSpPr>
            <p:nvPr userDrawn="1"/>
          </p:nvSpPr>
          <p:spPr bwMode="auto">
            <a:xfrm>
              <a:off x="3516306"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5" name="Freeform 19">
              <a:extLst>
                <a:ext uri="{FF2B5EF4-FFF2-40B4-BE49-F238E27FC236}">
                  <a16:creationId xmlns:a16="http://schemas.microsoft.com/office/drawing/2014/main" id="{6F345AE6-5D1A-534F-AA64-A18BB0A1199B}"/>
                </a:ext>
              </a:extLst>
            </p:cNvPr>
            <p:cNvSpPr>
              <a:spLocks/>
            </p:cNvSpPr>
            <p:nvPr userDrawn="1"/>
          </p:nvSpPr>
          <p:spPr bwMode="auto">
            <a:xfrm>
              <a:off x="3960806" y="5076819"/>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6" name="Freeform 20">
              <a:extLst>
                <a:ext uri="{FF2B5EF4-FFF2-40B4-BE49-F238E27FC236}">
                  <a16:creationId xmlns:a16="http://schemas.microsoft.com/office/drawing/2014/main" id="{620AEC1A-61D2-414E-B917-8D1D064F656F}"/>
                </a:ext>
              </a:extLst>
            </p:cNvPr>
            <p:cNvSpPr>
              <a:spLocks/>
            </p:cNvSpPr>
            <p:nvPr userDrawn="1"/>
          </p:nvSpPr>
          <p:spPr bwMode="auto">
            <a:xfrm>
              <a:off x="7869231" y="2278056"/>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21">
              <a:extLst>
                <a:ext uri="{FF2B5EF4-FFF2-40B4-BE49-F238E27FC236}">
                  <a16:creationId xmlns:a16="http://schemas.microsoft.com/office/drawing/2014/main" id="{4FD2A916-4A90-B147-9E07-2510B7105FEF}"/>
                </a:ext>
              </a:extLst>
            </p:cNvPr>
            <p:cNvSpPr>
              <a:spLocks/>
            </p:cNvSpPr>
            <p:nvPr userDrawn="1"/>
          </p:nvSpPr>
          <p:spPr bwMode="auto">
            <a:xfrm>
              <a:off x="8294681"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8" name="Freeform 22">
              <a:extLst>
                <a:ext uri="{FF2B5EF4-FFF2-40B4-BE49-F238E27FC236}">
                  <a16:creationId xmlns:a16="http://schemas.microsoft.com/office/drawing/2014/main" id="{5DBE69C6-D0A1-F646-8B85-FCBBFA7DDEC9}"/>
                </a:ext>
              </a:extLst>
            </p:cNvPr>
            <p:cNvSpPr>
              <a:spLocks/>
            </p:cNvSpPr>
            <p:nvPr userDrawn="1"/>
          </p:nvSpPr>
          <p:spPr bwMode="auto">
            <a:xfrm>
              <a:off x="7875581" y="5079994"/>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9" name="Freeform 23">
              <a:extLst>
                <a:ext uri="{FF2B5EF4-FFF2-40B4-BE49-F238E27FC236}">
                  <a16:creationId xmlns:a16="http://schemas.microsoft.com/office/drawing/2014/main" id="{EFA2564F-5A93-9340-A71F-EA29D049BF14}"/>
                </a:ext>
              </a:extLst>
            </p:cNvPr>
            <p:cNvSpPr>
              <a:spLocks/>
            </p:cNvSpPr>
            <p:nvPr userDrawn="1"/>
          </p:nvSpPr>
          <p:spPr bwMode="auto">
            <a:xfrm>
              <a:off x="3960806" y="2285994"/>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26" name="Group 25">
              <a:extLst>
                <a:ext uri="{FF2B5EF4-FFF2-40B4-BE49-F238E27FC236}">
                  <a16:creationId xmlns:a16="http://schemas.microsoft.com/office/drawing/2014/main" id="{9640BE8B-8DF1-094B-B12C-F0DD829AA22A}"/>
                </a:ext>
              </a:extLst>
            </p:cNvPr>
            <p:cNvGrpSpPr>
              <a:grpSpLocks/>
            </p:cNvGrpSpPr>
            <p:nvPr userDrawn="1"/>
          </p:nvGrpSpPr>
          <p:grpSpPr bwMode="auto">
            <a:xfrm>
              <a:off x="4010025" y="1816100"/>
              <a:ext cx="4051300" cy="4059238"/>
              <a:chOff x="4010025" y="1816100"/>
              <a:chExt cx="4051300" cy="4059238"/>
            </a:xfrm>
          </p:grpSpPr>
          <p:sp>
            <p:nvSpPr>
              <p:cNvPr id="31" name="Freeform 6">
                <a:extLst>
                  <a:ext uri="{FF2B5EF4-FFF2-40B4-BE49-F238E27FC236}">
                    <a16:creationId xmlns:a16="http://schemas.microsoft.com/office/drawing/2014/main" id="{704461D7-3BA8-5940-B8EC-C6ED17C48194}"/>
                  </a:ext>
                </a:extLst>
              </p:cNvPr>
              <p:cNvSpPr>
                <a:spLocks/>
              </p:cNvSpPr>
              <p:nvPr/>
            </p:nvSpPr>
            <p:spPr bwMode="auto">
              <a:xfrm>
                <a:off x="4010025" y="1816100"/>
                <a:ext cx="4051300" cy="4059238"/>
              </a:xfrm>
              <a:custGeom>
                <a:avLst/>
                <a:gdLst>
                  <a:gd name="T0" fmla="*/ 883 w 1065"/>
                  <a:gd name="T1" fmla="*/ 196 h 1066"/>
                  <a:gd name="T2" fmla="*/ 191 w 1065"/>
                  <a:gd name="T3" fmla="*/ 215 h 1066"/>
                  <a:gd name="T4" fmla="*/ 243 w 1065"/>
                  <a:gd name="T5" fmla="*/ 890 h 1066"/>
                  <a:gd name="T6" fmla="*/ 909 w 1065"/>
                  <a:gd name="T7" fmla="*/ 837 h 1066"/>
                  <a:gd name="T8" fmla="*/ 883 w 1065"/>
                  <a:gd name="T9" fmla="*/ 196 h 1066"/>
                </a:gdLst>
                <a:ahLst/>
                <a:cxnLst>
                  <a:cxn ang="0">
                    <a:pos x="T0" y="T1"/>
                  </a:cxn>
                  <a:cxn ang="0">
                    <a:pos x="T2" y="T3"/>
                  </a:cxn>
                  <a:cxn ang="0">
                    <a:pos x="T4" y="T5"/>
                  </a:cxn>
                  <a:cxn ang="0">
                    <a:pos x="T6" y="T7"/>
                  </a:cxn>
                  <a:cxn ang="0">
                    <a:pos x="T8" y="T9"/>
                  </a:cxn>
                </a:cxnLst>
                <a:rect l="0" t="0" r="r" b="b"/>
                <a:pathLst>
                  <a:path w="1065" h="1066">
                    <a:moveTo>
                      <a:pt x="883" y="196"/>
                    </a:moveTo>
                    <a:cubicBezTo>
                      <a:pt x="693" y="0"/>
                      <a:pt x="379" y="35"/>
                      <a:pt x="191" y="215"/>
                    </a:cubicBezTo>
                    <a:cubicBezTo>
                      <a:pt x="0" y="398"/>
                      <a:pt x="65" y="722"/>
                      <a:pt x="243" y="890"/>
                    </a:cubicBezTo>
                    <a:cubicBezTo>
                      <a:pt x="429" y="1066"/>
                      <a:pt x="750" y="1027"/>
                      <a:pt x="909" y="837"/>
                    </a:cubicBezTo>
                    <a:cubicBezTo>
                      <a:pt x="1065" y="648"/>
                      <a:pt x="1053" y="370"/>
                      <a:pt x="883" y="19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2" name="Freeform 7">
                <a:extLst>
                  <a:ext uri="{FF2B5EF4-FFF2-40B4-BE49-F238E27FC236}">
                    <a16:creationId xmlns:a16="http://schemas.microsoft.com/office/drawing/2014/main" id="{3C169661-356B-7947-944B-F5F6CD7FA0E4}"/>
                  </a:ext>
                </a:extLst>
              </p:cNvPr>
              <p:cNvSpPr>
                <a:spLocks/>
              </p:cNvSpPr>
              <p:nvPr/>
            </p:nvSpPr>
            <p:spPr bwMode="auto">
              <a:xfrm>
                <a:off x="4778375" y="2878138"/>
                <a:ext cx="1716088" cy="1866900"/>
              </a:xfrm>
              <a:custGeom>
                <a:avLst/>
                <a:gdLst>
                  <a:gd name="T0" fmla="*/ 264 w 451"/>
                  <a:gd name="T1" fmla="*/ 488 h 490"/>
                  <a:gd name="T2" fmla="*/ 245 w 451"/>
                  <a:gd name="T3" fmla="*/ 487 h 490"/>
                  <a:gd name="T4" fmla="*/ 233 w 451"/>
                  <a:gd name="T5" fmla="*/ 473 h 490"/>
                  <a:gd name="T6" fmla="*/ 188 w 451"/>
                  <a:gd name="T7" fmla="*/ 390 h 490"/>
                  <a:gd name="T8" fmla="*/ 182 w 451"/>
                  <a:gd name="T9" fmla="*/ 375 h 490"/>
                  <a:gd name="T10" fmla="*/ 187 w 451"/>
                  <a:gd name="T11" fmla="*/ 354 h 490"/>
                  <a:gd name="T12" fmla="*/ 179 w 451"/>
                  <a:gd name="T13" fmla="*/ 297 h 490"/>
                  <a:gd name="T14" fmla="*/ 158 w 451"/>
                  <a:gd name="T15" fmla="*/ 248 h 490"/>
                  <a:gd name="T16" fmla="*/ 157 w 451"/>
                  <a:gd name="T17" fmla="*/ 225 h 490"/>
                  <a:gd name="T18" fmla="*/ 146 w 451"/>
                  <a:gd name="T19" fmla="*/ 223 h 490"/>
                  <a:gd name="T20" fmla="*/ 125 w 451"/>
                  <a:gd name="T21" fmla="*/ 212 h 490"/>
                  <a:gd name="T22" fmla="*/ 56 w 451"/>
                  <a:gd name="T23" fmla="*/ 219 h 490"/>
                  <a:gd name="T24" fmla="*/ 9 w 451"/>
                  <a:gd name="T25" fmla="*/ 178 h 490"/>
                  <a:gd name="T26" fmla="*/ 3 w 451"/>
                  <a:gd name="T27" fmla="*/ 154 h 490"/>
                  <a:gd name="T28" fmla="*/ 9 w 451"/>
                  <a:gd name="T29" fmla="*/ 144 h 490"/>
                  <a:gd name="T30" fmla="*/ 18 w 451"/>
                  <a:gd name="T31" fmla="*/ 101 h 490"/>
                  <a:gd name="T32" fmla="*/ 95 w 451"/>
                  <a:gd name="T33" fmla="*/ 17 h 490"/>
                  <a:gd name="T34" fmla="*/ 100 w 451"/>
                  <a:gd name="T35" fmla="*/ 12 h 490"/>
                  <a:gd name="T36" fmla="*/ 109 w 451"/>
                  <a:gd name="T37" fmla="*/ 10 h 490"/>
                  <a:gd name="T38" fmla="*/ 164 w 451"/>
                  <a:gd name="T39" fmla="*/ 4 h 490"/>
                  <a:gd name="T40" fmla="*/ 180 w 451"/>
                  <a:gd name="T41" fmla="*/ 2 h 490"/>
                  <a:gd name="T42" fmla="*/ 186 w 451"/>
                  <a:gd name="T43" fmla="*/ 1 h 490"/>
                  <a:gd name="T44" fmla="*/ 193 w 451"/>
                  <a:gd name="T45" fmla="*/ 2 h 490"/>
                  <a:gd name="T46" fmla="*/ 193 w 451"/>
                  <a:gd name="T47" fmla="*/ 2 h 490"/>
                  <a:gd name="T48" fmla="*/ 194 w 451"/>
                  <a:gd name="T49" fmla="*/ 2 h 490"/>
                  <a:gd name="T50" fmla="*/ 194 w 451"/>
                  <a:gd name="T51" fmla="*/ 9 h 490"/>
                  <a:gd name="T52" fmla="*/ 194 w 451"/>
                  <a:gd name="T53" fmla="*/ 16 h 490"/>
                  <a:gd name="T54" fmla="*/ 201 w 451"/>
                  <a:gd name="T55" fmla="*/ 28 h 490"/>
                  <a:gd name="T56" fmla="*/ 228 w 451"/>
                  <a:gd name="T57" fmla="*/ 40 h 490"/>
                  <a:gd name="T58" fmla="*/ 250 w 451"/>
                  <a:gd name="T59" fmla="*/ 39 h 490"/>
                  <a:gd name="T60" fmla="*/ 258 w 451"/>
                  <a:gd name="T61" fmla="*/ 33 h 490"/>
                  <a:gd name="T62" fmla="*/ 269 w 451"/>
                  <a:gd name="T63" fmla="*/ 33 h 490"/>
                  <a:gd name="T64" fmla="*/ 301 w 451"/>
                  <a:gd name="T65" fmla="*/ 39 h 490"/>
                  <a:gd name="T66" fmla="*/ 324 w 451"/>
                  <a:gd name="T67" fmla="*/ 47 h 490"/>
                  <a:gd name="T68" fmla="*/ 334 w 451"/>
                  <a:gd name="T69" fmla="*/ 61 h 490"/>
                  <a:gd name="T70" fmla="*/ 361 w 451"/>
                  <a:gd name="T71" fmla="*/ 110 h 490"/>
                  <a:gd name="T72" fmla="*/ 394 w 451"/>
                  <a:gd name="T73" fmla="*/ 161 h 490"/>
                  <a:gd name="T74" fmla="*/ 421 w 451"/>
                  <a:gd name="T75" fmla="*/ 174 h 490"/>
                  <a:gd name="T76" fmla="*/ 436 w 451"/>
                  <a:gd name="T77" fmla="*/ 169 h 490"/>
                  <a:gd name="T78" fmla="*/ 450 w 451"/>
                  <a:gd name="T79" fmla="*/ 174 h 490"/>
                  <a:gd name="T80" fmla="*/ 450 w 451"/>
                  <a:gd name="T81" fmla="*/ 181 h 490"/>
                  <a:gd name="T82" fmla="*/ 426 w 451"/>
                  <a:gd name="T83" fmla="*/ 231 h 490"/>
                  <a:gd name="T84" fmla="*/ 389 w 451"/>
                  <a:gd name="T85" fmla="*/ 270 h 490"/>
                  <a:gd name="T86" fmla="*/ 372 w 451"/>
                  <a:gd name="T87" fmla="*/ 320 h 490"/>
                  <a:gd name="T88" fmla="*/ 380 w 451"/>
                  <a:gd name="T89" fmla="*/ 360 h 490"/>
                  <a:gd name="T90" fmla="*/ 341 w 451"/>
                  <a:gd name="T91" fmla="*/ 407 h 490"/>
                  <a:gd name="T92" fmla="*/ 339 w 451"/>
                  <a:gd name="T93" fmla="*/ 425 h 490"/>
                  <a:gd name="T94" fmla="*/ 330 w 451"/>
                  <a:gd name="T95" fmla="*/ 431 h 490"/>
                  <a:gd name="T96" fmla="*/ 323 w 451"/>
                  <a:gd name="T97" fmla="*/ 449 h 490"/>
                  <a:gd name="T98" fmla="*/ 299 w 451"/>
                  <a:gd name="T99" fmla="*/ 477 h 490"/>
                  <a:gd name="T100" fmla="*/ 264 w 451"/>
                  <a:gd name="T101" fmla="*/ 48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 h="490">
                    <a:moveTo>
                      <a:pt x="264" y="488"/>
                    </a:moveTo>
                    <a:cubicBezTo>
                      <a:pt x="258" y="489"/>
                      <a:pt x="251" y="490"/>
                      <a:pt x="245" y="487"/>
                    </a:cubicBezTo>
                    <a:cubicBezTo>
                      <a:pt x="240" y="485"/>
                      <a:pt x="236" y="479"/>
                      <a:pt x="233" y="473"/>
                    </a:cubicBezTo>
                    <a:cubicBezTo>
                      <a:pt x="217" y="446"/>
                      <a:pt x="202" y="418"/>
                      <a:pt x="188" y="390"/>
                    </a:cubicBezTo>
                    <a:cubicBezTo>
                      <a:pt x="185" y="385"/>
                      <a:pt x="183" y="381"/>
                      <a:pt x="182" y="375"/>
                    </a:cubicBezTo>
                    <a:cubicBezTo>
                      <a:pt x="182" y="368"/>
                      <a:pt x="185" y="361"/>
                      <a:pt x="187" y="354"/>
                    </a:cubicBezTo>
                    <a:cubicBezTo>
                      <a:pt x="192" y="335"/>
                      <a:pt x="189" y="314"/>
                      <a:pt x="179" y="297"/>
                    </a:cubicBezTo>
                    <a:cubicBezTo>
                      <a:pt x="170" y="281"/>
                      <a:pt x="155" y="266"/>
                      <a:pt x="158" y="248"/>
                    </a:cubicBezTo>
                    <a:cubicBezTo>
                      <a:pt x="159" y="240"/>
                      <a:pt x="164" y="229"/>
                      <a:pt x="157" y="225"/>
                    </a:cubicBezTo>
                    <a:cubicBezTo>
                      <a:pt x="153" y="223"/>
                      <a:pt x="149" y="224"/>
                      <a:pt x="146" y="223"/>
                    </a:cubicBezTo>
                    <a:cubicBezTo>
                      <a:pt x="138" y="222"/>
                      <a:pt x="132" y="215"/>
                      <a:pt x="125" y="212"/>
                    </a:cubicBezTo>
                    <a:cubicBezTo>
                      <a:pt x="104" y="201"/>
                      <a:pt x="79" y="221"/>
                      <a:pt x="56" y="219"/>
                    </a:cubicBezTo>
                    <a:cubicBezTo>
                      <a:pt x="35" y="216"/>
                      <a:pt x="21" y="196"/>
                      <a:pt x="9" y="178"/>
                    </a:cubicBezTo>
                    <a:cubicBezTo>
                      <a:pt x="5" y="171"/>
                      <a:pt x="0" y="162"/>
                      <a:pt x="3" y="154"/>
                    </a:cubicBezTo>
                    <a:cubicBezTo>
                      <a:pt x="4" y="150"/>
                      <a:pt x="7" y="147"/>
                      <a:pt x="9" y="144"/>
                    </a:cubicBezTo>
                    <a:cubicBezTo>
                      <a:pt x="17" y="131"/>
                      <a:pt x="15" y="115"/>
                      <a:pt x="18" y="101"/>
                    </a:cubicBezTo>
                    <a:cubicBezTo>
                      <a:pt x="27" y="64"/>
                      <a:pt x="71" y="48"/>
                      <a:pt x="95" y="17"/>
                    </a:cubicBezTo>
                    <a:cubicBezTo>
                      <a:pt x="96" y="15"/>
                      <a:pt x="98" y="13"/>
                      <a:pt x="100" y="12"/>
                    </a:cubicBezTo>
                    <a:cubicBezTo>
                      <a:pt x="103" y="10"/>
                      <a:pt x="106" y="10"/>
                      <a:pt x="109" y="10"/>
                    </a:cubicBezTo>
                    <a:cubicBezTo>
                      <a:pt x="127" y="8"/>
                      <a:pt x="145" y="6"/>
                      <a:pt x="164" y="4"/>
                    </a:cubicBezTo>
                    <a:cubicBezTo>
                      <a:pt x="169" y="3"/>
                      <a:pt x="175" y="3"/>
                      <a:pt x="180" y="2"/>
                    </a:cubicBezTo>
                    <a:cubicBezTo>
                      <a:pt x="182" y="2"/>
                      <a:pt x="184" y="2"/>
                      <a:pt x="186" y="1"/>
                    </a:cubicBezTo>
                    <a:cubicBezTo>
                      <a:pt x="188" y="0"/>
                      <a:pt x="191" y="1"/>
                      <a:pt x="193" y="2"/>
                    </a:cubicBezTo>
                    <a:cubicBezTo>
                      <a:pt x="193" y="2"/>
                      <a:pt x="193" y="2"/>
                      <a:pt x="193" y="2"/>
                    </a:cubicBezTo>
                    <a:cubicBezTo>
                      <a:pt x="194" y="2"/>
                      <a:pt x="194" y="2"/>
                      <a:pt x="194" y="2"/>
                    </a:cubicBezTo>
                    <a:cubicBezTo>
                      <a:pt x="195" y="5"/>
                      <a:pt x="194" y="7"/>
                      <a:pt x="194" y="9"/>
                    </a:cubicBezTo>
                    <a:cubicBezTo>
                      <a:pt x="193" y="11"/>
                      <a:pt x="194" y="13"/>
                      <a:pt x="194" y="16"/>
                    </a:cubicBezTo>
                    <a:cubicBezTo>
                      <a:pt x="195" y="20"/>
                      <a:pt x="197" y="24"/>
                      <a:pt x="201" y="28"/>
                    </a:cubicBezTo>
                    <a:cubicBezTo>
                      <a:pt x="208" y="35"/>
                      <a:pt x="218" y="37"/>
                      <a:pt x="228" y="40"/>
                    </a:cubicBezTo>
                    <a:cubicBezTo>
                      <a:pt x="236" y="41"/>
                      <a:pt x="244" y="43"/>
                      <a:pt x="250" y="39"/>
                    </a:cubicBezTo>
                    <a:cubicBezTo>
                      <a:pt x="253" y="37"/>
                      <a:pt x="255" y="34"/>
                      <a:pt x="258" y="33"/>
                    </a:cubicBezTo>
                    <a:cubicBezTo>
                      <a:pt x="262" y="32"/>
                      <a:pt x="265" y="32"/>
                      <a:pt x="269" y="33"/>
                    </a:cubicBezTo>
                    <a:cubicBezTo>
                      <a:pt x="280" y="35"/>
                      <a:pt x="290" y="37"/>
                      <a:pt x="301" y="39"/>
                    </a:cubicBezTo>
                    <a:cubicBezTo>
                      <a:pt x="309" y="40"/>
                      <a:pt x="318" y="42"/>
                      <a:pt x="324" y="47"/>
                    </a:cubicBezTo>
                    <a:cubicBezTo>
                      <a:pt x="329" y="51"/>
                      <a:pt x="331" y="56"/>
                      <a:pt x="334" y="61"/>
                    </a:cubicBezTo>
                    <a:cubicBezTo>
                      <a:pt x="343" y="77"/>
                      <a:pt x="352" y="93"/>
                      <a:pt x="361" y="110"/>
                    </a:cubicBezTo>
                    <a:cubicBezTo>
                      <a:pt x="371" y="127"/>
                      <a:pt x="380" y="145"/>
                      <a:pt x="394" y="161"/>
                    </a:cubicBezTo>
                    <a:cubicBezTo>
                      <a:pt x="401" y="168"/>
                      <a:pt x="411" y="176"/>
                      <a:pt x="421" y="174"/>
                    </a:cubicBezTo>
                    <a:cubicBezTo>
                      <a:pt x="426" y="173"/>
                      <a:pt x="431" y="170"/>
                      <a:pt x="436" y="169"/>
                    </a:cubicBezTo>
                    <a:cubicBezTo>
                      <a:pt x="442" y="167"/>
                      <a:pt x="448" y="169"/>
                      <a:pt x="450" y="174"/>
                    </a:cubicBezTo>
                    <a:cubicBezTo>
                      <a:pt x="451" y="176"/>
                      <a:pt x="450" y="179"/>
                      <a:pt x="450" y="181"/>
                    </a:cubicBezTo>
                    <a:cubicBezTo>
                      <a:pt x="446" y="199"/>
                      <a:pt x="437" y="216"/>
                      <a:pt x="426" y="231"/>
                    </a:cubicBezTo>
                    <a:cubicBezTo>
                      <a:pt x="415" y="245"/>
                      <a:pt x="401" y="256"/>
                      <a:pt x="389" y="270"/>
                    </a:cubicBezTo>
                    <a:cubicBezTo>
                      <a:pt x="378" y="284"/>
                      <a:pt x="369" y="302"/>
                      <a:pt x="372" y="320"/>
                    </a:cubicBezTo>
                    <a:cubicBezTo>
                      <a:pt x="375" y="334"/>
                      <a:pt x="384" y="347"/>
                      <a:pt x="380" y="360"/>
                    </a:cubicBezTo>
                    <a:cubicBezTo>
                      <a:pt x="374" y="380"/>
                      <a:pt x="342" y="386"/>
                      <a:pt x="341" y="407"/>
                    </a:cubicBezTo>
                    <a:cubicBezTo>
                      <a:pt x="341" y="413"/>
                      <a:pt x="343" y="420"/>
                      <a:pt x="339" y="425"/>
                    </a:cubicBezTo>
                    <a:cubicBezTo>
                      <a:pt x="337" y="428"/>
                      <a:pt x="333" y="429"/>
                      <a:pt x="330" y="431"/>
                    </a:cubicBezTo>
                    <a:cubicBezTo>
                      <a:pt x="325" y="435"/>
                      <a:pt x="325" y="443"/>
                      <a:pt x="323" y="449"/>
                    </a:cubicBezTo>
                    <a:cubicBezTo>
                      <a:pt x="320" y="461"/>
                      <a:pt x="310" y="471"/>
                      <a:pt x="299" y="477"/>
                    </a:cubicBezTo>
                    <a:cubicBezTo>
                      <a:pt x="288" y="483"/>
                      <a:pt x="276" y="485"/>
                      <a:pt x="264" y="488"/>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3" name="Freeform 8">
                <a:extLst>
                  <a:ext uri="{FF2B5EF4-FFF2-40B4-BE49-F238E27FC236}">
                    <a16:creationId xmlns:a16="http://schemas.microsoft.com/office/drawing/2014/main" id="{87CA8FCA-F56B-EB42-9ABE-6D2E722AAE72}"/>
                  </a:ext>
                </a:extLst>
              </p:cNvPr>
              <p:cNvSpPr>
                <a:spLocks/>
              </p:cNvSpPr>
              <p:nvPr/>
            </p:nvSpPr>
            <p:spPr bwMode="auto">
              <a:xfrm>
                <a:off x="6273800" y="4187825"/>
                <a:ext cx="223838" cy="331788"/>
              </a:xfrm>
              <a:custGeom>
                <a:avLst/>
                <a:gdLst>
                  <a:gd name="T0" fmla="*/ 56 w 59"/>
                  <a:gd name="T1" fmla="*/ 19 h 87"/>
                  <a:gd name="T2" fmla="*/ 50 w 59"/>
                  <a:gd name="T3" fmla="*/ 34 h 87"/>
                  <a:gd name="T4" fmla="*/ 42 w 59"/>
                  <a:gd name="T5" fmla="*/ 50 h 87"/>
                  <a:gd name="T6" fmla="*/ 39 w 59"/>
                  <a:gd name="T7" fmla="*/ 62 h 87"/>
                  <a:gd name="T8" fmla="*/ 31 w 59"/>
                  <a:gd name="T9" fmla="*/ 75 h 87"/>
                  <a:gd name="T10" fmla="*/ 20 w 59"/>
                  <a:gd name="T11" fmla="*/ 85 h 87"/>
                  <a:gd name="T12" fmla="*/ 7 w 59"/>
                  <a:gd name="T13" fmla="*/ 81 h 87"/>
                  <a:gd name="T14" fmla="*/ 5 w 59"/>
                  <a:gd name="T15" fmla="*/ 75 h 87"/>
                  <a:gd name="T16" fmla="*/ 0 w 59"/>
                  <a:gd name="T17" fmla="*/ 70 h 87"/>
                  <a:gd name="T18" fmla="*/ 2 w 59"/>
                  <a:gd name="T19" fmla="*/ 64 h 87"/>
                  <a:gd name="T20" fmla="*/ 7 w 59"/>
                  <a:gd name="T21" fmla="*/ 54 h 87"/>
                  <a:gd name="T22" fmla="*/ 10 w 59"/>
                  <a:gd name="T23" fmla="*/ 41 h 87"/>
                  <a:gd name="T24" fmla="*/ 8 w 59"/>
                  <a:gd name="T25" fmla="*/ 37 h 87"/>
                  <a:gd name="T26" fmla="*/ 10 w 59"/>
                  <a:gd name="T27" fmla="*/ 34 h 87"/>
                  <a:gd name="T28" fmla="*/ 15 w 59"/>
                  <a:gd name="T29" fmla="*/ 28 h 87"/>
                  <a:gd name="T30" fmla="*/ 25 w 59"/>
                  <a:gd name="T31" fmla="*/ 21 h 87"/>
                  <a:gd name="T32" fmla="*/ 31 w 59"/>
                  <a:gd name="T33" fmla="*/ 20 h 87"/>
                  <a:gd name="T34" fmla="*/ 36 w 59"/>
                  <a:gd name="T35" fmla="*/ 16 h 87"/>
                  <a:gd name="T36" fmla="*/ 44 w 59"/>
                  <a:gd name="T37" fmla="*/ 3 h 87"/>
                  <a:gd name="T38" fmla="*/ 46 w 59"/>
                  <a:gd name="T39" fmla="*/ 1 h 87"/>
                  <a:gd name="T40" fmla="*/ 51 w 59"/>
                  <a:gd name="T41" fmla="*/ 4 h 87"/>
                  <a:gd name="T42" fmla="*/ 54 w 59"/>
                  <a:gd name="T43" fmla="*/ 11 h 87"/>
                  <a:gd name="T44" fmla="*/ 58 w 59"/>
                  <a:gd name="T45" fmla="*/ 17 h 87"/>
                  <a:gd name="T46" fmla="*/ 56 w 59"/>
                  <a:gd name="T4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87">
                    <a:moveTo>
                      <a:pt x="56" y="19"/>
                    </a:moveTo>
                    <a:cubicBezTo>
                      <a:pt x="52" y="23"/>
                      <a:pt x="52" y="29"/>
                      <a:pt x="50" y="34"/>
                    </a:cubicBezTo>
                    <a:cubicBezTo>
                      <a:pt x="48" y="39"/>
                      <a:pt x="44" y="44"/>
                      <a:pt x="42" y="50"/>
                    </a:cubicBezTo>
                    <a:cubicBezTo>
                      <a:pt x="40" y="54"/>
                      <a:pt x="40" y="58"/>
                      <a:pt x="39" y="62"/>
                    </a:cubicBezTo>
                    <a:cubicBezTo>
                      <a:pt x="37" y="67"/>
                      <a:pt x="34" y="71"/>
                      <a:pt x="31" y="75"/>
                    </a:cubicBezTo>
                    <a:cubicBezTo>
                      <a:pt x="29" y="79"/>
                      <a:pt x="25" y="83"/>
                      <a:pt x="20" y="85"/>
                    </a:cubicBezTo>
                    <a:cubicBezTo>
                      <a:pt x="16" y="87"/>
                      <a:pt x="9" y="86"/>
                      <a:pt x="7" y="81"/>
                    </a:cubicBezTo>
                    <a:cubicBezTo>
                      <a:pt x="6" y="79"/>
                      <a:pt x="6" y="77"/>
                      <a:pt x="5" y="75"/>
                    </a:cubicBezTo>
                    <a:cubicBezTo>
                      <a:pt x="4" y="73"/>
                      <a:pt x="1" y="72"/>
                      <a:pt x="0" y="70"/>
                    </a:cubicBezTo>
                    <a:cubicBezTo>
                      <a:pt x="0" y="68"/>
                      <a:pt x="1" y="66"/>
                      <a:pt x="2" y="64"/>
                    </a:cubicBezTo>
                    <a:cubicBezTo>
                      <a:pt x="4" y="61"/>
                      <a:pt x="6" y="58"/>
                      <a:pt x="7" y="54"/>
                    </a:cubicBezTo>
                    <a:cubicBezTo>
                      <a:pt x="10" y="50"/>
                      <a:pt x="12" y="46"/>
                      <a:pt x="10" y="41"/>
                    </a:cubicBezTo>
                    <a:cubicBezTo>
                      <a:pt x="9" y="40"/>
                      <a:pt x="8" y="38"/>
                      <a:pt x="8" y="37"/>
                    </a:cubicBezTo>
                    <a:cubicBezTo>
                      <a:pt x="8" y="35"/>
                      <a:pt x="9" y="34"/>
                      <a:pt x="10" y="34"/>
                    </a:cubicBezTo>
                    <a:cubicBezTo>
                      <a:pt x="11" y="32"/>
                      <a:pt x="13" y="30"/>
                      <a:pt x="15" y="28"/>
                    </a:cubicBezTo>
                    <a:cubicBezTo>
                      <a:pt x="18" y="25"/>
                      <a:pt x="21" y="22"/>
                      <a:pt x="25" y="21"/>
                    </a:cubicBezTo>
                    <a:cubicBezTo>
                      <a:pt x="27" y="21"/>
                      <a:pt x="29" y="21"/>
                      <a:pt x="31" y="20"/>
                    </a:cubicBezTo>
                    <a:cubicBezTo>
                      <a:pt x="33" y="20"/>
                      <a:pt x="34" y="18"/>
                      <a:pt x="36" y="16"/>
                    </a:cubicBezTo>
                    <a:cubicBezTo>
                      <a:pt x="39" y="12"/>
                      <a:pt x="42" y="8"/>
                      <a:pt x="44" y="3"/>
                    </a:cubicBezTo>
                    <a:cubicBezTo>
                      <a:pt x="45" y="3"/>
                      <a:pt x="45" y="2"/>
                      <a:pt x="46" y="1"/>
                    </a:cubicBezTo>
                    <a:cubicBezTo>
                      <a:pt x="47" y="0"/>
                      <a:pt x="50" y="2"/>
                      <a:pt x="51" y="4"/>
                    </a:cubicBezTo>
                    <a:cubicBezTo>
                      <a:pt x="52" y="6"/>
                      <a:pt x="52" y="9"/>
                      <a:pt x="54" y="11"/>
                    </a:cubicBezTo>
                    <a:cubicBezTo>
                      <a:pt x="55" y="13"/>
                      <a:pt x="59" y="14"/>
                      <a:pt x="58" y="17"/>
                    </a:cubicBezTo>
                    <a:cubicBezTo>
                      <a:pt x="58" y="18"/>
                      <a:pt x="57" y="18"/>
                      <a:pt x="56" y="1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4" name="Freeform 9">
                <a:extLst>
                  <a:ext uri="{FF2B5EF4-FFF2-40B4-BE49-F238E27FC236}">
                    <a16:creationId xmlns:a16="http://schemas.microsoft.com/office/drawing/2014/main" id="{A122B808-8E25-3848-89E9-D04F8AD463B9}"/>
                  </a:ext>
                </a:extLst>
              </p:cNvPr>
              <p:cNvSpPr>
                <a:spLocks/>
              </p:cNvSpPr>
              <p:nvPr/>
            </p:nvSpPr>
            <p:spPr bwMode="auto">
              <a:xfrm>
                <a:off x="7723188" y="3659188"/>
                <a:ext cx="95250" cy="277812"/>
              </a:xfrm>
              <a:custGeom>
                <a:avLst/>
                <a:gdLst>
                  <a:gd name="T0" fmla="*/ 17 w 25"/>
                  <a:gd name="T1" fmla="*/ 12 h 73"/>
                  <a:gd name="T2" fmla="*/ 19 w 25"/>
                  <a:gd name="T3" fmla="*/ 0 h 73"/>
                  <a:gd name="T4" fmla="*/ 21 w 25"/>
                  <a:gd name="T5" fmla="*/ 4 h 73"/>
                  <a:gd name="T6" fmla="*/ 24 w 25"/>
                  <a:gd name="T7" fmla="*/ 18 h 73"/>
                  <a:gd name="T8" fmla="*/ 22 w 25"/>
                  <a:gd name="T9" fmla="*/ 24 h 73"/>
                  <a:gd name="T10" fmla="*/ 24 w 25"/>
                  <a:gd name="T11" fmla="*/ 36 h 73"/>
                  <a:gd name="T12" fmla="*/ 25 w 25"/>
                  <a:gd name="T13" fmla="*/ 40 h 73"/>
                  <a:gd name="T14" fmla="*/ 24 w 25"/>
                  <a:gd name="T15" fmla="*/ 44 h 73"/>
                  <a:gd name="T16" fmla="*/ 22 w 25"/>
                  <a:gd name="T17" fmla="*/ 54 h 73"/>
                  <a:gd name="T18" fmla="*/ 19 w 25"/>
                  <a:gd name="T19" fmla="*/ 68 h 73"/>
                  <a:gd name="T20" fmla="*/ 18 w 25"/>
                  <a:gd name="T21" fmla="*/ 71 h 73"/>
                  <a:gd name="T22" fmla="*/ 10 w 25"/>
                  <a:gd name="T23" fmla="*/ 72 h 73"/>
                  <a:gd name="T24" fmla="*/ 7 w 25"/>
                  <a:gd name="T25" fmla="*/ 70 h 73"/>
                  <a:gd name="T26" fmla="*/ 5 w 25"/>
                  <a:gd name="T27" fmla="*/ 68 h 73"/>
                  <a:gd name="T28" fmla="*/ 1 w 25"/>
                  <a:gd name="T29" fmla="*/ 37 h 73"/>
                  <a:gd name="T30" fmla="*/ 4 w 25"/>
                  <a:gd name="T31" fmla="*/ 34 h 73"/>
                  <a:gd name="T32" fmla="*/ 6 w 25"/>
                  <a:gd name="T33" fmla="*/ 35 h 73"/>
                  <a:gd name="T34" fmla="*/ 6 w 25"/>
                  <a:gd name="T35" fmla="*/ 33 h 73"/>
                  <a:gd name="T36" fmla="*/ 13 w 25"/>
                  <a:gd name="T37" fmla="*/ 23 h 73"/>
                  <a:gd name="T38" fmla="*/ 15 w 25"/>
                  <a:gd name="T39" fmla="*/ 17 h 73"/>
                  <a:gd name="T40" fmla="*/ 17 w 25"/>
                  <a:gd name="T4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73">
                    <a:moveTo>
                      <a:pt x="17" y="12"/>
                    </a:moveTo>
                    <a:cubicBezTo>
                      <a:pt x="18" y="8"/>
                      <a:pt x="17" y="4"/>
                      <a:pt x="19" y="0"/>
                    </a:cubicBezTo>
                    <a:cubicBezTo>
                      <a:pt x="20" y="1"/>
                      <a:pt x="21" y="2"/>
                      <a:pt x="21" y="4"/>
                    </a:cubicBezTo>
                    <a:cubicBezTo>
                      <a:pt x="23" y="8"/>
                      <a:pt x="25" y="13"/>
                      <a:pt x="24" y="18"/>
                    </a:cubicBezTo>
                    <a:cubicBezTo>
                      <a:pt x="24" y="20"/>
                      <a:pt x="23" y="22"/>
                      <a:pt x="22" y="24"/>
                    </a:cubicBezTo>
                    <a:cubicBezTo>
                      <a:pt x="22" y="28"/>
                      <a:pt x="22" y="32"/>
                      <a:pt x="24" y="36"/>
                    </a:cubicBezTo>
                    <a:cubicBezTo>
                      <a:pt x="24" y="37"/>
                      <a:pt x="25" y="38"/>
                      <a:pt x="25" y="40"/>
                    </a:cubicBezTo>
                    <a:cubicBezTo>
                      <a:pt x="25" y="41"/>
                      <a:pt x="24" y="43"/>
                      <a:pt x="24" y="44"/>
                    </a:cubicBezTo>
                    <a:cubicBezTo>
                      <a:pt x="22" y="47"/>
                      <a:pt x="22" y="51"/>
                      <a:pt x="22" y="54"/>
                    </a:cubicBezTo>
                    <a:cubicBezTo>
                      <a:pt x="21" y="59"/>
                      <a:pt x="20" y="63"/>
                      <a:pt x="19" y="68"/>
                    </a:cubicBezTo>
                    <a:cubicBezTo>
                      <a:pt x="19" y="69"/>
                      <a:pt x="19" y="70"/>
                      <a:pt x="18" y="71"/>
                    </a:cubicBezTo>
                    <a:cubicBezTo>
                      <a:pt x="16" y="73"/>
                      <a:pt x="12" y="72"/>
                      <a:pt x="10" y="72"/>
                    </a:cubicBezTo>
                    <a:cubicBezTo>
                      <a:pt x="8" y="72"/>
                      <a:pt x="7" y="71"/>
                      <a:pt x="7" y="70"/>
                    </a:cubicBezTo>
                    <a:cubicBezTo>
                      <a:pt x="6" y="70"/>
                      <a:pt x="6" y="69"/>
                      <a:pt x="5" y="68"/>
                    </a:cubicBezTo>
                    <a:cubicBezTo>
                      <a:pt x="1" y="59"/>
                      <a:pt x="0" y="48"/>
                      <a:pt x="1" y="37"/>
                    </a:cubicBezTo>
                    <a:cubicBezTo>
                      <a:pt x="1" y="36"/>
                      <a:pt x="2" y="34"/>
                      <a:pt x="4" y="34"/>
                    </a:cubicBezTo>
                    <a:cubicBezTo>
                      <a:pt x="4" y="34"/>
                      <a:pt x="5" y="35"/>
                      <a:pt x="6" y="35"/>
                    </a:cubicBezTo>
                    <a:cubicBezTo>
                      <a:pt x="6" y="34"/>
                      <a:pt x="6" y="33"/>
                      <a:pt x="6" y="33"/>
                    </a:cubicBezTo>
                    <a:cubicBezTo>
                      <a:pt x="7" y="29"/>
                      <a:pt x="11" y="27"/>
                      <a:pt x="13" y="23"/>
                    </a:cubicBezTo>
                    <a:cubicBezTo>
                      <a:pt x="14" y="21"/>
                      <a:pt x="14" y="19"/>
                      <a:pt x="15" y="17"/>
                    </a:cubicBezTo>
                    <a:cubicBezTo>
                      <a:pt x="15" y="15"/>
                      <a:pt x="16" y="14"/>
                      <a:pt x="17" y="1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5" name="Freeform 10">
                <a:extLst>
                  <a:ext uri="{FF2B5EF4-FFF2-40B4-BE49-F238E27FC236}">
                    <a16:creationId xmlns:a16="http://schemas.microsoft.com/office/drawing/2014/main" id="{056434F9-ADA4-8546-B805-2E9327DBAF0C}"/>
                  </a:ext>
                </a:extLst>
              </p:cNvPr>
              <p:cNvSpPr>
                <a:spLocks/>
              </p:cNvSpPr>
              <p:nvPr/>
            </p:nvSpPr>
            <p:spPr bwMode="auto">
              <a:xfrm>
                <a:off x="7518400" y="3681413"/>
                <a:ext cx="163513" cy="304800"/>
              </a:xfrm>
              <a:custGeom>
                <a:avLst/>
                <a:gdLst>
                  <a:gd name="T0" fmla="*/ 39 w 43"/>
                  <a:gd name="T1" fmla="*/ 54 h 80"/>
                  <a:gd name="T2" fmla="*/ 37 w 43"/>
                  <a:gd name="T3" fmla="*/ 48 h 80"/>
                  <a:gd name="T4" fmla="*/ 36 w 43"/>
                  <a:gd name="T5" fmla="*/ 43 h 80"/>
                  <a:gd name="T6" fmla="*/ 30 w 43"/>
                  <a:gd name="T7" fmla="*/ 33 h 80"/>
                  <a:gd name="T8" fmla="*/ 5 w 43"/>
                  <a:gd name="T9" fmla="*/ 2 h 80"/>
                  <a:gd name="T10" fmla="*/ 1 w 43"/>
                  <a:gd name="T11" fmla="*/ 0 h 80"/>
                  <a:gd name="T12" fmla="*/ 0 w 43"/>
                  <a:gd name="T13" fmla="*/ 3 h 80"/>
                  <a:gd name="T14" fmla="*/ 1 w 43"/>
                  <a:gd name="T15" fmla="*/ 6 h 80"/>
                  <a:gd name="T16" fmla="*/ 28 w 43"/>
                  <a:gd name="T17" fmla="*/ 59 h 80"/>
                  <a:gd name="T18" fmla="*/ 35 w 43"/>
                  <a:gd name="T19" fmla="*/ 78 h 80"/>
                  <a:gd name="T20" fmla="*/ 37 w 43"/>
                  <a:gd name="T21" fmla="*/ 80 h 80"/>
                  <a:gd name="T22" fmla="*/ 41 w 43"/>
                  <a:gd name="T23" fmla="*/ 79 h 80"/>
                  <a:gd name="T24" fmla="*/ 42 w 43"/>
                  <a:gd name="T25" fmla="*/ 75 h 80"/>
                  <a:gd name="T26" fmla="*/ 39 w 43"/>
                  <a:gd name="T27"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80">
                    <a:moveTo>
                      <a:pt x="39" y="54"/>
                    </a:moveTo>
                    <a:cubicBezTo>
                      <a:pt x="38" y="52"/>
                      <a:pt x="37" y="50"/>
                      <a:pt x="37" y="48"/>
                    </a:cubicBezTo>
                    <a:cubicBezTo>
                      <a:pt x="36" y="46"/>
                      <a:pt x="37" y="45"/>
                      <a:pt x="36" y="43"/>
                    </a:cubicBezTo>
                    <a:cubicBezTo>
                      <a:pt x="36" y="39"/>
                      <a:pt x="33" y="36"/>
                      <a:pt x="30" y="33"/>
                    </a:cubicBezTo>
                    <a:cubicBezTo>
                      <a:pt x="21" y="23"/>
                      <a:pt x="16" y="10"/>
                      <a:pt x="5" y="2"/>
                    </a:cubicBezTo>
                    <a:cubicBezTo>
                      <a:pt x="4" y="1"/>
                      <a:pt x="3" y="0"/>
                      <a:pt x="1" y="0"/>
                    </a:cubicBezTo>
                    <a:cubicBezTo>
                      <a:pt x="0" y="1"/>
                      <a:pt x="0" y="2"/>
                      <a:pt x="0" y="3"/>
                    </a:cubicBezTo>
                    <a:cubicBezTo>
                      <a:pt x="0" y="4"/>
                      <a:pt x="1" y="5"/>
                      <a:pt x="1" y="6"/>
                    </a:cubicBezTo>
                    <a:cubicBezTo>
                      <a:pt x="11" y="24"/>
                      <a:pt x="22" y="40"/>
                      <a:pt x="28" y="59"/>
                    </a:cubicBezTo>
                    <a:cubicBezTo>
                      <a:pt x="30" y="66"/>
                      <a:pt x="32" y="72"/>
                      <a:pt x="35" y="78"/>
                    </a:cubicBezTo>
                    <a:cubicBezTo>
                      <a:pt x="36" y="79"/>
                      <a:pt x="36" y="79"/>
                      <a:pt x="37" y="80"/>
                    </a:cubicBezTo>
                    <a:cubicBezTo>
                      <a:pt x="38" y="80"/>
                      <a:pt x="40" y="80"/>
                      <a:pt x="41" y="79"/>
                    </a:cubicBezTo>
                    <a:cubicBezTo>
                      <a:pt x="42" y="77"/>
                      <a:pt x="42" y="76"/>
                      <a:pt x="42" y="75"/>
                    </a:cubicBezTo>
                    <a:cubicBezTo>
                      <a:pt x="43" y="67"/>
                      <a:pt x="42" y="60"/>
                      <a:pt x="39" y="54"/>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6" name="Freeform 11">
                <a:extLst>
                  <a:ext uri="{FF2B5EF4-FFF2-40B4-BE49-F238E27FC236}">
                    <a16:creationId xmlns:a16="http://schemas.microsoft.com/office/drawing/2014/main" id="{720A426B-1CF3-AB4D-96E8-BA350A386E3F}"/>
                  </a:ext>
                </a:extLst>
              </p:cNvPr>
              <p:cNvSpPr>
                <a:spLocks/>
              </p:cNvSpPr>
              <p:nvPr/>
            </p:nvSpPr>
            <p:spPr bwMode="auto">
              <a:xfrm>
                <a:off x="7681913" y="4002088"/>
                <a:ext cx="90487" cy="71437"/>
              </a:xfrm>
              <a:custGeom>
                <a:avLst/>
                <a:gdLst>
                  <a:gd name="T0" fmla="*/ 9 w 24"/>
                  <a:gd name="T1" fmla="*/ 2 h 19"/>
                  <a:gd name="T2" fmla="*/ 14 w 24"/>
                  <a:gd name="T3" fmla="*/ 3 h 19"/>
                  <a:gd name="T4" fmla="*/ 17 w 24"/>
                  <a:gd name="T5" fmla="*/ 3 h 19"/>
                  <a:gd name="T6" fmla="*/ 20 w 24"/>
                  <a:gd name="T7" fmla="*/ 7 h 19"/>
                  <a:gd name="T8" fmla="*/ 22 w 24"/>
                  <a:gd name="T9" fmla="*/ 11 h 19"/>
                  <a:gd name="T10" fmla="*/ 23 w 24"/>
                  <a:gd name="T11" fmla="*/ 12 h 19"/>
                  <a:gd name="T12" fmla="*/ 24 w 24"/>
                  <a:gd name="T13" fmla="*/ 15 h 19"/>
                  <a:gd name="T14" fmla="*/ 24 w 24"/>
                  <a:gd name="T15" fmla="*/ 17 h 19"/>
                  <a:gd name="T16" fmla="*/ 18 w 24"/>
                  <a:gd name="T17" fmla="*/ 17 h 19"/>
                  <a:gd name="T18" fmla="*/ 7 w 24"/>
                  <a:gd name="T19" fmla="*/ 11 h 19"/>
                  <a:gd name="T20" fmla="*/ 1 w 24"/>
                  <a:gd name="T21" fmla="*/ 9 h 19"/>
                  <a:gd name="T22" fmla="*/ 0 w 24"/>
                  <a:gd name="T23" fmla="*/ 5 h 19"/>
                  <a:gd name="T24" fmla="*/ 2 w 24"/>
                  <a:gd name="T25" fmla="*/ 0 h 19"/>
                  <a:gd name="T26" fmla="*/ 6 w 24"/>
                  <a:gd name="T27" fmla="*/ 1 h 19"/>
                  <a:gd name="T28" fmla="*/ 9 w 24"/>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9" y="2"/>
                    </a:moveTo>
                    <a:cubicBezTo>
                      <a:pt x="11" y="3"/>
                      <a:pt x="13" y="3"/>
                      <a:pt x="14" y="3"/>
                    </a:cubicBezTo>
                    <a:cubicBezTo>
                      <a:pt x="15" y="3"/>
                      <a:pt x="16" y="3"/>
                      <a:pt x="17" y="3"/>
                    </a:cubicBezTo>
                    <a:cubicBezTo>
                      <a:pt x="19" y="4"/>
                      <a:pt x="19" y="6"/>
                      <a:pt x="20" y="7"/>
                    </a:cubicBezTo>
                    <a:cubicBezTo>
                      <a:pt x="21" y="9"/>
                      <a:pt x="22" y="10"/>
                      <a:pt x="22" y="11"/>
                    </a:cubicBezTo>
                    <a:cubicBezTo>
                      <a:pt x="23" y="11"/>
                      <a:pt x="23" y="12"/>
                      <a:pt x="23" y="12"/>
                    </a:cubicBezTo>
                    <a:cubicBezTo>
                      <a:pt x="23" y="13"/>
                      <a:pt x="24" y="14"/>
                      <a:pt x="24" y="15"/>
                    </a:cubicBezTo>
                    <a:cubicBezTo>
                      <a:pt x="24" y="16"/>
                      <a:pt x="24" y="17"/>
                      <a:pt x="24" y="17"/>
                    </a:cubicBezTo>
                    <a:cubicBezTo>
                      <a:pt x="22" y="19"/>
                      <a:pt x="20" y="18"/>
                      <a:pt x="18" y="17"/>
                    </a:cubicBezTo>
                    <a:cubicBezTo>
                      <a:pt x="14" y="15"/>
                      <a:pt x="11" y="12"/>
                      <a:pt x="7" y="11"/>
                    </a:cubicBezTo>
                    <a:cubicBezTo>
                      <a:pt x="5" y="11"/>
                      <a:pt x="3" y="11"/>
                      <a:pt x="1" y="9"/>
                    </a:cubicBezTo>
                    <a:cubicBezTo>
                      <a:pt x="0" y="8"/>
                      <a:pt x="0" y="6"/>
                      <a:pt x="0" y="5"/>
                    </a:cubicBezTo>
                    <a:cubicBezTo>
                      <a:pt x="0" y="3"/>
                      <a:pt x="0" y="1"/>
                      <a:pt x="2" y="0"/>
                    </a:cubicBezTo>
                    <a:cubicBezTo>
                      <a:pt x="3" y="0"/>
                      <a:pt x="5" y="0"/>
                      <a:pt x="6" y="1"/>
                    </a:cubicBezTo>
                    <a:cubicBezTo>
                      <a:pt x="7" y="1"/>
                      <a:pt x="8" y="2"/>
                      <a:pt x="9" y="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7" name="Freeform 12">
                <a:extLst>
                  <a:ext uri="{FF2B5EF4-FFF2-40B4-BE49-F238E27FC236}">
                    <a16:creationId xmlns:a16="http://schemas.microsoft.com/office/drawing/2014/main" id="{1F83DA9D-E6C5-7D49-ACF5-EF9B3BC8E698}"/>
                  </a:ext>
                </a:extLst>
              </p:cNvPr>
              <p:cNvSpPr>
                <a:spLocks/>
              </p:cNvSpPr>
              <p:nvPr/>
            </p:nvSpPr>
            <p:spPr bwMode="auto">
              <a:xfrm>
                <a:off x="7202488" y="3582988"/>
                <a:ext cx="52387" cy="103187"/>
              </a:xfrm>
              <a:custGeom>
                <a:avLst/>
                <a:gdLst>
                  <a:gd name="T0" fmla="*/ 1 w 14"/>
                  <a:gd name="T1" fmla="*/ 1 h 27"/>
                  <a:gd name="T2" fmla="*/ 0 w 14"/>
                  <a:gd name="T3" fmla="*/ 7 h 27"/>
                  <a:gd name="T4" fmla="*/ 0 w 14"/>
                  <a:gd name="T5" fmla="*/ 11 h 27"/>
                  <a:gd name="T6" fmla="*/ 1 w 14"/>
                  <a:gd name="T7" fmla="*/ 17 h 27"/>
                  <a:gd name="T8" fmla="*/ 2 w 14"/>
                  <a:gd name="T9" fmla="*/ 22 h 27"/>
                  <a:gd name="T10" fmla="*/ 6 w 14"/>
                  <a:gd name="T11" fmla="*/ 26 h 27"/>
                  <a:gd name="T12" fmla="*/ 13 w 14"/>
                  <a:gd name="T13" fmla="*/ 22 h 27"/>
                  <a:gd name="T14" fmla="*/ 12 w 14"/>
                  <a:gd name="T15" fmla="*/ 13 h 27"/>
                  <a:gd name="T16" fmla="*/ 8 w 14"/>
                  <a:gd name="T17" fmla="*/ 6 h 27"/>
                  <a:gd name="T18" fmla="*/ 4 w 14"/>
                  <a:gd name="T19" fmla="*/ 3 h 27"/>
                  <a:gd name="T20" fmla="*/ 3 w 14"/>
                  <a:gd name="T21" fmla="*/ 1 h 27"/>
                  <a:gd name="T22" fmla="*/ 1 w 14"/>
                  <a:gd name="T23" fmla="*/ 0 h 27"/>
                  <a:gd name="T24" fmla="*/ 1 w 14"/>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7">
                    <a:moveTo>
                      <a:pt x="1" y="1"/>
                    </a:moveTo>
                    <a:cubicBezTo>
                      <a:pt x="0" y="3"/>
                      <a:pt x="0" y="5"/>
                      <a:pt x="0" y="7"/>
                    </a:cubicBezTo>
                    <a:cubicBezTo>
                      <a:pt x="0" y="8"/>
                      <a:pt x="0" y="10"/>
                      <a:pt x="0" y="11"/>
                    </a:cubicBezTo>
                    <a:cubicBezTo>
                      <a:pt x="1" y="13"/>
                      <a:pt x="1" y="15"/>
                      <a:pt x="1" y="17"/>
                    </a:cubicBezTo>
                    <a:cubicBezTo>
                      <a:pt x="1" y="19"/>
                      <a:pt x="2" y="21"/>
                      <a:pt x="2" y="22"/>
                    </a:cubicBezTo>
                    <a:cubicBezTo>
                      <a:pt x="3" y="24"/>
                      <a:pt x="4" y="25"/>
                      <a:pt x="6" y="26"/>
                    </a:cubicBezTo>
                    <a:cubicBezTo>
                      <a:pt x="9" y="27"/>
                      <a:pt x="12" y="25"/>
                      <a:pt x="13" y="22"/>
                    </a:cubicBezTo>
                    <a:cubicBezTo>
                      <a:pt x="14" y="19"/>
                      <a:pt x="13" y="16"/>
                      <a:pt x="12" y="13"/>
                    </a:cubicBezTo>
                    <a:cubicBezTo>
                      <a:pt x="12" y="11"/>
                      <a:pt x="10" y="8"/>
                      <a:pt x="8" y="6"/>
                    </a:cubicBezTo>
                    <a:cubicBezTo>
                      <a:pt x="7" y="5"/>
                      <a:pt x="5" y="4"/>
                      <a:pt x="4" y="3"/>
                    </a:cubicBezTo>
                    <a:cubicBezTo>
                      <a:pt x="4" y="2"/>
                      <a:pt x="4" y="1"/>
                      <a:pt x="3" y="1"/>
                    </a:cubicBezTo>
                    <a:cubicBezTo>
                      <a:pt x="3" y="0"/>
                      <a:pt x="2" y="0"/>
                      <a:pt x="1" y="0"/>
                    </a:cubicBezTo>
                    <a:cubicBezTo>
                      <a:pt x="1" y="0"/>
                      <a:pt x="1" y="1"/>
                      <a:pt x="1" y="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8" name="Freeform 13">
                <a:extLst>
                  <a:ext uri="{FF2B5EF4-FFF2-40B4-BE49-F238E27FC236}">
                    <a16:creationId xmlns:a16="http://schemas.microsoft.com/office/drawing/2014/main" id="{41335264-061A-5846-AB08-CF7C5C2885F8}"/>
                  </a:ext>
                </a:extLst>
              </p:cNvPr>
              <p:cNvSpPr>
                <a:spLocks/>
              </p:cNvSpPr>
              <p:nvPr/>
            </p:nvSpPr>
            <p:spPr bwMode="auto">
              <a:xfrm>
                <a:off x="5127625" y="2093913"/>
                <a:ext cx="2573338" cy="1690687"/>
              </a:xfrm>
              <a:custGeom>
                <a:avLst/>
                <a:gdLst>
                  <a:gd name="T0" fmla="*/ 663 w 676"/>
                  <a:gd name="T1" fmla="*/ 443 h 444"/>
                  <a:gd name="T2" fmla="*/ 643 w 676"/>
                  <a:gd name="T3" fmla="*/ 370 h 444"/>
                  <a:gd name="T4" fmla="*/ 654 w 676"/>
                  <a:gd name="T5" fmla="*/ 377 h 444"/>
                  <a:gd name="T6" fmla="*/ 668 w 676"/>
                  <a:gd name="T7" fmla="*/ 388 h 444"/>
                  <a:gd name="T8" fmla="*/ 656 w 676"/>
                  <a:gd name="T9" fmla="*/ 320 h 444"/>
                  <a:gd name="T10" fmla="*/ 631 w 676"/>
                  <a:gd name="T11" fmla="*/ 196 h 444"/>
                  <a:gd name="T12" fmla="*/ 354 w 676"/>
                  <a:gd name="T13" fmla="*/ 3 h 444"/>
                  <a:gd name="T14" fmla="*/ 350 w 676"/>
                  <a:gd name="T15" fmla="*/ 20 h 444"/>
                  <a:gd name="T16" fmla="*/ 341 w 676"/>
                  <a:gd name="T17" fmla="*/ 25 h 444"/>
                  <a:gd name="T18" fmla="*/ 338 w 676"/>
                  <a:gd name="T19" fmla="*/ 29 h 444"/>
                  <a:gd name="T20" fmla="*/ 264 w 676"/>
                  <a:gd name="T21" fmla="*/ 48 h 444"/>
                  <a:gd name="T22" fmla="*/ 257 w 676"/>
                  <a:gd name="T23" fmla="*/ 38 h 444"/>
                  <a:gd name="T24" fmla="*/ 263 w 676"/>
                  <a:gd name="T25" fmla="*/ 33 h 444"/>
                  <a:gd name="T26" fmla="*/ 198 w 676"/>
                  <a:gd name="T27" fmla="*/ 38 h 444"/>
                  <a:gd name="T28" fmla="*/ 144 w 676"/>
                  <a:gd name="T29" fmla="*/ 76 h 444"/>
                  <a:gd name="T30" fmla="*/ 194 w 676"/>
                  <a:gd name="T31" fmla="*/ 57 h 444"/>
                  <a:gd name="T32" fmla="*/ 211 w 676"/>
                  <a:gd name="T33" fmla="*/ 44 h 444"/>
                  <a:gd name="T34" fmla="*/ 214 w 676"/>
                  <a:gd name="T35" fmla="*/ 65 h 444"/>
                  <a:gd name="T36" fmla="*/ 227 w 676"/>
                  <a:gd name="T37" fmla="*/ 74 h 444"/>
                  <a:gd name="T38" fmla="*/ 156 w 676"/>
                  <a:gd name="T39" fmla="*/ 105 h 444"/>
                  <a:gd name="T40" fmla="*/ 139 w 676"/>
                  <a:gd name="T41" fmla="*/ 91 h 444"/>
                  <a:gd name="T42" fmla="*/ 77 w 676"/>
                  <a:gd name="T43" fmla="*/ 128 h 444"/>
                  <a:gd name="T44" fmla="*/ 55 w 676"/>
                  <a:gd name="T45" fmla="*/ 142 h 444"/>
                  <a:gd name="T46" fmla="*/ 4 w 676"/>
                  <a:gd name="T47" fmla="*/ 202 h 444"/>
                  <a:gd name="T48" fmla="*/ 127 w 676"/>
                  <a:gd name="T49" fmla="*/ 183 h 444"/>
                  <a:gd name="T50" fmla="*/ 141 w 676"/>
                  <a:gd name="T51" fmla="*/ 199 h 444"/>
                  <a:gd name="T52" fmla="*/ 145 w 676"/>
                  <a:gd name="T53" fmla="*/ 189 h 444"/>
                  <a:gd name="T54" fmla="*/ 148 w 676"/>
                  <a:gd name="T55" fmla="*/ 184 h 444"/>
                  <a:gd name="T56" fmla="*/ 131 w 676"/>
                  <a:gd name="T57" fmla="*/ 156 h 444"/>
                  <a:gd name="T58" fmla="*/ 153 w 676"/>
                  <a:gd name="T59" fmla="*/ 177 h 444"/>
                  <a:gd name="T60" fmla="*/ 183 w 676"/>
                  <a:gd name="T61" fmla="*/ 189 h 444"/>
                  <a:gd name="T62" fmla="*/ 218 w 676"/>
                  <a:gd name="T63" fmla="*/ 164 h 444"/>
                  <a:gd name="T64" fmla="*/ 249 w 676"/>
                  <a:gd name="T65" fmla="*/ 157 h 444"/>
                  <a:gd name="T66" fmla="*/ 257 w 676"/>
                  <a:gd name="T67" fmla="*/ 146 h 444"/>
                  <a:gd name="T68" fmla="*/ 282 w 676"/>
                  <a:gd name="T69" fmla="*/ 171 h 444"/>
                  <a:gd name="T70" fmla="*/ 275 w 676"/>
                  <a:gd name="T71" fmla="*/ 179 h 444"/>
                  <a:gd name="T72" fmla="*/ 199 w 676"/>
                  <a:gd name="T73" fmla="*/ 191 h 444"/>
                  <a:gd name="T74" fmla="*/ 254 w 676"/>
                  <a:gd name="T75" fmla="*/ 208 h 444"/>
                  <a:gd name="T76" fmla="*/ 247 w 676"/>
                  <a:gd name="T77" fmla="*/ 241 h 444"/>
                  <a:gd name="T78" fmla="*/ 231 w 676"/>
                  <a:gd name="T79" fmla="*/ 248 h 444"/>
                  <a:gd name="T80" fmla="*/ 270 w 676"/>
                  <a:gd name="T81" fmla="*/ 285 h 444"/>
                  <a:gd name="T82" fmla="*/ 330 w 676"/>
                  <a:gd name="T83" fmla="*/ 365 h 444"/>
                  <a:gd name="T84" fmla="*/ 388 w 676"/>
                  <a:gd name="T85" fmla="*/ 283 h 444"/>
                  <a:gd name="T86" fmla="*/ 362 w 676"/>
                  <a:gd name="T87" fmla="*/ 288 h 444"/>
                  <a:gd name="T88" fmla="*/ 353 w 676"/>
                  <a:gd name="T89" fmla="*/ 279 h 444"/>
                  <a:gd name="T90" fmla="*/ 337 w 676"/>
                  <a:gd name="T91" fmla="*/ 261 h 444"/>
                  <a:gd name="T92" fmla="*/ 455 w 676"/>
                  <a:gd name="T93" fmla="*/ 287 h 444"/>
                  <a:gd name="T94" fmla="*/ 494 w 676"/>
                  <a:gd name="T95" fmla="*/ 313 h 444"/>
                  <a:gd name="T96" fmla="*/ 520 w 676"/>
                  <a:gd name="T97" fmla="*/ 381 h 444"/>
                  <a:gd name="T98" fmla="*/ 541 w 676"/>
                  <a:gd name="T99" fmla="*/ 373 h 444"/>
                  <a:gd name="T100" fmla="*/ 547 w 676"/>
                  <a:gd name="T101" fmla="*/ 349 h 444"/>
                  <a:gd name="T102" fmla="*/ 565 w 676"/>
                  <a:gd name="T103" fmla="*/ 325 h 444"/>
                  <a:gd name="T104" fmla="*/ 584 w 676"/>
                  <a:gd name="T105" fmla="*/ 310 h 444"/>
                  <a:gd name="T106" fmla="*/ 593 w 676"/>
                  <a:gd name="T107" fmla="*/ 306 h 444"/>
                  <a:gd name="T108" fmla="*/ 617 w 676"/>
                  <a:gd name="T109" fmla="*/ 3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444">
                    <a:moveTo>
                      <a:pt x="626" y="349"/>
                    </a:moveTo>
                    <a:cubicBezTo>
                      <a:pt x="631" y="352"/>
                      <a:pt x="632" y="358"/>
                      <a:pt x="634" y="363"/>
                    </a:cubicBezTo>
                    <a:cubicBezTo>
                      <a:pt x="639" y="384"/>
                      <a:pt x="644" y="406"/>
                      <a:pt x="650" y="427"/>
                    </a:cubicBezTo>
                    <a:cubicBezTo>
                      <a:pt x="651" y="435"/>
                      <a:pt x="656" y="444"/>
                      <a:pt x="663" y="443"/>
                    </a:cubicBezTo>
                    <a:cubicBezTo>
                      <a:pt x="662" y="430"/>
                      <a:pt x="654" y="418"/>
                      <a:pt x="649" y="405"/>
                    </a:cubicBezTo>
                    <a:cubicBezTo>
                      <a:pt x="646" y="400"/>
                      <a:pt x="645" y="394"/>
                      <a:pt x="644" y="387"/>
                    </a:cubicBezTo>
                    <a:cubicBezTo>
                      <a:pt x="644" y="384"/>
                      <a:pt x="644" y="381"/>
                      <a:pt x="645" y="378"/>
                    </a:cubicBezTo>
                    <a:cubicBezTo>
                      <a:pt x="645" y="376"/>
                      <a:pt x="644" y="373"/>
                      <a:pt x="643" y="370"/>
                    </a:cubicBezTo>
                    <a:cubicBezTo>
                      <a:pt x="643" y="369"/>
                      <a:pt x="643" y="368"/>
                      <a:pt x="644" y="367"/>
                    </a:cubicBezTo>
                    <a:cubicBezTo>
                      <a:pt x="644" y="366"/>
                      <a:pt x="645" y="366"/>
                      <a:pt x="646" y="366"/>
                    </a:cubicBezTo>
                    <a:cubicBezTo>
                      <a:pt x="647" y="366"/>
                      <a:pt x="647" y="366"/>
                      <a:pt x="648" y="367"/>
                    </a:cubicBezTo>
                    <a:cubicBezTo>
                      <a:pt x="650" y="369"/>
                      <a:pt x="651" y="373"/>
                      <a:pt x="654" y="377"/>
                    </a:cubicBezTo>
                    <a:cubicBezTo>
                      <a:pt x="655" y="379"/>
                      <a:pt x="657" y="380"/>
                      <a:pt x="658" y="382"/>
                    </a:cubicBezTo>
                    <a:cubicBezTo>
                      <a:pt x="659" y="384"/>
                      <a:pt x="660" y="387"/>
                      <a:pt x="662" y="388"/>
                    </a:cubicBezTo>
                    <a:cubicBezTo>
                      <a:pt x="663" y="388"/>
                      <a:pt x="664" y="388"/>
                      <a:pt x="664" y="388"/>
                    </a:cubicBezTo>
                    <a:cubicBezTo>
                      <a:pt x="666" y="388"/>
                      <a:pt x="667" y="389"/>
                      <a:pt x="668" y="388"/>
                    </a:cubicBezTo>
                    <a:cubicBezTo>
                      <a:pt x="670" y="387"/>
                      <a:pt x="672" y="384"/>
                      <a:pt x="673" y="382"/>
                    </a:cubicBezTo>
                    <a:cubicBezTo>
                      <a:pt x="674" y="379"/>
                      <a:pt x="674" y="376"/>
                      <a:pt x="674" y="373"/>
                    </a:cubicBezTo>
                    <a:cubicBezTo>
                      <a:pt x="673" y="367"/>
                      <a:pt x="671" y="361"/>
                      <a:pt x="667" y="356"/>
                    </a:cubicBezTo>
                    <a:cubicBezTo>
                      <a:pt x="660" y="345"/>
                      <a:pt x="651" y="332"/>
                      <a:pt x="656" y="320"/>
                    </a:cubicBezTo>
                    <a:cubicBezTo>
                      <a:pt x="659" y="314"/>
                      <a:pt x="666" y="310"/>
                      <a:pt x="669" y="304"/>
                    </a:cubicBezTo>
                    <a:cubicBezTo>
                      <a:pt x="676" y="293"/>
                      <a:pt x="672" y="279"/>
                      <a:pt x="668" y="267"/>
                    </a:cubicBezTo>
                    <a:cubicBezTo>
                      <a:pt x="662" y="253"/>
                      <a:pt x="657" y="238"/>
                      <a:pt x="649" y="226"/>
                    </a:cubicBezTo>
                    <a:cubicBezTo>
                      <a:pt x="642" y="216"/>
                      <a:pt x="634" y="207"/>
                      <a:pt x="631" y="196"/>
                    </a:cubicBezTo>
                    <a:cubicBezTo>
                      <a:pt x="628" y="188"/>
                      <a:pt x="628" y="178"/>
                      <a:pt x="628" y="168"/>
                    </a:cubicBezTo>
                    <a:cubicBezTo>
                      <a:pt x="616" y="152"/>
                      <a:pt x="603" y="137"/>
                      <a:pt x="589" y="123"/>
                    </a:cubicBezTo>
                    <a:cubicBezTo>
                      <a:pt x="524" y="56"/>
                      <a:pt x="445" y="16"/>
                      <a:pt x="361" y="0"/>
                    </a:cubicBezTo>
                    <a:cubicBezTo>
                      <a:pt x="358" y="0"/>
                      <a:pt x="356" y="1"/>
                      <a:pt x="354" y="3"/>
                    </a:cubicBezTo>
                    <a:cubicBezTo>
                      <a:pt x="351" y="7"/>
                      <a:pt x="353" y="12"/>
                      <a:pt x="356" y="14"/>
                    </a:cubicBezTo>
                    <a:cubicBezTo>
                      <a:pt x="356" y="14"/>
                      <a:pt x="357" y="14"/>
                      <a:pt x="357" y="14"/>
                    </a:cubicBezTo>
                    <a:cubicBezTo>
                      <a:pt x="357" y="15"/>
                      <a:pt x="357" y="15"/>
                      <a:pt x="356" y="15"/>
                    </a:cubicBezTo>
                    <a:cubicBezTo>
                      <a:pt x="355" y="17"/>
                      <a:pt x="353" y="19"/>
                      <a:pt x="350" y="20"/>
                    </a:cubicBezTo>
                    <a:cubicBezTo>
                      <a:pt x="347" y="22"/>
                      <a:pt x="344" y="21"/>
                      <a:pt x="341" y="21"/>
                    </a:cubicBezTo>
                    <a:cubicBezTo>
                      <a:pt x="340" y="21"/>
                      <a:pt x="340" y="21"/>
                      <a:pt x="340" y="21"/>
                    </a:cubicBezTo>
                    <a:cubicBezTo>
                      <a:pt x="340" y="21"/>
                      <a:pt x="340" y="22"/>
                      <a:pt x="340" y="22"/>
                    </a:cubicBezTo>
                    <a:cubicBezTo>
                      <a:pt x="340" y="23"/>
                      <a:pt x="341" y="24"/>
                      <a:pt x="341" y="25"/>
                    </a:cubicBezTo>
                    <a:cubicBezTo>
                      <a:pt x="342" y="27"/>
                      <a:pt x="343" y="28"/>
                      <a:pt x="344" y="29"/>
                    </a:cubicBezTo>
                    <a:cubicBezTo>
                      <a:pt x="344" y="29"/>
                      <a:pt x="344" y="30"/>
                      <a:pt x="344" y="30"/>
                    </a:cubicBezTo>
                    <a:cubicBezTo>
                      <a:pt x="344" y="31"/>
                      <a:pt x="343" y="31"/>
                      <a:pt x="343" y="30"/>
                    </a:cubicBezTo>
                    <a:cubicBezTo>
                      <a:pt x="341" y="30"/>
                      <a:pt x="339" y="30"/>
                      <a:pt x="338" y="29"/>
                    </a:cubicBezTo>
                    <a:cubicBezTo>
                      <a:pt x="336" y="29"/>
                      <a:pt x="335" y="29"/>
                      <a:pt x="333" y="29"/>
                    </a:cubicBezTo>
                    <a:cubicBezTo>
                      <a:pt x="330" y="30"/>
                      <a:pt x="327" y="30"/>
                      <a:pt x="324" y="30"/>
                    </a:cubicBezTo>
                    <a:cubicBezTo>
                      <a:pt x="307" y="32"/>
                      <a:pt x="290" y="37"/>
                      <a:pt x="275" y="44"/>
                    </a:cubicBezTo>
                    <a:cubicBezTo>
                      <a:pt x="271" y="46"/>
                      <a:pt x="268" y="48"/>
                      <a:pt x="264" y="48"/>
                    </a:cubicBezTo>
                    <a:cubicBezTo>
                      <a:pt x="261" y="47"/>
                      <a:pt x="259" y="47"/>
                      <a:pt x="257" y="45"/>
                    </a:cubicBezTo>
                    <a:cubicBezTo>
                      <a:pt x="256" y="45"/>
                      <a:pt x="255" y="44"/>
                      <a:pt x="254" y="43"/>
                    </a:cubicBezTo>
                    <a:cubicBezTo>
                      <a:pt x="253" y="43"/>
                      <a:pt x="253" y="42"/>
                      <a:pt x="253" y="41"/>
                    </a:cubicBezTo>
                    <a:cubicBezTo>
                      <a:pt x="253" y="38"/>
                      <a:pt x="255" y="39"/>
                      <a:pt x="257" y="38"/>
                    </a:cubicBezTo>
                    <a:cubicBezTo>
                      <a:pt x="259" y="38"/>
                      <a:pt x="262" y="38"/>
                      <a:pt x="264" y="38"/>
                    </a:cubicBezTo>
                    <a:cubicBezTo>
                      <a:pt x="265" y="38"/>
                      <a:pt x="268" y="40"/>
                      <a:pt x="268" y="38"/>
                    </a:cubicBezTo>
                    <a:cubicBezTo>
                      <a:pt x="267" y="36"/>
                      <a:pt x="266" y="34"/>
                      <a:pt x="265" y="34"/>
                    </a:cubicBezTo>
                    <a:cubicBezTo>
                      <a:pt x="264" y="33"/>
                      <a:pt x="263" y="33"/>
                      <a:pt x="263" y="33"/>
                    </a:cubicBezTo>
                    <a:cubicBezTo>
                      <a:pt x="262" y="33"/>
                      <a:pt x="262" y="32"/>
                      <a:pt x="261" y="32"/>
                    </a:cubicBezTo>
                    <a:cubicBezTo>
                      <a:pt x="258" y="30"/>
                      <a:pt x="255" y="29"/>
                      <a:pt x="252" y="27"/>
                    </a:cubicBezTo>
                    <a:cubicBezTo>
                      <a:pt x="246" y="25"/>
                      <a:pt x="240" y="25"/>
                      <a:pt x="234" y="25"/>
                    </a:cubicBezTo>
                    <a:cubicBezTo>
                      <a:pt x="221" y="27"/>
                      <a:pt x="209" y="32"/>
                      <a:pt x="198" y="38"/>
                    </a:cubicBezTo>
                    <a:cubicBezTo>
                      <a:pt x="182" y="45"/>
                      <a:pt x="167" y="52"/>
                      <a:pt x="152" y="59"/>
                    </a:cubicBezTo>
                    <a:cubicBezTo>
                      <a:pt x="147" y="62"/>
                      <a:pt x="139" y="66"/>
                      <a:pt x="139" y="72"/>
                    </a:cubicBezTo>
                    <a:cubicBezTo>
                      <a:pt x="139" y="72"/>
                      <a:pt x="139" y="73"/>
                      <a:pt x="140" y="74"/>
                    </a:cubicBezTo>
                    <a:cubicBezTo>
                      <a:pt x="140" y="76"/>
                      <a:pt x="143" y="76"/>
                      <a:pt x="144" y="76"/>
                    </a:cubicBezTo>
                    <a:cubicBezTo>
                      <a:pt x="146" y="77"/>
                      <a:pt x="148" y="78"/>
                      <a:pt x="150" y="80"/>
                    </a:cubicBezTo>
                    <a:cubicBezTo>
                      <a:pt x="153" y="83"/>
                      <a:pt x="155" y="86"/>
                      <a:pt x="155" y="90"/>
                    </a:cubicBezTo>
                    <a:cubicBezTo>
                      <a:pt x="167" y="91"/>
                      <a:pt x="176" y="79"/>
                      <a:pt x="183" y="69"/>
                    </a:cubicBezTo>
                    <a:cubicBezTo>
                      <a:pt x="186" y="64"/>
                      <a:pt x="190" y="60"/>
                      <a:pt x="194" y="57"/>
                    </a:cubicBezTo>
                    <a:cubicBezTo>
                      <a:pt x="196" y="55"/>
                      <a:pt x="198" y="54"/>
                      <a:pt x="200" y="53"/>
                    </a:cubicBezTo>
                    <a:cubicBezTo>
                      <a:pt x="202" y="51"/>
                      <a:pt x="204" y="50"/>
                      <a:pt x="206" y="48"/>
                    </a:cubicBezTo>
                    <a:cubicBezTo>
                      <a:pt x="206" y="48"/>
                      <a:pt x="206" y="47"/>
                      <a:pt x="206" y="47"/>
                    </a:cubicBezTo>
                    <a:cubicBezTo>
                      <a:pt x="207" y="45"/>
                      <a:pt x="209" y="44"/>
                      <a:pt x="211" y="44"/>
                    </a:cubicBezTo>
                    <a:cubicBezTo>
                      <a:pt x="212" y="44"/>
                      <a:pt x="212" y="44"/>
                      <a:pt x="213" y="44"/>
                    </a:cubicBezTo>
                    <a:cubicBezTo>
                      <a:pt x="213" y="45"/>
                      <a:pt x="213" y="45"/>
                      <a:pt x="213" y="45"/>
                    </a:cubicBezTo>
                    <a:cubicBezTo>
                      <a:pt x="215" y="51"/>
                      <a:pt x="209" y="54"/>
                      <a:pt x="205" y="57"/>
                    </a:cubicBezTo>
                    <a:cubicBezTo>
                      <a:pt x="204" y="57"/>
                      <a:pt x="213" y="64"/>
                      <a:pt x="214" y="65"/>
                    </a:cubicBezTo>
                    <a:cubicBezTo>
                      <a:pt x="218" y="67"/>
                      <a:pt x="222" y="68"/>
                      <a:pt x="226" y="69"/>
                    </a:cubicBezTo>
                    <a:cubicBezTo>
                      <a:pt x="229" y="69"/>
                      <a:pt x="231" y="69"/>
                      <a:pt x="233" y="69"/>
                    </a:cubicBezTo>
                    <a:cubicBezTo>
                      <a:pt x="234" y="69"/>
                      <a:pt x="235" y="70"/>
                      <a:pt x="234" y="71"/>
                    </a:cubicBezTo>
                    <a:cubicBezTo>
                      <a:pt x="233" y="73"/>
                      <a:pt x="229" y="73"/>
                      <a:pt x="227" y="74"/>
                    </a:cubicBezTo>
                    <a:cubicBezTo>
                      <a:pt x="224" y="75"/>
                      <a:pt x="220" y="76"/>
                      <a:pt x="217" y="78"/>
                    </a:cubicBezTo>
                    <a:cubicBezTo>
                      <a:pt x="211" y="80"/>
                      <a:pt x="204" y="84"/>
                      <a:pt x="198" y="87"/>
                    </a:cubicBezTo>
                    <a:cubicBezTo>
                      <a:pt x="189" y="93"/>
                      <a:pt x="181" y="99"/>
                      <a:pt x="171" y="103"/>
                    </a:cubicBezTo>
                    <a:cubicBezTo>
                      <a:pt x="166" y="104"/>
                      <a:pt x="161" y="105"/>
                      <a:pt x="156" y="105"/>
                    </a:cubicBezTo>
                    <a:cubicBezTo>
                      <a:pt x="151" y="105"/>
                      <a:pt x="145" y="104"/>
                      <a:pt x="143" y="99"/>
                    </a:cubicBezTo>
                    <a:cubicBezTo>
                      <a:pt x="142" y="97"/>
                      <a:pt x="144" y="93"/>
                      <a:pt x="145" y="91"/>
                    </a:cubicBezTo>
                    <a:cubicBezTo>
                      <a:pt x="146" y="89"/>
                      <a:pt x="145" y="87"/>
                      <a:pt x="143" y="88"/>
                    </a:cubicBezTo>
                    <a:cubicBezTo>
                      <a:pt x="141" y="88"/>
                      <a:pt x="140" y="90"/>
                      <a:pt x="139" y="91"/>
                    </a:cubicBezTo>
                    <a:cubicBezTo>
                      <a:pt x="136" y="94"/>
                      <a:pt x="135" y="98"/>
                      <a:pt x="133" y="101"/>
                    </a:cubicBezTo>
                    <a:cubicBezTo>
                      <a:pt x="130" y="107"/>
                      <a:pt x="123" y="110"/>
                      <a:pt x="116" y="112"/>
                    </a:cubicBezTo>
                    <a:cubicBezTo>
                      <a:pt x="112" y="114"/>
                      <a:pt x="107" y="116"/>
                      <a:pt x="103" y="118"/>
                    </a:cubicBezTo>
                    <a:cubicBezTo>
                      <a:pt x="94" y="121"/>
                      <a:pt x="86" y="124"/>
                      <a:pt x="77" y="128"/>
                    </a:cubicBezTo>
                    <a:cubicBezTo>
                      <a:pt x="73" y="130"/>
                      <a:pt x="69" y="131"/>
                      <a:pt x="64" y="133"/>
                    </a:cubicBezTo>
                    <a:cubicBezTo>
                      <a:pt x="62" y="134"/>
                      <a:pt x="60" y="135"/>
                      <a:pt x="58" y="136"/>
                    </a:cubicBezTo>
                    <a:cubicBezTo>
                      <a:pt x="56" y="136"/>
                      <a:pt x="55" y="136"/>
                      <a:pt x="54" y="138"/>
                    </a:cubicBezTo>
                    <a:cubicBezTo>
                      <a:pt x="54" y="139"/>
                      <a:pt x="54" y="140"/>
                      <a:pt x="55" y="142"/>
                    </a:cubicBezTo>
                    <a:cubicBezTo>
                      <a:pt x="55" y="146"/>
                      <a:pt x="57" y="149"/>
                      <a:pt x="58" y="153"/>
                    </a:cubicBezTo>
                    <a:cubicBezTo>
                      <a:pt x="58" y="157"/>
                      <a:pt x="57" y="161"/>
                      <a:pt x="54" y="163"/>
                    </a:cubicBezTo>
                    <a:cubicBezTo>
                      <a:pt x="48" y="168"/>
                      <a:pt x="39" y="166"/>
                      <a:pt x="32" y="166"/>
                    </a:cubicBezTo>
                    <a:cubicBezTo>
                      <a:pt x="14" y="166"/>
                      <a:pt x="0" y="185"/>
                      <a:pt x="4" y="202"/>
                    </a:cubicBezTo>
                    <a:cubicBezTo>
                      <a:pt x="19" y="213"/>
                      <a:pt x="39" y="203"/>
                      <a:pt x="52" y="191"/>
                    </a:cubicBezTo>
                    <a:cubicBezTo>
                      <a:pt x="66" y="180"/>
                      <a:pt x="80" y="165"/>
                      <a:pt x="97" y="166"/>
                    </a:cubicBezTo>
                    <a:cubicBezTo>
                      <a:pt x="102" y="166"/>
                      <a:pt x="107" y="167"/>
                      <a:pt x="111" y="169"/>
                    </a:cubicBezTo>
                    <a:cubicBezTo>
                      <a:pt x="117" y="172"/>
                      <a:pt x="123" y="177"/>
                      <a:pt x="127" y="183"/>
                    </a:cubicBezTo>
                    <a:cubicBezTo>
                      <a:pt x="130" y="185"/>
                      <a:pt x="132" y="188"/>
                      <a:pt x="134" y="191"/>
                    </a:cubicBezTo>
                    <a:cubicBezTo>
                      <a:pt x="135" y="193"/>
                      <a:pt x="136" y="194"/>
                      <a:pt x="137" y="195"/>
                    </a:cubicBezTo>
                    <a:cubicBezTo>
                      <a:pt x="137" y="197"/>
                      <a:pt x="138" y="199"/>
                      <a:pt x="140" y="199"/>
                    </a:cubicBezTo>
                    <a:cubicBezTo>
                      <a:pt x="140" y="199"/>
                      <a:pt x="140" y="199"/>
                      <a:pt x="141" y="199"/>
                    </a:cubicBezTo>
                    <a:cubicBezTo>
                      <a:pt x="141" y="199"/>
                      <a:pt x="141" y="199"/>
                      <a:pt x="141" y="198"/>
                    </a:cubicBezTo>
                    <a:cubicBezTo>
                      <a:pt x="140" y="197"/>
                      <a:pt x="140" y="196"/>
                      <a:pt x="141" y="195"/>
                    </a:cubicBezTo>
                    <a:cubicBezTo>
                      <a:pt x="141" y="194"/>
                      <a:pt x="142" y="193"/>
                      <a:pt x="142" y="192"/>
                    </a:cubicBezTo>
                    <a:cubicBezTo>
                      <a:pt x="143" y="191"/>
                      <a:pt x="144" y="189"/>
                      <a:pt x="145" y="189"/>
                    </a:cubicBezTo>
                    <a:cubicBezTo>
                      <a:pt x="146" y="188"/>
                      <a:pt x="147" y="187"/>
                      <a:pt x="148" y="187"/>
                    </a:cubicBezTo>
                    <a:cubicBezTo>
                      <a:pt x="148" y="187"/>
                      <a:pt x="149" y="186"/>
                      <a:pt x="149" y="186"/>
                    </a:cubicBezTo>
                    <a:cubicBezTo>
                      <a:pt x="149" y="186"/>
                      <a:pt x="149" y="185"/>
                      <a:pt x="149" y="185"/>
                    </a:cubicBezTo>
                    <a:cubicBezTo>
                      <a:pt x="149" y="184"/>
                      <a:pt x="148" y="184"/>
                      <a:pt x="148" y="184"/>
                    </a:cubicBezTo>
                    <a:cubicBezTo>
                      <a:pt x="142" y="184"/>
                      <a:pt x="137" y="180"/>
                      <a:pt x="134" y="176"/>
                    </a:cubicBezTo>
                    <a:cubicBezTo>
                      <a:pt x="130" y="172"/>
                      <a:pt x="128" y="167"/>
                      <a:pt x="129" y="161"/>
                    </a:cubicBezTo>
                    <a:cubicBezTo>
                      <a:pt x="129" y="160"/>
                      <a:pt x="129" y="158"/>
                      <a:pt x="130" y="157"/>
                    </a:cubicBezTo>
                    <a:cubicBezTo>
                      <a:pt x="130" y="157"/>
                      <a:pt x="131" y="156"/>
                      <a:pt x="131" y="156"/>
                    </a:cubicBezTo>
                    <a:cubicBezTo>
                      <a:pt x="132" y="156"/>
                      <a:pt x="132" y="157"/>
                      <a:pt x="133" y="157"/>
                    </a:cubicBezTo>
                    <a:cubicBezTo>
                      <a:pt x="134" y="158"/>
                      <a:pt x="136" y="160"/>
                      <a:pt x="138" y="161"/>
                    </a:cubicBezTo>
                    <a:cubicBezTo>
                      <a:pt x="140" y="164"/>
                      <a:pt x="142" y="168"/>
                      <a:pt x="145" y="170"/>
                    </a:cubicBezTo>
                    <a:cubicBezTo>
                      <a:pt x="148" y="172"/>
                      <a:pt x="151" y="174"/>
                      <a:pt x="153" y="177"/>
                    </a:cubicBezTo>
                    <a:cubicBezTo>
                      <a:pt x="159" y="182"/>
                      <a:pt x="163" y="187"/>
                      <a:pt x="167" y="193"/>
                    </a:cubicBezTo>
                    <a:cubicBezTo>
                      <a:pt x="169" y="197"/>
                      <a:pt x="171" y="201"/>
                      <a:pt x="175" y="204"/>
                    </a:cubicBezTo>
                    <a:cubicBezTo>
                      <a:pt x="179" y="206"/>
                      <a:pt x="186" y="204"/>
                      <a:pt x="186" y="200"/>
                    </a:cubicBezTo>
                    <a:cubicBezTo>
                      <a:pt x="187" y="196"/>
                      <a:pt x="183" y="193"/>
                      <a:pt x="183" y="189"/>
                    </a:cubicBezTo>
                    <a:cubicBezTo>
                      <a:pt x="183" y="183"/>
                      <a:pt x="191" y="181"/>
                      <a:pt x="197" y="183"/>
                    </a:cubicBezTo>
                    <a:cubicBezTo>
                      <a:pt x="203" y="184"/>
                      <a:pt x="210" y="185"/>
                      <a:pt x="213" y="181"/>
                    </a:cubicBezTo>
                    <a:cubicBezTo>
                      <a:pt x="215" y="178"/>
                      <a:pt x="215" y="174"/>
                      <a:pt x="216" y="171"/>
                    </a:cubicBezTo>
                    <a:cubicBezTo>
                      <a:pt x="216" y="168"/>
                      <a:pt x="217" y="166"/>
                      <a:pt x="218" y="164"/>
                    </a:cubicBezTo>
                    <a:cubicBezTo>
                      <a:pt x="221" y="159"/>
                      <a:pt x="226" y="156"/>
                      <a:pt x="232" y="154"/>
                    </a:cubicBezTo>
                    <a:cubicBezTo>
                      <a:pt x="234" y="153"/>
                      <a:pt x="237" y="153"/>
                      <a:pt x="240" y="153"/>
                    </a:cubicBezTo>
                    <a:cubicBezTo>
                      <a:pt x="241" y="154"/>
                      <a:pt x="243" y="154"/>
                      <a:pt x="244" y="154"/>
                    </a:cubicBezTo>
                    <a:cubicBezTo>
                      <a:pt x="246" y="155"/>
                      <a:pt x="247" y="156"/>
                      <a:pt x="249" y="157"/>
                    </a:cubicBezTo>
                    <a:cubicBezTo>
                      <a:pt x="250" y="157"/>
                      <a:pt x="251" y="158"/>
                      <a:pt x="252" y="157"/>
                    </a:cubicBezTo>
                    <a:cubicBezTo>
                      <a:pt x="253" y="156"/>
                      <a:pt x="253" y="155"/>
                      <a:pt x="253" y="154"/>
                    </a:cubicBezTo>
                    <a:cubicBezTo>
                      <a:pt x="253" y="153"/>
                      <a:pt x="254" y="152"/>
                      <a:pt x="254" y="151"/>
                    </a:cubicBezTo>
                    <a:cubicBezTo>
                      <a:pt x="255" y="149"/>
                      <a:pt x="255" y="147"/>
                      <a:pt x="257" y="146"/>
                    </a:cubicBezTo>
                    <a:cubicBezTo>
                      <a:pt x="258" y="146"/>
                      <a:pt x="259" y="147"/>
                      <a:pt x="259" y="147"/>
                    </a:cubicBezTo>
                    <a:cubicBezTo>
                      <a:pt x="263" y="149"/>
                      <a:pt x="267" y="152"/>
                      <a:pt x="269" y="155"/>
                    </a:cubicBezTo>
                    <a:cubicBezTo>
                      <a:pt x="271" y="158"/>
                      <a:pt x="274" y="161"/>
                      <a:pt x="276" y="165"/>
                    </a:cubicBezTo>
                    <a:cubicBezTo>
                      <a:pt x="277" y="167"/>
                      <a:pt x="279" y="169"/>
                      <a:pt x="282" y="171"/>
                    </a:cubicBezTo>
                    <a:cubicBezTo>
                      <a:pt x="284" y="173"/>
                      <a:pt x="286" y="175"/>
                      <a:pt x="286" y="178"/>
                    </a:cubicBezTo>
                    <a:cubicBezTo>
                      <a:pt x="286" y="178"/>
                      <a:pt x="286" y="179"/>
                      <a:pt x="286" y="179"/>
                    </a:cubicBezTo>
                    <a:cubicBezTo>
                      <a:pt x="286" y="179"/>
                      <a:pt x="286" y="180"/>
                      <a:pt x="285" y="180"/>
                    </a:cubicBezTo>
                    <a:cubicBezTo>
                      <a:pt x="282" y="181"/>
                      <a:pt x="278" y="180"/>
                      <a:pt x="275" y="179"/>
                    </a:cubicBezTo>
                    <a:cubicBezTo>
                      <a:pt x="273" y="179"/>
                      <a:pt x="271" y="178"/>
                      <a:pt x="268" y="178"/>
                    </a:cubicBezTo>
                    <a:cubicBezTo>
                      <a:pt x="266" y="178"/>
                      <a:pt x="264" y="178"/>
                      <a:pt x="262" y="178"/>
                    </a:cubicBezTo>
                    <a:cubicBezTo>
                      <a:pt x="258" y="178"/>
                      <a:pt x="254" y="178"/>
                      <a:pt x="249" y="179"/>
                    </a:cubicBezTo>
                    <a:cubicBezTo>
                      <a:pt x="232" y="180"/>
                      <a:pt x="215" y="184"/>
                      <a:pt x="199" y="191"/>
                    </a:cubicBezTo>
                    <a:cubicBezTo>
                      <a:pt x="204" y="200"/>
                      <a:pt x="213" y="206"/>
                      <a:pt x="222" y="209"/>
                    </a:cubicBezTo>
                    <a:cubicBezTo>
                      <a:pt x="228" y="211"/>
                      <a:pt x="234" y="212"/>
                      <a:pt x="241" y="211"/>
                    </a:cubicBezTo>
                    <a:cubicBezTo>
                      <a:pt x="244" y="211"/>
                      <a:pt x="247" y="210"/>
                      <a:pt x="250" y="209"/>
                    </a:cubicBezTo>
                    <a:cubicBezTo>
                      <a:pt x="251" y="208"/>
                      <a:pt x="252" y="208"/>
                      <a:pt x="254" y="208"/>
                    </a:cubicBezTo>
                    <a:cubicBezTo>
                      <a:pt x="255" y="208"/>
                      <a:pt x="257" y="209"/>
                      <a:pt x="258" y="211"/>
                    </a:cubicBezTo>
                    <a:cubicBezTo>
                      <a:pt x="259" y="213"/>
                      <a:pt x="258" y="215"/>
                      <a:pt x="258" y="218"/>
                    </a:cubicBezTo>
                    <a:cubicBezTo>
                      <a:pt x="258" y="220"/>
                      <a:pt x="257" y="223"/>
                      <a:pt x="257" y="226"/>
                    </a:cubicBezTo>
                    <a:cubicBezTo>
                      <a:pt x="255" y="231"/>
                      <a:pt x="251" y="237"/>
                      <a:pt x="247" y="241"/>
                    </a:cubicBezTo>
                    <a:cubicBezTo>
                      <a:pt x="245" y="243"/>
                      <a:pt x="242" y="244"/>
                      <a:pt x="240" y="245"/>
                    </a:cubicBezTo>
                    <a:cubicBezTo>
                      <a:pt x="238" y="246"/>
                      <a:pt x="237" y="247"/>
                      <a:pt x="236" y="247"/>
                    </a:cubicBezTo>
                    <a:cubicBezTo>
                      <a:pt x="234" y="247"/>
                      <a:pt x="233" y="247"/>
                      <a:pt x="231" y="248"/>
                    </a:cubicBezTo>
                    <a:cubicBezTo>
                      <a:pt x="231" y="248"/>
                      <a:pt x="231" y="248"/>
                      <a:pt x="231" y="248"/>
                    </a:cubicBezTo>
                    <a:cubicBezTo>
                      <a:pt x="230" y="248"/>
                      <a:pt x="230" y="248"/>
                      <a:pt x="230" y="248"/>
                    </a:cubicBezTo>
                    <a:cubicBezTo>
                      <a:pt x="231" y="250"/>
                      <a:pt x="232" y="250"/>
                      <a:pt x="233" y="251"/>
                    </a:cubicBezTo>
                    <a:cubicBezTo>
                      <a:pt x="234" y="252"/>
                      <a:pt x="236" y="253"/>
                      <a:pt x="237" y="253"/>
                    </a:cubicBezTo>
                    <a:cubicBezTo>
                      <a:pt x="249" y="262"/>
                      <a:pt x="262" y="272"/>
                      <a:pt x="270" y="285"/>
                    </a:cubicBezTo>
                    <a:cubicBezTo>
                      <a:pt x="278" y="297"/>
                      <a:pt x="282" y="312"/>
                      <a:pt x="291" y="323"/>
                    </a:cubicBezTo>
                    <a:cubicBezTo>
                      <a:pt x="297" y="331"/>
                      <a:pt x="307" y="338"/>
                      <a:pt x="309" y="349"/>
                    </a:cubicBezTo>
                    <a:cubicBezTo>
                      <a:pt x="309" y="353"/>
                      <a:pt x="308" y="359"/>
                      <a:pt x="311" y="363"/>
                    </a:cubicBezTo>
                    <a:cubicBezTo>
                      <a:pt x="314" y="369"/>
                      <a:pt x="323" y="367"/>
                      <a:pt x="330" y="365"/>
                    </a:cubicBezTo>
                    <a:cubicBezTo>
                      <a:pt x="352" y="357"/>
                      <a:pt x="373" y="347"/>
                      <a:pt x="393" y="334"/>
                    </a:cubicBezTo>
                    <a:cubicBezTo>
                      <a:pt x="403" y="327"/>
                      <a:pt x="413" y="318"/>
                      <a:pt x="412" y="306"/>
                    </a:cubicBezTo>
                    <a:cubicBezTo>
                      <a:pt x="410" y="297"/>
                      <a:pt x="402" y="290"/>
                      <a:pt x="394" y="285"/>
                    </a:cubicBezTo>
                    <a:cubicBezTo>
                      <a:pt x="392" y="284"/>
                      <a:pt x="390" y="282"/>
                      <a:pt x="388" y="283"/>
                    </a:cubicBezTo>
                    <a:cubicBezTo>
                      <a:pt x="385" y="283"/>
                      <a:pt x="383" y="287"/>
                      <a:pt x="380" y="289"/>
                    </a:cubicBezTo>
                    <a:cubicBezTo>
                      <a:pt x="378" y="291"/>
                      <a:pt x="375" y="292"/>
                      <a:pt x="372" y="291"/>
                    </a:cubicBezTo>
                    <a:cubicBezTo>
                      <a:pt x="370" y="291"/>
                      <a:pt x="369" y="290"/>
                      <a:pt x="367" y="289"/>
                    </a:cubicBezTo>
                    <a:cubicBezTo>
                      <a:pt x="366" y="289"/>
                      <a:pt x="364" y="289"/>
                      <a:pt x="362" y="288"/>
                    </a:cubicBezTo>
                    <a:cubicBezTo>
                      <a:pt x="361" y="287"/>
                      <a:pt x="360" y="286"/>
                      <a:pt x="360" y="285"/>
                    </a:cubicBezTo>
                    <a:cubicBezTo>
                      <a:pt x="360" y="284"/>
                      <a:pt x="360" y="284"/>
                      <a:pt x="360" y="283"/>
                    </a:cubicBezTo>
                    <a:cubicBezTo>
                      <a:pt x="359" y="282"/>
                      <a:pt x="358" y="281"/>
                      <a:pt x="357" y="280"/>
                    </a:cubicBezTo>
                    <a:cubicBezTo>
                      <a:pt x="355" y="280"/>
                      <a:pt x="354" y="280"/>
                      <a:pt x="353" y="279"/>
                    </a:cubicBezTo>
                    <a:cubicBezTo>
                      <a:pt x="352" y="278"/>
                      <a:pt x="351" y="277"/>
                      <a:pt x="350" y="276"/>
                    </a:cubicBezTo>
                    <a:cubicBezTo>
                      <a:pt x="350" y="276"/>
                      <a:pt x="349" y="276"/>
                      <a:pt x="348" y="275"/>
                    </a:cubicBezTo>
                    <a:cubicBezTo>
                      <a:pt x="347" y="275"/>
                      <a:pt x="346" y="274"/>
                      <a:pt x="345" y="273"/>
                    </a:cubicBezTo>
                    <a:cubicBezTo>
                      <a:pt x="342" y="270"/>
                      <a:pt x="339" y="266"/>
                      <a:pt x="337" y="261"/>
                    </a:cubicBezTo>
                    <a:cubicBezTo>
                      <a:pt x="337" y="259"/>
                      <a:pt x="336" y="257"/>
                      <a:pt x="336" y="254"/>
                    </a:cubicBezTo>
                    <a:cubicBezTo>
                      <a:pt x="344" y="251"/>
                      <a:pt x="353" y="257"/>
                      <a:pt x="360" y="262"/>
                    </a:cubicBezTo>
                    <a:cubicBezTo>
                      <a:pt x="378" y="273"/>
                      <a:pt x="400" y="276"/>
                      <a:pt x="421" y="279"/>
                    </a:cubicBezTo>
                    <a:cubicBezTo>
                      <a:pt x="433" y="280"/>
                      <a:pt x="445" y="281"/>
                      <a:pt x="455" y="287"/>
                    </a:cubicBezTo>
                    <a:cubicBezTo>
                      <a:pt x="461" y="290"/>
                      <a:pt x="466" y="295"/>
                      <a:pt x="471" y="300"/>
                    </a:cubicBezTo>
                    <a:cubicBezTo>
                      <a:pt x="474" y="302"/>
                      <a:pt x="476" y="304"/>
                      <a:pt x="479" y="306"/>
                    </a:cubicBezTo>
                    <a:cubicBezTo>
                      <a:pt x="481" y="308"/>
                      <a:pt x="485" y="309"/>
                      <a:pt x="488" y="310"/>
                    </a:cubicBezTo>
                    <a:cubicBezTo>
                      <a:pt x="490" y="311"/>
                      <a:pt x="492" y="311"/>
                      <a:pt x="494" y="313"/>
                    </a:cubicBezTo>
                    <a:cubicBezTo>
                      <a:pt x="495" y="314"/>
                      <a:pt x="495" y="316"/>
                      <a:pt x="495" y="318"/>
                    </a:cubicBezTo>
                    <a:cubicBezTo>
                      <a:pt x="496" y="321"/>
                      <a:pt x="495" y="324"/>
                      <a:pt x="496" y="327"/>
                    </a:cubicBezTo>
                    <a:cubicBezTo>
                      <a:pt x="497" y="329"/>
                      <a:pt x="498" y="332"/>
                      <a:pt x="498" y="335"/>
                    </a:cubicBezTo>
                    <a:cubicBezTo>
                      <a:pt x="504" y="351"/>
                      <a:pt x="511" y="366"/>
                      <a:pt x="520" y="381"/>
                    </a:cubicBezTo>
                    <a:cubicBezTo>
                      <a:pt x="524" y="388"/>
                      <a:pt x="533" y="396"/>
                      <a:pt x="540" y="390"/>
                    </a:cubicBezTo>
                    <a:cubicBezTo>
                      <a:pt x="540" y="390"/>
                      <a:pt x="540" y="387"/>
                      <a:pt x="540" y="386"/>
                    </a:cubicBezTo>
                    <a:cubicBezTo>
                      <a:pt x="540" y="385"/>
                      <a:pt x="540" y="383"/>
                      <a:pt x="540" y="382"/>
                    </a:cubicBezTo>
                    <a:cubicBezTo>
                      <a:pt x="540" y="379"/>
                      <a:pt x="540" y="376"/>
                      <a:pt x="541" y="373"/>
                    </a:cubicBezTo>
                    <a:cubicBezTo>
                      <a:pt x="541" y="370"/>
                      <a:pt x="542" y="367"/>
                      <a:pt x="543" y="364"/>
                    </a:cubicBezTo>
                    <a:cubicBezTo>
                      <a:pt x="543" y="362"/>
                      <a:pt x="544" y="359"/>
                      <a:pt x="544" y="356"/>
                    </a:cubicBezTo>
                    <a:cubicBezTo>
                      <a:pt x="544" y="356"/>
                      <a:pt x="544" y="355"/>
                      <a:pt x="544" y="354"/>
                    </a:cubicBezTo>
                    <a:cubicBezTo>
                      <a:pt x="544" y="352"/>
                      <a:pt x="546" y="350"/>
                      <a:pt x="547" y="349"/>
                    </a:cubicBezTo>
                    <a:cubicBezTo>
                      <a:pt x="548" y="348"/>
                      <a:pt x="549" y="347"/>
                      <a:pt x="550" y="346"/>
                    </a:cubicBezTo>
                    <a:cubicBezTo>
                      <a:pt x="550" y="345"/>
                      <a:pt x="551" y="344"/>
                      <a:pt x="551" y="343"/>
                    </a:cubicBezTo>
                    <a:cubicBezTo>
                      <a:pt x="553" y="340"/>
                      <a:pt x="555" y="338"/>
                      <a:pt x="556" y="336"/>
                    </a:cubicBezTo>
                    <a:cubicBezTo>
                      <a:pt x="559" y="332"/>
                      <a:pt x="562" y="328"/>
                      <a:pt x="565" y="325"/>
                    </a:cubicBezTo>
                    <a:cubicBezTo>
                      <a:pt x="568" y="322"/>
                      <a:pt x="573" y="319"/>
                      <a:pt x="574" y="315"/>
                    </a:cubicBezTo>
                    <a:cubicBezTo>
                      <a:pt x="574" y="313"/>
                      <a:pt x="574" y="312"/>
                      <a:pt x="575" y="311"/>
                    </a:cubicBezTo>
                    <a:cubicBezTo>
                      <a:pt x="576" y="309"/>
                      <a:pt x="578" y="309"/>
                      <a:pt x="579" y="310"/>
                    </a:cubicBezTo>
                    <a:cubicBezTo>
                      <a:pt x="581" y="310"/>
                      <a:pt x="582" y="310"/>
                      <a:pt x="584" y="310"/>
                    </a:cubicBezTo>
                    <a:cubicBezTo>
                      <a:pt x="585" y="310"/>
                      <a:pt x="587" y="308"/>
                      <a:pt x="587" y="306"/>
                    </a:cubicBezTo>
                    <a:cubicBezTo>
                      <a:pt x="588" y="305"/>
                      <a:pt x="588" y="304"/>
                      <a:pt x="589" y="304"/>
                    </a:cubicBezTo>
                    <a:cubicBezTo>
                      <a:pt x="589" y="303"/>
                      <a:pt x="591" y="303"/>
                      <a:pt x="591" y="304"/>
                    </a:cubicBezTo>
                    <a:cubicBezTo>
                      <a:pt x="592" y="305"/>
                      <a:pt x="593" y="306"/>
                      <a:pt x="593" y="306"/>
                    </a:cubicBezTo>
                    <a:cubicBezTo>
                      <a:pt x="595" y="309"/>
                      <a:pt x="595" y="311"/>
                      <a:pt x="596" y="313"/>
                    </a:cubicBezTo>
                    <a:cubicBezTo>
                      <a:pt x="597" y="316"/>
                      <a:pt x="599" y="318"/>
                      <a:pt x="600" y="320"/>
                    </a:cubicBezTo>
                    <a:cubicBezTo>
                      <a:pt x="603" y="325"/>
                      <a:pt x="606" y="329"/>
                      <a:pt x="608" y="334"/>
                    </a:cubicBezTo>
                    <a:cubicBezTo>
                      <a:pt x="611" y="337"/>
                      <a:pt x="613" y="341"/>
                      <a:pt x="617" y="344"/>
                    </a:cubicBezTo>
                    <a:cubicBezTo>
                      <a:pt x="620" y="346"/>
                      <a:pt x="623" y="346"/>
                      <a:pt x="626" y="34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9" name="Freeform 14">
                <a:extLst>
                  <a:ext uri="{FF2B5EF4-FFF2-40B4-BE49-F238E27FC236}">
                    <a16:creationId xmlns:a16="http://schemas.microsoft.com/office/drawing/2014/main" id="{F5E6BD89-3A33-6D44-A64B-1EA6EB5A124A}"/>
                  </a:ext>
                </a:extLst>
              </p:cNvPr>
              <p:cNvSpPr>
                <a:spLocks/>
              </p:cNvSpPr>
              <p:nvPr/>
            </p:nvSpPr>
            <p:spPr bwMode="auto">
              <a:xfrm>
                <a:off x="7562850" y="4184650"/>
                <a:ext cx="288925" cy="563563"/>
              </a:xfrm>
              <a:custGeom>
                <a:avLst/>
                <a:gdLst>
                  <a:gd name="T0" fmla="*/ 74 w 76"/>
                  <a:gd name="T1" fmla="*/ 5 h 148"/>
                  <a:gd name="T2" fmla="*/ 73 w 76"/>
                  <a:gd name="T3" fmla="*/ 11 h 148"/>
                  <a:gd name="T4" fmla="*/ 71 w 76"/>
                  <a:gd name="T5" fmla="*/ 17 h 148"/>
                  <a:gd name="T6" fmla="*/ 70 w 76"/>
                  <a:gd name="T7" fmla="*/ 16 h 148"/>
                  <a:gd name="T8" fmla="*/ 66 w 76"/>
                  <a:gd name="T9" fmla="*/ 16 h 148"/>
                  <a:gd name="T10" fmla="*/ 47 w 76"/>
                  <a:gd name="T11" fmla="*/ 53 h 148"/>
                  <a:gd name="T12" fmla="*/ 28 w 76"/>
                  <a:gd name="T13" fmla="*/ 73 h 148"/>
                  <a:gd name="T14" fmla="*/ 25 w 76"/>
                  <a:gd name="T15" fmla="*/ 86 h 148"/>
                  <a:gd name="T16" fmla="*/ 18 w 76"/>
                  <a:gd name="T17" fmla="*/ 98 h 148"/>
                  <a:gd name="T18" fmla="*/ 17 w 76"/>
                  <a:gd name="T19" fmla="*/ 110 h 148"/>
                  <a:gd name="T20" fmla="*/ 2 w 76"/>
                  <a:gd name="T21" fmla="*/ 141 h 148"/>
                  <a:gd name="T22" fmla="*/ 0 w 76"/>
                  <a:gd name="T23" fmla="*/ 145 h 148"/>
                  <a:gd name="T24" fmla="*/ 3 w 76"/>
                  <a:gd name="T25" fmla="*/ 148 h 148"/>
                  <a:gd name="T26" fmla="*/ 4 w 76"/>
                  <a:gd name="T27" fmla="*/ 148 h 148"/>
                  <a:gd name="T28" fmla="*/ 26 w 76"/>
                  <a:gd name="T29" fmla="*/ 132 h 148"/>
                  <a:gd name="T30" fmla="*/ 31 w 76"/>
                  <a:gd name="T31" fmla="*/ 129 h 148"/>
                  <a:gd name="T32" fmla="*/ 76 w 76"/>
                  <a:gd name="T33" fmla="*/ 0 h 148"/>
                  <a:gd name="T34" fmla="*/ 74 w 76"/>
                  <a:gd name="T35"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8">
                    <a:moveTo>
                      <a:pt x="74" y="5"/>
                    </a:moveTo>
                    <a:cubicBezTo>
                      <a:pt x="73" y="7"/>
                      <a:pt x="73" y="9"/>
                      <a:pt x="73" y="11"/>
                    </a:cubicBezTo>
                    <a:cubicBezTo>
                      <a:pt x="72" y="13"/>
                      <a:pt x="72" y="15"/>
                      <a:pt x="71" y="17"/>
                    </a:cubicBezTo>
                    <a:cubicBezTo>
                      <a:pt x="71" y="16"/>
                      <a:pt x="70" y="16"/>
                      <a:pt x="70" y="16"/>
                    </a:cubicBezTo>
                    <a:cubicBezTo>
                      <a:pt x="69" y="14"/>
                      <a:pt x="67" y="15"/>
                      <a:pt x="66" y="16"/>
                    </a:cubicBezTo>
                    <a:cubicBezTo>
                      <a:pt x="58" y="28"/>
                      <a:pt x="57" y="43"/>
                      <a:pt x="47" y="53"/>
                    </a:cubicBezTo>
                    <a:cubicBezTo>
                      <a:pt x="40" y="60"/>
                      <a:pt x="31" y="64"/>
                      <a:pt x="28" y="73"/>
                    </a:cubicBezTo>
                    <a:cubicBezTo>
                      <a:pt x="26" y="77"/>
                      <a:pt x="26" y="82"/>
                      <a:pt x="25" y="86"/>
                    </a:cubicBezTo>
                    <a:cubicBezTo>
                      <a:pt x="23" y="90"/>
                      <a:pt x="20" y="94"/>
                      <a:pt x="18" y="98"/>
                    </a:cubicBezTo>
                    <a:cubicBezTo>
                      <a:pt x="17" y="102"/>
                      <a:pt x="17" y="106"/>
                      <a:pt x="17" y="110"/>
                    </a:cubicBezTo>
                    <a:cubicBezTo>
                      <a:pt x="15" y="122"/>
                      <a:pt x="8" y="131"/>
                      <a:pt x="2" y="141"/>
                    </a:cubicBezTo>
                    <a:cubicBezTo>
                      <a:pt x="1" y="143"/>
                      <a:pt x="1" y="144"/>
                      <a:pt x="0" y="145"/>
                    </a:cubicBezTo>
                    <a:cubicBezTo>
                      <a:pt x="0" y="146"/>
                      <a:pt x="1" y="148"/>
                      <a:pt x="3" y="148"/>
                    </a:cubicBezTo>
                    <a:cubicBezTo>
                      <a:pt x="3" y="148"/>
                      <a:pt x="4" y="148"/>
                      <a:pt x="4" y="148"/>
                    </a:cubicBezTo>
                    <a:cubicBezTo>
                      <a:pt x="13" y="146"/>
                      <a:pt x="18" y="137"/>
                      <a:pt x="26" y="132"/>
                    </a:cubicBezTo>
                    <a:cubicBezTo>
                      <a:pt x="28" y="131"/>
                      <a:pt x="30" y="130"/>
                      <a:pt x="31" y="129"/>
                    </a:cubicBezTo>
                    <a:cubicBezTo>
                      <a:pt x="53" y="88"/>
                      <a:pt x="67" y="44"/>
                      <a:pt x="76" y="0"/>
                    </a:cubicBezTo>
                    <a:cubicBezTo>
                      <a:pt x="75" y="2"/>
                      <a:pt x="75" y="3"/>
                      <a:pt x="74" y="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0" name="Freeform 15">
                <a:extLst>
                  <a:ext uri="{FF2B5EF4-FFF2-40B4-BE49-F238E27FC236}">
                    <a16:creationId xmlns:a16="http://schemas.microsoft.com/office/drawing/2014/main" id="{D8048CC1-7CA0-BB49-9284-2BD1C5525470}"/>
                  </a:ext>
                </a:extLst>
              </p:cNvPr>
              <p:cNvSpPr>
                <a:spLocks/>
              </p:cNvSpPr>
              <p:nvPr/>
            </p:nvSpPr>
            <p:spPr bwMode="auto">
              <a:xfrm>
                <a:off x="5653088" y="5426075"/>
                <a:ext cx="1233487" cy="247650"/>
              </a:xfrm>
              <a:custGeom>
                <a:avLst/>
                <a:gdLst>
                  <a:gd name="T0" fmla="*/ 324 w 324"/>
                  <a:gd name="T1" fmla="*/ 6 h 65"/>
                  <a:gd name="T2" fmla="*/ 311 w 324"/>
                  <a:gd name="T3" fmla="*/ 3 h 65"/>
                  <a:gd name="T4" fmla="*/ 295 w 324"/>
                  <a:gd name="T5" fmla="*/ 6 h 65"/>
                  <a:gd name="T6" fmla="*/ 272 w 324"/>
                  <a:gd name="T7" fmla="*/ 5 h 65"/>
                  <a:gd name="T8" fmla="*/ 230 w 324"/>
                  <a:gd name="T9" fmla="*/ 15 h 65"/>
                  <a:gd name="T10" fmla="*/ 215 w 324"/>
                  <a:gd name="T11" fmla="*/ 14 h 65"/>
                  <a:gd name="T12" fmla="*/ 209 w 324"/>
                  <a:gd name="T13" fmla="*/ 8 h 65"/>
                  <a:gd name="T14" fmla="*/ 202 w 324"/>
                  <a:gd name="T15" fmla="*/ 8 h 65"/>
                  <a:gd name="T16" fmla="*/ 188 w 324"/>
                  <a:gd name="T17" fmla="*/ 6 h 65"/>
                  <a:gd name="T18" fmla="*/ 170 w 324"/>
                  <a:gd name="T19" fmla="*/ 1 h 65"/>
                  <a:gd name="T20" fmla="*/ 151 w 324"/>
                  <a:gd name="T21" fmla="*/ 11 h 65"/>
                  <a:gd name="T22" fmla="*/ 139 w 324"/>
                  <a:gd name="T23" fmla="*/ 10 h 65"/>
                  <a:gd name="T24" fmla="*/ 123 w 324"/>
                  <a:gd name="T25" fmla="*/ 18 h 65"/>
                  <a:gd name="T26" fmla="*/ 107 w 324"/>
                  <a:gd name="T27" fmla="*/ 15 h 65"/>
                  <a:gd name="T28" fmla="*/ 95 w 324"/>
                  <a:gd name="T29" fmla="*/ 16 h 65"/>
                  <a:gd name="T30" fmla="*/ 33 w 324"/>
                  <a:gd name="T31" fmla="*/ 20 h 65"/>
                  <a:gd name="T32" fmla="*/ 2 w 324"/>
                  <a:gd name="T33" fmla="*/ 28 h 65"/>
                  <a:gd name="T34" fmla="*/ 0 w 324"/>
                  <a:gd name="T35" fmla="*/ 32 h 65"/>
                  <a:gd name="T36" fmla="*/ 4 w 324"/>
                  <a:gd name="T37" fmla="*/ 36 h 65"/>
                  <a:gd name="T38" fmla="*/ 26 w 324"/>
                  <a:gd name="T39" fmla="*/ 48 h 65"/>
                  <a:gd name="T40" fmla="*/ 324 w 324"/>
                  <a:gd name="T4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65">
                    <a:moveTo>
                      <a:pt x="324" y="6"/>
                    </a:moveTo>
                    <a:cubicBezTo>
                      <a:pt x="320" y="3"/>
                      <a:pt x="315" y="2"/>
                      <a:pt x="311" y="3"/>
                    </a:cubicBezTo>
                    <a:cubicBezTo>
                      <a:pt x="305" y="3"/>
                      <a:pt x="300" y="5"/>
                      <a:pt x="295" y="6"/>
                    </a:cubicBezTo>
                    <a:cubicBezTo>
                      <a:pt x="287" y="7"/>
                      <a:pt x="280" y="5"/>
                      <a:pt x="272" y="5"/>
                    </a:cubicBezTo>
                    <a:cubicBezTo>
                      <a:pt x="258" y="5"/>
                      <a:pt x="244" y="11"/>
                      <a:pt x="230" y="15"/>
                    </a:cubicBezTo>
                    <a:cubicBezTo>
                      <a:pt x="225" y="17"/>
                      <a:pt x="219" y="18"/>
                      <a:pt x="215" y="14"/>
                    </a:cubicBezTo>
                    <a:cubicBezTo>
                      <a:pt x="213" y="12"/>
                      <a:pt x="212" y="9"/>
                      <a:pt x="209" y="8"/>
                    </a:cubicBezTo>
                    <a:cubicBezTo>
                      <a:pt x="207" y="7"/>
                      <a:pt x="204" y="8"/>
                      <a:pt x="202" y="8"/>
                    </a:cubicBezTo>
                    <a:cubicBezTo>
                      <a:pt x="197" y="9"/>
                      <a:pt x="192" y="8"/>
                      <a:pt x="188" y="6"/>
                    </a:cubicBezTo>
                    <a:cubicBezTo>
                      <a:pt x="182" y="4"/>
                      <a:pt x="176" y="0"/>
                      <a:pt x="170" y="1"/>
                    </a:cubicBezTo>
                    <a:cubicBezTo>
                      <a:pt x="163" y="2"/>
                      <a:pt x="158" y="10"/>
                      <a:pt x="151" y="11"/>
                    </a:cubicBezTo>
                    <a:cubicBezTo>
                      <a:pt x="147" y="11"/>
                      <a:pt x="143" y="9"/>
                      <a:pt x="139" y="10"/>
                    </a:cubicBezTo>
                    <a:cubicBezTo>
                      <a:pt x="133" y="11"/>
                      <a:pt x="129" y="17"/>
                      <a:pt x="123" y="18"/>
                    </a:cubicBezTo>
                    <a:cubicBezTo>
                      <a:pt x="118" y="19"/>
                      <a:pt x="113" y="16"/>
                      <a:pt x="107" y="15"/>
                    </a:cubicBezTo>
                    <a:cubicBezTo>
                      <a:pt x="103" y="14"/>
                      <a:pt x="99" y="15"/>
                      <a:pt x="95" y="16"/>
                    </a:cubicBezTo>
                    <a:cubicBezTo>
                      <a:pt x="75" y="19"/>
                      <a:pt x="54" y="21"/>
                      <a:pt x="33" y="20"/>
                    </a:cubicBezTo>
                    <a:cubicBezTo>
                      <a:pt x="22" y="20"/>
                      <a:pt x="9" y="19"/>
                      <a:pt x="2" y="28"/>
                    </a:cubicBezTo>
                    <a:cubicBezTo>
                      <a:pt x="1" y="29"/>
                      <a:pt x="0" y="30"/>
                      <a:pt x="0" y="32"/>
                    </a:cubicBezTo>
                    <a:cubicBezTo>
                      <a:pt x="0" y="34"/>
                      <a:pt x="2" y="35"/>
                      <a:pt x="4" y="36"/>
                    </a:cubicBezTo>
                    <a:cubicBezTo>
                      <a:pt x="11" y="40"/>
                      <a:pt x="19" y="44"/>
                      <a:pt x="26" y="48"/>
                    </a:cubicBezTo>
                    <a:cubicBezTo>
                      <a:pt x="126" y="65"/>
                      <a:pt x="232" y="50"/>
                      <a:pt x="324" y="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1" name="Freeform 16">
                <a:extLst>
                  <a:ext uri="{FF2B5EF4-FFF2-40B4-BE49-F238E27FC236}">
                    <a16:creationId xmlns:a16="http://schemas.microsoft.com/office/drawing/2014/main" id="{23CC898E-E103-D64B-9CB2-064285321B3B}"/>
                  </a:ext>
                </a:extLst>
              </p:cNvPr>
              <p:cNvSpPr>
                <a:spLocks/>
              </p:cNvSpPr>
              <p:nvPr/>
            </p:nvSpPr>
            <p:spPr bwMode="auto">
              <a:xfrm>
                <a:off x="4268788" y="3529013"/>
                <a:ext cx="247650" cy="1074737"/>
              </a:xfrm>
              <a:custGeom>
                <a:avLst/>
                <a:gdLst>
                  <a:gd name="T0" fmla="*/ 57 w 65"/>
                  <a:gd name="T1" fmla="*/ 252 h 282"/>
                  <a:gd name="T2" fmla="*/ 61 w 65"/>
                  <a:gd name="T3" fmla="*/ 233 h 282"/>
                  <a:gd name="T4" fmla="*/ 57 w 65"/>
                  <a:gd name="T5" fmla="*/ 180 h 282"/>
                  <a:gd name="T6" fmla="*/ 55 w 65"/>
                  <a:gd name="T7" fmla="*/ 121 h 282"/>
                  <a:gd name="T8" fmla="*/ 38 w 65"/>
                  <a:gd name="T9" fmla="*/ 101 h 282"/>
                  <a:gd name="T10" fmla="*/ 14 w 65"/>
                  <a:gd name="T11" fmla="*/ 39 h 282"/>
                  <a:gd name="T12" fmla="*/ 10 w 65"/>
                  <a:gd name="T13" fmla="*/ 0 h 282"/>
                  <a:gd name="T14" fmla="*/ 61 w 65"/>
                  <a:gd name="T15" fmla="*/ 282 h 282"/>
                  <a:gd name="T16" fmla="*/ 57 w 65"/>
                  <a:gd name="T1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82">
                    <a:moveTo>
                      <a:pt x="57" y="252"/>
                    </a:moveTo>
                    <a:cubicBezTo>
                      <a:pt x="58" y="246"/>
                      <a:pt x="60" y="239"/>
                      <a:pt x="61" y="233"/>
                    </a:cubicBezTo>
                    <a:cubicBezTo>
                      <a:pt x="64" y="215"/>
                      <a:pt x="57" y="198"/>
                      <a:pt x="57" y="180"/>
                    </a:cubicBezTo>
                    <a:cubicBezTo>
                      <a:pt x="57" y="160"/>
                      <a:pt x="65" y="138"/>
                      <a:pt x="55" y="121"/>
                    </a:cubicBezTo>
                    <a:cubicBezTo>
                      <a:pt x="51" y="113"/>
                      <a:pt x="44" y="107"/>
                      <a:pt x="38" y="101"/>
                    </a:cubicBezTo>
                    <a:cubicBezTo>
                      <a:pt x="23" y="84"/>
                      <a:pt x="17" y="61"/>
                      <a:pt x="14" y="39"/>
                    </a:cubicBezTo>
                    <a:cubicBezTo>
                      <a:pt x="13" y="26"/>
                      <a:pt x="12" y="13"/>
                      <a:pt x="10" y="0"/>
                    </a:cubicBezTo>
                    <a:cubicBezTo>
                      <a:pt x="0" y="94"/>
                      <a:pt x="19" y="194"/>
                      <a:pt x="61" y="282"/>
                    </a:cubicBezTo>
                    <a:cubicBezTo>
                      <a:pt x="58" y="272"/>
                      <a:pt x="56" y="262"/>
                      <a:pt x="57" y="25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2" name="Freeform 17">
                <a:extLst>
                  <a:ext uri="{FF2B5EF4-FFF2-40B4-BE49-F238E27FC236}">
                    <a16:creationId xmlns:a16="http://schemas.microsoft.com/office/drawing/2014/main" id="{A69E32F8-8A92-C548-AEE7-C22D6A5F8D11}"/>
                  </a:ext>
                </a:extLst>
              </p:cNvPr>
              <p:cNvSpPr>
                <a:spLocks noEditPoints="1"/>
              </p:cNvSpPr>
              <p:nvPr/>
            </p:nvSpPr>
            <p:spPr bwMode="auto">
              <a:xfrm>
                <a:off x="4295775" y="2093913"/>
                <a:ext cx="3556000" cy="3541712"/>
              </a:xfrm>
              <a:custGeom>
                <a:avLst/>
                <a:gdLst>
                  <a:gd name="T0" fmla="*/ 228 w 935"/>
                  <a:gd name="T1" fmla="*/ 416 h 930"/>
                  <a:gd name="T2" fmla="*/ 361 w 935"/>
                  <a:gd name="T3" fmla="*/ 911 h 930"/>
                  <a:gd name="T4" fmla="*/ 467 w 935"/>
                  <a:gd name="T5" fmla="*/ 891 h 930"/>
                  <a:gd name="T6" fmla="*/ 383 w 935"/>
                  <a:gd name="T7" fmla="*/ 923 h 930"/>
                  <a:gd name="T8" fmla="*/ 877 w 935"/>
                  <a:gd name="T9" fmla="*/ 481 h 930"/>
                  <a:gd name="T10" fmla="*/ 464 w 935"/>
                  <a:gd name="T11" fmla="*/ 890 h 930"/>
                  <a:gd name="T12" fmla="*/ 607 w 935"/>
                  <a:gd name="T13" fmla="*/ 283 h 930"/>
                  <a:gd name="T14" fmla="*/ 914 w 935"/>
                  <a:gd name="T15" fmla="*/ 515 h 930"/>
                  <a:gd name="T16" fmla="*/ 362 w 935"/>
                  <a:gd name="T17" fmla="*/ 900 h 930"/>
                  <a:gd name="T18" fmla="*/ 581 w 935"/>
                  <a:gd name="T19" fmla="*/ 288 h 930"/>
                  <a:gd name="T20" fmla="*/ 923 w 935"/>
                  <a:gd name="T21" fmla="*/ 465 h 930"/>
                  <a:gd name="T22" fmla="*/ 765 w 935"/>
                  <a:gd name="T23" fmla="*/ 392 h 930"/>
                  <a:gd name="T24" fmla="*/ 888 w 935"/>
                  <a:gd name="T25" fmla="*/ 496 h 930"/>
                  <a:gd name="T26" fmla="*/ 615 w 935"/>
                  <a:gd name="T27" fmla="*/ 882 h 930"/>
                  <a:gd name="T28" fmla="*/ 432 w 935"/>
                  <a:gd name="T29" fmla="*/ 181 h 930"/>
                  <a:gd name="T30" fmla="*/ 303 w 935"/>
                  <a:gd name="T31" fmla="*/ 209 h 930"/>
                  <a:gd name="T32" fmla="*/ 360 w 935"/>
                  <a:gd name="T33" fmla="*/ 195 h 930"/>
                  <a:gd name="T34" fmla="*/ 241 w 935"/>
                  <a:gd name="T35" fmla="*/ 168 h 930"/>
                  <a:gd name="T36" fmla="*/ 668 w 935"/>
                  <a:gd name="T37" fmla="*/ 878 h 930"/>
                  <a:gd name="T38" fmla="*/ 932 w 935"/>
                  <a:gd name="T39" fmla="*/ 560 h 930"/>
                  <a:gd name="T40" fmla="*/ 681 w 935"/>
                  <a:gd name="T41" fmla="*/ 881 h 930"/>
                  <a:gd name="T42" fmla="*/ 311 w 935"/>
                  <a:gd name="T43" fmla="*/ 166 h 930"/>
                  <a:gd name="T44" fmla="*/ 576 w 935"/>
                  <a:gd name="T45" fmla="*/ 569 h 930"/>
                  <a:gd name="T46" fmla="*/ 321 w 935"/>
                  <a:gd name="T47" fmla="*/ 215 h 930"/>
                  <a:gd name="T48" fmla="*/ 556 w 935"/>
                  <a:gd name="T49" fmla="*/ 566 h 930"/>
                  <a:gd name="T50" fmla="*/ 863 w 935"/>
                  <a:gd name="T51" fmla="*/ 697 h 930"/>
                  <a:gd name="T52" fmla="*/ 887 w 935"/>
                  <a:gd name="T53" fmla="*/ 622 h 930"/>
                  <a:gd name="T54" fmla="*/ 451 w 935"/>
                  <a:gd name="T55" fmla="*/ 253 h 930"/>
                  <a:gd name="T56" fmla="*/ 428 w 935"/>
                  <a:gd name="T57" fmla="*/ 245 h 930"/>
                  <a:gd name="T58" fmla="*/ 875 w 935"/>
                  <a:gd name="T59" fmla="*/ 320 h 930"/>
                  <a:gd name="T60" fmla="*/ 34 w 935"/>
                  <a:gd name="T61" fmla="*/ 611 h 930"/>
                  <a:gd name="T62" fmla="*/ 914 w 935"/>
                  <a:gd name="T63" fmla="*/ 518 h 930"/>
                  <a:gd name="T64" fmla="*/ 34 w 935"/>
                  <a:gd name="T65" fmla="*/ 611 h 930"/>
                  <a:gd name="T66" fmla="*/ 865 w 935"/>
                  <a:gd name="T67" fmla="*/ 222 h 930"/>
                  <a:gd name="T68" fmla="*/ 397 w 935"/>
                  <a:gd name="T69" fmla="*/ 692 h 930"/>
                  <a:gd name="T70" fmla="*/ 766 w 935"/>
                  <a:gd name="T71" fmla="*/ 349 h 930"/>
                  <a:gd name="T72" fmla="*/ 877 w 935"/>
                  <a:gd name="T73" fmla="*/ 244 h 930"/>
                  <a:gd name="T74" fmla="*/ 740 w 935"/>
                  <a:gd name="T75" fmla="*/ 383 h 930"/>
                  <a:gd name="T76" fmla="*/ 573 w 935"/>
                  <a:gd name="T77" fmla="*/ 376 h 930"/>
                  <a:gd name="T78" fmla="*/ 341 w 935"/>
                  <a:gd name="T79" fmla="*/ 645 h 930"/>
                  <a:gd name="T80" fmla="*/ 519 w 935"/>
                  <a:gd name="T81" fmla="*/ 364 h 930"/>
                  <a:gd name="T82" fmla="*/ 31 w 935"/>
                  <a:gd name="T83" fmla="*/ 478 h 930"/>
                  <a:gd name="T84" fmla="*/ 674 w 935"/>
                  <a:gd name="T85" fmla="*/ 287 h 930"/>
                  <a:gd name="T86" fmla="*/ 762 w 935"/>
                  <a:gd name="T87" fmla="*/ 82 h 930"/>
                  <a:gd name="T88" fmla="*/ 816 w 935"/>
                  <a:gd name="T89" fmla="*/ 131 h 930"/>
                  <a:gd name="T90" fmla="*/ 902 w 935"/>
                  <a:gd name="T91" fmla="*/ 448 h 930"/>
                  <a:gd name="T92" fmla="*/ 868 w 935"/>
                  <a:gd name="T93" fmla="*/ 425 h 930"/>
                  <a:gd name="T94" fmla="*/ 861 w 935"/>
                  <a:gd name="T95" fmla="*/ 396 h 930"/>
                  <a:gd name="T96" fmla="*/ 847 w 935"/>
                  <a:gd name="T97" fmla="*/ 171 h 930"/>
                  <a:gd name="T98" fmla="*/ 604 w 935"/>
                  <a:gd name="T99" fmla="*/ 5 h 930"/>
                  <a:gd name="T100" fmla="*/ 557 w 935"/>
                  <a:gd name="T101" fmla="*/ 29 h 930"/>
                  <a:gd name="T102" fmla="*/ 364 w 935"/>
                  <a:gd name="T103" fmla="*/ 170 h 930"/>
                  <a:gd name="T104" fmla="*/ 479 w 935"/>
                  <a:gd name="T105" fmla="*/ 31 h 930"/>
                  <a:gd name="T106" fmla="*/ 271 w 935"/>
                  <a:gd name="T107" fmla="*/ 191 h 930"/>
                  <a:gd name="T108" fmla="*/ 402 w 935"/>
                  <a:gd name="T109" fmla="*/ 69 h 930"/>
                  <a:gd name="T110" fmla="*/ 881 w 935"/>
                  <a:gd name="T111" fmla="*/ 388 h 930"/>
                  <a:gd name="T112" fmla="*/ 223 w 935"/>
                  <a:gd name="T113" fmla="*/ 202 h 930"/>
                  <a:gd name="T114" fmla="*/ 223 w 935"/>
                  <a:gd name="T115" fmla="*/ 202 h 930"/>
                  <a:gd name="T116" fmla="*/ 477 w 935"/>
                  <a:gd name="T117" fmla="*/ 218 h 930"/>
                  <a:gd name="T118" fmla="*/ 505 w 935"/>
                  <a:gd name="T119" fmla="*/ 178 h 930"/>
                  <a:gd name="T120" fmla="*/ 7 w 935"/>
                  <a:gd name="T121" fmla="*/ 416 h 930"/>
                  <a:gd name="T122" fmla="*/ 487 w 935"/>
                  <a:gd name="T123" fmla="*/ 15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5" h="930">
                    <a:moveTo>
                      <a:pt x="526" y="628"/>
                    </a:moveTo>
                    <a:cubicBezTo>
                      <a:pt x="541" y="613"/>
                      <a:pt x="555" y="598"/>
                      <a:pt x="570" y="583"/>
                    </a:cubicBezTo>
                    <a:cubicBezTo>
                      <a:pt x="570" y="583"/>
                      <a:pt x="570" y="583"/>
                      <a:pt x="570" y="584"/>
                    </a:cubicBezTo>
                    <a:cubicBezTo>
                      <a:pt x="568" y="589"/>
                      <a:pt x="564" y="594"/>
                      <a:pt x="562" y="600"/>
                    </a:cubicBezTo>
                    <a:cubicBezTo>
                      <a:pt x="560" y="604"/>
                      <a:pt x="560" y="608"/>
                      <a:pt x="559" y="612"/>
                    </a:cubicBezTo>
                    <a:cubicBezTo>
                      <a:pt x="557" y="617"/>
                      <a:pt x="554" y="621"/>
                      <a:pt x="551" y="625"/>
                    </a:cubicBezTo>
                    <a:cubicBezTo>
                      <a:pt x="549" y="629"/>
                      <a:pt x="545" y="633"/>
                      <a:pt x="540" y="635"/>
                    </a:cubicBezTo>
                    <a:cubicBezTo>
                      <a:pt x="536" y="637"/>
                      <a:pt x="529" y="636"/>
                      <a:pt x="527" y="631"/>
                    </a:cubicBezTo>
                    <a:cubicBezTo>
                      <a:pt x="527" y="630"/>
                      <a:pt x="527" y="629"/>
                      <a:pt x="526" y="628"/>
                    </a:cubicBezTo>
                    <a:close/>
                    <a:moveTo>
                      <a:pt x="385" y="239"/>
                    </a:moveTo>
                    <a:cubicBezTo>
                      <a:pt x="382" y="240"/>
                      <a:pt x="380" y="243"/>
                      <a:pt x="377" y="245"/>
                    </a:cubicBezTo>
                    <a:cubicBezTo>
                      <a:pt x="373" y="247"/>
                      <a:pt x="368" y="248"/>
                      <a:pt x="363" y="247"/>
                    </a:cubicBezTo>
                    <a:cubicBezTo>
                      <a:pt x="305" y="305"/>
                      <a:pt x="246" y="365"/>
                      <a:pt x="186" y="425"/>
                    </a:cubicBezTo>
                    <a:cubicBezTo>
                      <a:pt x="200" y="425"/>
                      <a:pt x="214" y="419"/>
                      <a:pt x="228" y="416"/>
                    </a:cubicBezTo>
                    <a:cubicBezTo>
                      <a:pt x="287" y="356"/>
                      <a:pt x="345" y="297"/>
                      <a:pt x="402" y="240"/>
                    </a:cubicBezTo>
                    <a:cubicBezTo>
                      <a:pt x="400" y="240"/>
                      <a:pt x="398" y="239"/>
                      <a:pt x="396" y="239"/>
                    </a:cubicBezTo>
                    <a:cubicBezTo>
                      <a:pt x="392" y="238"/>
                      <a:pt x="389" y="238"/>
                      <a:pt x="385" y="239"/>
                    </a:cubicBezTo>
                    <a:close/>
                    <a:moveTo>
                      <a:pt x="868" y="460"/>
                    </a:moveTo>
                    <a:cubicBezTo>
                      <a:pt x="871" y="457"/>
                      <a:pt x="874" y="454"/>
                      <a:pt x="877" y="451"/>
                    </a:cubicBezTo>
                    <a:cubicBezTo>
                      <a:pt x="877" y="450"/>
                      <a:pt x="877" y="450"/>
                      <a:pt x="877" y="450"/>
                    </a:cubicBezTo>
                    <a:cubicBezTo>
                      <a:pt x="871" y="444"/>
                      <a:pt x="867" y="437"/>
                      <a:pt x="863" y="430"/>
                    </a:cubicBezTo>
                    <a:cubicBezTo>
                      <a:pt x="860" y="432"/>
                      <a:pt x="858" y="435"/>
                      <a:pt x="856" y="437"/>
                    </a:cubicBezTo>
                    <a:cubicBezTo>
                      <a:pt x="860" y="444"/>
                      <a:pt x="865" y="452"/>
                      <a:pt x="868" y="460"/>
                    </a:cubicBezTo>
                    <a:close/>
                    <a:moveTo>
                      <a:pt x="390" y="895"/>
                    </a:moveTo>
                    <a:cubicBezTo>
                      <a:pt x="380" y="895"/>
                      <a:pt x="369" y="894"/>
                      <a:pt x="362" y="900"/>
                    </a:cubicBezTo>
                    <a:cubicBezTo>
                      <a:pt x="360" y="901"/>
                      <a:pt x="359" y="903"/>
                      <a:pt x="358" y="904"/>
                    </a:cubicBezTo>
                    <a:cubicBezTo>
                      <a:pt x="357" y="905"/>
                      <a:pt x="357" y="906"/>
                      <a:pt x="357" y="907"/>
                    </a:cubicBezTo>
                    <a:cubicBezTo>
                      <a:pt x="357" y="909"/>
                      <a:pt x="359" y="910"/>
                      <a:pt x="361" y="911"/>
                    </a:cubicBezTo>
                    <a:cubicBezTo>
                      <a:pt x="365" y="913"/>
                      <a:pt x="370" y="916"/>
                      <a:pt x="374" y="918"/>
                    </a:cubicBezTo>
                    <a:cubicBezTo>
                      <a:pt x="381" y="911"/>
                      <a:pt x="389" y="903"/>
                      <a:pt x="397" y="895"/>
                    </a:cubicBezTo>
                    <a:cubicBezTo>
                      <a:pt x="395" y="895"/>
                      <a:pt x="392" y="895"/>
                      <a:pt x="390" y="895"/>
                    </a:cubicBezTo>
                    <a:close/>
                    <a:moveTo>
                      <a:pt x="852" y="419"/>
                    </a:moveTo>
                    <a:cubicBezTo>
                      <a:pt x="851" y="418"/>
                      <a:pt x="850" y="417"/>
                      <a:pt x="848" y="417"/>
                    </a:cubicBezTo>
                    <a:cubicBezTo>
                      <a:pt x="847" y="418"/>
                      <a:pt x="847" y="419"/>
                      <a:pt x="847" y="420"/>
                    </a:cubicBezTo>
                    <a:cubicBezTo>
                      <a:pt x="847" y="421"/>
                      <a:pt x="848" y="422"/>
                      <a:pt x="848" y="423"/>
                    </a:cubicBezTo>
                    <a:cubicBezTo>
                      <a:pt x="851" y="428"/>
                      <a:pt x="853" y="432"/>
                      <a:pt x="856" y="437"/>
                    </a:cubicBezTo>
                    <a:cubicBezTo>
                      <a:pt x="858" y="435"/>
                      <a:pt x="860" y="432"/>
                      <a:pt x="863" y="430"/>
                    </a:cubicBezTo>
                    <a:cubicBezTo>
                      <a:pt x="860" y="426"/>
                      <a:pt x="856" y="422"/>
                      <a:pt x="852" y="419"/>
                    </a:cubicBezTo>
                    <a:close/>
                    <a:moveTo>
                      <a:pt x="508" y="886"/>
                    </a:moveTo>
                    <a:cubicBezTo>
                      <a:pt x="504" y="886"/>
                      <a:pt x="500" y="884"/>
                      <a:pt x="496" y="885"/>
                    </a:cubicBezTo>
                    <a:cubicBezTo>
                      <a:pt x="490" y="886"/>
                      <a:pt x="486" y="892"/>
                      <a:pt x="480" y="893"/>
                    </a:cubicBezTo>
                    <a:cubicBezTo>
                      <a:pt x="475" y="894"/>
                      <a:pt x="471" y="892"/>
                      <a:pt x="467" y="891"/>
                    </a:cubicBezTo>
                    <a:cubicBezTo>
                      <a:pt x="452" y="905"/>
                      <a:pt x="439" y="918"/>
                      <a:pt x="428" y="928"/>
                    </a:cubicBezTo>
                    <a:cubicBezTo>
                      <a:pt x="441" y="929"/>
                      <a:pt x="454" y="930"/>
                      <a:pt x="467" y="930"/>
                    </a:cubicBezTo>
                    <a:cubicBezTo>
                      <a:pt x="480" y="917"/>
                      <a:pt x="495" y="901"/>
                      <a:pt x="513" y="884"/>
                    </a:cubicBezTo>
                    <a:cubicBezTo>
                      <a:pt x="511" y="885"/>
                      <a:pt x="510" y="885"/>
                      <a:pt x="508" y="886"/>
                    </a:cubicBezTo>
                    <a:close/>
                    <a:moveTo>
                      <a:pt x="548" y="882"/>
                    </a:moveTo>
                    <a:cubicBezTo>
                      <a:pt x="547" y="882"/>
                      <a:pt x="546" y="882"/>
                      <a:pt x="545" y="881"/>
                    </a:cubicBezTo>
                    <a:cubicBezTo>
                      <a:pt x="539" y="879"/>
                      <a:pt x="533" y="875"/>
                      <a:pt x="527" y="876"/>
                    </a:cubicBezTo>
                    <a:cubicBezTo>
                      <a:pt x="522" y="877"/>
                      <a:pt x="518" y="881"/>
                      <a:pt x="513" y="884"/>
                    </a:cubicBezTo>
                    <a:cubicBezTo>
                      <a:pt x="495" y="901"/>
                      <a:pt x="480" y="917"/>
                      <a:pt x="467" y="930"/>
                    </a:cubicBezTo>
                    <a:cubicBezTo>
                      <a:pt x="479" y="930"/>
                      <a:pt x="490" y="929"/>
                      <a:pt x="502" y="928"/>
                    </a:cubicBezTo>
                    <a:cubicBezTo>
                      <a:pt x="515" y="915"/>
                      <a:pt x="530" y="900"/>
                      <a:pt x="548" y="882"/>
                    </a:cubicBezTo>
                    <a:close/>
                    <a:moveTo>
                      <a:pt x="397" y="895"/>
                    </a:moveTo>
                    <a:cubicBezTo>
                      <a:pt x="389" y="903"/>
                      <a:pt x="381" y="911"/>
                      <a:pt x="374" y="918"/>
                    </a:cubicBezTo>
                    <a:cubicBezTo>
                      <a:pt x="377" y="920"/>
                      <a:pt x="380" y="921"/>
                      <a:pt x="383" y="923"/>
                    </a:cubicBezTo>
                    <a:cubicBezTo>
                      <a:pt x="391" y="924"/>
                      <a:pt x="399" y="925"/>
                      <a:pt x="407" y="926"/>
                    </a:cubicBezTo>
                    <a:cubicBezTo>
                      <a:pt x="417" y="916"/>
                      <a:pt x="428" y="905"/>
                      <a:pt x="440" y="892"/>
                    </a:cubicBezTo>
                    <a:cubicBezTo>
                      <a:pt x="426" y="894"/>
                      <a:pt x="412" y="895"/>
                      <a:pt x="397" y="895"/>
                    </a:cubicBezTo>
                    <a:close/>
                    <a:moveTo>
                      <a:pt x="141" y="338"/>
                    </a:moveTo>
                    <a:cubicBezTo>
                      <a:pt x="183" y="295"/>
                      <a:pt x="225" y="253"/>
                      <a:pt x="265" y="213"/>
                    </a:cubicBezTo>
                    <a:cubicBezTo>
                      <a:pt x="255" y="214"/>
                      <a:pt x="245" y="215"/>
                      <a:pt x="236" y="216"/>
                    </a:cubicBezTo>
                    <a:cubicBezTo>
                      <a:pt x="233" y="216"/>
                      <a:pt x="230" y="216"/>
                      <a:pt x="227" y="218"/>
                    </a:cubicBezTo>
                    <a:cubicBezTo>
                      <a:pt x="225" y="219"/>
                      <a:pt x="223" y="221"/>
                      <a:pt x="222" y="223"/>
                    </a:cubicBezTo>
                    <a:cubicBezTo>
                      <a:pt x="212" y="236"/>
                      <a:pt x="198" y="247"/>
                      <a:pt x="184" y="257"/>
                    </a:cubicBezTo>
                    <a:cubicBezTo>
                      <a:pt x="174" y="268"/>
                      <a:pt x="163" y="279"/>
                      <a:pt x="153" y="289"/>
                    </a:cubicBezTo>
                    <a:cubicBezTo>
                      <a:pt x="149" y="295"/>
                      <a:pt x="147" y="300"/>
                      <a:pt x="145" y="307"/>
                    </a:cubicBezTo>
                    <a:cubicBezTo>
                      <a:pt x="143" y="317"/>
                      <a:pt x="143" y="328"/>
                      <a:pt x="141" y="338"/>
                    </a:cubicBezTo>
                    <a:close/>
                    <a:moveTo>
                      <a:pt x="875" y="476"/>
                    </a:moveTo>
                    <a:cubicBezTo>
                      <a:pt x="876" y="478"/>
                      <a:pt x="876" y="480"/>
                      <a:pt x="877" y="481"/>
                    </a:cubicBezTo>
                    <a:cubicBezTo>
                      <a:pt x="880" y="478"/>
                      <a:pt x="883" y="475"/>
                      <a:pt x="886" y="472"/>
                    </a:cubicBezTo>
                    <a:cubicBezTo>
                      <a:pt x="886" y="471"/>
                      <a:pt x="886" y="471"/>
                      <a:pt x="886" y="471"/>
                    </a:cubicBezTo>
                    <a:cubicBezTo>
                      <a:pt x="885" y="469"/>
                      <a:pt x="884" y="467"/>
                      <a:pt x="884" y="465"/>
                    </a:cubicBezTo>
                    <a:cubicBezTo>
                      <a:pt x="883" y="463"/>
                      <a:pt x="884" y="462"/>
                      <a:pt x="883" y="460"/>
                    </a:cubicBezTo>
                    <a:cubicBezTo>
                      <a:pt x="883" y="456"/>
                      <a:pt x="880" y="453"/>
                      <a:pt x="877" y="451"/>
                    </a:cubicBezTo>
                    <a:cubicBezTo>
                      <a:pt x="874" y="454"/>
                      <a:pt x="871" y="457"/>
                      <a:pt x="868" y="460"/>
                    </a:cubicBezTo>
                    <a:cubicBezTo>
                      <a:pt x="871" y="465"/>
                      <a:pt x="873" y="471"/>
                      <a:pt x="875" y="476"/>
                    </a:cubicBezTo>
                    <a:close/>
                    <a:moveTo>
                      <a:pt x="464" y="890"/>
                    </a:moveTo>
                    <a:cubicBezTo>
                      <a:pt x="460" y="889"/>
                      <a:pt x="456" y="890"/>
                      <a:pt x="452" y="891"/>
                    </a:cubicBezTo>
                    <a:cubicBezTo>
                      <a:pt x="448" y="891"/>
                      <a:pt x="444" y="892"/>
                      <a:pt x="440" y="892"/>
                    </a:cubicBezTo>
                    <a:cubicBezTo>
                      <a:pt x="428" y="905"/>
                      <a:pt x="417" y="916"/>
                      <a:pt x="407" y="926"/>
                    </a:cubicBezTo>
                    <a:cubicBezTo>
                      <a:pt x="414" y="927"/>
                      <a:pt x="421" y="928"/>
                      <a:pt x="428" y="928"/>
                    </a:cubicBezTo>
                    <a:cubicBezTo>
                      <a:pt x="439" y="918"/>
                      <a:pt x="452" y="905"/>
                      <a:pt x="467" y="891"/>
                    </a:cubicBezTo>
                    <a:cubicBezTo>
                      <a:pt x="466" y="890"/>
                      <a:pt x="465" y="890"/>
                      <a:pt x="464" y="890"/>
                    </a:cubicBezTo>
                    <a:close/>
                    <a:moveTo>
                      <a:pt x="777" y="413"/>
                    </a:moveTo>
                    <a:cubicBezTo>
                      <a:pt x="777" y="412"/>
                      <a:pt x="777" y="412"/>
                      <a:pt x="777" y="411"/>
                    </a:cubicBezTo>
                    <a:cubicBezTo>
                      <a:pt x="775" y="413"/>
                      <a:pt x="773" y="415"/>
                      <a:pt x="771" y="417"/>
                    </a:cubicBezTo>
                    <a:cubicBezTo>
                      <a:pt x="774" y="417"/>
                      <a:pt x="776" y="415"/>
                      <a:pt x="777" y="413"/>
                    </a:cubicBezTo>
                    <a:close/>
                    <a:moveTo>
                      <a:pt x="607" y="283"/>
                    </a:moveTo>
                    <a:cubicBezTo>
                      <a:pt x="604" y="283"/>
                      <a:pt x="602" y="287"/>
                      <a:pt x="599" y="289"/>
                    </a:cubicBezTo>
                    <a:cubicBezTo>
                      <a:pt x="597" y="291"/>
                      <a:pt x="595" y="291"/>
                      <a:pt x="592" y="291"/>
                    </a:cubicBezTo>
                    <a:cubicBezTo>
                      <a:pt x="571" y="313"/>
                      <a:pt x="549" y="334"/>
                      <a:pt x="528" y="356"/>
                    </a:cubicBezTo>
                    <a:cubicBezTo>
                      <a:pt x="528" y="358"/>
                      <a:pt x="528" y="361"/>
                      <a:pt x="530" y="363"/>
                    </a:cubicBezTo>
                    <a:cubicBezTo>
                      <a:pt x="533" y="369"/>
                      <a:pt x="542" y="367"/>
                      <a:pt x="549" y="365"/>
                    </a:cubicBezTo>
                    <a:cubicBezTo>
                      <a:pt x="551" y="364"/>
                      <a:pt x="554" y="363"/>
                      <a:pt x="556" y="362"/>
                    </a:cubicBezTo>
                    <a:cubicBezTo>
                      <a:pt x="579" y="339"/>
                      <a:pt x="601" y="316"/>
                      <a:pt x="624" y="294"/>
                    </a:cubicBezTo>
                    <a:cubicBezTo>
                      <a:pt x="621" y="290"/>
                      <a:pt x="617" y="288"/>
                      <a:pt x="613" y="285"/>
                    </a:cubicBezTo>
                    <a:cubicBezTo>
                      <a:pt x="611" y="284"/>
                      <a:pt x="609" y="282"/>
                      <a:pt x="607" y="283"/>
                    </a:cubicBezTo>
                    <a:close/>
                    <a:moveTo>
                      <a:pt x="572" y="889"/>
                    </a:moveTo>
                    <a:cubicBezTo>
                      <a:pt x="570" y="887"/>
                      <a:pt x="569" y="884"/>
                      <a:pt x="566" y="883"/>
                    </a:cubicBezTo>
                    <a:cubicBezTo>
                      <a:pt x="564" y="882"/>
                      <a:pt x="561" y="883"/>
                      <a:pt x="559" y="883"/>
                    </a:cubicBezTo>
                    <a:cubicBezTo>
                      <a:pt x="555" y="884"/>
                      <a:pt x="551" y="883"/>
                      <a:pt x="548" y="882"/>
                    </a:cubicBezTo>
                    <a:cubicBezTo>
                      <a:pt x="530" y="900"/>
                      <a:pt x="515" y="915"/>
                      <a:pt x="502" y="928"/>
                    </a:cubicBezTo>
                    <a:cubicBezTo>
                      <a:pt x="515" y="927"/>
                      <a:pt x="529" y="926"/>
                      <a:pt x="542" y="924"/>
                    </a:cubicBezTo>
                    <a:cubicBezTo>
                      <a:pt x="552" y="914"/>
                      <a:pt x="563" y="903"/>
                      <a:pt x="575" y="891"/>
                    </a:cubicBezTo>
                    <a:cubicBezTo>
                      <a:pt x="574" y="891"/>
                      <a:pt x="573" y="890"/>
                      <a:pt x="572" y="889"/>
                    </a:cubicBezTo>
                    <a:close/>
                    <a:moveTo>
                      <a:pt x="890" y="506"/>
                    </a:moveTo>
                    <a:cubicBezTo>
                      <a:pt x="890" y="507"/>
                      <a:pt x="890" y="509"/>
                      <a:pt x="891" y="510"/>
                    </a:cubicBezTo>
                    <a:cubicBezTo>
                      <a:pt x="893" y="512"/>
                      <a:pt x="895" y="512"/>
                      <a:pt x="897" y="512"/>
                    </a:cubicBezTo>
                    <a:cubicBezTo>
                      <a:pt x="901" y="513"/>
                      <a:pt x="904" y="516"/>
                      <a:pt x="908" y="518"/>
                    </a:cubicBezTo>
                    <a:cubicBezTo>
                      <a:pt x="909" y="518"/>
                      <a:pt x="909" y="519"/>
                      <a:pt x="910" y="519"/>
                    </a:cubicBezTo>
                    <a:cubicBezTo>
                      <a:pt x="911" y="517"/>
                      <a:pt x="912" y="516"/>
                      <a:pt x="914" y="515"/>
                    </a:cubicBezTo>
                    <a:cubicBezTo>
                      <a:pt x="914" y="514"/>
                      <a:pt x="913" y="513"/>
                      <a:pt x="913" y="513"/>
                    </a:cubicBezTo>
                    <a:cubicBezTo>
                      <a:pt x="913" y="513"/>
                      <a:pt x="913" y="512"/>
                      <a:pt x="912" y="512"/>
                    </a:cubicBezTo>
                    <a:cubicBezTo>
                      <a:pt x="912" y="511"/>
                      <a:pt x="911" y="510"/>
                      <a:pt x="910" y="508"/>
                    </a:cubicBezTo>
                    <a:cubicBezTo>
                      <a:pt x="909" y="507"/>
                      <a:pt x="909" y="505"/>
                      <a:pt x="907" y="504"/>
                    </a:cubicBezTo>
                    <a:cubicBezTo>
                      <a:pt x="906" y="504"/>
                      <a:pt x="905" y="504"/>
                      <a:pt x="904" y="504"/>
                    </a:cubicBezTo>
                    <a:cubicBezTo>
                      <a:pt x="903" y="504"/>
                      <a:pt x="901" y="504"/>
                      <a:pt x="899" y="503"/>
                    </a:cubicBezTo>
                    <a:cubicBezTo>
                      <a:pt x="898" y="503"/>
                      <a:pt x="897" y="502"/>
                      <a:pt x="896" y="502"/>
                    </a:cubicBezTo>
                    <a:cubicBezTo>
                      <a:pt x="895" y="501"/>
                      <a:pt x="893" y="501"/>
                      <a:pt x="892" y="501"/>
                    </a:cubicBezTo>
                    <a:cubicBezTo>
                      <a:pt x="892" y="501"/>
                      <a:pt x="892" y="501"/>
                      <a:pt x="892" y="501"/>
                    </a:cubicBezTo>
                    <a:cubicBezTo>
                      <a:pt x="891" y="502"/>
                      <a:pt x="891" y="502"/>
                      <a:pt x="891" y="503"/>
                    </a:cubicBezTo>
                    <a:cubicBezTo>
                      <a:pt x="890" y="504"/>
                      <a:pt x="890" y="505"/>
                      <a:pt x="890" y="506"/>
                    </a:cubicBezTo>
                    <a:close/>
                    <a:moveTo>
                      <a:pt x="359" y="903"/>
                    </a:moveTo>
                    <a:cubicBezTo>
                      <a:pt x="358" y="903"/>
                      <a:pt x="358" y="903"/>
                      <a:pt x="358" y="904"/>
                    </a:cubicBezTo>
                    <a:cubicBezTo>
                      <a:pt x="359" y="903"/>
                      <a:pt x="360" y="901"/>
                      <a:pt x="362" y="900"/>
                    </a:cubicBezTo>
                    <a:cubicBezTo>
                      <a:pt x="361" y="901"/>
                      <a:pt x="359" y="902"/>
                      <a:pt x="359" y="903"/>
                    </a:cubicBezTo>
                    <a:close/>
                    <a:moveTo>
                      <a:pt x="517" y="330"/>
                    </a:moveTo>
                    <a:cubicBezTo>
                      <a:pt x="534" y="312"/>
                      <a:pt x="552" y="294"/>
                      <a:pt x="570" y="277"/>
                    </a:cubicBezTo>
                    <a:cubicBezTo>
                      <a:pt x="570" y="277"/>
                      <a:pt x="569" y="276"/>
                      <a:pt x="569" y="276"/>
                    </a:cubicBezTo>
                    <a:cubicBezTo>
                      <a:pt x="569" y="276"/>
                      <a:pt x="568" y="276"/>
                      <a:pt x="567" y="275"/>
                    </a:cubicBezTo>
                    <a:cubicBezTo>
                      <a:pt x="566" y="275"/>
                      <a:pt x="565" y="274"/>
                      <a:pt x="564" y="273"/>
                    </a:cubicBezTo>
                    <a:cubicBezTo>
                      <a:pt x="561" y="270"/>
                      <a:pt x="558" y="266"/>
                      <a:pt x="556" y="261"/>
                    </a:cubicBezTo>
                    <a:cubicBezTo>
                      <a:pt x="556" y="260"/>
                      <a:pt x="556" y="259"/>
                      <a:pt x="556" y="258"/>
                    </a:cubicBezTo>
                    <a:cubicBezTo>
                      <a:pt x="538" y="276"/>
                      <a:pt x="520" y="294"/>
                      <a:pt x="502" y="312"/>
                    </a:cubicBezTo>
                    <a:cubicBezTo>
                      <a:pt x="505" y="316"/>
                      <a:pt x="507" y="320"/>
                      <a:pt x="510" y="323"/>
                    </a:cubicBezTo>
                    <a:cubicBezTo>
                      <a:pt x="512" y="326"/>
                      <a:pt x="514" y="328"/>
                      <a:pt x="517" y="330"/>
                    </a:cubicBezTo>
                    <a:close/>
                    <a:moveTo>
                      <a:pt x="591" y="291"/>
                    </a:moveTo>
                    <a:cubicBezTo>
                      <a:pt x="589" y="291"/>
                      <a:pt x="588" y="290"/>
                      <a:pt x="586" y="289"/>
                    </a:cubicBezTo>
                    <a:cubicBezTo>
                      <a:pt x="585" y="289"/>
                      <a:pt x="583" y="289"/>
                      <a:pt x="581" y="288"/>
                    </a:cubicBezTo>
                    <a:cubicBezTo>
                      <a:pt x="580" y="287"/>
                      <a:pt x="579" y="286"/>
                      <a:pt x="579" y="285"/>
                    </a:cubicBezTo>
                    <a:cubicBezTo>
                      <a:pt x="579" y="284"/>
                      <a:pt x="579" y="284"/>
                      <a:pt x="579" y="283"/>
                    </a:cubicBezTo>
                    <a:cubicBezTo>
                      <a:pt x="578" y="282"/>
                      <a:pt x="577" y="281"/>
                      <a:pt x="576" y="280"/>
                    </a:cubicBezTo>
                    <a:cubicBezTo>
                      <a:pt x="574" y="280"/>
                      <a:pt x="573" y="280"/>
                      <a:pt x="572" y="279"/>
                    </a:cubicBezTo>
                    <a:cubicBezTo>
                      <a:pt x="571" y="278"/>
                      <a:pt x="570" y="277"/>
                      <a:pt x="570" y="277"/>
                    </a:cubicBezTo>
                    <a:cubicBezTo>
                      <a:pt x="552" y="294"/>
                      <a:pt x="534" y="312"/>
                      <a:pt x="517" y="330"/>
                    </a:cubicBezTo>
                    <a:cubicBezTo>
                      <a:pt x="522" y="336"/>
                      <a:pt x="527" y="341"/>
                      <a:pt x="528" y="349"/>
                    </a:cubicBezTo>
                    <a:cubicBezTo>
                      <a:pt x="528" y="351"/>
                      <a:pt x="528" y="353"/>
                      <a:pt x="528" y="356"/>
                    </a:cubicBezTo>
                    <a:cubicBezTo>
                      <a:pt x="549" y="334"/>
                      <a:pt x="571" y="313"/>
                      <a:pt x="592" y="291"/>
                    </a:cubicBezTo>
                    <a:cubicBezTo>
                      <a:pt x="591" y="291"/>
                      <a:pt x="591" y="291"/>
                      <a:pt x="591" y="291"/>
                    </a:cubicBezTo>
                    <a:close/>
                    <a:moveTo>
                      <a:pt x="908" y="481"/>
                    </a:moveTo>
                    <a:cubicBezTo>
                      <a:pt x="908" y="482"/>
                      <a:pt x="909" y="482"/>
                      <a:pt x="910" y="483"/>
                    </a:cubicBezTo>
                    <a:cubicBezTo>
                      <a:pt x="914" y="479"/>
                      <a:pt x="918" y="475"/>
                      <a:pt x="922" y="471"/>
                    </a:cubicBezTo>
                    <a:cubicBezTo>
                      <a:pt x="922" y="469"/>
                      <a:pt x="923" y="467"/>
                      <a:pt x="923" y="465"/>
                    </a:cubicBezTo>
                    <a:cubicBezTo>
                      <a:pt x="923" y="462"/>
                      <a:pt x="923" y="458"/>
                      <a:pt x="925" y="455"/>
                    </a:cubicBezTo>
                    <a:cubicBezTo>
                      <a:pt x="925" y="454"/>
                      <a:pt x="926" y="452"/>
                      <a:pt x="926" y="451"/>
                    </a:cubicBezTo>
                    <a:cubicBezTo>
                      <a:pt x="926" y="449"/>
                      <a:pt x="925" y="448"/>
                      <a:pt x="925" y="447"/>
                    </a:cubicBezTo>
                    <a:cubicBezTo>
                      <a:pt x="923" y="443"/>
                      <a:pt x="923" y="439"/>
                      <a:pt x="923" y="435"/>
                    </a:cubicBezTo>
                    <a:cubicBezTo>
                      <a:pt x="923" y="435"/>
                      <a:pt x="924" y="434"/>
                      <a:pt x="924" y="434"/>
                    </a:cubicBezTo>
                    <a:cubicBezTo>
                      <a:pt x="916" y="441"/>
                      <a:pt x="909" y="449"/>
                      <a:pt x="901" y="456"/>
                    </a:cubicBezTo>
                    <a:cubicBezTo>
                      <a:pt x="902" y="464"/>
                      <a:pt x="903" y="472"/>
                      <a:pt x="906" y="479"/>
                    </a:cubicBezTo>
                    <a:cubicBezTo>
                      <a:pt x="907" y="480"/>
                      <a:pt x="907" y="481"/>
                      <a:pt x="908" y="481"/>
                    </a:cubicBezTo>
                    <a:close/>
                    <a:moveTo>
                      <a:pt x="776" y="404"/>
                    </a:moveTo>
                    <a:cubicBezTo>
                      <a:pt x="776" y="402"/>
                      <a:pt x="774" y="399"/>
                      <a:pt x="772" y="397"/>
                    </a:cubicBezTo>
                    <a:cubicBezTo>
                      <a:pt x="771" y="396"/>
                      <a:pt x="769" y="395"/>
                      <a:pt x="768" y="394"/>
                    </a:cubicBezTo>
                    <a:cubicBezTo>
                      <a:pt x="768" y="393"/>
                      <a:pt x="768" y="392"/>
                      <a:pt x="767" y="392"/>
                    </a:cubicBezTo>
                    <a:cubicBezTo>
                      <a:pt x="767" y="391"/>
                      <a:pt x="766" y="391"/>
                      <a:pt x="765" y="391"/>
                    </a:cubicBezTo>
                    <a:cubicBezTo>
                      <a:pt x="765" y="391"/>
                      <a:pt x="765" y="392"/>
                      <a:pt x="765" y="392"/>
                    </a:cubicBezTo>
                    <a:cubicBezTo>
                      <a:pt x="764" y="394"/>
                      <a:pt x="764" y="396"/>
                      <a:pt x="764" y="398"/>
                    </a:cubicBezTo>
                    <a:cubicBezTo>
                      <a:pt x="764" y="399"/>
                      <a:pt x="764" y="401"/>
                      <a:pt x="764" y="402"/>
                    </a:cubicBezTo>
                    <a:cubicBezTo>
                      <a:pt x="765" y="404"/>
                      <a:pt x="765" y="406"/>
                      <a:pt x="765" y="408"/>
                    </a:cubicBezTo>
                    <a:cubicBezTo>
                      <a:pt x="765" y="410"/>
                      <a:pt x="766" y="412"/>
                      <a:pt x="766" y="413"/>
                    </a:cubicBezTo>
                    <a:cubicBezTo>
                      <a:pt x="767" y="415"/>
                      <a:pt x="768" y="416"/>
                      <a:pt x="770" y="417"/>
                    </a:cubicBezTo>
                    <a:cubicBezTo>
                      <a:pt x="770" y="417"/>
                      <a:pt x="771" y="417"/>
                      <a:pt x="771" y="417"/>
                    </a:cubicBezTo>
                    <a:cubicBezTo>
                      <a:pt x="773" y="415"/>
                      <a:pt x="775" y="413"/>
                      <a:pt x="777" y="411"/>
                    </a:cubicBezTo>
                    <a:cubicBezTo>
                      <a:pt x="778" y="409"/>
                      <a:pt x="777" y="406"/>
                      <a:pt x="776" y="404"/>
                    </a:cubicBezTo>
                    <a:close/>
                    <a:moveTo>
                      <a:pt x="891" y="503"/>
                    </a:moveTo>
                    <a:cubicBezTo>
                      <a:pt x="891" y="502"/>
                      <a:pt x="891" y="502"/>
                      <a:pt x="892" y="501"/>
                    </a:cubicBezTo>
                    <a:cubicBezTo>
                      <a:pt x="891" y="502"/>
                      <a:pt x="891" y="502"/>
                      <a:pt x="891" y="503"/>
                    </a:cubicBezTo>
                    <a:close/>
                    <a:moveTo>
                      <a:pt x="882" y="495"/>
                    </a:moveTo>
                    <a:cubicBezTo>
                      <a:pt x="883" y="496"/>
                      <a:pt x="883" y="496"/>
                      <a:pt x="884" y="497"/>
                    </a:cubicBezTo>
                    <a:cubicBezTo>
                      <a:pt x="885" y="497"/>
                      <a:pt x="887" y="497"/>
                      <a:pt x="888" y="496"/>
                    </a:cubicBezTo>
                    <a:cubicBezTo>
                      <a:pt x="889" y="494"/>
                      <a:pt x="889" y="493"/>
                      <a:pt x="889" y="492"/>
                    </a:cubicBezTo>
                    <a:cubicBezTo>
                      <a:pt x="890" y="485"/>
                      <a:pt x="889" y="478"/>
                      <a:pt x="886" y="472"/>
                    </a:cubicBezTo>
                    <a:cubicBezTo>
                      <a:pt x="883" y="475"/>
                      <a:pt x="880" y="478"/>
                      <a:pt x="877" y="481"/>
                    </a:cubicBezTo>
                    <a:cubicBezTo>
                      <a:pt x="878" y="486"/>
                      <a:pt x="880" y="491"/>
                      <a:pt x="882" y="495"/>
                    </a:cubicBezTo>
                    <a:close/>
                    <a:moveTo>
                      <a:pt x="612" y="334"/>
                    </a:moveTo>
                    <a:cubicBezTo>
                      <a:pt x="622" y="327"/>
                      <a:pt x="632" y="318"/>
                      <a:pt x="631" y="306"/>
                    </a:cubicBezTo>
                    <a:cubicBezTo>
                      <a:pt x="630" y="301"/>
                      <a:pt x="627" y="297"/>
                      <a:pt x="624" y="294"/>
                    </a:cubicBezTo>
                    <a:cubicBezTo>
                      <a:pt x="601" y="316"/>
                      <a:pt x="579" y="339"/>
                      <a:pt x="556" y="362"/>
                    </a:cubicBezTo>
                    <a:cubicBezTo>
                      <a:pt x="576" y="355"/>
                      <a:pt x="594" y="345"/>
                      <a:pt x="612" y="334"/>
                    </a:cubicBezTo>
                    <a:close/>
                    <a:moveTo>
                      <a:pt x="587" y="890"/>
                    </a:moveTo>
                    <a:cubicBezTo>
                      <a:pt x="583" y="892"/>
                      <a:pt x="578" y="893"/>
                      <a:pt x="575" y="891"/>
                    </a:cubicBezTo>
                    <a:cubicBezTo>
                      <a:pt x="563" y="903"/>
                      <a:pt x="552" y="914"/>
                      <a:pt x="542" y="924"/>
                    </a:cubicBezTo>
                    <a:cubicBezTo>
                      <a:pt x="555" y="922"/>
                      <a:pt x="567" y="919"/>
                      <a:pt x="580" y="916"/>
                    </a:cubicBezTo>
                    <a:cubicBezTo>
                      <a:pt x="590" y="906"/>
                      <a:pt x="602" y="895"/>
                      <a:pt x="615" y="882"/>
                    </a:cubicBezTo>
                    <a:cubicBezTo>
                      <a:pt x="606" y="884"/>
                      <a:pt x="596" y="888"/>
                      <a:pt x="587" y="890"/>
                    </a:cubicBezTo>
                    <a:close/>
                    <a:moveTo>
                      <a:pt x="487" y="178"/>
                    </a:moveTo>
                    <a:cubicBezTo>
                      <a:pt x="485" y="178"/>
                      <a:pt x="483" y="178"/>
                      <a:pt x="481" y="178"/>
                    </a:cubicBezTo>
                    <a:cubicBezTo>
                      <a:pt x="477" y="178"/>
                      <a:pt x="473" y="178"/>
                      <a:pt x="468" y="179"/>
                    </a:cubicBezTo>
                    <a:cubicBezTo>
                      <a:pt x="466" y="179"/>
                      <a:pt x="464" y="179"/>
                      <a:pt x="462" y="180"/>
                    </a:cubicBezTo>
                    <a:cubicBezTo>
                      <a:pt x="453" y="188"/>
                      <a:pt x="444" y="197"/>
                      <a:pt x="435" y="207"/>
                    </a:cubicBezTo>
                    <a:cubicBezTo>
                      <a:pt x="437" y="208"/>
                      <a:pt x="439" y="208"/>
                      <a:pt x="441" y="209"/>
                    </a:cubicBezTo>
                    <a:cubicBezTo>
                      <a:pt x="447" y="211"/>
                      <a:pt x="453" y="212"/>
                      <a:pt x="460" y="211"/>
                    </a:cubicBezTo>
                    <a:cubicBezTo>
                      <a:pt x="463" y="211"/>
                      <a:pt x="466" y="210"/>
                      <a:pt x="469" y="209"/>
                    </a:cubicBezTo>
                    <a:cubicBezTo>
                      <a:pt x="469" y="209"/>
                      <a:pt x="469" y="209"/>
                      <a:pt x="469" y="209"/>
                    </a:cubicBezTo>
                    <a:cubicBezTo>
                      <a:pt x="479" y="199"/>
                      <a:pt x="488" y="190"/>
                      <a:pt x="498" y="180"/>
                    </a:cubicBezTo>
                    <a:cubicBezTo>
                      <a:pt x="496" y="180"/>
                      <a:pt x="495" y="180"/>
                      <a:pt x="494" y="179"/>
                    </a:cubicBezTo>
                    <a:cubicBezTo>
                      <a:pt x="492" y="179"/>
                      <a:pt x="490" y="178"/>
                      <a:pt x="487" y="178"/>
                    </a:cubicBezTo>
                    <a:close/>
                    <a:moveTo>
                      <a:pt x="432" y="181"/>
                    </a:moveTo>
                    <a:cubicBezTo>
                      <a:pt x="434" y="179"/>
                      <a:pt x="434" y="177"/>
                      <a:pt x="434" y="175"/>
                    </a:cubicBezTo>
                    <a:cubicBezTo>
                      <a:pt x="431" y="178"/>
                      <a:pt x="428" y="181"/>
                      <a:pt x="426" y="184"/>
                    </a:cubicBezTo>
                    <a:cubicBezTo>
                      <a:pt x="428" y="184"/>
                      <a:pt x="431" y="183"/>
                      <a:pt x="432" y="181"/>
                    </a:cubicBezTo>
                    <a:close/>
                    <a:moveTo>
                      <a:pt x="3" y="377"/>
                    </a:moveTo>
                    <a:cubicBezTo>
                      <a:pt x="2" y="388"/>
                      <a:pt x="1" y="399"/>
                      <a:pt x="1" y="410"/>
                    </a:cubicBezTo>
                    <a:cubicBezTo>
                      <a:pt x="3" y="408"/>
                      <a:pt x="4" y="406"/>
                      <a:pt x="6" y="404"/>
                    </a:cubicBezTo>
                    <a:cubicBezTo>
                      <a:pt x="5" y="395"/>
                      <a:pt x="4" y="386"/>
                      <a:pt x="3" y="377"/>
                    </a:cubicBezTo>
                    <a:close/>
                    <a:moveTo>
                      <a:pt x="291" y="210"/>
                    </a:moveTo>
                    <a:cubicBezTo>
                      <a:pt x="282" y="211"/>
                      <a:pt x="274" y="212"/>
                      <a:pt x="265" y="213"/>
                    </a:cubicBezTo>
                    <a:cubicBezTo>
                      <a:pt x="225" y="253"/>
                      <a:pt x="183" y="295"/>
                      <a:pt x="141" y="338"/>
                    </a:cubicBezTo>
                    <a:cubicBezTo>
                      <a:pt x="140" y="342"/>
                      <a:pt x="138" y="346"/>
                      <a:pt x="136" y="350"/>
                    </a:cubicBezTo>
                    <a:cubicBezTo>
                      <a:pt x="134" y="353"/>
                      <a:pt x="131" y="356"/>
                      <a:pt x="130" y="360"/>
                    </a:cubicBezTo>
                    <a:cubicBezTo>
                      <a:pt x="127" y="367"/>
                      <a:pt x="130" y="374"/>
                      <a:pt x="134" y="380"/>
                    </a:cubicBezTo>
                    <a:cubicBezTo>
                      <a:pt x="192" y="322"/>
                      <a:pt x="249" y="264"/>
                      <a:pt x="303" y="209"/>
                    </a:cubicBezTo>
                    <a:cubicBezTo>
                      <a:pt x="299" y="209"/>
                      <a:pt x="295" y="210"/>
                      <a:pt x="291" y="210"/>
                    </a:cubicBezTo>
                    <a:close/>
                    <a:moveTo>
                      <a:pt x="346" y="183"/>
                    </a:moveTo>
                    <a:cubicBezTo>
                      <a:pt x="348" y="184"/>
                      <a:pt x="349" y="186"/>
                      <a:pt x="351" y="188"/>
                    </a:cubicBezTo>
                    <a:cubicBezTo>
                      <a:pt x="353" y="186"/>
                      <a:pt x="356" y="184"/>
                      <a:pt x="358" y="181"/>
                    </a:cubicBezTo>
                    <a:cubicBezTo>
                      <a:pt x="356" y="180"/>
                      <a:pt x="354" y="178"/>
                      <a:pt x="353" y="176"/>
                    </a:cubicBezTo>
                    <a:cubicBezTo>
                      <a:pt x="350" y="173"/>
                      <a:pt x="348" y="168"/>
                      <a:pt x="348" y="164"/>
                    </a:cubicBezTo>
                    <a:cubicBezTo>
                      <a:pt x="344" y="167"/>
                      <a:pt x="341" y="171"/>
                      <a:pt x="338" y="174"/>
                    </a:cubicBezTo>
                    <a:cubicBezTo>
                      <a:pt x="341" y="177"/>
                      <a:pt x="344" y="180"/>
                      <a:pt x="346" y="183"/>
                    </a:cubicBezTo>
                    <a:close/>
                    <a:moveTo>
                      <a:pt x="353" y="191"/>
                    </a:moveTo>
                    <a:cubicBezTo>
                      <a:pt x="354" y="193"/>
                      <a:pt x="355" y="194"/>
                      <a:pt x="356" y="195"/>
                    </a:cubicBezTo>
                    <a:cubicBezTo>
                      <a:pt x="356" y="197"/>
                      <a:pt x="357" y="199"/>
                      <a:pt x="359" y="199"/>
                    </a:cubicBezTo>
                    <a:cubicBezTo>
                      <a:pt x="359" y="199"/>
                      <a:pt x="359" y="199"/>
                      <a:pt x="360" y="199"/>
                    </a:cubicBezTo>
                    <a:cubicBezTo>
                      <a:pt x="360" y="199"/>
                      <a:pt x="360" y="199"/>
                      <a:pt x="360" y="198"/>
                    </a:cubicBezTo>
                    <a:cubicBezTo>
                      <a:pt x="359" y="197"/>
                      <a:pt x="359" y="196"/>
                      <a:pt x="360" y="195"/>
                    </a:cubicBezTo>
                    <a:cubicBezTo>
                      <a:pt x="360" y="194"/>
                      <a:pt x="361" y="193"/>
                      <a:pt x="361" y="192"/>
                    </a:cubicBezTo>
                    <a:cubicBezTo>
                      <a:pt x="362" y="191"/>
                      <a:pt x="363" y="189"/>
                      <a:pt x="364" y="189"/>
                    </a:cubicBezTo>
                    <a:cubicBezTo>
                      <a:pt x="365" y="188"/>
                      <a:pt x="366" y="187"/>
                      <a:pt x="367" y="187"/>
                    </a:cubicBezTo>
                    <a:cubicBezTo>
                      <a:pt x="367" y="187"/>
                      <a:pt x="368" y="186"/>
                      <a:pt x="368" y="186"/>
                    </a:cubicBezTo>
                    <a:cubicBezTo>
                      <a:pt x="368" y="186"/>
                      <a:pt x="368" y="185"/>
                      <a:pt x="368" y="185"/>
                    </a:cubicBezTo>
                    <a:cubicBezTo>
                      <a:pt x="368" y="184"/>
                      <a:pt x="367" y="184"/>
                      <a:pt x="367" y="184"/>
                    </a:cubicBezTo>
                    <a:cubicBezTo>
                      <a:pt x="364" y="184"/>
                      <a:pt x="361" y="183"/>
                      <a:pt x="358" y="181"/>
                    </a:cubicBezTo>
                    <a:cubicBezTo>
                      <a:pt x="356" y="184"/>
                      <a:pt x="353" y="186"/>
                      <a:pt x="351" y="188"/>
                    </a:cubicBezTo>
                    <a:cubicBezTo>
                      <a:pt x="352" y="189"/>
                      <a:pt x="352" y="190"/>
                      <a:pt x="353" y="191"/>
                    </a:cubicBezTo>
                    <a:close/>
                    <a:moveTo>
                      <a:pt x="153" y="289"/>
                    </a:moveTo>
                    <a:cubicBezTo>
                      <a:pt x="163" y="279"/>
                      <a:pt x="174" y="268"/>
                      <a:pt x="184" y="257"/>
                    </a:cubicBezTo>
                    <a:cubicBezTo>
                      <a:pt x="172" y="267"/>
                      <a:pt x="160" y="277"/>
                      <a:pt x="153" y="289"/>
                    </a:cubicBezTo>
                    <a:close/>
                    <a:moveTo>
                      <a:pt x="225" y="184"/>
                    </a:moveTo>
                    <a:cubicBezTo>
                      <a:pt x="230" y="178"/>
                      <a:pt x="236" y="173"/>
                      <a:pt x="241" y="168"/>
                    </a:cubicBezTo>
                    <a:cubicBezTo>
                      <a:pt x="234" y="171"/>
                      <a:pt x="228" y="177"/>
                      <a:pt x="225" y="184"/>
                    </a:cubicBezTo>
                    <a:close/>
                    <a:moveTo>
                      <a:pt x="652" y="881"/>
                    </a:moveTo>
                    <a:cubicBezTo>
                      <a:pt x="644" y="882"/>
                      <a:pt x="637" y="880"/>
                      <a:pt x="629" y="880"/>
                    </a:cubicBezTo>
                    <a:cubicBezTo>
                      <a:pt x="624" y="880"/>
                      <a:pt x="620" y="881"/>
                      <a:pt x="615" y="882"/>
                    </a:cubicBezTo>
                    <a:cubicBezTo>
                      <a:pt x="602" y="895"/>
                      <a:pt x="590" y="906"/>
                      <a:pt x="580" y="916"/>
                    </a:cubicBezTo>
                    <a:cubicBezTo>
                      <a:pt x="600" y="912"/>
                      <a:pt x="619" y="906"/>
                      <a:pt x="638" y="899"/>
                    </a:cubicBezTo>
                    <a:cubicBezTo>
                      <a:pt x="644" y="893"/>
                      <a:pt x="650" y="887"/>
                      <a:pt x="657" y="880"/>
                    </a:cubicBezTo>
                    <a:cubicBezTo>
                      <a:pt x="655" y="880"/>
                      <a:pt x="653" y="881"/>
                      <a:pt x="652" y="881"/>
                    </a:cubicBezTo>
                    <a:close/>
                    <a:moveTo>
                      <a:pt x="418" y="191"/>
                    </a:moveTo>
                    <a:cubicBezTo>
                      <a:pt x="422" y="198"/>
                      <a:pt x="428" y="203"/>
                      <a:pt x="435" y="207"/>
                    </a:cubicBezTo>
                    <a:cubicBezTo>
                      <a:pt x="444" y="197"/>
                      <a:pt x="453" y="188"/>
                      <a:pt x="462" y="180"/>
                    </a:cubicBezTo>
                    <a:cubicBezTo>
                      <a:pt x="447" y="181"/>
                      <a:pt x="432" y="185"/>
                      <a:pt x="418" y="191"/>
                    </a:cubicBezTo>
                    <a:close/>
                    <a:moveTo>
                      <a:pt x="681" y="881"/>
                    </a:moveTo>
                    <a:cubicBezTo>
                      <a:pt x="677" y="878"/>
                      <a:pt x="672" y="877"/>
                      <a:pt x="668" y="878"/>
                    </a:cubicBezTo>
                    <a:cubicBezTo>
                      <a:pt x="664" y="878"/>
                      <a:pt x="660" y="879"/>
                      <a:pt x="657" y="880"/>
                    </a:cubicBezTo>
                    <a:cubicBezTo>
                      <a:pt x="650" y="887"/>
                      <a:pt x="644" y="893"/>
                      <a:pt x="638" y="899"/>
                    </a:cubicBezTo>
                    <a:cubicBezTo>
                      <a:pt x="653" y="894"/>
                      <a:pt x="667" y="888"/>
                      <a:pt x="680" y="881"/>
                    </a:cubicBezTo>
                    <a:cubicBezTo>
                      <a:pt x="681" y="881"/>
                      <a:pt x="681" y="881"/>
                      <a:pt x="681" y="881"/>
                    </a:cubicBezTo>
                    <a:close/>
                    <a:moveTo>
                      <a:pt x="328" y="234"/>
                    </a:moveTo>
                    <a:cubicBezTo>
                      <a:pt x="324" y="230"/>
                      <a:pt x="322" y="226"/>
                      <a:pt x="321" y="222"/>
                    </a:cubicBezTo>
                    <a:cubicBezTo>
                      <a:pt x="321" y="221"/>
                      <a:pt x="321" y="220"/>
                      <a:pt x="321" y="219"/>
                    </a:cubicBezTo>
                    <a:cubicBezTo>
                      <a:pt x="264" y="276"/>
                      <a:pt x="204" y="336"/>
                      <a:pt x="144" y="396"/>
                    </a:cubicBezTo>
                    <a:cubicBezTo>
                      <a:pt x="149" y="403"/>
                      <a:pt x="155" y="409"/>
                      <a:pt x="161" y="414"/>
                    </a:cubicBezTo>
                    <a:cubicBezTo>
                      <a:pt x="220" y="355"/>
                      <a:pt x="278" y="296"/>
                      <a:pt x="335" y="239"/>
                    </a:cubicBezTo>
                    <a:cubicBezTo>
                      <a:pt x="332" y="237"/>
                      <a:pt x="330" y="236"/>
                      <a:pt x="328" y="234"/>
                    </a:cubicBezTo>
                    <a:close/>
                    <a:moveTo>
                      <a:pt x="935" y="549"/>
                    </a:moveTo>
                    <a:cubicBezTo>
                      <a:pt x="934" y="551"/>
                      <a:pt x="934" y="552"/>
                      <a:pt x="933" y="554"/>
                    </a:cubicBezTo>
                    <a:cubicBezTo>
                      <a:pt x="932" y="556"/>
                      <a:pt x="932" y="558"/>
                      <a:pt x="932" y="560"/>
                    </a:cubicBezTo>
                    <a:cubicBezTo>
                      <a:pt x="931" y="562"/>
                      <a:pt x="931" y="564"/>
                      <a:pt x="930" y="566"/>
                    </a:cubicBezTo>
                    <a:cubicBezTo>
                      <a:pt x="930" y="565"/>
                      <a:pt x="929" y="565"/>
                      <a:pt x="929" y="565"/>
                    </a:cubicBezTo>
                    <a:cubicBezTo>
                      <a:pt x="928" y="563"/>
                      <a:pt x="926" y="564"/>
                      <a:pt x="925" y="565"/>
                    </a:cubicBezTo>
                    <a:cubicBezTo>
                      <a:pt x="921" y="570"/>
                      <a:pt x="919" y="575"/>
                      <a:pt x="917" y="580"/>
                    </a:cubicBezTo>
                    <a:cubicBezTo>
                      <a:pt x="922" y="576"/>
                      <a:pt x="927" y="571"/>
                      <a:pt x="931" y="566"/>
                    </a:cubicBezTo>
                    <a:cubicBezTo>
                      <a:pt x="933" y="561"/>
                      <a:pt x="934" y="555"/>
                      <a:pt x="935" y="549"/>
                    </a:cubicBezTo>
                    <a:close/>
                    <a:moveTo>
                      <a:pt x="54" y="659"/>
                    </a:moveTo>
                    <a:cubicBezTo>
                      <a:pt x="51" y="650"/>
                      <a:pt x="49" y="640"/>
                      <a:pt x="50" y="631"/>
                    </a:cubicBezTo>
                    <a:cubicBezTo>
                      <a:pt x="48" y="633"/>
                      <a:pt x="46" y="635"/>
                      <a:pt x="44" y="636"/>
                    </a:cubicBezTo>
                    <a:cubicBezTo>
                      <a:pt x="47" y="644"/>
                      <a:pt x="51" y="651"/>
                      <a:pt x="54" y="659"/>
                    </a:cubicBezTo>
                    <a:close/>
                    <a:moveTo>
                      <a:pt x="681" y="881"/>
                    </a:moveTo>
                    <a:cubicBezTo>
                      <a:pt x="681" y="881"/>
                      <a:pt x="681" y="881"/>
                      <a:pt x="681" y="881"/>
                    </a:cubicBezTo>
                    <a:cubicBezTo>
                      <a:pt x="681" y="881"/>
                      <a:pt x="681" y="881"/>
                      <a:pt x="680" y="881"/>
                    </a:cubicBezTo>
                    <a:cubicBezTo>
                      <a:pt x="681" y="881"/>
                      <a:pt x="681" y="881"/>
                      <a:pt x="681" y="881"/>
                    </a:cubicBezTo>
                    <a:close/>
                    <a:moveTo>
                      <a:pt x="330" y="169"/>
                    </a:moveTo>
                    <a:cubicBezTo>
                      <a:pt x="333" y="171"/>
                      <a:pt x="335" y="172"/>
                      <a:pt x="338" y="174"/>
                    </a:cubicBezTo>
                    <a:cubicBezTo>
                      <a:pt x="341" y="171"/>
                      <a:pt x="344" y="167"/>
                      <a:pt x="348" y="164"/>
                    </a:cubicBezTo>
                    <a:cubicBezTo>
                      <a:pt x="348" y="163"/>
                      <a:pt x="348" y="162"/>
                      <a:pt x="348" y="161"/>
                    </a:cubicBezTo>
                    <a:cubicBezTo>
                      <a:pt x="348" y="160"/>
                      <a:pt x="348" y="158"/>
                      <a:pt x="349" y="157"/>
                    </a:cubicBezTo>
                    <a:cubicBezTo>
                      <a:pt x="349" y="157"/>
                      <a:pt x="350" y="156"/>
                      <a:pt x="350" y="156"/>
                    </a:cubicBezTo>
                    <a:cubicBezTo>
                      <a:pt x="351" y="156"/>
                      <a:pt x="351" y="157"/>
                      <a:pt x="352" y="157"/>
                    </a:cubicBezTo>
                    <a:cubicBezTo>
                      <a:pt x="352" y="157"/>
                      <a:pt x="353" y="158"/>
                      <a:pt x="353" y="158"/>
                    </a:cubicBezTo>
                    <a:cubicBezTo>
                      <a:pt x="380" y="131"/>
                      <a:pt x="406" y="105"/>
                      <a:pt x="430" y="80"/>
                    </a:cubicBezTo>
                    <a:cubicBezTo>
                      <a:pt x="426" y="82"/>
                      <a:pt x="422" y="85"/>
                      <a:pt x="417" y="87"/>
                    </a:cubicBezTo>
                    <a:cubicBezTo>
                      <a:pt x="408" y="93"/>
                      <a:pt x="400" y="99"/>
                      <a:pt x="390" y="103"/>
                    </a:cubicBezTo>
                    <a:cubicBezTo>
                      <a:pt x="385" y="104"/>
                      <a:pt x="380" y="105"/>
                      <a:pt x="375" y="105"/>
                    </a:cubicBezTo>
                    <a:cubicBezTo>
                      <a:pt x="374" y="105"/>
                      <a:pt x="373" y="105"/>
                      <a:pt x="372" y="105"/>
                    </a:cubicBezTo>
                    <a:cubicBezTo>
                      <a:pt x="352" y="125"/>
                      <a:pt x="332" y="145"/>
                      <a:pt x="311" y="166"/>
                    </a:cubicBezTo>
                    <a:cubicBezTo>
                      <a:pt x="313" y="166"/>
                      <a:pt x="315" y="166"/>
                      <a:pt x="316" y="166"/>
                    </a:cubicBezTo>
                    <a:cubicBezTo>
                      <a:pt x="321" y="166"/>
                      <a:pt x="326" y="167"/>
                      <a:pt x="330" y="169"/>
                    </a:cubicBezTo>
                    <a:close/>
                    <a:moveTo>
                      <a:pt x="578" y="567"/>
                    </a:moveTo>
                    <a:cubicBezTo>
                      <a:pt x="579" y="564"/>
                      <a:pt x="575" y="563"/>
                      <a:pt x="574" y="561"/>
                    </a:cubicBezTo>
                    <a:cubicBezTo>
                      <a:pt x="572" y="559"/>
                      <a:pt x="572" y="556"/>
                      <a:pt x="571" y="554"/>
                    </a:cubicBezTo>
                    <a:cubicBezTo>
                      <a:pt x="571" y="554"/>
                      <a:pt x="571" y="554"/>
                      <a:pt x="571" y="554"/>
                    </a:cubicBezTo>
                    <a:cubicBezTo>
                      <a:pt x="558" y="567"/>
                      <a:pt x="544" y="581"/>
                      <a:pt x="531" y="594"/>
                    </a:cubicBezTo>
                    <a:cubicBezTo>
                      <a:pt x="531" y="598"/>
                      <a:pt x="529" y="601"/>
                      <a:pt x="527" y="604"/>
                    </a:cubicBezTo>
                    <a:cubicBezTo>
                      <a:pt x="526" y="608"/>
                      <a:pt x="524" y="611"/>
                      <a:pt x="522" y="614"/>
                    </a:cubicBezTo>
                    <a:cubicBezTo>
                      <a:pt x="521" y="616"/>
                      <a:pt x="520" y="618"/>
                      <a:pt x="520" y="620"/>
                    </a:cubicBezTo>
                    <a:cubicBezTo>
                      <a:pt x="521" y="622"/>
                      <a:pt x="524" y="623"/>
                      <a:pt x="525" y="625"/>
                    </a:cubicBezTo>
                    <a:cubicBezTo>
                      <a:pt x="526" y="626"/>
                      <a:pt x="526" y="627"/>
                      <a:pt x="526" y="628"/>
                    </a:cubicBezTo>
                    <a:cubicBezTo>
                      <a:pt x="541" y="613"/>
                      <a:pt x="555" y="598"/>
                      <a:pt x="570" y="583"/>
                    </a:cubicBezTo>
                    <a:cubicBezTo>
                      <a:pt x="572" y="578"/>
                      <a:pt x="572" y="572"/>
                      <a:pt x="576" y="569"/>
                    </a:cubicBezTo>
                    <a:cubicBezTo>
                      <a:pt x="577" y="568"/>
                      <a:pt x="578" y="568"/>
                      <a:pt x="578" y="567"/>
                    </a:cubicBezTo>
                    <a:close/>
                    <a:moveTo>
                      <a:pt x="335" y="239"/>
                    </a:moveTo>
                    <a:cubicBezTo>
                      <a:pt x="278" y="296"/>
                      <a:pt x="220" y="355"/>
                      <a:pt x="161" y="414"/>
                    </a:cubicBezTo>
                    <a:cubicBezTo>
                      <a:pt x="167" y="420"/>
                      <a:pt x="175" y="424"/>
                      <a:pt x="183" y="425"/>
                    </a:cubicBezTo>
                    <a:cubicBezTo>
                      <a:pt x="184" y="425"/>
                      <a:pt x="185" y="425"/>
                      <a:pt x="186" y="425"/>
                    </a:cubicBezTo>
                    <a:cubicBezTo>
                      <a:pt x="246" y="365"/>
                      <a:pt x="305" y="305"/>
                      <a:pt x="363" y="247"/>
                    </a:cubicBezTo>
                    <a:cubicBezTo>
                      <a:pt x="360" y="247"/>
                      <a:pt x="358" y="246"/>
                      <a:pt x="355" y="246"/>
                    </a:cubicBezTo>
                    <a:cubicBezTo>
                      <a:pt x="348" y="244"/>
                      <a:pt x="341" y="242"/>
                      <a:pt x="335" y="239"/>
                    </a:cubicBezTo>
                    <a:close/>
                    <a:moveTo>
                      <a:pt x="866" y="696"/>
                    </a:moveTo>
                    <a:cubicBezTo>
                      <a:pt x="874" y="693"/>
                      <a:pt x="878" y="685"/>
                      <a:pt x="885" y="681"/>
                    </a:cubicBezTo>
                    <a:cubicBezTo>
                      <a:pt x="887" y="680"/>
                      <a:pt x="889" y="679"/>
                      <a:pt x="890" y="678"/>
                    </a:cubicBezTo>
                    <a:cubicBezTo>
                      <a:pt x="892" y="674"/>
                      <a:pt x="894" y="670"/>
                      <a:pt x="896" y="666"/>
                    </a:cubicBezTo>
                    <a:cubicBezTo>
                      <a:pt x="886" y="676"/>
                      <a:pt x="876" y="686"/>
                      <a:pt x="866" y="696"/>
                    </a:cubicBezTo>
                    <a:close/>
                    <a:moveTo>
                      <a:pt x="321" y="215"/>
                    </a:moveTo>
                    <a:cubicBezTo>
                      <a:pt x="321" y="213"/>
                      <a:pt x="322" y="211"/>
                      <a:pt x="321" y="208"/>
                    </a:cubicBezTo>
                    <a:cubicBezTo>
                      <a:pt x="321" y="208"/>
                      <a:pt x="321" y="208"/>
                      <a:pt x="320" y="208"/>
                    </a:cubicBezTo>
                    <a:cubicBezTo>
                      <a:pt x="320" y="208"/>
                      <a:pt x="320" y="208"/>
                      <a:pt x="320" y="208"/>
                    </a:cubicBezTo>
                    <a:cubicBezTo>
                      <a:pt x="318" y="207"/>
                      <a:pt x="315" y="206"/>
                      <a:pt x="313" y="207"/>
                    </a:cubicBezTo>
                    <a:cubicBezTo>
                      <a:pt x="311" y="208"/>
                      <a:pt x="309" y="208"/>
                      <a:pt x="307" y="208"/>
                    </a:cubicBezTo>
                    <a:cubicBezTo>
                      <a:pt x="306" y="208"/>
                      <a:pt x="305" y="209"/>
                      <a:pt x="303" y="209"/>
                    </a:cubicBezTo>
                    <a:cubicBezTo>
                      <a:pt x="249" y="264"/>
                      <a:pt x="192" y="322"/>
                      <a:pt x="134" y="380"/>
                    </a:cubicBezTo>
                    <a:cubicBezTo>
                      <a:pt x="135" y="382"/>
                      <a:pt x="135" y="383"/>
                      <a:pt x="136" y="384"/>
                    </a:cubicBezTo>
                    <a:cubicBezTo>
                      <a:pt x="139" y="388"/>
                      <a:pt x="141" y="392"/>
                      <a:pt x="144" y="396"/>
                    </a:cubicBezTo>
                    <a:cubicBezTo>
                      <a:pt x="204" y="336"/>
                      <a:pt x="264" y="276"/>
                      <a:pt x="321" y="219"/>
                    </a:cubicBezTo>
                    <a:cubicBezTo>
                      <a:pt x="321" y="217"/>
                      <a:pt x="321" y="216"/>
                      <a:pt x="321" y="215"/>
                    </a:cubicBezTo>
                    <a:close/>
                    <a:moveTo>
                      <a:pt x="566" y="551"/>
                    </a:moveTo>
                    <a:cubicBezTo>
                      <a:pt x="565" y="552"/>
                      <a:pt x="565" y="553"/>
                      <a:pt x="564" y="553"/>
                    </a:cubicBezTo>
                    <a:cubicBezTo>
                      <a:pt x="562" y="558"/>
                      <a:pt x="559" y="562"/>
                      <a:pt x="556" y="566"/>
                    </a:cubicBezTo>
                    <a:cubicBezTo>
                      <a:pt x="554" y="568"/>
                      <a:pt x="553" y="570"/>
                      <a:pt x="551" y="570"/>
                    </a:cubicBezTo>
                    <a:cubicBezTo>
                      <a:pt x="549" y="571"/>
                      <a:pt x="547" y="571"/>
                      <a:pt x="545" y="571"/>
                    </a:cubicBezTo>
                    <a:cubicBezTo>
                      <a:pt x="541" y="572"/>
                      <a:pt x="538" y="575"/>
                      <a:pt x="535" y="578"/>
                    </a:cubicBezTo>
                    <a:cubicBezTo>
                      <a:pt x="533" y="580"/>
                      <a:pt x="531" y="582"/>
                      <a:pt x="530" y="584"/>
                    </a:cubicBezTo>
                    <a:cubicBezTo>
                      <a:pt x="529" y="584"/>
                      <a:pt x="528" y="585"/>
                      <a:pt x="528" y="587"/>
                    </a:cubicBezTo>
                    <a:cubicBezTo>
                      <a:pt x="528" y="588"/>
                      <a:pt x="529" y="590"/>
                      <a:pt x="530" y="591"/>
                    </a:cubicBezTo>
                    <a:cubicBezTo>
                      <a:pt x="530" y="592"/>
                      <a:pt x="531" y="593"/>
                      <a:pt x="531" y="594"/>
                    </a:cubicBezTo>
                    <a:cubicBezTo>
                      <a:pt x="544" y="581"/>
                      <a:pt x="558" y="567"/>
                      <a:pt x="571" y="554"/>
                    </a:cubicBezTo>
                    <a:cubicBezTo>
                      <a:pt x="570" y="551"/>
                      <a:pt x="567" y="550"/>
                      <a:pt x="566" y="551"/>
                    </a:cubicBezTo>
                    <a:close/>
                    <a:moveTo>
                      <a:pt x="876" y="659"/>
                    </a:moveTo>
                    <a:cubicBezTo>
                      <a:pt x="874" y="671"/>
                      <a:pt x="867" y="680"/>
                      <a:pt x="861" y="690"/>
                    </a:cubicBezTo>
                    <a:cubicBezTo>
                      <a:pt x="860" y="692"/>
                      <a:pt x="860" y="693"/>
                      <a:pt x="859" y="694"/>
                    </a:cubicBezTo>
                    <a:cubicBezTo>
                      <a:pt x="859" y="695"/>
                      <a:pt x="860" y="697"/>
                      <a:pt x="862" y="697"/>
                    </a:cubicBezTo>
                    <a:cubicBezTo>
                      <a:pt x="862" y="697"/>
                      <a:pt x="863" y="697"/>
                      <a:pt x="863" y="697"/>
                    </a:cubicBezTo>
                    <a:cubicBezTo>
                      <a:pt x="864" y="697"/>
                      <a:pt x="865" y="697"/>
                      <a:pt x="866" y="696"/>
                    </a:cubicBezTo>
                    <a:cubicBezTo>
                      <a:pt x="876" y="686"/>
                      <a:pt x="886" y="676"/>
                      <a:pt x="896" y="666"/>
                    </a:cubicBezTo>
                    <a:cubicBezTo>
                      <a:pt x="904" y="650"/>
                      <a:pt x="911" y="634"/>
                      <a:pt x="916" y="618"/>
                    </a:cubicBezTo>
                    <a:cubicBezTo>
                      <a:pt x="903" y="632"/>
                      <a:pt x="889" y="645"/>
                      <a:pt x="876" y="659"/>
                    </a:cubicBezTo>
                    <a:cubicBezTo>
                      <a:pt x="876" y="659"/>
                      <a:pt x="876" y="659"/>
                      <a:pt x="876" y="659"/>
                    </a:cubicBezTo>
                    <a:close/>
                    <a:moveTo>
                      <a:pt x="887" y="622"/>
                    </a:moveTo>
                    <a:cubicBezTo>
                      <a:pt x="885" y="626"/>
                      <a:pt x="885" y="631"/>
                      <a:pt x="884" y="635"/>
                    </a:cubicBezTo>
                    <a:cubicBezTo>
                      <a:pt x="882" y="639"/>
                      <a:pt x="879" y="643"/>
                      <a:pt x="877" y="647"/>
                    </a:cubicBezTo>
                    <a:cubicBezTo>
                      <a:pt x="876" y="651"/>
                      <a:pt x="876" y="655"/>
                      <a:pt x="876" y="659"/>
                    </a:cubicBezTo>
                    <a:cubicBezTo>
                      <a:pt x="889" y="645"/>
                      <a:pt x="903" y="632"/>
                      <a:pt x="916" y="618"/>
                    </a:cubicBezTo>
                    <a:cubicBezTo>
                      <a:pt x="922" y="601"/>
                      <a:pt x="927" y="584"/>
                      <a:pt x="931" y="566"/>
                    </a:cubicBezTo>
                    <a:cubicBezTo>
                      <a:pt x="927" y="571"/>
                      <a:pt x="922" y="576"/>
                      <a:pt x="917" y="580"/>
                    </a:cubicBezTo>
                    <a:cubicBezTo>
                      <a:pt x="914" y="588"/>
                      <a:pt x="912" y="596"/>
                      <a:pt x="906" y="602"/>
                    </a:cubicBezTo>
                    <a:cubicBezTo>
                      <a:pt x="899" y="609"/>
                      <a:pt x="890" y="613"/>
                      <a:pt x="887" y="622"/>
                    </a:cubicBezTo>
                    <a:close/>
                    <a:moveTo>
                      <a:pt x="371" y="59"/>
                    </a:moveTo>
                    <a:cubicBezTo>
                      <a:pt x="366" y="62"/>
                      <a:pt x="358" y="66"/>
                      <a:pt x="358" y="72"/>
                    </a:cubicBezTo>
                    <a:cubicBezTo>
                      <a:pt x="358" y="72"/>
                      <a:pt x="358" y="73"/>
                      <a:pt x="359" y="74"/>
                    </a:cubicBezTo>
                    <a:cubicBezTo>
                      <a:pt x="359" y="76"/>
                      <a:pt x="362" y="76"/>
                      <a:pt x="363" y="76"/>
                    </a:cubicBezTo>
                    <a:cubicBezTo>
                      <a:pt x="372" y="68"/>
                      <a:pt x="380" y="60"/>
                      <a:pt x="388" y="51"/>
                    </a:cubicBezTo>
                    <a:cubicBezTo>
                      <a:pt x="382" y="54"/>
                      <a:pt x="377" y="57"/>
                      <a:pt x="371" y="59"/>
                    </a:cubicBezTo>
                    <a:close/>
                    <a:moveTo>
                      <a:pt x="451" y="253"/>
                    </a:moveTo>
                    <a:cubicBezTo>
                      <a:pt x="446" y="249"/>
                      <a:pt x="439" y="247"/>
                      <a:pt x="433" y="246"/>
                    </a:cubicBezTo>
                    <a:cubicBezTo>
                      <a:pt x="376" y="303"/>
                      <a:pt x="317" y="362"/>
                      <a:pt x="258" y="422"/>
                    </a:cubicBezTo>
                    <a:cubicBezTo>
                      <a:pt x="263" y="425"/>
                      <a:pt x="267" y="428"/>
                      <a:pt x="273" y="429"/>
                    </a:cubicBezTo>
                    <a:cubicBezTo>
                      <a:pt x="276" y="430"/>
                      <a:pt x="280" y="429"/>
                      <a:pt x="284" y="431"/>
                    </a:cubicBezTo>
                    <a:cubicBezTo>
                      <a:pt x="284" y="431"/>
                      <a:pt x="284" y="431"/>
                      <a:pt x="284" y="431"/>
                    </a:cubicBezTo>
                    <a:cubicBezTo>
                      <a:pt x="342" y="373"/>
                      <a:pt x="399" y="314"/>
                      <a:pt x="455" y="258"/>
                    </a:cubicBezTo>
                    <a:cubicBezTo>
                      <a:pt x="454" y="256"/>
                      <a:pt x="453" y="255"/>
                      <a:pt x="451" y="253"/>
                    </a:cubicBezTo>
                    <a:close/>
                    <a:moveTo>
                      <a:pt x="461" y="267"/>
                    </a:moveTo>
                    <a:cubicBezTo>
                      <a:pt x="459" y="264"/>
                      <a:pt x="457" y="261"/>
                      <a:pt x="455" y="258"/>
                    </a:cubicBezTo>
                    <a:cubicBezTo>
                      <a:pt x="399" y="314"/>
                      <a:pt x="342" y="373"/>
                      <a:pt x="284" y="431"/>
                    </a:cubicBezTo>
                    <a:cubicBezTo>
                      <a:pt x="291" y="435"/>
                      <a:pt x="286" y="446"/>
                      <a:pt x="285" y="454"/>
                    </a:cubicBezTo>
                    <a:cubicBezTo>
                      <a:pt x="284" y="456"/>
                      <a:pt x="284" y="458"/>
                      <a:pt x="285" y="460"/>
                    </a:cubicBezTo>
                    <a:cubicBezTo>
                      <a:pt x="345" y="399"/>
                      <a:pt x="407" y="337"/>
                      <a:pt x="467" y="277"/>
                    </a:cubicBezTo>
                    <a:cubicBezTo>
                      <a:pt x="465" y="274"/>
                      <a:pt x="463" y="271"/>
                      <a:pt x="461" y="267"/>
                    </a:cubicBezTo>
                    <a:close/>
                    <a:moveTo>
                      <a:pt x="428" y="245"/>
                    </a:moveTo>
                    <a:cubicBezTo>
                      <a:pt x="419" y="243"/>
                      <a:pt x="410" y="242"/>
                      <a:pt x="402" y="240"/>
                    </a:cubicBezTo>
                    <a:cubicBezTo>
                      <a:pt x="345" y="297"/>
                      <a:pt x="287" y="356"/>
                      <a:pt x="228" y="416"/>
                    </a:cubicBezTo>
                    <a:cubicBezTo>
                      <a:pt x="236" y="414"/>
                      <a:pt x="244" y="414"/>
                      <a:pt x="252" y="418"/>
                    </a:cubicBezTo>
                    <a:cubicBezTo>
                      <a:pt x="254" y="419"/>
                      <a:pt x="256" y="420"/>
                      <a:pt x="258" y="422"/>
                    </a:cubicBezTo>
                    <a:cubicBezTo>
                      <a:pt x="317" y="362"/>
                      <a:pt x="376" y="303"/>
                      <a:pt x="433" y="246"/>
                    </a:cubicBezTo>
                    <a:cubicBezTo>
                      <a:pt x="431" y="245"/>
                      <a:pt x="429" y="245"/>
                      <a:pt x="428" y="245"/>
                    </a:cubicBezTo>
                    <a:close/>
                    <a:moveTo>
                      <a:pt x="467" y="277"/>
                    </a:moveTo>
                    <a:cubicBezTo>
                      <a:pt x="407" y="337"/>
                      <a:pt x="345" y="399"/>
                      <a:pt x="285" y="460"/>
                    </a:cubicBezTo>
                    <a:cubicBezTo>
                      <a:pt x="285" y="469"/>
                      <a:pt x="290" y="477"/>
                      <a:pt x="295" y="485"/>
                    </a:cubicBezTo>
                    <a:cubicBezTo>
                      <a:pt x="356" y="424"/>
                      <a:pt x="418" y="361"/>
                      <a:pt x="479" y="300"/>
                    </a:cubicBezTo>
                    <a:cubicBezTo>
                      <a:pt x="475" y="292"/>
                      <a:pt x="471" y="285"/>
                      <a:pt x="467" y="277"/>
                    </a:cubicBezTo>
                    <a:close/>
                    <a:moveTo>
                      <a:pt x="875" y="320"/>
                    </a:moveTo>
                    <a:cubicBezTo>
                      <a:pt x="878" y="314"/>
                      <a:pt x="885" y="310"/>
                      <a:pt x="888" y="304"/>
                    </a:cubicBezTo>
                    <a:cubicBezTo>
                      <a:pt x="890" y="302"/>
                      <a:pt x="891" y="298"/>
                      <a:pt x="892" y="295"/>
                    </a:cubicBezTo>
                    <a:cubicBezTo>
                      <a:pt x="875" y="312"/>
                      <a:pt x="858" y="329"/>
                      <a:pt x="841" y="346"/>
                    </a:cubicBezTo>
                    <a:cubicBezTo>
                      <a:pt x="843" y="347"/>
                      <a:pt x="844" y="348"/>
                      <a:pt x="845" y="349"/>
                    </a:cubicBezTo>
                    <a:cubicBezTo>
                      <a:pt x="850" y="352"/>
                      <a:pt x="851" y="358"/>
                      <a:pt x="853" y="363"/>
                    </a:cubicBezTo>
                    <a:cubicBezTo>
                      <a:pt x="853" y="365"/>
                      <a:pt x="854" y="367"/>
                      <a:pt x="854" y="369"/>
                    </a:cubicBezTo>
                    <a:cubicBezTo>
                      <a:pt x="862" y="361"/>
                      <a:pt x="871" y="352"/>
                      <a:pt x="879" y="344"/>
                    </a:cubicBezTo>
                    <a:cubicBezTo>
                      <a:pt x="875" y="336"/>
                      <a:pt x="872" y="328"/>
                      <a:pt x="875" y="320"/>
                    </a:cubicBezTo>
                    <a:close/>
                    <a:moveTo>
                      <a:pt x="10" y="433"/>
                    </a:moveTo>
                    <a:cubicBezTo>
                      <a:pt x="7" y="436"/>
                      <a:pt x="4" y="440"/>
                      <a:pt x="1" y="443"/>
                    </a:cubicBezTo>
                    <a:cubicBezTo>
                      <a:pt x="1" y="454"/>
                      <a:pt x="2" y="466"/>
                      <a:pt x="3" y="477"/>
                    </a:cubicBezTo>
                    <a:cubicBezTo>
                      <a:pt x="8" y="471"/>
                      <a:pt x="14" y="466"/>
                      <a:pt x="19" y="460"/>
                    </a:cubicBezTo>
                    <a:cubicBezTo>
                      <a:pt x="15" y="452"/>
                      <a:pt x="12" y="442"/>
                      <a:pt x="10" y="433"/>
                    </a:cubicBezTo>
                    <a:close/>
                    <a:moveTo>
                      <a:pt x="48" y="498"/>
                    </a:moveTo>
                    <a:cubicBezTo>
                      <a:pt x="47" y="497"/>
                      <a:pt x="47" y="496"/>
                      <a:pt x="46" y="495"/>
                    </a:cubicBezTo>
                    <a:cubicBezTo>
                      <a:pt x="34" y="506"/>
                      <a:pt x="23" y="518"/>
                      <a:pt x="11" y="530"/>
                    </a:cubicBezTo>
                    <a:cubicBezTo>
                      <a:pt x="13" y="540"/>
                      <a:pt x="15" y="549"/>
                      <a:pt x="18" y="559"/>
                    </a:cubicBezTo>
                    <a:cubicBezTo>
                      <a:pt x="29" y="547"/>
                      <a:pt x="41" y="536"/>
                      <a:pt x="53" y="524"/>
                    </a:cubicBezTo>
                    <a:cubicBezTo>
                      <a:pt x="53" y="515"/>
                      <a:pt x="52" y="506"/>
                      <a:pt x="48" y="498"/>
                    </a:cubicBezTo>
                    <a:close/>
                    <a:moveTo>
                      <a:pt x="54" y="610"/>
                    </a:moveTo>
                    <a:cubicBezTo>
                      <a:pt x="55" y="604"/>
                      <a:pt x="55" y="597"/>
                      <a:pt x="54" y="591"/>
                    </a:cubicBezTo>
                    <a:cubicBezTo>
                      <a:pt x="48" y="598"/>
                      <a:pt x="41" y="605"/>
                      <a:pt x="34" y="611"/>
                    </a:cubicBezTo>
                    <a:cubicBezTo>
                      <a:pt x="37" y="620"/>
                      <a:pt x="41" y="628"/>
                      <a:pt x="44" y="636"/>
                    </a:cubicBezTo>
                    <a:cubicBezTo>
                      <a:pt x="46" y="635"/>
                      <a:pt x="48" y="633"/>
                      <a:pt x="50" y="631"/>
                    </a:cubicBezTo>
                    <a:cubicBezTo>
                      <a:pt x="50" y="630"/>
                      <a:pt x="50" y="630"/>
                      <a:pt x="50" y="629"/>
                    </a:cubicBezTo>
                    <a:cubicBezTo>
                      <a:pt x="51" y="623"/>
                      <a:pt x="53" y="616"/>
                      <a:pt x="54" y="610"/>
                    </a:cubicBezTo>
                    <a:close/>
                    <a:moveTo>
                      <a:pt x="34" y="481"/>
                    </a:moveTo>
                    <a:cubicBezTo>
                      <a:pt x="25" y="490"/>
                      <a:pt x="16" y="499"/>
                      <a:pt x="7" y="508"/>
                    </a:cubicBezTo>
                    <a:cubicBezTo>
                      <a:pt x="8" y="515"/>
                      <a:pt x="10" y="523"/>
                      <a:pt x="11" y="530"/>
                    </a:cubicBezTo>
                    <a:cubicBezTo>
                      <a:pt x="23" y="518"/>
                      <a:pt x="34" y="506"/>
                      <a:pt x="46" y="495"/>
                    </a:cubicBezTo>
                    <a:cubicBezTo>
                      <a:pt x="43" y="490"/>
                      <a:pt x="38" y="486"/>
                      <a:pt x="34" y="481"/>
                    </a:cubicBezTo>
                    <a:close/>
                    <a:moveTo>
                      <a:pt x="914" y="518"/>
                    </a:moveTo>
                    <a:cubicBezTo>
                      <a:pt x="914" y="518"/>
                      <a:pt x="914" y="517"/>
                      <a:pt x="914" y="516"/>
                    </a:cubicBezTo>
                    <a:cubicBezTo>
                      <a:pt x="914" y="515"/>
                      <a:pt x="914" y="515"/>
                      <a:pt x="914" y="515"/>
                    </a:cubicBezTo>
                    <a:cubicBezTo>
                      <a:pt x="912" y="516"/>
                      <a:pt x="911" y="517"/>
                      <a:pt x="910" y="519"/>
                    </a:cubicBezTo>
                    <a:cubicBezTo>
                      <a:pt x="911" y="519"/>
                      <a:pt x="913" y="519"/>
                      <a:pt x="914" y="518"/>
                    </a:cubicBezTo>
                    <a:close/>
                    <a:moveTo>
                      <a:pt x="492" y="323"/>
                    </a:moveTo>
                    <a:cubicBezTo>
                      <a:pt x="431" y="384"/>
                      <a:pt x="369" y="446"/>
                      <a:pt x="308" y="507"/>
                    </a:cubicBezTo>
                    <a:cubicBezTo>
                      <a:pt x="313" y="515"/>
                      <a:pt x="315" y="524"/>
                      <a:pt x="316" y="533"/>
                    </a:cubicBezTo>
                    <a:cubicBezTo>
                      <a:pt x="377" y="471"/>
                      <a:pt x="441" y="407"/>
                      <a:pt x="504" y="343"/>
                    </a:cubicBezTo>
                    <a:cubicBezTo>
                      <a:pt x="500" y="337"/>
                      <a:pt x="496" y="330"/>
                      <a:pt x="492" y="323"/>
                    </a:cubicBezTo>
                    <a:close/>
                    <a:moveTo>
                      <a:pt x="50" y="557"/>
                    </a:moveTo>
                    <a:cubicBezTo>
                      <a:pt x="50" y="546"/>
                      <a:pt x="52" y="535"/>
                      <a:pt x="53" y="524"/>
                    </a:cubicBezTo>
                    <a:cubicBezTo>
                      <a:pt x="41" y="536"/>
                      <a:pt x="29" y="547"/>
                      <a:pt x="18" y="559"/>
                    </a:cubicBezTo>
                    <a:cubicBezTo>
                      <a:pt x="20" y="568"/>
                      <a:pt x="23" y="577"/>
                      <a:pt x="26" y="586"/>
                    </a:cubicBezTo>
                    <a:cubicBezTo>
                      <a:pt x="34" y="578"/>
                      <a:pt x="42" y="570"/>
                      <a:pt x="50" y="561"/>
                    </a:cubicBezTo>
                    <a:cubicBezTo>
                      <a:pt x="50" y="560"/>
                      <a:pt x="50" y="558"/>
                      <a:pt x="50" y="557"/>
                    </a:cubicBezTo>
                    <a:close/>
                    <a:moveTo>
                      <a:pt x="50" y="561"/>
                    </a:moveTo>
                    <a:cubicBezTo>
                      <a:pt x="42" y="570"/>
                      <a:pt x="34" y="578"/>
                      <a:pt x="26" y="586"/>
                    </a:cubicBezTo>
                    <a:cubicBezTo>
                      <a:pt x="28" y="595"/>
                      <a:pt x="31" y="603"/>
                      <a:pt x="34" y="611"/>
                    </a:cubicBezTo>
                    <a:cubicBezTo>
                      <a:pt x="41" y="605"/>
                      <a:pt x="48" y="598"/>
                      <a:pt x="54" y="591"/>
                    </a:cubicBezTo>
                    <a:cubicBezTo>
                      <a:pt x="53" y="581"/>
                      <a:pt x="51" y="571"/>
                      <a:pt x="50" y="561"/>
                    </a:cubicBezTo>
                    <a:close/>
                    <a:moveTo>
                      <a:pt x="488" y="316"/>
                    </a:moveTo>
                    <a:cubicBezTo>
                      <a:pt x="485" y="310"/>
                      <a:pt x="482" y="305"/>
                      <a:pt x="479" y="300"/>
                    </a:cubicBezTo>
                    <a:cubicBezTo>
                      <a:pt x="418" y="361"/>
                      <a:pt x="356" y="424"/>
                      <a:pt x="295" y="485"/>
                    </a:cubicBezTo>
                    <a:cubicBezTo>
                      <a:pt x="299" y="491"/>
                      <a:pt x="303" y="497"/>
                      <a:pt x="306" y="503"/>
                    </a:cubicBezTo>
                    <a:cubicBezTo>
                      <a:pt x="307" y="504"/>
                      <a:pt x="308" y="506"/>
                      <a:pt x="308" y="507"/>
                    </a:cubicBezTo>
                    <a:cubicBezTo>
                      <a:pt x="369" y="446"/>
                      <a:pt x="431" y="384"/>
                      <a:pt x="492" y="323"/>
                    </a:cubicBezTo>
                    <a:cubicBezTo>
                      <a:pt x="490" y="320"/>
                      <a:pt x="489" y="318"/>
                      <a:pt x="488" y="316"/>
                    </a:cubicBezTo>
                    <a:close/>
                    <a:moveTo>
                      <a:pt x="851" y="199"/>
                    </a:moveTo>
                    <a:cubicBezTo>
                      <a:pt x="808" y="243"/>
                      <a:pt x="763" y="288"/>
                      <a:pt x="717" y="334"/>
                    </a:cubicBezTo>
                    <a:cubicBezTo>
                      <a:pt x="717" y="334"/>
                      <a:pt x="717" y="335"/>
                      <a:pt x="717" y="335"/>
                    </a:cubicBezTo>
                    <a:cubicBezTo>
                      <a:pt x="720" y="343"/>
                      <a:pt x="724" y="352"/>
                      <a:pt x="728" y="360"/>
                    </a:cubicBezTo>
                    <a:cubicBezTo>
                      <a:pt x="774" y="313"/>
                      <a:pt x="821" y="267"/>
                      <a:pt x="865" y="222"/>
                    </a:cubicBezTo>
                    <a:cubicBezTo>
                      <a:pt x="860" y="214"/>
                      <a:pt x="854" y="207"/>
                      <a:pt x="851" y="199"/>
                    </a:cubicBezTo>
                    <a:close/>
                    <a:moveTo>
                      <a:pt x="877" y="244"/>
                    </a:moveTo>
                    <a:cubicBezTo>
                      <a:pt x="856" y="265"/>
                      <a:pt x="835" y="287"/>
                      <a:pt x="813" y="309"/>
                    </a:cubicBezTo>
                    <a:cubicBezTo>
                      <a:pt x="814" y="310"/>
                      <a:pt x="815" y="312"/>
                      <a:pt x="815" y="313"/>
                    </a:cubicBezTo>
                    <a:cubicBezTo>
                      <a:pt x="816" y="316"/>
                      <a:pt x="818" y="318"/>
                      <a:pt x="819" y="320"/>
                    </a:cubicBezTo>
                    <a:cubicBezTo>
                      <a:pt x="821" y="323"/>
                      <a:pt x="823" y="326"/>
                      <a:pt x="824" y="329"/>
                    </a:cubicBezTo>
                    <a:cubicBezTo>
                      <a:pt x="845" y="308"/>
                      <a:pt x="866" y="287"/>
                      <a:pt x="886" y="266"/>
                    </a:cubicBezTo>
                    <a:cubicBezTo>
                      <a:pt x="883" y="259"/>
                      <a:pt x="881" y="251"/>
                      <a:pt x="877" y="244"/>
                    </a:cubicBezTo>
                    <a:close/>
                    <a:moveTo>
                      <a:pt x="507" y="566"/>
                    </a:moveTo>
                    <a:cubicBezTo>
                      <a:pt x="508" y="560"/>
                      <a:pt x="507" y="554"/>
                      <a:pt x="506" y="548"/>
                    </a:cubicBezTo>
                    <a:cubicBezTo>
                      <a:pt x="457" y="597"/>
                      <a:pt x="410" y="644"/>
                      <a:pt x="366" y="689"/>
                    </a:cubicBezTo>
                    <a:cubicBezTo>
                      <a:pt x="368" y="691"/>
                      <a:pt x="370" y="692"/>
                      <a:pt x="372" y="693"/>
                    </a:cubicBezTo>
                    <a:cubicBezTo>
                      <a:pt x="378" y="696"/>
                      <a:pt x="385" y="695"/>
                      <a:pt x="391" y="694"/>
                    </a:cubicBezTo>
                    <a:cubicBezTo>
                      <a:pt x="393" y="693"/>
                      <a:pt x="395" y="693"/>
                      <a:pt x="397" y="692"/>
                    </a:cubicBezTo>
                    <a:cubicBezTo>
                      <a:pt x="420" y="669"/>
                      <a:pt x="444" y="645"/>
                      <a:pt x="468" y="621"/>
                    </a:cubicBezTo>
                    <a:cubicBezTo>
                      <a:pt x="468" y="618"/>
                      <a:pt x="468" y="616"/>
                      <a:pt x="468" y="613"/>
                    </a:cubicBezTo>
                    <a:cubicBezTo>
                      <a:pt x="469" y="592"/>
                      <a:pt x="501" y="586"/>
                      <a:pt x="507" y="566"/>
                    </a:cubicBezTo>
                    <a:close/>
                    <a:moveTo>
                      <a:pt x="887" y="267"/>
                    </a:moveTo>
                    <a:cubicBezTo>
                      <a:pt x="886" y="267"/>
                      <a:pt x="886" y="267"/>
                      <a:pt x="886" y="266"/>
                    </a:cubicBezTo>
                    <a:cubicBezTo>
                      <a:pt x="866" y="287"/>
                      <a:pt x="845" y="308"/>
                      <a:pt x="824" y="329"/>
                    </a:cubicBezTo>
                    <a:cubicBezTo>
                      <a:pt x="825" y="330"/>
                      <a:pt x="826" y="332"/>
                      <a:pt x="827" y="334"/>
                    </a:cubicBezTo>
                    <a:cubicBezTo>
                      <a:pt x="830" y="337"/>
                      <a:pt x="832" y="341"/>
                      <a:pt x="836" y="344"/>
                    </a:cubicBezTo>
                    <a:cubicBezTo>
                      <a:pt x="837" y="345"/>
                      <a:pt x="839" y="345"/>
                      <a:pt x="841" y="346"/>
                    </a:cubicBezTo>
                    <a:cubicBezTo>
                      <a:pt x="858" y="329"/>
                      <a:pt x="875" y="312"/>
                      <a:pt x="892" y="295"/>
                    </a:cubicBezTo>
                    <a:cubicBezTo>
                      <a:pt x="893" y="286"/>
                      <a:pt x="890" y="276"/>
                      <a:pt x="887" y="267"/>
                    </a:cubicBezTo>
                    <a:close/>
                    <a:moveTo>
                      <a:pt x="763" y="356"/>
                    </a:moveTo>
                    <a:cubicBezTo>
                      <a:pt x="763" y="356"/>
                      <a:pt x="763" y="355"/>
                      <a:pt x="763" y="354"/>
                    </a:cubicBezTo>
                    <a:cubicBezTo>
                      <a:pt x="763" y="352"/>
                      <a:pt x="765" y="350"/>
                      <a:pt x="766" y="349"/>
                    </a:cubicBezTo>
                    <a:cubicBezTo>
                      <a:pt x="767" y="348"/>
                      <a:pt x="768" y="347"/>
                      <a:pt x="769" y="346"/>
                    </a:cubicBezTo>
                    <a:cubicBezTo>
                      <a:pt x="769" y="345"/>
                      <a:pt x="770" y="344"/>
                      <a:pt x="770" y="343"/>
                    </a:cubicBezTo>
                    <a:cubicBezTo>
                      <a:pt x="772" y="340"/>
                      <a:pt x="774" y="338"/>
                      <a:pt x="775" y="336"/>
                    </a:cubicBezTo>
                    <a:cubicBezTo>
                      <a:pt x="778" y="332"/>
                      <a:pt x="781" y="328"/>
                      <a:pt x="784" y="325"/>
                    </a:cubicBezTo>
                    <a:cubicBezTo>
                      <a:pt x="787" y="322"/>
                      <a:pt x="792" y="319"/>
                      <a:pt x="793" y="315"/>
                    </a:cubicBezTo>
                    <a:cubicBezTo>
                      <a:pt x="793" y="313"/>
                      <a:pt x="793" y="312"/>
                      <a:pt x="794" y="311"/>
                    </a:cubicBezTo>
                    <a:cubicBezTo>
                      <a:pt x="795" y="309"/>
                      <a:pt x="797" y="309"/>
                      <a:pt x="798" y="310"/>
                    </a:cubicBezTo>
                    <a:cubicBezTo>
                      <a:pt x="800" y="310"/>
                      <a:pt x="801" y="310"/>
                      <a:pt x="803" y="310"/>
                    </a:cubicBezTo>
                    <a:cubicBezTo>
                      <a:pt x="804" y="310"/>
                      <a:pt x="806" y="308"/>
                      <a:pt x="806" y="306"/>
                    </a:cubicBezTo>
                    <a:cubicBezTo>
                      <a:pt x="807" y="305"/>
                      <a:pt x="807" y="304"/>
                      <a:pt x="808" y="304"/>
                    </a:cubicBezTo>
                    <a:cubicBezTo>
                      <a:pt x="808" y="303"/>
                      <a:pt x="810" y="303"/>
                      <a:pt x="810" y="304"/>
                    </a:cubicBezTo>
                    <a:cubicBezTo>
                      <a:pt x="811" y="305"/>
                      <a:pt x="812" y="306"/>
                      <a:pt x="812" y="306"/>
                    </a:cubicBezTo>
                    <a:cubicBezTo>
                      <a:pt x="813" y="307"/>
                      <a:pt x="813" y="308"/>
                      <a:pt x="813" y="309"/>
                    </a:cubicBezTo>
                    <a:cubicBezTo>
                      <a:pt x="835" y="287"/>
                      <a:pt x="856" y="265"/>
                      <a:pt x="877" y="244"/>
                    </a:cubicBezTo>
                    <a:cubicBezTo>
                      <a:pt x="875" y="238"/>
                      <a:pt x="871" y="231"/>
                      <a:pt x="868" y="226"/>
                    </a:cubicBezTo>
                    <a:cubicBezTo>
                      <a:pt x="867" y="224"/>
                      <a:pt x="866" y="223"/>
                      <a:pt x="865" y="222"/>
                    </a:cubicBezTo>
                    <a:cubicBezTo>
                      <a:pt x="821" y="267"/>
                      <a:pt x="774" y="313"/>
                      <a:pt x="728" y="360"/>
                    </a:cubicBezTo>
                    <a:cubicBezTo>
                      <a:pt x="731" y="367"/>
                      <a:pt x="735" y="374"/>
                      <a:pt x="739" y="381"/>
                    </a:cubicBezTo>
                    <a:cubicBezTo>
                      <a:pt x="739" y="381"/>
                      <a:pt x="740" y="382"/>
                      <a:pt x="740" y="383"/>
                    </a:cubicBezTo>
                    <a:cubicBezTo>
                      <a:pt x="748" y="375"/>
                      <a:pt x="755" y="368"/>
                      <a:pt x="763" y="360"/>
                    </a:cubicBezTo>
                    <a:cubicBezTo>
                      <a:pt x="763" y="359"/>
                      <a:pt x="763" y="358"/>
                      <a:pt x="763" y="356"/>
                    </a:cubicBezTo>
                    <a:close/>
                    <a:moveTo>
                      <a:pt x="759" y="390"/>
                    </a:moveTo>
                    <a:cubicBezTo>
                      <a:pt x="759" y="390"/>
                      <a:pt x="759" y="387"/>
                      <a:pt x="759" y="386"/>
                    </a:cubicBezTo>
                    <a:cubicBezTo>
                      <a:pt x="759" y="385"/>
                      <a:pt x="759" y="383"/>
                      <a:pt x="759" y="382"/>
                    </a:cubicBezTo>
                    <a:cubicBezTo>
                      <a:pt x="759" y="379"/>
                      <a:pt x="759" y="376"/>
                      <a:pt x="760" y="373"/>
                    </a:cubicBezTo>
                    <a:cubicBezTo>
                      <a:pt x="760" y="370"/>
                      <a:pt x="761" y="367"/>
                      <a:pt x="762" y="364"/>
                    </a:cubicBezTo>
                    <a:cubicBezTo>
                      <a:pt x="762" y="363"/>
                      <a:pt x="762" y="361"/>
                      <a:pt x="763" y="360"/>
                    </a:cubicBezTo>
                    <a:cubicBezTo>
                      <a:pt x="755" y="368"/>
                      <a:pt x="748" y="375"/>
                      <a:pt x="740" y="383"/>
                    </a:cubicBezTo>
                    <a:cubicBezTo>
                      <a:pt x="745" y="389"/>
                      <a:pt x="753" y="395"/>
                      <a:pt x="759" y="390"/>
                    </a:cubicBezTo>
                    <a:close/>
                    <a:moveTo>
                      <a:pt x="499" y="526"/>
                    </a:moveTo>
                    <a:cubicBezTo>
                      <a:pt x="499" y="524"/>
                      <a:pt x="499" y="523"/>
                      <a:pt x="499" y="521"/>
                    </a:cubicBezTo>
                    <a:cubicBezTo>
                      <a:pt x="449" y="572"/>
                      <a:pt x="399" y="621"/>
                      <a:pt x="353" y="668"/>
                    </a:cubicBezTo>
                    <a:cubicBezTo>
                      <a:pt x="355" y="671"/>
                      <a:pt x="358" y="675"/>
                      <a:pt x="360" y="679"/>
                    </a:cubicBezTo>
                    <a:cubicBezTo>
                      <a:pt x="362" y="683"/>
                      <a:pt x="364" y="686"/>
                      <a:pt x="366" y="689"/>
                    </a:cubicBezTo>
                    <a:cubicBezTo>
                      <a:pt x="410" y="644"/>
                      <a:pt x="457" y="597"/>
                      <a:pt x="506" y="548"/>
                    </a:cubicBezTo>
                    <a:cubicBezTo>
                      <a:pt x="504" y="541"/>
                      <a:pt x="501" y="533"/>
                      <a:pt x="499" y="526"/>
                    </a:cubicBezTo>
                    <a:close/>
                    <a:moveTo>
                      <a:pt x="563" y="375"/>
                    </a:moveTo>
                    <a:cubicBezTo>
                      <a:pt x="558" y="376"/>
                      <a:pt x="553" y="379"/>
                      <a:pt x="548" y="380"/>
                    </a:cubicBezTo>
                    <a:cubicBezTo>
                      <a:pt x="545" y="381"/>
                      <a:pt x="542" y="380"/>
                      <a:pt x="539" y="380"/>
                    </a:cubicBezTo>
                    <a:cubicBezTo>
                      <a:pt x="464" y="455"/>
                      <a:pt x="389" y="531"/>
                      <a:pt x="318" y="603"/>
                    </a:cubicBezTo>
                    <a:cubicBezTo>
                      <a:pt x="321" y="609"/>
                      <a:pt x="325" y="615"/>
                      <a:pt x="328" y="621"/>
                    </a:cubicBezTo>
                    <a:cubicBezTo>
                      <a:pt x="406" y="544"/>
                      <a:pt x="490" y="459"/>
                      <a:pt x="573" y="376"/>
                    </a:cubicBezTo>
                    <a:cubicBezTo>
                      <a:pt x="570" y="374"/>
                      <a:pt x="567" y="374"/>
                      <a:pt x="563" y="375"/>
                    </a:cubicBezTo>
                    <a:close/>
                    <a:moveTo>
                      <a:pt x="521" y="367"/>
                    </a:moveTo>
                    <a:cubicBezTo>
                      <a:pt x="520" y="366"/>
                      <a:pt x="520" y="365"/>
                      <a:pt x="519" y="364"/>
                    </a:cubicBezTo>
                    <a:cubicBezTo>
                      <a:pt x="449" y="435"/>
                      <a:pt x="378" y="507"/>
                      <a:pt x="310" y="575"/>
                    </a:cubicBezTo>
                    <a:cubicBezTo>
                      <a:pt x="309" y="577"/>
                      <a:pt x="309" y="579"/>
                      <a:pt x="309" y="581"/>
                    </a:cubicBezTo>
                    <a:cubicBezTo>
                      <a:pt x="310" y="587"/>
                      <a:pt x="312" y="591"/>
                      <a:pt x="315" y="596"/>
                    </a:cubicBezTo>
                    <a:cubicBezTo>
                      <a:pt x="316" y="598"/>
                      <a:pt x="317" y="601"/>
                      <a:pt x="318" y="603"/>
                    </a:cubicBezTo>
                    <a:cubicBezTo>
                      <a:pt x="389" y="531"/>
                      <a:pt x="464" y="455"/>
                      <a:pt x="539" y="380"/>
                    </a:cubicBezTo>
                    <a:cubicBezTo>
                      <a:pt x="532" y="377"/>
                      <a:pt x="526" y="372"/>
                      <a:pt x="521" y="367"/>
                    </a:cubicBezTo>
                    <a:close/>
                    <a:moveTo>
                      <a:pt x="577" y="387"/>
                    </a:moveTo>
                    <a:cubicBezTo>
                      <a:pt x="577" y="385"/>
                      <a:pt x="578" y="382"/>
                      <a:pt x="577" y="380"/>
                    </a:cubicBezTo>
                    <a:cubicBezTo>
                      <a:pt x="576" y="378"/>
                      <a:pt x="575" y="377"/>
                      <a:pt x="573" y="376"/>
                    </a:cubicBezTo>
                    <a:cubicBezTo>
                      <a:pt x="490" y="459"/>
                      <a:pt x="406" y="544"/>
                      <a:pt x="328" y="621"/>
                    </a:cubicBezTo>
                    <a:cubicBezTo>
                      <a:pt x="332" y="629"/>
                      <a:pt x="337" y="637"/>
                      <a:pt x="341" y="645"/>
                    </a:cubicBezTo>
                    <a:cubicBezTo>
                      <a:pt x="411" y="574"/>
                      <a:pt x="488" y="497"/>
                      <a:pt x="564" y="420"/>
                    </a:cubicBezTo>
                    <a:cubicBezTo>
                      <a:pt x="570" y="409"/>
                      <a:pt x="574" y="398"/>
                      <a:pt x="577" y="387"/>
                    </a:cubicBezTo>
                    <a:close/>
                    <a:moveTo>
                      <a:pt x="516" y="476"/>
                    </a:moveTo>
                    <a:cubicBezTo>
                      <a:pt x="528" y="462"/>
                      <a:pt x="542" y="451"/>
                      <a:pt x="553" y="437"/>
                    </a:cubicBezTo>
                    <a:cubicBezTo>
                      <a:pt x="557" y="431"/>
                      <a:pt x="561" y="426"/>
                      <a:pt x="564" y="420"/>
                    </a:cubicBezTo>
                    <a:cubicBezTo>
                      <a:pt x="488" y="497"/>
                      <a:pt x="411" y="574"/>
                      <a:pt x="341" y="645"/>
                    </a:cubicBezTo>
                    <a:cubicBezTo>
                      <a:pt x="345" y="653"/>
                      <a:pt x="349" y="660"/>
                      <a:pt x="353" y="668"/>
                    </a:cubicBezTo>
                    <a:cubicBezTo>
                      <a:pt x="399" y="621"/>
                      <a:pt x="449" y="572"/>
                      <a:pt x="499" y="521"/>
                    </a:cubicBezTo>
                    <a:cubicBezTo>
                      <a:pt x="498" y="505"/>
                      <a:pt x="506" y="489"/>
                      <a:pt x="516" y="476"/>
                    </a:cubicBezTo>
                    <a:close/>
                    <a:moveTo>
                      <a:pt x="504" y="343"/>
                    </a:moveTo>
                    <a:cubicBezTo>
                      <a:pt x="441" y="407"/>
                      <a:pt x="377" y="471"/>
                      <a:pt x="316" y="533"/>
                    </a:cubicBezTo>
                    <a:cubicBezTo>
                      <a:pt x="317" y="542"/>
                      <a:pt x="316" y="552"/>
                      <a:pt x="314" y="560"/>
                    </a:cubicBezTo>
                    <a:cubicBezTo>
                      <a:pt x="312" y="565"/>
                      <a:pt x="310" y="570"/>
                      <a:pt x="310" y="575"/>
                    </a:cubicBezTo>
                    <a:cubicBezTo>
                      <a:pt x="378" y="507"/>
                      <a:pt x="449" y="435"/>
                      <a:pt x="519" y="364"/>
                    </a:cubicBezTo>
                    <a:cubicBezTo>
                      <a:pt x="514" y="358"/>
                      <a:pt x="508" y="351"/>
                      <a:pt x="504" y="343"/>
                    </a:cubicBezTo>
                    <a:close/>
                    <a:moveTo>
                      <a:pt x="397" y="692"/>
                    </a:moveTo>
                    <a:cubicBezTo>
                      <a:pt x="407" y="690"/>
                      <a:pt x="417" y="688"/>
                      <a:pt x="426" y="683"/>
                    </a:cubicBezTo>
                    <a:cubicBezTo>
                      <a:pt x="437" y="677"/>
                      <a:pt x="447" y="667"/>
                      <a:pt x="450" y="655"/>
                    </a:cubicBezTo>
                    <a:cubicBezTo>
                      <a:pt x="452" y="649"/>
                      <a:pt x="452" y="641"/>
                      <a:pt x="457" y="637"/>
                    </a:cubicBezTo>
                    <a:cubicBezTo>
                      <a:pt x="460" y="635"/>
                      <a:pt x="464" y="634"/>
                      <a:pt x="466" y="631"/>
                    </a:cubicBezTo>
                    <a:cubicBezTo>
                      <a:pt x="469" y="628"/>
                      <a:pt x="469" y="625"/>
                      <a:pt x="468" y="621"/>
                    </a:cubicBezTo>
                    <a:cubicBezTo>
                      <a:pt x="444" y="645"/>
                      <a:pt x="420" y="669"/>
                      <a:pt x="397" y="692"/>
                    </a:cubicBezTo>
                    <a:close/>
                    <a:moveTo>
                      <a:pt x="31" y="478"/>
                    </a:moveTo>
                    <a:cubicBezTo>
                      <a:pt x="26" y="473"/>
                      <a:pt x="23" y="467"/>
                      <a:pt x="19" y="460"/>
                    </a:cubicBezTo>
                    <a:cubicBezTo>
                      <a:pt x="14" y="466"/>
                      <a:pt x="8" y="471"/>
                      <a:pt x="3" y="477"/>
                    </a:cubicBezTo>
                    <a:cubicBezTo>
                      <a:pt x="4" y="487"/>
                      <a:pt x="5" y="498"/>
                      <a:pt x="7" y="508"/>
                    </a:cubicBezTo>
                    <a:cubicBezTo>
                      <a:pt x="16" y="499"/>
                      <a:pt x="25" y="490"/>
                      <a:pt x="34" y="481"/>
                    </a:cubicBezTo>
                    <a:cubicBezTo>
                      <a:pt x="33" y="480"/>
                      <a:pt x="32" y="479"/>
                      <a:pt x="31" y="478"/>
                    </a:cubicBezTo>
                    <a:close/>
                    <a:moveTo>
                      <a:pt x="502" y="312"/>
                    </a:moveTo>
                    <a:cubicBezTo>
                      <a:pt x="520" y="294"/>
                      <a:pt x="538" y="276"/>
                      <a:pt x="556" y="258"/>
                    </a:cubicBezTo>
                    <a:cubicBezTo>
                      <a:pt x="555" y="257"/>
                      <a:pt x="555" y="256"/>
                      <a:pt x="555" y="254"/>
                    </a:cubicBezTo>
                    <a:cubicBezTo>
                      <a:pt x="557" y="254"/>
                      <a:pt x="559" y="253"/>
                      <a:pt x="560" y="254"/>
                    </a:cubicBezTo>
                    <a:cubicBezTo>
                      <a:pt x="626" y="187"/>
                      <a:pt x="689" y="124"/>
                      <a:pt x="744" y="69"/>
                    </a:cubicBezTo>
                    <a:cubicBezTo>
                      <a:pt x="737" y="63"/>
                      <a:pt x="730" y="59"/>
                      <a:pt x="722" y="54"/>
                    </a:cubicBezTo>
                    <a:cubicBezTo>
                      <a:pt x="654" y="123"/>
                      <a:pt x="574" y="203"/>
                      <a:pt x="491" y="288"/>
                    </a:cubicBezTo>
                    <a:cubicBezTo>
                      <a:pt x="495" y="296"/>
                      <a:pt x="498" y="304"/>
                      <a:pt x="502" y="312"/>
                    </a:cubicBezTo>
                    <a:close/>
                    <a:moveTo>
                      <a:pt x="674" y="287"/>
                    </a:moveTo>
                    <a:cubicBezTo>
                      <a:pt x="679" y="289"/>
                      <a:pt x="683" y="293"/>
                      <a:pt x="687" y="296"/>
                    </a:cubicBezTo>
                    <a:cubicBezTo>
                      <a:pt x="737" y="245"/>
                      <a:pt x="786" y="196"/>
                      <a:pt x="832" y="149"/>
                    </a:cubicBezTo>
                    <a:cubicBezTo>
                      <a:pt x="827" y="143"/>
                      <a:pt x="822" y="137"/>
                      <a:pt x="816" y="131"/>
                    </a:cubicBezTo>
                    <a:cubicBezTo>
                      <a:pt x="769" y="179"/>
                      <a:pt x="718" y="230"/>
                      <a:pt x="665" y="283"/>
                    </a:cubicBezTo>
                    <a:cubicBezTo>
                      <a:pt x="668" y="284"/>
                      <a:pt x="671" y="285"/>
                      <a:pt x="674" y="287"/>
                    </a:cubicBezTo>
                    <a:close/>
                    <a:moveTo>
                      <a:pt x="639" y="279"/>
                    </a:moveTo>
                    <a:cubicBezTo>
                      <a:pt x="696" y="221"/>
                      <a:pt x="750" y="166"/>
                      <a:pt x="801" y="115"/>
                    </a:cubicBezTo>
                    <a:cubicBezTo>
                      <a:pt x="795" y="109"/>
                      <a:pt x="789" y="104"/>
                      <a:pt x="783" y="98"/>
                    </a:cubicBezTo>
                    <a:cubicBezTo>
                      <a:pt x="729" y="152"/>
                      <a:pt x="670" y="212"/>
                      <a:pt x="609" y="274"/>
                    </a:cubicBezTo>
                    <a:cubicBezTo>
                      <a:pt x="619" y="276"/>
                      <a:pt x="629" y="277"/>
                      <a:pt x="639" y="279"/>
                    </a:cubicBezTo>
                    <a:close/>
                    <a:moveTo>
                      <a:pt x="579" y="262"/>
                    </a:moveTo>
                    <a:cubicBezTo>
                      <a:pt x="580" y="263"/>
                      <a:pt x="581" y="263"/>
                      <a:pt x="582" y="264"/>
                    </a:cubicBezTo>
                    <a:cubicBezTo>
                      <a:pt x="646" y="199"/>
                      <a:pt x="708" y="137"/>
                      <a:pt x="762" y="82"/>
                    </a:cubicBezTo>
                    <a:cubicBezTo>
                      <a:pt x="757" y="77"/>
                      <a:pt x="751" y="73"/>
                      <a:pt x="744" y="69"/>
                    </a:cubicBezTo>
                    <a:cubicBezTo>
                      <a:pt x="689" y="124"/>
                      <a:pt x="626" y="187"/>
                      <a:pt x="560" y="254"/>
                    </a:cubicBezTo>
                    <a:cubicBezTo>
                      <a:pt x="567" y="254"/>
                      <a:pt x="573" y="258"/>
                      <a:pt x="579" y="262"/>
                    </a:cubicBezTo>
                    <a:close/>
                    <a:moveTo>
                      <a:pt x="609" y="274"/>
                    </a:moveTo>
                    <a:cubicBezTo>
                      <a:pt x="670" y="212"/>
                      <a:pt x="729" y="152"/>
                      <a:pt x="783" y="98"/>
                    </a:cubicBezTo>
                    <a:cubicBezTo>
                      <a:pt x="776" y="93"/>
                      <a:pt x="769" y="87"/>
                      <a:pt x="762" y="82"/>
                    </a:cubicBezTo>
                    <a:cubicBezTo>
                      <a:pt x="708" y="137"/>
                      <a:pt x="646" y="199"/>
                      <a:pt x="582" y="264"/>
                    </a:cubicBezTo>
                    <a:cubicBezTo>
                      <a:pt x="591" y="268"/>
                      <a:pt x="600" y="272"/>
                      <a:pt x="609" y="274"/>
                    </a:cubicBezTo>
                    <a:close/>
                    <a:moveTo>
                      <a:pt x="690" y="300"/>
                    </a:moveTo>
                    <a:cubicBezTo>
                      <a:pt x="693" y="302"/>
                      <a:pt x="695" y="304"/>
                      <a:pt x="698" y="306"/>
                    </a:cubicBezTo>
                    <a:cubicBezTo>
                      <a:pt x="700" y="308"/>
                      <a:pt x="704" y="309"/>
                      <a:pt x="707" y="310"/>
                    </a:cubicBezTo>
                    <a:cubicBezTo>
                      <a:pt x="707" y="310"/>
                      <a:pt x="708" y="310"/>
                      <a:pt x="708" y="311"/>
                    </a:cubicBezTo>
                    <a:cubicBezTo>
                      <a:pt x="756" y="262"/>
                      <a:pt x="803" y="215"/>
                      <a:pt x="847" y="171"/>
                    </a:cubicBezTo>
                    <a:cubicBezTo>
                      <a:pt x="847" y="170"/>
                      <a:pt x="847" y="169"/>
                      <a:pt x="847" y="168"/>
                    </a:cubicBezTo>
                    <a:cubicBezTo>
                      <a:pt x="843" y="162"/>
                      <a:pt x="837" y="155"/>
                      <a:pt x="832" y="149"/>
                    </a:cubicBezTo>
                    <a:cubicBezTo>
                      <a:pt x="786" y="196"/>
                      <a:pt x="737" y="245"/>
                      <a:pt x="687" y="296"/>
                    </a:cubicBezTo>
                    <a:cubicBezTo>
                      <a:pt x="688" y="297"/>
                      <a:pt x="689" y="298"/>
                      <a:pt x="690" y="300"/>
                    </a:cubicBezTo>
                    <a:close/>
                    <a:moveTo>
                      <a:pt x="640" y="279"/>
                    </a:moveTo>
                    <a:cubicBezTo>
                      <a:pt x="648" y="280"/>
                      <a:pt x="657" y="280"/>
                      <a:pt x="665" y="283"/>
                    </a:cubicBezTo>
                    <a:cubicBezTo>
                      <a:pt x="718" y="230"/>
                      <a:pt x="769" y="179"/>
                      <a:pt x="816" y="131"/>
                    </a:cubicBezTo>
                    <a:cubicBezTo>
                      <a:pt x="814" y="128"/>
                      <a:pt x="811" y="125"/>
                      <a:pt x="808" y="123"/>
                    </a:cubicBezTo>
                    <a:cubicBezTo>
                      <a:pt x="806" y="120"/>
                      <a:pt x="803" y="118"/>
                      <a:pt x="801" y="115"/>
                    </a:cubicBezTo>
                    <a:cubicBezTo>
                      <a:pt x="750" y="166"/>
                      <a:pt x="696" y="221"/>
                      <a:pt x="639" y="279"/>
                    </a:cubicBezTo>
                    <a:cubicBezTo>
                      <a:pt x="639" y="279"/>
                      <a:pt x="640" y="279"/>
                      <a:pt x="640" y="279"/>
                    </a:cubicBezTo>
                    <a:close/>
                    <a:moveTo>
                      <a:pt x="925" y="429"/>
                    </a:moveTo>
                    <a:cubicBezTo>
                      <a:pt x="926" y="424"/>
                      <a:pt x="924" y="419"/>
                      <a:pt x="922" y="415"/>
                    </a:cubicBezTo>
                    <a:cubicBezTo>
                      <a:pt x="922" y="413"/>
                      <a:pt x="921" y="412"/>
                      <a:pt x="920" y="411"/>
                    </a:cubicBezTo>
                    <a:cubicBezTo>
                      <a:pt x="918" y="415"/>
                      <a:pt x="919" y="419"/>
                      <a:pt x="918" y="423"/>
                    </a:cubicBezTo>
                    <a:cubicBezTo>
                      <a:pt x="917" y="425"/>
                      <a:pt x="916" y="426"/>
                      <a:pt x="916" y="428"/>
                    </a:cubicBezTo>
                    <a:cubicBezTo>
                      <a:pt x="915" y="430"/>
                      <a:pt x="915" y="432"/>
                      <a:pt x="914" y="434"/>
                    </a:cubicBezTo>
                    <a:cubicBezTo>
                      <a:pt x="912" y="438"/>
                      <a:pt x="908" y="440"/>
                      <a:pt x="907" y="444"/>
                    </a:cubicBezTo>
                    <a:cubicBezTo>
                      <a:pt x="907" y="444"/>
                      <a:pt x="907" y="445"/>
                      <a:pt x="907" y="446"/>
                    </a:cubicBezTo>
                    <a:cubicBezTo>
                      <a:pt x="906" y="446"/>
                      <a:pt x="905" y="445"/>
                      <a:pt x="905" y="445"/>
                    </a:cubicBezTo>
                    <a:cubicBezTo>
                      <a:pt x="903" y="445"/>
                      <a:pt x="902" y="447"/>
                      <a:pt x="902" y="448"/>
                    </a:cubicBezTo>
                    <a:cubicBezTo>
                      <a:pt x="901" y="451"/>
                      <a:pt x="901" y="454"/>
                      <a:pt x="901" y="456"/>
                    </a:cubicBezTo>
                    <a:cubicBezTo>
                      <a:pt x="909" y="449"/>
                      <a:pt x="916" y="441"/>
                      <a:pt x="924" y="434"/>
                    </a:cubicBezTo>
                    <a:cubicBezTo>
                      <a:pt x="924" y="432"/>
                      <a:pt x="925" y="430"/>
                      <a:pt x="925" y="429"/>
                    </a:cubicBezTo>
                    <a:close/>
                    <a:moveTo>
                      <a:pt x="911" y="483"/>
                    </a:moveTo>
                    <a:cubicBezTo>
                      <a:pt x="913" y="483"/>
                      <a:pt x="917" y="484"/>
                      <a:pt x="919" y="482"/>
                    </a:cubicBezTo>
                    <a:cubicBezTo>
                      <a:pt x="920" y="481"/>
                      <a:pt x="920" y="480"/>
                      <a:pt x="920" y="479"/>
                    </a:cubicBezTo>
                    <a:cubicBezTo>
                      <a:pt x="921" y="476"/>
                      <a:pt x="921" y="474"/>
                      <a:pt x="922" y="471"/>
                    </a:cubicBezTo>
                    <a:cubicBezTo>
                      <a:pt x="918" y="475"/>
                      <a:pt x="914" y="479"/>
                      <a:pt x="910" y="483"/>
                    </a:cubicBezTo>
                    <a:cubicBezTo>
                      <a:pt x="910" y="483"/>
                      <a:pt x="910" y="483"/>
                      <a:pt x="911" y="483"/>
                    </a:cubicBezTo>
                    <a:close/>
                    <a:moveTo>
                      <a:pt x="874" y="419"/>
                    </a:moveTo>
                    <a:cubicBezTo>
                      <a:pt x="872" y="414"/>
                      <a:pt x="870" y="410"/>
                      <a:pt x="868" y="405"/>
                    </a:cubicBezTo>
                    <a:cubicBezTo>
                      <a:pt x="866" y="401"/>
                      <a:pt x="865" y="397"/>
                      <a:pt x="864" y="392"/>
                    </a:cubicBezTo>
                    <a:cubicBezTo>
                      <a:pt x="863" y="393"/>
                      <a:pt x="862" y="395"/>
                      <a:pt x="861" y="396"/>
                    </a:cubicBezTo>
                    <a:cubicBezTo>
                      <a:pt x="863" y="405"/>
                      <a:pt x="866" y="415"/>
                      <a:pt x="868" y="425"/>
                    </a:cubicBezTo>
                    <a:cubicBezTo>
                      <a:pt x="870" y="423"/>
                      <a:pt x="872" y="421"/>
                      <a:pt x="874" y="419"/>
                    </a:cubicBezTo>
                    <a:close/>
                    <a:moveTo>
                      <a:pt x="863" y="387"/>
                    </a:moveTo>
                    <a:cubicBezTo>
                      <a:pt x="863" y="384"/>
                      <a:pt x="863" y="381"/>
                      <a:pt x="864" y="378"/>
                    </a:cubicBezTo>
                    <a:cubicBezTo>
                      <a:pt x="864" y="376"/>
                      <a:pt x="863" y="373"/>
                      <a:pt x="862" y="370"/>
                    </a:cubicBezTo>
                    <a:cubicBezTo>
                      <a:pt x="862" y="369"/>
                      <a:pt x="862" y="368"/>
                      <a:pt x="863" y="367"/>
                    </a:cubicBezTo>
                    <a:cubicBezTo>
                      <a:pt x="863" y="366"/>
                      <a:pt x="864" y="366"/>
                      <a:pt x="865" y="366"/>
                    </a:cubicBezTo>
                    <a:cubicBezTo>
                      <a:pt x="866" y="366"/>
                      <a:pt x="866" y="366"/>
                      <a:pt x="867" y="367"/>
                    </a:cubicBezTo>
                    <a:cubicBezTo>
                      <a:pt x="869" y="369"/>
                      <a:pt x="870" y="373"/>
                      <a:pt x="873" y="377"/>
                    </a:cubicBezTo>
                    <a:cubicBezTo>
                      <a:pt x="874" y="378"/>
                      <a:pt x="875" y="379"/>
                      <a:pt x="876" y="380"/>
                    </a:cubicBezTo>
                    <a:cubicBezTo>
                      <a:pt x="881" y="375"/>
                      <a:pt x="886" y="370"/>
                      <a:pt x="891" y="365"/>
                    </a:cubicBezTo>
                    <a:cubicBezTo>
                      <a:pt x="890" y="362"/>
                      <a:pt x="888" y="358"/>
                      <a:pt x="886" y="356"/>
                    </a:cubicBezTo>
                    <a:cubicBezTo>
                      <a:pt x="884" y="352"/>
                      <a:pt x="881" y="348"/>
                      <a:pt x="879" y="344"/>
                    </a:cubicBezTo>
                    <a:cubicBezTo>
                      <a:pt x="871" y="352"/>
                      <a:pt x="862" y="361"/>
                      <a:pt x="854" y="369"/>
                    </a:cubicBezTo>
                    <a:cubicBezTo>
                      <a:pt x="856" y="378"/>
                      <a:pt x="858" y="387"/>
                      <a:pt x="861" y="396"/>
                    </a:cubicBezTo>
                    <a:cubicBezTo>
                      <a:pt x="862" y="395"/>
                      <a:pt x="863" y="393"/>
                      <a:pt x="864" y="392"/>
                    </a:cubicBezTo>
                    <a:cubicBezTo>
                      <a:pt x="864" y="391"/>
                      <a:pt x="863" y="389"/>
                      <a:pt x="863" y="387"/>
                    </a:cubicBezTo>
                    <a:close/>
                    <a:moveTo>
                      <a:pt x="869" y="427"/>
                    </a:moveTo>
                    <a:cubicBezTo>
                      <a:pt x="870" y="435"/>
                      <a:pt x="875" y="444"/>
                      <a:pt x="882" y="443"/>
                    </a:cubicBezTo>
                    <a:cubicBezTo>
                      <a:pt x="882" y="435"/>
                      <a:pt x="878" y="427"/>
                      <a:pt x="874" y="419"/>
                    </a:cubicBezTo>
                    <a:cubicBezTo>
                      <a:pt x="872" y="421"/>
                      <a:pt x="870" y="423"/>
                      <a:pt x="868" y="425"/>
                    </a:cubicBezTo>
                    <a:cubicBezTo>
                      <a:pt x="868" y="426"/>
                      <a:pt x="868" y="426"/>
                      <a:pt x="869" y="427"/>
                    </a:cubicBezTo>
                    <a:close/>
                    <a:moveTo>
                      <a:pt x="713" y="313"/>
                    </a:moveTo>
                    <a:cubicBezTo>
                      <a:pt x="714" y="314"/>
                      <a:pt x="714" y="316"/>
                      <a:pt x="714" y="318"/>
                    </a:cubicBezTo>
                    <a:cubicBezTo>
                      <a:pt x="715" y="321"/>
                      <a:pt x="714" y="324"/>
                      <a:pt x="715" y="327"/>
                    </a:cubicBezTo>
                    <a:cubicBezTo>
                      <a:pt x="716" y="329"/>
                      <a:pt x="716" y="332"/>
                      <a:pt x="717" y="334"/>
                    </a:cubicBezTo>
                    <a:cubicBezTo>
                      <a:pt x="763" y="288"/>
                      <a:pt x="808" y="243"/>
                      <a:pt x="851" y="199"/>
                    </a:cubicBezTo>
                    <a:cubicBezTo>
                      <a:pt x="850" y="198"/>
                      <a:pt x="850" y="197"/>
                      <a:pt x="850" y="196"/>
                    </a:cubicBezTo>
                    <a:cubicBezTo>
                      <a:pt x="847" y="188"/>
                      <a:pt x="847" y="179"/>
                      <a:pt x="847" y="171"/>
                    </a:cubicBezTo>
                    <a:cubicBezTo>
                      <a:pt x="803" y="215"/>
                      <a:pt x="756" y="262"/>
                      <a:pt x="708" y="311"/>
                    </a:cubicBezTo>
                    <a:cubicBezTo>
                      <a:pt x="710" y="311"/>
                      <a:pt x="711" y="312"/>
                      <a:pt x="713" y="313"/>
                    </a:cubicBezTo>
                    <a:close/>
                    <a:moveTo>
                      <a:pt x="386" y="193"/>
                    </a:moveTo>
                    <a:cubicBezTo>
                      <a:pt x="388" y="197"/>
                      <a:pt x="390" y="201"/>
                      <a:pt x="394" y="204"/>
                    </a:cubicBezTo>
                    <a:cubicBezTo>
                      <a:pt x="398" y="206"/>
                      <a:pt x="405" y="204"/>
                      <a:pt x="405" y="200"/>
                    </a:cubicBezTo>
                    <a:cubicBezTo>
                      <a:pt x="406" y="196"/>
                      <a:pt x="402" y="193"/>
                      <a:pt x="402" y="189"/>
                    </a:cubicBezTo>
                    <a:cubicBezTo>
                      <a:pt x="402" y="183"/>
                      <a:pt x="410" y="181"/>
                      <a:pt x="416" y="183"/>
                    </a:cubicBezTo>
                    <a:cubicBezTo>
                      <a:pt x="419" y="183"/>
                      <a:pt x="422" y="184"/>
                      <a:pt x="426" y="184"/>
                    </a:cubicBezTo>
                    <a:cubicBezTo>
                      <a:pt x="428" y="181"/>
                      <a:pt x="431" y="178"/>
                      <a:pt x="434" y="175"/>
                    </a:cubicBezTo>
                    <a:cubicBezTo>
                      <a:pt x="434" y="174"/>
                      <a:pt x="434" y="172"/>
                      <a:pt x="435" y="171"/>
                    </a:cubicBezTo>
                    <a:cubicBezTo>
                      <a:pt x="435" y="168"/>
                      <a:pt x="436" y="166"/>
                      <a:pt x="437" y="164"/>
                    </a:cubicBezTo>
                    <a:cubicBezTo>
                      <a:pt x="440" y="159"/>
                      <a:pt x="445" y="156"/>
                      <a:pt x="451" y="154"/>
                    </a:cubicBezTo>
                    <a:cubicBezTo>
                      <a:pt x="452" y="154"/>
                      <a:pt x="454" y="153"/>
                      <a:pt x="456" y="153"/>
                    </a:cubicBezTo>
                    <a:cubicBezTo>
                      <a:pt x="510" y="99"/>
                      <a:pt x="560" y="49"/>
                      <a:pt x="604" y="5"/>
                    </a:cubicBezTo>
                    <a:cubicBezTo>
                      <a:pt x="596" y="3"/>
                      <a:pt x="588" y="1"/>
                      <a:pt x="580" y="0"/>
                    </a:cubicBezTo>
                    <a:cubicBezTo>
                      <a:pt x="577" y="0"/>
                      <a:pt x="575" y="1"/>
                      <a:pt x="573" y="3"/>
                    </a:cubicBezTo>
                    <a:cubicBezTo>
                      <a:pt x="570" y="7"/>
                      <a:pt x="572" y="12"/>
                      <a:pt x="575" y="14"/>
                    </a:cubicBezTo>
                    <a:cubicBezTo>
                      <a:pt x="575" y="14"/>
                      <a:pt x="576" y="14"/>
                      <a:pt x="576" y="14"/>
                    </a:cubicBezTo>
                    <a:cubicBezTo>
                      <a:pt x="576" y="15"/>
                      <a:pt x="576" y="15"/>
                      <a:pt x="575" y="15"/>
                    </a:cubicBezTo>
                    <a:cubicBezTo>
                      <a:pt x="574" y="17"/>
                      <a:pt x="572" y="19"/>
                      <a:pt x="569" y="20"/>
                    </a:cubicBezTo>
                    <a:cubicBezTo>
                      <a:pt x="566" y="22"/>
                      <a:pt x="563" y="21"/>
                      <a:pt x="560" y="21"/>
                    </a:cubicBezTo>
                    <a:cubicBezTo>
                      <a:pt x="559" y="21"/>
                      <a:pt x="559" y="21"/>
                      <a:pt x="559" y="21"/>
                    </a:cubicBezTo>
                    <a:cubicBezTo>
                      <a:pt x="559" y="21"/>
                      <a:pt x="559" y="22"/>
                      <a:pt x="559" y="22"/>
                    </a:cubicBezTo>
                    <a:cubicBezTo>
                      <a:pt x="559" y="23"/>
                      <a:pt x="560" y="24"/>
                      <a:pt x="560" y="25"/>
                    </a:cubicBezTo>
                    <a:cubicBezTo>
                      <a:pt x="561" y="27"/>
                      <a:pt x="562" y="28"/>
                      <a:pt x="563" y="29"/>
                    </a:cubicBezTo>
                    <a:cubicBezTo>
                      <a:pt x="563" y="29"/>
                      <a:pt x="563" y="30"/>
                      <a:pt x="563" y="30"/>
                    </a:cubicBezTo>
                    <a:cubicBezTo>
                      <a:pt x="563" y="31"/>
                      <a:pt x="562" y="31"/>
                      <a:pt x="562" y="30"/>
                    </a:cubicBezTo>
                    <a:cubicBezTo>
                      <a:pt x="560" y="30"/>
                      <a:pt x="558" y="30"/>
                      <a:pt x="557" y="29"/>
                    </a:cubicBezTo>
                    <a:cubicBezTo>
                      <a:pt x="555" y="29"/>
                      <a:pt x="554" y="29"/>
                      <a:pt x="552" y="29"/>
                    </a:cubicBezTo>
                    <a:cubicBezTo>
                      <a:pt x="549" y="30"/>
                      <a:pt x="546" y="30"/>
                      <a:pt x="543" y="30"/>
                    </a:cubicBezTo>
                    <a:cubicBezTo>
                      <a:pt x="542" y="30"/>
                      <a:pt x="542" y="30"/>
                      <a:pt x="541" y="30"/>
                    </a:cubicBezTo>
                    <a:cubicBezTo>
                      <a:pt x="494" y="78"/>
                      <a:pt x="441" y="132"/>
                      <a:pt x="384" y="190"/>
                    </a:cubicBezTo>
                    <a:cubicBezTo>
                      <a:pt x="384" y="191"/>
                      <a:pt x="385" y="192"/>
                      <a:pt x="386" y="193"/>
                    </a:cubicBezTo>
                    <a:close/>
                    <a:moveTo>
                      <a:pt x="445" y="69"/>
                    </a:moveTo>
                    <a:cubicBezTo>
                      <a:pt x="448" y="69"/>
                      <a:pt x="450" y="69"/>
                      <a:pt x="452" y="69"/>
                    </a:cubicBezTo>
                    <a:cubicBezTo>
                      <a:pt x="453" y="69"/>
                      <a:pt x="454" y="70"/>
                      <a:pt x="453" y="71"/>
                    </a:cubicBezTo>
                    <a:cubicBezTo>
                      <a:pt x="452" y="73"/>
                      <a:pt x="448" y="73"/>
                      <a:pt x="446" y="74"/>
                    </a:cubicBezTo>
                    <a:cubicBezTo>
                      <a:pt x="443" y="75"/>
                      <a:pt x="439" y="76"/>
                      <a:pt x="436" y="78"/>
                    </a:cubicBezTo>
                    <a:cubicBezTo>
                      <a:pt x="434" y="78"/>
                      <a:pt x="432" y="79"/>
                      <a:pt x="430" y="80"/>
                    </a:cubicBezTo>
                    <a:cubicBezTo>
                      <a:pt x="406" y="105"/>
                      <a:pt x="380" y="131"/>
                      <a:pt x="353" y="158"/>
                    </a:cubicBezTo>
                    <a:cubicBezTo>
                      <a:pt x="354" y="159"/>
                      <a:pt x="356" y="160"/>
                      <a:pt x="357" y="161"/>
                    </a:cubicBezTo>
                    <a:cubicBezTo>
                      <a:pt x="359" y="164"/>
                      <a:pt x="361" y="168"/>
                      <a:pt x="364" y="170"/>
                    </a:cubicBezTo>
                    <a:cubicBezTo>
                      <a:pt x="365" y="171"/>
                      <a:pt x="366" y="171"/>
                      <a:pt x="367" y="172"/>
                    </a:cubicBezTo>
                    <a:cubicBezTo>
                      <a:pt x="413" y="126"/>
                      <a:pt x="456" y="83"/>
                      <a:pt x="495" y="44"/>
                    </a:cubicBezTo>
                    <a:cubicBezTo>
                      <a:pt x="494" y="44"/>
                      <a:pt x="494" y="44"/>
                      <a:pt x="494" y="44"/>
                    </a:cubicBezTo>
                    <a:cubicBezTo>
                      <a:pt x="490" y="46"/>
                      <a:pt x="487" y="48"/>
                      <a:pt x="483" y="48"/>
                    </a:cubicBezTo>
                    <a:cubicBezTo>
                      <a:pt x="480" y="47"/>
                      <a:pt x="478" y="47"/>
                      <a:pt x="476" y="45"/>
                    </a:cubicBezTo>
                    <a:cubicBezTo>
                      <a:pt x="475" y="45"/>
                      <a:pt x="474" y="44"/>
                      <a:pt x="473" y="43"/>
                    </a:cubicBezTo>
                    <a:cubicBezTo>
                      <a:pt x="472" y="43"/>
                      <a:pt x="472" y="42"/>
                      <a:pt x="472" y="41"/>
                    </a:cubicBezTo>
                    <a:cubicBezTo>
                      <a:pt x="472" y="38"/>
                      <a:pt x="474" y="39"/>
                      <a:pt x="476" y="38"/>
                    </a:cubicBezTo>
                    <a:cubicBezTo>
                      <a:pt x="478" y="38"/>
                      <a:pt x="481" y="38"/>
                      <a:pt x="483" y="38"/>
                    </a:cubicBezTo>
                    <a:cubicBezTo>
                      <a:pt x="484" y="38"/>
                      <a:pt x="487" y="40"/>
                      <a:pt x="487" y="38"/>
                    </a:cubicBezTo>
                    <a:cubicBezTo>
                      <a:pt x="486" y="36"/>
                      <a:pt x="485" y="34"/>
                      <a:pt x="484" y="34"/>
                    </a:cubicBezTo>
                    <a:cubicBezTo>
                      <a:pt x="483" y="33"/>
                      <a:pt x="482" y="33"/>
                      <a:pt x="482" y="33"/>
                    </a:cubicBezTo>
                    <a:cubicBezTo>
                      <a:pt x="481" y="33"/>
                      <a:pt x="481" y="32"/>
                      <a:pt x="480" y="32"/>
                    </a:cubicBezTo>
                    <a:cubicBezTo>
                      <a:pt x="480" y="32"/>
                      <a:pt x="479" y="31"/>
                      <a:pt x="479" y="31"/>
                    </a:cubicBezTo>
                    <a:cubicBezTo>
                      <a:pt x="467" y="43"/>
                      <a:pt x="455" y="55"/>
                      <a:pt x="443" y="68"/>
                    </a:cubicBezTo>
                    <a:cubicBezTo>
                      <a:pt x="444" y="68"/>
                      <a:pt x="444" y="68"/>
                      <a:pt x="445" y="69"/>
                    </a:cubicBezTo>
                    <a:close/>
                    <a:moveTo>
                      <a:pt x="271" y="191"/>
                    </a:moveTo>
                    <a:cubicBezTo>
                      <a:pt x="283" y="181"/>
                      <a:pt x="296" y="168"/>
                      <a:pt x="311" y="166"/>
                    </a:cubicBezTo>
                    <a:cubicBezTo>
                      <a:pt x="332" y="145"/>
                      <a:pt x="352" y="125"/>
                      <a:pt x="372" y="105"/>
                    </a:cubicBezTo>
                    <a:cubicBezTo>
                      <a:pt x="368" y="104"/>
                      <a:pt x="363" y="103"/>
                      <a:pt x="362" y="99"/>
                    </a:cubicBezTo>
                    <a:cubicBezTo>
                      <a:pt x="361" y="97"/>
                      <a:pt x="363" y="93"/>
                      <a:pt x="364" y="91"/>
                    </a:cubicBezTo>
                    <a:cubicBezTo>
                      <a:pt x="365" y="89"/>
                      <a:pt x="364" y="87"/>
                      <a:pt x="362" y="88"/>
                    </a:cubicBezTo>
                    <a:cubicBezTo>
                      <a:pt x="360" y="88"/>
                      <a:pt x="359" y="90"/>
                      <a:pt x="358" y="91"/>
                    </a:cubicBezTo>
                    <a:cubicBezTo>
                      <a:pt x="355" y="94"/>
                      <a:pt x="354" y="98"/>
                      <a:pt x="352" y="101"/>
                    </a:cubicBezTo>
                    <a:cubicBezTo>
                      <a:pt x="349" y="107"/>
                      <a:pt x="342" y="110"/>
                      <a:pt x="335" y="112"/>
                    </a:cubicBezTo>
                    <a:cubicBezTo>
                      <a:pt x="331" y="114"/>
                      <a:pt x="327" y="116"/>
                      <a:pt x="323" y="117"/>
                    </a:cubicBezTo>
                    <a:cubicBezTo>
                      <a:pt x="295" y="146"/>
                      <a:pt x="265" y="176"/>
                      <a:pt x="234" y="207"/>
                    </a:cubicBezTo>
                    <a:cubicBezTo>
                      <a:pt x="247" y="208"/>
                      <a:pt x="261" y="200"/>
                      <a:pt x="271" y="191"/>
                    </a:cubicBezTo>
                    <a:close/>
                    <a:moveTo>
                      <a:pt x="432" y="44"/>
                    </a:moveTo>
                    <a:cubicBezTo>
                      <a:pt x="432" y="45"/>
                      <a:pt x="432" y="45"/>
                      <a:pt x="432" y="45"/>
                    </a:cubicBezTo>
                    <a:cubicBezTo>
                      <a:pt x="434" y="51"/>
                      <a:pt x="428" y="54"/>
                      <a:pt x="424" y="57"/>
                    </a:cubicBezTo>
                    <a:cubicBezTo>
                      <a:pt x="423" y="57"/>
                      <a:pt x="432" y="64"/>
                      <a:pt x="433" y="65"/>
                    </a:cubicBezTo>
                    <a:cubicBezTo>
                      <a:pt x="436" y="66"/>
                      <a:pt x="439" y="67"/>
                      <a:pt x="443" y="68"/>
                    </a:cubicBezTo>
                    <a:cubicBezTo>
                      <a:pt x="455" y="55"/>
                      <a:pt x="467" y="43"/>
                      <a:pt x="479" y="31"/>
                    </a:cubicBezTo>
                    <a:cubicBezTo>
                      <a:pt x="477" y="30"/>
                      <a:pt x="474" y="28"/>
                      <a:pt x="471" y="27"/>
                    </a:cubicBezTo>
                    <a:cubicBezTo>
                      <a:pt x="465" y="25"/>
                      <a:pt x="459" y="25"/>
                      <a:pt x="453" y="25"/>
                    </a:cubicBezTo>
                    <a:cubicBezTo>
                      <a:pt x="452" y="26"/>
                      <a:pt x="451" y="26"/>
                      <a:pt x="450" y="26"/>
                    </a:cubicBezTo>
                    <a:cubicBezTo>
                      <a:pt x="444" y="32"/>
                      <a:pt x="438" y="38"/>
                      <a:pt x="432" y="44"/>
                    </a:cubicBezTo>
                    <a:cubicBezTo>
                      <a:pt x="432" y="44"/>
                      <a:pt x="432" y="44"/>
                      <a:pt x="432" y="44"/>
                    </a:cubicBezTo>
                    <a:close/>
                    <a:moveTo>
                      <a:pt x="369" y="80"/>
                    </a:moveTo>
                    <a:cubicBezTo>
                      <a:pt x="372" y="83"/>
                      <a:pt x="374" y="86"/>
                      <a:pt x="374" y="90"/>
                    </a:cubicBezTo>
                    <a:cubicBezTo>
                      <a:pt x="386" y="91"/>
                      <a:pt x="395" y="79"/>
                      <a:pt x="402" y="69"/>
                    </a:cubicBezTo>
                    <a:cubicBezTo>
                      <a:pt x="405" y="64"/>
                      <a:pt x="409" y="60"/>
                      <a:pt x="413" y="57"/>
                    </a:cubicBezTo>
                    <a:cubicBezTo>
                      <a:pt x="415" y="55"/>
                      <a:pt x="417" y="54"/>
                      <a:pt x="419" y="53"/>
                    </a:cubicBezTo>
                    <a:cubicBezTo>
                      <a:pt x="421" y="51"/>
                      <a:pt x="423" y="50"/>
                      <a:pt x="425" y="48"/>
                    </a:cubicBezTo>
                    <a:cubicBezTo>
                      <a:pt x="425" y="48"/>
                      <a:pt x="425" y="47"/>
                      <a:pt x="425" y="47"/>
                    </a:cubicBezTo>
                    <a:cubicBezTo>
                      <a:pt x="426" y="45"/>
                      <a:pt x="428" y="44"/>
                      <a:pt x="430" y="44"/>
                    </a:cubicBezTo>
                    <a:cubicBezTo>
                      <a:pt x="431" y="44"/>
                      <a:pt x="431" y="44"/>
                      <a:pt x="432" y="44"/>
                    </a:cubicBezTo>
                    <a:cubicBezTo>
                      <a:pt x="438" y="38"/>
                      <a:pt x="444" y="32"/>
                      <a:pt x="450" y="26"/>
                    </a:cubicBezTo>
                    <a:cubicBezTo>
                      <a:pt x="438" y="28"/>
                      <a:pt x="427" y="33"/>
                      <a:pt x="417" y="38"/>
                    </a:cubicBezTo>
                    <a:cubicBezTo>
                      <a:pt x="407" y="42"/>
                      <a:pt x="398" y="47"/>
                      <a:pt x="388" y="51"/>
                    </a:cubicBezTo>
                    <a:cubicBezTo>
                      <a:pt x="380" y="60"/>
                      <a:pt x="372" y="68"/>
                      <a:pt x="363" y="76"/>
                    </a:cubicBezTo>
                    <a:cubicBezTo>
                      <a:pt x="363" y="76"/>
                      <a:pt x="363" y="76"/>
                      <a:pt x="363" y="76"/>
                    </a:cubicBezTo>
                    <a:cubicBezTo>
                      <a:pt x="365" y="77"/>
                      <a:pt x="367" y="78"/>
                      <a:pt x="369" y="80"/>
                    </a:cubicBezTo>
                    <a:close/>
                    <a:moveTo>
                      <a:pt x="877" y="382"/>
                    </a:moveTo>
                    <a:cubicBezTo>
                      <a:pt x="878" y="384"/>
                      <a:pt x="879" y="387"/>
                      <a:pt x="881" y="388"/>
                    </a:cubicBezTo>
                    <a:cubicBezTo>
                      <a:pt x="882" y="388"/>
                      <a:pt x="883" y="388"/>
                      <a:pt x="883" y="388"/>
                    </a:cubicBezTo>
                    <a:cubicBezTo>
                      <a:pt x="885" y="388"/>
                      <a:pt x="886" y="389"/>
                      <a:pt x="887" y="388"/>
                    </a:cubicBezTo>
                    <a:cubicBezTo>
                      <a:pt x="889" y="387"/>
                      <a:pt x="891" y="384"/>
                      <a:pt x="892" y="382"/>
                    </a:cubicBezTo>
                    <a:cubicBezTo>
                      <a:pt x="893" y="379"/>
                      <a:pt x="893" y="376"/>
                      <a:pt x="893" y="373"/>
                    </a:cubicBezTo>
                    <a:cubicBezTo>
                      <a:pt x="893" y="370"/>
                      <a:pt x="892" y="368"/>
                      <a:pt x="891" y="365"/>
                    </a:cubicBezTo>
                    <a:cubicBezTo>
                      <a:pt x="886" y="370"/>
                      <a:pt x="881" y="375"/>
                      <a:pt x="876" y="380"/>
                    </a:cubicBezTo>
                    <a:cubicBezTo>
                      <a:pt x="876" y="381"/>
                      <a:pt x="877" y="382"/>
                      <a:pt x="877" y="382"/>
                    </a:cubicBezTo>
                    <a:close/>
                    <a:moveTo>
                      <a:pt x="489" y="285"/>
                    </a:moveTo>
                    <a:cubicBezTo>
                      <a:pt x="490" y="286"/>
                      <a:pt x="490" y="287"/>
                      <a:pt x="491" y="288"/>
                    </a:cubicBezTo>
                    <a:cubicBezTo>
                      <a:pt x="574" y="203"/>
                      <a:pt x="654" y="123"/>
                      <a:pt x="722" y="54"/>
                    </a:cubicBezTo>
                    <a:cubicBezTo>
                      <a:pt x="715" y="50"/>
                      <a:pt x="708" y="46"/>
                      <a:pt x="701" y="42"/>
                    </a:cubicBezTo>
                    <a:cubicBezTo>
                      <a:pt x="635" y="108"/>
                      <a:pt x="557" y="186"/>
                      <a:pt x="475" y="269"/>
                    </a:cubicBezTo>
                    <a:cubicBezTo>
                      <a:pt x="481" y="274"/>
                      <a:pt x="485" y="279"/>
                      <a:pt x="489" y="285"/>
                    </a:cubicBezTo>
                    <a:close/>
                    <a:moveTo>
                      <a:pt x="223" y="202"/>
                    </a:moveTo>
                    <a:cubicBezTo>
                      <a:pt x="227" y="205"/>
                      <a:pt x="231" y="206"/>
                      <a:pt x="234" y="207"/>
                    </a:cubicBezTo>
                    <a:cubicBezTo>
                      <a:pt x="265" y="176"/>
                      <a:pt x="295" y="146"/>
                      <a:pt x="323" y="117"/>
                    </a:cubicBezTo>
                    <a:cubicBezTo>
                      <a:pt x="322" y="117"/>
                      <a:pt x="322" y="118"/>
                      <a:pt x="322" y="118"/>
                    </a:cubicBezTo>
                    <a:cubicBezTo>
                      <a:pt x="313" y="121"/>
                      <a:pt x="305" y="124"/>
                      <a:pt x="296" y="128"/>
                    </a:cubicBezTo>
                    <a:cubicBezTo>
                      <a:pt x="292" y="130"/>
                      <a:pt x="288" y="131"/>
                      <a:pt x="283" y="133"/>
                    </a:cubicBezTo>
                    <a:cubicBezTo>
                      <a:pt x="281" y="134"/>
                      <a:pt x="279" y="135"/>
                      <a:pt x="277" y="136"/>
                    </a:cubicBezTo>
                    <a:cubicBezTo>
                      <a:pt x="275" y="136"/>
                      <a:pt x="274" y="136"/>
                      <a:pt x="273" y="138"/>
                    </a:cubicBezTo>
                    <a:cubicBezTo>
                      <a:pt x="273" y="139"/>
                      <a:pt x="273" y="140"/>
                      <a:pt x="274" y="142"/>
                    </a:cubicBezTo>
                    <a:cubicBezTo>
                      <a:pt x="274" y="146"/>
                      <a:pt x="276" y="149"/>
                      <a:pt x="277" y="153"/>
                    </a:cubicBezTo>
                    <a:cubicBezTo>
                      <a:pt x="277" y="157"/>
                      <a:pt x="276" y="161"/>
                      <a:pt x="273" y="163"/>
                    </a:cubicBezTo>
                    <a:cubicBezTo>
                      <a:pt x="267" y="168"/>
                      <a:pt x="258" y="166"/>
                      <a:pt x="251" y="166"/>
                    </a:cubicBezTo>
                    <a:cubicBezTo>
                      <a:pt x="247" y="166"/>
                      <a:pt x="244" y="167"/>
                      <a:pt x="241" y="168"/>
                    </a:cubicBezTo>
                    <a:cubicBezTo>
                      <a:pt x="236" y="173"/>
                      <a:pt x="230" y="178"/>
                      <a:pt x="225" y="184"/>
                    </a:cubicBezTo>
                    <a:cubicBezTo>
                      <a:pt x="223" y="190"/>
                      <a:pt x="222" y="196"/>
                      <a:pt x="223" y="202"/>
                    </a:cubicBezTo>
                    <a:close/>
                    <a:moveTo>
                      <a:pt x="372" y="177"/>
                    </a:moveTo>
                    <a:cubicBezTo>
                      <a:pt x="377" y="181"/>
                      <a:pt x="380" y="185"/>
                      <a:pt x="384" y="190"/>
                    </a:cubicBezTo>
                    <a:cubicBezTo>
                      <a:pt x="441" y="132"/>
                      <a:pt x="494" y="78"/>
                      <a:pt x="541" y="30"/>
                    </a:cubicBezTo>
                    <a:cubicBezTo>
                      <a:pt x="525" y="32"/>
                      <a:pt x="509" y="37"/>
                      <a:pt x="495" y="44"/>
                    </a:cubicBezTo>
                    <a:cubicBezTo>
                      <a:pt x="456" y="83"/>
                      <a:pt x="413" y="126"/>
                      <a:pt x="367" y="172"/>
                    </a:cubicBezTo>
                    <a:cubicBezTo>
                      <a:pt x="369" y="174"/>
                      <a:pt x="371" y="175"/>
                      <a:pt x="372" y="177"/>
                    </a:cubicBezTo>
                    <a:close/>
                    <a:moveTo>
                      <a:pt x="505" y="178"/>
                    </a:moveTo>
                    <a:cubicBezTo>
                      <a:pt x="505" y="178"/>
                      <a:pt x="505" y="179"/>
                      <a:pt x="505" y="179"/>
                    </a:cubicBezTo>
                    <a:cubicBezTo>
                      <a:pt x="505" y="179"/>
                      <a:pt x="505" y="180"/>
                      <a:pt x="504" y="180"/>
                    </a:cubicBezTo>
                    <a:cubicBezTo>
                      <a:pt x="502" y="181"/>
                      <a:pt x="500" y="181"/>
                      <a:pt x="498" y="180"/>
                    </a:cubicBezTo>
                    <a:cubicBezTo>
                      <a:pt x="488" y="190"/>
                      <a:pt x="479" y="199"/>
                      <a:pt x="469" y="209"/>
                    </a:cubicBezTo>
                    <a:cubicBezTo>
                      <a:pt x="470" y="208"/>
                      <a:pt x="471" y="208"/>
                      <a:pt x="473" y="208"/>
                    </a:cubicBezTo>
                    <a:cubicBezTo>
                      <a:pt x="474" y="208"/>
                      <a:pt x="476" y="209"/>
                      <a:pt x="477" y="211"/>
                    </a:cubicBezTo>
                    <a:cubicBezTo>
                      <a:pt x="478" y="213"/>
                      <a:pt x="477" y="215"/>
                      <a:pt x="477" y="218"/>
                    </a:cubicBezTo>
                    <a:cubicBezTo>
                      <a:pt x="477" y="220"/>
                      <a:pt x="476" y="223"/>
                      <a:pt x="476" y="226"/>
                    </a:cubicBezTo>
                    <a:cubicBezTo>
                      <a:pt x="474" y="231"/>
                      <a:pt x="470" y="237"/>
                      <a:pt x="466" y="241"/>
                    </a:cubicBezTo>
                    <a:cubicBezTo>
                      <a:pt x="464" y="243"/>
                      <a:pt x="461" y="244"/>
                      <a:pt x="459" y="245"/>
                    </a:cubicBezTo>
                    <a:cubicBezTo>
                      <a:pt x="457" y="246"/>
                      <a:pt x="456" y="247"/>
                      <a:pt x="455" y="247"/>
                    </a:cubicBezTo>
                    <a:cubicBezTo>
                      <a:pt x="453" y="247"/>
                      <a:pt x="452" y="247"/>
                      <a:pt x="450" y="248"/>
                    </a:cubicBezTo>
                    <a:cubicBezTo>
                      <a:pt x="450" y="248"/>
                      <a:pt x="450" y="248"/>
                      <a:pt x="450" y="248"/>
                    </a:cubicBezTo>
                    <a:cubicBezTo>
                      <a:pt x="449" y="248"/>
                      <a:pt x="449" y="248"/>
                      <a:pt x="449" y="248"/>
                    </a:cubicBezTo>
                    <a:cubicBezTo>
                      <a:pt x="450" y="250"/>
                      <a:pt x="451" y="250"/>
                      <a:pt x="452" y="251"/>
                    </a:cubicBezTo>
                    <a:cubicBezTo>
                      <a:pt x="453" y="252"/>
                      <a:pt x="455" y="253"/>
                      <a:pt x="456" y="253"/>
                    </a:cubicBezTo>
                    <a:cubicBezTo>
                      <a:pt x="457" y="254"/>
                      <a:pt x="457" y="254"/>
                      <a:pt x="458" y="255"/>
                    </a:cubicBezTo>
                    <a:cubicBezTo>
                      <a:pt x="539" y="173"/>
                      <a:pt x="615" y="96"/>
                      <a:pt x="679" y="31"/>
                    </a:cubicBezTo>
                    <a:cubicBezTo>
                      <a:pt x="671" y="28"/>
                      <a:pt x="663" y="24"/>
                      <a:pt x="655" y="21"/>
                    </a:cubicBezTo>
                    <a:cubicBezTo>
                      <a:pt x="610" y="67"/>
                      <a:pt x="559" y="119"/>
                      <a:pt x="503" y="174"/>
                    </a:cubicBezTo>
                    <a:cubicBezTo>
                      <a:pt x="504" y="175"/>
                      <a:pt x="505" y="177"/>
                      <a:pt x="505" y="178"/>
                    </a:cubicBezTo>
                    <a:close/>
                    <a:moveTo>
                      <a:pt x="475" y="269"/>
                    </a:moveTo>
                    <a:cubicBezTo>
                      <a:pt x="557" y="186"/>
                      <a:pt x="635" y="108"/>
                      <a:pt x="701" y="42"/>
                    </a:cubicBezTo>
                    <a:cubicBezTo>
                      <a:pt x="694" y="38"/>
                      <a:pt x="686" y="35"/>
                      <a:pt x="679" y="31"/>
                    </a:cubicBezTo>
                    <a:cubicBezTo>
                      <a:pt x="615" y="96"/>
                      <a:pt x="539" y="173"/>
                      <a:pt x="458" y="255"/>
                    </a:cubicBezTo>
                    <a:cubicBezTo>
                      <a:pt x="464" y="259"/>
                      <a:pt x="470" y="264"/>
                      <a:pt x="475" y="269"/>
                    </a:cubicBezTo>
                    <a:close/>
                    <a:moveTo>
                      <a:pt x="488" y="155"/>
                    </a:moveTo>
                    <a:cubicBezTo>
                      <a:pt x="490" y="158"/>
                      <a:pt x="493" y="161"/>
                      <a:pt x="495" y="165"/>
                    </a:cubicBezTo>
                    <a:cubicBezTo>
                      <a:pt x="496" y="167"/>
                      <a:pt x="498" y="169"/>
                      <a:pt x="501" y="171"/>
                    </a:cubicBezTo>
                    <a:cubicBezTo>
                      <a:pt x="502" y="172"/>
                      <a:pt x="503" y="173"/>
                      <a:pt x="503" y="174"/>
                    </a:cubicBezTo>
                    <a:cubicBezTo>
                      <a:pt x="559" y="119"/>
                      <a:pt x="610" y="67"/>
                      <a:pt x="655" y="21"/>
                    </a:cubicBezTo>
                    <a:cubicBezTo>
                      <a:pt x="646" y="18"/>
                      <a:pt x="637" y="14"/>
                      <a:pt x="628" y="12"/>
                    </a:cubicBezTo>
                    <a:cubicBezTo>
                      <a:pt x="586" y="54"/>
                      <a:pt x="538" y="102"/>
                      <a:pt x="487" y="154"/>
                    </a:cubicBezTo>
                    <a:cubicBezTo>
                      <a:pt x="487" y="154"/>
                      <a:pt x="488" y="155"/>
                      <a:pt x="488" y="155"/>
                    </a:cubicBezTo>
                    <a:close/>
                    <a:moveTo>
                      <a:pt x="7" y="416"/>
                    </a:moveTo>
                    <a:cubicBezTo>
                      <a:pt x="7" y="412"/>
                      <a:pt x="7" y="408"/>
                      <a:pt x="6" y="404"/>
                    </a:cubicBezTo>
                    <a:cubicBezTo>
                      <a:pt x="4" y="406"/>
                      <a:pt x="3" y="408"/>
                      <a:pt x="1" y="410"/>
                    </a:cubicBezTo>
                    <a:cubicBezTo>
                      <a:pt x="0" y="421"/>
                      <a:pt x="0" y="432"/>
                      <a:pt x="1" y="443"/>
                    </a:cubicBezTo>
                    <a:cubicBezTo>
                      <a:pt x="4" y="440"/>
                      <a:pt x="7" y="436"/>
                      <a:pt x="10" y="433"/>
                    </a:cubicBezTo>
                    <a:cubicBezTo>
                      <a:pt x="9" y="427"/>
                      <a:pt x="8" y="422"/>
                      <a:pt x="7" y="416"/>
                    </a:cubicBezTo>
                    <a:close/>
                    <a:moveTo>
                      <a:pt x="459" y="153"/>
                    </a:moveTo>
                    <a:cubicBezTo>
                      <a:pt x="460" y="154"/>
                      <a:pt x="462" y="154"/>
                      <a:pt x="463" y="154"/>
                    </a:cubicBezTo>
                    <a:cubicBezTo>
                      <a:pt x="465" y="155"/>
                      <a:pt x="466" y="156"/>
                      <a:pt x="468" y="157"/>
                    </a:cubicBezTo>
                    <a:cubicBezTo>
                      <a:pt x="469" y="157"/>
                      <a:pt x="470" y="158"/>
                      <a:pt x="471" y="157"/>
                    </a:cubicBezTo>
                    <a:cubicBezTo>
                      <a:pt x="472" y="156"/>
                      <a:pt x="472" y="155"/>
                      <a:pt x="472" y="154"/>
                    </a:cubicBezTo>
                    <a:cubicBezTo>
                      <a:pt x="472" y="153"/>
                      <a:pt x="473" y="152"/>
                      <a:pt x="473" y="151"/>
                    </a:cubicBezTo>
                    <a:cubicBezTo>
                      <a:pt x="474" y="149"/>
                      <a:pt x="474" y="147"/>
                      <a:pt x="476" y="146"/>
                    </a:cubicBezTo>
                    <a:cubicBezTo>
                      <a:pt x="477" y="146"/>
                      <a:pt x="478" y="147"/>
                      <a:pt x="478" y="147"/>
                    </a:cubicBezTo>
                    <a:cubicBezTo>
                      <a:pt x="481" y="149"/>
                      <a:pt x="485" y="151"/>
                      <a:pt x="487" y="154"/>
                    </a:cubicBezTo>
                    <a:cubicBezTo>
                      <a:pt x="538" y="102"/>
                      <a:pt x="586" y="54"/>
                      <a:pt x="628" y="12"/>
                    </a:cubicBezTo>
                    <a:cubicBezTo>
                      <a:pt x="620" y="9"/>
                      <a:pt x="612" y="7"/>
                      <a:pt x="604" y="5"/>
                    </a:cubicBezTo>
                    <a:cubicBezTo>
                      <a:pt x="560" y="49"/>
                      <a:pt x="510" y="99"/>
                      <a:pt x="456" y="153"/>
                    </a:cubicBezTo>
                    <a:cubicBezTo>
                      <a:pt x="457" y="153"/>
                      <a:pt x="458" y="153"/>
                      <a:pt x="459" y="153"/>
                    </a:cubicBezTo>
                    <a:close/>
                  </a:path>
                </a:pathLst>
              </a:custGeom>
              <a:no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44" name="Freeform 19">
              <a:extLst>
                <a:ext uri="{FF2B5EF4-FFF2-40B4-BE49-F238E27FC236}">
                  <a16:creationId xmlns:a16="http://schemas.microsoft.com/office/drawing/2014/main" id="{9ABB304A-5D70-044A-92E0-8A90C1E95390}"/>
                </a:ext>
              </a:extLst>
            </p:cNvPr>
            <p:cNvSpPr>
              <a:spLocks/>
            </p:cNvSpPr>
            <p:nvPr userDrawn="1"/>
          </p:nvSpPr>
          <p:spPr bwMode="auto">
            <a:xfrm>
              <a:off x="3994150" y="5110163"/>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5" name="Freeform 20">
              <a:extLst>
                <a:ext uri="{FF2B5EF4-FFF2-40B4-BE49-F238E27FC236}">
                  <a16:creationId xmlns:a16="http://schemas.microsoft.com/office/drawing/2014/main" id="{47809058-A081-4D41-AC15-52A924357607}"/>
                </a:ext>
              </a:extLst>
            </p:cNvPr>
            <p:cNvSpPr>
              <a:spLocks/>
            </p:cNvSpPr>
            <p:nvPr userDrawn="1"/>
          </p:nvSpPr>
          <p:spPr bwMode="auto">
            <a:xfrm>
              <a:off x="7902575" y="2311400"/>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6" name="Freeform 21">
              <a:extLst>
                <a:ext uri="{FF2B5EF4-FFF2-40B4-BE49-F238E27FC236}">
                  <a16:creationId xmlns:a16="http://schemas.microsoft.com/office/drawing/2014/main" id="{7C511D61-FE0B-6840-BAE4-29112BB1A450}"/>
                </a:ext>
              </a:extLst>
            </p:cNvPr>
            <p:cNvSpPr>
              <a:spLocks/>
            </p:cNvSpPr>
            <p:nvPr userDrawn="1"/>
          </p:nvSpPr>
          <p:spPr bwMode="auto">
            <a:xfrm>
              <a:off x="8328025"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7" name="Freeform 22">
              <a:extLst>
                <a:ext uri="{FF2B5EF4-FFF2-40B4-BE49-F238E27FC236}">
                  <a16:creationId xmlns:a16="http://schemas.microsoft.com/office/drawing/2014/main" id="{5F627318-EF4A-6845-9BC2-31B9E15AF203}"/>
                </a:ext>
              </a:extLst>
            </p:cNvPr>
            <p:cNvSpPr>
              <a:spLocks/>
            </p:cNvSpPr>
            <p:nvPr userDrawn="1"/>
          </p:nvSpPr>
          <p:spPr bwMode="auto">
            <a:xfrm>
              <a:off x="7908925" y="5113338"/>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8" name="Freeform 23">
              <a:extLst>
                <a:ext uri="{FF2B5EF4-FFF2-40B4-BE49-F238E27FC236}">
                  <a16:creationId xmlns:a16="http://schemas.microsoft.com/office/drawing/2014/main" id="{1C86489F-7237-BE47-AA67-FC234CF6A6FC}"/>
                </a:ext>
              </a:extLst>
            </p:cNvPr>
            <p:cNvSpPr>
              <a:spLocks/>
            </p:cNvSpPr>
            <p:nvPr userDrawn="1"/>
          </p:nvSpPr>
          <p:spPr bwMode="auto">
            <a:xfrm>
              <a:off x="3994150" y="2319338"/>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9" name="Freeform 24">
              <a:extLst>
                <a:ext uri="{FF2B5EF4-FFF2-40B4-BE49-F238E27FC236}">
                  <a16:creationId xmlns:a16="http://schemas.microsoft.com/office/drawing/2014/main" id="{50D54382-3BB7-CB45-B00F-3AC515931A43}"/>
                </a:ext>
              </a:extLst>
            </p:cNvPr>
            <p:cNvSpPr>
              <a:spLocks/>
            </p:cNvSpPr>
            <p:nvPr userDrawn="1"/>
          </p:nvSpPr>
          <p:spPr bwMode="auto">
            <a:xfrm>
              <a:off x="3702050" y="3986213"/>
              <a:ext cx="373063" cy="1146175"/>
            </a:xfrm>
            <a:custGeom>
              <a:avLst/>
              <a:gdLst>
                <a:gd name="T0" fmla="*/ 98 w 98"/>
                <a:gd name="T1" fmla="*/ 301 h 301"/>
                <a:gd name="T2" fmla="*/ 0 w 98"/>
                <a:gd name="T3" fmla="*/ 0 h 301"/>
              </a:gdLst>
              <a:ahLst/>
              <a:cxnLst>
                <a:cxn ang="0">
                  <a:pos x="T0" y="T1"/>
                </a:cxn>
                <a:cxn ang="0">
                  <a:pos x="T2" y="T3"/>
                </a:cxn>
              </a:cxnLst>
              <a:rect l="0" t="0" r="r" b="b"/>
              <a:pathLst>
                <a:path w="98" h="301">
                  <a:moveTo>
                    <a:pt x="98" y="301"/>
                  </a:moveTo>
                  <a:cubicBezTo>
                    <a:pt x="39" y="212"/>
                    <a:pt x="5" y="106"/>
                    <a:pt x="0"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0" name="Freeform 25">
              <a:extLst>
                <a:ext uri="{FF2B5EF4-FFF2-40B4-BE49-F238E27FC236}">
                  <a16:creationId xmlns:a16="http://schemas.microsoft.com/office/drawing/2014/main" id="{63B2A783-AC69-D945-8F76-642B0B5E81DC}"/>
                </a:ext>
              </a:extLst>
            </p:cNvPr>
            <p:cNvSpPr>
              <a:spLocks/>
            </p:cNvSpPr>
            <p:nvPr userDrawn="1"/>
          </p:nvSpPr>
          <p:spPr bwMode="auto">
            <a:xfrm>
              <a:off x="3708400" y="2581275"/>
              <a:ext cx="369888" cy="1146175"/>
            </a:xfrm>
            <a:custGeom>
              <a:avLst/>
              <a:gdLst>
                <a:gd name="T0" fmla="*/ 0 w 97"/>
                <a:gd name="T1" fmla="*/ 301 h 301"/>
                <a:gd name="T2" fmla="*/ 24 w 97"/>
                <a:gd name="T3" fmla="*/ 142 h 301"/>
                <a:gd name="T4" fmla="*/ 97 w 97"/>
                <a:gd name="T5" fmla="*/ 0 h 301"/>
              </a:gdLst>
              <a:ahLst/>
              <a:cxnLst>
                <a:cxn ang="0">
                  <a:pos x="T0" y="T1"/>
                </a:cxn>
                <a:cxn ang="0">
                  <a:pos x="T2" y="T3"/>
                </a:cxn>
                <a:cxn ang="0">
                  <a:pos x="T4" y="T5"/>
                </a:cxn>
              </a:cxnLst>
              <a:rect l="0" t="0" r="r" b="b"/>
              <a:pathLst>
                <a:path w="97" h="301">
                  <a:moveTo>
                    <a:pt x="0" y="301"/>
                  </a:moveTo>
                  <a:cubicBezTo>
                    <a:pt x="3" y="247"/>
                    <a:pt x="9" y="194"/>
                    <a:pt x="24" y="142"/>
                  </a:cubicBezTo>
                  <a:cubicBezTo>
                    <a:pt x="38" y="90"/>
                    <a:pt x="62" y="40"/>
                    <a:pt x="97"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1" name="Freeform 26">
              <a:extLst>
                <a:ext uri="{FF2B5EF4-FFF2-40B4-BE49-F238E27FC236}">
                  <a16:creationId xmlns:a16="http://schemas.microsoft.com/office/drawing/2014/main" id="{3BCEECA2-F7A8-BD40-A1EC-2162B3ECD8BA}"/>
                </a:ext>
              </a:extLst>
            </p:cNvPr>
            <p:cNvSpPr>
              <a:spLocks/>
            </p:cNvSpPr>
            <p:nvPr userDrawn="1"/>
          </p:nvSpPr>
          <p:spPr bwMode="auto">
            <a:xfrm>
              <a:off x="8099425" y="2573338"/>
              <a:ext cx="377825" cy="1150937"/>
            </a:xfrm>
            <a:custGeom>
              <a:avLst/>
              <a:gdLst>
                <a:gd name="T0" fmla="*/ 0 w 99"/>
                <a:gd name="T1" fmla="*/ 0 h 302"/>
                <a:gd name="T2" fmla="*/ 35 w 99"/>
                <a:gd name="T3" fmla="*/ 59 h 302"/>
                <a:gd name="T4" fmla="*/ 99 w 99"/>
                <a:gd name="T5" fmla="*/ 302 h 302"/>
              </a:gdLst>
              <a:ahLst/>
              <a:cxnLst>
                <a:cxn ang="0">
                  <a:pos x="T0" y="T1"/>
                </a:cxn>
                <a:cxn ang="0">
                  <a:pos x="T2" y="T3"/>
                </a:cxn>
                <a:cxn ang="0">
                  <a:pos x="T4" y="T5"/>
                </a:cxn>
              </a:cxnLst>
              <a:rect l="0" t="0" r="r" b="b"/>
              <a:pathLst>
                <a:path w="99" h="302">
                  <a:moveTo>
                    <a:pt x="0" y="0"/>
                  </a:moveTo>
                  <a:cubicBezTo>
                    <a:pt x="14" y="18"/>
                    <a:pt x="25" y="38"/>
                    <a:pt x="35" y="59"/>
                  </a:cubicBezTo>
                  <a:cubicBezTo>
                    <a:pt x="70" y="135"/>
                    <a:pt x="94" y="218"/>
                    <a:pt x="99" y="302"/>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2" name="Freeform 27">
              <a:extLst>
                <a:ext uri="{FF2B5EF4-FFF2-40B4-BE49-F238E27FC236}">
                  <a16:creationId xmlns:a16="http://schemas.microsoft.com/office/drawing/2014/main" id="{63A2050A-6B0F-2042-9679-5133D3ED1D0D}"/>
                </a:ext>
              </a:extLst>
            </p:cNvPr>
            <p:cNvSpPr>
              <a:spLocks/>
            </p:cNvSpPr>
            <p:nvPr userDrawn="1"/>
          </p:nvSpPr>
          <p:spPr bwMode="auto">
            <a:xfrm>
              <a:off x="8110538" y="3983038"/>
              <a:ext cx="366712" cy="1157287"/>
            </a:xfrm>
            <a:custGeom>
              <a:avLst/>
              <a:gdLst>
                <a:gd name="T0" fmla="*/ 95 w 96"/>
                <a:gd name="T1" fmla="*/ 0 h 304"/>
                <a:gd name="T2" fmla="*/ 93 w 96"/>
                <a:gd name="T3" fmla="*/ 51 h 304"/>
                <a:gd name="T4" fmla="*/ 86 w 96"/>
                <a:gd name="T5" fmla="*/ 82 h 304"/>
                <a:gd name="T6" fmla="*/ 0 w 96"/>
                <a:gd name="T7" fmla="*/ 304 h 304"/>
              </a:gdLst>
              <a:ahLst/>
              <a:cxnLst>
                <a:cxn ang="0">
                  <a:pos x="T0" y="T1"/>
                </a:cxn>
                <a:cxn ang="0">
                  <a:pos x="T2" y="T3"/>
                </a:cxn>
                <a:cxn ang="0">
                  <a:pos x="T4" y="T5"/>
                </a:cxn>
                <a:cxn ang="0">
                  <a:pos x="T6" y="T7"/>
                </a:cxn>
              </a:cxnLst>
              <a:rect l="0" t="0" r="r" b="b"/>
              <a:pathLst>
                <a:path w="96" h="304">
                  <a:moveTo>
                    <a:pt x="95" y="0"/>
                  </a:moveTo>
                  <a:cubicBezTo>
                    <a:pt x="96" y="17"/>
                    <a:pt x="96" y="34"/>
                    <a:pt x="93" y="51"/>
                  </a:cubicBezTo>
                  <a:cubicBezTo>
                    <a:pt x="91" y="61"/>
                    <a:pt x="88" y="71"/>
                    <a:pt x="86" y="82"/>
                  </a:cubicBezTo>
                  <a:cubicBezTo>
                    <a:pt x="66" y="159"/>
                    <a:pt x="45" y="238"/>
                    <a:pt x="0" y="304"/>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90" name="Freeform 18">
              <a:extLst>
                <a:ext uri="{FF2B5EF4-FFF2-40B4-BE49-F238E27FC236}">
                  <a16:creationId xmlns:a16="http://schemas.microsoft.com/office/drawing/2014/main" id="{48A0DF6F-F238-9446-A917-915CAE0244D5}"/>
                </a:ext>
              </a:extLst>
            </p:cNvPr>
            <p:cNvSpPr>
              <a:spLocks/>
            </p:cNvSpPr>
            <p:nvPr userDrawn="1"/>
          </p:nvSpPr>
          <p:spPr bwMode="auto">
            <a:xfrm>
              <a:off x="3549650"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sp>
        <p:nvSpPr>
          <p:cNvPr id="97" name="Text Placeholder 23">
            <a:extLst>
              <a:ext uri="{FF2B5EF4-FFF2-40B4-BE49-F238E27FC236}">
                <a16:creationId xmlns:a16="http://schemas.microsoft.com/office/drawing/2014/main" id="{F8461E90-A497-7347-A343-678BD39DAAA5}"/>
              </a:ext>
            </a:extLst>
          </p:cNvPr>
          <p:cNvSpPr>
            <a:spLocks noGrp="1"/>
          </p:cNvSpPr>
          <p:nvPr>
            <p:ph type="body" sz="quarter" idx="21" hasCustomPrompt="1"/>
          </p:nvPr>
        </p:nvSpPr>
        <p:spPr>
          <a:xfrm>
            <a:off x="9444032" y="5084075"/>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107" name="Text Placeholder 23">
            <a:extLst>
              <a:ext uri="{FF2B5EF4-FFF2-40B4-BE49-F238E27FC236}">
                <a16:creationId xmlns:a16="http://schemas.microsoft.com/office/drawing/2014/main" id="{D1C8CE19-8720-4F40-BD8F-AAF446DD3A8B}"/>
              </a:ext>
            </a:extLst>
          </p:cNvPr>
          <p:cNvSpPr>
            <a:spLocks noGrp="1"/>
          </p:cNvSpPr>
          <p:nvPr>
            <p:ph type="body" sz="quarter" idx="22" hasCustomPrompt="1"/>
          </p:nvPr>
        </p:nvSpPr>
        <p:spPr>
          <a:xfrm>
            <a:off x="9798056" y="3576744"/>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108" name="Text Placeholder 23">
            <a:extLst>
              <a:ext uri="{FF2B5EF4-FFF2-40B4-BE49-F238E27FC236}">
                <a16:creationId xmlns:a16="http://schemas.microsoft.com/office/drawing/2014/main" id="{702796D0-BBCB-4C44-BCC9-0087AA68EE92}"/>
              </a:ext>
            </a:extLst>
          </p:cNvPr>
          <p:cNvSpPr>
            <a:spLocks noGrp="1"/>
          </p:cNvSpPr>
          <p:nvPr>
            <p:ph type="body" sz="quarter" idx="23" hasCustomPrompt="1"/>
          </p:nvPr>
        </p:nvSpPr>
        <p:spPr>
          <a:xfrm>
            <a:off x="9365460" y="2052516"/>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grpSp>
        <p:nvGrpSpPr>
          <p:cNvPr id="109" name="Group 108">
            <a:extLst>
              <a:ext uri="{FF2B5EF4-FFF2-40B4-BE49-F238E27FC236}">
                <a16:creationId xmlns:a16="http://schemas.microsoft.com/office/drawing/2014/main" id="{C3D3AAB8-51EE-BE47-96A7-F4C6EB71FBED}"/>
              </a:ext>
            </a:extLst>
          </p:cNvPr>
          <p:cNvGrpSpPr/>
          <p:nvPr userDrawn="1"/>
        </p:nvGrpSpPr>
        <p:grpSpPr>
          <a:xfrm>
            <a:off x="4830849" y="6407537"/>
            <a:ext cx="2530305" cy="138107"/>
            <a:chOff x="2502568" y="6027821"/>
            <a:chExt cx="6689559" cy="365125"/>
          </a:xfrm>
        </p:grpSpPr>
        <p:pic>
          <p:nvPicPr>
            <p:cNvPr id="110" name="Picture 109" descr="Text, logo&#10;&#10;Description automatically generated">
              <a:extLst>
                <a:ext uri="{FF2B5EF4-FFF2-40B4-BE49-F238E27FC236}">
                  <a16:creationId xmlns:a16="http://schemas.microsoft.com/office/drawing/2014/main" id="{F30378CC-EFC7-004D-86D9-0A066147AA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1" name="Picture 110" descr="Text, logo&#10;&#10;Description automatically generated">
              <a:extLst>
                <a:ext uri="{FF2B5EF4-FFF2-40B4-BE49-F238E27FC236}">
                  <a16:creationId xmlns:a16="http://schemas.microsoft.com/office/drawing/2014/main" id="{50DC9650-F7DD-144D-8344-F200DD1FF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3658723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oint arrow Inforgraphic">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8AB9018-D1C4-2747-A5A5-68536C279161}"/>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6">
            <a:extLst>
              <a:ext uri="{FF2B5EF4-FFF2-40B4-BE49-F238E27FC236}">
                <a16:creationId xmlns:a16="http://schemas.microsoft.com/office/drawing/2014/main" id="{E10A0B0F-C824-F84B-B463-E30858284846}"/>
              </a:ext>
            </a:extLst>
          </p:cNvPr>
          <p:cNvSpPr>
            <a:spLocks/>
          </p:cNvSpPr>
          <p:nvPr userDrawn="1"/>
        </p:nvSpPr>
        <p:spPr bwMode="auto">
          <a:xfrm>
            <a:off x="271411" y="2232803"/>
            <a:ext cx="3170178" cy="3026381"/>
          </a:xfrm>
          <a:custGeom>
            <a:avLst/>
            <a:gdLst>
              <a:gd name="T0" fmla="*/ 131 w 704"/>
              <a:gd name="T1" fmla="*/ 270 h 547"/>
              <a:gd name="T2" fmla="*/ 77 w 704"/>
              <a:gd name="T3" fmla="*/ 396 h 547"/>
              <a:gd name="T4" fmla="*/ 0 w 704"/>
              <a:gd name="T5" fmla="*/ 546 h 547"/>
              <a:gd name="T6" fmla="*/ 574 w 704"/>
              <a:gd name="T7" fmla="*/ 547 h 547"/>
              <a:gd name="T8" fmla="*/ 635 w 704"/>
              <a:gd name="T9" fmla="*/ 428 h 547"/>
              <a:gd name="T10" fmla="*/ 704 w 704"/>
              <a:gd name="T11" fmla="*/ 276 h 547"/>
              <a:gd name="T12" fmla="*/ 578 w 704"/>
              <a:gd name="T13" fmla="*/ 5 h 547"/>
              <a:gd name="T14" fmla="*/ 4 w 704"/>
              <a:gd name="T15" fmla="*/ 0 h 547"/>
              <a:gd name="T16" fmla="*/ 131 w 704"/>
              <a:gd name="T17" fmla="*/ 27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547">
                <a:moveTo>
                  <a:pt x="131" y="270"/>
                </a:moveTo>
                <a:cubicBezTo>
                  <a:pt x="105" y="307"/>
                  <a:pt x="93" y="353"/>
                  <a:pt x="77" y="396"/>
                </a:cubicBezTo>
                <a:cubicBezTo>
                  <a:pt x="58" y="449"/>
                  <a:pt x="32" y="499"/>
                  <a:pt x="0" y="546"/>
                </a:cubicBezTo>
                <a:cubicBezTo>
                  <a:pt x="193" y="546"/>
                  <a:pt x="383" y="545"/>
                  <a:pt x="574" y="547"/>
                </a:cubicBezTo>
                <a:cubicBezTo>
                  <a:pt x="598" y="508"/>
                  <a:pt x="617" y="470"/>
                  <a:pt x="635" y="428"/>
                </a:cubicBezTo>
                <a:cubicBezTo>
                  <a:pt x="657" y="378"/>
                  <a:pt x="682" y="325"/>
                  <a:pt x="704" y="276"/>
                </a:cubicBezTo>
                <a:cubicBezTo>
                  <a:pt x="659" y="188"/>
                  <a:pt x="616" y="96"/>
                  <a:pt x="578" y="5"/>
                </a:cubicBezTo>
                <a:cubicBezTo>
                  <a:pt x="386" y="2"/>
                  <a:pt x="196" y="3"/>
                  <a:pt x="4" y="0"/>
                </a:cubicBezTo>
                <a:cubicBezTo>
                  <a:pt x="46" y="90"/>
                  <a:pt x="131" y="270"/>
                  <a:pt x="131"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4" name="Freeform 7">
            <a:extLst>
              <a:ext uri="{FF2B5EF4-FFF2-40B4-BE49-F238E27FC236}">
                <a16:creationId xmlns:a16="http://schemas.microsoft.com/office/drawing/2014/main" id="{A2C6C7A6-D492-5C41-B551-99B0B6D54740}"/>
              </a:ext>
            </a:extLst>
          </p:cNvPr>
          <p:cNvSpPr>
            <a:spLocks/>
          </p:cNvSpPr>
          <p:nvPr userDrawn="1"/>
        </p:nvSpPr>
        <p:spPr bwMode="auto">
          <a:xfrm>
            <a:off x="5872200" y="2237670"/>
            <a:ext cx="3213348" cy="3017160"/>
          </a:xfrm>
          <a:custGeom>
            <a:avLst/>
            <a:gdLst>
              <a:gd name="T0" fmla="*/ 135 w 714"/>
              <a:gd name="T1" fmla="*/ 270 h 545"/>
              <a:gd name="T2" fmla="*/ 82 w 714"/>
              <a:gd name="T3" fmla="*/ 396 h 545"/>
              <a:gd name="T4" fmla="*/ 7 w 714"/>
              <a:gd name="T5" fmla="*/ 545 h 545"/>
              <a:gd name="T6" fmla="*/ 587 w 714"/>
              <a:gd name="T7" fmla="*/ 535 h 545"/>
              <a:gd name="T8" fmla="*/ 647 w 714"/>
              <a:gd name="T9" fmla="*/ 416 h 545"/>
              <a:gd name="T10" fmla="*/ 714 w 714"/>
              <a:gd name="T11" fmla="*/ 264 h 545"/>
              <a:gd name="T12" fmla="*/ 582 w 714"/>
              <a:gd name="T13" fmla="*/ 0 h 545"/>
              <a:gd name="T14" fmla="*/ 0 w 714"/>
              <a:gd name="T15" fmla="*/ 5 h 545"/>
              <a:gd name="T16" fmla="*/ 135 w 714"/>
              <a:gd name="T17" fmla="*/ 2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545">
                <a:moveTo>
                  <a:pt x="135" y="270"/>
                </a:moveTo>
                <a:cubicBezTo>
                  <a:pt x="108" y="307"/>
                  <a:pt x="97" y="353"/>
                  <a:pt x="82" y="396"/>
                </a:cubicBezTo>
                <a:cubicBezTo>
                  <a:pt x="64" y="449"/>
                  <a:pt x="38" y="499"/>
                  <a:pt x="7" y="545"/>
                </a:cubicBezTo>
                <a:cubicBezTo>
                  <a:pt x="202" y="542"/>
                  <a:pt x="395" y="537"/>
                  <a:pt x="587" y="535"/>
                </a:cubicBezTo>
                <a:cubicBezTo>
                  <a:pt x="611" y="496"/>
                  <a:pt x="629" y="458"/>
                  <a:pt x="647" y="416"/>
                </a:cubicBezTo>
                <a:cubicBezTo>
                  <a:pt x="668" y="366"/>
                  <a:pt x="693" y="314"/>
                  <a:pt x="714" y="264"/>
                </a:cubicBezTo>
                <a:cubicBezTo>
                  <a:pt x="667" y="179"/>
                  <a:pt x="622" y="89"/>
                  <a:pt x="582" y="0"/>
                </a:cubicBezTo>
                <a:cubicBezTo>
                  <a:pt x="387" y="1"/>
                  <a:pt x="195" y="5"/>
                  <a:pt x="0" y="5"/>
                </a:cubicBezTo>
                <a:cubicBezTo>
                  <a:pt x="45" y="94"/>
                  <a:pt x="135" y="270"/>
                  <a:pt x="135"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5" name="Freeform 8">
            <a:extLst>
              <a:ext uri="{FF2B5EF4-FFF2-40B4-BE49-F238E27FC236}">
                <a16:creationId xmlns:a16="http://schemas.microsoft.com/office/drawing/2014/main" id="{0B1615B6-9D86-A143-979A-BB3A2064606E}"/>
              </a:ext>
            </a:extLst>
          </p:cNvPr>
          <p:cNvSpPr>
            <a:spLocks/>
          </p:cNvSpPr>
          <p:nvPr userDrawn="1"/>
        </p:nvSpPr>
        <p:spPr bwMode="auto">
          <a:xfrm>
            <a:off x="3051139" y="2245813"/>
            <a:ext cx="3173932" cy="2998723"/>
          </a:xfrm>
          <a:custGeom>
            <a:avLst/>
            <a:gdLst>
              <a:gd name="T0" fmla="*/ 130 w 705"/>
              <a:gd name="T1" fmla="*/ 270 h 542"/>
              <a:gd name="T2" fmla="*/ 8 w 705"/>
              <a:gd name="T3" fmla="*/ 542 h 542"/>
              <a:gd name="T4" fmla="*/ 582 w 705"/>
              <a:gd name="T5" fmla="*/ 537 h 542"/>
              <a:gd name="T6" fmla="*/ 705 w 705"/>
              <a:gd name="T7" fmla="*/ 266 h 542"/>
              <a:gd name="T8" fmla="*/ 585 w 705"/>
              <a:gd name="T9" fmla="*/ 0 h 542"/>
              <a:gd name="T10" fmla="*/ 0 w 705"/>
              <a:gd name="T11" fmla="*/ 5 h 542"/>
              <a:gd name="T12" fmla="*/ 130 w 705"/>
              <a:gd name="T13" fmla="*/ 270 h 542"/>
            </a:gdLst>
            <a:ahLst/>
            <a:cxnLst>
              <a:cxn ang="0">
                <a:pos x="T0" y="T1"/>
              </a:cxn>
              <a:cxn ang="0">
                <a:pos x="T2" y="T3"/>
              </a:cxn>
              <a:cxn ang="0">
                <a:pos x="T4" y="T5"/>
              </a:cxn>
              <a:cxn ang="0">
                <a:pos x="T6" y="T7"/>
              </a:cxn>
              <a:cxn ang="0">
                <a:pos x="T8" y="T9"/>
              </a:cxn>
              <a:cxn ang="0">
                <a:pos x="T10" y="T11"/>
              </a:cxn>
              <a:cxn ang="0">
                <a:pos x="T12" y="T13"/>
              </a:cxn>
            </a:cxnLst>
            <a:rect l="0" t="0" r="r" b="b"/>
            <a:pathLst>
              <a:path w="705" h="542">
                <a:moveTo>
                  <a:pt x="130" y="270"/>
                </a:moveTo>
                <a:cubicBezTo>
                  <a:pt x="90" y="361"/>
                  <a:pt x="48" y="451"/>
                  <a:pt x="8" y="542"/>
                </a:cubicBezTo>
                <a:cubicBezTo>
                  <a:pt x="199" y="541"/>
                  <a:pt x="392" y="538"/>
                  <a:pt x="582" y="537"/>
                </a:cubicBezTo>
                <a:cubicBezTo>
                  <a:pt x="627" y="447"/>
                  <a:pt x="667" y="359"/>
                  <a:pt x="705" y="266"/>
                </a:cubicBezTo>
                <a:cubicBezTo>
                  <a:pt x="660" y="180"/>
                  <a:pt x="620" y="91"/>
                  <a:pt x="585" y="0"/>
                </a:cubicBezTo>
                <a:cubicBezTo>
                  <a:pt x="391" y="8"/>
                  <a:pt x="193" y="11"/>
                  <a:pt x="0" y="5"/>
                </a:cubicBezTo>
                <a:cubicBezTo>
                  <a:pt x="44" y="94"/>
                  <a:pt x="130" y="270"/>
                  <a:pt x="130"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6" name="Freeform 9">
            <a:extLst>
              <a:ext uri="{FF2B5EF4-FFF2-40B4-BE49-F238E27FC236}">
                <a16:creationId xmlns:a16="http://schemas.microsoft.com/office/drawing/2014/main" id="{98B0D9DF-9CA0-AC47-86FA-573F47B3639C}"/>
              </a:ext>
            </a:extLst>
          </p:cNvPr>
          <p:cNvSpPr>
            <a:spLocks/>
          </p:cNvSpPr>
          <p:nvPr userDrawn="1"/>
        </p:nvSpPr>
        <p:spPr bwMode="auto">
          <a:xfrm>
            <a:off x="8710630" y="2256177"/>
            <a:ext cx="3190824" cy="2959539"/>
          </a:xfrm>
          <a:custGeom>
            <a:avLst/>
            <a:gdLst>
              <a:gd name="T0" fmla="*/ 130 w 709"/>
              <a:gd name="T1" fmla="*/ 266 h 535"/>
              <a:gd name="T2" fmla="*/ 5 w 709"/>
              <a:gd name="T3" fmla="*/ 535 h 535"/>
              <a:gd name="T4" fmla="*/ 584 w 709"/>
              <a:gd name="T5" fmla="*/ 533 h 535"/>
              <a:gd name="T6" fmla="*/ 709 w 709"/>
              <a:gd name="T7" fmla="*/ 265 h 535"/>
              <a:gd name="T8" fmla="*/ 589 w 709"/>
              <a:gd name="T9" fmla="*/ 0 h 535"/>
              <a:gd name="T10" fmla="*/ 0 w 709"/>
              <a:gd name="T11" fmla="*/ 2 h 535"/>
              <a:gd name="T12" fmla="*/ 130 w 709"/>
              <a:gd name="T13" fmla="*/ 266 h 535"/>
            </a:gdLst>
            <a:ahLst/>
            <a:cxnLst>
              <a:cxn ang="0">
                <a:pos x="T0" y="T1"/>
              </a:cxn>
              <a:cxn ang="0">
                <a:pos x="T2" y="T3"/>
              </a:cxn>
              <a:cxn ang="0">
                <a:pos x="T4" y="T5"/>
              </a:cxn>
              <a:cxn ang="0">
                <a:pos x="T6" y="T7"/>
              </a:cxn>
              <a:cxn ang="0">
                <a:pos x="T8" y="T9"/>
              </a:cxn>
              <a:cxn ang="0">
                <a:pos x="T10" y="T11"/>
              </a:cxn>
              <a:cxn ang="0">
                <a:pos x="T12" y="T13"/>
              </a:cxn>
            </a:cxnLst>
            <a:rect l="0" t="0" r="r" b="b"/>
            <a:pathLst>
              <a:path w="709" h="535">
                <a:moveTo>
                  <a:pt x="130" y="266"/>
                </a:moveTo>
                <a:cubicBezTo>
                  <a:pt x="89" y="356"/>
                  <a:pt x="46" y="445"/>
                  <a:pt x="5" y="535"/>
                </a:cubicBezTo>
                <a:cubicBezTo>
                  <a:pt x="197" y="535"/>
                  <a:pt x="391" y="533"/>
                  <a:pt x="584" y="533"/>
                </a:cubicBezTo>
                <a:cubicBezTo>
                  <a:pt x="629" y="444"/>
                  <a:pt x="670" y="357"/>
                  <a:pt x="709" y="265"/>
                </a:cubicBezTo>
                <a:cubicBezTo>
                  <a:pt x="664" y="179"/>
                  <a:pt x="624" y="90"/>
                  <a:pt x="589" y="0"/>
                </a:cubicBezTo>
                <a:cubicBezTo>
                  <a:pt x="394" y="7"/>
                  <a:pt x="194" y="9"/>
                  <a:pt x="0" y="2"/>
                </a:cubicBezTo>
                <a:cubicBezTo>
                  <a:pt x="43" y="90"/>
                  <a:pt x="130" y="266"/>
                  <a:pt x="130" y="266"/>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8" name="Freeform 31">
            <a:extLst>
              <a:ext uri="{FF2B5EF4-FFF2-40B4-BE49-F238E27FC236}">
                <a16:creationId xmlns:a16="http://schemas.microsoft.com/office/drawing/2014/main" id="{E648F237-38E1-F946-B557-6E4A0FA91C0D}"/>
              </a:ext>
            </a:extLst>
          </p:cNvPr>
          <p:cNvSpPr>
            <a:spLocks/>
          </p:cNvSpPr>
          <p:nvPr userDrawn="1"/>
        </p:nvSpPr>
        <p:spPr bwMode="auto">
          <a:xfrm>
            <a:off x="4400550" y="1330097"/>
            <a:ext cx="3390900" cy="97393"/>
          </a:xfrm>
          <a:custGeom>
            <a:avLst/>
            <a:gdLst>
              <a:gd name="T0" fmla="*/ 0 w 871"/>
              <a:gd name="T1" fmla="*/ 25 h 25"/>
              <a:gd name="T2" fmla="*/ 871 w 871"/>
              <a:gd name="T3" fmla="*/ 3 h 25"/>
            </a:gdLst>
            <a:ahLst/>
            <a:cxnLst>
              <a:cxn ang="0">
                <a:pos x="T0" y="T1"/>
              </a:cxn>
              <a:cxn ang="0">
                <a:pos x="T2" y="T3"/>
              </a:cxn>
            </a:cxnLst>
            <a:rect l="0" t="0" r="r" b="b"/>
            <a:pathLst>
              <a:path w="871" h="25">
                <a:moveTo>
                  <a:pt x="0" y="25"/>
                </a:moveTo>
                <a:cubicBezTo>
                  <a:pt x="290" y="7"/>
                  <a:pt x="580" y="0"/>
                  <a:pt x="871" y="3"/>
                </a:cubicBezTo>
              </a:path>
            </a:pathLst>
          </a:custGeom>
          <a:noFill/>
          <a:ln w="12700"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898ABE68-06B2-2B4F-89FB-3B3B13AB83CE}"/>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76" name="Text Placeholder 23">
            <a:extLst>
              <a:ext uri="{FF2B5EF4-FFF2-40B4-BE49-F238E27FC236}">
                <a16:creationId xmlns:a16="http://schemas.microsoft.com/office/drawing/2014/main" id="{642447BF-00C7-9C46-A57E-528F4DE50154}"/>
              </a:ext>
            </a:extLst>
          </p:cNvPr>
          <p:cNvSpPr>
            <a:spLocks noGrp="1"/>
          </p:cNvSpPr>
          <p:nvPr>
            <p:ph type="body" sz="quarter" idx="18" hasCustomPrompt="1"/>
          </p:nvPr>
        </p:nvSpPr>
        <p:spPr>
          <a:xfrm>
            <a:off x="1074780"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 HEADING</a:t>
            </a:r>
          </a:p>
        </p:txBody>
      </p:sp>
      <p:sp>
        <p:nvSpPr>
          <p:cNvPr id="78" name="Text Placeholder 23">
            <a:extLst>
              <a:ext uri="{FF2B5EF4-FFF2-40B4-BE49-F238E27FC236}">
                <a16:creationId xmlns:a16="http://schemas.microsoft.com/office/drawing/2014/main" id="{50BEF1D7-5F19-2941-8816-E288244744E8}"/>
              </a:ext>
            </a:extLst>
          </p:cNvPr>
          <p:cNvSpPr>
            <a:spLocks noGrp="1"/>
          </p:cNvSpPr>
          <p:nvPr>
            <p:ph type="body" sz="quarter" idx="16" hasCustomPrompt="1"/>
          </p:nvPr>
        </p:nvSpPr>
        <p:spPr>
          <a:xfrm>
            <a:off x="1074780"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79" name="Text Placeholder 23">
            <a:extLst>
              <a:ext uri="{FF2B5EF4-FFF2-40B4-BE49-F238E27FC236}">
                <a16:creationId xmlns:a16="http://schemas.microsoft.com/office/drawing/2014/main" id="{3575DDFC-5CDA-AB4A-8D74-35D6EB3F6B53}"/>
              </a:ext>
            </a:extLst>
          </p:cNvPr>
          <p:cNvSpPr>
            <a:spLocks noGrp="1"/>
          </p:cNvSpPr>
          <p:nvPr>
            <p:ph type="body" sz="quarter" idx="19" hasCustomPrompt="1"/>
          </p:nvPr>
        </p:nvSpPr>
        <p:spPr>
          <a:xfrm>
            <a:off x="3709094"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0" name="Text Placeholder 23">
            <a:extLst>
              <a:ext uri="{FF2B5EF4-FFF2-40B4-BE49-F238E27FC236}">
                <a16:creationId xmlns:a16="http://schemas.microsoft.com/office/drawing/2014/main" id="{59EA635A-236B-6E42-B2AD-3601614BEFAC}"/>
              </a:ext>
            </a:extLst>
          </p:cNvPr>
          <p:cNvSpPr>
            <a:spLocks noGrp="1"/>
          </p:cNvSpPr>
          <p:nvPr>
            <p:ph type="body" sz="quarter" idx="20" hasCustomPrompt="1"/>
          </p:nvPr>
        </p:nvSpPr>
        <p:spPr>
          <a:xfrm>
            <a:off x="3709094"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91" name="Text Placeholder 23">
            <a:extLst>
              <a:ext uri="{FF2B5EF4-FFF2-40B4-BE49-F238E27FC236}">
                <a16:creationId xmlns:a16="http://schemas.microsoft.com/office/drawing/2014/main" id="{A6237D36-CFAB-9349-869A-805E901E4C8A}"/>
              </a:ext>
            </a:extLst>
          </p:cNvPr>
          <p:cNvSpPr>
            <a:spLocks noGrp="1"/>
          </p:cNvSpPr>
          <p:nvPr>
            <p:ph type="body" sz="quarter" idx="21" hasCustomPrompt="1"/>
          </p:nvPr>
        </p:nvSpPr>
        <p:spPr>
          <a:xfrm>
            <a:off x="657943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2" name="Text Placeholder 23">
            <a:extLst>
              <a:ext uri="{FF2B5EF4-FFF2-40B4-BE49-F238E27FC236}">
                <a16:creationId xmlns:a16="http://schemas.microsoft.com/office/drawing/2014/main" id="{66961305-EA7D-0F49-9FE1-446B0EB4BB90}"/>
              </a:ext>
            </a:extLst>
          </p:cNvPr>
          <p:cNvSpPr>
            <a:spLocks noGrp="1"/>
          </p:cNvSpPr>
          <p:nvPr>
            <p:ph type="body" sz="quarter" idx="22" hasCustomPrompt="1"/>
          </p:nvPr>
        </p:nvSpPr>
        <p:spPr>
          <a:xfrm>
            <a:off x="657943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93" name="Text Placeholder 23">
            <a:extLst>
              <a:ext uri="{FF2B5EF4-FFF2-40B4-BE49-F238E27FC236}">
                <a16:creationId xmlns:a16="http://schemas.microsoft.com/office/drawing/2014/main" id="{5E14F0AB-16FA-BF48-9237-4173D77C5852}"/>
              </a:ext>
            </a:extLst>
          </p:cNvPr>
          <p:cNvSpPr>
            <a:spLocks noGrp="1"/>
          </p:cNvSpPr>
          <p:nvPr>
            <p:ph type="body" sz="quarter" idx="23" hasCustomPrompt="1"/>
          </p:nvPr>
        </p:nvSpPr>
        <p:spPr>
          <a:xfrm>
            <a:off x="940800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4" name="Text Placeholder 23">
            <a:extLst>
              <a:ext uri="{FF2B5EF4-FFF2-40B4-BE49-F238E27FC236}">
                <a16:creationId xmlns:a16="http://schemas.microsoft.com/office/drawing/2014/main" id="{6812D4C4-B594-014A-868E-78DDB39536FA}"/>
              </a:ext>
            </a:extLst>
          </p:cNvPr>
          <p:cNvSpPr>
            <a:spLocks noGrp="1"/>
          </p:cNvSpPr>
          <p:nvPr>
            <p:ph type="body" sz="quarter" idx="24" hasCustomPrompt="1"/>
          </p:nvPr>
        </p:nvSpPr>
        <p:spPr>
          <a:xfrm>
            <a:off x="940800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Tree>
    <p:extLst>
      <p:ext uri="{BB962C8B-B14F-4D97-AF65-F5344CB8AC3E}">
        <p14:creationId xmlns:p14="http://schemas.microsoft.com/office/powerpoint/2010/main" val="240558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000" fill="hold"/>
                                        <p:tgtEl>
                                          <p:spTgt spid="54"/>
                                        </p:tgtEl>
                                        <p:attrNameLst>
                                          <p:attrName>ppt_x</p:attrName>
                                        </p:attrNameLst>
                                      </p:cBhvr>
                                      <p:tavLst>
                                        <p:tav tm="0">
                                          <p:val>
                                            <p:strVal val="0-#ppt_w/2"/>
                                          </p:val>
                                        </p:tav>
                                        <p:tav tm="100000">
                                          <p:val>
                                            <p:strVal val="#ppt_x"/>
                                          </p:val>
                                        </p:tav>
                                      </p:tavLst>
                                    </p:anim>
                                    <p:anim calcmode="lin" valueType="num">
                                      <p:cBhvr additive="base">
                                        <p:cTn id="12" dur="10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0-#ppt_w/2"/>
                                          </p:val>
                                        </p:tav>
                                        <p:tav tm="100000">
                                          <p:val>
                                            <p:strVal val="#ppt_x"/>
                                          </p:val>
                                        </p:tav>
                                      </p:tavLst>
                                    </p:anim>
                                    <p:anim calcmode="lin" valueType="num">
                                      <p:cBhvr additive="base">
                                        <p:cTn id="16" dur="10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0-#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Step Inforgraphic  B">
    <p:spTree>
      <p:nvGrpSpPr>
        <p:cNvPr id="1" name=""/>
        <p:cNvGrpSpPr/>
        <p:nvPr/>
      </p:nvGrpSpPr>
      <p:grpSpPr>
        <a:xfrm>
          <a:off x="0" y="0"/>
          <a:ext cx="0" cy="0"/>
          <a:chOff x="0" y="0"/>
          <a:chExt cx="0" cy="0"/>
        </a:xfrm>
      </p:grpSpPr>
      <p:sp>
        <p:nvSpPr>
          <p:cNvPr id="59" name="Freeform 22">
            <a:extLst>
              <a:ext uri="{FF2B5EF4-FFF2-40B4-BE49-F238E27FC236}">
                <a16:creationId xmlns:a16="http://schemas.microsoft.com/office/drawing/2014/main" id="{B68051CA-AAD9-DF4F-83E1-3F06EE70EA1E}"/>
              </a:ext>
            </a:extLst>
          </p:cNvPr>
          <p:cNvSpPr>
            <a:spLocks/>
          </p:cNvSpPr>
          <p:nvPr userDrawn="1"/>
        </p:nvSpPr>
        <p:spPr bwMode="auto">
          <a:xfrm>
            <a:off x="1746640"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0" name="Freeform 22">
            <a:extLst>
              <a:ext uri="{FF2B5EF4-FFF2-40B4-BE49-F238E27FC236}">
                <a16:creationId xmlns:a16="http://schemas.microsoft.com/office/drawing/2014/main" id="{FB14D03A-2C17-7346-826C-73DF4D024B3B}"/>
              </a:ext>
            </a:extLst>
          </p:cNvPr>
          <p:cNvSpPr>
            <a:spLocks/>
          </p:cNvSpPr>
          <p:nvPr userDrawn="1"/>
        </p:nvSpPr>
        <p:spPr bwMode="auto">
          <a:xfrm>
            <a:off x="4048601"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1" name="Freeform 22">
            <a:extLst>
              <a:ext uri="{FF2B5EF4-FFF2-40B4-BE49-F238E27FC236}">
                <a16:creationId xmlns:a16="http://schemas.microsoft.com/office/drawing/2014/main" id="{47553A37-5082-914C-BC5A-C49C3C303EBD}"/>
              </a:ext>
            </a:extLst>
          </p:cNvPr>
          <p:cNvSpPr>
            <a:spLocks/>
          </p:cNvSpPr>
          <p:nvPr userDrawn="1"/>
        </p:nvSpPr>
        <p:spPr bwMode="auto">
          <a:xfrm>
            <a:off x="6379138"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Freeform 22">
            <a:extLst>
              <a:ext uri="{FF2B5EF4-FFF2-40B4-BE49-F238E27FC236}">
                <a16:creationId xmlns:a16="http://schemas.microsoft.com/office/drawing/2014/main" id="{6A01C89F-A1DA-E74A-B109-43A6FBDCFEB7}"/>
              </a:ext>
            </a:extLst>
          </p:cNvPr>
          <p:cNvSpPr>
            <a:spLocks/>
          </p:cNvSpPr>
          <p:nvPr userDrawn="1"/>
        </p:nvSpPr>
        <p:spPr bwMode="auto">
          <a:xfrm>
            <a:off x="8912789"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Freeform 6">
            <a:extLst>
              <a:ext uri="{FF2B5EF4-FFF2-40B4-BE49-F238E27FC236}">
                <a16:creationId xmlns:a16="http://schemas.microsoft.com/office/drawing/2014/main" id="{2A078533-4E22-0843-991D-B85294770F44}"/>
              </a:ext>
            </a:extLst>
          </p:cNvPr>
          <p:cNvSpPr>
            <a:spLocks/>
          </p:cNvSpPr>
          <p:nvPr userDrawn="1"/>
        </p:nvSpPr>
        <p:spPr bwMode="auto">
          <a:xfrm>
            <a:off x="38100" y="312738"/>
            <a:ext cx="12153900" cy="1997075"/>
          </a:xfrm>
          <a:custGeom>
            <a:avLst/>
            <a:gdLst>
              <a:gd name="T0" fmla="*/ 0 w 3204"/>
              <a:gd name="T1" fmla="*/ 490 h 526"/>
              <a:gd name="T2" fmla="*/ 568 w 3204"/>
              <a:gd name="T3" fmla="*/ 493 h 526"/>
              <a:gd name="T4" fmla="*/ 801 w 3204"/>
              <a:gd name="T5" fmla="*/ 452 h 526"/>
              <a:gd name="T6" fmla="*/ 906 w 3204"/>
              <a:gd name="T7" fmla="*/ 281 h 526"/>
              <a:gd name="T8" fmla="*/ 616 w 3204"/>
              <a:gd name="T9" fmla="*/ 41 h 526"/>
              <a:gd name="T10" fmla="*/ 464 w 3204"/>
              <a:gd name="T11" fmla="*/ 367 h 526"/>
              <a:gd name="T12" fmla="*/ 891 w 3204"/>
              <a:gd name="T13" fmla="*/ 495 h 526"/>
              <a:gd name="T14" fmla="*/ 1178 w 3204"/>
              <a:gd name="T15" fmla="*/ 498 h 526"/>
              <a:gd name="T16" fmla="*/ 1401 w 3204"/>
              <a:gd name="T17" fmla="*/ 464 h 526"/>
              <a:gd name="T18" fmla="*/ 1457 w 3204"/>
              <a:gd name="T19" fmla="*/ 123 h 526"/>
              <a:gd name="T20" fmla="*/ 1091 w 3204"/>
              <a:gd name="T21" fmla="*/ 143 h 526"/>
              <a:gd name="T22" fmla="*/ 1069 w 3204"/>
              <a:gd name="T23" fmla="*/ 346 h 526"/>
              <a:gd name="T24" fmla="*/ 1222 w 3204"/>
              <a:gd name="T25" fmla="*/ 487 h 526"/>
              <a:gd name="T26" fmla="*/ 1495 w 3204"/>
              <a:gd name="T27" fmla="*/ 498 h 526"/>
              <a:gd name="T28" fmla="*/ 1772 w 3204"/>
              <a:gd name="T29" fmla="*/ 500 h 526"/>
              <a:gd name="T30" fmla="*/ 2131 w 3204"/>
              <a:gd name="T31" fmla="*/ 276 h 526"/>
              <a:gd name="T32" fmla="*/ 1824 w 3204"/>
              <a:gd name="T33" fmla="*/ 64 h 526"/>
              <a:gd name="T34" fmla="*/ 1743 w 3204"/>
              <a:gd name="T35" fmla="*/ 421 h 526"/>
              <a:gd name="T36" fmla="*/ 1969 w 3204"/>
              <a:gd name="T37" fmla="*/ 499 h 526"/>
              <a:gd name="T38" fmla="*/ 2239 w 3204"/>
              <a:gd name="T39" fmla="*/ 492 h 526"/>
              <a:gd name="T40" fmla="*/ 2510 w 3204"/>
              <a:gd name="T41" fmla="*/ 496 h 526"/>
              <a:gd name="T42" fmla="*/ 2727 w 3204"/>
              <a:gd name="T43" fmla="*/ 436 h 526"/>
              <a:gd name="T44" fmla="*/ 2687 w 3204"/>
              <a:gd name="T45" fmla="*/ 77 h 526"/>
              <a:gd name="T46" fmla="*/ 2348 w 3204"/>
              <a:gd name="T47" fmla="*/ 213 h 526"/>
              <a:gd name="T48" fmla="*/ 2575 w 3204"/>
              <a:gd name="T49" fmla="*/ 500 h 526"/>
              <a:gd name="T50" fmla="*/ 2889 w 3204"/>
              <a:gd name="T51" fmla="*/ 496 h 526"/>
              <a:gd name="T52" fmla="*/ 3146 w 3204"/>
              <a:gd name="T53" fmla="*/ 496 h 526"/>
              <a:gd name="T54" fmla="*/ 3204 w 3204"/>
              <a:gd name="T55" fmla="*/ 49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4" h="526">
                <a:moveTo>
                  <a:pt x="0" y="490"/>
                </a:moveTo>
                <a:cubicBezTo>
                  <a:pt x="189" y="498"/>
                  <a:pt x="379" y="498"/>
                  <a:pt x="568" y="493"/>
                </a:cubicBezTo>
                <a:cubicBezTo>
                  <a:pt x="646" y="490"/>
                  <a:pt x="731" y="492"/>
                  <a:pt x="801" y="452"/>
                </a:cubicBezTo>
                <a:cubicBezTo>
                  <a:pt x="862" y="418"/>
                  <a:pt x="902" y="351"/>
                  <a:pt x="906" y="281"/>
                </a:cubicBezTo>
                <a:cubicBezTo>
                  <a:pt x="916" y="127"/>
                  <a:pt x="764" y="7"/>
                  <a:pt x="616" y="41"/>
                </a:cubicBezTo>
                <a:cubicBezTo>
                  <a:pt x="474" y="74"/>
                  <a:pt x="405" y="234"/>
                  <a:pt x="464" y="367"/>
                </a:cubicBezTo>
                <a:cubicBezTo>
                  <a:pt x="535" y="526"/>
                  <a:pt x="744" y="494"/>
                  <a:pt x="891" y="495"/>
                </a:cubicBezTo>
                <a:cubicBezTo>
                  <a:pt x="987" y="496"/>
                  <a:pt x="1083" y="497"/>
                  <a:pt x="1178" y="498"/>
                </a:cubicBezTo>
                <a:cubicBezTo>
                  <a:pt x="1253" y="499"/>
                  <a:pt x="1333" y="498"/>
                  <a:pt x="1401" y="464"/>
                </a:cubicBezTo>
                <a:cubicBezTo>
                  <a:pt x="1530" y="400"/>
                  <a:pt x="1555" y="225"/>
                  <a:pt x="1457" y="123"/>
                </a:cubicBezTo>
                <a:cubicBezTo>
                  <a:pt x="1358" y="19"/>
                  <a:pt x="1176" y="22"/>
                  <a:pt x="1091" y="143"/>
                </a:cubicBezTo>
                <a:cubicBezTo>
                  <a:pt x="1050" y="201"/>
                  <a:pt x="1041" y="281"/>
                  <a:pt x="1069" y="346"/>
                </a:cubicBezTo>
                <a:cubicBezTo>
                  <a:pt x="1098" y="412"/>
                  <a:pt x="1155" y="467"/>
                  <a:pt x="1222" y="487"/>
                </a:cubicBezTo>
                <a:cubicBezTo>
                  <a:pt x="1308" y="513"/>
                  <a:pt x="1407" y="497"/>
                  <a:pt x="1495" y="498"/>
                </a:cubicBezTo>
                <a:cubicBezTo>
                  <a:pt x="1587" y="498"/>
                  <a:pt x="1680" y="500"/>
                  <a:pt x="1772" y="500"/>
                </a:cubicBezTo>
                <a:cubicBezTo>
                  <a:pt x="1925" y="500"/>
                  <a:pt x="2120" y="496"/>
                  <a:pt x="2131" y="276"/>
                </a:cubicBezTo>
                <a:cubicBezTo>
                  <a:pt x="2140" y="111"/>
                  <a:pt x="1976" y="1"/>
                  <a:pt x="1824" y="64"/>
                </a:cubicBezTo>
                <a:cubicBezTo>
                  <a:pt x="1683" y="122"/>
                  <a:pt x="1629" y="309"/>
                  <a:pt x="1743" y="421"/>
                </a:cubicBezTo>
                <a:cubicBezTo>
                  <a:pt x="1803" y="479"/>
                  <a:pt x="1888" y="500"/>
                  <a:pt x="1969" y="499"/>
                </a:cubicBezTo>
                <a:cubicBezTo>
                  <a:pt x="2059" y="499"/>
                  <a:pt x="2149" y="491"/>
                  <a:pt x="2239" y="492"/>
                </a:cubicBezTo>
                <a:cubicBezTo>
                  <a:pt x="2329" y="494"/>
                  <a:pt x="2419" y="497"/>
                  <a:pt x="2510" y="496"/>
                </a:cubicBezTo>
                <a:cubicBezTo>
                  <a:pt x="2586" y="496"/>
                  <a:pt x="2667" y="489"/>
                  <a:pt x="2727" y="436"/>
                </a:cubicBezTo>
                <a:cubicBezTo>
                  <a:pt x="2839" y="335"/>
                  <a:pt x="2814" y="153"/>
                  <a:pt x="2687" y="77"/>
                </a:cubicBezTo>
                <a:cubicBezTo>
                  <a:pt x="2558" y="0"/>
                  <a:pt x="2388" y="69"/>
                  <a:pt x="2348" y="213"/>
                </a:cubicBezTo>
                <a:cubicBezTo>
                  <a:pt x="2306" y="363"/>
                  <a:pt x="2430" y="507"/>
                  <a:pt x="2575" y="500"/>
                </a:cubicBezTo>
                <a:cubicBezTo>
                  <a:pt x="2661" y="496"/>
                  <a:pt x="2868" y="496"/>
                  <a:pt x="2889" y="496"/>
                </a:cubicBezTo>
                <a:cubicBezTo>
                  <a:pt x="2975" y="496"/>
                  <a:pt x="3060" y="496"/>
                  <a:pt x="3146" y="496"/>
                </a:cubicBezTo>
                <a:cubicBezTo>
                  <a:pt x="3165" y="496"/>
                  <a:pt x="3185" y="496"/>
                  <a:pt x="3204" y="496"/>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2" name="Text Placeholder 23">
            <a:extLst>
              <a:ext uri="{FF2B5EF4-FFF2-40B4-BE49-F238E27FC236}">
                <a16:creationId xmlns:a16="http://schemas.microsoft.com/office/drawing/2014/main" id="{2477F6C0-86DB-DC45-A7BE-5E05F8C13521}"/>
              </a:ext>
            </a:extLst>
          </p:cNvPr>
          <p:cNvSpPr>
            <a:spLocks noGrp="1"/>
          </p:cNvSpPr>
          <p:nvPr>
            <p:ph type="body" sz="quarter" idx="17" hasCustomPrompt="1"/>
          </p:nvPr>
        </p:nvSpPr>
        <p:spPr>
          <a:xfrm>
            <a:off x="171611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01</a:t>
            </a:r>
          </a:p>
        </p:txBody>
      </p:sp>
      <p:sp>
        <p:nvSpPr>
          <p:cNvPr id="57" name="Text Placeholder 23">
            <a:extLst>
              <a:ext uri="{FF2B5EF4-FFF2-40B4-BE49-F238E27FC236}">
                <a16:creationId xmlns:a16="http://schemas.microsoft.com/office/drawing/2014/main" id="{EDF2C95E-1116-AA43-ACD2-ABDA55CA7374}"/>
              </a:ext>
            </a:extLst>
          </p:cNvPr>
          <p:cNvSpPr>
            <a:spLocks noGrp="1"/>
          </p:cNvSpPr>
          <p:nvPr>
            <p:ph type="body" sz="quarter" idx="20" hasCustomPrompt="1"/>
          </p:nvPr>
        </p:nvSpPr>
        <p:spPr>
          <a:xfrm>
            <a:off x="171611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3" name="Text Placeholder 23">
            <a:extLst>
              <a:ext uri="{FF2B5EF4-FFF2-40B4-BE49-F238E27FC236}">
                <a16:creationId xmlns:a16="http://schemas.microsoft.com/office/drawing/2014/main" id="{44BCE812-51C9-6149-8918-4A11491B31F0}"/>
              </a:ext>
            </a:extLst>
          </p:cNvPr>
          <p:cNvSpPr>
            <a:spLocks noGrp="1"/>
          </p:cNvSpPr>
          <p:nvPr>
            <p:ph type="body" sz="quarter" idx="21" hasCustomPrompt="1"/>
          </p:nvPr>
        </p:nvSpPr>
        <p:spPr>
          <a:xfrm>
            <a:off x="4040210"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02</a:t>
            </a:r>
          </a:p>
        </p:txBody>
      </p:sp>
      <p:sp>
        <p:nvSpPr>
          <p:cNvPr id="64" name="Text Placeholder 23">
            <a:extLst>
              <a:ext uri="{FF2B5EF4-FFF2-40B4-BE49-F238E27FC236}">
                <a16:creationId xmlns:a16="http://schemas.microsoft.com/office/drawing/2014/main" id="{C78EADB4-A126-9045-971E-2D69A7A99FFE}"/>
              </a:ext>
            </a:extLst>
          </p:cNvPr>
          <p:cNvSpPr>
            <a:spLocks noGrp="1"/>
          </p:cNvSpPr>
          <p:nvPr>
            <p:ph type="body" sz="quarter" idx="22" hasCustomPrompt="1"/>
          </p:nvPr>
        </p:nvSpPr>
        <p:spPr>
          <a:xfrm>
            <a:off x="4040210"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5" name="Text Placeholder 23">
            <a:extLst>
              <a:ext uri="{FF2B5EF4-FFF2-40B4-BE49-F238E27FC236}">
                <a16:creationId xmlns:a16="http://schemas.microsoft.com/office/drawing/2014/main" id="{6E4AF8AA-240C-724D-885B-EF63D4EA27F2}"/>
              </a:ext>
            </a:extLst>
          </p:cNvPr>
          <p:cNvSpPr>
            <a:spLocks noGrp="1"/>
          </p:cNvSpPr>
          <p:nvPr>
            <p:ph type="body" sz="quarter" idx="23" hasCustomPrompt="1"/>
          </p:nvPr>
        </p:nvSpPr>
        <p:spPr>
          <a:xfrm>
            <a:off x="641306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03</a:t>
            </a:r>
          </a:p>
        </p:txBody>
      </p:sp>
      <p:sp>
        <p:nvSpPr>
          <p:cNvPr id="66" name="Text Placeholder 23">
            <a:extLst>
              <a:ext uri="{FF2B5EF4-FFF2-40B4-BE49-F238E27FC236}">
                <a16:creationId xmlns:a16="http://schemas.microsoft.com/office/drawing/2014/main" id="{0A327A68-D086-B849-8334-B1F2585CF0B3}"/>
              </a:ext>
            </a:extLst>
          </p:cNvPr>
          <p:cNvSpPr>
            <a:spLocks noGrp="1"/>
          </p:cNvSpPr>
          <p:nvPr>
            <p:ph type="body" sz="quarter" idx="24" hasCustomPrompt="1"/>
          </p:nvPr>
        </p:nvSpPr>
        <p:spPr>
          <a:xfrm>
            <a:off x="641306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7" name="Text Placeholder 23">
            <a:extLst>
              <a:ext uri="{FF2B5EF4-FFF2-40B4-BE49-F238E27FC236}">
                <a16:creationId xmlns:a16="http://schemas.microsoft.com/office/drawing/2014/main" id="{5242A065-C028-CB4E-8D20-B05E3A6B1CCF}"/>
              </a:ext>
            </a:extLst>
          </p:cNvPr>
          <p:cNvSpPr>
            <a:spLocks noGrp="1"/>
          </p:cNvSpPr>
          <p:nvPr>
            <p:ph type="body" sz="quarter" idx="25" hasCustomPrompt="1"/>
          </p:nvPr>
        </p:nvSpPr>
        <p:spPr>
          <a:xfrm>
            <a:off x="8960846"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04</a:t>
            </a:r>
          </a:p>
        </p:txBody>
      </p:sp>
      <p:sp>
        <p:nvSpPr>
          <p:cNvPr id="68" name="Text Placeholder 23">
            <a:extLst>
              <a:ext uri="{FF2B5EF4-FFF2-40B4-BE49-F238E27FC236}">
                <a16:creationId xmlns:a16="http://schemas.microsoft.com/office/drawing/2014/main" id="{F09F2871-2BB9-ED45-B98A-A7999BBFF36C}"/>
              </a:ext>
            </a:extLst>
          </p:cNvPr>
          <p:cNvSpPr>
            <a:spLocks noGrp="1"/>
          </p:cNvSpPr>
          <p:nvPr>
            <p:ph type="body" sz="quarter" idx="26" hasCustomPrompt="1"/>
          </p:nvPr>
        </p:nvSpPr>
        <p:spPr>
          <a:xfrm>
            <a:off x="8960846"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9" name="Text Placeholder 23">
            <a:extLst>
              <a:ext uri="{FF2B5EF4-FFF2-40B4-BE49-F238E27FC236}">
                <a16:creationId xmlns:a16="http://schemas.microsoft.com/office/drawing/2014/main" id="{0A0801E4-10C7-A14B-A08A-81AFD6920892}"/>
              </a:ext>
            </a:extLst>
          </p:cNvPr>
          <p:cNvSpPr>
            <a:spLocks noGrp="1"/>
          </p:cNvSpPr>
          <p:nvPr>
            <p:ph type="body" sz="quarter" idx="18" hasCustomPrompt="1"/>
          </p:nvPr>
        </p:nvSpPr>
        <p:spPr>
          <a:xfrm>
            <a:off x="1715100" y="3474291"/>
            <a:ext cx="183055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0" name="Text Placeholder 23">
            <a:extLst>
              <a:ext uri="{FF2B5EF4-FFF2-40B4-BE49-F238E27FC236}">
                <a16:creationId xmlns:a16="http://schemas.microsoft.com/office/drawing/2014/main" id="{4AAA074B-79BB-FE4F-B22F-1B7CBF92911A}"/>
              </a:ext>
            </a:extLst>
          </p:cNvPr>
          <p:cNvSpPr>
            <a:spLocks noGrp="1"/>
          </p:cNvSpPr>
          <p:nvPr>
            <p:ph type="body" sz="quarter" idx="16" hasCustomPrompt="1"/>
          </p:nvPr>
        </p:nvSpPr>
        <p:spPr>
          <a:xfrm>
            <a:off x="1715100" y="4216614"/>
            <a:ext cx="183055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74" name="Text Placeholder 23">
            <a:extLst>
              <a:ext uri="{FF2B5EF4-FFF2-40B4-BE49-F238E27FC236}">
                <a16:creationId xmlns:a16="http://schemas.microsoft.com/office/drawing/2014/main" id="{9AF5ED48-868C-3E4C-9012-3AE10A3286A7}"/>
              </a:ext>
            </a:extLst>
          </p:cNvPr>
          <p:cNvSpPr>
            <a:spLocks noGrp="1"/>
          </p:cNvSpPr>
          <p:nvPr>
            <p:ph type="body" sz="quarter" idx="27" hasCustomPrompt="1"/>
          </p:nvPr>
        </p:nvSpPr>
        <p:spPr>
          <a:xfrm>
            <a:off x="4009552" y="3474291"/>
            <a:ext cx="1838063"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7" name="Text Placeholder 23">
            <a:extLst>
              <a:ext uri="{FF2B5EF4-FFF2-40B4-BE49-F238E27FC236}">
                <a16:creationId xmlns:a16="http://schemas.microsoft.com/office/drawing/2014/main" id="{6CBB33F9-2006-4E4A-8FD2-1CF63608DE2C}"/>
              </a:ext>
            </a:extLst>
          </p:cNvPr>
          <p:cNvSpPr>
            <a:spLocks noGrp="1"/>
          </p:cNvSpPr>
          <p:nvPr>
            <p:ph type="body" sz="quarter" idx="28" hasCustomPrompt="1"/>
          </p:nvPr>
        </p:nvSpPr>
        <p:spPr>
          <a:xfrm>
            <a:off x="4009552" y="4216614"/>
            <a:ext cx="1838063"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81" name="Text Placeholder 23">
            <a:extLst>
              <a:ext uri="{FF2B5EF4-FFF2-40B4-BE49-F238E27FC236}">
                <a16:creationId xmlns:a16="http://schemas.microsoft.com/office/drawing/2014/main" id="{7C857E53-09F8-DA42-A120-9826AF59A15F}"/>
              </a:ext>
            </a:extLst>
          </p:cNvPr>
          <p:cNvSpPr>
            <a:spLocks noGrp="1"/>
          </p:cNvSpPr>
          <p:nvPr>
            <p:ph type="body" sz="quarter" idx="29" hasCustomPrompt="1"/>
          </p:nvPr>
        </p:nvSpPr>
        <p:spPr>
          <a:xfrm>
            <a:off x="6343840"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2" name="Text Placeholder 23">
            <a:extLst>
              <a:ext uri="{FF2B5EF4-FFF2-40B4-BE49-F238E27FC236}">
                <a16:creationId xmlns:a16="http://schemas.microsoft.com/office/drawing/2014/main" id="{0C277B26-D0B8-A046-A193-710F5E14CF23}"/>
              </a:ext>
            </a:extLst>
          </p:cNvPr>
          <p:cNvSpPr>
            <a:spLocks noGrp="1"/>
          </p:cNvSpPr>
          <p:nvPr>
            <p:ph type="body" sz="quarter" idx="30" hasCustomPrompt="1"/>
          </p:nvPr>
        </p:nvSpPr>
        <p:spPr>
          <a:xfrm>
            <a:off x="6343840" y="4216614"/>
            <a:ext cx="185727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83" name="Text Placeholder 23">
            <a:extLst>
              <a:ext uri="{FF2B5EF4-FFF2-40B4-BE49-F238E27FC236}">
                <a16:creationId xmlns:a16="http://schemas.microsoft.com/office/drawing/2014/main" id="{37E458AF-F456-364B-BE0C-17C96A874BF6}"/>
              </a:ext>
            </a:extLst>
          </p:cNvPr>
          <p:cNvSpPr>
            <a:spLocks noGrp="1"/>
          </p:cNvSpPr>
          <p:nvPr>
            <p:ph type="body" sz="quarter" idx="31" hasCustomPrompt="1"/>
          </p:nvPr>
        </p:nvSpPr>
        <p:spPr>
          <a:xfrm>
            <a:off x="8877494"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4" name="Text Placeholder 23">
            <a:extLst>
              <a:ext uri="{FF2B5EF4-FFF2-40B4-BE49-F238E27FC236}">
                <a16:creationId xmlns:a16="http://schemas.microsoft.com/office/drawing/2014/main" id="{2B4C2841-9646-7442-AD09-AC26642E0561}"/>
              </a:ext>
            </a:extLst>
          </p:cNvPr>
          <p:cNvSpPr>
            <a:spLocks noGrp="1"/>
          </p:cNvSpPr>
          <p:nvPr>
            <p:ph type="body" sz="quarter" idx="32" hasCustomPrompt="1"/>
          </p:nvPr>
        </p:nvSpPr>
        <p:spPr>
          <a:xfrm>
            <a:off x="8877494" y="4216614"/>
            <a:ext cx="185727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42038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500"/>
                                        <p:tgtEl>
                                          <p:spTgt spid="20"/>
                                        </p:tgtEl>
                                      </p:cBhvr>
                                    </p:animEffect>
                                  </p:childTnLst>
                                </p:cTn>
                              </p:par>
                              <p:par>
                                <p:cTn id="8" presetID="2" presetClass="entr" presetSubtype="2" fill="hold" nodeType="withEffect">
                                  <p:stCondLst>
                                    <p:cond delay="85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1000" fill="hold"/>
                                        <p:tgtEl>
                                          <p:spTgt spid="59"/>
                                        </p:tgtEl>
                                        <p:attrNameLst>
                                          <p:attrName>ppt_x</p:attrName>
                                        </p:attrNameLst>
                                      </p:cBhvr>
                                      <p:tavLst>
                                        <p:tav tm="0">
                                          <p:val>
                                            <p:strVal val="1+#ppt_w/2"/>
                                          </p:val>
                                        </p:tav>
                                        <p:tav tm="100000">
                                          <p:val>
                                            <p:strVal val="#ppt_x"/>
                                          </p:val>
                                        </p:tav>
                                      </p:tavLst>
                                    </p:anim>
                                    <p:anim calcmode="lin" valueType="num">
                                      <p:cBhvr additive="base">
                                        <p:cTn id="11" dur="1000" fill="hold"/>
                                        <p:tgtEl>
                                          <p:spTgt spid="5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85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1000" fill="hold"/>
                                        <p:tgtEl>
                                          <p:spTgt spid="60"/>
                                        </p:tgtEl>
                                        <p:attrNameLst>
                                          <p:attrName>ppt_x</p:attrName>
                                        </p:attrNameLst>
                                      </p:cBhvr>
                                      <p:tavLst>
                                        <p:tav tm="0">
                                          <p:val>
                                            <p:strVal val="1+#ppt_w/2"/>
                                          </p:val>
                                        </p:tav>
                                        <p:tav tm="100000">
                                          <p:val>
                                            <p:strVal val="#ppt_x"/>
                                          </p:val>
                                        </p:tav>
                                      </p:tavLst>
                                    </p:anim>
                                    <p:anim calcmode="lin" valueType="num">
                                      <p:cBhvr additive="base">
                                        <p:cTn id="15" dur="1000" fill="hold"/>
                                        <p:tgtEl>
                                          <p:spTgt spid="6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85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1000" fill="hold"/>
                                        <p:tgtEl>
                                          <p:spTgt spid="61"/>
                                        </p:tgtEl>
                                        <p:attrNameLst>
                                          <p:attrName>ppt_x</p:attrName>
                                        </p:attrNameLst>
                                      </p:cBhvr>
                                      <p:tavLst>
                                        <p:tav tm="0">
                                          <p:val>
                                            <p:strVal val="1+#ppt_w/2"/>
                                          </p:val>
                                        </p:tav>
                                        <p:tav tm="100000">
                                          <p:val>
                                            <p:strVal val="#ppt_x"/>
                                          </p:val>
                                        </p:tav>
                                      </p:tavLst>
                                    </p:anim>
                                    <p:anim calcmode="lin" valueType="num">
                                      <p:cBhvr additive="base">
                                        <p:cTn id="19" dur="1000" fill="hold"/>
                                        <p:tgtEl>
                                          <p:spTgt spid="6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85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1000" fill="hold"/>
                                        <p:tgtEl>
                                          <p:spTgt spid="62"/>
                                        </p:tgtEl>
                                        <p:attrNameLst>
                                          <p:attrName>ppt_x</p:attrName>
                                        </p:attrNameLst>
                                      </p:cBhvr>
                                      <p:tavLst>
                                        <p:tav tm="0">
                                          <p:val>
                                            <p:strVal val="1+#ppt_w/2"/>
                                          </p:val>
                                        </p:tav>
                                        <p:tav tm="100000">
                                          <p:val>
                                            <p:strVal val="#ppt_x"/>
                                          </p:val>
                                        </p:tav>
                                      </p:tavLst>
                                    </p:anim>
                                    <p:anim calcmode="lin" valueType="num">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 Inforgraphic">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0">
            <a:extLst>
              <a:ext uri="{FF2B5EF4-FFF2-40B4-BE49-F238E27FC236}">
                <a16:creationId xmlns:a16="http://schemas.microsoft.com/office/drawing/2014/main" id="{EFC64A70-74A9-DE49-A7BB-05828C677E20}"/>
              </a:ext>
            </a:extLst>
          </p:cNvPr>
          <p:cNvSpPr>
            <a:spLocks/>
          </p:cNvSpPr>
          <p:nvPr userDrawn="1"/>
        </p:nvSpPr>
        <p:spPr bwMode="auto">
          <a:xfrm>
            <a:off x="6323013" y="2203450"/>
            <a:ext cx="4508500" cy="1147763"/>
          </a:xfrm>
          <a:custGeom>
            <a:avLst/>
            <a:gdLst>
              <a:gd name="T0" fmla="*/ 1176 w 1184"/>
              <a:gd name="T1" fmla="*/ 301 h 301"/>
              <a:gd name="T2" fmla="*/ 1183 w 1184"/>
              <a:gd name="T3" fmla="*/ 235 h 301"/>
              <a:gd name="T4" fmla="*/ 1121 w 1184"/>
              <a:gd name="T5" fmla="*/ 0 h 301"/>
              <a:gd name="T6" fmla="*/ 53 w 1184"/>
              <a:gd name="T7" fmla="*/ 1 h 301"/>
              <a:gd name="T8" fmla="*/ 39 w 1184"/>
              <a:gd name="T9" fmla="*/ 40 h 301"/>
              <a:gd name="T10" fmla="*/ 3 w 1184"/>
              <a:gd name="T11" fmla="*/ 214 h 301"/>
              <a:gd name="T12" fmla="*/ 14 w 1184"/>
              <a:gd name="T13" fmla="*/ 301 h 301"/>
              <a:gd name="T14" fmla="*/ 1176 w 1184"/>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301">
                <a:moveTo>
                  <a:pt x="1176" y="301"/>
                </a:moveTo>
                <a:cubicBezTo>
                  <a:pt x="1180" y="279"/>
                  <a:pt x="1183" y="257"/>
                  <a:pt x="1183" y="235"/>
                </a:cubicBezTo>
                <a:cubicBezTo>
                  <a:pt x="1184" y="153"/>
                  <a:pt x="1154" y="75"/>
                  <a:pt x="1121" y="0"/>
                </a:cubicBezTo>
                <a:cubicBezTo>
                  <a:pt x="765" y="0"/>
                  <a:pt x="409" y="1"/>
                  <a:pt x="53" y="1"/>
                </a:cubicBezTo>
                <a:cubicBezTo>
                  <a:pt x="48" y="14"/>
                  <a:pt x="44" y="27"/>
                  <a:pt x="39" y="40"/>
                </a:cubicBezTo>
                <a:cubicBezTo>
                  <a:pt x="21" y="96"/>
                  <a:pt x="9" y="155"/>
                  <a:pt x="3" y="214"/>
                </a:cubicBezTo>
                <a:cubicBezTo>
                  <a:pt x="0" y="243"/>
                  <a:pt x="0" y="275"/>
                  <a:pt x="14" y="301"/>
                </a:cubicBezTo>
                <a:cubicBezTo>
                  <a:pt x="401" y="300"/>
                  <a:pt x="789" y="300"/>
                  <a:pt x="1176" y="30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0" name="Freeform 11">
            <a:extLst>
              <a:ext uri="{FF2B5EF4-FFF2-40B4-BE49-F238E27FC236}">
                <a16:creationId xmlns:a16="http://schemas.microsoft.com/office/drawing/2014/main" id="{5B98E6C1-32BE-C943-BF8F-32EAF3CD05FE}"/>
              </a:ext>
            </a:extLst>
          </p:cNvPr>
          <p:cNvSpPr>
            <a:spLocks/>
          </p:cNvSpPr>
          <p:nvPr userDrawn="1"/>
        </p:nvSpPr>
        <p:spPr bwMode="auto">
          <a:xfrm>
            <a:off x="6524625" y="1006475"/>
            <a:ext cx="4067175" cy="1200150"/>
          </a:xfrm>
          <a:custGeom>
            <a:avLst/>
            <a:gdLst>
              <a:gd name="T0" fmla="*/ 1058 w 1068"/>
              <a:gd name="T1" fmla="*/ 291 h 315"/>
              <a:gd name="T2" fmla="*/ 1001 w 1068"/>
              <a:gd name="T3" fmla="*/ 215 h 315"/>
              <a:gd name="T4" fmla="*/ 931 w 1068"/>
              <a:gd name="T5" fmla="*/ 144 h 315"/>
              <a:gd name="T6" fmla="*/ 766 w 1068"/>
              <a:gd name="T7" fmla="*/ 39 h 315"/>
              <a:gd name="T8" fmla="*/ 464 w 1068"/>
              <a:gd name="T9" fmla="*/ 4 h 315"/>
              <a:gd name="T10" fmla="*/ 336 w 1068"/>
              <a:gd name="T11" fmla="*/ 16 h 315"/>
              <a:gd name="T12" fmla="*/ 0 w 1068"/>
              <a:gd name="T13" fmla="*/ 315 h 315"/>
              <a:gd name="T14" fmla="*/ 1068 w 1068"/>
              <a:gd name="T15" fmla="*/ 314 h 315"/>
              <a:gd name="T16" fmla="*/ 1058 w 1068"/>
              <a:gd name="T1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315">
                <a:moveTo>
                  <a:pt x="1058" y="291"/>
                </a:moveTo>
                <a:cubicBezTo>
                  <a:pt x="1051" y="275"/>
                  <a:pt x="1011" y="226"/>
                  <a:pt x="1001" y="215"/>
                </a:cubicBezTo>
                <a:cubicBezTo>
                  <a:pt x="979" y="190"/>
                  <a:pt x="955" y="166"/>
                  <a:pt x="931" y="144"/>
                </a:cubicBezTo>
                <a:cubicBezTo>
                  <a:pt x="882" y="100"/>
                  <a:pt x="828" y="62"/>
                  <a:pt x="766" y="39"/>
                </a:cubicBezTo>
                <a:cubicBezTo>
                  <a:pt x="671" y="2"/>
                  <a:pt x="566" y="0"/>
                  <a:pt x="464" y="4"/>
                </a:cubicBezTo>
                <a:cubicBezTo>
                  <a:pt x="421" y="6"/>
                  <a:pt x="378" y="8"/>
                  <a:pt x="336" y="16"/>
                </a:cubicBezTo>
                <a:cubicBezTo>
                  <a:pt x="181" y="47"/>
                  <a:pt x="60" y="168"/>
                  <a:pt x="0" y="315"/>
                </a:cubicBezTo>
                <a:cubicBezTo>
                  <a:pt x="356" y="315"/>
                  <a:pt x="712" y="314"/>
                  <a:pt x="1068" y="314"/>
                </a:cubicBezTo>
                <a:cubicBezTo>
                  <a:pt x="1065" y="306"/>
                  <a:pt x="1061" y="299"/>
                  <a:pt x="1058" y="29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1" name="Freeform 12">
            <a:extLst>
              <a:ext uri="{FF2B5EF4-FFF2-40B4-BE49-F238E27FC236}">
                <a16:creationId xmlns:a16="http://schemas.microsoft.com/office/drawing/2014/main" id="{662A36D7-69EB-3B4E-B326-DAAF69B40D58}"/>
              </a:ext>
            </a:extLst>
          </p:cNvPr>
          <p:cNvSpPr>
            <a:spLocks/>
          </p:cNvSpPr>
          <p:nvPr userDrawn="1"/>
        </p:nvSpPr>
        <p:spPr bwMode="auto">
          <a:xfrm>
            <a:off x="5956300" y="3346450"/>
            <a:ext cx="4845050" cy="1231900"/>
          </a:xfrm>
          <a:custGeom>
            <a:avLst/>
            <a:gdLst>
              <a:gd name="T0" fmla="*/ 1156 w 1272"/>
              <a:gd name="T1" fmla="*/ 310 h 323"/>
              <a:gd name="T2" fmla="*/ 1174 w 1272"/>
              <a:gd name="T3" fmla="*/ 278 h 323"/>
              <a:gd name="T4" fmla="*/ 1236 w 1272"/>
              <a:gd name="T5" fmla="*/ 153 h 323"/>
              <a:gd name="T6" fmla="*/ 1262 w 1272"/>
              <a:gd name="T7" fmla="*/ 54 h 323"/>
              <a:gd name="T8" fmla="*/ 1272 w 1272"/>
              <a:gd name="T9" fmla="*/ 1 h 323"/>
              <a:gd name="T10" fmla="*/ 110 w 1272"/>
              <a:gd name="T11" fmla="*/ 1 h 323"/>
              <a:gd name="T12" fmla="*/ 114 w 1272"/>
              <a:gd name="T13" fmla="*/ 8 h 323"/>
              <a:gd name="T14" fmla="*/ 147 w 1272"/>
              <a:gd name="T15" fmla="*/ 51 h 323"/>
              <a:gd name="T16" fmla="*/ 139 w 1272"/>
              <a:gd name="T17" fmla="*/ 118 h 323"/>
              <a:gd name="T18" fmla="*/ 36 w 1272"/>
              <a:gd name="T19" fmla="*/ 261 h 323"/>
              <a:gd name="T20" fmla="*/ 7 w 1272"/>
              <a:gd name="T21" fmla="*/ 298 h 323"/>
              <a:gd name="T22" fmla="*/ 0 w 1272"/>
              <a:gd name="T23" fmla="*/ 320 h 323"/>
              <a:gd name="T24" fmla="*/ 1156 w 1272"/>
              <a:gd name="T25" fmla="*/ 3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2" h="323">
                <a:moveTo>
                  <a:pt x="1156" y="310"/>
                </a:moveTo>
                <a:cubicBezTo>
                  <a:pt x="1162" y="299"/>
                  <a:pt x="1168" y="288"/>
                  <a:pt x="1174" y="278"/>
                </a:cubicBezTo>
                <a:cubicBezTo>
                  <a:pt x="1197" y="237"/>
                  <a:pt x="1220" y="197"/>
                  <a:pt x="1236" y="153"/>
                </a:cubicBezTo>
                <a:cubicBezTo>
                  <a:pt x="1247" y="121"/>
                  <a:pt x="1254" y="87"/>
                  <a:pt x="1262" y="54"/>
                </a:cubicBezTo>
                <a:cubicBezTo>
                  <a:pt x="1265" y="36"/>
                  <a:pt x="1269" y="18"/>
                  <a:pt x="1272" y="1"/>
                </a:cubicBezTo>
                <a:cubicBezTo>
                  <a:pt x="885" y="0"/>
                  <a:pt x="497" y="0"/>
                  <a:pt x="110" y="1"/>
                </a:cubicBezTo>
                <a:cubicBezTo>
                  <a:pt x="111" y="3"/>
                  <a:pt x="113" y="6"/>
                  <a:pt x="114" y="8"/>
                </a:cubicBezTo>
                <a:cubicBezTo>
                  <a:pt x="125" y="23"/>
                  <a:pt x="140" y="34"/>
                  <a:pt x="147" y="51"/>
                </a:cubicBezTo>
                <a:cubicBezTo>
                  <a:pt x="156" y="72"/>
                  <a:pt x="149" y="97"/>
                  <a:pt x="139" y="118"/>
                </a:cubicBezTo>
                <a:cubicBezTo>
                  <a:pt x="114" y="171"/>
                  <a:pt x="75" y="217"/>
                  <a:pt x="36" y="261"/>
                </a:cubicBezTo>
                <a:cubicBezTo>
                  <a:pt x="26" y="274"/>
                  <a:pt x="18" y="285"/>
                  <a:pt x="7" y="298"/>
                </a:cubicBezTo>
                <a:cubicBezTo>
                  <a:pt x="2" y="304"/>
                  <a:pt x="0" y="312"/>
                  <a:pt x="0" y="320"/>
                </a:cubicBezTo>
                <a:cubicBezTo>
                  <a:pt x="385" y="323"/>
                  <a:pt x="771" y="320"/>
                  <a:pt x="1156" y="31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2" name="Freeform 13">
            <a:extLst>
              <a:ext uri="{FF2B5EF4-FFF2-40B4-BE49-F238E27FC236}">
                <a16:creationId xmlns:a16="http://schemas.microsoft.com/office/drawing/2014/main" id="{8F4A6694-F7EF-2447-9457-9C63E570E3F3}"/>
              </a:ext>
            </a:extLst>
          </p:cNvPr>
          <p:cNvSpPr>
            <a:spLocks/>
          </p:cNvSpPr>
          <p:nvPr userDrawn="1"/>
        </p:nvSpPr>
        <p:spPr bwMode="auto">
          <a:xfrm>
            <a:off x="6475413" y="5694363"/>
            <a:ext cx="4287838" cy="1201738"/>
          </a:xfrm>
          <a:custGeom>
            <a:avLst/>
            <a:gdLst>
              <a:gd name="T0" fmla="*/ 9 w 1126"/>
              <a:gd name="T1" fmla="*/ 0 h 315"/>
              <a:gd name="T2" fmla="*/ 7 w 1126"/>
              <a:gd name="T3" fmla="*/ 48 h 315"/>
              <a:gd name="T4" fmla="*/ 17 w 1126"/>
              <a:gd name="T5" fmla="*/ 128 h 315"/>
              <a:gd name="T6" fmla="*/ 88 w 1126"/>
              <a:gd name="T7" fmla="*/ 155 h 315"/>
              <a:gd name="T8" fmla="*/ 215 w 1126"/>
              <a:gd name="T9" fmla="*/ 146 h 315"/>
              <a:gd name="T10" fmla="*/ 296 w 1126"/>
              <a:gd name="T11" fmla="*/ 135 h 315"/>
              <a:gd name="T12" fmla="*/ 358 w 1126"/>
              <a:gd name="T13" fmla="*/ 179 h 315"/>
              <a:gd name="T14" fmla="*/ 359 w 1126"/>
              <a:gd name="T15" fmla="*/ 212 h 315"/>
              <a:gd name="T16" fmla="*/ 322 w 1126"/>
              <a:gd name="T17" fmla="*/ 269 h 315"/>
              <a:gd name="T18" fmla="*/ 299 w 1126"/>
              <a:gd name="T19" fmla="*/ 287 h 315"/>
              <a:gd name="T20" fmla="*/ 292 w 1126"/>
              <a:gd name="T21" fmla="*/ 313 h 315"/>
              <a:gd name="T22" fmla="*/ 1126 w 1126"/>
              <a:gd name="T23" fmla="*/ 315 h 315"/>
              <a:gd name="T24" fmla="*/ 1097 w 1126"/>
              <a:gd name="T25" fmla="*/ 260 h 315"/>
              <a:gd name="T26" fmla="*/ 915 w 1126"/>
              <a:gd name="T27" fmla="*/ 69 h 315"/>
              <a:gd name="T28" fmla="*/ 893 w 1126"/>
              <a:gd name="T29" fmla="*/ 3 h 315"/>
              <a:gd name="T30" fmla="*/ 190 w 1126"/>
              <a:gd name="T31" fmla="*/ 0 h 315"/>
              <a:gd name="T32" fmla="*/ 9 w 1126"/>
              <a:gd name="T3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6" h="315">
                <a:moveTo>
                  <a:pt x="9" y="0"/>
                </a:moveTo>
                <a:cubicBezTo>
                  <a:pt x="11" y="16"/>
                  <a:pt x="9" y="33"/>
                  <a:pt x="7" y="48"/>
                </a:cubicBezTo>
                <a:cubicBezTo>
                  <a:pt x="3" y="75"/>
                  <a:pt x="0" y="106"/>
                  <a:pt x="17" y="128"/>
                </a:cubicBezTo>
                <a:cubicBezTo>
                  <a:pt x="33" y="148"/>
                  <a:pt x="62" y="153"/>
                  <a:pt x="88" y="155"/>
                </a:cubicBezTo>
                <a:cubicBezTo>
                  <a:pt x="130" y="157"/>
                  <a:pt x="173" y="154"/>
                  <a:pt x="215" y="146"/>
                </a:cubicBezTo>
                <a:cubicBezTo>
                  <a:pt x="242" y="140"/>
                  <a:pt x="269" y="133"/>
                  <a:pt x="296" y="135"/>
                </a:cubicBezTo>
                <a:cubicBezTo>
                  <a:pt x="323" y="138"/>
                  <a:pt x="351" y="153"/>
                  <a:pt x="358" y="179"/>
                </a:cubicBezTo>
                <a:cubicBezTo>
                  <a:pt x="361" y="190"/>
                  <a:pt x="361" y="201"/>
                  <a:pt x="359" y="212"/>
                </a:cubicBezTo>
                <a:cubicBezTo>
                  <a:pt x="354" y="234"/>
                  <a:pt x="341" y="255"/>
                  <a:pt x="322" y="269"/>
                </a:cubicBezTo>
                <a:cubicBezTo>
                  <a:pt x="315" y="275"/>
                  <a:pt x="306" y="280"/>
                  <a:pt x="299" y="287"/>
                </a:cubicBezTo>
                <a:cubicBezTo>
                  <a:pt x="293" y="294"/>
                  <a:pt x="289" y="304"/>
                  <a:pt x="292" y="313"/>
                </a:cubicBezTo>
                <a:cubicBezTo>
                  <a:pt x="1126" y="315"/>
                  <a:pt x="1126" y="315"/>
                  <a:pt x="1126" y="315"/>
                </a:cubicBezTo>
                <a:cubicBezTo>
                  <a:pt x="1124" y="294"/>
                  <a:pt x="1111" y="275"/>
                  <a:pt x="1097" y="260"/>
                </a:cubicBezTo>
                <a:cubicBezTo>
                  <a:pt x="1039" y="193"/>
                  <a:pt x="957" y="147"/>
                  <a:pt x="915" y="69"/>
                </a:cubicBezTo>
                <a:cubicBezTo>
                  <a:pt x="904" y="48"/>
                  <a:pt x="897" y="26"/>
                  <a:pt x="893" y="3"/>
                </a:cubicBezTo>
                <a:cubicBezTo>
                  <a:pt x="658" y="1"/>
                  <a:pt x="424" y="0"/>
                  <a:pt x="190" y="0"/>
                </a:cubicBezTo>
                <a:cubicBezTo>
                  <a:pt x="129" y="0"/>
                  <a:pt x="69" y="0"/>
                  <a:pt x="9" y="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3" name="Freeform 14">
            <a:extLst>
              <a:ext uri="{FF2B5EF4-FFF2-40B4-BE49-F238E27FC236}">
                <a16:creationId xmlns:a16="http://schemas.microsoft.com/office/drawing/2014/main" id="{F5A86063-609B-8849-A59C-A095A2AE99AE}"/>
              </a:ext>
            </a:extLst>
          </p:cNvPr>
          <p:cNvSpPr>
            <a:spLocks/>
          </p:cNvSpPr>
          <p:nvPr userDrawn="1"/>
        </p:nvSpPr>
        <p:spPr bwMode="auto">
          <a:xfrm>
            <a:off x="5956300" y="4529138"/>
            <a:ext cx="4403725" cy="1176338"/>
          </a:xfrm>
          <a:custGeom>
            <a:avLst/>
            <a:gdLst>
              <a:gd name="T0" fmla="*/ 1056 w 1156"/>
              <a:gd name="T1" fmla="*/ 155 h 309"/>
              <a:gd name="T2" fmla="*/ 1082 w 1156"/>
              <a:gd name="T3" fmla="*/ 118 h 309"/>
              <a:gd name="T4" fmla="*/ 1156 w 1156"/>
              <a:gd name="T5" fmla="*/ 0 h 309"/>
              <a:gd name="T6" fmla="*/ 0 w 1156"/>
              <a:gd name="T7" fmla="*/ 10 h 309"/>
              <a:gd name="T8" fmla="*/ 13 w 1156"/>
              <a:gd name="T9" fmla="*/ 42 h 309"/>
              <a:gd name="T10" fmla="*/ 66 w 1156"/>
              <a:gd name="T11" fmla="*/ 67 h 309"/>
              <a:gd name="T12" fmla="*/ 111 w 1156"/>
              <a:gd name="T13" fmla="*/ 87 h 309"/>
              <a:gd name="T14" fmla="*/ 108 w 1156"/>
              <a:gd name="T15" fmla="*/ 135 h 309"/>
              <a:gd name="T16" fmla="*/ 97 w 1156"/>
              <a:gd name="T17" fmla="*/ 184 h 309"/>
              <a:gd name="T18" fmla="*/ 148 w 1156"/>
              <a:gd name="T19" fmla="*/ 222 h 309"/>
              <a:gd name="T20" fmla="*/ 113 w 1156"/>
              <a:gd name="T21" fmla="*/ 250 h 309"/>
              <a:gd name="T22" fmla="*/ 131 w 1156"/>
              <a:gd name="T23" fmla="*/ 275 h 309"/>
              <a:gd name="T24" fmla="*/ 145 w 1156"/>
              <a:gd name="T25" fmla="*/ 306 h 309"/>
              <a:gd name="T26" fmla="*/ 326 w 1156"/>
              <a:gd name="T27" fmla="*/ 306 h 309"/>
              <a:gd name="T28" fmla="*/ 1029 w 1156"/>
              <a:gd name="T29" fmla="*/ 309 h 309"/>
              <a:gd name="T30" fmla="*/ 1056 w 1156"/>
              <a:gd name="T31"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6" h="309">
                <a:moveTo>
                  <a:pt x="1056" y="155"/>
                </a:moveTo>
                <a:cubicBezTo>
                  <a:pt x="1064" y="143"/>
                  <a:pt x="1073" y="130"/>
                  <a:pt x="1082" y="118"/>
                </a:cubicBezTo>
                <a:cubicBezTo>
                  <a:pt x="1109" y="80"/>
                  <a:pt x="1133" y="40"/>
                  <a:pt x="1156" y="0"/>
                </a:cubicBezTo>
                <a:cubicBezTo>
                  <a:pt x="771" y="10"/>
                  <a:pt x="385" y="13"/>
                  <a:pt x="0" y="10"/>
                </a:cubicBezTo>
                <a:cubicBezTo>
                  <a:pt x="0" y="21"/>
                  <a:pt x="5" y="34"/>
                  <a:pt x="13" y="42"/>
                </a:cubicBezTo>
                <a:cubicBezTo>
                  <a:pt x="26" y="57"/>
                  <a:pt x="46" y="64"/>
                  <a:pt x="66" y="67"/>
                </a:cubicBezTo>
                <a:cubicBezTo>
                  <a:pt x="83" y="70"/>
                  <a:pt x="102" y="73"/>
                  <a:pt x="111" y="87"/>
                </a:cubicBezTo>
                <a:cubicBezTo>
                  <a:pt x="120" y="101"/>
                  <a:pt x="115" y="120"/>
                  <a:pt x="108" y="135"/>
                </a:cubicBezTo>
                <a:cubicBezTo>
                  <a:pt x="101" y="151"/>
                  <a:pt x="93" y="167"/>
                  <a:pt x="97" y="184"/>
                </a:cubicBezTo>
                <a:cubicBezTo>
                  <a:pt x="103" y="205"/>
                  <a:pt x="127" y="215"/>
                  <a:pt x="148" y="222"/>
                </a:cubicBezTo>
                <a:cubicBezTo>
                  <a:pt x="132" y="225"/>
                  <a:pt x="112" y="234"/>
                  <a:pt x="113" y="250"/>
                </a:cubicBezTo>
                <a:cubicBezTo>
                  <a:pt x="114" y="260"/>
                  <a:pt x="124" y="267"/>
                  <a:pt x="131" y="275"/>
                </a:cubicBezTo>
                <a:cubicBezTo>
                  <a:pt x="139" y="284"/>
                  <a:pt x="143" y="295"/>
                  <a:pt x="145" y="306"/>
                </a:cubicBezTo>
                <a:cubicBezTo>
                  <a:pt x="205" y="306"/>
                  <a:pt x="265" y="306"/>
                  <a:pt x="326" y="306"/>
                </a:cubicBezTo>
                <a:cubicBezTo>
                  <a:pt x="560" y="306"/>
                  <a:pt x="794" y="307"/>
                  <a:pt x="1029" y="309"/>
                </a:cubicBezTo>
                <a:cubicBezTo>
                  <a:pt x="1020" y="257"/>
                  <a:pt x="1028" y="201"/>
                  <a:pt x="1056" y="155"/>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50" name="Text Placeholder 23">
            <a:extLst>
              <a:ext uri="{FF2B5EF4-FFF2-40B4-BE49-F238E27FC236}">
                <a16:creationId xmlns:a16="http://schemas.microsoft.com/office/drawing/2014/main" id="{F2C6D6D5-6050-1646-94C8-F7B63E8148AE}"/>
              </a:ext>
            </a:extLst>
          </p:cNvPr>
          <p:cNvSpPr>
            <a:spLocks noGrp="1"/>
          </p:cNvSpPr>
          <p:nvPr>
            <p:ph type="body" sz="quarter" idx="20" hasCustomPrompt="1"/>
          </p:nvPr>
        </p:nvSpPr>
        <p:spPr>
          <a:xfrm>
            <a:off x="6582702" y="1493929"/>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STARTUP</a:t>
            </a:r>
          </a:p>
        </p:txBody>
      </p:sp>
      <p:sp>
        <p:nvSpPr>
          <p:cNvPr id="51" name="Text Placeholder 23">
            <a:extLst>
              <a:ext uri="{FF2B5EF4-FFF2-40B4-BE49-F238E27FC236}">
                <a16:creationId xmlns:a16="http://schemas.microsoft.com/office/drawing/2014/main" id="{4F22EDFA-A456-B04E-AD5A-47F6D031DDE3}"/>
              </a:ext>
            </a:extLst>
          </p:cNvPr>
          <p:cNvSpPr>
            <a:spLocks noGrp="1"/>
          </p:cNvSpPr>
          <p:nvPr>
            <p:ph type="body" sz="quarter" idx="21" hasCustomPrompt="1"/>
          </p:nvPr>
        </p:nvSpPr>
        <p:spPr>
          <a:xfrm>
            <a:off x="6582702" y="258547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BUSINESS</a:t>
            </a:r>
          </a:p>
        </p:txBody>
      </p:sp>
      <p:sp>
        <p:nvSpPr>
          <p:cNvPr id="53" name="Text Placeholder 23">
            <a:extLst>
              <a:ext uri="{FF2B5EF4-FFF2-40B4-BE49-F238E27FC236}">
                <a16:creationId xmlns:a16="http://schemas.microsoft.com/office/drawing/2014/main" id="{1643526B-D3E1-CD4D-BB3E-A572B77D99DD}"/>
              </a:ext>
            </a:extLst>
          </p:cNvPr>
          <p:cNvSpPr>
            <a:spLocks noGrp="1"/>
          </p:cNvSpPr>
          <p:nvPr>
            <p:ph type="body" sz="quarter" idx="22" hasCustomPrompt="1"/>
          </p:nvPr>
        </p:nvSpPr>
        <p:spPr>
          <a:xfrm>
            <a:off x="6582702" y="3732783"/>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TEAMWROK</a:t>
            </a:r>
          </a:p>
        </p:txBody>
      </p:sp>
      <p:sp>
        <p:nvSpPr>
          <p:cNvPr id="54" name="Text Placeholder 23">
            <a:extLst>
              <a:ext uri="{FF2B5EF4-FFF2-40B4-BE49-F238E27FC236}">
                <a16:creationId xmlns:a16="http://schemas.microsoft.com/office/drawing/2014/main" id="{9EA54D97-5306-BE4A-B01E-C6114CA55EB0}"/>
              </a:ext>
            </a:extLst>
          </p:cNvPr>
          <p:cNvSpPr>
            <a:spLocks noGrp="1"/>
          </p:cNvSpPr>
          <p:nvPr>
            <p:ph type="body" sz="quarter" idx="23" hasCustomPrompt="1"/>
          </p:nvPr>
        </p:nvSpPr>
        <p:spPr>
          <a:xfrm>
            <a:off x="6582702" y="4824325"/>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MARKETING</a:t>
            </a:r>
          </a:p>
        </p:txBody>
      </p:sp>
      <p:sp>
        <p:nvSpPr>
          <p:cNvPr id="55" name="Text Placeholder 23">
            <a:extLst>
              <a:ext uri="{FF2B5EF4-FFF2-40B4-BE49-F238E27FC236}">
                <a16:creationId xmlns:a16="http://schemas.microsoft.com/office/drawing/2014/main" id="{AC92AD65-3995-1B4C-A72E-C83B44B38E5B}"/>
              </a:ext>
            </a:extLst>
          </p:cNvPr>
          <p:cNvSpPr>
            <a:spLocks noGrp="1"/>
          </p:cNvSpPr>
          <p:nvPr>
            <p:ph type="body" sz="quarter" idx="24" hasCustomPrompt="1"/>
          </p:nvPr>
        </p:nvSpPr>
        <p:spPr>
          <a:xfrm>
            <a:off x="6582702" y="605033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272191" y="3390783"/>
            <a:ext cx="257987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100085" y="2355659"/>
            <a:ext cx="3862441" cy="785651"/>
          </a:xfrm>
        </p:spPr>
        <p:txBody>
          <a:bodyPr anchor="t">
            <a:noAutofit/>
          </a:bodyPr>
          <a:lstStyle>
            <a:lvl1pPr marL="0" indent="0" algn="just">
              <a:lnSpc>
                <a:spcPts val="2040"/>
              </a:lnSpc>
              <a:buNone/>
              <a:defRPr sz="22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79" name="Text Placeholder 23">
            <a:extLst>
              <a:ext uri="{FF2B5EF4-FFF2-40B4-BE49-F238E27FC236}">
                <a16:creationId xmlns:a16="http://schemas.microsoft.com/office/drawing/2014/main" id="{E7AA6267-F17E-AF4D-87CF-B30238EE7C5F}"/>
              </a:ext>
            </a:extLst>
          </p:cNvPr>
          <p:cNvSpPr>
            <a:spLocks noGrp="1"/>
          </p:cNvSpPr>
          <p:nvPr>
            <p:ph type="body" sz="quarter" idx="25" hasCustomPrompt="1"/>
          </p:nvPr>
        </p:nvSpPr>
        <p:spPr>
          <a:xfrm>
            <a:off x="782863" y="2224048"/>
            <a:ext cx="796700" cy="553134"/>
          </a:xfrm>
        </p:spPr>
        <p:txBody>
          <a:bodyPr anchor="ctr">
            <a:noAutofit/>
          </a:bodyPr>
          <a:lstStyle>
            <a:lvl1pPr marL="0" indent="0" algn="l">
              <a:buNone/>
              <a:defRPr sz="6000" b="1" i="0">
                <a:solidFill>
                  <a:srgbClr val="231F20"/>
                </a:solidFill>
                <a:latin typeface="Amatic SC" pitchFamily="2" charset="0"/>
              </a:defRPr>
            </a:lvl1pPr>
          </a:lstStyle>
          <a:p>
            <a:pPr lvl="0"/>
            <a:r>
              <a:rPr lang="en-US" dirty="0"/>
              <a:t>“</a:t>
            </a:r>
          </a:p>
        </p:txBody>
      </p:sp>
      <p:sp>
        <p:nvSpPr>
          <p:cNvPr id="80" name="Text Placeholder 23">
            <a:extLst>
              <a:ext uri="{FF2B5EF4-FFF2-40B4-BE49-F238E27FC236}">
                <a16:creationId xmlns:a16="http://schemas.microsoft.com/office/drawing/2014/main" id="{B565B87F-002E-B94B-9DC4-B0F1A0FCF371}"/>
              </a:ext>
            </a:extLst>
          </p:cNvPr>
          <p:cNvSpPr>
            <a:spLocks noGrp="1"/>
          </p:cNvSpPr>
          <p:nvPr>
            <p:ph type="body" sz="quarter" idx="26" hasCustomPrompt="1"/>
          </p:nvPr>
        </p:nvSpPr>
        <p:spPr>
          <a:xfrm>
            <a:off x="1788043" y="2924783"/>
            <a:ext cx="2579872" cy="684000"/>
          </a:xfrm>
        </p:spPr>
        <p:txBody>
          <a:bodyPr anchor="ctr">
            <a:noAutofit/>
          </a:bodyPr>
          <a:lstStyle>
            <a:lvl1pPr marL="0" indent="0" algn="r">
              <a:buNone/>
              <a:defRPr sz="6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6331410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7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7000">
                                          <p:cBhvr additive="base">
                                            <p:cTn id="7" dur="1000" fill="hold"/>
                                            <p:tgtEl>
                                              <p:spTgt spid="32"/>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14:bounceEnd="67000">
                                          <p:cBhvr additive="base">
                                            <p:cTn id="11" dur="1000" fill="hold"/>
                                            <p:tgtEl>
                                              <p:spTgt spid="3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14:bounceEnd="67000">
                                          <p:cBhvr additive="base">
                                            <p:cTn id="15" dur="1000" fill="hold"/>
                                            <p:tgtEl>
                                              <p:spTgt spid="31"/>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14:bounceEnd="67000">
                                          <p:cBhvr additive="base">
                                            <p:cTn id="19" dur="1000" fill="hold"/>
                                            <p:tgtEl>
                                              <p:spTgt spid="2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7000">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14:bounceEnd="67000">
                                          <p:cBhvr additive="base">
                                            <p:cTn id="23"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1+#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1+#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48D4CA3-5965-3F4A-B9B3-A6A9B66FE967}"/>
              </a:ext>
            </a:extLst>
          </p:cNvPr>
          <p:cNvGrpSpPr/>
          <p:nvPr userDrawn="1"/>
        </p:nvGrpSpPr>
        <p:grpSpPr>
          <a:xfrm>
            <a:off x="1110342" y="952500"/>
            <a:ext cx="11081657" cy="3568701"/>
            <a:chOff x="23813" y="2527300"/>
            <a:chExt cx="12152312" cy="4318001"/>
          </a:xfrm>
        </p:grpSpPr>
        <p:sp>
          <p:nvSpPr>
            <p:cNvPr id="9" name="Freeform 6">
              <a:extLst>
                <a:ext uri="{FF2B5EF4-FFF2-40B4-BE49-F238E27FC236}">
                  <a16:creationId xmlns:a16="http://schemas.microsoft.com/office/drawing/2014/main" id="{6147E857-2965-B941-902E-99E449D71E27}"/>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 name="Freeform 7">
              <a:extLst>
                <a:ext uri="{FF2B5EF4-FFF2-40B4-BE49-F238E27FC236}">
                  <a16:creationId xmlns:a16="http://schemas.microsoft.com/office/drawing/2014/main" id="{3B9C6E6B-0442-FE42-BB02-52AB2B9E9614}"/>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 name="Freeform 8">
              <a:extLst>
                <a:ext uri="{FF2B5EF4-FFF2-40B4-BE49-F238E27FC236}">
                  <a16:creationId xmlns:a16="http://schemas.microsoft.com/office/drawing/2014/main" id="{ABC49B68-8955-DA4E-9E2D-826F32D327C3}"/>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9">
              <a:extLst>
                <a:ext uri="{FF2B5EF4-FFF2-40B4-BE49-F238E27FC236}">
                  <a16:creationId xmlns:a16="http://schemas.microsoft.com/office/drawing/2014/main" id="{33C0AD99-6483-CC41-BEDC-74180077F70A}"/>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 name="Freeform 10">
              <a:extLst>
                <a:ext uri="{FF2B5EF4-FFF2-40B4-BE49-F238E27FC236}">
                  <a16:creationId xmlns:a16="http://schemas.microsoft.com/office/drawing/2014/main" id="{3EC1FAAA-D54F-284B-8663-939655CBDF9B}"/>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1">
              <a:extLst>
                <a:ext uri="{FF2B5EF4-FFF2-40B4-BE49-F238E27FC236}">
                  <a16:creationId xmlns:a16="http://schemas.microsoft.com/office/drawing/2014/main" id="{5BFF45D3-FC98-2649-9098-C6F0EE4C87EC}"/>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2">
              <a:extLst>
                <a:ext uri="{FF2B5EF4-FFF2-40B4-BE49-F238E27FC236}">
                  <a16:creationId xmlns:a16="http://schemas.microsoft.com/office/drawing/2014/main" id="{EF56043F-0C3C-AE47-A280-12D3A217A4B9}"/>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3">
              <a:extLst>
                <a:ext uri="{FF2B5EF4-FFF2-40B4-BE49-F238E27FC236}">
                  <a16:creationId xmlns:a16="http://schemas.microsoft.com/office/drawing/2014/main" id="{F98EDF3F-1E90-3443-98AA-55FA15A71740}"/>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4">
              <a:extLst>
                <a:ext uri="{FF2B5EF4-FFF2-40B4-BE49-F238E27FC236}">
                  <a16:creationId xmlns:a16="http://schemas.microsoft.com/office/drawing/2014/main" id="{CB0E70EC-140D-EC49-B346-9AFB1689D672}"/>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 name="Freeform 15">
              <a:extLst>
                <a:ext uri="{FF2B5EF4-FFF2-40B4-BE49-F238E27FC236}">
                  <a16:creationId xmlns:a16="http://schemas.microsoft.com/office/drawing/2014/main" id="{799A185C-08D0-E647-A562-A95E361AD4FA}"/>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6">
              <a:extLst>
                <a:ext uri="{FF2B5EF4-FFF2-40B4-BE49-F238E27FC236}">
                  <a16:creationId xmlns:a16="http://schemas.microsoft.com/office/drawing/2014/main" id="{73D9E0E6-355F-3944-BEE6-D71733ECBA21}"/>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7">
              <a:extLst>
                <a:ext uri="{FF2B5EF4-FFF2-40B4-BE49-F238E27FC236}">
                  <a16:creationId xmlns:a16="http://schemas.microsoft.com/office/drawing/2014/main" id="{52D7A62F-699E-AF4F-882E-8AC2BDC4AB5C}"/>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Freeform 18">
              <a:extLst>
                <a:ext uri="{FF2B5EF4-FFF2-40B4-BE49-F238E27FC236}">
                  <a16:creationId xmlns:a16="http://schemas.microsoft.com/office/drawing/2014/main" id="{FFB40542-EFFC-E146-91D1-A5AB751D8EF1}"/>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19">
              <a:extLst>
                <a:ext uri="{FF2B5EF4-FFF2-40B4-BE49-F238E27FC236}">
                  <a16:creationId xmlns:a16="http://schemas.microsoft.com/office/drawing/2014/main" id="{E83CC7F8-05B3-3D48-B400-9115A1F3CCF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0">
              <a:extLst>
                <a:ext uri="{FF2B5EF4-FFF2-40B4-BE49-F238E27FC236}">
                  <a16:creationId xmlns:a16="http://schemas.microsoft.com/office/drawing/2014/main" id="{1E3E8AE8-F3D7-9C47-8437-2465ADB5CF6E}"/>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4" name="Freeform 21">
              <a:extLst>
                <a:ext uri="{FF2B5EF4-FFF2-40B4-BE49-F238E27FC236}">
                  <a16:creationId xmlns:a16="http://schemas.microsoft.com/office/drawing/2014/main" id="{0071864E-095D-2446-BDD9-E7046D9517C1}"/>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22">
              <a:extLst>
                <a:ext uri="{FF2B5EF4-FFF2-40B4-BE49-F238E27FC236}">
                  <a16:creationId xmlns:a16="http://schemas.microsoft.com/office/drawing/2014/main" id="{543D6C09-DC4A-9C47-81E7-C890A4D16EDC}"/>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3">
              <a:extLst>
                <a:ext uri="{FF2B5EF4-FFF2-40B4-BE49-F238E27FC236}">
                  <a16:creationId xmlns:a16="http://schemas.microsoft.com/office/drawing/2014/main" id="{534296B3-B0B4-3345-BCB8-373AA645838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24">
              <a:extLst>
                <a:ext uri="{FF2B5EF4-FFF2-40B4-BE49-F238E27FC236}">
                  <a16:creationId xmlns:a16="http://schemas.microsoft.com/office/drawing/2014/main" id="{3B040978-FB4F-1440-BCA7-661F14C9CD19}"/>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25">
              <a:extLst>
                <a:ext uri="{FF2B5EF4-FFF2-40B4-BE49-F238E27FC236}">
                  <a16:creationId xmlns:a16="http://schemas.microsoft.com/office/drawing/2014/main" id="{EC2DDE41-A078-AE48-81B7-C08AFA6ABAA8}"/>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26">
              <a:extLst>
                <a:ext uri="{FF2B5EF4-FFF2-40B4-BE49-F238E27FC236}">
                  <a16:creationId xmlns:a16="http://schemas.microsoft.com/office/drawing/2014/main" id="{0AE4BD07-A7E4-E64D-B133-DBB9F0FAD432}"/>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27">
              <a:extLst>
                <a:ext uri="{FF2B5EF4-FFF2-40B4-BE49-F238E27FC236}">
                  <a16:creationId xmlns:a16="http://schemas.microsoft.com/office/drawing/2014/main" id="{A469C8E9-69B2-4246-BEBB-2B77A531A0FB}"/>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28">
              <a:extLst>
                <a:ext uri="{FF2B5EF4-FFF2-40B4-BE49-F238E27FC236}">
                  <a16:creationId xmlns:a16="http://schemas.microsoft.com/office/drawing/2014/main" id="{FA3F7473-6121-D442-9DBB-614679B803B3}"/>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29">
              <a:extLst>
                <a:ext uri="{FF2B5EF4-FFF2-40B4-BE49-F238E27FC236}">
                  <a16:creationId xmlns:a16="http://schemas.microsoft.com/office/drawing/2014/main" id="{1B9FEB21-B9E7-2F4E-B2DB-3219D97C13AB}"/>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33" name="Rectangle 32">
            <a:extLst>
              <a:ext uri="{FF2B5EF4-FFF2-40B4-BE49-F238E27FC236}">
                <a16:creationId xmlns:a16="http://schemas.microsoft.com/office/drawing/2014/main" id="{13A1E07F-D7FB-1E42-B52A-FB9DDD1BFA81}"/>
              </a:ext>
            </a:extLst>
          </p:cNvPr>
          <p:cNvSpPr/>
          <p:nvPr userDrawn="1"/>
        </p:nvSpPr>
        <p:spPr>
          <a:xfrm>
            <a:off x="-14286" y="4504510"/>
            <a:ext cx="12206286"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23">
            <a:extLst>
              <a:ext uri="{FF2B5EF4-FFF2-40B4-BE49-F238E27FC236}">
                <a16:creationId xmlns:a16="http://schemas.microsoft.com/office/drawing/2014/main" id="{A62C18DF-8E5A-CC46-A573-D4EA86596A30}"/>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Sub-Heading</a:t>
            </a:r>
          </a:p>
        </p:txBody>
      </p:sp>
      <p:sp>
        <p:nvSpPr>
          <p:cNvPr id="38" name="Text Placeholder 23">
            <a:extLst>
              <a:ext uri="{FF2B5EF4-FFF2-40B4-BE49-F238E27FC236}">
                <a16:creationId xmlns:a16="http://schemas.microsoft.com/office/drawing/2014/main" id="{6EF2AF29-1649-4644-889D-2C50F70B6550}"/>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2</a:t>
            </a:r>
          </a:p>
        </p:txBody>
      </p:sp>
      <p:sp>
        <p:nvSpPr>
          <p:cNvPr id="40" name="Rectangle 39">
            <a:extLst>
              <a:ext uri="{FF2B5EF4-FFF2-40B4-BE49-F238E27FC236}">
                <a16:creationId xmlns:a16="http://schemas.microsoft.com/office/drawing/2014/main" id="{C1256D89-7C38-C94A-A3C4-BF7565B89C84}"/>
              </a:ext>
            </a:extLst>
          </p:cNvPr>
          <p:cNvSpPr/>
          <p:nvPr userDrawn="1"/>
        </p:nvSpPr>
        <p:spPr>
          <a:xfrm>
            <a:off x="10039123" y="570522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D2A64D6F-66F3-BB4B-A101-A657296FB845}"/>
              </a:ext>
            </a:extLst>
          </p:cNvPr>
          <p:cNvPicPr/>
          <p:nvPr userDrawn="1"/>
        </p:nvPicPr>
        <p:blipFill rotWithShape="1">
          <a:blip r:embed="rId2">
            <a:extLst>
              <a:ext uri="{28A0092B-C50C-407E-A947-70E740481C1C}">
                <a14:useLocalDpi xmlns:a14="http://schemas.microsoft.com/office/drawing/2010/main" val="0"/>
              </a:ext>
            </a:extLst>
          </a:blip>
          <a:srcRect r="44449"/>
          <a:stretch/>
        </p:blipFill>
        <p:spPr bwMode="auto">
          <a:xfrm>
            <a:off x="10189030" y="5825079"/>
            <a:ext cx="1892377" cy="434551"/>
          </a:xfrm>
          <a:prstGeom prst="rect">
            <a:avLst/>
          </a:prstGeom>
          <a:ln>
            <a:noFill/>
          </a:ln>
          <a:extLst>
            <a:ext uri="{53640926-AAD7-44D8-BBD7-CCE9431645EC}">
              <a14:shadowObscured xmlns:a14="http://schemas.microsoft.com/office/drawing/2010/main"/>
            </a:ext>
          </a:extLst>
        </p:spPr>
      </p:pic>
      <p:pic>
        <p:nvPicPr>
          <p:cNvPr id="43" name="Picture 42" descr="Text, logo&#10;&#10;Description automatically generated">
            <a:extLst>
              <a:ext uri="{FF2B5EF4-FFF2-40B4-BE49-F238E27FC236}">
                <a16:creationId xmlns:a16="http://schemas.microsoft.com/office/drawing/2014/main" id="{B7B67D35-95E9-2142-9B32-26E29C5B58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978" y="288362"/>
            <a:ext cx="5316974" cy="3267862"/>
          </a:xfrm>
          <a:prstGeom prst="rect">
            <a:avLst/>
          </a:prstGeom>
        </p:spPr>
      </p:pic>
    </p:spTree>
    <p:extLst>
      <p:ext uri="{BB962C8B-B14F-4D97-AF65-F5344CB8AC3E}">
        <p14:creationId xmlns:p14="http://schemas.microsoft.com/office/powerpoint/2010/main" val="20984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21" name="Text Placeholder 23">
            <a:extLst>
              <a:ext uri="{FF2B5EF4-FFF2-40B4-BE49-F238E27FC236}">
                <a16:creationId xmlns:a16="http://schemas.microsoft.com/office/drawing/2014/main" id="{89A2F8BC-CA8E-1F4C-B422-4E69F2919FC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22" name="Text Placeholder 23">
            <a:extLst>
              <a:ext uri="{FF2B5EF4-FFF2-40B4-BE49-F238E27FC236}">
                <a16:creationId xmlns:a16="http://schemas.microsoft.com/office/drawing/2014/main" id="{DF02E061-0EF4-FB48-BEEF-57DCC8314981}"/>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1432309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972211BB-40C0-124A-93B6-C7041ED83520}"/>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3D2FF981-F105-124F-85D1-547076CCB434}"/>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85087EC3-DEBD-6B40-94C7-EA08F8BFFF6B}"/>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92C3EF4C-23CE-F34D-AB76-3DF5DDEA2DE9}"/>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062462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B7176D75-51D2-E54F-8783-19E9A8A9A6F9}"/>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52A664AB-31BE-0A48-BF7E-BACA81AE0E2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2EE91D5E-2A69-0B43-AEDA-DFA48D356F3A}"/>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2A89F7F6-276B-F443-BFFD-1DDB752157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32637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ck Infographic">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1E9958-640A-194A-AEDD-5B0EA82C2D75}"/>
              </a:ext>
            </a:extLst>
          </p:cNvPr>
          <p:cNvGrpSpPr/>
          <p:nvPr userDrawn="1"/>
        </p:nvGrpSpPr>
        <p:grpSpPr>
          <a:xfrm>
            <a:off x="4034971" y="873254"/>
            <a:ext cx="4247555" cy="4333363"/>
            <a:chOff x="3736975" y="1014413"/>
            <a:chExt cx="4714876" cy="4810125"/>
          </a:xfrm>
        </p:grpSpPr>
        <p:sp>
          <p:nvSpPr>
            <p:cNvPr id="64" name="Freeform 63">
              <a:extLst>
                <a:ext uri="{FF2B5EF4-FFF2-40B4-BE49-F238E27FC236}">
                  <a16:creationId xmlns:a16="http://schemas.microsoft.com/office/drawing/2014/main" id="{3A9BD46D-5621-6744-B737-75567C6ADB2E}"/>
                </a:ext>
              </a:extLst>
            </p:cNvPr>
            <p:cNvSpPr>
              <a:spLocks/>
            </p:cNvSpPr>
            <p:nvPr userDrawn="1"/>
          </p:nvSpPr>
          <p:spPr bwMode="auto">
            <a:xfrm>
              <a:off x="4705864" y="2022475"/>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solidFill>
              <a:srgbClr val="FFC652"/>
            </a:solidFill>
            <a:ln w="492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BD373DC8-6A03-7E4B-A5F3-32196B065091}"/>
                </a:ext>
              </a:extLst>
            </p:cNvPr>
            <p:cNvSpPr>
              <a:spLocks noEditPoints="1"/>
            </p:cNvSpPr>
            <p:nvPr userDrawn="1"/>
          </p:nvSpPr>
          <p:spPr bwMode="auto">
            <a:xfrm>
              <a:off x="4178300" y="1014413"/>
              <a:ext cx="1824038" cy="1146175"/>
            </a:xfrm>
            <a:custGeom>
              <a:avLst/>
              <a:gdLst>
                <a:gd name="T0" fmla="*/ 0 w 479"/>
                <a:gd name="T1" fmla="*/ 301 h 301"/>
                <a:gd name="T2" fmla="*/ 17 w 479"/>
                <a:gd name="T3" fmla="*/ 278 h 301"/>
                <a:gd name="T4" fmla="*/ 356 w 479"/>
                <a:gd name="T5" fmla="*/ 52 h 301"/>
                <a:gd name="T6" fmla="*/ 479 w 479"/>
                <a:gd name="T7" fmla="*/ 37 h 301"/>
                <a:gd name="T8" fmla="*/ 390 w 479"/>
                <a:gd name="T9" fmla="*/ 90 h 301"/>
                <a:gd name="T10" fmla="*/ 433 w 479"/>
                <a:gd name="T11" fmla="*/ 66 h 301"/>
                <a:gd name="T12" fmla="*/ 446 w 479"/>
                <a:gd name="T13" fmla="*/ 59 h 301"/>
                <a:gd name="T14" fmla="*/ 479 w 479"/>
                <a:gd name="T15" fmla="*/ 37 h 301"/>
                <a:gd name="T16" fmla="*/ 382 w 479"/>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301">
                  <a:moveTo>
                    <a:pt x="0" y="301"/>
                  </a:moveTo>
                  <a:cubicBezTo>
                    <a:pt x="5" y="293"/>
                    <a:pt x="11" y="285"/>
                    <a:pt x="17" y="278"/>
                  </a:cubicBezTo>
                  <a:cubicBezTo>
                    <a:pt x="106" y="172"/>
                    <a:pt x="221" y="82"/>
                    <a:pt x="356" y="52"/>
                  </a:cubicBezTo>
                  <a:cubicBezTo>
                    <a:pt x="396" y="43"/>
                    <a:pt x="437" y="40"/>
                    <a:pt x="479" y="37"/>
                  </a:cubicBezTo>
                  <a:moveTo>
                    <a:pt x="390" y="90"/>
                  </a:moveTo>
                  <a:cubicBezTo>
                    <a:pt x="404" y="82"/>
                    <a:pt x="419" y="74"/>
                    <a:pt x="433" y="66"/>
                  </a:cubicBezTo>
                  <a:cubicBezTo>
                    <a:pt x="438" y="63"/>
                    <a:pt x="442" y="61"/>
                    <a:pt x="446" y="59"/>
                  </a:cubicBezTo>
                  <a:cubicBezTo>
                    <a:pt x="458" y="52"/>
                    <a:pt x="468" y="45"/>
                    <a:pt x="479" y="37"/>
                  </a:cubicBezTo>
                  <a:cubicBezTo>
                    <a:pt x="446" y="25"/>
                    <a:pt x="414" y="13"/>
                    <a:pt x="382"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4">
              <a:extLst>
                <a:ext uri="{FF2B5EF4-FFF2-40B4-BE49-F238E27FC236}">
                  <a16:creationId xmlns:a16="http://schemas.microsoft.com/office/drawing/2014/main" id="{DF677910-760C-5A41-9ADF-EBA772137538}"/>
                </a:ext>
              </a:extLst>
            </p:cNvPr>
            <p:cNvSpPr>
              <a:spLocks noEditPoints="1"/>
            </p:cNvSpPr>
            <p:nvPr userDrawn="1"/>
          </p:nvSpPr>
          <p:spPr bwMode="auto">
            <a:xfrm>
              <a:off x="3736975" y="2370138"/>
              <a:ext cx="349250" cy="2074863"/>
            </a:xfrm>
            <a:custGeom>
              <a:avLst/>
              <a:gdLst>
                <a:gd name="T0" fmla="*/ 77 w 92"/>
                <a:gd name="T1" fmla="*/ 544 h 544"/>
                <a:gd name="T2" fmla="*/ 68 w 92"/>
                <a:gd name="T3" fmla="*/ 521 h 544"/>
                <a:gd name="T4" fmla="*/ 41 w 92"/>
                <a:gd name="T5" fmla="*/ 115 h 544"/>
                <a:gd name="T6" fmla="*/ 89 w 92"/>
                <a:gd name="T7" fmla="*/ 0 h 544"/>
                <a:gd name="T8" fmla="*/ 91 w 92"/>
                <a:gd name="T9" fmla="*/ 104 h 544"/>
                <a:gd name="T10" fmla="*/ 92 w 92"/>
                <a:gd name="T11" fmla="*/ 54 h 544"/>
                <a:gd name="T12" fmla="*/ 92 w 92"/>
                <a:gd name="T13" fmla="*/ 40 h 544"/>
                <a:gd name="T14" fmla="*/ 90 w 92"/>
                <a:gd name="T15" fmla="*/ 1 h 544"/>
                <a:gd name="T16" fmla="*/ 10 w 92"/>
                <a:gd name="T17" fmla="*/ 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4">
                  <a:moveTo>
                    <a:pt x="77" y="544"/>
                  </a:moveTo>
                  <a:cubicBezTo>
                    <a:pt x="74" y="537"/>
                    <a:pt x="71" y="529"/>
                    <a:pt x="68" y="521"/>
                  </a:cubicBezTo>
                  <a:cubicBezTo>
                    <a:pt x="20" y="391"/>
                    <a:pt x="0" y="246"/>
                    <a:pt x="41" y="115"/>
                  </a:cubicBezTo>
                  <a:cubicBezTo>
                    <a:pt x="54" y="75"/>
                    <a:pt x="72" y="38"/>
                    <a:pt x="89" y="0"/>
                  </a:cubicBezTo>
                  <a:moveTo>
                    <a:pt x="91" y="104"/>
                  </a:moveTo>
                  <a:cubicBezTo>
                    <a:pt x="91" y="87"/>
                    <a:pt x="92" y="71"/>
                    <a:pt x="92" y="54"/>
                  </a:cubicBezTo>
                  <a:cubicBezTo>
                    <a:pt x="92" y="49"/>
                    <a:pt x="92" y="44"/>
                    <a:pt x="92" y="40"/>
                  </a:cubicBezTo>
                  <a:cubicBezTo>
                    <a:pt x="92" y="26"/>
                    <a:pt x="92" y="14"/>
                    <a:pt x="90" y="1"/>
                  </a:cubicBezTo>
                  <a:cubicBezTo>
                    <a:pt x="63" y="22"/>
                    <a:pt x="36" y="44"/>
                    <a:pt x="10" y="66"/>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5ACA3152-4E4D-264A-89F6-524A577C9FC8}"/>
                </a:ext>
              </a:extLst>
            </p:cNvPr>
            <p:cNvSpPr>
              <a:spLocks noEditPoints="1"/>
            </p:cNvSpPr>
            <p:nvPr userDrawn="1"/>
          </p:nvSpPr>
          <p:spPr bwMode="auto">
            <a:xfrm>
              <a:off x="4170363" y="4646613"/>
              <a:ext cx="1843088" cy="1071563"/>
            </a:xfrm>
            <a:custGeom>
              <a:avLst/>
              <a:gdLst>
                <a:gd name="T0" fmla="*/ 484 w 484"/>
                <a:gd name="T1" fmla="*/ 281 h 281"/>
                <a:gd name="T2" fmla="*/ 75 w 484"/>
                <a:gd name="T3" fmla="*/ 100 h 281"/>
                <a:gd name="T4" fmla="*/ 0 w 484"/>
                <a:gd name="T5" fmla="*/ 1 h 281"/>
                <a:gd name="T6" fmla="*/ 90 w 484"/>
                <a:gd name="T7" fmla="*/ 51 h 281"/>
                <a:gd name="T8" fmla="*/ 48 w 484"/>
                <a:gd name="T9" fmla="*/ 25 h 281"/>
                <a:gd name="T10" fmla="*/ 35 w 484"/>
                <a:gd name="T11" fmla="*/ 18 h 281"/>
                <a:gd name="T12" fmla="*/ 0 w 484"/>
                <a:gd name="T13" fmla="*/ 0 h 281"/>
                <a:gd name="T14" fmla="*/ 17 w 484"/>
                <a:gd name="T15" fmla="*/ 103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81">
                  <a:moveTo>
                    <a:pt x="484" y="281"/>
                  </a:moveTo>
                  <a:cubicBezTo>
                    <a:pt x="393" y="278"/>
                    <a:pt x="168" y="202"/>
                    <a:pt x="75" y="100"/>
                  </a:cubicBezTo>
                  <a:cubicBezTo>
                    <a:pt x="47" y="69"/>
                    <a:pt x="23" y="35"/>
                    <a:pt x="0" y="1"/>
                  </a:cubicBezTo>
                  <a:moveTo>
                    <a:pt x="90" y="51"/>
                  </a:moveTo>
                  <a:cubicBezTo>
                    <a:pt x="76" y="43"/>
                    <a:pt x="62" y="34"/>
                    <a:pt x="48" y="25"/>
                  </a:cubicBezTo>
                  <a:cubicBezTo>
                    <a:pt x="43" y="23"/>
                    <a:pt x="39" y="20"/>
                    <a:pt x="35" y="18"/>
                  </a:cubicBezTo>
                  <a:cubicBezTo>
                    <a:pt x="24" y="11"/>
                    <a:pt x="13" y="6"/>
                    <a:pt x="0" y="0"/>
                  </a:cubicBezTo>
                  <a:cubicBezTo>
                    <a:pt x="6" y="34"/>
                    <a:pt x="11" y="69"/>
                    <a:pt x="17" y="103"/>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6">
              <a:extLst>
                <a:ext uri="{FF2B5EF4-FFF2-40B4-BE49-F238E27FC236}">
                  <a16:creationId xmlns:a16="http://schemas.microsoft.com/office/drawing/2014/main" id="{075D1436-1A01-F644-8FBE-8B97A2E54B3C}"/>
                </a:ext>
              </a:extLst>
            </p:cNvPr>
            <p:cNvSpPr>
              <a:spLocks noEditPoints="1"/>
            </p:cNvSpPr>
            <p:nvPr userDrawn="1"/>
          </p:nvSpPr>
          <p:spPr bwMode="auto">
            <a:xfrm>
              <a:off x="6184900" y="4722813"/>
              <a:ext cx="1809750" cy="1101725"/>
            </a:xfrm>
            <a:custGeom>
              <a:avLst/>
              <a:gdLst>
                <a:gd name="T0" fmla="*/ 475 w 475"/>
                <a:gd name="T1" fmla="*/ 0 h 289"/>
                <a:gd name="T2" fmla="*/ 462 w 475"/>
                <a:gd name="T3" fmla="*/ 17 h 289"/>
                <a:gd name="T4" fmla="*/ 123 w 475"/>
                <a:gd name="T5" fmla="*/ 243 h 289"/>
                <a:gd name="T6" fmla="*/ 0 w 475"/>
                <a:gd name="T7" fmla="*/ 258 h 289"/>
                <a:gd name="T8" fmla="*/ 90 w 475"/>
                <a:gd name="T9" fmla="*/ 212 h 289"/>
                <a:gd name="T10" fmla="*/ 46 w 475"/>
                <a:gd name="T11" fmla="*/ 236 h 289"/>
                <a:gd name="T12" fmla="*/ 0 w 475"/>
                <a:gd name="T13" fmla="*/ 258 h 289"/>
                <a:gd name="T14" fmla="*/ 98 w 475"/>
                <a:gd name="T15" fmla="*/ 289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289">
                  <a:moveTo>
                    <a:pt x="475" y="0"/>
                  </a:moveTo>
                  <a:cubicBezTo>
                    <a:pt x="471" y="6"/>
                    <a:pt x="467" y="11"/>
                    <a:pt x="462" y="17"/>
                  </a:cubicBezTo>
                  <a:cubicBezTo>
                    <a:pt x="373" y="123"/>
                    <a:pt x="258" y="213"/>
                    <a:pt x="123" y="243"/>
                  </a:cubicBezTo>
                  <a:cubicBezTo>
                    <a:pt x="83" y="252"/>
                    <a:pt x="42" y="255"/>
                    <a:pt x="0" y="258"/>
                  </a:cubicBezTo>
                  <a:moveTo>
                    <a:pt x="90" y="212"/>
                  </a:moveTo>
                  <a:cubicBezTo>
                    <a:pt x="75" y="220"/>
                    <a:pt x="61" y="228"/>
                    <a:pt x="46" y="236"/>
                  </a:cubicBezTo>
                  <a:cubicBezTo>
                    <a:pt x="42" y="238"/>
                    <a:pt x="11" y="250"/>
                    <a:pt x="0" y="258"/>
                  </a:cubicBezTo>
                  <a:cubicBezTo>
                    <a:pt x="33" y="270"/>
                    <a:pt x="66" y="277"/>
                    <a:pt x="98" y="289"/>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8">
              <a:extLst>
                <a:ext uri="{FF2B5EF4-FFF2-40B4-BE49-F238E27FC236}">
                  <a16:creationId xmlns:a16="http://schemas.microsoft.com/office/drawing/2014/main" id="{5918014E-736E-1A43-9309-0EC4EE4E2AB4}"/>
                </a:ext>
              </a:extLst>
            </p:cNvPr>
            <p:cNvSpPr>
              <a:spLocks noEditPoints="1"/>
            </p:cNvSpPr>
            <p:nvPr userDrawn="1"/>
          </p:nvSpPr>
          <p:spPr bwMode="auto">
            <a:xfrm>
              <a:off x="8101013" y="2420938"/>
              <a:ext cx="350838" cy="2070100"/>
            </a:xfrm>
            <a:custGeom>
              <a:avLst/>
              <a:gdLst>
                <a:gd name="T0" fmla="*/ 15 w 92"/>
                <a:gd name="T1" fmla="*/ 0 h 543"/>
                <a:gd name="T2" fmla="*/ 24 w 92"/>
                <a:gd name="T3" fmla="*/ 22 h 543"/>
                <a:gd name="T4" fmla="*/ 51 w 92"/>
                <a:gd name="T5" fmla="*/ 428 h 543"/>
                <a:gd name="T6" fmla="*/ 3 w 92"/>
                <a:gd name="T7" fmla="*/ 543 h 543"/>
                <a:gd name="T8" fmla="*/ 1 w 92"/>
                <a:gd name="T9" fmla="*/ 439 h 543"/>
                <a:gd name="T10" fmla="*/ 0 w 92"/>
                <a:gd name="T11" fmla="*/ 489 h 543"/>
                <a:gd name="T12" fmla="*/ 0 w 92"/>
                <a:gd name="T13" fmla="*/ 503 h 543"/>
                <a:gd name="T14" fmla="*/ 2 w 92"/>
                <a:gd name="T15" fmla="*/ 542 h 543"/>
                <a:gd name="T16" fmla="*/ 82 w 92"/>
                <a:gd name="T17" fmla="*/ 47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3">
                  <a:moveTo>
                    <a:pt x="15" y="0"/>
                  </a:moveTo>
                  <a:cubicBezTo>
                    <a:pt x="19" y="7"/>
                    <a:pt x="22" y="15"/>
                    <a:pt x="24" y="22"/>
                  </a:cubicBezTo>
                  <a:cubicBezTo>
                    <a:pt x="72" y="152"/>
                    <a:pt x="92" y="297"/>
                    <a:pt x="51" y="428"/>
                  </a:cubicBezTo>
                  <a:cubicBezTo>
                    <a:pt x="38" y="468"/>
                    <a:pt x="20" y="505"/>
                    <a:pt x="3" y="543"/>
                  </a:cubicBezTo>
                  <a:moveTo>
                    <a:pt x="1" y="439"/>
                  </a:moveTo>
                  <a:cubicBezTo>
                    <a:pt x="1" y="456"/>
                    <a:pt x="0" y="472"/>
                    <a:pt x="0" y="489"/>
                  </a:cubicBezTo>
                  <a:cubicBezTo>
                    <a:pt x="0" y="494"/>
                    <a:pt x="0" y="499"/>
                    <a:pt x="0" y="503"/>
                  </a:cubicBezTo>
                  <a:cubicBezTo>
                    <a:pt x="0" y="517"/>
                    <a:pt x="0" y="529"/>
                    <a:pt x="2" y="542"/>
                  </a:cubicBezTo>
                  <a:cubicBezTo>
                    <a:pt x="29" y="521"/>
                    <a:pt x="56" y="499"/>
                    <a:pt x="82" y="477"/>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BAF147BD-3E1D-1749-89C6-79BDB98427F1}"/>
                </a:ext>
              </a:extLst>
            </p:cNvPr>
            <p:cNvSpPr>
              <a:spLocks noEditPoints="1"/>
            </p:cNvSpPr>
            <p:nvPr userDrawn="1"/>
          </p:nvSpPr>
          <p:spPr bwMode="auto">
            <a:xfrm>
              <a:off x="6173788" y="1128713"/>
              <a:ext cx="1843088" cy="1085850"/>
            </a:xfrm>
            <a:custGeom>
              <a:avLst/>
              <a:gdLst>
                <a:gd name="T0" fmla="*/ 0 w 484"/>
                <a:gd name="T1" fmla="*/ 4 h 285"/>
                <a:gd name="T2" fmla="*/ 44 w 484"/>
                <a:gd name="T3" fmla="*/ 5 h 285"/>
                <a:gd name="T4" fmla="*/ 409 w 484"/>
                <a:gd name="T5" fmla="*/ 185 h 285"/>
                <a:gd name="T6" fmla="*/ 484 w 484"/>
                <a:gd name="T7" fmla="*/ 284 h 285"/>
                <a:gd name="T8" fmla="*/ 394 w 484"/>
                <a:gd name="T9" fmla="*/ 234 h 285"/>
                <a:gd name="T10" fmla="*/ 436 w 484"/>
                <a:gd name="T11" fmla="*/ 260 h 285"/>
                <a:gd name="T12" fmla="*/ 449 w 484"/>
                <a:gd name="T13" fmla="*/ 267 h 285"/>
                <a:gd name="T14" fmla="*/ 484 w 484"/>
                <a:gd name="T15" fmla="*/ 285 h 285"/>
                <a:gd name="T16" fmla="*/ 467 w 484"/>
                <a:gd name="T17" fmla="*/ 18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85">
                  <a:moveTo>
                    <a:pt x="0" y="4"/>
                  </a:moveTo>
                  <a:cubicBezTo>
                    <a:pt x="14" y="0"/>
                    <a:pt x="29" y="3"/>
                    <a:pt x="44" y="5"/>
                  </a:cubicBezTo>
                  <a:cubicBezTo>
                    <a:pt x="180" y="29"/>
                    <a:pt x="316" y="83"/>
                    <a:pt x="409" y="185"/>
                  </a:cubicBezTo>
                  <a:cubicBezTo>
                    <a:pt x="437" y="216"/>
                    <a:pt x="461" y="250"/>
                    <a:pt x="484" y="284"/>
                  </a:cubicBezTo>
                  <a:moveTo>
                    <a:pt x="394" y="234"/>
                  </a:moveTo>
                  <a:cubicBezTo>
                    <a:pt x="408" y="242"/>
                    <a:pt x="422" y="251"/>
                    <a:pt x="436" y="260"/>
                  </a:cubicBezTo>
                  <a:cubicBezTo>
                    <a:pt x="441" y="262"/>
                    <a:pt x="445" y="265"/>
                    <a:pt x="449" y="267"/>
                  </a:cubicBezTo>
                  <a:cubicBezTo>
                    <a:pt x="460" y="274"/>
                    <a:pt x="471" y="279"/>
                    <a:pt x="484" y="285"/>
                  </a:cubicBezTo>
                  <a:cubicBezTo>
                    <a:pt x="478" y="251"/>
                    <a:pt x="473" y="216"/>
                    <a:pt x="467" y="182"/>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01B416F8-94EC-5D43-8550-41083C753C31}"/>
                </a:ext>
              </a:extLst>
            </p:cNvPr>
            <p:cNvSpPr>
              <a:spLocks/>
            </p:cNvSpPr>
            <p:nvPr/>
          </p:nvSpPr>
          <p:spPr bwMode="auto">
            <a:xfrm rot="1203208">
              <a:off x="5863431" y="3548855"/>
              <a:ext cx="1157288" cy="7938"/>
            </a:xfrm>
            <a:custGeom>
              <a:avLst/>
              <a:gdLst>
                <a:gd name="T0" fmla="*/ 0 w 304"/>
                <a:gd name="T1" fmla="*/ 1 h 2"/>
                <a:gd name="T2" fmla="*/ 304 w 304"/>
                <a:gd name="T3" fmla="*/ 0 h 2"/>
              </a:gdLst>
              <a:ahLst/>
              <a:cxnLst>
                <a:cxn ang="0">
                  <a:pos x="T0" y="T1"/>
                </a:cxn>
                <a:cxn ang="0">
                  <a:pos x="T2" y="T3"/>
                </a:cxn>
              </a:cxnLst>
              <a:rect l="0" t="0" r="r" b="b"/>
              <a:pathLst>
                <a:path w="304" h="2">
                  <a:moveTo>
                    <a:pt x="0" y="1"/>
                  </a:moveTo>
                  <a:cubicBezTo>
                    <a:pt x="101" y="2"/>
                    <a:pt x="203" y="1"/>
                    <a:pt x="304"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2">
              <a:extLst>
                <a:ext uri="{FF2B5EF4-FFF2-40B4-BE49-F238E27FC236}">
                  <a16:creationId xmlns:a16="http://schemas.microsoft.com/office/drawing/2014/main" id="{3EDDBA03-E5BF-0941-933C-0CF98E9414C3}"/>
                </a:ext>
              </a:extLst>
            </p:cNvPr>
            <p:cNvSpPr>
              <a:spLocks/>
            </p:cNvSpPr>
            <p:nvPr/>
          </p:nvSpPr>
          <p:spPr bwMode="auto">
            <a:xfrm>
              <a:off x="5746545" y="2158206"/>
              <a:ext cx="403225" cy="1487488"/>
            </a:xfrm>
            <a:custGeom>
              <a:avLst/>
              <a:gdLst>
                <a:gd name="T0" fmla="*/ 0 w 106"/>
                <a:gd name="T1" fmla="*/ 0 h 390"/>
                <a:gd name="T2" fmla="*/ 106 w 106"/>
                <a:gd name="T3" fmla="*/ 390 h 390"/>
              </a:gdLst>
              <a:ahLst/>
              <a:cxnLst>
                <a:cxn ang="0">
                  <a:pos x="T0" y="T1"/>
                </a:cxn>
                <a:cxn ang="0">
                  <a:pos x="T2" y="T3"/>
                </a:cxn>
              </a:cxnLst>
              <a:rect l="0" t="0" r="r" b="b"/>
              <a:pathLst>
                <a:path w="106" h="390">
                  <a:moveTo>
                    <a:pt x="0" y="0"/>
                  </a:moveTo>
                  <a:cubicBezTo>
                    <a:pt x="34" y="131"/>
                    <a:pt x="69" y="261"/>
                    <a:pt x="106" y="39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24">
              <a:extLst>
                <a:ext uri="{FF2B5EF4-FFF2-40B4-BE49-F238E27FC236}">
                  <a16:creationId xmlns:a16="http://schemas.microsoft.com/office/drawing/2014/main" id="{CA825781-FC52-5E46-A7B2-69D1900AED0C}"/>
                </a:ext>
              </a:extLst>
            </p:cNvPr>
            <p:cNvSpPr>
              <a:spLocks/>
            </p:cNvSpPr>
            <p:nvPr/>
          </p:nvSpPr>
          <p:spPr bwMode="auto">
            <a:xfrm>
              <a:off x="6089650" y="2039938"/>
              <a:ext cx="4763" cy="128588"/>
            </a:xfrm>
            <a:custGeom>
              <a:avLst/>
              <a:gdLst>
                <a:gd name="T0" fmla="*/ 0 w 1"/>
                <a:gd name="T1" fmla="*/ 0 h 34"/>
                <a:gd name="T2" fmla="*/ 1 w 1"/>
                <a:gd name="T3" fmla="*/ 34 h 34"/>
              </a:gdLst>
              <a:ahLst/>
              <a:cxnLst>
                <a:cxn ang="0">
                  <a:pos x="T0" y="T1"/>
                </a:cxn>
                <a:cxn ang="0">
                  <a:pos x="T2" y="T3"/>
                </a:cxn>
              </a:cxnLst>
              <a:rect l="0" t="0" r="r" b="b"/>
              <a:pathLst>
                <a:path w="1" h="34">
                  <a:moveTo>
                    <a:pt x="0" y="0"/>
                  </a:moveTo>
                  <a:cubicBezTo>
                    <a:pt x="1" y="11"/>
                    <a:pt x="1" y="22"/>
                    <a:pt x="1" y="34"/>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5">
              <a:extLst>
                <a:ext uri="{FF2B5EF4-FFF2-40B4-BE49-F238E27FC236}">
                  <a16:creationId xmlns:a16="http://schemas.microsoft.com/office/drawing/2014/main" id="{AC2C36C2-1D39-5B46-BBCC-ADCC90DDCBEE}"/>
                </a:ext>
              </a:extLst>
            </p:cNvPr>
            <p:cNvSpPr>
              <a:spLocks/>
            </p:cNvSpPr>
            <p:nvPr/>
          </p:nvSpPr>
          <p:spPr bwMode="auto">
            <a:xfrm>
              <a:off x="5397500" y="2225675"/>
              <a:ext cx="57150" cy="114300"/>
            </a:xfrm>
            <a:custGeom>
              <a:avLst/>
              <a:gdLst>
                <a:gd name="T0" fmla="*/ 0 w 15"/>
                <a:gd name="T1" fmla="*/ 0 h 30"/>
                <a:gd name="T2" fmla="*/ 15 w 15"/>
                <a:gd name="T3" fmla="*/ 30 h 30"/>
              </a:gdLst>
              <a:ahLst/>
              <a:cxnLst>
                <a:cxn ang="0">
                  <a:pos x="T0" y="T1"/>
                </a:cxn>
                <a:cxn ang="0">
                  <a:pos x="T2" y="T3"/>
                </a:cxn>
              </a:cxnLst>
              <a:rect l="0" t="0" r="r" b="b"/>
              <a:pathLst>
                <a:path w="15" h="30">
                  <a:moveTo>
                    <a:pt x="0" y="0"/>
                  </a:moveTo>
                  <a:cubicBezTo>
                    <a:pt x="5" y="9"/>
                    <a:pt x="10" y="19"/>
                    <a:pt x="15" y="3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26">
              <a:extLst>
                <a:ext uri="{FF2B5EF4-FFF2-40B4-BE49-F238E27FC236}">
                  <a16:creationId xmlns:a16="http://schemas.microsoft.com/office/drawing/2014/main" id="{7FA1DB1E-7CE5-FB46-9242-A7F823F725B6}"/>
                </a:ext>
              </a:extLst>
            </p:cNvPr>
            <p:cNvSpPr>
              <a:spLocks/>
            </p:cNvSpPr>
            <p:nvPr/>
          </p:nvSpPr>
          <p:spPr bwMode="auto">
            <a:xfrm>
              <a:off x="4891088" y="2728913"/>
              <a:ext cx="106363" cy="80963"/>
            </a:xfrm>
            <a:custGeom>
              <a:avLst/>
              <a:gdLst>
                <a:gd name="T0" fmla="*/ 0 w 28"/>
                <a:gd name="T1" fmla="*/ 0 h 21"/>
                <a:gd name="T2" fmla="*/ 6 w 28"/>
                <a:gd name="T3" fmla="*/ 5 h 21"/>
                <a:gd name="T4" fmla="*/ 15 w 28"/>
                <a:gd name="T5" fmla="*/ 11 h 21"/>
                <a:gd name="T6" fmla="*/ 28 w 28"/>
                <a:gd name="T7" fmla="*/ 21 h 21"/>
              </a:gdLst>
              <a:ahLst/>
              <a:cxnLst>
                <a:cxn ang="0">
                  <a:pos x="T0" y="T1"/>
                </a:cxn>
                <a:cxn ang="0">
                  <a:pos x="T2" y="T3"/>
                </a:cxn>
                <a:cxn ang="0">
                  <a:pos x="T4" y="T5"/>
                </a:cxn>
                <a:cxn ang="0">
                  <a:pos x="T6" y="T7"/>
                </a:cxn>
              </a:cxnLst>
              <a:rect l="0" t="0" r="r" b="b"/>
              <a:pathLst>
                <a:path w="28" h="21">
                  <a:moveTo>
                    <a:pt x="0" y="0"/>
                  </a:moveTo>
                  <a:cubicBezTo>
                    <a:pt x="2" y="2"/>
                    <a:pt x="4" y="3"/>
                    <a:pt x="6" y="5"/>
                  </a:cubicBezTo>
                  <a:cubicBezTo>
                    <a:pt x="9" y="7"/>
                    <a:pt x="12" y="9"/>
                    <a:pt x="15" y="11"/>
                  </a:cubicBezTo>
                  <a:cubicBezTo>
                    <a:pt x="19" y="14"/>
                    <a:pt x="24" y="17"/>
                    <a:pt x="28" y="2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27">
              <a:extLst>
                <a:ext uri="{FF2B5EF4-FFF2-40B4-BE49-F238E27FC236}">
                  <a16:creationId xmlns:a16="http://schemas.microsoft.com/office/drawing/2014/main" id="{078F4D17-1556-E34A-8D0B-B46F4FD059C2}"/>
                </a:ext>
              </a:extLst>
            </p:cNvPr>
            <p:cNvSpPr>
              <a:spLocks/>
            </p:cNvSpPr>
            <p:nvPr/>
          </p:nvSpPr>
          <p:spPr bwMode="auto">
            <a:xfrm>
              <a:off x="4700588" y="3430588"/>
              <a:ext cx="125413" cy="3175"/>
            </a:xfrm>
            <a:custGeom>
              <a:avLst/>
              <a:gdLst>
                <a:gd name="T0" fmla="*/ 0 w 33"/>
                <a:gd name="T1" fmla="*/ 0 h 1"/>
                <a:gd name="T2" fmla="*/ 33 w 33"/>
                <a:gd name="T3" fmla="*/ 1 h 1"/>
              </a:gdLst>
              <a:ahLst/>
              <a:cxnLst>
                <a:cxn ang="0">
                  <a:pos x="T0" y="T1"/>
                </a:cxn>
                <a:cxn ang="0">
                  <a:pos x="T2" y="T3"/>
                </a:cxn>
              </a:cxnLst>
              <a:rect l="0" t="0" r="r" b="b"/>
              <a:pathLst>
                <a:path w="33" h="1">
                  <a:moveTo>
                    <a:pt x="0" y="0"/>
                  </a:moveTo>
                  <a:cubicBezTo>
                    <a:pt x="11" y="1"/>
                    <a:pt x="22" y="1"/>
                    <a:pt x="33" y="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28">
              <a:extLst>
                <a:ext uri="{FF2B5EF4-FFF2-40B4-BE49-F238E27FC236}">
                  <a16:creationId xmlns:a16="http://schemas.microsoft.com/office/drawing/2014/main" id="{F5525509-446D-0C4B-81AF-9695A9C3D5A3}"/>
                </a:ext>
              </a:extLst>
            </p:cNvPr>
            <p:cNvSpPr>
              <a:spLocks/>
            </p:cNvSpPr>
            <p:nvPr/>
          </p:nvSpPr>
          <p:spPr bwMode="auto">
            <a:xfrm>
              <a:off x="4891088" y="4070350"/>
              <a:ext cx="101600" cy="61913"/>
            </a:xfrm>
            <a:custGeom>
              <a:avLst/>
              <a:gdLst>
                <a:gd name="T0" fmla="*/ 0 w 27"/>
                <a:gd name="T1" fmla="*/ 16 h 16"/>
                <a:gd name="T2" fmla="*/ 9 w 27"/>
                <a:gd name="T3" fmla="*/ 11 h 16"/>
                <a:gd name="T4" fmla="*/ 27 w 27"/>
                <a:gd name="T5" fmla="*/ 0 h 16"/>
              </a:gdLst>
              <a:ahLst/>
              <a:cxnLst>
                <a:cxn ang="0">
                  <a:pos x="T0" y="T1"/>
                </a:cxn>
                <a:cxn ang="0">
                  <a:pos x="T2" y="T3"/>
                </a:cxn>
                <a:cxn ang="0">
                  <a:pos x="T4" y="T5"/>
                </a:cxn>
              </a:cxnLst>
              <a:rect l="0" t="0" r="r" b="b"/>
              <a:pathLst>
                <a:path w="27" h="16">
                  <a:moveTo>
                    <a:pt x="0" y="16"/>
                  </a:moveTo>
                  <a:cubicBezTo>
                    <a:pt x="3" y="15"/>
                    <a:pt x="6" y="13"/>
                    <a:pt x="9" y="11"/>
                  </a:cubicBezTo>
                  <a:cubicBezTo>
                    <a:pt x="16" y="8"/>
                    <a:pt x="22" y="5"/>
                    <a:pt x="27"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29">
              <a:extLst>
                <a:ext uri="{FF2B5EF4-FFF2-40B4-BE49-F238E27FC236}">
                  <a16:creationId xmlns:a16="http://schemas.microsoft.com/office/drawing/2014/main" id="{12D91EA4-BE81-074E-B624-AF1A3ECFACB0}"/>
                </a:ext>
              </a:extLst>
            </p:cNvPr>
            <p:cNvSpPr>
              <a:spLocks/>
            </p:cNvSpPr>
            <p:nvPr/>
          </p:nvSpPr>
          <p:spPr bwMode="auto">
            <a:xfrm>
              <a:off x="5400675" y="4529138"/>
              <a:ext cx="57150" cy="117475"/>
            </a:xfrm>
            <a:custGeom>
              <a:avLst/>
              <a:gdLst>
                <a:gd name="T0" fmla="*/ 0 w 15"/>
                <a:gd name="T1" fmla="*/ 31 h 31"/>
                <a:gd name="T2" fmla="*/ 15 w 15"/>
                <a:gd name="T3" fmla="*/ 0 h 31"/>
              </a:gdLst>
              <a:ahLst/>
              <a:cxnLst>
                <a:cxn ang="0">
                  <a:pos x="T0" y="T1"/>
                </a:cxn>
                <a:cxn ang="0">
                  <a:pos x="T2" y="T3"/>
                </a:cxn>
              </a:cxnLst>
              <a:rect l="0" t="0" r="r" b="b"/>
              <a:pathLst>
                <a:path w="15" h="31">
                  <a:moveTo>
                    <a:pt x="0" y="31"/>
                  </a:moveTo>
                  <a:cubicBezTo>
                    <a:pt x="5" y="20"/>
                    <a:pt x="10" y="10"/>
                    <a:pt x="15"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30">
              <a:extLst>
                <a:ext uri="{FF2B5EF4-FFF2-40B4-BE49-F238E27FC236}">
                  <a16:creationId xmlns:a16="http://schemas.microsoft.com/office/drawing/2014/main" id="{430A7BAA-5572-C049-A259-4BAE4D92D580}"/>
                </a:ext>
              </a:extLst>
            </p:cNvPr>
            <p:cNvSpPr>
              <a:spLocks/>
            </p:cNvSpPr>
            <p:nvPr/>
          </p:nvSpPr>
          <p:spPr bwMode="auto">
            <a:xfrm>
              <a:off x="6086475" y="4695825"/>
              <a:ext cx="7938" cy="138113"/>
            </a:xfrm>
            <a:custGeom>
              <a:avLst/>
              <a:gdLst>
                <a:gd name="T0" fmla="*/ 2 w 2"/>
                <a:gd name="T1" fmla="*/ 36 h 36"/>
                <a:gd name="T2" fmla="*/ 0 w 2"/>
                <a:gd name="T3" fmla="*/ 0 h 36"/>
              </a:gdLst>
              <a:ahLst/>
              <a:cxnLst>
                <a:cxn ang="0">
                  <a:pos x="T0" y="T1"/>
                </a:cxn>
                <a:cxn ang="0">
                  <a:pos x="T2" y="T3"/>
                </a:cxn>
              </a:cxnLst>
              <a:rect l="0" t="0" r="r" b="b"/>
              <a:pathLst>
                <a:path w="2" h="36">
                  <a:moveTo>
                    <a:pt x="2" y="36"/>
                  </a:moveTo>
                  <a:cubicBezTo>
                    <a:pt x="2" y="24"/>
                    <a:pt x="1" y="1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31">
              <a:extLst>
                <a:ext uri="{FF2B5EF4-FFF2-40B4-BE49-F238E27FC236}">
                  <a16:creationId xmlns:a16="http://schemas.microsoft.com/office/drawing/2014/main" id="{8F2C6E5F-26C8-1A45-8A6F-783C505288A5}"/>
                </a:ext>
              </a:extLst>
            </p:cNvPr>
            <p:cNvSpPr>
              <a:spLocks/>
            </p:cNvSpPr>
            <p:nvPr/>
          </p:nvSpPr>
          <p:spPr bwMode="auto">
            <a:xfrm>
              <a:off x="6729413" y="4521200"/>
              <a:ext cx="65088" cy="128588"/>
            </a:xfrm>
            <a:custGeom>
              <a:avLst/>
              <a:gdLst>
                <a:gd name="T0" fmla="*/ 17 w 17"/>
                <a:gd name="T1" fmla="*/ 34 h 34"/>
                <a:gd name="T2" fmla="*/ 6 w 17"/>
                <a:gd name="T3" fmla="*/ 12 h 34"/>
                <a:gd name="T4" fmla="*/ 0 w 17"/>
                <a:gd name="T5" fmla="*/ 0 h 34"/>
              </a:gdLst>
              <a:ahLst/>
              <a:cxnLst>
                <a:cxn ang="0">
                  <a:pos x="T0" y="T1"/>
                </a:cxn>
                <a:cxn ang="0">
                  <a:pos x="T2" y="T3"/>
                </a:cxn>
                <a:cxn ang="0">
                  <a:pos x="T4" y="T5"/>
                </a:cxn>
              </a:cxnLst>
              <a:rect l="0" t="0" r="r" b="b"/>
              <a:pathLst>
                <a:path w="17" h="34">
                  <a:moveTo>
                    <a:pt x="17" y="34"/>
                  </a:moveTo>
                  <a:cubicBezTo>
                    <a:pt x="13" y="27"/>
                    <a:pt x="9" y="20"/>
                    <a:pt x="6" y="12"/>
                  </a:cubicBezTo>
                  <a:cubicBezTo>
                    <a:pt x="4" y="8"/>
                    <a:pt x="2" y="4"/>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Freeform 32">
              <a:extLst>
                <a:ext uri="{FF2B5EF4-FFF2-40B4-BE49-F238E27FC236}">
                  <a16:creationId xmlns:a16="http://schemas.microsoft.com/office/drawing/2014/main" id="{DFCC3BAE-BD93-1D42-B999-52CCE045570F}"/>
                </a:ext>
              </a:extLst>
            </p:cNvPr>
            <p:cNvSpPr>
              <a:spLocks/>
            </p:cNvSpPr>
            <p:nvPr/>
          </p:nvSpPr>
          <p:spPr bwMode="auto">
            <a:xfrm>
              <a:off x="7183438" y="4067175"/>
              <a:ext cx="117475" cy="60325"/>
            </a:xfrm>
            <a:custGeom>
              <a:avLst/>
              <a:gdLst>
                <a:gd name="T0" fmla="*/ 31 w 31"/>
                <a:gd name="T1" fmla="*/ 16 h 16"/>
                <a:gd name="T2" fmla="*/ 13 w 31"/>
                <a:gd name="T3" fmla="*/ 6 h 16"/>
                <a:gd name="T4" fmla="*/ 9 w 31"/>
                <a:gd name="T5" fmla="*/ 4 h 16"/>
                <a:gd name="T6" fmla="*/ 0 w 31"/>
                <a:gd name="T7" fmla="*/ 0 h 16"/>
              </a:gdLst>
              <a:ahLst/>
              <a:cxnLst>
                <a:cxn ang="0">
                  <a:pos x="T0" y="T1"/>
                </a:cxn>
                <a:cxn ang="0">
                  <a:pos x="T2" y="T3"/>
                </a:cxn>
                <a:cxn ang="0">
                  <a:pos x="T4" y="T5"/>
                </a:cxn>
                <a:cxn ang="0">
                  <a:pos x="T6" y="T7"/>
                </a:cxn>
              </a:cxnLst>
              <a:rect l="0" t="0" r="r" b="b"/>
              <a:pathLst>
                <a:path w="31" h="16">
                  <a:moveTo>
                    <a:pt x="31" y="16"/>
                  </a:moveTo>
                  <a:cubicBezTo>
                    <a:pt x="25" y="13"/>
                    <a:pt x="19" y="9"/>
                    <a:pt x="13" y="6"/>
                  </a:cubicBezTo>
                  <a:cubicBezTo>
                    <a:pt x="12" y="5"/>
                    <a:pt x="10" y="5"/>
                    <a:pt x="9" y="4"/>
                  </a:cubicBezTo>
                  <a:cubicBezTo>
                    <a:pt x="6" y="3"/>
                    <a:pt x="3" y="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4" name="Freeform 33">
              <a:extLst>
                <a:ext uri="{FF2B5EF4-FFF2-40B4-BE49-F238E27FC236}">
                  <a16:creationId xmlns:a16="http://schemas.microsoft.com/office/drawing/2014/main" id="{F213D4E7-E78E-9143-B1CA-06D7CBEE8654}"/>
                </a:ext>
              </a:extLst>
            </p:cNvPr>
            <p:cNvSpPr>
              <a:spLocks/>
            </p:cNvSpPr>
            <p:nvPr/>
          </p:nvSpPr>
          <p:spPr bwMode="auto">
            <a:xfrm>
              <a:off x="7351713" y="3427413"/>
              <a:ext cx="139700" cy="6350"/>
            </a:xfrm>
            <a:custGeom>
              <a:avLst/>
              <a:gdLst>
                <a:gd name="T0" fmla="*/ 37 w 37"/>
                <a:gd name="T1" fmla="*/ 2 h 2"/>
                <a:gd name="T2" fmla="*/ 0 w 37"/>
                <a:gd name="T3" fmla="*/ 0 h 2"/>
              </a:gdLst>
              <a:ahLst/>
              <a:cxnLst>
                <a:cxn ang="0">
                  <a:pos x="T0" y="T1"/>
                </a:cxn>
                <a:cxn ang="0">
                  <a:pos x="T2" y="T3"/>
                </a:cxn>
              </a:cxnLst>
              <a:rect l="0" t="0" r="r" b="b"/>
              <a:pathLst>
                <a:path w="37" h="2">
                  <a:moveTo>
                    <a:pt x="37" y="2"/>
                  </a:moveTo>
                  <a:cubicBezTo>
                    <a:pt x="24" y="2"/>
                    <a:pt x="12" y="1"/>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34">
              <a:extLst>
                <a:ext uri="{FF2B5EF4-FFF2-40B4-BE49-F238E27FC236}">
                  <a16:creationId xmlns:a16="http://schemas.microsoft.com/office/drawing/2014/main" id="{839194B1-6D96-9641-8C3D-4046E05169C0}"/>
                </a:ext>
              </a:extLst>
            </p:cNvPr>
            <p:cNvSpPr>
              <a:spLocks/>
            </p:cNvSpPr>
            <p:nvPr/>
          </p:nvSpPr>
          <p:spPr bwMode="auto">
            <a:xfrm>
              <a:off x="7186613" y="2733675"/>
              <a:ext cx="114300" cy="68263"/>
            </a:xfrm>
            <a:custGeom>
              <a:avLst/>
              <a:gdLst>
                <a:gd name="T0" fmla="*/ 30 w 30"/>
                <a:gd name="T1" fmla="*/ 0 h 18"/>
                <a:gd name="T2" fmla="*/ 0 w 30"/>
                <a:gd name="T3" fmla="*/ 18 h 18"/>
              </a:gdLst>
              <a:ahLst/>
              <a:cxnLst>
                <a:cxn ang="0">
                  <a:pos x="T0" y="T1"/>
                </a:cxn>
                <a:cxn ang="0">
                  <a:pos x="T2" y="T3"/>
                </a:cxn>
              </a:cxnLst>
              <a:rect l="0" t="0" r="r" b="b"/>
              <a:pathLst>
                <a:path w="30" h="18">
                  <a:moveTo>
                    <a:pt x="30" y="0"/>
                  </a:moveTo>
                  <a:cubicBezTo>
                    <a:pt x="20" y="6"/>
                    <a:pt x="10" y="12"/>
                    <a:pt x="0" y="18"/>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35">
              <a:extLst>
                <a:ext uri="{FF2B5EF4-FFF2-40B4-BE49-F238E27FC236}">
                  <a16:creationId xmlns:a16="http://schemas.microsoft.com/office/drawing/2014/main" id="{7E8B20C6-02D6-5748-B8AF-3734C712FB0D}"/>
                </a:ext>
              </a:extLst>
            </p:cNvPr>
            <p:cNvSpPr>
              <a:spLocks/>
            </p:cNvSpPr>
            <p:nvPr/>
          </p:nvSpPr>
          <p:spPr bwMode="auto">
            <a:xfrm>
              <a:off x="6729413" y="2222500"/>
              <a:ext cx="61913" cy="117475"/>
            </a:xfrm>
            <a:custGeom>
              <a:avLst/>
              <a:gdLst>
                <a:gd name="T0" fmla="*/ 16 w 16"/>
                <a:gd name="T1" fmla="*/ 0 h 31"/>
                <a:gd name="T2" fmla="*/ 0 w 16"/>
                <a:gd name="T3" fmla="*/ 31 h 31"/>
              </a:gdLst>
              <a:ahLst/>
              <a:cxnLst>
                <a:cxn ang="0">
                  <a:pos x="T0" y="T1"/>
                </a:cxn>
                <a:cxn ang="0">
                  <a:pos x="T2" y="T3"/>
                </a:cxn>
              </a:cxnLst>
              <a:rect l="0" t="0" r="r" b="b"/>
              <a:pathLst>
                <a:path w="16" h="31">
                  <a:moveTo>
                    <a:pt x="16" y="0"/>
                  </a:moveTo>
                  <a:cubicBezTo>
                    <a:pt x="12" y="11"/>
                    <a:pt x="6" y="21"/>
                    <a:pt x="0" y="3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36">
              <a:extLst>
                <a:ext uri="{FF2B5EF4-FFF2-40B4-BE49-F238E27FC236}">
                  <a16:creationId xmlns:a16="http://schemas.microsoft.com/office/drawing/2014/main" id="{A0944552-4CDB-F741-9EEC-1AA581DA7254}"/>
                </a:ext>
              </a:extLst>
            </p:cNvPr>
            <p:cNvSpPr>
              <a:spLocks/>
            </p:cNvSpPr>
            <p:nvPr/>
          </p:nvSpPr>
          <p:spPr bwMode="auto">
            <a:xfrm>
              <a:off x="5999163" y="3332163"/>
              <a:ext cx="190500" cy="177800"/>
            </a:xfrm>
            <a:custGeom>
              <a:avLst/>
              <a:gdLst>
                <a:gd name="T0" fmla="*/ 2 w 50"/>
                <a:gd name="T1" fmla="*/ 14 h 47"/>
                <a:gd name="T2" fmla="*/ 1 w 50"/>
                <a:gd name="T3" fmla="*/ 20 h 47"/>
                <a:gd name="T4" fmla="*/ 4 w 50"/>
                <a:gd name="T5" fmla="*/ 32 h 47"/>
                <a:gd name="T6" fmla="*/ 19 w 50"/>
                <a:gd name="T7" fmla="*/ 46 h 47"/>
                <a:gd name="T8" fmla="*/ 25 w 50"/>
                <a:gd name="T9" fmla="*/ 47 h 47"/>
                <a:gd name="T10" fmla="*/ 32 w 50"/>
                <a:gd name="T11" fmla="*/ 47 h 47"/>
                <a:gd name="T12" fmla="*/ 47 w 50"/>
                <a:gd name="T13" fmla="*/ 35 h 47"/>
                <a:gd name="T14" fmla="*/ 48 w 50"/>
                <a:gd name="T15" fmla="*/ 16 h 47"/>
                <a:gd name="T16" fmla="*/ 38 w 50"/>
                <a:gd name="T17" fmla="*/ 4 h 47"/>
                <a:gd name="T18" fmla="*/ 24 w 50"/>
                <a:gd name="T19" fmla="*/ 0 h 47"/>
                <a:gd name="T20" fmla="*/ 14 w 50"/>
                <a:gd name="T21" fmla="*/ 2 h 47"/>
                <a:gd name="T22" fmla="*/ 2 w 50"/>
                <a:gd name="T23"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7">
                  <a:moveTo>
                    <a:pt x="2" y="14"/>
                  </a:moveTo>
                  <a:cubicBezTo>
                    <a:pt x="1" y="16"/>
                    <a:pt x="1" y="18"/>
                    <a:pt x="1" y="20"/>
                  </a:cubicBezTo>
                  <a:cubicBezTo>
                    <a:pt x="0" y="24"/>
                    <a:pt x="2" y="29"/>
                    <a:pt x="4" y="32"/>
                  </a:cubicBezTo>
                  <a:cubicBezTo>
                    <a:pt x="7" y="39"/>
                    <a:pt x="12" y="45"/>
                    <a:pt x="19" y="46"/>
                  </a:cubicBezTo>
                  <a:cubicBezTo>
                    <a:pt x="21" y="47"/>
                    <a:pt x="23" y="47"/>
                    <a:pt x="25" y="47"/>
                  </a:cubicBezTo>
                  <a:cubicBezTo>
                    <a:pt x="27" y="47"/>
                    <a:pt x="30" y="47"/>
                    <a:pt x="32" y="47"/>
                  </a:cubicBezTo>
                  <a:cubicBezTo>
                    <a:pt x="38" y="46"/>
                    <a:pt x="44" y="41"/>
                    <a:pt x="47" y="35"/>
                  </a:cubicBezTo>
                  <a:cubicBezTo>
                    <a:pt x="50" y="29"/>
                    <a:pt x="50" y="22"/>
                    <a:pt x="48" y="16"/>
                  </a:cubicBezTo>
                  <a:cubicBezTo>
                    <a:pt x="46" y="11"/>
                    <a:pt x="43" y="7"/>
                    <a:pt x="38" y="4"/>
                  </a:cubicBezTo>
                  <a:cubicBezTo>
                    <a:pt x="34" y="1"/>
                    <a:pt x="29" y="0"/>
                    <a:pt x="24" y="0"/>
                  </a:cubicBezTo>
                  <a:cubicBezTo>
                    <a:pt x="21" y="0"/>
                    <a:pt x="17" y="1"/>
                    <a:pt x="14" y="2"/>
                  </a:cubicBezTo>
                  <a:cubicBezTo>
                    <a:pt x="8" y="4"/>
                    <a:pt x="4" y="8"/>
                    <a:pt x="2" y="14"/>
                  </a:cubicBezTo>
                  <a:close/>
                </a:path>
              </a:pathLst>
            </a:custGeom>
            <a:solidFill>
              <a:schemeClr val="bg2"/>
            </a:solidFill>
            <a:ln w="6032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8" name="Freeform 37">
              <a:extLst>
                <a:ext uri="{FF2B5EF4-FFF2-40B4-BE49-F238E27FC236}">
                  <a16:creationId xmlns:a16="http://schemas.microsoft.com/office/drawing/2014/main" id="{91EAB103-0F6D-8F4D-8784-6A0D95634CBC}"/>
                </a:ext>
              </a:extLst>
            </p:cNvPr>
            <p:cNvSpPr>
              <a:spLocks/>
            </p:cNvSpPr>
            <p:nvPr/>
          </p:nvSpPr>
          <p:spPr bwMode="auto">
            <a:xfrm>
              <a:off x="4265613" y="1543050"/>
              <a:ext cx="3675063" cy="3705225"/>
            </a:xfrm>
            <a:custGeom>
              <a:avLst/>
              <a:gdLst>
                <a:gd name="T0" fmla="*/ 530 w 965"/>
                <a:gd name="T1" fmla="*/ 39 h 972"/>
                <a:gd name="T2" fmla="*/ 947 w 965"/>
                <a:gd name="T3" fmla="*/ 549 h 972"/>
                <a:gd name="T4" fmla="*/ 441 w 965"/>
                <a:gd name="T5" fmla="*/ 954 h 972"/>
                <a:gd name="T6" fmla="*/ 12 w 965"/>
                <a:gd name="T7" fmla="*/ 482 h 972"/>
                <a:gd name="T8" fmla="*/ 530 w 965"/>
                <a:gd name="T9" fmla="*/ 39 h 972"/>
              </a:gdLst>
              <a:ahLst/>
              <a:cxnLst>
                <a:cxn ang="0">
                  <a:pos x="T0" y="T1"/>
                </a:cxn>
                <a:cxn ang="0">
                  <a:pos x="T2" y="T3"/>
                </a:cxn>
                <a:cxn ang="0">
                  <a:pos x="T4" y="T5"/>
                </a:cxn>
                <a:cxn ang="0">
                  <a:pos x="T6" y="T7"/>
                </a:cxn>
                <a:cxn ang="0">
                  <a:pos x="T8" y="T9"/>
                </a:cxn>
              </a:cxnLst>
              <a:rect l="0" t="0" r="r" b="b"/>
              <a:pathLst>
                <a:path w="965" h="972">
                  <a:moveTo>
                    <a:pt x="530" y="39"/>
                  </a:moveTo>
                  <a:cubicBezTo>
                    <a:pt x="786" y="77"/>
                    <a:pt x="965" y="288"/>
                    <a:pt x="947" y="549"/>
                  </a:cubicBezTo>
                  <a:cubicBezTo>
                    <a:pt x="929" y="811"/>
                    <a:pt x="693" y="972"/>
                    <a:pt x="441" y="954"/>
                  </a:cubicBezTo>
                  <a:cubicBezTo>
                    <a:pt x="183" y="935"/>
                    <a:pt x="0" y="744"/>
                    <a:pt x="12" y="482"/>
                  </a:cubicBezTo>
                  <a:cubicBezTo>
                    <a:pt x="23" y="224"/>
                    <a:pt x="261" y="0"/>
                    <a:pt x="530" y="39"/>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3" name="Freeform 42">
              <a:extLst>
                <a:ext uri="{FF2B5EF4-FFF2-40B4-BE49-F238E27FC236}">
                  <a16:creationId xmlns:a16="http://schemas.microsoft.com/office/drawing/2014/main" id="{7E295BD4-ED88-EE41-9421-A830AD304B04}"/>
                </a:ext>
              </a:extLst>
            </p:cNvPr>
            <p:cNvSpPr>
              <a:spLocks/>
            </p:cNvSpPr>
            <p:nvPr/>
          </p:nvSpPr>
          <p:spPr bwMode="auto">
            <a:xfrm>
              <a:off x="4535488" y="1822450"/>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43">
              <a:extLst>
                <a:ext uri="{FF2B5EF4-FFF2-40B4-BE49-F238E27FC236}">
                  <a16:creationId xmlns:a16="http://schemas.microsoft.com/office/drawing/2014/main" id="{91B63691-BA38-9541-AB9E-4F4DF7306365}"/>
                </a:ext>
              </a:extLst>
            </p:cNvPr>
            <p:cNvSpPr>
              <a:spLocks noEditPoints="1"/>
            </p:cNvSpPr>
            <p:nvPr/>
          </p:nvSpPr>
          <p:spPr bwMode="auto">
            <a:xfrm>
              <a:off x="4308475" y="1676400"/>
              <a:ext cx="3571875" cy="3508375"/>
            </a:xfrm>
            <a:custGeom>
              <a:avLst/>
              <a:gdLst>
                <a:gd name="T0" fmla="*/ 668 w 938"/>
                <a:gd name="T1" fmla="*/ 125 h 920"/>
                <a:gd name="T2" fmla="*/ 726 w 938"/>
                <a:gd name="T3" fmla="*/ 165 h 920"/>
                <a:gd name="T4" fmla="*/ 636 w 938"/>
                <a:gd name="T5" fmla="*/ 109 h 920"/>
                <a:gd name="T6" fmla="*/ 525 w 938"/>
                <a:gd name="T7" fmla="*/ 74 h 920"/>
                <a:gd name="T8" fmla="*/ 668 w 938"/>
                <a:gd name="T9" fmla="*/ 125 h 920"/>
                <a:gd name="T10" fmla="*/ 602 w 938"/>
                <a:gd name="T11" fmla="*/ 94 h 920"/>
                <a:gd name="T12" fmla="*/ 385 w 938"/>
                <a:gd name="T13" fmla="*/ 6 h 920"/>
                <a:gd name="T14" fmla="*/ 385 w 938"/>
                <a:gd name="T15" fmla="*/ 6 h 920"/>
                <a:gd name="T16" fmla="*/ 9 w 938"/>
                <a:gd name="T17" fmla="*/ 383 h 920"/>
                <a:gd name="T18" fmla="*/ 472 w 938"/>
                <a:gd name="T19" fmla="*/ 29 h 920"/>
                <a:gd name="T20" fmla="*/ 472 w 938"/>
                <a:gd name="T21" fmla="*/ 29 h 920"/>
                <a:gd name="T22" fmla="*/ 519 w 938"/>
                <a:gd name="T23" fmla="*/ 4 h 920"/>
                <a:gd name="T24" fmla="*/ 512 w 938"/>
                <a:gd name="T25" fmla="*/ 71 h 920"/>
                <a:gd name="T26" fmla="*/ 845 w 938"/>
                <a:gd name="T27" fmla="*/ 338 h 920"/>
                <a:gd name="T28" fmla="*/ 886 w 938"/>
                <a:gd name="T29" fmla="*/ 443 h 920"/>
                <a:gd name="T30" fmla="*/ 936 w 938"/>
                <a:gd name="T31" fmla="*/ 441 h 920"/>
                <a:gd name="T32" fmla="*/ 886 w 938"/>
                <a:gd name="T33" fmla="*/ 443 h 920"/>
                <a:gd name="T34" fmla="*/ 923 w 938"/>
                <a:gd name="T35" fmla="*/ 358 h 920"/>
                <a:gd name="T36" fmla="*/ 829 w 938"/>
                <a:gd name="T37" fmla="*/ 647 h 920"/>
                <a:gd name="T38" fmla="*/ 858 w 938"/>
                <a:gd name="T39" fmla="*/ 569 h 920"/>
                <a:gd name="T40" fmla="*/ 857 w 938"/>
                <a:gd name="T41" fmla="*/ 375 h 920"/>
                <a:gd name="T42" fmla="*/ 937 w 938"/>
                <a:gd name="T43" fmla="*/ 489 h 920"/>
                <a:gd name="T44" fmla="*/ 773 w 938"/>
                <a:gd name="T45" fmla="*/ 118 h 920"/>
                <a:gd name="T46" fmla="*/ 822 w 938"/>
                <a:gd name="T47" fmla="*/ 166 h 920"/>
                <a:gd name="T48" fmla="*/ 799 w 938"/>
                <a:gd name="T49" fmla="*/ 141 h 920"/>
                <a:gd name="T50" fmla="*/ 864 w 938"/>
                <a:gd name="T51" fmla="*/ 222 h 920"/>
                <a:gd name="T52" fmla="*/ 1 w 938"/>
                <a:gd name="T53" fmla="*/ 445 h 920"/>
                <a:gd name="T54" fmla="*/ 844 w 938"/>
                <a:gd name="T55" fmla="*/ 193 h 920"/>
                <a:gd name="T56" fmla="*/ 310 w 938"/>
                <a:gd name="T57" fmla="*/ 26 h 920"/>
                <a:gd name="T58" fmla="*/ 225 w 938"/>
                <a:gd name="T59" fmla="*/ 860 h 920"/>
                <a:gd name="T60" fmla="*/ 1 w 938"/>
                <a:gd name="T61" fmla="*/ 447 h 920"/>
                <a:gd name="T62" fmla="*/ 430 w 938"/>
                <a:gd name="T63" fmla="*/ 851 h 920"/>
                <a:gd name="T64" fmla="*/ 310 w 938"/>
                <a:gd name="T65" fmla="*/ 824 h 920"/>
                <a:gd name="T66" fmla="*/ 276 w 938"/>
                <a:gd name="T67" fmla="*/ 809 h 920"/>
                <a:gd name="T68" fmla="*/ 477 w 938"/>
                <a:gd name="T69" fmla="*/ 852 h 920"/>
                <a:gd name="T70" fmla="*/ 477 w 938"/>
                <a:gd name="T71" fmla="*/ 852 h 920"/>
                <a:gd name="T72" fmla="*/ 387 w 938"/>
                <a:gd name="T73" fmla="*/ 845 h 920"/>
                <a:gd name="T74" fmla="*/ 530 w 938"/>
                <a:gd name="T75" fmla="*/ 848 h 920"/>
                <a:gd name="T76" fmla="*/ 887 w 938"/>
                <a:gd name="T77" fmla="*/ 686 h 920"/>
                <a:gd name="T78" fmla="*/ 842 w 938"/>
                <a:gd name="T79" fmla="*/ 683 h 920"/>
                <a:gd name="T80" fmla="*/ 783 w 938"/>
                <a:gd name="T81" fmla="*/ 741 h 920"/>
                <a:gd name="T82" fmla="*/ 673 w 938"/>
                <a:gd name="T83" fmla="*/ 802 h 920"/>
                <a:gd name="T84" fmla="*/ 508 w 938"/>
                <a:gd name="T85" fmla="*/ 919 h 920"/>
                <a:gd name="T86" fmla="*/ 293 w 938"/>
                <a:gd name="T87" fmla="*/ 890 h 920"/>
                <a:gd name="T88" fmla="*/ 25 w 938"/>
                <a:gd name="T89" fmla="*/ 622 h 920"/>
                <a:gd name="T90" fmla="*/ 14 w 938"/>
                <a:gd name="T91" fmla="*/ 585 h 920"/>
                <a:gd name="T92" fmla="*/ 71 w 938"/>
                <a:gd name="T93" fmla="*/ 431 h 920"/>
                <a:gd name="T94" fmla="*/ 69 w 938"/>
                <a:gd name="T95" fmla="*/ 481 h 920"/>
                <a:gd name="T96" fmla="*/ 92 w 938"/>
                <a:gd name="T97" fmla="*/ 604 h 920"/>
                <a:gd name="T98" fmla="*/ 165 w 938"/>
                <a:gd name="T99" fmla="*/ 726 h 920"/>
                <a:gd name="T100" fmla="*/ 189 w 938"/>
                <a:gd name="T101" fmla="*/ 750 h 920"/>
                <a:gd name="T102" fmla="*/ 216 w 938"/>
                <a:gd name="T103" fmla="*/ 772 h 920"/>
                <a:gd name="T104" fmla="*/ 106 w 938"/>
                <a:gd name="T105" fmla="*/ 639 h 920"/>
                <a:gd name="T106" fmla="*/ 123 w 938"/>
                <a:gd name="T107" fmla="*/ 670 h 920"/>
                <a:gd name="T108" fmla="*/ 143 w 938"/>
                <a:gd name="T109" fmla="*/ 699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8" h="920">
                  <a:moveTo>
                    <a:pt x="668" y="125"/>
                  </a:moveTo>
                  <a:cubicBezTo>
                    <a:pt x="683" y="111"/>
                    <a:pt x="700" y="94"/>
                    <a:pt x="717" y="77"/>
                  </a:cubicBezTo>
                  <a:cubicBezTo>
                    <a:pt x="727" y="83"/>
                    <a:pt x="737" y="89"/>
                    <a:pt x="746" y="96"/>
                  </a:cubicBezTo>
                  <a:cubicBezTo>
                    <a:pt x="729" y="114"/>
                    <a:pt x="713" y="130"/>
                    <a:pt x="698" y="144"/>
                  </a:cubicBezTo>
                  <a:cubicBezTo>
                    <a:pt x="688" y="138"/>
                    <a:pt x="679" y="131"/>
                    <a:pt x="668" y="125"/>
                  </a:cubicBezTo>
                  <a:close/>
                  <a:moveTo>
                    <a:pt x="726" y="165"/>
                  </a:moveTo>
                  <a:cubicBezTo>
                    <a:pt x="740" y="151"/>
                    <a:pt x="756" y="135"/>
                    <a:pt x="773" y="118"/>
                  </a:cubicBezTo>
                  <a:cubicBezTo>
                    <a:pt x="765" y="110"/>
                    <a:pt x="756" y="103"/>
                    <a:pt x="746" y="96"/>
                  </a:cubicBezTo>
                  <a:cubicBezTo>
                    <a:pt x="729" y="114"/>
                    <a:pt x="713" y="130"/>
                    <a:pt x="698" y="144"/>
                  </a:cubicBezTo>
                  <a:cubicBezTo>
                    <a:pt x="708" y="151"/>
                    <a:pt x="717" y="158"/>
                    <a:pt x="726" y="165"/>
                  </a:cubicBezTo>
                  <a:close/>
                  <a:moveTo>
                    <a:pt x="636" y="109"/>
                  </a:moveTo>
                  <a:cubicBezTo>
                    <a:pt x="651" y="94"/>
                    <a:pt x="668" y="77"/>
                    <a:pt x="686" y="59"/>
                  </a:cubicBezTo>
                  <a:cubicBezTo>
                    <a:pt x="676" y="53"/>
                    <a:pt x="665" y="48"/>
                    <a:pt x="654" y="43"/>
                  </a:cubicBezTo>
                  <a:cubicBezTo>
                    <a:pt x="634" y="62"/>
                    <a:pt x="616" y="80"/>
                    <a:pt x="602" y="94"/>
                  </a:cubicBezTo>
                  <a:cubicBezTo>
                    <a:pt x="614" y="99"/>
                    <a:pt x="625" y="103"/>
                    <a:pt x="636" y="109"/>
                  </a:cubicBezTo>
                  <a:close/>
                  <a:moveTo>
                    <a:pt x="525" y="74"/>
                  </a:moveTo>
                  <a:cubicBezTo>
                    <a:pt x="539" y="76"/>
                    <a:pt x="552" y="79"/>
                    <a:pt x="565" y="83"/>
                  </a:cubicBezTo>
                  <a:cubicBezTo>
                    <a:pt x="579" y="69"/>
                    <a:pt x="597" y="50"/>
                    <a:pt x="619" y="29"/>
                  </a:cubicBezTo>
                  <a:cubicBezTo>
                    <a:pt x="607" y="25"/>
                    <a:pt x="594" y="21"/>
                    <a:pt x="582" y="18"/>
                  </a:cubicBezTo>
                  <a:cubicBezTo>
                    <a:pt x="556" y="43"/>
                    <a:pt x="535" y="64"/>
                    <a:pt x="525" y="74"/>
                  </a:cubicBezTo>
                  <a:close/>
                  <a:moveTo>
                    <a:pt x="668" y="125"/>
                  </a:moveTo>
                  <a:cubicBezTo>
                    <a:pt x="683" y="111"/>
                    <a:pt x="700" y="94"/>
                    <a:pt x="717" y="77"/>
                  </a:cubicBezTo>
                  <a:cubicBezTo>
                    <a:pt x="707" y="70"/>
                    <a:pt x="697" y="64"/>
                    <a:pt x="686" y="59"/>
                  </a:cubicBezTo>
                  <a:cubicBezTo>
                    <a:pt x="668" y="77"/>
                    <a:pt x="651" y="94"/>
                    <a:pt x="636" y="109"/>
                  </a:cubicBezTo>
                  <a:cubicBezTo>
                    <a:pt x="647" y="114"/>
                    <a:pt x="658" y="119"/>
                    <a:pt x="668" y="125"/>
                  </a:cubicBezTo>
                  <a:close/>
                  <a:moveTo>
                    <a:pt x="602" y="94"/>
                  </a:moveTo>
                  <a:cubicBezTo>
                    <a:pt x="616" y="80"/>
                    <a:pt x="634" y="62"/>
                    <a:pt x="654" y="43"/>
                  </a:cubicBezTo>
                  <a:cubicBezTo>
                    <a:pt x="642" y="38"/>
                    <a:pt x="631" y="33"/>
                    <a:pt x="619" y="29"/>
                  </a:cubicBezTo>
                  <a:cubicBezTo>
                    <a:pt x="597" y="50"/>
                    <a:pt x="579" y="69"/>
                    <a:pt x="565" y="83"/>
                  </a:cubicBezTo>
                  <a:cubicBezTo>
                    <a:pt x="578" y="86"/>
                    <a:pt x="590" y="90"/>
                    <a:pt x="602" y="94"/>
                  </a:cubicBezTo>
                  <a:close/>
                  <a:moveTo>
                    <a:pt x="274" y="117"/>
                  </a:moveTo>
                  <a:cubicBezTo>
                    <a:pt x="303" y="101"/>
                    <a:pt x="335" y="88"/>
                    <a:pt x="368" y="79"/>
                  </a:cubicBezTo>
                  <a:cubicBezTo>
                    <a:pt x="394" y="53"/>
                    <a:pt x="419" y="27"/>
                    <a:pt x="445" y="2"/>
                  </a:cubicBezTo>
                  <a:cubicBezTo>
                    <a:pt x="445" y="1"/>
                    <a:pt x="446" y="1"/>
                    <a:pt x="446" y="0"/>
                  </a:cubicBezTo>
                  <a:cubicBezTo>
                    <a:pt x="425" y="1"/>
                    <a:pt x="405" y="3"/>
                    <a:pt x="385" y="6"/>
                  </a:cubicBezTo>
                  <a:cubicBezTo>
                    <a:pt x="348" y="43"/>
                    <a:pt x="312" y="80"/>
                    <a:pt x="275" y="117"/>
                  </a:cubicBezTo>
                  <a:cubicBezTo>
                    <a:pt x="275" y="117"/>
                    <a:pt x="275" y="117"/>
                    <a:pt x="274" y="117"/>
                  </a:cubicBezTo>
                  <a:close/>
                  <a:moveTo>
                    <a:pt x="274" y="117"/>
                  </a:moveTo>
                  <a:cubicBezTo>
                    <a:pt x="275" y="117"/>
                    <a:pt x="275" y="117"/>
                    <a:pt x="275" y="117"/>
                  </a:cubicBezTo>
                  <a:cubicBezTo>
                    <a:pt x="312" y="80"/>
                    <a:pt x="348" y="43"/>
                    <a:pt x="385" y="6"/>
                  </a:cubicBezTo>
                  <a:cubicBezTo>
                    <a:pt x="359" y="11"/>
                    <a:pt x="334" y="17"/>
                    <a:pt x="310" y="26"/>
                  </a:cubicBezTo>
                  <a:cubicBezTo>
                    <a:pt x="289" y="47"/>
                    <a:pt x="268" y="68"/>
                    <a:pt x="247" y="89"/>
                  </a:cubicBezTo>
                  <a:cubicBezTo>
                    <a:pt x="228" y="108"/>
                    <a:pt x="209" y="128"/>
                    <a:pt x="189" y="147"/>
                  </a:cubicBezTo>
                  <a:cubicBezTo>
                    <a:pt x="151" y="185"/>
                    <a:pt x="94" y="242"/>
                    <a:pt x="30" y="305"/>
                  </a:cubicBezTo>
                  <a:cubicBezTo>
                    <a:pt x="21" y="330"/>
                    <a:pt x="14" y="356"/>
                    <a:pt x="9" y="383"/>
                  </a:cubicBezTo>
                  <a:cubicBezTo>
                    <a:pt x="49" y="342"/>
                    <a:pt x="88" y="303"/>
                    <a:pt x="123" y="268"/>
                  </a:cubicBezTo>
                  <a:cubicBezTo>
                    <a:pt x="160" y="206"/>
                    <a:pt x="212" y="153"/>
                    <a:pt x="274" y="117"/>
                  </a:cubicBezTo>
                  <a:close/>
                  <a:moveTo>
                    <a:pt x="368" y="79"/>
                  </a:moveTo>
                  <a:cubicBezTo>
                    <a:pt x="389" y="74"/>
                    <a:pt x="411" y="70"/>
                    <a:pt x="434" y="68"/>
                  </a:cubicBezTo>
                  <a:cubicBezTo>
                    <a:pt x="447" y="55"/>
                    <a:pt x="460" y="42"/>
                    <a:pt x="472" y="29"/>
                  </a:cubicBezTo>
                  <a:cubicBezTo>
                    <a:pt x="476" y="26"/>
                    <a:pt x="486" y="16"/>
                    <a:pt x="500" y="2"/>
                  </a:cubicBezTo>
                  <a:cubicBezTo>
                    <a:pt x="482" y="0"/>
                    <a:pt x="464" y="0"/>
                    <a:pt x="446" y="0"/>
                  </a:cubicBezTo>
                  <a:cubicBezTo>
                    <a:pt x="446" y="1"/>
                    <a:pt x="445" y="1"/>
                    <a:pt x="445" y="2"/>
                  </a:cubicBezTo>
                  <a:cubicBezTo>
                    <a:pt x="419" y="27"/>
                    <a:pt x="394" y="53"/>
                    <a:pt x="368" y="79"/>
                  </a:cubicBezTo>
                  <a:close/>
                  <a:moveTo>
                    <a:pt x="472" y="29"/>
                  </a:moveTo>
                  <a:cubicBezTo>
                    <a:pt x="460" y="42"/>
                    <a:pt x="447" y="55"/>
                    <a:pt x="434" y="68"/>
                  </a:cubicBezTo>
                  <a:cubicBezTo>
                    <a:pt x="450" y="67"/>
                    <a:pt x="466" y="67"/>
                    <a:pt x="482" y="68"/>
                  </a:cubicBezTo>
                  <a:cubicBezTo>
                    <a:pt x="487" y="63"/>
                    <a:pt x="492" y="59"/>
                    <a:pt x="497" y="54"/>
                  </a:cubicBezTo>
                  <a:cubicBezTo>
                    <a:pt x="502" y="48"/>
                    <a:pt x="519" y="32"/>
                    <a:pt x="542" y="8"/>
                  </a:cubicBezTo>
                  <a:cubicBezTo>
                    <a:pt x="534" y="7"/>
                    <a:pt x="527" y="6"/>
                    <a:pt x="519" y="4"/>
                  </a:cubicBezTo>
                  <a:cubicBezTo>
                    <a:pt x="513" y="4"/>
                    <a:pt x="506" y="3"/>
                    <a:pt x="500" y="2"/>
                  </a:cubicBezTo>
                  <a:cubicBezTo>
                    <a:pt x="486" y="16"/>
                    <a:pt x="476" y="26"/>
                    <a:pt x="472" y="29"/>
                  </a:cubicBezTo>
                  <a:close/>
                  <a:moveTo>
                    <a:pt x="497" y="54"/>
                  </a:moveTo>
                  <a:cubicBezTo>
                    <a:pt x="492" y="59"/>
                    <a:pt x="487" y="63"/>
                    <a:pt x="482" y="68"/>
                  </a:cubicBezTo>
                  <a:cubicBezTo>
                    <a:pt x="492" y="69"/>
                    <a:pt x="502" y="70"/>
                    <a:pt x="512" y="71"/>
                  </a:cubicBezTo>
                  <a:cubicBezTo>
                    <a:pt x="516" y="72"/>
                    <a:pt x="521" y="73"/>
                    <a:pt x="525" y="74"/>
                  </a:cubicBezTo>
                  <a:cubicBezTo>
                    <a:pt x="535" y="64"/>
                    <a:pt x="556" y="43"/>
                    <a:pt x="582" y="18"/>
                  </a:cubicBezTo>
                  <a:cubicBezTo>
                    <a:pt x="569" y="14"/>
                    <a:pt x="555" y="11"/>
                    <a:pt x="542" y="8"/>
                  </a:cubicBezTo>
                  <a:cubicBezTo>
                    <a:pt x="519" y="32"/>
                    <a:pt x="502" y="48"/>
                    <a:pt x="497" y="54"/>
                  </a:cubicBezTo>
                  <a:close/>
                  <a:moveTo>
                    <a:pt x="845" y="338"/>
                  </a:moveTo>
                  <a:cubicBezTo>
                    <a:pt x="860" y="323"/>
                    <a:pt x="878" y="305"/>
                    <a:pt x="898" y="285"/>
                  </a:cubicBezTo>
                  <a:cubicBezTo>
                    <a:pt x="893" y="274"/>
                    <a:pt x="888" y="263"/>
                    <a:pt x="882" y="253"/>
                  </a:cubicBezTo>
                  <a:cubicBezTo>
                    <a:pt x="863" y="271"/>
                    <a:pt x="846" y="288"/>
                    <a:pt x="831" y="303"/>
                  </a:cubicBezTo>
                  <a:cubicBezTo>
                    <a:pt x="837" y="314"/>
                    <a:pt x="841" y="326"/>
                    <a:pt x="845" y="338"/>
                  </a:cubicBezTo>
                  <a:close/>
                  <a:moveTo>
                    <a:pt x="886" y="443"/>
                  </a:moveTo>
                  <a:cubicBezTo>
                    <a:pt x="880" y="449"/>
                    <a:pt x="874" y="455"/>
                    <a:pt x="869" y="461"/>
                  </a:cubicBezTo>
                  <a:cubicBezTo>
                    <a:pt x="869" y="476"/>
                    <a:pt x="869" y="491"/>
                    <a:pt x="868" y="506"/>
                  </a:cubicBezTo>
                  <a:cubicBezTo>
                    <a:pt x="868" y="507"/>
                    <a:pt x="867" y="509"/>
                    <a:pt x="867" y="511"/>
                  </a:cubicBezTo>
                  <a:cubicBezTo>
                    <a:pt x="882" y="496"/>
                    <a:pt x="896" y="482"/>
                    <a:pt x="910" y="467"/>
                  </a:cubicBezTo>
                  <a:cubicBezTo>
                    <a:pt x="914" y="464"/>
                    <a:pt x="923" y="455"/>
                    <a:pt x="936" y="441"/>
                  </a:cubicBezTo>
                  <a:cubicBezTo>
                    <a:pt x="935" y="427"/>
                    <a:pt x="933" y="412"/>
                    <a:pt x="931" y="398"/>
                  </a:cubicBezTo>
                  <a:cubicBezTo>
                    <a:pt x="908" y="421"/>
                    <a:pt x="891" y="438"/>
                    <a:pt x="886" y="443"/>
                  </a:cubicBezTo>
                  <a:close/>
                  <a:moveTo>
                    <a:pt x="865" y="416"/>
                  </a:moveTo>
                  <a:cubicBezTo>
                    <a:pt x="867" y="431"/>
                    <a:pt x="868" y="446"/>
                    <a:pt x="869" y="461"/>
                  </a:cubicBezTo>
                  <a:cubicBezTo>
                    <a:pt x="874" y="455"/>
                    <a:pt x="880" y="449"/>
                    <a:pt x="886" y="443"/>
                  </a:cubicBezTo>
                  <a:cubicBezTo>
                    <a:pt x="891" y="438"/>
                    <a:pt x="908" y="421"/>
                    <a:pt x="931" y="398"/>
                  </a:cubicBezTo>
                  <a:cubicBezTo>
                    <a:pt x="929" y="384"/>
                    <a:pt x="926" y="371"/>
                    <a:pt x="923" y="358"/>
                  </a:cubicBezTo>
                  <a:cubicBezTo>
                    <a:pt x="895" y="385"/>
                    <a:pt x="873" y="407"/>
                    <a:pt x="865" y="416"/>
                  </a:cubicBezTo>
                  <a:close/>
                  <a:moveTo>
                    <a:pt x="865" y="416"/>
                  </a:moveTo>
                  <a:cubicBezTo>
                    <a:pt x="873" y="407"/>
                    <a:pt x="895" y="385"/>
                    <a:pt x="923" y="358"/>
                  </a:cubicBezTo>
                  <a:cubicBezTo>
                    <a:pt x="919" y="345"/>
                    <a:pt x="916" y="333"/>
                    <a:pt x="912" y="320"/>
                  </a:cubicBezTo>
                  <a:cubicBezTo>
                    <a:pt x="890" y="342"/>
                    <a:pt x="870" y="361"/>
                    <a:pt x="857" y="375"/>
                  </a:cubicBezTo>
                  <a:cubicBezTo>
                    <a:pt x="860" y="388"/>
                    <a:pt x="863" y="402"/>
                    <a:pt x="865" y="416"/>
                  </a:cubicBezTo>
                  <a:close/>
                  <a:moveTo>
                    <a:pt x="858" y="569"/>
                  </a:moveTo>
                  <a:cubicBezTo>
                    <a:pt x="851" y="597"/>
                    <a:pt x="841" y="623"/>
                    <a:pt x="829" y="647"/>
                  </a:cubicBezTo>
                  <a:cubicBezTo>
                    <a:pt x="864" y="612"/>
                    <a:pt x="899" y="577"/>
                    <a:pt x="933" y="542"/>
                  </a:cubicBezTo>
                  <a:cubicBezTo>
                    <a:pt x="935" y="533"/>
                    <a:pt x="936" y="523"/>
                    <a:pt x="936" y="514"/>
                  </a:cubicBezTo>
                  <a:cubicBezTo>
                    <a:pt x="937" y="505"/>
                    <a:pt x="937" y="497"/>
                    <a:pt x="937" y="489"/>
                  </a:cubicBezTo>
                  <a:cubicBezTo>
                    <a:pt x="936" y="490"/>
                    <a:pt x="935" y="491"/>
                    <a:pt x="935" y="492"/>
                  </a:cubicBezTo>
                  <a:cubicBezTo>
                    <a:pt x="909" y="518"/>
                    <a:pt x="884" y="543"/>
                    <a:pt x="858" y="569"/>
                  </a:cubicBezTo>
                  <a:close/>
                  <a:moveTo>
                    <a:pt x="857" y="375"/>
                  </a:moveTo>
                  <a:cubicBezTo>
                    <a:pt x="870" y="361"/>
                    <a:pt x="890" y="342"/>
                    <a:pt x="912" y="320"/>
                  </a:cubicBezTo>
                  <a:cubicBezTo>
                    <a:pt x="907" y="308"/>
                    <a:pt x="903" y="297"/>
                    <a:pt x="898" y="285"/>
                  </a:cubicBezTo>
                  <a:cubicBezTo>
                    <a:pt x="878" y="305"/>
                    <a:pt x="860" y="323"/>
                    <a:pt x="845" y="338"/>
                  </a:cubicBezTo>
                  <a:cubicBezTo>
                    <a:pt x="850" y="350"/>
                    <a:pt x="854" y="362"/>
                    <a:pt x="857" y="375"/>
                  </a:cubicBezTo>
                  <a:close/>
                  <a:moveTo>
                    <a:pt x="910" y="467"/>
                  </a:moveTo>
                  <a:cubicBezTo>
                    <a:pt x="896" y="482"/>
                    <a:pt x="882" y="496"/>
                    <a:pt x="867" y="511"/>
                  </a:cubicBezTo>
                  <a:cubicBezTo>
                    <a:pt x="866" y="531"/>
                    <a:pt x="862" y="550"/>
                    <a:pt x="858" y="569"/>
                  </a:cubicBezTo>
                  <a:cubicBezTo>
                    <a:pt x="884" y="543"/>
                    <a:pt x="909" y="518"/>
                    <a:pt x="935" y="492"/>
                  </a:cubicBezTo>
                  <a:cubicBezTo>
                    <a:pt x="935" y="491"/>
                    <a:pt x="936" y="490"/>
                    <a:pt x="937" y="489"/>
                  </a:cubicBezTo>
                  <a:cubicBezTo>
                    <a:pt x="938" y="473"/>
                    <a:pt x="937" y="457"/>
                    <a:pt x="936" y="441"/>
                  </a:cubicBezTo>
                  <a:cubicBezTo>
                    <a:pt x="923" y="455"/>
                    <a:pt x="914" y="464"/>
                    <a:pt x="910" y="467"/>
                  </a:cubicBezTo>
                  <a:close/>
                  <a:moveTo>
                    <a:pt x="751" y="189"/>
                  </a:moveTo>
                  <a:cubicBezTo>
                    <a:pt x="766" y="174"/>
                    <a:pt x="782" y="158"/>
                    <a:pt x="799" y="141"/>
                  </a:cubicBezTo>
                  <a:cubicBezTo>
                    <a:pt x="791" y="133"/>
                    <a:pt x="782" y="125"/>
                    <a:pt x="773" y="118"/>
                  </a:cubicBezTo>
                  <a:cubicBezTo>
                    <a:pt x="756" y="135"/>
                    <a:pt x="740" y="151"/>
                    <a:pt x="726" y="165"/>
                  </a:cubicBezTo>
                  <a:cubicBezTo>
                    <a:pt x="735" y="173"/>
                    <a:pt x="743" y="181"/>
                    <a:pt x="751" y="189"/>
                  </a:cubicBezTo>
                  <a:close/>
                  <a:moveTo>
                    <a:pt x="796" y="241"/>
                  </a:moveTo>
                  <a:cubicBezTo>
                    <a:pt x="810" y="227"/>
                    <a:pt x="827" y="210"/>
                    <a:pt x="844" y="193"/>
                  </a:cubicBezTo>
                  <a:cubicBezTo>
                    <a:pt x="837" y="184"/>
                    <a:pt x="830" y="175"/>
                    <a:pt x="822" y="166"/>
                  </a:cubicBezTo>
                  <a:cubicBezTo>
                    <a:pt x="805" y="183"/>
                    <a:pt x="789" y="199"/>
                    <a:pt x="774" y="214"/>
                  </a:cubicBezTo>
                  <a:cubicBezTo>
                    <a:pt x="782" y="223"/>
                    <a:pt x="789" y="232"/>
                    <a:pt x="796" y="241"/>
                  </a:cubicBezTo>
                  <a:close/>
                  <a:moveTo>
                    <a:pt x="774" y="214"/>
                  </a:moveTo>
                  <a:cubicBezTo>
                    <a:pt x="789" y="199"/>
                    <a:pt x="805" y="183"/>
                    <a:pt x="822" y="166"/>
                  </a:cubicBezTo>
                  <a:cubicBezTo>
                    <a:pt x="815" y="158"/>
                    <a:pt x="807" y="149"/>
                    <a:pt x="799" y="141"/>
                  </a:cubicBezTo>
                  <a:cubicBezTo>
                    <a:pt x="782" y="158"/>
                    <a:pt x="766" y="174"/>
                    <a:pt x="751" y="189"/>
                  </a:cubicBezTo>
                  <a:cubicBezTo>
                    <a:pt x="759" y="197"/>
                    <a:pt x="767" y="205"/>
                    <a:pt x="774" y="214"/>
                  </a:cubicBezTo>
                  <a:close/>
                  <a:moveTo>
                    <a:pt x="831" y="303"/>
                  </a:moveTo>
                  <a:cubicBezTo>
                    <a:pt x="846" y="288"/>
                    <a:pt x="863" y="271"/>
                    <a:pt x="882" y="253"/>
                  </a:cubicBezTo>
                  <a:cubicBezTo>
                    <a:pt x="876" y="242"/>
                    <a:pt x="870" y="232"/>
                    <a:pt x="864" y="222"/>
                  </a:cubicBezTo>
                  <a:cubicBezTo>
                    <a:pt x="846" y="240"/>
                    <a:pt x="829" y="256"/>
                    <a:pt x="815" y="271"/>
                  </a:cubicBezTo>
                  <a:cubicBezTo>
                    <a:pt x="821" y="281"/>
                    <a:pt x="826" y="292"/>
                    <a:pt x="831" y="303"/>
                  </a:cubicBezTo>
                  <a:close/>
                  <a:moveTo>
                    <a:pt x="123" y="268"/>
                  </a:moveTo>
                  <a:cubicBezTo>
                    <a:pt x="88" y="303"/>
                    <a:pt x="49" y="342"/>
                    <a:pt x="9" y="383"/>
                  </a:cubicBezTo>
                  <a:cubicBezTo>
                    <a:pt x="5" y="403"/>
                    <a:pt x="2" y="424"/>
                    <a:pt x="1" y="445"/>
                  </a:cubicBezTo>
                  <a:cubicBezTo>
                    <a:pt x="29" y="418"/>
                    <a:pt x="57" y="390"/>
                    <a:pt x="83" y="363"/>
                  </a:cubicBezTo>
                  <a:cubicBezTo>
                    <a:pt x="92" y="330"/>
                    <a:pt x="106" y="298"/>
                    <a:pt x="123" y="268"/>
                  </a:cubicBezTo>
                  <a:close/>
                  <a:moveTo>
                    <a:pt x="815" y="271"/>
                  </a:moveTo>
                  <a:cubicBezTo>
                    <a:pt x="829" y="256"/>
                    <a:pt x="846" y="240"/>
                    <a:pt x="864" y="222"/>
                  </a:cubicBezTo>
                  <a:cubicBezTo>
                    <a:pt x="858" y="212"/>
                    <a:pt x="851" y="202"/>
                    <a:pt x="844" y="193"/>
                  </a:cubicBezTo>
                  <a:cubicBezTo>
                    <a:pt x="827" y="210"/>
                    <a:pt x="810" y="227"/>
                    <a:pt x="796" y="241"/>
                  </a:cubicBezTo>
                  <a:cubicBezTo>
                    <a:pt x="802" y="251"/>
                    <a:pt x="809" y="261"/>
                    <a:pt x="815" y="271"/>
                  </a:cubicBezTo>
                  <a:close/>
                  <a:moveTo>
                    <a:pt x="189" y="147"/>
                  </a:moveTo>
                  <a:cubicBezTo>
                    <a:pt x="209" y="128"/>
                    <a:pt x="228" y="108"/>
                    <a:pt x="247" y="89"/>
                  </a:cubicBezTo>
                  <a:cubicBezTo>
                    <a:pt x="268" y="68"/>
                    <a:pt x="289" y="47"/>
                    <a:pt x="310" y="26"/>
                  </a:cubicBezTo>
                  <a:cubicBezTo>
                    <a:pt x="182" y="73"/>
                    <a:pt x="79" y="178"/>
                    <a:pt x="30" y="305"/>
                  </a:cubicBezTo>
                  <a:cubicBezTo>
                    <a:pt x="94" y="242"/>
                    <a:pt x="151" y="185"/>
                    <a:pt x="189" y="147"/>
                  </a:cubicBezTo>
                  <a:close/>
                  <a:moveTo>
                    <a:pt x="245" y="792"/>
                  </a:moveTo>
                  <a:cubicBezTo>
                    <a:pt x="228" y="809"/>
                    <a:pt x="211" y="825"/>
                    <a:pt x="195" y="842"/>
                  </a:cubicBezTo>
                  <a:cubicBezTo>
                    <a:pt x="205" y="848"/>
                    <a:pt x="215" y="854"/>
                    <a:pt x="225" y="860"/>
                  </a:cubicBezTo>
                  <a:cubicBezTo>
                    <a:pt x="242" y="843"/>
                    <a:pt x="259" y="826"/>
                    <a:pt x="276" y="809"/>
                  </a:cubicBezTo>
                  <a:cubicBezTo>
                    <a:pt x="266" y="804"/>
                    <a:pt x="255" y="798"/>
                    <a:pt x="245" y="792"/>
                  </a:cubicBezTo>
                  <a:close/>
                  <a:moveTo>
                    <a:pt x="83" y="363"/>
                  </a:moveTo>
                  <a:cubicBezTo>
                    <a:pt x="57" y="390"/>
                    <a:pt x="29" y="418"/>
                    <a:pt x="1" y="445"/>
                  </a:cubicBezTo>
                  <a:cubicBezTo>
                    <a:pt x="1" y="446"/>
                    <a:pt x="1" y="446"/>
                    <a:pt x="1" y="447"/>
                  </a:cubicBezTo>
                  <a:cubicBezTo>
                    <a:pt x="0" y="465"/>
                    <a:pt x="0" y="483"/>
                    <a:pt x="1" y="500"/>
                  </a:cubicBezTo>
                  <a:cubicBezTo>
                    <a:pt x="25" y="477"/>
                    <a:pt x="48" y="454"/>
                    <a:pt x="71" y="431"/>
                  </a:cubicBezTo>
                  <a:cubicBezTo>
                    <a:pt x="73" y="408"/>
                    <a:pt x="77" y="385"/>
                    <a:pt x="83" y="363"/>
                  </a:cubicBezTo>
                  <a:close/>
                  <a:moveTo>
                    <a:pt x="436" y="851"/>
                  </a:moveTo>
                  <a:cubicBezTo>
                    <a:pt x="434" y="851"/>
                    <a:pt x="432" y="851"/>
                    <a:pt x="430" y="851"/>
                  </a:cubicBezTo>
                  <a:cubicBezTo>
                    <a:pt x="410" y="871"/>
                    <a:pt x="389" y="891"/>
                    <a:pt x="370" y="911"/>
                  </a:cubicBezTo>
                  <a:cubicBezTo>
                    <a:pt x="383" y="913"/>
                    <a:pt x="398" y="915"/>
                    <a:pt x="412" y="917"/>
                  </a:cubicBezTo>
                  <a:cubicBezTo>
                    <a:pt x="434" y="895"/>
                    <a:pt x="455" y="874"/>
                    <a:pt x="477" y="852"/>
                  </a:cubicBezTo>
                  <a:cubicBezTo>
                    <a:pt x="463" y="853"/>
                    <a:pt x="449" y="852"/>
                    <a:pt x="436" y="851"/>
                  </a:cubicBezTo>
                  <a:close/>
                  <a:moveTo>
                    <a:pt x="310" y="824"/>
                  </a:moveTo>
                  <a:cubicBezTo>
                    <a:pt x="293" y="842"/>
                    <a:pt x="275" y="859"/>
                    <a:pt x="258" y="876"/>
                  </a:cubicBezTo>
                  <a:cubicBezTo>
                    <a:pt x="269" y="881"/>
                    <a:pt x="281" y="886"/>
                    <a:pt x="293" y="890"/>
                  </a:cubicBezTo>
                  <a:cubicBezTo>
                    <a:pt x="311" y="872"/>
                    <a:pt x="329" y="854"/>
                    <a:pt x="347" y="836"/>
                  </a:cubicBezTo>
                  <a:cubicBezTo>
                    <a:pt x="335" y="832"/>
                    <a:pt x="322" y="828"/>
                    <a:pt x="310" y="824"/>
                  </a:cubicBezTo>
                  <a:close/>
                  <a:moveTo>
                    <a:pt x="276" y="809"/>
                  </a:moveTo>
                  <a:cubicBezTo>
                    <a:pt x="259" y="826"/>
                    <a:pt x="242" y="843"/>
                    <a:pt x="225" y="860"/>
                  </a:cubicBezTo>
                  <a:cubicBezTo>
                    <a:pt x="236" y="866"/>
                    <a:pt x="247" y="871"/>
                    <a:pt x="258" y="876"/>
                  </a:cubicBezTo>
                  <a:cubicBezTo>
                    <a:pt x="275" y="859"/>
                    <a:pt x="293" y="842"/>
                    <a:pt x="310" y="824"/>
                  </a:cubicBezTo>
                  <a:cubicBezTo>
                    <a:pt x="299" y="819"/>
                    <a:pt x="287" y="815"/>
                    <a:pt x="276" y="809"/>
                  </a:cubicBezTo>
                  <a:close/>
                  <a:moveTo>
                    <a:pt x="477" y="852"/>
                  </a:moveTo>
                  <a:cubicBezTo>
                    <a:pt x="455" y="874"/>
                    <a:pt x="434" y="895"/>
                    <a:pt x="412" y="917"/>
                  </a:cubicBezTo>
                  <a:cubicBezTo>
                    <a:pt x="418" y="918"/>
                    <a:pt x="424" y="918"/>
                    <a:pt x="430" y="919"/>
                  </a:cubicBezTo>
                  <a:cubicBezTo>
                    <a:pt x="439" y="919"/>
                    <a:pt x="449" y="920"/>
                    <a:pt x="458" y="920"/>
                  </a:cubicBezTo>
                  <a:cubicBezTo>
                    <a:pt x="482" y="896"/>
                    <a:pt x="506" y="872"/>
                    <a:pt x="530" y="848"/>
                  </a:cubicBezTo>
                  <a:cubicBezTo>
                    <a:pt x="512" y="851"/>
                    <a:pt x="495" y="852"/>
                    <a:pt x="477" y="852"/>
                  </a:cubicBezTo>
                  <a:close/>
                  <a:moveTo>
                    <a:pt x="387" y="845"/>
                  </a:moveTo>
                  <a:cubicBezTo>
                    <a:pt x="368" y="864"/>
                    <a:pt x="349" y="883"/>
                    <a:pt x="330" y="902"/>
                  </a:cubicBezTo>
                  <a:cubicBezTo>
                    <a:pt x="343" y="905"/>
                    <a:pt x="356" y="908"/>
                    <a:pt x="370" y="911"/>
                  </a:cubicBezTo>
                  <a:cubicBezTo>
                    <a:pt x="389" y="891"/>
                    <a:pt x="410" y="871"/>
                    <a:pt x="430" y="851"/>
                  </a:cubicBezTo>
                  <a:cubicBezTo>
                    <a:pt x="415" y="849"/>
                    <a:pt x="401" y="848"/>
                    <a:pt x="387" y="845"/>
                  </a:cubicBezTo>
                  <a:close/>
                  <a:moveTo>
                    <a:pt x="530" y="848"/>
                  </a:moveTo>
                  <a:cubicBezTo>
                    <a:pt x="506" y="872"/>
                    <a:pt x="482" y="896"/>
                    <a:pt x="458" y="920"/>
                  </a:cubicBezTo>
                  <a:cubicBezTo>
                    <a:pt x="475" y="920"/>
                    <a:pt x="491" y="920"/>
                    <a:pt x="508" y="919"/>
                  </a:cubicBezTo>
                  <a:cubicBezTo>
                    <a:pt x="536" y="890"/>
                    <a:pt x="564" y="862"/>
                    <a:pt x="591" y="836"/>
                  </a:cubicBezTo>
                  <a:cubicBezTo>
                    <a:pt x="571" y="841"/>
                    <a:pt x="551" y="846"/>
                    <a:pt x="530" y="848"/>
                  </a:cubicBezTo>
                  <a:close/>
                  <a:moveTo>
                    <a:pt x="887" y="686"/>
                  </a:moveTo>
                  <a:cubicBezTo>
                    <a:pt x="880" y="693"/>
                    <a:pt x="873" y="700"/>
                    <a:pt x="866" y="707"/>
                  </a:cubicBezTo>
                  <a:cubicBezTo>
                    <a:pt x="847" y="727"/>
                    <a:pt x="827" y="746"/>
                    <a:pt x="808" y="766"/>
                  </a:cubicBezTo>
                  <a:cubicBezTo>
                    <a:pt x="784" y="790"/>
                    <a:pt x="752" y="822"/>
                    <a:pt x="715" y="858"/>
                  </a:cubicBezTo>
                  <a:cubicBezTo>
                    <a:pt x="788" y="818"/>
                    <a:pt x="848" y="759"/>
                    <a:pt x="887" y="686"/>
                  </a:cubicBezTo>
                  <a:close/>
                  <a:moveTo>
                    <a:pt x="808" y="766"/>
                  </a:moveTo>
                  <a:cubicBezTo>
                    <a:pt x="827" y="746"/>
                    <a:pt x="847" y="727"/>
                    <a:pt x="866" y="707"/>
                  </a:cubicBezTo>
                  <a:cubicBezTo>
                    <a:pt x="873" y="700"/>
                    <a:pt x="880" y="693"/>
                    <a:pt x="887" y="686"/>
                  </a:cubicBezTo>
                  <a:cubicBezTo>
                    <a:pt x="901" y="660"/>
                    <a:pt x="912" y="633"/>
                    <a:pt x="921" y="604"/>
                  </a:cubicBezTo>
                  <a:cubicBezTo>
                    <a:pt x="894" y="630"/>
                    <a:pt x="868" y="657"/>
                    <a:pt x="842" y="683"/>
                  </a:cubicBezTo>
                  <a:cubicBezTo>
                    <a:pt x="822" y="702"/>
                    <a:pt x="803" y="722"/>
                    <a:pt x="783" y="741"/>
                  </a:cubicBezTo>
                  <a:cubicBezTo>
                    <a:pt x="746" y="778"/>
                    <a:pt x="691" y="834"/>
                    <a:pt x="629" y="895"/>
                  </a:cubicBezTo>
                  <a:cubicBezTo>
                    <a:pt x="659" y="885"/>
                    <a:pt x="688" y="873"/>
                    <a:pt x="715" y="858"/>
                  </a:cubicBezTo>
                  <a:cubicBezTo>
                    <a:pt x="752" y="822"/>
                    <a:pt x="784" y="790"/>
                    <a:pt x="808" y="766"/>
                  </a:cubicBezTo>
                  <a:close/>
                  <a:moveTo>
                    <a:pt x="783" y="741"/>
                  </a:moveTo>
                  <a:cubicBezTo>
                    <a:pt x="803" y="722"/>
                    <a:pt x="822" y="702"/>
                    <a:pt x="842" y="683"/>
                  </a:cubicBezTo>
                  <a:cubicBezTo>
                    <a:pt x="868" y="657"/>
                    <a:pt x="894" y="630"/>
                    <a:pt x="921" y="604"/>
                  </a:cubicBezTo>
                  <a:cubicBezTo>
                    <a:pt x="926" y="584"/>
                    <a:pt x="931" y="563"/>
                    <a:pt x="933" y="542"/>
                  </a:cubicBezTo>
                  <a:cubicBezTo>
                    <a:pt x="899" y="577"/>
                    <a:pt x="864" y="612"/>
                    <a:pt x="829" y="647"/>
                  </a:cubicBezTo>
                  <a:cubicBezTo>
                    <a:pt x="794" y="714"/>
                    <a:pt x="740" y="767"/>
                    <a:pt x="673" y="802"/>
                  </a:cubicBezTo>
                  <a:cubicBezTo>
                    <a:pt x="640" y="836"/>
                    <a:pt x="603" y="873"/>
                    <a:pt x="564" y="912"/>
                  </a:cubicBezTo>
                  <a:cubicBezTo>
                    <a:pt x="586" y="907"/>
                    <a:pt x="608" y="902"/>
                    <a:pt x="629" y="895"/>
                  </a:cubicBezTo>
                  <a:cubicBezTo>
                    <a:pt x="691" y="834"/>
                    <a:pt x="746" y="778"/>
                    <a:pt x="783" y="741"/>
                  </a:cubicBezTo>
                  <a:close/>
                  <a:moveTo>
                    <a:pt x="591" y="836"/>
                  </a:moveTo>
                  <a:cubicBezTo>
                    <a:pt x="564" y="862"/>
                    <a:pt x="536" y="890"/>
                    <a:pt x="508" y="919"/>
                  </a:cubicBezTo>
                  <a:cubicBezTo>
                    <a:pt x="527" y="917"/>
                    <a:pt x="545" y="915"/>
                    <a:pt x="564" y="912"/>
                  </a:cubicBezTo>
                  <a:cubicBezTo>
                    <a:pt x="603" y="873"/>
                    <a:pt x="640" y="836"/>
                    <a:pt x="673" y="802"/>
                  </a:cubicBezTo>
                  <a:cubicBezTo>
                    <a:pt x="648" y="816"/>
                    <a:pt x="620" y="827"/>
                    <a:pt x="591" y="836"/>
                  </a:cubicBezTo>
                  <a:close/>
                  <a:moveTo>
                    <a:pt x="347" y="836"/>
                  </a:moveTo>
                  <a:cubicBezTo>
                    <a:pt x="329" y="854"/>
                    <a:pt x="311" y="872"/>
                    <a:pt x="293" y="890"/>
                  </a:cubicBezTo>
                  <a:cubicBezTo>
                    <a:pt x="305" y="894"/>
                    <a:pt x="317" y="898"/>
                    <a:pt x="330" y="902"/>
                  </a:cubicBezTo>
                  <a:cubicBezTo>
                    <a:pt x="349" y="883"/>
                    <a:pt x="368" y="864"/>
                    <a:pt x="387" y="845"/>
                  </a:cubicBezTo>
                  <a:cubicBezTo>
                    <a:pt x="373" y="843"/>
                    <a:pt x="360" y="840"/>
                    <a:pt x="347" y="836"/>
                  </a:cubicBezTo>
                  <a:close/>
                  <a:moveTo>
                    <a:pt x="81" y="567"/>
                  </a:moveTo>
                  <a:cubicBezTo>
                    <a:pt x="62" y="586"/>
                    <a:pt x="43" y="604"/>
                    <a:pt x="25" y="622"/>
                  </a:cubicBezTo>
                  <a:cubicBezTo>
                    <a:pt x="29" y="634"/>
                    <a:pt x="34" y="646"/>
                    <a:pt x="39" y="657"/>
                  </a:cubicBezTo>
                  <a:cubicBezTo>
                    <a:pt x="56" y="640"/>
                    <a:pt x="74" y="622"/>
                    <a:pt x="92" y="604"/>
                  </a:cubicBezTo>
                  <a:cubicBezTo>
                    <a:pt x="88" y="592"/>
                    <a:pt x="84" y="580"/>
                    <a:pt x="81" y="567"/>
                  </a:cubicBezTo>
                  <a:close/>
                  <a:moveTo>
                    <a:pt x="73" y="526"/>
                  </a:moveTo>
                  <a:cubicBezTo>
                    <a:pt x="53" y="546"/>
                    <a:pt x="33" y="565"/>
                    <a:pt x="14" y="585"/>
                  </a:cubicBezTo>
                  <a:cubicBezTo>
                    <a:pt x="17" y="598"/>
                    <a:pt x="21" y="610"/>
                    <a:pt x="25" y="622"/>
                  </a:cubicBezTo>
                  <a:cubicBezTo>
                    <a:pt x="43" y="604"/>
                    <a:pt x="62" y="586"/>
                    <a:pt x="81" y="567"/>
                  </a:cubicBezTo>
                  <a:cubicBezTo>
                    <a:pt x="78" y="554"/>
                    <a:pt x="75" y="540"/>
                    <a:pt x="73" y="526"/>
                  </a:cubicBezTo>
                  <a:close/>
                  <a:moveTo>
                    <a:pt x="70" y="449"/>
                  </a:moveTo>
                  <a:cubicBezTo>
                    <a:pt x="70" y="443"/>
                    <a:pt x="70" y="437"/>
                    <a:pt x="71" y="431"/>
                  </a:cubicBezTo>
                  <a:cubicBezTo>
                    <a:pt x="48" y="454"/>
                    <a:pt x="25" y="477"/>
                    <a:pt x="1" y="500"/>
                  </a:cubicBezTo>
                  <a:cubicBezTo>
                    <a:pt x="2" y="515"/>
                    <a:pt x="4" y="530"/>
                    <a:pt x="6" y="544"/>
                  </a:cubicBezTo>
                  <a:cubicBezTo>
                    <a:pt x="27" y="523"/>
                    <a:pt x="48" y="502"/>
                    <a:pt x="69" y="481"/>
                  </a:cubicBezTo>
                  <a:cubicBezTo>
                    <a:pt x="69" y="470"/>
                    <a:pt x="69" y="460"/>
                    <a:pt x="70" y="449"/>
                  </a:cubicBezTo>
                  <a:close/>
                  <a:moveTo>
                    <a:pt x="69" y="481"/>
                  </a:moveTo>
                  <a:cubicBezTo>
                    <a:pt x="48" y="502"/>
                    <a:pt x="27" y="523"/>
                    <a:pt x="6" y="544"/>
                  </a:cubicBezTo>
                  <a:cubicBezTo>
                    <a:pt x="8" y="558"/>
                    <a:pt x="11" y="572"/>
                    <a:pt x="14" y="585"/>
                  </a:cubicBezTo>
                  <a:cubicBezTo>
                    <a:pt x="33" y="565"/>
                    <a:pt x="53" y="546"/>
                    <a:pt x="73" y="526"/>
                  </a:cubicBezTo>
                  <a:cubicBezTo>
                    <a:pt x="71" y="511"/>
                    <a:pt x="70" y="496"/>
                    <a:pt x="69" y="481"/>
                  </a:cubicBezTo>
                  <a:close/>
                  <a:moveTo>
                    <a:pt x="92" y="604"/>
                  </a:moveTo>
                  <a:cubicBezTo>
                    <a:pt x="74" y="622"/>
                    <a:pt x="56" y="640"/>
                    <a:pt x="39" y="657"/>
                  </a:cubicBezTo>
                  <a:cubicBezTo>
                    <a:pt x="43" y="669"/>
                    <a:pt x="49" y="680"/>
                    <a:pt x="54" y="690"/>
                  </a:cubicBezTo>
                  <a:cubicBezTo>
                    <a:pt x="71" y="673"/>
                    <a:pt x="89" y="656"/>
                    <a:pt x="106" y="639"/>
                  </a:cubicBezTo>
                  <a:cubicBezTo>
                    <a:pt x="101" y="628"/>
                    <a:pt x="96" y="616"/>
                    <a:pt x="92" y="604"/>
                  </a:cubicBezTo>
                  <a:close/>
                  <a:moveTo>
                    <a:pt x="165" y="726"/>
                  </a:moveTo>
                  <a:cubicBezTo>
                    <a:pt x="148" y="743"/>
                    <a:pt x="132" y="759"/>
                    <a:pt x="116" y="775"/>
                  </a:cubicBezTo>
                  <a:cubicBezTo>
                    <a:pt x="123" y="783"/>
                    <a:pt x="132" y="791"/>
                    <a:pt x="140" y="799"/>
                  </a:cubicBezTo>
                  <a:cubicBezTo>
                    <a:pt x="156" y="783"/>
                    <a:pt x="173" y="767"/>
                    <a:pt x="189" y="750"/>
                  </a:cubicBezTo>
                  <a:cubicBezTo>
                    <a:pt x="181" y="743"/>
                    <a:pt x="173" y="734"/>
                    <a:pt x="165" y="726"/>
                  </a:cubicBezTo>
                  <a:close/>
                  <a:moveTo>
                    <a:pt x="189" y="750"/>
                  </a:moveTo>
                  <a:cubicBezTo>
                    <a:pt x="173" y="767"/>
                    <a:pt x="156" y="783"/>
                    <a:pt x="140" y="799"/>
                  </a:cubicBezTo>
                  <a:cubicBezTo>
                    <a:pt x="149" y="807"/>
                    <a:pt x="157" y="814"/>
                    <a:pt x="167" y="821"/>
                  </a:cubicBezTo>
                  <a:cubicBezTo>
                    <a:pt x="183" y="805"/>
                    <a:pt x="199" y="789"/>
                    <a:pt x="216" y="772"/>
                  </a:cubicBezTo>
                  <a:cubicBezTo>
                    <a:pt x="207" y="765"/>
                    <a:pt x="198" y="758"/>
                    <a:pt x="189" y="750"/>
                  </a:cubicBezTo>
                  <a:close/>
                  <a:moveTo>
                    <a:pt x="216" y="772"/>
                  </a:moveTo>
                  <a:cubicBezTo>
                    <a:pt x="199" y="789"/>
                    <a:pt x="183" y="805"/>
                    <a:pt x="167" y="821"/>
                  </a:cubicBezTo>
                  <a:cubicBezTo>
                    <a:pt x="176" y="829"/>
                    <a:pt x="185" y="835"/>
                    <a:pt x="195" y="842"/>
                  </a:cubicBezTo>
                  <a:cubicBezTo>
                    <a:pt x="211" y="825"/>
                    <a:pt x="228" y="809"/>
                    <a:pt x="245" y="792"/>
                  </a:cubicBezTo>
                  <a:cubicBezTo>
                    <a:pt x="235" y="786"/>
                    <a:pt x="225" y="779"/>
                    <a:pt x="216" y="772"/>
                  </a:cubicBezTo>
                  <a:close/>
                  <a:moveTo>
                    <a:pt x="106" y="639"/>
                  </a:moveTo>
                  <a:cubicBezTo>
                    <a:pt x="89" y="656"/>
                    <a:pt x="71" y="673"/>
                    <a:pt x="54" y="690"/>
                  </a:cubicBezTo>
                  <a:cubicBezTo>
                    <a:pt x="60" y="701"/>
                    <a:pt x="66" y="711"/>
                    <a:pt x="73" y="721"/>
                  </a:cubicBezTo>
                  <a:cubicBezTo>
                    <a:pt x="89" y="704"/>
                    <a:pt x="106" y="687"/>
                    <a:pt x="123" y="670"/>
                  </a:cubicBezTo>
                  <a:cubicBezTo>
                    <a:pt x="117" y="660"/>
                    <a:pt x="111" y="650"/>
                    <a:pt x="106" y="639"/>
                  </a:cubicBezTo>
                  <a:close/>
                  <a:moveTo>
                    <a:pt x="123" y="670"/>
                  </a:moveTo>
                  <a:cubicBezTo>
                    <a:pt x="106" y="687"/>
                    <a:pt x="89" y="704"/>
                    <a:pt x="73" y="721"/>
                  </a:cubicBezTo>
                  <a:cubicBezTo>
                    <a:pt x="79" y="730"/>
                    <a:pt x="86" y="740"/>
                    <a:pt x="93" y="749"/>
                  </a:cubicBezTo>
                  <a:cubicBezTo>
                    <a:pt x="109" y="733"/>
                    <a:pt x="126" y="716"/>
                    <a:pt x="143" y="699"/>
                  </a:cubicBezTo>
                  <a:cubicBezTo>
                    <a:pt x="136" y="690"/>
                    <a:pt x="129" y="680"/>
                    <a:pt x="123" y="670"/>
                  </a:cubicBezTo>
                  <a:close/>
                  <a:moveTo>
                    <a:pt x="143" y="699"/>
                  </a:moveTo>
                  <a:cubicBezTo>
                    <a:pt x="126" y="716"/>
                    <a:pt x="109" y="733"/>
                    <a:pt x="93" y="749"/>
                  </a:cubicBezTo>
                  <a:cubicBezTo>
                    <a:pt x="100" y="758"/>
                    <a:pt x="108" y="767"/>
                    <a:pt x="116" y="775"/>
                  </a:cubicBezTo>
                  <a:cubicBezTo>
                    <a:pt x="132" y="759"/>
                    <a:pt x="148" y="743"/>
                    <a:pt x="165" y="726"/>
                  </a:cubicBezTo>
                  <a:cubicBezTo>
                    <a:pt x="157" y="717"/>
                    <a:pt x="150" y="709"/>
                    <a:pt x="143" y="699"/>
                  </a:cubicBezTo>
                  <a:close/>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1" name="Group 70">
            <a:extLst>
              <a:ext uri="{FF2B5EF4-FFF2-40B4-BE49-F238E27FC236}">
                <a16:creationId xmlns:a16="http://schemas.microsoft.com/office/drawing/2014/main" id="{53226F09-6231-8D45-9D6F-9F4C9F0419E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1BE19806-42F5-944B-B95F-7D7D91F459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9CB54DED-6FDD-F04B-A35F-B51A766BC8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4" name="Text Placeholder 23">
            <a:extLst>
              <a:ext uri="{FF2B5EF4-FFF2-40B4-BE49-F238E27FC236}">
                <a16:creationId xmlns:a16="http://schemas.microsoft.com/office/drawing/2014/main" id="{29631997-9310-B849-973C-40E47C3966A4}"/>
              </a:ext>
            </a:extLst>
          </p:cNvPr>
          <p:cNvSpPr>
            <a:spLocks noGrp="1"/>
          </p:cNvSpPr>
          <p:nvPr>
            <p:ph type="body" sz="quarter" idx="18" hasCustomPrompt="1"/>
          </p:nvPr>
        </p:nvSpPr>
        <p:spPr>
          <a:xfrm>
            <a:off x="382221" y="4674192"/>
            <a:ext cx="244836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75" name="Text Placeholder 23">
            <a:extLst>
              <a:ext uri="{FF2B5EF4-FFF2-40B4-BE49-F238E27FC236}">
                <a16:creationId xmlns:a16="http://schemas.microsoft.com/office/drawing/2014/main" id="{4FC15504-25BD-884D-BAC2-81FD837B2FD2}"/>
              </a:ext>
            </a:extLst>
          </p:cNvPr>
          <p:cNvSpPr>
            <a:spLocks noGrp="1"/>
          </p:cNvSpPr>
          <p:nvPr>
            <p:ph type="body" sz="quarter" idx="19" hasCustomPrompt="1"/>
          </p:nvPr>
        </p:nvSpPr>
        <p:spPr>
          <a:xfrm>
            <a:off x="382221" y="2697936"/>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76" name="Text Placeholder 23">
            <a:extLst>
              <a:ext uri="{FF2B5EF4-FFF2-40B4-BE49-F238E27FC236}">
                <a16:creationId xmlns:a16="http://schemas.microsoft.com/office/drawing/2014/main" id="{F34160AD-836E-E540-9EE2-1E632539E508}"/>
              </a:ext>
            </a:extLst>
          </p:cNvPr>
          <p:cNvSpPr>
            <a:spLocks noGrp="1"/>
          </p:cNvSpPr>
          <p:nvPr>
            <p:ph type="body" sz="quarter" idx="20" hasCustomPrompt="1"/>
          </p:nvPr>
        </p:nvSpPr>
        <p:spPr>
          <a:xfrm>
            <a:off x="448540" y="657741"/>
            <a:ext cx="2508254"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sp>
        <p:nvSpPr>
          <p:cNvPr id="77" name="Text Placeholder 23">
            <a:extLst>
              <a:ext uri="{FF2B5EF4-FFF2-40B4-BE49-F238E27FC236}">
                <a16:creationId xmlns:a16="http://schemas.microsoft.com/office/drawing/2014/main" id="{37B036F7-BC6C-5448-8BC0-A19CAFA454C9}"/>
              </a:ext>
            </a:extLst>
          </p:cNvPr>
          <p:cNvSpPr>
            <a:spLocks noGrp="1"/>
          </p:cNvSpPr>
          <p:nvPr>
            <p:ph type="body" sz="quarter" idx="21" hasCustomPrompt="1"/>
          </p:nvPr>
        </p:nvSpPr>
        <p:spPr>
          <a:xfrm>
            <a:off x="9333428" y="4703787"/>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78" name="Text Placeholder 23">
            <a:extLst>
              <a:ext uri="{FF2B5EF4-FFF2-40B4-BE49-F238E27FC236}">
                <a16:creationId xmlns:a16="http://schemas.microsoft.com/office/drawing/2014/main" id="{78439F53-44AC-0947-BA59-916D5135EB12}"/>
              </a:ext>
            </a:extLst>
          </p:cNvPr>
          <p:cNvSpPr>
            <a:spLocks noGrp="1"/>
          </p:cNvSpPr>
          <p:nvPr>
            <p:ph type="body" sz="quarter" idx="22" hasCustomPrompt="1"/>
          </p:nvPr>
        </p:nvSpPr>
        <p:spPr>
          <a:xfrm>
            <a:off x="9740665" y="2687418"/>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79" name="Text Placeholder 23">
            <a:extLst>
              <a:ext uri="{FF2B5EF4-FFF2-40B4-BE49-F238E27FC236}">
                <a16:creationId xmlns:a16="http://schemas.microsoft.com/office/drawing/2014/main" id="{B98C7777-36F5-1045-B45D-8996EEF4B111}"/>
              </a:ext>
            </a:extLst>
          </p:cNvPr>
          <p:cNvSpPr>
            <a:spLocks noGrp="1"/>
          </p:cNvSpPr>
          <p:nvPr>
            <p:ph type="body" sz="quarter" idx="23" hasCustomPrompt="1"/>
          </p:nvPr>
        </p:nvSpPr>
        <p:spPr>
          <a:xfrm>
            <a:off x="9333429" y="657741"/>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80" name="Text Placeholder 23">
            <a:extLst>
              <a:ext uri="{FF2B5EF4-FFF2-40B4-BE49-F238E27FC236}">
                <a16:creationId xmlns:a16="http://schemas.microsoft.com/office/drawing/2014/main" id="{12A3E5DF-BAD5-C843-AC73-2D0181ED3E4D}"/>
              </a:ext>
            </a:extLst>
          </p:cNvPr>
          <p:cNvSpPr>
            <a:spLocks noGrp="1"/>
          </p:cNvSpPr>
          <p:nvPr>
            <p:ph type="body" sz="quarter" idx="16" hasCustomPrompt="1"/>
          </p:nvPr>
        </p:nvSpPr>
        <p:spPr>
          <a:xfrm>
            <a:off x="438619" y="1271741"/>
            <a:ext cx="2518175"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1" name="Text Placeholder 23">
            <a:extLst>
              <a:ext uri="{FF2B5EF4-FFF2-40B4-BE49-F238E27FC236}">
                <a16:creationId xmlns:a16="http://schemas.microsoft.com/office/drawing/2014/main" id="{77383CD7-6326-9F43-920B-7D2F25202207}"/>
              </a:ext>
            </a:extLst>
          </p:cNvPr>
          <p:cNvSpPr>
            <a:spLocks noGrp="1"/>
          </p:cNvSpPr>
          <p:nvPr>
            <p:ph type="body" sz="quarter" idx="24" hasCustomPrompt="1"/>
          </p:nvPr>
        </p:nvSpPr>
        <p:spPr>
          <a:xfrm>
            <a:off x="382221" y="5294439"/>
            <a:ext cx="244836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2" name="Text Placeholder 23">
            <a:extLst>
              <a:ext uri="{FF2B5EF4-FFF2-40B4-BE49-F238E27FC236}">
                <a16:creationId xmlns:a16="http://schemas.microsoft.com/office/drawing/2014/main" id="{5C47E238-8FEB-8745-BAEE-211345CF7068}"/>
              </a:ext>
            </a:extLst>
          </p:cNvPr>
          <p:cNvSpPr>
            <a:spLocks noGrp="1"/>
          </p:cNvSpPr>
          <p:nvPr>
            <p:ph type="body" sz="quarter" idx="25" hasCustomPrompt="1"/>
          </p:nvPr>
        </p:nvSpPr>
        <p:spPr>
          <a:xfrm>
            <a:off x="382221" y="3304115"/>
            <a:ext cx="2123286"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3" name="Text Placeholder 23">
            <a:extLst>
              <a:ext uri="{FF2B5EF4-FFF2-40B4-BE49-F238E27FC236}">
                <a16:creationId xmlns:a16="http://schemas.microsoft.com/office/drawing/2014/main" id="{567EB23D-0E62-914C-B308-7969AB646E33}"/>
              </a:ext>
            </a:extLst>
          </p:cNvPr>
          <p:cNvSpPr>
            <a:spLocks noGrp="1"/>
          </p:cNvSpPr>
          <p:nvPr>
            <p:ph type="body" sz="quarter" idx="26" hasCustomPrompt="1"/>
          </p:nvPr>
        </p:nvSpPr>
        <p:spPr>
          <a:xfrm>
            <a:off x="9329721" y="1270310"/>
            <a:ext cx="2518175"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84" name="Text Placeholder 23">
            <a:extLst>
              <a:ext uri="{FF2B5EF4-FFF2-40B4-BE49-F238E27FC236}">
                <a16:creationId xmlns:a16="http://schemas.microsoft.com/office/drawing/2014/main" id="{B8F6C282-BB4F-4A40-B092-17DFC5B052F4}"/>
              </a:ext>
            </a:extLst>
          </p:cNvPr>
          <p:cNvSpPr>
            <a:spLocks noGrp="1"/>
          </p:cNvSpPr>
          <p:nvPr>
            <p:ph type="body" sz="quarter" idx="27" hasCustomPrompt="1"/>
          </p:nvPr>
        </p:nvSpPr>
        <p:spPr>
          <a:xfrm>
            <a:off x="9273323" y="5293008"/>
            <a:ext cx="244836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85" name="Text Placeholder 23">
            <a:extLst>
              <a:ext uri="{FF2B5EF4-FFF2-40B4-BE49-F238E27FC236}">
                <a16:creationId xmlns:a16="http://schemas.microsoft.com/office/drawing/2014/main" id="{B13CF27D-45A2-344A-988A-459297E27969}"/>
              </a:ext>
            </a:extLst>
          </p:cNvPr>
          <p:cNvSpPr>
            <a:spLocks noGrp="1"/>
          </p:cNvSpPr>
          <p:nvPr>
            <p:ph type="body" sz="quarter" idx="28" hasCustomPrompt="1"/>
          </p:nvPr>
        </p:nvSpPr>
        <p:spPr>
          <a:xfrm>
            <a:off x="9740665" y="3288256"/>
            <a:ext cx="2123286"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4115244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point Infographic">
    <p:spTree>
      <p:nvGrpSpPr>
        <p:cNvPr id="1" name=""/>
        <p:cNvGrpSpPr/>
        <p:nvPr/>
      </p:nvGrpSpPr>
      <p:grpSpPr>
        <a:xfrm>
          <a:off x="0" y="0"/>
          <a:ext cx="0" cy="0"/>
          <a:chOff x="0" y="0"/>
          <a:chExt cx="0" cy="0"/>
        </a:xfrm>
      </p:grpSpPr>
      <p:sp>
        <p:nvSpPr>
          <p:cNvPr id="120" name="Freeform 119">
            <a:extLst>
              <a:ext uri="{FF2B5EF4-FFF2-40B4-BE49-F238E27FC236}">
                <a16:creationId xmlns:a16="http://schemas.microsoft.com/office/drawing/2014/main" id="{C1EDE1AB-EC00-6045-B690-3902752E794D}"/>
              </a:ext>
            </a:extLst>
          </p:cNvPr>
          <p:cNvSpPr>
            <a:spLocks/>
          </p:cNvSpPr>
          <p:nvPr userDrawn="1"/>
        </p:nvSpPr>
        <p:spPr bwMode="auto">
          <a:xfrm>
            <a:off x="2942028" y="4310064"/>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1" name="Freeform 120">
            <a:extLst>
              <a:ext uri="{FF2B5EF4-FFF2-40B4-BE49-F238E27FC236}">
                <a16:creationId xmlns:a16="http://schemas.microsoft.com/office/drawing/2014/main" id="{36FD17B2-203E-994E-9A8F-32DCD8C38BD5}"/>
              </a:ext>
            </a:extLst>
          </p:cNvPr>
          <p:cNvSpPr>
            <a:spLocks/>
          </p:cNvSpPr>
          <p:nvPr userDrawn="1"/>
        </p:nvSpPr>
        <p:spPr bwMode="auto">
          <a:xfrm>
            <a:off x="3708790" y="2168526"/>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2" name="Freeform 121">
            <a:extLst>
              <a:ext uri="{FF2B5EF4-FFF2-40B4-BE49-F238E27FC236}">
                <a16:creationId xmlns:a16="http://schemas.microsoft.com/office/drawing/2014/main" id="{71318882-0B8D-F243-A1A7-6027A95A4E6E}"/>
              </a:ext>
            </a:extLst>
          </p:cNvPr>
          <p:cNvSpPr>
            <a:spLocks/>
          </p:cNvSpPr>
          <p:nvPr userDrawn="1"/>
        </p:nvSpPr>
        <p:spPr bwMode="auto">
          <a:xfrm>
            <a:off x="5597915" y="1547814"/>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3" name="Freeform 122">
            <a:extLst>
              <a:ext uri="{FF2B5EF4-FFF2-40B4-BE49-F238E27FC236}">
                <a16:creationId xmlns:a16="http://schemas.microsoft.com/office/drawing/2014/main" id="{598639F3-231B-A74D-B01B-B20F4E391DDD}"/>
              </a:ext>
            </a:extLst>
          </p:cNvPr>
          <p:cNvSpPr>
            <a:spLocks/>
          </p:cNvSpPr>
          <p:nvPr userDrawn="1"/>
        </p:nvSpPr>
        <p:spPr bwMode="auto">
          <a:xfrm>
            <a:off x="7582290" y="2263776"/>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4" name="Freeform 123">
            <a:extLst>
              <a:ext uri="{FF2B5EF4-FFF2-40B4-BE49-F238E27FC236}">
                <a16:creationId xmlns:a16="http://schemas.microsoft.com/office/drawing/2014/main" id="{E2CD92CF-4F9D-D546-91A6-554A9BEBF0DC}"/>
              </a:ext>
            </a:extLst>
          </p:cNvPr>
          <p:cNvSpPr>
            <a:spLocks/>
          </p:cNvSpPr>
          <p:nvPr userDrawn="1"/>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6" name="Freeform 45">
            <a:extLst>
              <a:ext uri="{FF2B5EF4-FFF2-40B4-BE49-F238E27FC236}">
                <a16:creationId xmlns:a16="http://schemas.microsoft.com/office/drawing/2014/main" id="{ADA8308F-A363-5E41-A5DA-3BA461C67181}"/>
              </a:ext>
            </a:extLst>
          </p:cNvPr>
          <p:cNvSpPr>
            <a:spLocks/>
          </p:cNvSpPr>
          <p:nvPr userDrawn="1"/>
        </p:nvSpPr>
        <p:spPr bwMode="auto">
          <a:xfrm>
            <a:off x="2842725" y="4271963"/>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DC23B0DC-6122-FA4F-8BE7-536DF490DB9F}"/>
              </a:ext>
            </a:extLst>
          </p:cNvPr>
          <p:cNvSpPr>
            <a:spLocks/>
          </p:cNvSpPr>
          <p:nvPr userDrawn="1"/>
        </p:nvSpPr>
        <p:spPr bwMode="auto">
          <a:xfrm>
            <a:off x="3609487" y="2130425"/>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8" name="Freeform 47">
            <a:extLst>
              <a:ext uri="{FF2B5EF4-FFF2-40B4-BE49-F238E27FC236}">
                <a16:creationId xmlns:a16="http://schemas.microsoft.com/office/drawing/2014/main" id="{CBBEF1FA-6078-234B-AD94-B619207B4212}"/>
              </a:ext>
            </a:extLst>
          </p:cNvPr>
          <p:cNvSpPr>
            <a:spLocks/>
          </p:cNvSpPr>
          <p:nvPr userDrawn="1"/>
        </p:nvSpPr>
        <p:spPr bwMode="auto">
          <a:xfrm>
            <a:off x="5498612" y="1509713"/>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Freeform 48">
            <a:extLst>
              <a:ext uri="{FF2B5EF4-FFF2-40B4-BE49-F238E27FC236}">
                <a16:creationId xmlns:a16="http://schemas.microsoft.com/office/drawing/2014/main" id="{97981ACB-C715-A749-8760-6280DC304FA2}"/>
              </a:ext>
            </a:extLst>
          </p:cNvPr>
          <p:cNvSpPr>
            <a:spLocks/>
          </p:cNvSpPr>
          <p:nvPr userDrawn="1"/>
        </p:nvSpPr>
        <p:spPr bwMode="auto">
          <a:xfrm>
            <a:off x="7482987" y="2225675"/>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0" name="Freeform 49">
            <a:extLst>
              <a:ext uri="{FF2B5EF4-FFF2-40B4-BE49-F238E27FC236}">
                <a16:creationId xmlns:a16="http://schemas.microsoft.com/office/drawing/2014/main" id="{F6CC10FC-A3A0-254F-954C-AF3FDB4CEE82}"/>
              </a:ext>
            </a:extLst>
          </p:cNvPr>
          <p:cNvSpPr>
            <a:spLocks/>
          </p:cNvSpPr>
          <p:nvPr userDrawn="1"/>
        </p:nvSpPr>
        <p:spPr bwMode="auto">
          <a:xfrm>
            <a:off x="8179900" y="4276725"/>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1" name="Freeform 50">
            <a:extLst>
              <a:ext uri="{FF2B5EF4-FFF2-40B4-BE49-F238E27FC236}">
                <a16:creationId xmlns:a16="http://schemas.microsoft.com/office/drawing/2014/main" id="{153D40FA-47EF-7343-8272-24CAED03A987}"/>
              </a:ext>
            </a:extLst>
          </p:cNvPr>
          <p:cNvSpPr>
            <a:spLocks/>
          </p:cNvSpPr>
          <p:nvPr userDrawn="1"/>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2" name="Freeform 51">
            <a:extLst>
              <a:ext uri="{FF2B5EF4-FFF2-40B4-BE49-F238E27FC236}">
                <a16:creationId xmlns:a16="http://schemas.microsoft.com/office/drawing/2014/main" id="{D539C348-1100-D947-8390-4B489B0D57C2}"/>
              </a:ext>
            </a:extLst>
          </p:cNvPr>
          <p:cNvSpPr>
            <a:spLocks/>
          </p:cNvSpPr>
          <p:nvPr userDrawn="1"/>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3" name="Freeform 52">
            <a:extLst>
              <a:ext uri="{FF2B5EF4-FFF2-40B4-BE49-F238E27FC236}">
                <a16:creationId xmlns:a16="http://schemas.microsoft.com/office/drawing/2014/main" id="{7DBCF9F3-FD10-FC42-BE3D-6109BDE2DF83}"/>
              </a:ext>
            </a:extLst>
          </p:cNvPr>
          <p:cNvSpPr>
            <a:spLocks/>
          </p:cNvSpPr>
          <p:nvPr userDrawn="1"/>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4" name="Freeform 53">
            <a:extLst>
              <a:ext uri="{FF2B5EF4-FFF2-40B4-BE49-F238E27FC236}">
                <a16:creationId xmlns:a16="http://schemas.microsoft.com/office/drawing/2014/main" id="{0B72D39C-7F39-9143-83D1-387681632F0D}"/>
              </a:ext>
            </a:extLst>
          </p:cNvPr>
          <p:cNvSpPr>
            <a:spLocks/>
          </p:cNvSpPr>
          <p:nvPr userDrawn="1"/>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5" name="Freeform 54">
            <a:extLst>
              <a:ext uri="{FF2B5EF4-FFF2-40B4-BE49-F238E27FC236}">
                <a16:creationId xmlns:a16="http://schemas.microsoft.com/office/drawing/2014/main" id="{43D15176-DFA1-B241-9297-DE6F3301919A}"/>
              </a:ext>
            </a:extLst>
          </p:cNvPr>
          <p:cNvSpPr>
            <a:spLocks/>
          </p:cNvSpPr>
          <p:nvPr userDrawn="1"/>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56" name="Group 55">
            <a:extLst>
              <a:ext uri="{FF2B5EF4-FFF2-40B4-BE49-F238E27FC236}">
                <a16:creationId xmlns:a16="http://schemas.microsoft.com/office/drawing/2014/main" id="{CA04D651-BF92-FE46-AA19-152A5E16B72A}"/>
              </a:ext>
            </a:extLst>
          </p:cNvPr>
          <p:cNvGrpSpPr/>
          <p:nvPr userDrawn="1"/>
        </p:nvGrpSpPr>
        <p:grpSpPr>
          <a:xfrm>
            <a:off x="5547825" y="4260850"/>
            <a:ext cx="947738" cy="957263"/>
            <a:chOff x="5618163" y="4260850"/>
            <a:chExt cx="947738" cy="957263"/>
          </a:xfrm>
        </p:grpSpPr>
        <p:sp>
          <p:nvSpPr>
            <p:cNvPr id="57" name="Freeform 56">
              <a:extLst>
                <a:ext uri="{FF2B5EF4-FFF2-40B4-BE49-F238E27FC236}">
                  <a16:creationId xmlns:a16="http://schemas.microsoft.com/office/drawing/2014/main" id="{0FFFB000-4377-1540-8930-51D451D60596}"/>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8" name="Freeform 57">
              <a:extLst>
                <a:ext uri="{FF2B5EF4-FFF2-40B4-BE49-F238E27FC236}">
                  <a16:creationId xmlns:a16="http://schemas.microsoft.com/office/drawing/2014/main" id="{DA7ED9F0-6927-B647-8AEE-FC63018F863F}"/>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Line 18">
              <a:extLst>
                <a:ext uri="{FF2B5EF4-FFF2-40B4-BE49-F238E27FC236}">
                  <a16:creationId xmlns:a16="http://schemas.microsoft.com/office/drawing/2014/main" id="{795EE5EB-F898-BB4E-ADBB-3F2DA285522A}"/>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Line 19">
              <a:extLst>
                <a:ext uri="{FF2B5EF4-FFF2-40B4-BE49-F238E27FC236}">
                  <a16:creationId xmlns:a16="http://schemas.microsoft.com/office/drawing/2014/main" id="{CF4F3384-B9D2-1D4F-AD76-4C04A48418D3}"/>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5" name="Line 20">
              <a:extLst>
                <a:ext uri="{FF2B5EF4-FFF2-40B4-BE49-F238E27FC236}">
                  <a16:creationId xmlns:a16="http://schemas.microsoft.com/office/drawing/2014/main" id="{869AA87F-6306-4940-8572-5C3F8B791B37}"/>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Line 21">
              <a:extLst>
                <a:ext uri="{FF2B5EF4-FFF2-40B4-BE49-F238E27FC236}">
                  <a16:creationId xmlns:a16="http://schemas.microsoft.com/office/drawing/2014/main" id="{34D16FA9-B076-D540-819D-635A527387FB}"/>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7" name="Line 22">
              <a:extLst>
                <a:ext uri="{FF2B5EF4-FFF2-40B4-BE49-F238E27FC236}">
                  <a16:creationId xmlns:a16="http://schemas.microsoft.com/office/drawing/2014/main" id="{F23032BD-CD9C-AE4B-9B56-85A216F5A07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8" name="Line 23">
              <a:extLst>
                <a:ext uri="{FF2B5EF4-FFF2-40B4-BE49-F238E27FC236}">
                  <a16:creationId xmlns:a16="http://schemas.microsoft.com/office/drawing/2014/main" id="{C0D620F6-2DE4-9548-AF17-5E6D19F967C9}"/>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9" name="Line 24">
              <a:extLst>
                <a:ext uri="{FF2B5EF4-FFF2-40B4-BE49-F238E27FC236}">
                  <a16:creationId xmlns:a16="http://schemas.microsoft.com/office/drawing/2014/main" id="{1FBDB080-70AF-3243-B880-B4360065E81C}"/>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AB41C0E7-329F-074F-A2D2-F9A56DA7B815}"/>
              </a:ext>
            </a:extLst>
          </p:cNvPr>
          <p:cNvGrpSpPr/>
          <p:nvPr userDrawn="1"/>
        </p:nvGrpSpPr>
        <p:grpSpPr>
          <a:xfrm>
            <a:off x="5366055" y="4632325"/>
            <a:ext cx="1382713" cy="2225675"/>
            <a:chOff x="5549900" y="4633913"/>
            <a:chExt cx="1382713" cy="2225675"/>
          </a:xfrm>
        </p:grpSpPr>
        <p:sp>
          <p:nvSpPr>
            <p:cNvPr id="86" name="Freeform 85">
              <a:extLst>
                <a:ext uri="{FF2B5EF4-FFF2-40B4-BE49-F238E27FC236}">
                  <a16:creationId xmlns:a16="http://schemas.microsoft.com/office/drawing/2014/main" id="{FFF15364-2DD6-EA40-8105-89AD7617713D}"/>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86">
              <a:extLst>
                <a:ext uri="{FF2B5EF4-FFF2-40B4-BE49-F238E27FC236}">
                  <a16:creationId xmlns:a16="http://schemas.microsoft.com/office/drawing/2014/main" id="{724110F9-1DEF-014B-84E8-34E486E1205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87">
              <a:extLst>
                <a:ext uri="{FF2B5EF4-FFF2-40B4-BE49-F238E27FC236}">
                  <a16:creationId xmlns:a16="http://schemas.microsoft.com/office/drawing/2014/main" id="{1D9579EC-438A-4149-8BDA-68324B1138C1}"/>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88">
              <a:extLst>
                <a:ext uri="{FF2B5EF4-FFF2-40B4-BE49-F238E27FC236}">
                  <a16:creationId xmlns:a16="http://schemas.microsoft.com/office/drawing/2014/main" id="{263C4501-FDE9-584A-B8EA-CD2177E0B8A8}"/>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89">
              <a:extLst>
                <a:ext uri="{FF2B5EF4-FFF2-40B4-BE49-F238E27FC236}">
                  <a16:creationId xmlns:a16="http://schemas.microsoft.com/office/drawing/2014/main" id="{929C1869-1F0F-AC4C-B426-C15D56B02627}"/>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90">
              <a:extLst>
                <a:ext uri="{FF2B5EF4-FFF2-40B4-BE49-F238E27FC236}">
                  <a16:creationId xmlns:a16="http://schemas.microsoft.com/office/drawing/2014/main" id="{0590CC22-F76F-504F-893C-D770B23CFAED}"/>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2" name="Freeform 91">
              <a:extLst>
                <a:ext uri="{FF2B5EF4-FFF2-40B4-BE49-F238E27FC236}">
                  <a16:creationId xmlns:a16="http://schemas.microsoft.com/office/drawing/2014/main" id="{FB4453BC-CBA9-E449-820F-323172BCE29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chemeClr val="bg2"/>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3" name="Freeform 92">
              <a:extLst>
                <a:ext uri="{FF2B5EF4-FFF2-40B4-BE49-F238E27FC236}">
                  <a16:creationId xmlns:a16="http://schemas.microsoft.com/office/drawing/2014/main" id="{E1E50BA1-902A-104E-82E2-07CEDEEE18E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4" name="Freeform 93">
              <a:extLst>
                <a:ext uri="{FF2B5EF4-FFF2-40B4-BE49-F238E27FC236}">
                  <a16:creationId xmlns:a16="http://schemas.microsoft.com/office/drawing/2014/main" id="{713E80F8-9E44-8F41-857B-340EF5AA058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94">
              <a:extLst>
                <a:ext uri="{FF2B5EF4-FFF2-40B4-BE49-F238E27FC236}">
                  <a16:creationId xmlns:a16="http://schemas.microsoft.com/office/drawing/2014/main" id="{C908589F-008F-F043-95CA-95A452E987B0}"/>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6" name="Freeform 95">
              <a:extLst>
                <a:ext uri="{FF2B5EF4-FFF2-40B4-BE49-F238E27FC236}">
                  <a16:creationId xmlns:a16="http://schemas.microsoft.com/office/drawing/2014/main" id="{CD7BDC25-CC21-334B-9B31-DE7F79F90167}"/>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Freeform 96">
              <a:extLst>
                <a:ext uri="{FF2B5EF4-FFF2-40B4-BE49-F238E27FC236}">
                  <a16:creationId xmlns:a16="http://schemas.microsoft.com/office/drawing/2014/main" id="{7E30E2AD-4E93-7B42-9F2C-A6C38040D89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8" name="Freeform 97">
              <a:extLst>
                <a:ext uri="{FF2B5EF4-FFF2-40B4-BE49-F238E27FC236}">
                  <a16:creationId xmlns:a16="http://schemas.microsoft.com/office/drawing/2014/main" id="{228D3406-FA9E-5041-8FB0-667DE67BF05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115" name="Text Placeholder 23">
            <a:extLst>
              <a:ext uri="{FF2B5EF4-FFF2-40B4-BE49-F238E27FC236}">
                <a16:creationId xmlns:a16="http://schemas.microsoft.com/office/drawing/2014/main" id="{3D61CCDC-B675-CB4E-A70B-FCF748896837}"/>
              </a:ext>
            </a:extLst>
          </p:cNvPr>
          <p:cNvSpPr>
            <a:spLocks noGrp="1"/>
          </p:cNvSpPr>
          <p:nvPr>
            <p:ph type="body" sz="quarter" idx="18" hasCustomPrompt="1"/>
          </p:nvPr>
        </p:nvSpPr>
        <p:spPr>
          <a:xfrm>
            <a:off x="337625" y="4432301"/>
            <a:ext cx="224163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16" name="Text Placeholder 23">
            <a:extLst>
              <a:ext uri="{FF2B5EF4-FFF2-40B4-BE49-F238E27FC236}">
                <a16:creationId xmlns:a16="http://schemas.microsoft.com/office/drawing/2014/main" id="{6C5FAE2C-8D0E-DA42-9E4E-1EB624C6957A}"/>
              </a:ext>
            </a:extLst>
          </p:cNvPr>
          <p:cNvSpPr>
            <a:spLocks noGrp="1"/>
          </p:cNvSpPr>
          <p:nvPr>
            <p:ph type="body" sz="quarter" idx="19" hasCustomPrompt="1"/>
          </p:nvPr>
        </p:nvSpPr>
        <p:spPr>
          <a:xfrm>
            <a:off x="337625" y="2278883"/>
            <a:ext cx="2869831" cy="684000"/>
          </a:xfrm>
        </p:spPr>
        <p:txBody>
          <a:bodyPr anchor="ctr">
            <a:noAutofit/>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02</a:t>
            </a:r>
          </a:p>
        </p:txBody>
      </p:sp>
      <p:sp>
        <p:nvSpPr>
          <p:cNvPr id="117" name="Text Placeholder 23">
            <a:extLst>
              <a:ext uri="{FF2B5EF4-FFF2-40B4-BE49-F238E27FC236}">
                <a16:creationId xmlns:a16="http://schemas.microsoft.com/office/drawing/2014/main" id="{A072ED18-BBAD-0648-BBC9-B197B7F937A2}"/>
              </a:ext>
            </a:extLst>
          </p:cNvPr>
          <p:cNvSpPr>
            <a:spLocks noGrp="1"/>
          </p:cNvSpPr>
          <p:nvPr>
            <p:ph type="body" sz="quarter" idx="20" hasCustomPrompt="1"/>
          </p:nvPr>
        </p:nvSpPr>
        <p:spPr>
          <a:xfrm>
            <a:off x="9671929" y="4432301"/>
            <a:ext cx="224850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118" name="Text Placeholder 23">
            <a:extLst>
              <a:ext uri="{FF2B5EF4-FFF2-40B4-BE49-F238E27FC236}">
                <a16:creationId xmlns:a16="http://schemas.microsoft.com/office/drawing/2014/main" id="{549A8ADC-2960-BB4F-9BB9-6176B1050283}"/>
              </a:ext>
            </a:extLst>
          </p:cNvPr>
          <p:cNvSpPr>
            <a:spLocks noGrp="1"/>
          </p:cNvSpPr>
          <p:nvPr>
            <p:ph type="body" sz="quarter" idx="21" hasCustomPrompt="1"/>
          </p:nvPr>
        </p:nvSpPr>
        <p:spPr>
          <a:xfrm>
            <a:off x="9120475" y="2278883"/>
            <a:ext cx="2799955" cy="684000"/>
          </a:xfrm>
        </p:spPr>
        <p:txBody>
          <a:bodyPr anchor="ctr">
            <a:noAutofit/>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04</a:t>
            </a:r>
          </a:p>
        </p:txBody>
      </p:sp>
      <p:sp>
        <p:nvSpPr>
          <p:cNvPr id="119" name="Text Placeholder 23">
            <a:extLst>
              <a:ext uri="{FF2B5EF4-FFF2-40B4-BE49-F238E27FC236}">
                <a16:creationId xmlns:a16="http://schemas.microsoft.com/office/drawing/2014/main" id="{E31A21C9-A782-5849-B9C6-DAB5802D096C}"/>
              </a:ext>
            </a:extLst>
          </p:cNvPr>
          <p:cNvSpPr>
            <a:spLocks noGrp="1"/>
          </p:cNvSpPr>
          <p:nvPr>
            <p:ph type="body" sz="quarter" idx="22" hasCustomPrompt="1"/>
          </p:nvPr>
        </p:nvSpPr>
        <p:spPr>
          <a:xfrm>
            <a:off x="4950525" y="620238"/>
            <a:ext cx="2123286" cy="684000"/>
          </a:xfrm>
        </p:spPr>
        <p:txBody>
          <a:bodyPr anchor="ct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03</a:t>
            </a:r>
          </a:p>
        </p:txBody>
      </p:sp>
    </p:spTree>
    <p:extLst>
      <p:ext uri="{BB962C8B-B14F-4D97-AF65-F5344CB8AC3E}">
        <p14:creationId xmlns:p14="http://schemas.microsoft.com/office/powerpoint/2010/main" val="38411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500"/>
                                  </p:stCondLst>
                                  <p:childTnLst>
                                    <p:animEffect transition="out" filter="fade">
                                      <p:cBhvr>
                                        <p:cTn id="10" dur="500" tmFilter="0, 0; .2, .5; .8, .5; 1, 0"/>
                                        <p:tgtEl>
                                          <p:spTgt spid="56"/>
                                        </p:tgtEl>
                                      </p:cBhvr>
                                    </p:animEffect>
                                    <p:animScale>
                                      <p:cBhvr>
                                        <p:cTn id="11" dur="250" autoRev="1" fill="hold"/>
                                        <p:tgtEl>
                                          <p:spTgt spid="56"/>
                                        </p:tgtEl>
                                      </p:cBhvr>
                                      <p:by x="105000" y="105000"/>
                                    </p:animScale>
                                  </p:childTnLst>
                                </p:cTn>
                              </p:par>
                              <p:par>
                                <p:cTn id="12" presetID="22" presetClass="entr" presetSubtype="2" fill="hold" grpId="0" nodeType="withEffect">
                                  <p:stCondLst>
                                    <p:cond delay="750"/>
                                  </p:stCondLst>
                                  <p:childTnLst>
                                    <p:set>
                                      <p:cBhvr>
                                        <p:cTn id="13" dur="1" fill="hold">
                                          <p:stCondLst>
                                            <p:cond delay="0"/>
                                          </p:stCondLst>
                                        </p:cTn>
                                        <p:tgtEl>
                                          <p:spTgt spid="51"/>
                                        </p:tgtEl>
                                        <p:attrNameLst>
                                          <p:attrName>style.visibility</p:attrName>
                                        </p:attrNameLst>
                                      </p:cBhvr>
                                      <p:to>
                                        <p:strVal val="visible"/>
                                      </p:to>
                                    </p:set>
                                    <p:animEffect transition="in" filter="wipe(right)">
                                      <p:cBhvr>
                                        <p:cTn id="14" dur="500"/>
                                        <p:tgtEl>
                                          <p:spTgt spid="51"/>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par>
                                <p:cTn id="18" presetID="22" presetClass="entr" presetSubtype="4" fill="hold" grpId="0" nodeType="withEffect">
                                  <p:stCondLst>
                                    <p:cond delay="125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par>
                                <p:cTn id="24" presetID="22" presetClass="entr" presetSubtype="8" fill="hold" grpId="0" nodeType="withEffect">
                                  <p:stCondLst>
                                    <p:cond delay="175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20"/>
                                        </p:tgtEl>
                                        <p:attrNameLst>
                                          <p:attrName>style.visibility</p:attrName>
                                        </p:attrNameLst>
                                      </p:cBhvr>
                                      <p:to>
                                        <p:strVal val="visible"/>
                                      </p:to>
                                    </p:set>
                                    <p:anim calcmode="lin" valueType="num">
                                      <p:cBhvr>
                                        <p:cTn id="54" dur="500" fill="hold"/>
                                        <p:tgtEl>
                                          <p:spTgt spid="120"/>
                                        </p:tgtEl>
                                        <p:attrNameLst>
                                          <p:attrName>ppt_w</p:attrName>
                                        </p:attrNameLst>
                                      </p:cBhvr>
                                      <p:tavLst>
                                        <p:tav tm="0">
                                          <p:val>
                                            <p:fltVal val="0"/>
                                          </p:val>
                                        </p:tav>
                                        <p:tav tm="100000">
                                          <p:val>
                                            <p:strVal val="#ppt_w"/>
                                          </p:val>
                                        </p:tav>
                                      </p:tavLst>
                                    </p:anim>
                                    <p:anim calcmode="lin" valueType="num">
                                      <p:cBhvr>
                                        <p:cTn id="55" dur="500" fill="hold"/>
                                        <p:tgtEl>
                                          <p:spTgt spid="120"/>
                                        </p:tgtEl>
                                        <p:attrNameLst>
                                          <p:attrName>ppt_h</p:attrName>
                                        </p:attrNameLst>
                                      </p:cBhvr>
                                      <p:tavLst>
                                        <p:tav tm="0">
                                          <p:val>
                                            <p:fltVal val="0"/>
                                          </p:val>
                                        </p:tav>
                                        <p:tav tm="100000">
                                          <p:val>
                                            <p:strVal val="#ppt_h"/>
                                          </p:val>
                                        </p:tav>
                                      </p:tavLst>
                                    </p:anim>
                                    <p:animEffect transition="in" filter="fade">
                                      <p:cBhvr>
                                        <p:cTn id="56" dur="500"/>
                                        <p:tgtEl>
                                          <p:spTgt spid="120"/>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121"/>
                                        </p:tgtEl>
                                        <p:attrNameLst>
                                          <p:attrName>style.visibility</p:attrName>
                                        </p:attrNameLst>
                                      </p:cBhvr>
                                      <p:to>
                                        <p:strVal val="visible"/>
                                      </p:to>
                                    </p:set>
                                    <p:anim calcmode="lin" valueType="num">
                                      <p:cBhvr>
                                        <p:cTn id="59" dur="500" fill="hold"/>
                                        <p:tgtEl>
                                          <p:spTgt spid="121"/>
                                        </p:tgtEl>
                                        <p:attrNameLst>
                                          <p:attrName>ppt_w</p:attrName>
                                        </p:attrNameLst>
                                      </p:cBhvr>
                                      <p:tavLst>
                                        <p:tav tm="0">
                                          <p:val>
                                            <p:fltVal val="0"/>
                                          </p:val>
                                        </p:tav>
                                        <p:tav tm="100000">
                                          <p:val>
                                            <p:strVal val="#ppt_w"/>
                                          </p:val>
                                        </p:tav>
                                      </p:tavLst>
                                    </p:anim>
                                    <p:anim calcmode="lin" valueType="num">
                                      <p:cBhvr>
                                        <p:cTn id="60" dur="500" fill="hold"/>
                                        <p:tgtEl>
                                          <p:spTgt spid="121"/>
                                        </p:tgtEl>
                                        <p:attrNameLst>
                                          <p:attrName>ppt_h</p:attrName>
                                        </p:attrNameLst>
                                      </p:cBhvr>
                                      <p:tavLst>
                                        <p:tav tm="0">
                                          <p:val>
                                            <p:fltVal val="0"/>
                                          </p:val>
                                        </p:tav>
                                        <p:tav tm="100000">
                                          <p:val>
                                            <p:strVal val="#ppt_h"/>
                                          </p:val>
                                        </p:tav>
                                      </p:tavLst>
                                    </p:anim>
                                    <p:animEffect transition="in" filter="fade">
                                      <p:cBhvr>
                                        <p:cTn id="61" dur="500"/>
                                        <p:tgtEl>
                                          <p:spTgt spid="121"/>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122"/>
                                        </p:tgtEl>
                                        <p:attrNameLst>
                                          <p:attrName>style.visibility</p:attrName>
                                        </p:attrNameLst>
                                      </p:cBhvr>
                                      <p:to>
                                        <p:strVal val="visible"/>
                                      </p:to>
                                    </p:set>
                                    <p:anim calcmode="lin" valueType="num">
                                      <p:cBhvr>
                                        <p:cTn id="64" dur="500" fill="hold"/>
                                        <p:tgtEl>
                                          <p:spTgt spid="122"/>
                                        </p:tgtEl>
                                        <p:attrNameLst>
                                          <p:attrName>ppt_w</p:attrName>
                                        </p:attrNameLst>
                                      </p:cBhvr>
                                      <p:tavLst>
                                        <p:tav tm="0">
                                          <p:val>
                                            <p:fltVal val="0"/>
                                          </p:val>
                                        </p:tav>
                                        <p:tav tm="100000">
                                          <p:val>
                                            <p:strVal val="#ppt_w"/>
                                          </p:val>
                                        </p:tav>
                                      </p:tavLst>
                                    </p:anim>
                                    <p:anim calcmode="lin" valueType="num">
                                      <p:cBhvr>
                                        <p:cTn id="65" dur="500" fill="hold"/>
                                        <p:tgtEl>
                                          <p:spTgt spid="122"/>
                                        </p:tgtEl>
                                        <p:attrNameLst>
                                          <p:attrName>ppt_h</p:attrName>
                                        </p:attrNameLst>
                                      </p:cBhvr>
                                      <p:tavLst>
                                        <p:tav tm="0">
                                          <p:val>
                                            <p:fltVal val="0"/>
                                          </p:val>
                                        </p:tav>
                                        <p:tav tm="100000">
                                          <p:val>
                                            <p:strVal val="#ppt_h"/>
                                          </p:val>
                                        </p:tav>
                                      </p:tavLst>
                                    </p:anim>
                                    <p:animEffect transition="in" filter="fade">
                                      <p:cBhvr>
                                        <p:cTn id="66" dur="500"/>
                                        <p:tgtEl>
                                          <p:spTgt spid="122"/>
                                        </p:tgtEl>
                                      </p:cBhvr>
                                    </p:animEffect>
                                  </p:childTnLst>
                                </p:cTn>
                              </p:par>
                              <p:par>
                                <p:cTn id="67" presetID="53" presetClass="entr" presetSubtype="16" fill="hold" grpId="0" nodeType="withEffect">
                                  <p:stCondLst>
                                    <p:cond delay="1750"/>
                                  </p:stCondLst>
                                  <p:childTnLst>
                                    <p:set>
                                      <p:cBhvr>
                                        <p:cTn id="68" dur="1" fill="hold">
                                          <p:stCondLst>
                                            <p:cond delay="0"/>
                                          </p:stCondLst>
                                        </p:cTn>
                                        <p:tgtEl>
                                          <p:spTgt spid="123"/>
                                        </p:tgtEl>
                                        <p:attrNameLst>
                                          <p:attrName>style.visibility</p:attrName>
                                        </p:attrNameLst>
                                      </p:cBhvr>
                                      <p:to>
                                        <p:strVal val="visible"/>
                                      </p:to>
                                    </p:set>
                                    <p:anim calcmode="lin" valueType="num">
                                      <p:cBhvr>
                                        <p:cTn id="69" dur="500" fill="hold"/>
                                        <p:tgtEl>
                                          <p:spTgt spid="123"/>
                                        </p:tgtEl>
                                        <p:attrNameLst>
                                          <p:attrName>ppt_w</p:attrName>
                                        </p:attrNameLst>
                                      </p:cBhvr>
                                      <p:tavLst>
                                        <p:tav tm="0">
                                          <p:val>
                                            <p:fltVal val="0"/>
                                          </p:val>
                                        </p:tav>
                                        <p:tav tm="100000">
                                          <p:val>
                                            <p:strVal val="#ppt_w"/>
                                          </p:val>
                                        </p:tav>
                                      </p:tavLst>
                                    </p:anim>
                                    <p:anim calcmode="lin" valueType="num">
                                      <p:cBhvr>
                                        <p:cTn id="70" dur="500" fill="hold"/>
                                        <p:tgtEl>
                                          <p:spTgt spid="123"/>
                                        </p:tgtEl>
                                        <p:attrNameLst>
                                          <p:attrName>ppt_h</p:attrName>
                                        </p:attrNameLst>
                                      </p:cBhvr>
                                      <p:tavLst>
                                        <p:tav tm="0">
                                          <p:val>
                                            <p:fltVal val="0"/>
                                          </p:val>
                                        </p:tav>
                                        <p:tav tm="100000">
                                          <p:val>
                                            <p:strVal val="#ppt_h"/>
                                          </p:val>
                                        </p:tav>
                                      </p:tavLst>
                                    </p:anim>
                                    <p:animEffect transition="in" filter="fade">
                                      <p:cBhvr>
                                        <p:cTn id="71" dur="500"/>
                                        <p:tgtEl>
                                          <p:spTgt spid="12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124"/>
                                        </p:tgtEl>
                                        <p:attrNameLst>
                                          <p:attrName>style.visibility</p:attrName>
                                        </p:attrNameLst>
                                      </p:cBhvr>
                                      <p:to>
                                        <p:strVal val="visible"/>
                                      </p:to>
                                    </p:set>
                                    <p:anim calcmode="lin" valueType="num">
                                      <p:cBhvr>
                                        <p:cTn id="74" dur="500" fill="hold"/>
                                        <p:tgtEl>
                                          <p:spTgt spid="124"/>
                                        </p:tgtEl>
                                        <p:attrNameLst>
                                          <p:attrName>ppt_w</p:attrName>
                                        </p:attrNameLst>
                                      </p:cBhvr>
                                      <p:tavLst>
                                        <p:tav tm="0">
                                          <p:val>
                                            <p:fltVal val="0"/>
                                          </p:val>
                                        </p:tav>
                                        <p:tav tm="100000">
                                          <p:val>
                                            <p:strVal val="#ppt_w"/>
                                          </p:val>
                                        </p:tav>
                                      </p:tavLst>
                                    </p:anim>
                                    <p:anim calcmode="lin" valueType="num">
                                      <p:cBhvr>
                                        <p:cTn id="75" dur="500" fill="hold"/>
                                        <p:tgtEl>
                                          <p:spTgt spid="124"/>
                                        </p:tgtEl>
                                        <p:attrNameLst>
                                          <p:attrName>ppt_h</p:attrName>
                                        </p:attrNameLst>
                                      </p:cBhvr>
                                      <p:tavLst>
                                        <p:tav tm="0">
                                          <p:val>
                                            <p:fltVal val="0"/>
                                          </p:val>
                                        </p:tav>
                                        <p:tav tm="100000">
                                          <p:val>
                                            <p:strVal val="#ppt_h"/>
                                          </p:val>
                                        </p:tav>
                                      </p:tavLst>
                                    </p:anim>
                                    <p:animEffect transition="in" filter="fade">
                                      <p:cBhvr>
                                        <p:cTn id="7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point pencil infographic">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61CCDCB-010D-CA40-BE66-8128CB8E4D41}"/>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06">
            <a:extLst>
              <a:ext uri="{FF2B5EF4-FFF2-40B4-BE49-F238E27FC236}">
                <a16:creationId xmlns:a16="http://schemas.microsoft.com/office/drawing/2014/main" id="{9603C849-2AF6-B44E-89A0-31F90917EEFF}"/>
              </a:ext>
            </a:extLst>
          </p:cNvPr>
          <p:cNvSpPr>
            <a:spLocks/>
          </p:cNvSpPr>
          <p:nvPr userDrawn="1"/>
        </p:nvSpPr>
        <p:spPr bwMode="auto">
          <a:xfrm>
            <a:off x="5661025" y="628650"/>
            <a:ext cx="865188" cy="474663"/>
          </a:xfrm>
          <a:custGeom>
            <a:avLst/>
            <a:gdLst>
              <a:gd name="T0" fmla="*/ 4 w 229"/>
              <a:gd name="T1" fmla="*/ 125 h 126"/>
              <a:gd name="T2" fmla="*/ 1 w 229"/>
              <a:gd name="T3" fmla="*/ 82 h 126"/>
              <a:gd name="T4" fmla="*/ 2 w 229"/>
              <a:gd name="T5" fmla="*/ 47 h 126"/>
              <a:gd name="T6" fmla="*/ 16 w 229"/>
              <a:gd name="T7" fmla="*/ 16 h 126"/>
              <a:gd name="T8" fmla="*/ 79 w 229"/>
              <a:gd name="T9" fmla="*/ 1 h 126"/>
              <a:gd name="T10" fmla="*/ 165 w 229"/>
              <a:gd name="T11" fmla="*/ 3 h 126"/>
              <a:gd name="T12" fmla="*/ 204 w 229"/>
              <a:gd name="T13" fmla="*/ 11 h 126"/>
              <a:gd name="T14" fmla="*/ 226 w 229"/>
              <a:gd name="T15" fmla="*/ 43 h 126"/>
              <a:gd name="T16" fmla="*/ 229 w 229"/>
              <a:gd name="T17" fmla="*/ 82 h 126"/>
              <a:gd name="T18" fmla="*/ 229 w 229"/>
              <a:gd name="T1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26">
                <a:moveTo>
                  <a:pt x="4" y="125"/>
                </a:moveTo>
                <a:cubicBezTo>
                  <a:pt x="3" y="111"/>
                  <a:pt x="2" y="96"/>
                  <a:pt x="1" y="82"/>
                </a:cubicBezTo>
                <a:cubicBezTo>
                  <a:pt x="0" y="70"/>
                  <a:pt x="0" y="59"/>
                  <a:pt x="2" y="47"/>
                </a:cubicBezTo>
                <a:cubicBezTo>
                  <a:pt x="3" y="36"/>
                  <a:pt x="8" y="24"/>
                  <a:pt x="16" y="16"/>
                </a:cubicBezTo>
                <a:cubicBezTo>
                  <a:pt x="32" y="0"/>
                  <a:pt x="57" y="0"/>
                  <a:pt x="79" y="1"/>
                </a:cubicBezTo>
                <a:cubicBezTo>
                  <a:pt x="107" y="2"/>
                  <a:pt x="136" y="2"/>
                  <a:pt x="165" y="3"/>
                </a:cubicBezTo>
                <a:cubicBezTo>
                  <a:pt x="178" y="4"/>
                  <a:pt x="192" y="4"/>
                  <a:pt x="204" y="11"/>
                </a:cubicBezTo>
                <a:cubicBezTo>
                  <a:pt x="215" y="18"/>
                  <a:pt x="222" y="30"/>
                  <a:pt x="226" y="43"/>
                </a:cubicBezTo>
                <a:cubicBezTo>
                  <a:pt x="229" y="56"/>
                  <a:pt x="229" y="69"/>
                  <a:pt x="229" y="82"/>
                </a:cubicBezTo>
                <a:cubicBezTo>
                  <a:pt x="229" y="97"/>
                  <a:pt x="229" y="112"/>
                  <a:pt x="229" y="126"/>
                </a:cubicBezTo>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9" name="Freeform 107">
            <a:extLst>
              <a:ext uri="{FF2B5EF4-FFF2-40B4-BE49-F238E27FC236}">
                <a16:creationId xmlns:a16="http://schemas.microsoft.com/office/drawing/2014/main" id="{9C146C88-860B-8F4C-B799-F994A716FBE7}"/>
              </a:ext>
            </a:extLst>
          </p:cNvPr>
          <p:cNvSpPr>
            <a:spLocks/>
          </p:cNvSpPr>
          <p:nvPr userDrawn="1"/>
        </p:nvSpPr>
        <p:spPr bwMode="auto">
          <a:xfrm>
            <a:off x="5676900" y="1939925"/>
            <a:ext cx="871538" cy="882650"/>
          </a:xfrm>
          <a:custGeom>
            <a:avLst/>
            <a:gdLst>
              <a:gd name="T0" fmla="*/ 231 w 231"/>
              <a:gd name="T1" fmla="*/ 228 h 234"/>
              <a:gd name="T2" fmla="*/ 229 w 231"/>
              <a:gd name="T3" fmla="*/ 151 h 234"/>
              <a:gd name="T4" fmla="*/ 226 w 231"/>
              <a:gd name="T5" fmla="*/ 2 h 234"/>
              <a:gd name="T6" fmla="*/ 18 w 231"/>
              <a:gd name="T7" fmla="*/ 1 h 234"/>
              <a:gd name="T8" fmla="*/ 0 w 231"/>
              <a:gd name="T9" fmla="*/ 2 h 234"/>
              <a:gd name="T10" fmla="*/ 0 w 231"/>
              <a:gd name="T11" fmla="*/ 234 h 234"/>
              <a:gd name="T12" fmla="*/ 231 w 231"/>
              <a:gd name="T13" fmla="*/ 228 h 234"/>
            </a:gdLst>
            <a:ahLst/>
            <a:cxnLst>
              <a:cxn ang="0">
                <a:pos x="T0" y="T1"/>
              </a:cxn>
              <a:cxn ang="0">
                <a:pos x="T2" y="T3"/>
              </a:cxn>
              <a:cxn ang="0">
                <a:pos x="T4" y="T5"/>
              </a:cxn>
              <a:cxn ang="0">
                <a:pos x="T6" y="T7"/>
              </a:cxn>
              <a:cxn ang="0">
                <a:pos x="T8" y="T9"/>
              </a:cxn>
              <a:cxn ang="0">
                <a:pos x="T10" y="T11"/>
              </a:cxn>
              <a:cxn ang="0">
                <a:pos x="T12" y="T13"/>
              </a:cxn>
            </a:cxnLst>
            <a:rect l="0" t="0" r="r" b="b"/>
            <a:pathLst>
              <a:path w="231" h="234">
                <a:moveTo>
                  <a:pt x="231" y="228"/>
                </a:moveTo>
                <a:cubicBezTo>
                  <a:pt x="230" y="203"/>
                  <a:pt x="229" y="177"/>
                  <a:pt x="229" y="151"/>
                </a:cubicBezTo>
                <a:cubicBezTo>
                  <a:pt x="228" y="102"/>
                  <a:pt x="227" y="52"/>
                  <a:pt x="226" y="2"/>
                </a:cubicBezTo>
                <a:cubicBezTo>
                  <a:pt x="157" y="0"/>
                  <a:pt x="87" y="0"/>
                  <a:pt x="18" y="1"/>
                </a:cubicBezTo>
                <a:cubicBezTo>
                  <a:pt x="12" y="2"/>
                  <a:pt x="6" y="2"/>
                  <a:pt x="0" y="2"/>
                </a:cubicBezTo>
                <a:cubicBezTo>
                  <a:pt x="0" y="79"/>
                  <a:pt x="0" y="156"/>
                  <a:pt x="0" y="234"/>
                </a:cubicBezTo>
                <a:cubicBezTo>
                  <a:pt x="76" y="228"/>
                  <a:pt x="153" y="226"/>
                  <a:pt x="231"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0" name="Freeform 108">
            <a:extLst>
              <a:ext uri="{FF2B5EF4-FFF2-40B4-BE49-F238E27FC236}">
                <a16:creationId xmlns:a16="http://schemas.microsoft.com/office/drawing/2014/main" id="{2ABD5D8D-AD9C-A64C-AACD-EB26A439C105}"/>
              </a:ext>
            </a:extLst>
          </p:cNvPr>
          <p:cNvSpPr>
            <a:spLocks/>
          </p:cNvSpPr>
          <p:nvPr userDrawn="1"/>
        </p:nvSpPr>
        <p:spPr bwMode="auto">
          <a:xfrm>
            <a:off x="5676900" y="1087438"/>
            <a:ext cx="857250" cy="860425"/>
          </a:xfrm>
          <a:custGeom>
            <a:avLst/>
            <a:gdLst>
              <a:gd name="T0" fmla="*/ 226 w 227"/>
              <a:gd name="T1" fmla="*/ 228 h 228"/>
              <a:gd name="T2" fmla="*/ 226 w 227"/>
              <a:gd name="T3" fmla="*/ 201 h 228"/>
              <a:gd name="T4" fmla="*/ 225 w 227"/>
              <a:gd name="T5" fmla="*/ 59 h 228"/>
              <a:gd name="T6" fmla="*/ 227 w 227"/>
              <a:gd name="T7" fmla="*/ 1 h 228"/>
              <a:gd name="T8" fmla="*/ 0 w 227"/>
              <a:gd name="T9" fmla="*/ 1 h 228"/>
              <a:gd name="T10" fmla="*/ 0 w 227"/>
              <a:gd name="T11" fmla="*/ 228 h 228"/>
              <a:gd name="T12" fmla="*/ 18 w 227"/>
              <a:gd name="T13" fmla="*/ 227 h 228"/>
              <a:gd name="T14" fmla="*/ 226 w 227"/>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28">
                <a:moveTo>
                  <a:pt x="226" y="228"/>
                </a:moveTo>
                <a:cubicBezTo>
                  <a:pt x="226" y="219"/>
                  <a:pt x="226" y="210"/>
                  <a:pt x="226" y="201"/>
                </a:cubicBezTo>
                <a:cubicBezTo>
                  <a:pt x="225" y="154"/>
                  <a:pt x="224" y="107"/>
                  <a:pt x="225" y="59"/>
                </a:cubicBezTo>
                <a:cubicBezTo>
                  <a:pt x="225" y="56"/>
                  <a:pt x="224" y="1"/>
                  <a:pt x="227" y="1"/>
                </a:cubicBezTo>
                <a:cubicBezTo>
                  <a:pt x="151" y="0"/>
                  <a:pt x="76" y="2"/>
                  <a:pt x="0" y="1"/>
                </a:cubicBezTo>
                <a:cubicBezTo>
                  <a:pt x="0" y="76"/>
                  <a:pt x="0" y="152"/>
                  <a:pt x="0" y="228"/>
                </a:cubicBezTo>
                <a:cubicBezTo>
                  <a:pt x="6" y="228"/>
                  <a:pt x="12" y="228"/>
                  <a:pt x="18" y="227"/>
                </a:cubicBezTo>
                <a:cubicBezTo>
                  <a:pt x="87" y="226"/>
                  <a:pt x="157" y="226"/>
                  <a:pt x="226"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1" name="Freeform 109">
            <a:extLst>
              <a:ext uri="{FF2B5EF4-FFF2-40B4-BE49-F238E27FC236}">
                <a16:creationId xmlns:a16="http://schemas.microsoft.com/office/drawing/2014/main" id="{991AEFDD-7160-3144-B556-142E31AC64B0}"/>
              </a:ext>
            </a:extLst>
          </p:cNvPr>
          <p:cNvSpPr>
            <a:spLocks/>
          </p:cNvSpPr>
          <p:nvPr userDrawn="1"/>
        </p:nvSpPr>
        <p:spPr bwMode="auto">
          <a:xfrm>
            <a:off x="5668963" y="4575175"/>
            <a:ext cx="898525" cy="869950"/>
          </a:xfrm>
          <a:custGeom>
            <a:avLst/>
            <a:gdLst>
              <a:gd name="T0" fmla="*/ 1 w 238"/>
              <a:gd name="T1" fmla="*/ 0 h 231"/>
              <a:gd name="T2" fmla="*/ 0 w 238"/>
              <a:gd name="T3" fmla="*/ 230 h 231"/>
              <a:gd name="T4" fmla="*/ 234 w 238"/>
              <a:gd name="T5" fmla="*/ 231 h 231"/>
              <a:gd name="T6" fmla="*/ 232 w 238"/>
              <a:gd name="T7" fmla="*/ 97 h 231"/>
              <a:gd name="T8" fmla="*/ 231 w 238"/>
              <a:gd name="T9" fmla="*/ 0 h 231"/>
              <a:gd name="T10" fmla="*/ 1 w 238"/>
              <a:gd name="T11" fmla="*/ 0 h 231"/>
            </a:gdLst>
            <a:ahLst/>
            <a:cxnLst>
              <a:cxn ang="0">
                <a:pos x="T0" y="T1"/>
              </a:cxn>
              <a:cxn ang="0">
                <a:pos x="T2" y="T3"/>
              </a:cxn>
              <a:cxn ang="0">
                <a:pos x="T4" y="T5"/>
              </a:cxn>
              <a:cxn ang="0">
                <a:pos x="T6" y="T7"/>
              </a:cxn>
              <a:cxn ang="0">
                <a:pos x="T8" y="T9"/>
              </a:cxn>
              <a:cxn ang="0">
                <a:pos x="T10" y="T11"/>
              </a:cxn>
            </a:cxnLst>
            <a:rect l="0" t="0" r="r" b="b"/>
            <a:pathLst>
              <a:path w="238" h="231">
                <a:moveTo>
                  <a:pt x="1" y="0"/>
                </a:moveTo>
                <a:cubicBezTo>
                  <a:pt x="1" y="76"/>
                  <a:pt x="0" y="153"/>
                  <a:pt x="0" y="230"/>
                </a:cubicBezTo>
                <a:cubicBezTo>
                  <a:pt x="76" y="230"/>
                  <a:pt x="158" y="229"/>
                  <a:pt x="234" y="231"/>
                </a:cubicBezTo>
                <a:cubicBezTo>
                  <a:pt x="238" y="186"/>
                  <a:pt x="234" y="142"/>
                  <a:pt x="232" y="97"/>
                </a:cubicBezTo>
                <a:cubicBezTo>
                  <a:pt x="231" y="64"/>
                  <a:pt x="231" y="32"/>
                  <a:pt x="231" y="0"/>
                </a:cubicBezTo>
                <a:cubicBezTo>
                  <a:pt x="154" y="1"/>
                  <a:pt x="77" y="1"/>
                  <a:pt x="1" y="0"/>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2" name="Freeform 110">
            <a:extLst>
              <a:ext uri="{FF2B5EF4-FFF2-40B4-BE49-F238E27FC236}">
                <a16:creationId xmlns:a16="http://schemas.microsoft.com/office/drawing/2014/main" id="{2F87114F-66CE-EE4E-A46D-D43887EA6A32}"/>
              </a:ext>
            </a:extLst>
          </p:cNvPr>
          <p:cNvSpPr>
            <a:spLocks/>
          </p:cNvSpPr>
          <p:nvPr userDrawn="1"/>
        </p:nvSpPr>
        <p:spPr bwMode="auto">
          <a:xfrm>
            <a:off x="5672138" y="3692525"/>
            <a:ext cx="881063" cy="885825"/>
          </a:xfrm>
          <a:custGeom>
            <a:avLst/>
            <a:gdLst>
              <a:gd name="T0" fmla="*/ 230 w 233"/>
              <a:gd name="T1" fmla="*/ 234 h 235"/>
              <a:gd name="T2" fmla="*/ 231 w 233"/>
              <a:gd name="T3" fmla="*/ 142 h 235"/>
              <a:gd name="T4" fmla="*/ 233 w 233"/>
              <a:gd name="T5" fmla="*/ 0 h 235"/>
              <a:gd name="T6" fmla="*/ 0 w 233"/>
              <a:gd name="T7" fmla="*/ 5 h 235"/>
              <a:gd name="T8" fmla="*/ 0 w 233"/>
              <a:gd name="T9" fmla="*/ 234 h 235"/>
              <a:gd name="T10" fmla="*/ 230 w 233"/>
              <a:gd name="T11" fmla="*/ 234 h 235"/>
            </a:gdLst>
            <a:ahLst/>
            <a:cxnLst>
              <a:cxn ang="0">
                <a:pos x="T0" y="T1"/>
              </a:cxn>
              <a:cxn ang="0">
                <a:pos x="T2" y="T3"/>
              </a:cxn>
              <a:cxn ang="0">
                <a:pos x="T4" y="T5"/>
              </a:cxn>
              <a:cxn ang="0">
                <a:pos x="T6" y="T7"/>
              </a:cxn>
              <a:cxn ang="0">
                <a:pos x="T8" y="T9"/>
              </a:cxn>
              <a:cxn ang="0">
                <a:pos x="T10" y="T11"/>
              </a:cxn>
            </a:cxnLst>
            <a:rect l="0" t="0" r="r" b="b"/>
            <a:pathLst>
              <a:path w="233" h="235">
                <a:moveTo>
                  <a:pt x="230" y="234"/>
                </a:moveTo>
                <a:cubicBezTo>
                  <a:pt x="229" y="203"/>
                  <a:pt x="230" y="173"/>
                  <a:pt x="231" y="142"/>
                </a:cubicBezTo>
                <a:cubicBezTo>
                  <a:pt x="231" y="129"/>
                  <a:pt x="232" y="65"/>
                  <a:pt x="233" y="0"/>
                </a:cubicBezTo>
                <a:cubicBezTo>
                  <a:pt x="155" y="3"/>
                  <a:pt x="78" y="5"/>
                  <a:pt x="0" y="5"/>
                </a:cubicBezTo>
                <a:cubicBezTo>
                  <a:pt x="0" y="82"/>
                  <a:pt x="0" y="158"/>
                  <a:pt x="0" y="234"/>
                </a:cubicBezTo>
                <a:cubicBezTo>
                  <a:pt x="76" y="235"/>
                  <a:pt x="153" y="235"/>
                  <a:pt x="230" y="234"/>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3" name="Freeform 111">
            <a:extLst>
              <a:ext uri="{FF2B5EF4-FFF2-40B4-BE49-F238E27FC236}">
                <a16:creationId xmlns:a16="http://schemas.microsoft.com/office/drawing/2014/main" id="{43701DA3-C92A-5C42-B5EF-9EB015858306}"/>
              </a:ext>
            </a:extLst>
          </p:cNvPr>
          <p:cNvSpPr>
            <a:spLocks/>
          </p:cNvSpPr>
          <p:nvPr userDrawn="1"/>
        </p:nvSpPr>
        <p:spPr bwMode="auto">
          <a:xfrm>
            <a:off x="5672138" y="2792413"/>
            <a:ext cx="884238" cy="919163"/>
          </a:xfrm>
          <a:custGeom>
            <a:avLst/>
            <a:gdLst>
              <a:gd name="T0" fmla="*/ 233 w 234"/>
              <a:gd name="T1" fmla="*/ 86 h 244"/>
              <a:gd name="T2" fmla="*/ 232 w 234"/>
              <a:gd name="T3" fmla="*/ 2 h 244"/>
              <a:gd name="T4" fmla="*/ 1 w 234"/>
              <a:gd name="T5" fmla="*/ 8 h 244"/>
              <a:gd name="T6" fmla="*/ 0 w 234"/>
              <a:gd name="T7" fmla="*/ 244 h 244"/>
              <a:gd name="T8" fmla="*/ 233 w 234"/>
              <a:gd name="T9" fmla="*/ 239 h 244"/>
              <a:gd name="T10" fmla="*/ 233 w 234"/>
              <a:gd name="T11" fmla="*/ 86 h 244"/>
            </a:gdLst>
            <a:ahLst/>
            <a:cxnLst>
              <a:cxn ang="0">
                <a:pos x="T0" y="T1"/>
              </a:cxn>
              <a:cxn ang="0">
                <a:pos x="T2" y="T3"/>
              </a:cxn>
              <a:cxn ang="0">
                <a:pos x="T4" y="T5"/>
              </a:cxn>
              <a:cxn ang="0">
                <a:pos x="T6" y="T7"/>
              </a:cxn>
              <a:cxn ang="0">
                <a:pos x="T8" y="T9"/>
              </a:cxn>
              <a:cxn ang="0">
                <a:pos x="T10" y="T11"/>
              </a:cxn>
            </a:cxnLst>
            <a:rect l="0" t="0" r="r" b="b"/>
            <a:pathLst>
              <a:path w="234" h="244">
                <a:moveTo>
                  <a:pt x="233" y="86"/>
                </a:moveTo>
                <a:cubicBezTo>
                  <a:pt x="233" y="58"/>
                  <a:pt x="232" y="30"/>
                  <a:pt x="232" y="2"/>
                </a:cubicBezTo>
                <a:cubicBezTo>
                  <a:pt x="154" y="0"/>
                  <a:pt x="77" y="2"/>
                  <a:pt x="1" y="8"/>
                </a:cubicBezTo>
                <a:cubicBezTo>
                  <a:pt x="0" y="87"/>
                  <a:pt x="0" y="166"/>
                  <a:pt x="0" y="244"/>
                </a:cubicBezTo>
                <a:cubicBezTo>
                  <a:pt x="78" y="244"/>
                  <a:pt x="155" y="242"/>
                  <a:pt x="233" y="239"/>
                </a:cubicBezTo>
                <a:cubicBezTo>
                  <a:pt x="233" y="176"/>
                  <a:pt x="234" y="112"/>
                  <a:pt x="233" y="86"/>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54" name="Group 53">
            <a:extLst>
              <a:ext uri="{FF2B5EF4-FFF2-40B4-BE49-F238E27FC236}">
                <a16:creationId xmlns:a16="http://schemas.microsoft.com/office/drawing/2014/main" id="{4EE7C690-0A50-474B-A530-DEA6C7F223F9}"/>
              </a:ext>
            </a:extLst>
          </p:cNvPr>
          <p:cNvGrpSpPr/>
          <p:nvPr userDrawn="1"/>
        </p:nvGrpSpPr>
        <p:grpSpPr>
          <a:xfrm>
            <a:off x="5680075" y="5441950"/>
            <a:ext cx="862013" cy="776288"/>
            <a:chOff x="5680075" y="5441950"/>
            <a:chExt cx="862013" cy="776288"/>
          </a:xfrm>
          <a:solidFill>
            <a:schemeClr val="bg1"/>
          </a:solidFill>
        </p:grpSpPr>
        <p:sp>
          <p:nvSpPr>
            <p:cNvPr id="55" name="Freeform 112">
              <a:extLst>
                <a:ext uri="{FF2B5EF4-FFF2-40B4-BE49-F238E27FC236}">
                  <a16:creationId xmlns:a16="http://schemas.microsoft.com/office/drawing/2014/main" id="{CA3FD3FC-0A47-1541-9866-9079D1D69E70}"/>
                </a:ext>
              </a:extLst>
            </p:cNvPr>
            <p:cNvSpPr>
              <a:spLocks/>
            </p:cNvSpPr>
            <p:nvPr/>
          </p:nvSpPr>
          <p:spPr bwMode="auto">
            <a:xfrm>
              <a:off x="5680075" y="5441950"/>
              <a:ext cx="862013" cy="523875"/>
            </a:xfrm>
            <a:custGeom>
              <a:avLst/>
              <a:gdLst>
                <a:gd name="T0" fmla="*/ 0 w 228"/>
                <a:gd name="T1" fmla="*/ 0 h 139"/>
                <a:gd name="T2" fmla="*/ 74 w 228"/>
                <a:gd name="T3" fmla="*/ 135 h 139"/>
                <a:gd name="T4" fmla="*/ 76 w 228"/>
                <a:gd name="T5" fmla="*/ 139 h 139"/>
                <a:gd name="T6" fmla="*/ 89 w 228"/>
                <a:gd name="T7" fmla="*/ 136 h 139"/>
                <a:gd name="T8" fmla="*/ 152 w 228"/>
                <a:gd name="T9" fmla="*/ 138 h 139"/>
                <a:gd name="T10" fmla="*/ 154 w 228"/>
                <a:gd name="T11" fmla="*/ 134 h 139"/>
                <a:gd name="T12" fmla="*/ 228 w 228"/>
                <a:gd name="T13" fmla="*/ 1 h 139"/>
              </a:gdLst>
              <a:ahLst/>
              <a:cxnLst>
                <a:cxn ang="0">
                  <a:pos x="T0" y="T1"/>
                </a:cxn>
                <a:cxn ang="0">
                  <a:pos x="T2" y="T3"/>
                </a:cxn>
                <a:cxn ang="0">
                  <a:pos x="T4" y="T5"/>
                </a:cxn>
                <a:cxn ang="0">
                  <a:pos x="T6" y="T7"/>
                </a:cxn>
                <a:cxn ang="0">
                  <a:pos x="T8" y="T9"/>
                </a:cxn>
                <a:cxn ang="0">
                  <a:pos x="T10" y="T11"/>
                </a:cxn>
                <a:cxn ang="0">
                  <a:pos x="T12" y="T13"/>
                </a:cxn>
              </a:cxnLst>
              <a:rect l="0" t="0" r="r" b="b"/>
              <a:pathLst>
                <a:path w="228" h="139">
                  <a:moveTo>
                    <a:pt x="0" y="0"/>
                  </a:moveTo>
                  <a:cubicBezTo>
                    <a:pt x="24" y="46"/>
                    <a:pt x="48" y="91"/>
                    <a:pt x="74" y="135"/>
                  </a:cubicBezTo>
                  <a:cubicBezTo>
                    <a:pt x="74" y="137"/>
                    <a:pt x="75" y="138"/>
                    <a:pt x="76" y="139"/>
                  </a:cubicBezTo>
                  <a:cubicBezTo>
                    <a:pt x="80" y="137"/>
                    <a:pt x="85" y="136"/>
                    <a:pt x="89" y="136"/>
                  </a:cubicBezTo>
                  <a:cubicBezTo>
                    <a:pt x="110" y="132"/>
                    <a:pt x="131" y="134"/>
                    <a:pt x="152" y="138"/>
                  </a:cubicBezTo>
                  <a:cubicBezTo>
                    <a:pt x="153" y="137"/>
                    <a:pt x="153" y="135"/>
                    <a:pt x="154" y="134"/>
                  </a:cubicBezTo>
                  <a:cubicBezTo>
                    <a:pt x="179" y="90"/>
                    <a:pt x="204" y="45"/>
                    <a:pt x="228" y="1"/>
                  </a:cubicBezTo>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6" name="Freeform 113">
              <a:extLst>
                <a:ext uri="{FF2B5EF4-FFF2-40B4-BE49-F238E27FC236}">
                  <a16:creationId xmlns:a16="http://schemas.microsoft.com/office/drawing/2014/main" id="{473FAD1E-2AAF-1A44-9FD7-70D863378576}"/>
                </a:ext>
              </a:extLst>
            </p:cNvPr>
            <p:cNvSpPr>
              <a:spLocks/>
            </p:cNvSpPr>
            <p:nvPr/>
          </p:nvSpPr>
          <p:spPr bwMode="auto">
            <a:xfrm>
              <a:off x="5967413" y="5940425"/>
              <a:ext cx="287338" cy="277813"/>
            </a:xfrm>
            <a:custGeom>
              <a:avLst/>
              <a:gdLst>
                <a:gd name="T0" fmla="*/ 13 w 76"/>
                <a:gd name="T1" fmla="*/ 4 h 74"/>
                <a:gd name="T2" fmla="*/ 0 w 76"/>
                <a:gd name="T3" fmla="*/ 7 h 74"/>
                <a:gd name="T4" fmla="*/ 6 w 76"/>
                <a:gd name="T5" fmla="*/ 19 h 74"/>
                <a:gd name="T6" fmla="*/ 38 w 76"/>
                <a:gd name="T7" fmla="*/ 74 h 74"/>
                <a:gd name="T8" fmla="*/ 69 w 76"/>
                <a:gd name="T9" fmla="*/ 18 h 74"/>
                <a:gd name="T10" fmla="*/ 76 w 76"/>
                <a:gd name="T11" fmla="*/ 6 h 74"/>
                <a:gd name="T12" fmla="*/ 13 w 76"/>
                <a:gd name="T13" fmla="*/ 4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13" y="4"/>
                  </a:moveTo>
                  <a:cubicBezTo>
                    <a:pt x="9" y="4"/>
                    <a:pt x="4" y="5"/>
                    <a:pt x="0" y="7"/>
                  </a:cubicBezTo>
                  <a:cubicBezTo>
                    <a:pt x="2" y="11"/>
                    <a:pt x="4" y="15"/>
                    <a:pt x="6" y="19"/>
                  </a:cubicBezTo>
                  <a:cubicBezTo>
                    <a:pt x="17" y="37"/>
                    <a:pt x="28" y="55"/>
                    <a:pt x="38" y="74"/>
                  </a:cubicBezTo>
                  <a:cubicBezTo>
                    <a:pt x="49" y="55"/>
                    <a:pt x="59" y="37"/>
                    <a:pt x="69" y="18"/>
                  </a:cubicBezTo>
                  <a:cubicBezTo>
                    <a:pt x="71" y="14"/>
                    <a:pt x="74" y="10"/>
                    <a:pt x="76" y="6"/>
                  </a:cubicBezTo>
                  <a:cubicBezTo>
                    <a:pt x="55" y="2"/>
                    <a:pt x="34" y="0"/>
                    <a:pt x="13" y="4"/>
                  </a:cubicBezTo>
                  <a:close/>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7" name="Freeform 114">
              <a:extLst>
                <a:ext uri="{FF2B5EF4-FFF2-40B4-BE49-F238E27FC236}">
                  <a16:creationId xmlns:a16="http://schemas.microsoft.com/office/drawing/2014/main" id="{160A6E6A-61D7-6B4E-8C3B-B3C09826625C}"/>
                </a:ext>
              </a:extLst>
            </p:cNvPr>
            <p:cNvSpPr>
              <a:spLocks/>
            </p:cNvSpPr>
            <p:nvPr/>
          </p:nvSpPr>
          <p:spPr bwMode="auto">
            <a:xfrm>
              <a:off x="5997575" y="5957888"/>
              <a:ext cx="203200" cy="196850"/>
            </a:xfrm>
            <a:custGeom>
              <a:avLst/>
              <a:gdLst>
                <a:gd name="T0" fmla="*/ 9 w 54"/>
                <a:gd name="T1" fmla="*/ 0 h 52"/>
                <a:gd name="T2" fmla="*/ 0 w 54"/>
                <a:gd name="T3" fmla="*/ 19 h 52"/>
                <a:gd name="T4" fmla="*/ 23 w 54"/>
                <a:gd name="T5" fmla="*/ 4 h 52"/>
                <a:gd name="T6" fmla="*/ 8 w 54"/>
                <a:gd name="T7" fmla="*/ 29 h 52"/>
                <a:gd name="T8" fmla="*/ 38 w 54"/>
                <a:gd name="T9" fmla="*/ 1 h 52"/>
                <a:gd name="T10" fmla="*/ 16 w 54"/>
                <a:gd name="T11" fmla="*/ 37 h 52"/>
                <a:gd name="T12" fmla="*/ 50 w 54"/>
                <a:gd name="T13" fmla="*/ 7 h 52"/>
                <a:gd name="T14" fmla="*/ 22 w 54"/>
                <a:gd name="T15" fmla="*/ 42 h 52"/>
                <a:gd name="T16" fmla="*/ 54 w 54"/>
                <a:gd name="T17" fmla="*/ 16 h 52"/>
                <a:gd name="T18" fmla="*/ 26 w 54"/>
                <a:gd name="T19" fmla="*/ 52 h 52"/>
                <a:gd name="T20" fmla="*/ 46 w 54"/>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2">
                  <a:moveTo>
                    <a:pt x="9" y="0"/>
                  </a:moveTo>
                  <a:cubicBezTo>
                    <a:pt x="5" y="8"/>
                    <a:pt x="4" y="11"/>
                    <a:pt x="0" y="19"/>
                  </a:cubicBezTo>
                  <a:cubicBezTo>
                    <a:pt x="9" y="13"/>
                    <a:pt x="14" y="11"/>
                    <a:pt x="23" y="4"/>
                  </a:cubicBezTo>
                  <a:cubicBezTo>
                    <a:pt x="19" y="13"/>
                    <a:pt x="14" y="22"/>
                    <a:pt x="8" y="29"/>
                  </a:cubicBezTo>
                  <a:cubicBezTo>
                    <a:pt x="16" y="18"/>
                    <a:pt x="28" y="11"/>
                    <a:pt x="38" y="1"/>
                  </a:cubicBezTo>
                  <a:cubicBezTo>
                    <a:pt x="32" y="13"/>
                    <a:pt x="24" y="25"/>
                    <a:pt x="16" y="37"/>
                  </a:cubicBezTo>
                  <a:cubicBezTo>
                    <a:pt x="26" y="26"/>
                    <a:pt x="40" y="18"/>
                    <a:pt x="50" y="7"/>
                  </a:cubicBezTo>
                  <a:cubicBezTo>
                    <a:pt x="42" y="19"/>
                    <a:pt x="32" y="31"/>
                    <a:pt x="22" y="42"/>
                  </a:cubicBezTo>
                  <a:cubicBezTo>
                    <a:pt x="31" y="33"/>
                    <a:pt x="45" y="24"/>
                    <a:pt x="54" y="16"/>
                  </a:cubicBezTo>
                  <a:cubicBezTo>
                    <a:pt x="49" y="28"/>
                    <a:pt x="34" y="41"/>
                    <a:pt x="26" y="52"/>
                  </a:cubicBezTo>
                  <a:cubicBezTo>
                    <a:pt x="32" y="46"/>
                    <a:pt x="39" y="41"/>
                    <a:pt x="46" y="36"/>
                  </a:cubicBezTo>
                </a:path>
              </a:pathLst>
            </a:custGeom>
            <a:grpFill/>
            <a:ln w="1587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58" name="Group 57">
            <a:extLst>
              <a:ext uri="{FF2B5EF4-FFF2-40B4-BE49-F238E27FC236}">
                <a16:creationId xmlns:a16="http://schemas.microsoft.com/office/drawing/2014/main" id="{0215BBEC-4AEA-3A4B-97B1-8F1CB38104D4}"/>
              </a:ext>
            </a:extLst>
          </p:cNvPr>
          <p:cNvGrpSpPr/>
          <p:nvPr userDrawn="1"/>
        </p:nvGrpSpPr>
        <p:grpSpPr>
          <a:xfrm>
            <a:off x="4468813" y="4921250"/>
            <a:ext cx="1003300" cy="136525"/>
            <a:chOff x="4468813" y="4921250"/>
            <a:chExt cx="1003300" cy="136525"/>
          </a:xfrm>
        </p:grpSpPr>
        <p:sp>
          <p:nvSpPr>
            <p:cNvPr id="59" name="Freeform 115">
              <a:extLst>
                <a:ext uri="{FF2B5EF4-FFF2-40B4-BE49-F238E27FC236}">
                  <a16:creationId xmlns:a16="http://schemas.microsoft.com/office/drawing/2014/main" id="{95282422-5183-104A-BB83-B60F35AD1978}"/>
                </a:ext>
              </a:extLst>
            </p:cNvPr>
            <p:cNvSpPr>
              <a:spLocks/>
            </p:cNvSpPr>
            <p:nvPr/>
          </p:nvSpPr>
          <p:spPr bwMode="auto">
            <a:xfrm>
              <a:off x="4611688" y="4948238"/>
              <a:ext cx="860425" cy="26988"/>
            </a:xfrm>
            <a:custGeom>
              <a:avLst/>
              <a:gdLst>
                <a:gd name="T0" fmla="*/ 0 w 228"/>
                <a:gd name="T1" fmla="*/ 7 h 7"/>
                <a:gd name="T2" fmla="*/ 228 w 228"/>
                <a:gd name="T3" fmla="*/ 7 h 7"/>
              </a:gdLst>
              <a:ahLst/>
              <a:cxnLst>
                <a:cxn ang="0">
                  <a:pos x="T0" y="T1"/>
                </a:cxn>
                <a:cxn ang="0">
                  <a:pos x="T2" y="T3"/>
                </a:cxn>
              </a:cxnLst>
              <a:rect l="0" t="0" r="r" b="b"/>
              <a:pathLst>
                <a:path w="228" h="7">
                  <a:moveTo>
                    <a:pt x="0" y="7"/>
                  </a:moveTo>
                  <a:cubicBezTo>
                    <a:pt x="76" y="4"/>
                    <a:pt x="152" y="0"/>
                    <a:pt x="228" y="7"/>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116">
              <a:extLst>
                <a:ext uri="{FF2B5EF4-FFF2-40B4-BE49-F238E27FC236}">
                  <a16:creationId xmlns:a16="http://schemas.microsoft.com/office/drawing/2014/main" id="{7284FFE6-351A-474B-AFCC-577177884870}"/>
                </a:ext>
              </a:extLst>
            </p:cNvPr>
            <p:cNvSpPr>
              <a:spLocks/>
            </p:cNvSpPr>
            <p:nvPr/>
          </p:nvSpPr>
          <p:spPr bwMode="auto">
            <a:xfrm>
              <a:off x="4468813" y="4921250"/>
              <a:ext cx="146050" cy="136525"/>
            </a:xfrm>
            <a:custGeom>
              <a:avLst/>
              <a:gdLst>
                <a:gd name="T0" fmla="*/ 2 w 39"/>
                <a:gd name="T1" fmla="*/ 11 h 36"/>
                <a:gd name="T2" fmla="*/ 0 w 39"/>
                <a:gd name="T3" fmla="*/ 15 h 36"/>
                <a:gd name="T4" fmla="*/ 3 w 39"/>
                <a:gd name="T5" fmla="*/ 25 h 36"/>
                <a:gd name="T6" fmla="*/ 14 w 39"/>
                <a:gd name="T7" fmla="*/ 35 h 36"/>
                <a:gd name="T8" fmla="*/ 19 w 39"/>
                <a:gd name="T9" fmla="*/ 36 h 36"/>
                <a:gd name="T10" fmla="*/ 25 w 39"/>
                <a:gd name="T11" fmla="*/ 36 h 36"/>
                <a:gd name="T12" fmla="*/ 36 w 39"/>
                <a:gd name="T13" fmla="*/ 27 h 36"/>
                <a:gd name="T14" fmla="*/ 37 w 39"/>
                <a:gd name="T15" fmla="*/ 12 h 36"/>
                <a:gd name="T16" fmla="*/ 30 w 39"/>
                <a:gd name="T17" fmla="*/ 3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4"/>
                    <a:pt x="0" y="15"/>
                  </a:cubicBezTo>
                  <a:cubicBezTo>
                    <a:pt x="0" y="19"/>
                    <a:pt x="1" y="22"/>
                    <a:pt x="3" y="25"/>
                  </a:cubicBezTo>
                  <a:cubicBezTo>
                    <a:pt x="5" y="30"/>
                    <a:pt x="9" y="34"/>
                    <a:pt x="14" y="35"/>
                  </a:cubicBezTo>
                  <a:cubicBezTo>
                    <a:pt x="16" y="36"/>
                    <a:pt x="18" y="36"/>
                    <a:pt x="19" y="36"/>
                  </a:cubicBezTo>
                  <a:cubicBezTo>
                    <a:pt x="21" y="36"/>
                    <a:pt x="23" y="36"/>
                    <a:pt x="25" y="36"/>
                  </a:cubicBezTo>
                  <a:cubicBezTo>
                    <a:pt x="30" y="35"/>
                    <a:pt x="34" y="31"/>
                    <a:pt x="36" y="27"/>
                  </a:cubicBezTo>
                  <a:cubicBezTo>
                    <a:pt x="38" y="22"/>
                    <a:pt x="39" y="17"/>
                    <a:pt x="37" y="12"/>
                  </a:cubicBezTo>
                  <a:cubicBezTo>
                    <a:pt x="36" y="8"/>
                    <a:pt x="33" y="5"/>
                    <a:pt x="30" y="3"/>
                  </a:cubicBezTo>
                  <a:cubicBezTo>
                    <a:pt x="26" y="1"/>
                    <a:pt x="22" y="0"/>
                    <a:pt x="18" y="0"/>
                  </a:cubicBezTo>
                  <a:cubicBezTo>
                    <a:pt x="16" y="0"/>
                    <a:pt x="13" y="0"/>
                    <a:pt x="11" y="1"/>
                  </a:cubicBezTo>
                  <a:cubicBezTo>
                    <a:pt x="6" y="2"/>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1" name="Group 60">
            <a:extLst>
              <a:ext uri="{FF2B5EF4-FFF2-40B4-BE49-F238E27FC236}">
                <a16:creationId xmlns:a16="http://schemas.microsoft.com/office/drawing/2014/main" id="{8211ADC7-8428-F742-ABEE-BAF732736354}"/>
              </a:ext>
            </a:extLst>
          </p:cNvPr>
          <p:cNvGrpSpPr/>
          <p:nvPr userDrawn="1"/>
        </p:nvGrpSpPr>
        <p:grpSpPr>
          <a:xfrm>
            <a:off x="4468813" y="3179763"/>
            <a:ext cx="1046162" cy="136525"/>
            <a:chOff x="4468813" y="3179763"/>
            <a:chExt cx="1046162" cy="136525"/>
          </a:xfrm>
        </p:grpSpPr>
        <p:sp>
          <p:nvSpPr>
            <p:cNvPr id="62" name="Freeform 117">
              <a:extLst>
                <a:ext uri="{FF2B5EF4-FFF2-40B4-BE49-F238E27FC236}">
                  <a16:creationId xmlns:a16="http://schemas.microsoft.com/office/drawing/2014/main" id="{029D4CBC-FE0A-464B-B6C6-112EDA061131}"/>
                </a:ext>
              </a:extLst>
            </p:cNvPr>
            <p:cNvSpPr>
              <a:spLocks/>
            </p:cNvSpPr>
            <p:nvPr/>
          </p:nvSpPr>
          <p:spPr bwMode="auto">
            <a:xfrm>
              <a:off x="4622800" y="3221038"/>
              <a:ext cx="892175" cy="65088"/>
            </a:xfrm>
            <a:custGeom>
              <a:avLst/>
              <a:gdLst>
                <a:gd name="T0" fmla="*/ 0 w 236"/>
                <a:gd name="T1" fmla="*/ 7 h 17"/>
                <a:gd name="T2" fmla="*/ 236 w 236"/>
                <a:gd name="T3" fmla="*/ 11 h 17"/>
              </a:gdLst>
              <a:ahLst/>
              <a:cxnLst>
                <a:cxn ang="0">
                  <a:pos x="T0" y="T1"/>
                </a:cxn>
                <a:cxn ang="0">
                  <a:pos x="T2" y="T3"/>
                </a:cxn>
              </a:cxnLst>
              <a:rect l="0" t="0" r="r" b="b"/>
              <a:pathLst>
                <a:path w="236" h="17">
                  <a:moveTo>
                    <a:pt x="0" y="7"/>
                  </a:moveTo>
                  <a:cubicBezTo>
                    <a:pt x="78" y="17"/>
                    <a:pt x="158" y="0"/>
                    <a:pt x="236" y="11"/>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3" name="Freeform 118">
              <a:extLst>
                <a:ext uri="{FF2B5EF4-FFF2-40B4-BE49-F238E27FC236}">
                  <a16:creationId xmlns:a16="http://schemas.microsoft.com/office/drawing/2014/main" id="{11A2DF7E-217F-3A4C-872B-44E19DD985D2}"/>
                </a:ext>
              </a:extLst>
            </p:cNvPr>
            <p:cNvSpPr>
              <a:spLocks/>
            </p:cNvSpPr>
            <p:nvPr/>
          </p:nvSpPr>
          <p:spPr bwMode="auto">
            <a:xfrm>
              <a:off x="4468813" y="3179763"/>
              <a:ext cx="146050" cy="136525"/>
            </a:xfrm>
            <a:custGeom>
              <a:avLst/>
              <a:gdLst>
                <a:gd name="T0" fmla="*/ 2 w 39"/>
                <a:gd name="T1" fmla="*/ 11 h 36"/>
                <a:gd name="T2" fmla="*/ 0 w 39"/>
                <a:gd name="T3" fmla="*/ 15 h 36"/>
                <a:gd name="T4" fmla="*/ 3 w 39"/>
                <a:gd name="T5" fmla="*/ 24 h 36"/>
                <a:gd name="T6" fmla="*/ 14 w 39"/>
                <a:gd name="T7" fmla="*/ 35 h 36"/>
                <a:gd name="T8" fmla="*/ 19 w 39"/>
                <a:gd name="T9" fmla="*/ 36 h 36"/>
                <a:gd name="T10" fmla="*/ 25 w 39"/>
                <a:gd name="T11" fmla="*/ 36 h 36"/>
                <a:gd name="T12" fmla="*/ 36 w 39"/>
                <a:gd name="T13" fmla="*/ 27 h 36"/>
                <a:gd name="T14" fmla="*/ 37 w 39"/>
                <a:gd name="T15" fmla="*/ 12 h 36"/>
                <a:gd name="T16" fmla="*/ 30 w 39"/>
                <a:gd name="T17" fmla="*/ 2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3"/>
                    <a:pt x="0" y="15"/>
                  </a:cubicBezTo>
                  <a:cubicBezTo>
                    <a:pt x="0" y="18"/>
                    <a:pt x="1" y="21"/>
                    <a:pt x="3" y="24"/>
                  </a:cubicBezTo>
                  <a:cubicBezTo>
                    <a:pt x="5" y="29"/>
                    <a:pt x="9" y="34"/>
                    <a:pt x="14" y="35"/>
                  </a:cubicBezTo>
                  <a:cubicBezTo>
                    <a:pt x="16" y="36"/>
                    <a:pt x="18" y="36"/>
                    <a:pt x="19" y="36"/>
                  </a:cubicBezTo>
                  <a:cubicBezTo>
                    <a:pt x="21" y="36"/>
                    <a:pt x="23" y="36"/>
                    <a:pt x="25" y="36"/>
                  </a:cubicBezTo>
                  <a:cubicBezTo>
                    <a:pt x="30" y="35"/>
                    <a:pt x="34" y="31"/>
                    <a:pt x="36" y="27"/>
                  </a:cubicBezTo>
                  <a:cubicBezTo>
                    <a:pt x="38" y="22"/>
                    <a:pt x="39" y="17"/>
                    <a:pt x="37" y="12"/>
                  </a:cubicBezTo>
                  <a:cubicBezTo>
                    <a:pt x="36" y="8"/>
                    <a:pt x="33" y="5"/>
                    <a:pt x="30" y="2"/>
                  </a:cubicBezTo>
                  <a:cubicBezTo>
                    <a:pt x="26" y="0"/>
                    <a:pt x="22" y="0"/>
                    <a:pt x="18" y="0"/>
                  </a:cubicBezTo>
                  <a:cubicBezTo>
                    <a:pt x="16" y="0"/>
                    <a:pt x="13" y="0"/>
                    <a:pt x="11" y="1"/>
                  </a:cubicBezTo>
                  <a:cubicBezTo>
                    <a:pt x="6" y="2"/>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4" name="Group 63">
            <a:extLst>
              <a:ext uri="{FF2B5EF4-FFF2-40B4-BE49-F238E27FC236}">
                <a16:creationId xmlns:a16="http://schemas.microsoft.com/office/drawing/2014/main" id="{9E83C56B-EBD7-4744-A67A-C227E8FA7C1E}"/>
              </a:ext>
            </a:extLst>
          </p:cNvPr>
          <p:cNvGrpSpPr/>
          <p:nvPr userDrawn="1"/>
        </p:nvGrpSpPr>
        <p:grpSpPr>
          <a:xfrm>
            <a:off x="4468813" y="1449388"/>
            <a:ext cx="1041400" cy="136525"/>
            <a:chOff x="4468813" y="1449388"/>
            <a:chExt cx="1041400" cy="136525"/>
          </a:xfrm>
        </p:grpSpPr>
        <p:sp>
          <p:nvSpPr>
            <p:cNvPr id="65" name="Freeform 119">
              <a:extLst>
                <a:ext uri="{FF2B5EF4-FFF2-40B4-BE49-F238E27FC236}">
                  <a16:creationId xmlns:a16="http://schemas.microsoft.com/office/drawing/2014/main" id="{6C8232B5-766B-D047-857B-22D30FF0B137}"/>
                </a:ext>
              </a:extLst>
            </p:cNvPr>
            <p:cNvSpPr>
              <a:spLocks/>
            </p:cNvSpPr>
            <p:nvPr/>
          </p:nvSpPr>
          <p:spPr bwMode="auto">
            <a:xfrm>
              <a:off x="4614863" y="1487488"/>
              <a:ext cx="895350" cy="22225"/>
            </a:xfrm>
            <a:custGeom>
              <a:avLst/>
              <a:gdLst>
                <a:gd name="T0" fmla="*/ 237 w 237"/>
                <a:gd name="T1" fmla="*/ 2 h 6"/>
                <a:gd name="T2" fmla="*/ 0 w 237"/>
                <a:gd name="T3" fmla="*/ 6 h 6"/>
              </a:gdLst>
              <a:ahLst/>
              <a:cxnLst>
                <a:cxn ang="0">
                  <a:pos x="T0" y="T1"/>
                </a:cxn>
                <a:cxn ang="0">
                  <a:pos x="T2" y="T3"/>
                </a:cxn>
              </a:cxnLst>
              <a:rect l="0" t="0" r="r" b="b"/>
              <a:pathLst>
                <a:path w="237" h="6">
                  <a:moveTo>
                    <a:pt x="237" y="2"/>
                  </a:moveTo>
                  <a:cubicBezTo>
                    <a:pt x="158" y="0"/>
                    <a:pt x="79" y="2"/>
                    <a:pt x="0" y="6"/>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Freeform 120">
              <a:extLst>
                <a:ext uri="{FF2B5EF4-FFF2-40B4-BE49-F238E27FC236}">
                  <a16:creationId xmlns:a16="http://schemas.microsoft.com/office/drawing/2014/main" id="{8670F6CE-E076-9D4C-9199-41599580DA46}"/>
                </a:ext>
              </a:extLst>
            </p:cNvPr>
            <p:cNvSpPr>
              <a:spLocks/>
            </p:cNvSpPr>
            <p:nvPr/>
          </p:nvSpPr>
          <p:spPr bwMode="auto">
            <a:xfrm>
              <a:off x="4468813" y="1449388"/>
              <a:ext cx="146050" cy="136525"/>
            </a:xfrm>
            <a:custGeom>
              <a:avLst/>
              <a:gdLst>
                <a:gd name="T0" fmla="*/ 2 w 39"/>
                <a:gd name="T1" fmla="*/ 11 h 36"/>
                <a:gd name="T2" fmla="*/ 0 w 39"/>
                <a:gd name="T3" fmla="*/ 15 h 36"/>
                <a:gd name="T4" fmla="*/ 3 w 39"/>
                <a:gd name="T5" fmla="*/ 25 h 36"/>
                <a:gd name="T6" fmla="*/ 14 w 39"/>
                <a:gd name="T7" fmla="*/ 36 h 36"/>
                <a:gd name="T8" fmla="*/ 19 w 39"/>
                <a:gd name="T9" fmla="*/ 36 h 36"/>
                <a:gd name="T10" fmla="*/ 25 w 39"/>
                <a:gd name="T11" fmla="*/ 36 h 36"/>
                <a:gd name="T12" fmla="*/ 36 w 39"/>
                <a:gd name="T13" fmla="*/ 27 h 36"/>
                <a:gd name="T14" fmla="*/ 37 w 39"/>
                <a:gd name="T15" fmla="*/ 12 h 36"/>
                <a:gd name="T16" fmla="*/ 30 w 39"/>
                <a:gd name="T17" fmla="*/ 3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4"/>
                    <a:pt x="0" y="15"/>
                  </a:cubicBezTo>
                  <a:cubicBezTo>
                    <a:pt x="0" y="19"/>
                    <a:pt x="1" y="22"/>
                    <a:pt x="3" y="25"/>
                  </a:cubicBezTo>
                  <a:cubicBezTo>
                    <a:pt x="5" y="30"/>
                    <a:pt x="9" y="34"/>
                    <a:pt x="14" y="36"/>
                  </a:cubicBezTo>
                  <a:cubicBezTo>
                    <a:pt x="16" y="36"/>
                    <a:pt x="18" y="36"/>
                    <a:pt x="19" y="36"/>
                  </a:cubicBezTo>
                  <a:cubicBezTo>
                    <a:pt x="21" y="36"/>
                    <a:pt x="23" y="36"/>
                    <a:pt x="25" y="36"/>
                  </a:cubicBezTo>
                  <a:cubicBezTo>
                    <a:pt x="30" y="35"/>
                    <a:pt x="34" y="32"/>
                    <a:pt x="36" y="27"/>
                  </a:cubicBezTo>
                  <a:cubicBezTo>
                    <a:pt x="38" y="23"/>
                    <a:pt x="39" y="17"/>
                    <a:pt x="37" y="12"/>
                  </a:cubicBezTo>
                  <a:cubicBezTo>
                    <a:pt x="36" y="9"/>
                    <a:pt x="33" y="5"/>
                    <a:pt x="30" y="3"/>
                  </a:cubicBezTo>
                  <a:cubicBezTo>
                    <a:pt x="26" y="1"/>
                    <a:pt x="22" y="0"/>
                    <a:pt x="18" y="0"/>
                  </a:cubicBezTo>
                  <a:cubicBezTo>
                    <a:pt x="16" y="0"/>
                    <a:pt x="13" y="0"/>
                    <a:pt x="11" y="1"/>
                  </a:cubicBezTo>
                  <a:cubicBezTo>
                    <a:pt x="6" y="3"/>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7" name="Group 66">
            <a:extLst>
              <a:ext uri="{FF2B5EF4-FFF2-40B4-BE49-F238E27FC236}">
                <a16:creationId xmlns:a16="http://schemas.microsoft.com/office/drawing/2014/main" id="{262DF800-15AF-974B-9351-A033D96BC188}"/>
              </a:ext>
            </a:extLst>
          </p:cNvPr>
          <p:cNvGrpSpPr/>
          <p:nvPr userDrawn="1"/>
        </p:nvGrpSpPr>
        <p:grpSpPr>
          <a:xfrm>
            <a:off x="6707188" y="4051300"/>
            <a:ext cx="1016000" cy="134938"/>
            <a:chOff x="6707188" y="4051300"/>
            <a:chExt cx="1016000" cy="134938"/>
          </a:xfrm>
        </p:grpSpPr>
        <p:sp>
          <p:nvSpPr>
            <p:cNvPr id="68" name="Freeform 121">
              <a:extLst>
                <a:ext uri="{FF2B5EF4-FFF2-40B4-BE49-F238E27FC236}">
                  <a16:creationId xmlns:a16="http://schemas.microsoft.com/office/drawing/2014/main" id="{48D34919-95B4-FD46-BCD9-39F0EFDE9B96}"/>
                </a:ext>
              </a:extLst>
            </p:cNvPr>
            <p:cNvSpPr>
              <a:spLocks/>
            </p:cNvSpPr>
            <p:nvPr/>
          </p:nvSpPr>
          <p:spPr bwMode="auto">
            <a:xfrm>
              <a:off x="6707188" y="4084638"/>
              <a:ext cx="862013" cy="26988"/>
            </a:xfrm>
            <a:custGeom>
              <a:avLst/>
              <a:gdLst>
                <a:gd name="T0" fmla="*/ 0 w 228"/>
                <a:gd name="T1" fmla="*/ 7 h 7"/>
                <a:gd name="T2" fmla="*/ 228 w 228"/>
                <a:gd name="T3" fmla="*/ 6 h 7"/>
              </a:gdLst>
              <a:ahLst/>
              <a:cxnLst>
                <a:cxn ang="0">
                  <a:pos x="T0" y="T1"/>
                </a:cxn>
                <a:cxn ang="0">
                  <a:pos x="T2" y="T3"/>
                </a:cxn>
              </a:cxnLst>
              <a:rect l="0" t="0" r="r" b="b"/>
              <a:pathLst>
                <a:path w="228" h="7">
                  <a:moveTo>
                    <a:pt x="0" y="7"/>
                  </a:moveTo>
                  <a:cubicBezTo>
                    <a:pt x="76" y="0"/>
                    <a:pt x="152" y="0"/>
                    <a:pt x="228" y="6"/>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9" name="Freeform 122">
              <a:extLst>
                <a:ext uri="{FF2B5EF4-FFF2-40B4-BE49-F238E27FC236}">
                  <a16:creationId xmlns:a16="http://schemas.microsoft.com/office/drawing/2014/main" id="{46DAA598-4732-5B41-A718-C65945D2912C}"/>
                </a:ext>
              </a:extLst>
            </p:cNvPr>
            <p:cNvSpPr>
              <a:spLocks/>
            </p:cNvSpPr>
            <p:nvPr/>
          </p:nvSpPr>
          <p:spPr bwMode="auto">
            <a:xfrm>
              <a:off x="7580313" y="4051300"/>
              <a:ext cx="142875" cy="134938"/>
            </a:xfrm>
            <a:custGeom>
              <a:avLst/>
              <a:gdLst>
                <a:gd name="T0" fmla="*/ 1 w 38"/>
                <a:gd name="T1" fmla="*/ 10 h 36"/>
                <a:gd name="T2" fmla="*/ 0 w 38"/>
                <a:gd name="T3" fmla="*/ 15 h 36"/>
                <a:gd name="T4" fmla="*/ 2 w 38"/>
                <a:gd name="T5" fmla="*/ 24 h 36"/>
                <a:gd name="T6" fmla="*/ 14 w 38"/>
                <a:gd name="T7" fmla="*/ 35 h 36"/>
                <a:gd name="T8" fmla="*/ 19 w 38"/>
                <a:gd name="T9" fmla="*/ 36 h 36"/>
                <a:gd name="T10" fmla="*/ 24 w 38"/>
                <a:gd name="T11" fmla="*/ 35 h 36"/>
                <a:gd name="T12" fmla="*/ 36 w 38"/>
                <a:gd name="T13" fmla="*/ 27 h 36"/>
                <a:gd name="T14" fmla="*/ 36 w 38"/>
                <a:gd name="T15" fmla="*/ 12 h 36"/>
                <a:gd name="T16" fmla="*/ 29 w 38"/>
                <a:gd name="T17" fmla="*/ 2 h 36"/>
                <a:gd name="T18" fmla="*/ 18 w 38"/>
                <a:gd name="T19" fmla="*/ 0 h 36"/>
                <a:gd name="T20" fmla="*/ 11 w 38"/>
                <a:gd name="T21" fmla="*/ 1 h 36"/>
                <a:gd name="T22" fmla="*/ 1 w 38"/>
                <a:gd name="T23"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6">
                  <a:moveTo>
                    <a:pt x="1" y="10"/>
                  </a:moveTo>
                  <a:cubicBezTo>
                    <a:pt x="1" y="12"/>
                    <a:pt x="0" y="13"/>
                    <a:pt x="0" y="15"/>
                  </a:cubicBezTo>
                  <a:cubicBezTo>
                    <a:pt x="0" y="18"/>
                    <a:pt x="1" y="21"/>
                    <a:pt x="2" y="24"/>
                  </a:cubicBezTo>
                  <a:cubicBezTo>
                    <a:pt x="5" y="29"/>
                    <a:pt x="9" y="34"/>
                    <a:pt x="14" y="35"/>
                  </a:cubicBezTo>
                  <a:cubicBezTo>
                    <a:pt x="15" y="36"/>
                    <a:pt x="17" y="36"/>
                    <a:pt x="19" y="36"/>
                  </a:cubicBezTo>
                  <a:cubicBezTo>
                    <a:pt x="21" y="36"/>
                    <a:pt x="22" y="36"/>
                    <a:pt x="24" y="35"/>
                  </a:cubicBezTo>
                  <a:cubicBezTo>
                    <a:pt x="29" y="35"/>
                    <a:pt x="33" y="31"/>
                    <a:pt x="36" y="27"/>
                  </a:cubicBezTo>
                  <a:cubicBezTo>
                    <a:pt x="38" y="22"/>
                    <a:pt x="38" y="17"/>
                    <a:pt x="36" y="12"/>
                  </a:cubicBezTo>
                  <a:cubicBezTo>
                    <a:pt x="35" y="8"/>
                    <a:pt x="33" y="4"/>
                    <a:pt x="29" y="2"/>
                  </a:cubicBezTo>
                  <a:cubicBezTo>
                    <a:pt x="26" y="0"/>
                    <a:pt x="22" y="0"/>
                    <a:pt x="18" y="0"/>
                  </a:cubicBezTo>
                  <a:cubicBezTo>
                    <a:pt x="15" y="0"/>
                    <a:pt x="13" y="0"/>
                    <a:pt x="11" y="1"/>
                  </a:cubicBezTo>
                  <a:cubicBezTo>
                    <a:pt x="6" y="2"/>
                    <a:pt x="3" y="6"/>
                    <a:pt x="1" y="10"/>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024D3CFD-30A5-4D4B-AB87-34A4C7E5798C}"/>
              </a:ext>
            </a:extLst>
          </p:cNvPr>
          <p:cNvGrpSpPr/>
          <p:nvPr userDrawn="1"/>
        </p:nvGrpSpPr>
        <p:grpSpPr>
          <a:xfrm>
            <a:off x="6707188" y="2312988"/>
            <a:ext cx="1016000" cy="136525"/>
            <a:chOff x="6707188" y="2312988"/>
            <a:chExt cx="1016000" cy="136525"/>
          </a:xfrm>
        </p:grpSpPr>
        <p:sp>
          <p:nvSpPr>
            <p:cNvPr id="71" name="Freeform 123">
              <a:extLst>
                <a:ext uri="{FF2B5EF4-FFF2-40B4-BE49-F238E27FC236}">
                  <a16:creationId xmlns:a16="http://schemas.microsoft.com/office/drawing/2014/main" id="{88F2D699-6BEC-3F4F-BAC7-BBB410FACDA9}"/>
                </a:ext>
              </a:extLst>
            </p:cNvPr>
            <p:cNvSpPr>
              <a:spLocks/>
            </p:cNvSpPr>
            <p:nvPr/>
          </p:nvSpPr>
          <p:spPr bwMode="auto">
            <a:xfrm>
              <a:off x="6707188" y="2346325"/>
              <a:ext cx="881063" cy="30163"/>
            </a:xfrm>
            <a:custGeom>
              <a:avLst/>
              <a:gdLst>
                <a:gd name="T0" fmla="*/ 0 w 233"/>
                <a:gd name="T1" fmla="*/ 4 h 8"/>
                <a:gd name="T2" fmla="*/ 233 w 233"/>
                <a:gd name="T3" fmla="*/ 8 h 8"/>
              </a:gdLst>
              <a:ahLst/>
              <a:cxnLst>
                <a:cxn ang="0">
                  <a:pos x="T0" y="T1"/>
                </a:cxn>
                <a:cxn ang="0">
                  <a:pos x="T2" y="T3"/>
                </a:cxn>
              </a:cxnLst>
              <a:rect l="0" t="0" r="r" b="b"/>
              <a:pathLst>
                <a:path w="233" h="8">
                  <a:moveTo>
                    <a:pt x="0" y="4"/>
                  </a:moveTo>
                  <a:cubicBezTo>
                    <a:pt x="77" y="0"/>
                    <a:pt x="155" y="1"/>
                    <a:pt x="233" y="8"/>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2" name="Freeform 124">
              <a:extLst>
                <a:ext uri="{FF2B5EF4-FFF2-40B4-BE49-F238E27FC236}">
                  <a16:creationId xmlns:a16="http://schemas.microsoft.com/office/drawing/2014/main" id="{346FEB5E-B08C-2340-B31D-2BDCFC5BC315}"/>
                </a:ext>
              </a:extLst>
            </p:cNvPr>
            <p:cNvSpPr>
              <a:spLocks/>
            </p:cNvSpPr>
            <p:nvPr/>
          </p:nvSpPr>
          <p:spPr bwMode="auto">
            <a:xfrm>
              <a:off x="7580313" y="2312988"/>
              <a:ext cx="142875" cy="136525"/>
            </a:xfrm>
            <a:custGeom>
              <a:avLst/>
              <a:gdLst>
                <a:gd name="T0" fmla="*/ 1 w 38"/>
                <a:gd name="T1" fmla="*/ 11 h 36"/>
                <a:gd name="T2" fmla="*/ 0 w 38"/>
                <a:gd name="T3" fmla="*/ 15 h 36"/>
                <a:gd name="T4" fmla="*/ 2 w 38"/>
                <a:gd name="T5" fmla="*/ 25 h 36"/>
                <a:gd name="T6" fmla="*/ 14 w 38"/>
                <a:gd name="T7" fmla="*/ 36 h 36"/>
                <a:gd name="T8" fmla="*/ 19 w 38"/>
                <a:gd name="T9" fmla="*/ 36 h 36"/>
                <a:gd name="T10" fmla="*/ 24 w 38"/>
                <a:gd name="T11" fmla="*/ 36 h 36"/>
                <a:gd name="T12" fmla="*/ 36 w 38"/>
                <a:gd name="T13" fmla="*/ 27 h 36"/>
                <a:gd name="T14" fmla="*/ 36 w 38"/>
                <a:gd name="T15" fmla="*/ 12 h 36"/>
                <a:gd name="T16" fmla="*/ 29 w 38"/>
                <a:gd name="T17" fmla="*/ 3 h 36"/>
                <a:gd name="T18" fmla="*/ 18 w 38"/>
                <a:gd name="T19" fmla="*/ 0 h 36"/>
                <a:gd name="T20" fmla="*/ 11 w 38"/>
                <a:gd name="T21" fmla="*/ 1 h 36"/>
                <a:gd name="T22" fmla="*/ 1 w 38"/>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6">
                  <a:moveTo>
                    <a:pt x="1" y="11"/>
                  </a:moveTo>
                  <a:cubicBezTo>
                    <a:pt x="1" y="12"/>
                    <a:pt x="0" y="14"/>
                    <a:pt x="0" y="15"/>
                  </a:cubicBezTo>
                  <a:cubicBezTo>
                    <a:pt x="0" y="19"/>
                    <a:pt x="1" y="22"/>
                    <a:pt x="2" y="25"/>
                  </a:cubicBezTo>
                  <a:cubicBezTo>
                    <a:pt x="5" y="30"/>
                    <a:pt x="9" y="34"/>
                    <a:pt x="14" y="36"/>
                  </a:cubicBezTo>
                  <a:cubicBezTo>
                    <a:pt x="15" y="36"/>
                    <a:pt x="17" y="36"/>
                    <a:pt x="19" y="36"/>
                  </a:cubicBezTo>
                  <a:cubicBezTo>
                    <a:pt x="21" y="36"/>
                    <a:pt x="22" y="36"/>
                    <a:pt x="24" y="36"/>
                  </a:cubicBezTo>
                  <a:cubicBezTo>
                    <a:pt x="29" y="35"/>
                    <a:pt x="33" y="31"/>
                    <a:pt x="36" y="27"/>
                  </a:cubicBezTo>
                  <a:cubicBezTo>
                    <a:pt x="38" y="22"/>
                    <a:pt x="38" y="17"/>
                    <a:pt x="36" y="12"/>
                  </a:cubicBezTo>
                  <a:cubicBezTo>
                    <a:pt x="35" y="8"/>
                    <a:pt x="33" y="5"/>
                    <a:pt x="29" y="3"/>
                  </a:cubicBezTo>
                  <a:cubicBezTo>
                    <a:pt x="26" y="1"/>
                    <a:pt x="22" y="0"/>
                    <a:pt x="18" y="0"/>
                  </a:cubicBezTo>
                  <a:cubicBezTo>
                    <a:pt x="15" y="0"/>
                    <a:pt x="13" y="0"/>
                    <a:pt x="11" y="1"/>
                  </a:cubicBezTo>
                  <a:cubicBezTo>
                    <a:pt x="6" y="3"/>
                    <a:pt x="3" y="6"/>
                    <a:pt x="1"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88" name="Group 87">
            <a:extLst>
              <a:ext uri="{FF2B5EF4-FFF2-40B4-BE49-F238E27FC236}">
                <a16:creationId xmlns:a16="http://schemas.microsoft.com/office/drawing/2014/main" id="{446CDE06-1EA1-2B40-B124-32BC546C9B63}"/>
              </a:ext>
            </a:extLst>
          </p:cNvPr>
          <p:cNvGrpSpPr/>
          <p:nvPr userDrawn="1"/>
        </p:nvGrpSpPr>
        <p:grpSpPr>
          <a:xfrm>
            <a:off x="4830849" y="6407537"/>
            <a:ext cx="2530305" cy="138107"/>
            <a:chOff x="2502568" y="6027821"/>
            <a:chExt cx="6689559" cy="365125"/>
          </a:xfrm>
        </p:grpSpPr>
        <p:pic>
          <p:nvPicPr>
            <p:cNvPr id="89" name="Picture 88" descr="Text, logo&#10;&#10;Description automatically generated">
              <a:extLst>
                <a:ext uri="{FF2B5EF4-FFF2-40B4-BE49-F238E27FC236}">
                  <a16:creationId xmlns:a16="http://schemas.microsoft.com/office/drawing/2014/main" id="{431B3032-4997-054C-8610-08A0C9FEB7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0" name="Picture 89" descr="Text, logo&#10;&#10;Description automatically generated">
              <a:extLst>
                <a:ext uri="{FF2B5EF4-FFF2-40B4-BE49-F238E27FC236}">
                  <a16:creationId xmlns:a16="http://schemas.microsoft.com/office/drawing/2014/main" id="{72C96537-2741-5E47-B1A9-3CF3EE62C7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1" name="Text Placeholder 23">
            <a:extLst>
              <a:ext uri="{FF2B5EF4-FFF2-40B4-BE49-F238E27FC236}">
                <a16:creationId xmlns:a16="http://schemas.microsoft.com/office/drawing/2014/main" id="{824DC163-87CB-F64A-B441-420AA3170DC1}"/>
              </a:ext>
            </a:extLst>
          </p:cNvPr>
          <p:cNvSpPr>
            <a:spLocks noGrp="1"/>
          </p:cNvSpPr>
          <p:nvPr>
            <p:ph type="body" sz="quarter" idx="22" hasCustomPrompt="1"/>
          </p:nvPr>
        </p:nvSpPr>
        <p:spPr>
          <a:xfrm>
            <a:off x="1811325" y="11073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92" name="Text Placeholder 23">
            <a:extLst>
              <a:ext uri="{FF2B5EF4-FFF2-40B4-BE49-F238E27FC236}">
                <a16:creationId xmlns:a16="http://schemas.microsoft.com/office/drawing/2014/main" id="{A5DD8512-7025-964F-A874-0FADFD7884AE}"/>
              </a:ext>
            </a:extLst>
          </p:cNvPr>
          <p:cNvSpPr>
            <a:spLocks noGrp="1"/>
          </p:cNvSpPr>
          <p:nvPr>
            <p:ph type="body" sz="quarter" idx="28" hasCustomPrompt="1"/>
          </p:nvPr>
        </p:nvSpPr>
        <p:spPr>
          <a:xfrm>
            <a:off x="1811325" y="170822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3" name="Text Placeholder 23">
            <a:extLst>
              <a:ext uri="{FF2B5EF4-FFF2-40B4-BE49-F238E27FC236}">
                <a16:creationId xmlns:a16="http://schemas.microsoft.com/office/drawing/2014/main" id="{EF305962-BEA4-4D4A-A3CB-44A372C88134}"/>
              </a:ext>
            </a:extLst>
          </p:cNvPr>
          <p:cNvSpPr>
            <a:spLocks noGrp="1"/>
          </p:cNvSpPr>
          <p:nvPr>
            <p:ph type="body" sz="quarter" idx="29" hasCustomPrompt="1"/>
          </p:nvPr>
        </p:nvSpPr>
        <p:spPr>
          <a:xfrm>
            <a:off x="1825317" y="287903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94" name="Text Placeholder 23">
            <a:extLst>
              <a:ext uri="{FF2B5EF4-FFF2-40B4-BE49-F238E27FC236}">
                <a16:creationId xmlns:a16="http://schemas.microsoft.com/office/drawing/2014/main" id="{4A48DBF0-9D41-114A-9079-E6B0925854A6}"/>
              </a:ext>
            </a:extLst>
          </p:cNvPr>
          <p:cNvSpPr>
            <a:spLocks noGrp="1"/>
          </p:cNvSpPr>
          <p:nvPr>
            <p:ph type="body" sz="quarter" idx="30" hasCustomPrompt="1"/>
          </p:nvPr>
        </p:nvSpPr>
        <p:spPr>
          <a:xfrm>
            <a:off x="1825317" y="347987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5" name="Text Placeholder 23">
            <a:extLst>
              <a:ext uri="{FF2B5EF4-FFF2-40B4-BE49-F238E27FC236}">
                <a16:creationId xmlns:a16="http://schemas.microsoft.com/office/drawing/2014/main" id="{9B93A9C0-5290-5A41-8067-F0069F1B4FFA}"/>
              </a:ext>
            </a:extLst>
          </p:cNvPr>
          <p:cNvSpPr>
            <a:spLocks noGrp="1"/>
          </p:cNvSpPr>
          <p:nvPr>
            <p:ph type="body" sz="quarter" idx="31" hasCustomPrompt="1"/>
          </p:nvPr>
        </p:nvSpPr>
        <p:spPr>
          <a:xfrm>
            <a:off x="1825317" y="4689479"/>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96" name="Text Placeholder 23">
            <a:extLst>
              <a:ext uri="{FF2B5EF4-FFF2-40B4-BE49-F238E27FC236}">
                <a16:creationId xmlns:a16="http://schemas.microsoft.com/office/drawing/2014/main" id="{E1EFF939-DC2D-1240-A19E-C7623A959A05}"/>
              </a:ext>
            </a:extLst>
          </p:cNvPr>
          <p:cNvSpPr>
            <a:spLocks noGrp="1"/>
          </p:cNvSpPr>
          <p:nvPr>
            <p:ph type="body" sz="quarter" idx="32" hasCustomPrompt="1"/>
          </p:nvPr>
        </p:nvSpPr>
        <p:spPr>
          <a:xfrm>
            <a:off x="1825317" y="5290317"/>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7" name="Text Placeholder 23">
            <a:extLst>
              <a:ext uri="{FF2B5EF4-FFF2-40B4-BE49-F238E27FC236}">
                <a16:creationId xmlns:a16="http://schemas.microsoft.com/office/drawing/2014/main" id="{6A9AFA4C-7900-3746-A6EE-03CBCBCCA175}"/>
              </a:ext>
            </a:extLst>
          </p:cNvPr>
          <p:cNvSpPr>
            <a:spLocks noGrp="1"/>
          </p:cNvSpPr>
          <p:nvPr>
            <p:ph type="body" sz="quarter" idx="33" hasCustomPrompt="1"/>
          </p:nvPr>
        </p:nvSpPr>
        <p:spPr>
          <a:xfrm>
            <a:off x="8124288" y="2063735"/>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98" name="Text Placeholder 23">
            <a:extLst>
              <a:ext uri="{FF2B5EF4-FFF2-40B4-BE49-F238E27FC236}">
                <a16:creationId xmlns:a16="http://schemas.microsoft.com/office/drawing/2014/main" id="{7B5A0947-088E-3044-B48E-17B18188BFF5}"/>
              </a:ext>
            </a:extLst>
          </p:cNvPr>
          <p:cNvSpPr>
            <a:spLocks noGrp="1"/>
          </p:cNvSpPr>
          <p:nvPr>
            <p:ph type="body" sz="quarter" idx="34" hasCustomPrompt="1"/>
          </p:nvPr>
        </p:nvSpPr>
        <p:spPr>
          <a:xfrm>
            <a:off x="8124288" y="2664573"/>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9" name="Text Placeholder 23">
            <a:extLst>
              <a:ext uri="{FF2B5EF4-FFF2-40B4-BE49-F238E27FC236}">
                <a16:creationId xmlns:a16="http://schemas.microsoft.com/office/drawing/2014/main" id="{1A05A6E4-C6A9-1B4D-A0A1-D4C035EE14E3}"/>
              </a:ext>
            </a:extLst>
          </p:cNvPr>
          <p:cNvSpPr>
            <a:spLocks noGrp="1"/>
          </p:cNvSpPr>
          <p:nvPr>
            <p:ph type="body" sz="quarter" idx="35" hasCustomPrompt="1"/>
          </p:nvPr>
        </p:nvSpPr>
        <p:spPr>
          <a:xfrm>
            <a:off x="8118732" y="3866562"/>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00" name="Text Placeholder 23">
            <a:extLst>
              <a:ext uri="{FF2B5EF4-FFF2-40B4-BE49-F238E27FC236}">
                <a16:creationId xmlns:a16="http://schemas.microsoft.com/office/drawing/2014/main" id="{4D3597D1-3984-BF43-A1A3-D0AA83D49E45}"/>
              </a:ext>
            </a:extLst>
          </p:cNvPr>
          <p:cNvSpPr>
            <a:spLocks noGrp="1"/>
          </p:cNvSpPr>
          <p:nvPr>
            <p:ph type="body" sz="quarter" idx="36" hasCustomPrompt="1"/>
          </p:nvPr>
        </p:nvSpPr>
        <p:spPr>
          <a:xfrm>
            <a:off x="8118732" y="4467400"/>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01" name="Text Placeholder 23">
            <a:extLst>
              <a:ext uri="{FF2B5EF4-FFF2-40B4-BE49-F238E27FC236}">
                <a16:creationId xmlns:a16="http://schemas.microsoft.com/office/drawing/2014/main" id="{BE24CC84-3754-A640-9DE6-E4435B6D0F63}"/>
              </a:ext>
            </a:extLst>
          </p:cNvPr>
          <p:cNvSpPr>
            <a:spLocks noGrp="1"/>
          </p:cNvSpPr>
          <p:nvPr>
            <p:ph type="body" sz="quarter" idx="37" hasCustomPrompt="1"/>
          </p:nvPr>
        </p:nvSpPr>
        <p:spPr>
          <a:xfrm>
            <a:off x="5696092" y="124411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02" name="Text Placeholder 23">
            <a:extLst>
              <a:ext uri="{FF2B5EF4-FFF2-40B4-BE49-F238E27FC236}">
                <a16:creationId xmlns:a16="http://schemas.microsoft.com/office/drawing/2014/main" id="{F13A48ED-69DF-4F44-A0F6-446C1B8F4ECB}"/>
              </a:ext>
            </a:extLst>
          </p:cNvPr>
          <p:cNvSpPr>
            <a:spLocks noGrp="1"/>
          </p:cNvSpPr>
          <p:nvPr>
            <p:ph type="body" sz="quarter" idx="38" hasCustomPrompt="1"/>
          </p:nvPr>
        </p:nvSpPr>
        <p:spPr>
          <a:xfrm>
            <a:off x="5696092" y="211406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03" name="Text Placeholder 23">
            <a:extLst>
              <a:ext uri="{FF2B5EF4-FFF2-40B4-BE49-F238E27FC236}">
                <a16:creationId xmlns:a16="http://schemas.microsoft.com/office/drawing/2014/main" id="{457F4213-B76A-7545-9E8D-D17FE5D00518}"/>
              </a:ext>
            </a:extLst>
          </p:cNvPr>
          <p:cNvSpPr>
            <a:spLocks noGrp="1"/>
          </p:cNvSpPr>
          <p:nvPr>
            <p:ph type="body" sz="quarter" idx="39" hasCustomPrompt="1"/>
          </p:nvPr>
        </p:nvSpPr>
        <p:spPr>
          <a:xfrm>
            <a:off x="5696092" y="295976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04" name="Text Placeholder 23">
            <a:extLst>
              <a:ext uri="{FF2B5EF4-FFF2-40B4-BE49-F238E27FC236}">
                <a16:creationId xmlns:a16="http://schemas.microsoft.com/office/drawing/2014/main" id="{8E472319-57EC-4447-8931-2405B132BACD}"/>
              </a:ext>
            </a:extLst>
          </p:cNvPr>
          <p:cNvSpPr>
            <a:spLocks noGrp="1"/>
          </p:cNvSpPr>
          <p:nvPr>
            <p:ph type="body" sz="quarter" idx="40" hasCustomPrompt="1"/>
          </p:nvPr>
        </p:nvSpPr>
        <p:spPr>
          <a:xfrm>
            <a:off x="5696092" y="3843357"/>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05" name="Text Placeholder 23">
            <a:extLst>
              <a:ext uri="{FF2B5EF4-FFF2-40B4-BE49-F238E27FC236}">
                <a16:creationId xmlns:a16="http://schemas.microsoft.com/office/drawing/2014/main" id="{CCEC6FA1-DBBA-484C-A093-95CD2B28B440}"/>
              </a:ext>
            </a:extLst>
          </p:cNvPr>
          <p:cNvSpPr>
            <a:spLocks noGrp="1"/>
          </p:cNvSpPr>
          <p:nvPr>
            <p:ph type="body" sz="quarter" idx="41" hasCustomPrompt="1"/>
          </p:nvPr>
        </p:nvSpPr>
        <p:spPr>
          <a:xfrm>
            <a:off x="5696092" y="4673988"/>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05</a:t>
            </a:r>
          </a:p>
        </p:txBody>
      </p:sp>
    </p:spTree>
    <p:extLst>
      <p:ext uri="{BB962C8B-B14F-4D97-AF65-F5344CB8AC3E}">
        <p14:creationId xmlns:p14="http://schemas.microsoft.com/office/powerpoint/2010/main" val="14230607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67000">
                                          <p:cBhvr additive="base">
                                            <p:cTn id="7" dur="1000" fill="hold"/>
                                            <p:tgtEl>
                                              <p:spTgt spid="5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14:bounceEnd="67000">
                                          <p:cBhvr additive="base">
                                            <p:cTn id="11" dur="1000" fill="hold"/>
                                            <p:tgtEl>
                                              <p:spTgt spid="51"/>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52"/>
                                            </p:tgtEl>
                                            <p:attrNameLst>
                                              <p:attrName>style.visibility</p:attrName>
                                            </p:attrNameLst>
                                          </p:cBhvr>
                                          <p:to>
                                            <p:strVal val="visible"/>
                                          </p:to>
                                        </p:set>
                                        <p:anim calcmode="lin" valueType="num" p14:bounceEnd="67000">
                                          <p:cBhvr additive="base">
                                            <p:cTn id="15" dur="1000" fill="hold"/>
                                            <p:tgtEl>
                                              <p:spTgt spid="52"/>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14:bounceEnd="67000">
                                          <p:cBhvr additive="base">
                                            <p:cTn id="19" dur="1000" fill="hold"/>
                                            <p:tgtEl>
                                              <p:spTgt spid="53"/>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49"/>
                                            </p:tgtEl>
                                            <p:attrNameLst>
                                              <p:attrName>style.visibility</p:attrName>
                                            </p:attrNameLst>
                                          </p:cBhvr>
                                          <p:to>
                                            <p:strVal val="visible"/>
                                          </p:to>
                                        </p:set>
                                        <p:anim calcmode="lin" valueType="num" p14:bounceEnd="67000">
                                          <p:cBhvr additive="base">
                                            <p:cTn id="23" dur="1000" fill="hold"/>
                                            <p:tgtEl>
                                              <p:spTgt spid="49"/>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50"/>
                                            </p:tgtEl>
                                            <p:attrNameLst>
                                              <p:attrName>style.visibility</p:attrName>
                                            </p:attrNameLst>
                                          </p:cBhvr>
                                          <p:to>
                                            <p:strVal val="visible"/>
                                          </p:to>
                                        </p:set>
                                        <p:anim calcmode="lin" valueType="num" p14:bounceEnd="67000">
                                          <p:cBhvr additive="base">
                                            <p:cTn id="27" dur="1000" fill="hold"/>
                                            <p:tgtEl>
                                              <p:spTgt spid="50"/>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14:presetBounceEnd="67000">
                                      <p:stCondLst>
                                        <p:cond delay="1500"/>
                                      </p:stCondLst>
                                      <p:childTnLst>
                                        <p:set>
                                          <p:cBhvr>
                                            <p:cTn id="30" dur="1" fill="hold">
                                              <p:stCondLst>
                                                <p:cond delay="0"/>
                                              </p:stCondLst>
                                            </p:cTn>
                                            <p:tgtEl>
                                              <p:spTgt spid="48"/>
                                            </p:tgtEl>
                                            <p:attrNameLst>
                                              <p:attrName>style.visibility</p:attrName>
                                            </p:attrNameLst>
                                          </p:cBhvr>
                                          <p:to>
                                            <p:strVal val="visible"/>
                                          </p:to>
                                        </p:set>
                                        <p:anim calcmode="lin" valueType="num" p14:bounceEnd="67000">
                                          <p:cBhvr additive="base">
                                            <p:cTn id="31" dur="1000" fill="hold"/>
                                            <p:tgtEl>
                                              <p:spTgt spid="48"/>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2" presetClass="entr" presetSubtype="2" fill="hold" nodeType="withEffect">
                                      <p:stCondLst>
                                        <p:cond delay="500"/>
                                      </p:stCondLst>
                                      <p:childTnLst>
                                        <p:set>
                                          <p:cBhvr>
                                            <p:cTn id="34" dur="1" fill="hold">
                                              <p:stCondLst>
                                                <p:cond delay="0"/>
                                              </p:stCondLst>
                                            </p:cTn>
                                            <p:tgtEl>
                                              <p:spTgt spid="58"/>
                                            </p:tgtEl>
                                            <p:attrNameLst>
                                              <p:attrName>style.visibility</p:attrName>
                                            </p:attrNameLst>
                                          </p:cBhvr>
                                          <p:to>
                                            <p:strVal val="visible"/>
                                          </p:to>
                                        </p:set>
                                        <p:animEffect transition="in" filter="wipe(right)">
                                          <p:cBhvr>
                                            <p:cTn id="35" dur="500"/>
                                            <p:tgtEl>
                                              <p:spTgt spid="58"/>
                                            </p:tgtEl>
                                          </p:cBhvr>
                                        </p:animEffect>
                                      </p:childTnLst>
                                    </p:cTn>
                                  </p:par>
                                  <p:par>
                                    <p:cTn id="36" presetID="22" presetClass="entr" presetSubtype="8" fill="hold" nodeType="withEffect">
                                      <p:stCondLst>
                                        <p:cond delay="75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2" fill="hold" nodeType="withEffect">
                                      <p:stCondLst>
                                        <p:cond delay="1000"/>
                                      </p:stCondLst>
                                      <p:childTnLst>
                                        <p:set>
                                          <p:cBhvr>
                                            <p:cTn id="40" dur="1" fill="hold">
                                              <p:stCondLst>
                                                <p:cond delay="0"/>
                                              </p:stCondLst>
                                            </p:cTn>
                                            <p:tgtEl>
                                              <p:spTgt spid="61"/>
                                            </p:tgtEl>
                                            <p:attrNameLst>
                                              <p:attrName>style.visibility</p:attrName>
                                            </p:attrNameLst>
                                          </p:cBhvr>
                                          <p:to>
                                            <p:strVal val="visible"/>
                                          </p:to>
                                        </p:set>
                                        <p:animEffect transition="in" filter="wipe(right)">
                                          <p:cBhvr>
                                            <p:cTn id="41" dur="500"/>
                                            <p:tgtEl>
                                              <p:spTgt spid="61"/>
                                            </p:tgtEl>
                                          </p:cBhvr>
                                        </p:animEffect>
                                      </p:childTnLst>
                                    </p:cTn>
                                  </p:par>
                                  <p:par>
                                    <p:cTn id="42" presetID="22" presetClass="entr" presetSubtype="8" fill="hold" nodeType="withEffect">
                                      <p:stCondLst>
                                        <p:cond delay="1250"/>
                                      </p:stCondLst>
                                      <p:childTnLst>
                                        <p:set>
                                          <p:cBhvr>
                                            <p:cTn id="43" dur="1" fill="hold">
                                              <p:stCondLst>
                                                <p:cond delay="0"/>
                                              </p:stCondLst>
                                            </p:cTn>
                                            <p:tgtEl>
                                              <p:spTgt spid="70"/>
                                            </p:tgtEl>
                                            <p:attrNameLst>
                                              <p:attrName>style.visibility</p:attrName>
                                            </p:attrNameLst>
                                          </p:cBhvr>
                                          <p:to>
                                            <p:strVal val="visible"/>
                                          </p:to>
                                        </p:set>
                                        <p:animEffect transition="in" filter="wipe(left)">
                                          <p:cBhvr>
                                            <p:cTn id="44" dur="500"/>
                                            <p:tgtEl>
                                              <p:spTgt spid="70"/>
                                            </p:tgtEl>
                                          </p:cBhvr>
                                        </p:animEffect>
                                      </p:childTnLst>
                                    </p:cTn>
                                  </p:par>
                                  <p:par>
                                    <p:cTn id="45" presetID="22" presetClass="entr" presetSubtype="2" fill="hold" nodeType="withEffect">
                                      <p:stCondLst>
                                        <p:cond delay="1500"/>
                                      </p:stCondLst>
                                      <p:childTnLst>
                                        <p:set>
                                          <p:cBhvr>
                                            <p:cTn id="46" dur="1" fill="hold">
                                              <p:stCondLst>
                                                <p:cond delay="0"/>
                                              </p:stCondLst>
                                            </p:cTn>
                                            <p:tgtEl>
                                              <p:spTgt spid="64"/>
                                            </p:tgtEl>
                                            <p:attrNameLst>
                                              <p:attrName>style.visibility</p:attrName>
                                            </p:attrNameLst>
                                          </p:cBhvr>
                                          <p:to>
                                            <p:strVal val="visible"/>
                                          </p:to>
                                        </p:set>
                                        <p:animEffect transition="in" filter="wipe(right)">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ppt_x"/>
                                              </p:val>
                                            </p:tav>
                                            <p:tav tm="100000">
                                              <p:val>
                                                <p:strVal val="#ppt_x"/>
                                              </p:val>
                                            </p:tav>
                                          </p:tavLst>
                                        </p:anim>
                                        <p:anim calcmode="lin" valueType="num">
                                          <p:cBhvr additive="base">
                                            <p:cTn id="8" dur="10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1+#ppt_w/2"/>
                                              </p:val>
                                            </p:tav>
                                            <p:tav tm="100000">
                                              <p:val>
                                                <p:strVal val="#ppt_x"/>
                                              </p:val>
                                            </p:tav>
                                          </p:tavLst>
                                        </p:anim>
                                        <p:anim calcmode="lin" valueType="num">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000" fill="hold"/>
                                            <p:tgtEl>
                                              <p:spTgt spid="52"/>
                                            </p:tgtEl>
                                            <p:attrNameLst>
                                              <p:attrName>ppt_x</p:attrName>
                                            </p:attrNameLst>
                                          </p:cBhvr>
                                          <p:tavLst>
                                            <p:tav tm="0">
                                              <p:val>
                                                <p:strVal val="0-#ppt_w/2"/>
                                              </p:val>
                                            </p:tav>
                                            <p:tav tm="100000">
                                              <p:val>
                                                <p:strVal val="#ppt_x"/>
                                              </p:val>
                                            </p:tav>
                                          </p:tavLst>
                                        </p:anim>
                                        <p:anim calcmode="lin" valueType="num">
                                          <p:cBhvr additive="base">
                                            <p:cTn id="16" dur="10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1+#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0-#ppt_w/2"/>
                                              </p:val>
                                            </p:tav>
                                            <p:tav tm="100000">
                                              <p:val>
                                                <p:strVal val="#ppt_x"/>
                                              </p:val>
                                            </p:tav>
                                          </p:tavLst>
                                        </p:anim>
                                        <p:anim calcmode="lin" valueType="num">
                                          <p:cBhvr additive="base">
                                            <p:cTn id="24" dur="10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1000" fill="hold"/>
                                            <p:tgtEl>
                                              <p:spTgt spid="50"/>
                                            </p:tgtEl>
                                            <p:attrNameLst>
                                              <p:attrName>ppt_x</p:attrName>
                                            </p:attrNameLst>
                                          </p:cBhvr>
                                          <p:tavLst>
                                            <p:tav tm="0">
                                              <p:val>
                                                <p:strVal val="1+#ppt_w/2"/>
                                              </p:val>
                                            </p:tav>
                                            <p:tav tm="100000">
                                              <p:val>
                                                <p:strVal val="#ppt_x"/>
                                              </p:val>
                                            </p:tav>
                                          </p:tavLst>
                                        </p:anim>
                                        <p:anim calcmode="lin" valueType="num">
                                          <p:cBhvr additive="base">
                                            <p:cTn id="28" dur="10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stCondLst>
                                        <p:cond delay="15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2" presetClass="entr" presetSubtype="2" fill="hold" nodeType="withEffect">
                                      <p:stCondLst>
                                        <p:cond delay="500"/>
                                      </p:stCondLst>
                                      <p:childTnLst>
                                        <p:set>
                                          <p:cBhvr>
                                            <p:cTn id="34" dur="1" fill="hold">
                                              <p:stCondLst>
                                                <p:cond delay="0"/>
                                              </p:stCondLst>
                                            </p:cTn>
                                            <p:tgtEl>
                                              <p:spTgt spid="58"/>
                                            </p:tgtEl>
                                            <p:attrNameLst>
                                              <p:attrName>style.visibility</p:attrName>
                                            </p:attrNameLst>
                                          </p:cBhvr>
                                          <p:to>
                                            <p:strVal val="visible"/>
                                          </p:to>
                                        </p:set>
                                        <p:animEffect transition="in" filter="wipe(right)">
                                          <p:cBhvr>
                                            <p:cTn id="35" dur="500"/>
                                            <p:tgtEl>
                                              <p:spTgt spid="58"/>
                                            </p:tgtEl>
                                          </p:cBhvr>
                                        </p:animEffect>
                                      </p:childTnLst>
                                    </p:cTn>
                                  </p:par>
                                  <p:par>
                                    <p:cTn id="36" presetID="22" presetClass="entr" presetSubtype="8" fill="hold" nodeType="withEffect">
                                      <p:stCondLst>
                                        <p:cond delay="75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2" fill="hold" nodeType="withEffect">
                                      <p:stCondLst>
                                        <p:cond delay="1000"/>
                                      </p:stCondLst>
                                      <p:childTnLst>
                                        <p:set>
                                          <p:cBhvr>
                                            <p:cTn id="40" dur="1" fill="hold">
                                              <p:stCondLst>
                                                <p:cond delay="0"/>
                                              </p:stCondLst>
                                            </p:cTn>
                                            <p:tgtEl>
                                              <p:spTgt spid="61"/>
                                            </p:tgtEl>
                                            <p:attrNameLst>
                                              <p:attrName>style.visibility</p:attrName>
                                            </p:attrNameLst>
                                          </p:cBhvr>
                                          <p:to>
                                            <p:strVal val="visible"/>
                                          </p:to>
                                        </p:set>
                                        <p:animEffect transition="in" filter="wipe(right)">
                                          <p:cBhvr>
                                            <p:cTn id="41" dur="500"/>
                                            <p:tgtEl>
                                              <p:spTgt spid="61"/>
                                            </p:tgtEl>
                                          </p:cBhvr>
                                        </p:animEffect>
                                      </p:childTnLst>
                                    </p:cTn>
                                  </p:par>
                                  <p:par>
                                    <p:cTn id="42" presetID="22" presetClass="entr" presetSubtype="8" fill="hold" nodeType="withEffect">
                                      <p:stCondLst>
                                        <p:cond delay="1250"/>
                                      </p:stCondLst>
                                      <p:childTnLst>
                                        <p:set>
                                          <p:cBhvr>
                                            <p:cTn id="43" dur="1" fill="hold">
                                              <p:stCondLst>
                                                <p:cond delay="0"/>
                                              </p:stCondLst>
                                            </p:cTn>
                                            <p:tgtEl>
                                              <p:spTgt spid="70"/>
                                            </p:tgtEl>
                                            <p:attrNameLst>
                                              <p:attrName>style.visibility</p:attrName>
                                            </p:attrNameLst>
                                          </p:cBhvr>
                                          <p:to>
                                            <p:strVal val="visible"/>
                                          </p:to>
                                        </p:set>
                                        <p:animEffect transition="in" filter="wipe(left)">
                                          <p:cBhvr>
                                            <p:cTn id="44" dur="500"/>
                                            <p:tgtEl>
                                              <p:spTgt spid="70"/>
                                            </p:tgtEl>
                                          </p:cBhvr>
                                        </p:animEffect>
                                      </p:childTnLst>
                                    </p:cTn>
                                  </p:par>
                                  <p:par>
                                    <p:cTn id="45" presetID="22" presetClass="entr" presetSubtype="2" fill="hold" nodeType="withEffect">
                                      <p:stCondLst>
                                        <p:cond delay="1500"/>
                                      </p:stCondLst>
                                      <p:childTnLst>
                                        <p:set>
                                          <p:cBhvr>
                                            <p:cTn id="46" dur="1" fill="hold">
                                              <p:stCondLst>
                                                <p:cond delay="0"/>
                                              </p:stCondLst>
                                            </p:cTn>
                                            <p:tgtEl>
                                              <p:spTgt spid="64"/>
                                            </p:tgtEl>
                                            <p:attrNameLst>
                                              <p:attrName>style.visibility</p:attrName>
                                            </p:attrNameLst>
                                          </p:cBhvr>
                                          <p:to>
                                            <p:strVal val="visible"/>
                                          </p:to>
                                        </p:set>
                                        <p:animEffect transition="in" filter="wipe(right)">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Lst>
      </p:timing>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ight Bulb infographic">
    <p:spTree>
      <p:nvGrpSpPr>
        <p:cNvPr id="1" name=""/>
        <p:cNvGrpSpPr/>
        <p:nvPr/>
      </p:nvGrpSpPr>
      <p:grpSpPr>
        <a:xfrm>
          <a:off x="0" y="0"/>
          <a:ext cx="0" cy="0"/>
          <a:chOff x="0" y="0"/>
          <a:chExt cx="0" cy="0"/>
        </a:xfrm>
      </p:grpSpPr>
      <p:sp>
        <p:nvSpPr>
          <p:cNvPr id="59" name="Freeform 14">
            <a:extLst>
              <a:ext uri="{FF2B5EF4-FFF2-40B4-BE49-F238E27FC236}">
                <a16:creationId xmlns:a16="http://schemas.microsoft.com/office/drawing/2014/main" id="{0B4C7CFE-AC58-C34B-906D-EC693B7307A1}"/>
              </a:ext>
            </a:extLst>
          </p:cNvPr>
          <p:cNvSpPr>
            <a:spLocks/>
          </p:cNvSpPr>
          <p:nvPr userDrawn="1"/>
        </p:nvSpPr>
        <p:spPr bwMode="auto">
          <a:xfrm>
            <a:off x="5298662" y="4644780"/>
            <a:ext cx="1526146" cy="88613"/>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0" name="Freeform 15">
            <a:extLst>
              <a:ext uri="{FF2B5EF4-FFF2-40B4-BE49-F238E27FC236}">
                <a16:creationId xmlns:a16="http://schemas.microsoft.com/office/drawing/2014/main" id="{3DC082F6-5C51-7F47-9DA6-78A2001BA1A5}"/>
              </a:ext>
            </a:extLst>
          </p:cNvPr>
          <p:cNvSpPr>
            <a:spLocks/>
          </p:cNvSpPr>
          <p:nvPr userDrawn="1"/>
        </p:nvSpPr>
        <p:spPr bwMode="auto">
          <a:xfrm>
            <a:off x="5320887" y="4876555"/>
            <a:ext cx="1477346" cy="85069"/>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1" name="Freeform 16">
            <a:extLst>
              <a:ext uri="{FF2B5EF4-FFF2-40B4-BE49-F238E27FC236}">
                <a16:creationId xmlns:a16="http://schemas.microsoft.com/office/drawing/2014/main" id="{515AAE89-8F40-1646-AF07-657782675D5F}"/>
              </a:ext>
            </a:extLst>
          </p:cNvPr>
          <p:cNvSpPr>
            <a:spLocks/>
          </p:cNvSpPr>
          <p:nvPr userDrawn="1"/>
        </p:nvSpPr>
        <p:spPr bwMode="auto">
          <a:xfrm>
            <a:off x="5344699" y="5124205"/>
            <a:ext cx="1434460" cy="7798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2" name="Freeform 17">
            <a:extLst>
              <a:ext uri="{FF2B5EF4-FFF2-40B4-BE49-F238E27FC236}">
                <a16:creationId xmlns:a16="http://schemas.microsoft.com/office/drawing/2014/main" id="{CD63001B-8935-644C-87F6-ED17F5063721}"/>
              </a:ext>
            </a:extLst>
          </p:cNvPr>
          <p:cNvSpPr>
            <a:spLocks/>
          </p:cNvSpPr>
          <p:nvPr userDrawn="1"/>
        </p:nvSpPr>
        <p:spPr bwMode="auto">
          <a:xfrm>
            <a:off x="5363749" y="5355981"/>
            <a:ext cx="1409320" cy="10367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3" name="Freeform 8">
            <a:extLst>
              <a:ext uri="{FF2B5EF4-FFF2-40B4-BE49-F238E27FC236}">
                <a16:creationId xmlns:a16="http://schemas.microsoft.com/office/drawing/2014/main" id="{A90B2C25-EFDB-E549-BC03-3EB9AB30898C}"/>
              </a:ext>
            </a:extLst>
          </p:cNvPr>
          <p:cNvSpPr>
            <a:spLocks/>
          </p:cNvSpPr>
          <p:nvPr userDrawn="1"/>
        </p:nvSpPr>
        <p:spPr bwMode="auto">
          <a:xfrm>
            <a:off x="4529931" y="1265483"/>
            <a:ext cx="3114675" cy="703263"/>
          </a:xfrm>
          <a:custGeom>
            <a:avLst/>
            <a:gdLst>
              <a:gd name="T0" fmla="*/ 819 w 819"/>
              <a:gd name="T1" fmla="*/ 153 h 185"/>
              <a:gd name="T2" fmla="*/ 783 w 819"/>
              <a:gd name="T3" fmla="*/ 71 h 185"/>
              <a:gd name="T4" fmla="*/ 740 w 819"/>
              <a:gd name="T5" fmla="*/ 9 h 185"/>
              <a:gd name="T6" fmla="*/ 690 w 819"/>
              <a:gd name="T7" fmla="*/ 15 h 185"/>
              <a:gd name="T8" fmla="*/ 84 w 819"/>
              <a:gd name="T9" fmla="*/ 0 h 185"/>
              <a:gd name="T10" fmla="*/ 0 w 819"/>
              <a:gd name="T11" fmla="*/ 147 h 185"/>
              <a:gd name="T12" fmla="*/ 176 w 819"/>
              <a:gd name="T13" fmla="*/ 172 h 185"/>
              <a:gd name="T14" fmla="*/ 819 w 819"/>
              <a:gd name="T15" fmla="*/ 153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185">
                <a:moveTo>
                  <a:pt x="819" y="153"/>
                </a:moveTo>
                <a:cubicBezTo>
                  <a:pt x="810" y="125"/>
                  <a:pt x="798" y="97"/>
                  <a:pt x="783" y="71"/>
                </a:cubicBezTo>
                <a:cubicBezTo>
                  <a:pt x="771" y="49"/>
                  <a:pt x="756" y="28"/>
                  <a:pt x="740" y="9"/>
                </a:cubicBezTo>
                <a:cubicBezTo>
                  <a:pt x="723" y="11"/>
                  <a:pt x="707" y="13"/>
                  <a:pt x="690" y="15"/>
                </a:cubicBezTo>
                <a:cubicBezTo>
                  <a:pt x="488" y="39"/>
                  <a:pt x="280" y="48"/>
                  <a:pt x="84" y="0"/>
                </a:cubicBezTo>
                <a:cubicBezTo>
                  <a:pt x="44" y="43"/>
                  <a:pt x="16" y="93"/>
                  <a:pt x="0" y="147"/>
                </a:cubicBezTo>
                <a:cubicBezTo>
                  <a:pt x="57" y="163"/>
                  <a:pt x="117" y="168"/>
                  <a:pt x="176" y="172"/>
                </a:cubicBezTo>
                <a:cubicBezTo>
                  <a:pt x="390" y="185"/>
                  <a:pt x="606" y="179"/>
                  <a:pt x="819" y="15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9">
            <a:extLst>
              <a:ext uri="{FF2B5EF4-FFF2-40B4-BE49-F238E27FC236}">
                <a16:creationId xmlns:a16="http://schemas.microsoft.com/office/drawing/2014/main" id="{C88D4872-CFBB-3E4D-B151-8C03D85FEACF}"/>
              </a:ext>
            </a:extLst>
          </p:cNvPr>
          <p:cNvSpPr>
            <a:spLocks/>
          </p:cNvSpPr>
          <p:nvPr userDrawn="1"/>
        </p:nvSpPr>
        <p:spPr bwMode="auto">
          <a:xfrm>
            <a:off x="5036343" y="3689595"/>
            <a:ext cx="2139950" cy="771525"/>
          </a:xfrm>
          <a:custGeom>
            <a:avLst/>
            <a:gdLst>
              <a:gd name="T0" fmla="*/ 31 w 563"/>
              <a:gd name="T1" fmla="*/ 8 h 203"/>
              <a:gd name="T2" fmla="*/ 0 w 563"/>
              <a:gd name="T3" fmla="*/ 1 h 203"/>
              <a:gd name="T4" fmla="*/ 7 w 563"/>
              <a:gd name="T5" fmla="*/ 12 h 203"/>
              <a:gd name="T6" fmla="*/ 53 w 563"/>
              <a:gd name="T7" fmla="*/ 167 h 203"/>
              <a:gd name="T8" fmla="*/ 515 w 563"/>
              <a:gd name="T9" fmla="*/ 170 h 203"/>
              <a:gd name="T10" fmla="*/ 521 w 563"/>
              <a:gd name="T11" fmla="*/ 97 h 203"/>
              <a:gd name="T12" fmla="*/ 528 w 563"/>
              <a:gd name="T13" fmla="*/ 67 h 203"/>
              <a:gd name="T14" fmla="*/ 540 w 563"/>
              <a:gd name="T15" fmla="*/ 39 h 203"/>
              <a:gd name="T16" fmla="*/ 563 w 563"/>
              <a:gd name="T17" fmla="*/ 0 h 203"/>
              <a:gd name="T18" fmla="*/ 31 w 563"/>
              <a:gd name="T19"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203">
                <a:moveTo>
                  <a:pt x="31" y="8"/>
                </a:moveTo>
                <a:cubicBezTo>
                  <a:pt x="21" y="5"/>
                  <a:pt x="10" y="3"/>
                  <a:pt x="0" y="1"/>
                </a:cubicBezTo>
                <a:cubicBezTo>
                  <a:pt x="2" y="4"/>
                  <a:pt x="4" y="8"/>
                  <a:pt x="7" y="12"/>
                </a:cubicBezTo>
                <a:cubicBezTo>
                  <a:pt x="33" y="60"/>
                  <a:pt x="54" y="112"/>
                  <a:pt x="53" y="167"/>
                </a:cubicBezTo>
                <a:cubicBezTo>
                  <a:pt x="206" y="203"/>
                  <a:pt x="359" y="194"/>
                  <a:pt x="515" y="170"/>
                </a:cubicBezTo>
                <a:cubicBezTo>
                  <a:pt x="515" y="146"/>
                  <a:pt x="517" y="121"/>
                  <a:pt x="521" y="97"/>
                </a:cubicBezTo>
                <a:cubicBezTo>
                  <a:pt x="523" y="87"/>
                  <a:pt x="525" y="77"/>
                  <a:pt x="528" y="67"/>
                </a:cubicBezTo>
                <a:cubicBezTo>
                  <a:pt x="531" y="58"/>
                  <a:pt x="536" y="48"/>
                  <a:pt x="540" y="39"/>
                </a:cubicBezTo>
                <a:cubicBezTo>
                  <a:pt x="547" y="26"/>
                  <a:pt x="555" y="13"/>
                  <a:pt x="563" y="0"/>
                </a:cubicBezTo>
                <a:cubicBezTo>
                  <a:pt x="386" y="25"/>
                  <a:pt x="205" y="47"/>
                  <a:pt x="31" y="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5" name="Freeform 10">
            <a:extLst>
              <a:ext uri="{FF2B5EF4-FFF2-40B4-BE49-F238E27FC236}">
                <a16:creationId xmlns:a16="http://schemas.microsoft.com/office/drawing/2014/main" id="{3E0437FE-A2A8-E94D-BF95-B62B46E93862}"/>
              </a:ext>
            </a:extLst>
          </p:cNvPr>
          <p:cNvSpPr>
            <a:spLocks/>
          </p:cNvSpPr>
          <p:nvPr userDrawn="1"/>
        </p:nvSpPr>
        <p:spPr bwMode="auto">
          <a:xfrm>
            <a:off x="4849018" y="713033"/>
            <a:ext cx="2493963" cy="735013"/>
          </a:xfrm>
          <a:custGeom>
            <a:avLst/>
            <a:gdLst>
              <a:gd name="T0" fmla="*/ 606 w 656"/>
              <a:gd name="T1" fmla="*/ 160 h 193"/>
              <a:gd name="T2" fmla="*/ 656 w 656"/>
              <a:gd name="T3" fmla="*/ 154 h 193"/>
              <a:gd name="T4" fmla="*/ 406 w 656"/>
              <a:gd name="T5" fmla="*/ 9 h 193"/>
              <a:gd name="T6" fmla="*/ 311 w 656"/>
              <a:gd name="T7" fmla="*/ 1 h 193"/>
              <a:gd name="T8" fmla="*/ 106 w 656"/>
              <a:gd name="T9" fmla="*/ 63 h 193"/>
              <a:gd name="T10" fmla="*/ 21 w 656"/>
              <a:gd name="T11" fmla="*/ 124 h 193"/>
              <a:gd name="T12" fmla="*/ 0 w 656"/>
              <a:gd name="T13" fmla="*/ 145 h 193"/>
              <a:gd name="T14" fmla="*/ 606 w 656"/>
              <a:gd name="T15" fmla="*/ 16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6" h="193">
                <a:moveTo>
                  <a:pt x="606" y="160"/>
                </a:moveTo>
                <a:cubicBezTo>
                  <a:pt x="623" y="158"/>
                  <a:pt x="639" y="156"/>
                  <a:pt x="656" y="154"/>
                </a:cubicBezTo>
                <a:cubicBezTo>
                  <a:pt x="593" y="80"/>
                  <a:pt x="502" y="29"/>
                  <a:pt x="406" y="9"/>
                </a:cubicBezTo>
                <a:cubicBezTo>
                  <a:pt x="375" y="3"/>
                  <a:pt x="343" y="0"/>
                  <a:pt x="311" y="1"/>
                </a:cubicBezTo>
                <a:cubicBezTo>
                  <a:pt x="239" y="3"/>
                  <a:pt x="169" y="27"/>
                  <a:pt x="106" y="63"/>
                </a:cubicBezTo>
                <a:cubicBezTo>
                  <a:pt x="76" y="80"/>
                  <a:pt x="47" y="100"/>
                  <a:pt x="21" y="124"/>
                </a:cubicBezTo>
                <a:cubicBezTo>
                  <a:pt x="14" y="131"/>
                  <a:pt x="6" y="138"/>
                  <a:pt x="0" y="145"/>
                </a:cubicBezTo>
                <a:cubicBezTo>
                  <a:pt x="196" y="193"/>
                  <a:pt x="404" y="184"/>
                  <a:pt x="606" y="16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6" name="Freeform 11">
            <a:extLst>
              <a:ext uri="{FF2B5EF4-FFF2-40B4-BE49-F238E27FC236}">
                <a16:creationId xmlns:a16="http://schemas.microsoft.com/office/drawing/2014/main" id="{AE0A0872-F49B-E24C-AB67-81A19A44F5E4}"/>
              </a:ext>
            </a:extLst>
          </p:cNvPr>
          <p:cNvSpPr>
            <a:spLocks/>
          </p:cNvSpPr>
          <p:nvPr userDrawn="1"/>
        </p:nvSpPr>
        <p:spPr bwMode="auto">
          <a:xfrm>
            <a:off x="4647406" y="3030783"/>
            <a:ext cx="2951163" cy="836613"/>
          </a:xfrm>
          <a:custGeom>
            <a:avLst/>
            <a:gdLst>
              <a:gd name="T0" fmla="*/ 308 w 776"/>
              <a:gd name="T1" fmla="*/ 40 h 220"/>
              <a:gd name="T2" fmla="*/ 0 w 776"/>
              <a:gd name="T3" fmla="*/ 0 h 220"/>
              <a:gd name="T4" fmla="*/ 23 w 776"/>
              <a:gd name="T5" fmla="*/ 45 h 220"/>
              <a:gd name="T6" fmla="*/ 102 w 776"/>
              <a:gd name="T7" fmla="*/ 174 h 220"/>
              <a:gd name="T8" fmla="*/ 133 w 776"/>
              <a:gd name="T9" fmla="*/ 181 h 220"/>
              <a:gd name="T10" fmla="*/ 665 w 776"/>
              <a:gd name="T11" fmla="*/ 173 h 220"/>
              <a:gd name="T12" fmla="*/ 740 w 776"/>
              <a:gd name="T13" fmla="*/ 64 h 220"/>
              <a:gd name="T14" fmla="*/ 776 w 776"/>
              <a:gd name="T15" fmla="*/ 6 h 220"/>
              <a:gd name="T16" fmla="*/ 308 w 776"/>
              <a:gd name="T17" fmla="*/ 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220">
                <a:moveTo>
                  <a:pt x="308" y="40"/>
                </a:moveTo>
                <a:cubicBezTo>
                  <a:pt x="204" y="39"/>
                  <a:pt x="99" y="32"/>
                  <a:pt x="0" y="0"/>
                </a:cubicBezTo>
                <a:cubicBezTo>
                  <a:pt x="7" y="15"/>
                  <a:pt x="15" y="30"/>
                  <a:pt x="23" y="45"/>
                </a:cubicBezTo>
                <a:cubicBezTo>
                  <a:pt x="48" y="89"/>
                  <a:pt x="77" y="130"/>
                  <a:pt x="102" y="174"/>
                </a:cubicBezTo>
                <a:cubicBezTo>
                  <a:pt x="112" y="176"/>
                  <a:pt x="123" y="178"/>
                  <a:pt x="133" y="181"/>
                </a:cubicBezTo>
                <a:cubicBezTo>
                  <a:pt x="307" y="220"/>
                  <a:pt x="488" y="198"/>
                  <a:pt x="665" y="173"/>
                </a:cubicBezTo>
                <a:cubicBezTo>
                  <a:pt x="688" y="136"/>
                  <a:pt x="714" y="100"/>
                  <a:pt x="740" y="64"/>
                </a:cubicBezTo>
                <a:cubicBezTo>
                  <a:pt x="753" y="45"/>
                  <a:pt x="765" y="26"/>
                  <a:pt x="776" y="6"/>
                </a:cubicBezTo>
                <a:cubicBezTo>
                  <a:pt x="621" y="30"/>
                  <a:pt x="465" y="42"/>
                  <a:pt x="308" y="4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12">
            <a:extLst>
              <a:ext uri="{FF2B5EF4-FFF2-40B4-BE49-F238E27FC236}">
                <a16:creationId xmlns:a16="http://schemas.microsoft.com/office/drawing/2014/main" id="{DCBC98DA-9CCA-2D4C-A1D2-0EEC83543C8C}"/>
              </a:ext>
            </a:extLst>
          </p:cNvPr>
          <p:cNvSpPr>
            <a:spLocks/>
          </p:cNvSpPr>
          <p:nvPr userDrawn="1"/>
        </p:nvSpPr>
        <p:spPr bwMode="auto">
          <a:xfrm>
            <a:off x="4458493" y="1824283"/>
            <a:ext cx="3292475" cy="825500"/>
          </a:xfrm>
          <a:custGeom>
            <a:avLst/>
            <a:gdLst>
              <a:gd name="T0" fmla="*/ 838 w 866"/>
              <a:gd name="T1" fmla="*/ 6 h 217"/>
              <a:gd name="T2" fmla="*/ 195 w 866"/>
              <a:gd name="T3" fmla="*/ 25 h 217"/>
              <a:gd name="T4" fmla="*/ 19 w 866"/>
              <a:gd name="T5" fmla="*/ 0 h 217"/>
              <a:gd name="T6" fmla="*/ 5 w 866"/>
              <a:gd name="T7" fmla="*/ 151 h 217"/>
              <a:gd name="T8" fmla="*/ 7 w 866"/>
              <a:gd name="T9" fmla="*/ 164 h 217"/>
              <a:gd name="T10" fmla="*/ 527 w 866"/>
              <a:gd name="T11" fmla="*/ 204 h 217"/>
              <a:gd name="T12" fmla="*/ 866 w 866"/>
              <a:gd name="T13" fmla="*/ 155 h 217"/>
              <a:gd name="T14" fmla="*/ 849 w 866"/>
              <a:gd name="T15" fmla="*/ 44 h 217"/>
              <a:gd name="T16" fmla="*/ 838 w 866"/>
              <a:gd name="T17"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6" h="217">
                <a:moveTo>
                  <a:pt x="838" y="6"/>
                </a:moveTo>
                <a:cubicBezTo>
                  <a:pt x="625" y="32"/>
                  <a:pt x="409" y="38"/>
                  <a:pt x="195" y="25"/>
                </a:cubicBezTo>
                <a:cubicBezTo>
                  <a:pt x="136" y="21"/>
                  <a:pt x="76" y="16"/>
                  <a:pt x="19" y="0"/>
                </a:cubicBezTo>
                <a:cubicBezTo>
                  <a:pt x="5" y="48"/>
                  <a:pt x="0" y="100"/>
                  <a:pt x="5" y="151"/>
                </a:cubicBezTo>
                <a:cubicBezTo>
                  <a:pt x="6" y="155"/>
                  <a:pt x="6" y="160"/>
                  <a:pt x="7" y="164"/>
                </a:cubicBezTo>
                <a:cubicBezTo>
                  <a:pt x="177" y="203"/>
                  <a:pt x="353" y="217"/>
                  <a:pt x="527" y="204"/>
                </a:cubicBezTo>
                <a:cubicBezTo>
                  <a:pt x="641" y="196"/>
                  <a:pt x="754" y="176"/>
                  <a:pt x="866" y="155"/>
                </a:cubicBezTo>
                <a:cubicBezTo>
                  <a:pt x="865" y="118"/>
                  <a:pt x="858" y="80"/>
                  <a:pt x="849" y="44"/>
                </a:cubicBezTo>
                <a:cubicBezTo>
                  <a:pt x="846" y="31"/>
                  <a:pt x="842" y="19"/>
                  <a:pt x="838"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13">
            <a:extLst>
              <a:ext uri="{FF2B5EF4-FFF2-40B4-BE49-F238E27FC236}">
                <a16:creationId xmlns:a16="http://schemas.microsoft.com/office/drawing/2014/main" id="{1E5451CB-1EE2-D649-886C-BA8A37F23103}"/>
              </a:ext>
            </a:extLst>
          </p:cNvPr>
          <p:cNvSpPr>
            <a:spLocks/>
          </p:cNvSpPr>
          <p:nvPr userDrawn="1"/>
        </p:nvSpPr>
        <p:spPr bwMode="auto">
          <a:xfrm>
            <a:off x="4483893" y="2414833"/>
            <a:ext cx="3267075" cy="776288"/>
          </a:xfrm>
          <a:custGeom>
            <a:avLst/>
            <a:gdLst>
              <a:gd name="T0" fmla="*/ 0 w 859"/>
              <a:gd name="T1" fmla="*/ 9 h 204"/>
              <a:gd name="T2" fmla="*/ 43 w 859"/>
              <a:gd name="T3" fmla="*/ 162 h 204"/>
              <a:gd name="T4" fmla="*/ 351 w 859"/>
              <a:gd name="T5" fmla="*/ 202 h 204"/>
              <a:gd name="T6" fmla="*/ 819 w 859"/>
              <a:gd name="T7" fmla="*/ 168 h 204"/>
              <a:gd name="T8" fmla="*/ 855 w 859"/>
              <a:gd name="T9" fmla="*/ 66 h 204"/>
              <a:gd name="T10" fmla="*/ 859 w 859"/>
              <a:gd name="T11" fmla="*/ 0 h 204"/>
              <a:gd name="T12" fmla="*/ 520 w 859"/>
              <a:gd name="T13" fmla="*/ 49 h 204"/>
              <a:gd name="T14" fmla="*/ 0 w 859"/>
              <a:gd name="T15" fmla="*/ 9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204">
                <a:moveTo>
                  <a:pt x="0" y="9"/>
                </a:moveTo>
                <a:cubicBezTo>
                  <a:pt x="6" y="62"/>
                  <a:pt x="22" y="113"/>
                  <a:pt x="43" y="162"/>
                </a:cubicBezTo>
                <a:cubicBezTo>
                  <a:pt x="142" y="194"/>
                  <a:pt x="247" y="201"/>
                  <a:pt x="351" y="202"/>
                </a:cubicBezTo>
                <a:cubicBezTo>
                  <a:pt x="508" y="204"/>
                  <a:pt x="664" y="192"/>
                  <a:pt x="819" y="168"/>
                </a:cubicBezTo>
                <a:cubicBezTo>
                  <a:pt x="837" y="137"/>
                  <a:pt x="850" y="103"/>
                  <a:pt x="855" y="66"/>
                </a:cubicBezTo>
                <a:cubicBezTo>
                  <a:pt x="858" y="44"/>
                  <a:pt x="859" y="22"/>
                  <a:pt x="859" y="0"/>
                </a:cubicBezTo>
                <a:cubicBezTo>
                  <a:pt x="747" y="21"/>
                  <a:pt x="634" y="41"/>
                  <a:pt x="520" y="49"/>
                </a:cubicBezTo>
                <a:cubicBezTo>
                  <a:pt x="346" y="62"/>
                  <a:pt x="170" y="48"/>
                  <a:pt x="0" y="9"/>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90" name="Group 89">
            <a:extLst>
              <a:ext uri="{FF2B5EF4-FFF2-40B4-BE49-F238E27FC236}">
                <a16:creationId xmlns:a16="http://schemas.microsoft.com/office/drawing/2014/main" id="{C52993AF-9B96-EF44-A87E-9D1321CD21EA}"/>
              </a:ext>
            </a:extLst>
          </p:cNvPr>
          <p:cNvGrpSpPr/>
          <p:nvPr userDrawn="1"/>
        </p:nvGrpSpPr>
        <p:grpSpPr>
          <a:xfrm>
            <a:off x="5241131" y="4319833"/>
            <a:ext cx="1749425" cy="1587500"/>
            <a:chOff x="5208588" y="4741863"/>
            <a:chExt cx="1749425" cy="1587500"/>
          </a:xfrm>
        </p:grpSpPr>
        <p:sp>
          <p:nvSpPr>
            <p:cNvPr id="91" name="Freeform 6">
              <a:extLst>
                <a:ext uri="{FF2B5EF4-FFF2-40B4-BE49-F238E27FC236}">
                  <a16:creationId xmlns:a16="http://schemas.microsoft.com/office/drawing/2014/main" id="{DC2C055F-F2A8-DF48-90A4-C509C04B7789}"/>
                </a:ext>
              </a:extLst>
            </p:cNvPr>
            <p:cNvSpPr>
              <a:spLocks/>
            </p:cNvSpPr>
            <p:nvPr/>
          </p:nvSpPr>
          <p:spPr bwMode="auto">
            <a:xfrm>
              <a:off x="5208588" y="4741863"/>
              <a:ext cx="1749425" cy="263525"/>
            </a:xfrm>
            <a:custGeom>
              <a:avLst/>
              <a:gdLst>
                <a:gd name="T0" fmla="*/ 0 w 460"/>
                <a:gd name="T1" fmla="*/ 0 h 69"/>
                <a:gd name="T2" fmla="*/ 5 w 460"/>
                <a:gd name="T3" fmla="*/ 34 h 69"/>
                <a:gd name="T4" fmla="*/ 10 w 460"/>
                <a:gd name="T5" fmla="*/ 49 h 69"/>
                <a:gd name="T6" fmla="*/ 40 w 460"/>
                <a:gd name="T7" fmla="*/ 60 h 69"/>
                <a:gd name="T8" fmla="*/ 433 w 460"/>
                <a:gd name="T9" fmla="*/ 60 h 69"/>
                <a:gd name="T10" fmla="*/ 453 w 460"/>
                <a:gd name="T11" fmla="*/ 54 h 69"/>
                <a:gd name="T12" fmla="*/ 457 w 460"/>
                <a:gd name="T13" fmla="*/ 38 h 69"/>
                <a:gd name="T14" fmla="*/ 460 w 460"/>
                <a:gd name="T15" fmla="*/ 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69">
                  <a:moveTo>
                    <a:pt x="0" y="0"/>
                  </a:moveTo>
                  <a:cubicBezTo>
                    <a:pt x="2" y="11"/>
                    <a:pt x="4" y="23"/>
                    <a:pt x="5" y="34"/>
                  </a:cubicBezTo>
                  <a:cubicBezTo>
                    <a:pt x="6" y="39"/>
                    <a:pt x="7" y="45"/>
                    <a:pt x="10" y="49"/>
                  </a:cubicBezTo>
                  <a:cubicBezTo>
                    <a:pt x="16" y="58"/>
                    <a:pt x="29" y="59"/>
                    <a:pt x="40" y="60"/>
                  </a:cubicBezTo>
                  <a:cubicBezTo>
                    <a:pt x="171" y="66"/>
                    <a:pt x="302" y="69"/>
                    <a:pt x="433" y="60"/>
                  </a:cubicBezTo>
                  <a:cubicBezTo>
                    <a:pt x="440" y="60"/>
                    <a:pt x="448" y="59"/>
                    <a:pt x="453" y="54"/>
                  </a:cubicBezTo>
                  <a:cubicBezTo>
                    <a:pt x="456" y="49"/>
                    <a:pt x="457" y="44"/>
                    <a:pt x="457" y="38"/>
                  </a:cubicBezTo>
                  <a:cubicBezTo>
                    <a:pt x="458" y="27"/>
                    <a:pt x="459" y="15"/>
                    <a:pt x="460" y="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7">
              <a:extLst>
                <a:ext uri="{FF2B5EF4-FFF2-40B4-BE49-F238E27FC236}">
                  <a16:creationId xmlns:a16="http://schemas.microsoft.com/office/drawing/2014/main" id="{B34A371B-C474-AA47-AC20-943E31D8444B}"/>
                </a:ext>
              </a:extLst>
            </p:cNvPr>
            <p:cNvSpPr>
              <a:spLocks/>
            </p:cNvSpPr>
            <p:nvPr/>
          </p:nvSpPr>
          <p:spPr bwMode="auto">
            <a:xfrm>
              <a:off x="6824663" y="4981575"/>
              <a:ext cx="49213" cy="95250"/>
            </a:xfrm>
            <a:custGeom>
              <a:avLst/>
              <a:gdLst>
                <a:gd name="T0" fmla="*/ 0 w 13"/>
                <a:gd name="T1" fmla="*/ 25 h 25"/>
                <a:gd name="T2" fmla="*/ 13 w 13"/>
                <a:gd name="T3" fmla="*/ 0 h 25"/>
              </a:gdLst>
              <a:ahLst/>
              <a:cxnLst>
                <a:cxn ang="0">
                  <a:pos x="T0" y="T1"/>
                </a:cxn>
                <a:cxn ang="0">
                  <a:pos x="T2" y="T3"/>
                </a:cxn>
              </a:cxnLst>
              <a:rect l="0" t="0" r="r" b="b"/>
              <a:pathLst>
                <a:path w="13" h="25">
                  <a:moveTo>
                    <a:pt x="0" y="25"/>
                  </a:moveTo>
                  <a:cubicBezTo>
                    <a:pt x="4" y="17"/>
                    <a:pt x="9" y="8"/>
                    <a:pt x="1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3" name="Freeform 14">
              <a:extLst>
                <a:ext uri="{FF2B5EF4-FFF2-40B4-BE49-F238E27FC236}">
                  <a16:creationId xmlns:a16="http://schemas.microsoft.com/office/drawing/2014/main" id="{39D309AA-5A66-E349-BD6E-849B6120ECC0}"/>
                </a:ext>
              </a:extLst>
            </p:cNvPr>
            <p:cNvSpPr>
              <a:spLocks/>
            </p:cNvSpPr>
            <p:nvPr/>
          </p:nvSpPr>
          <p:spPr bwMode="auto">
            <a:xfrm>
              <a:off x="5265738" y="5070475"/>
              <a:ext cx="1638300" cy="158750"/>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4" name="Freeform 15">
              <a:extLst>
                <a:ext uri="{FF2B5EF4-FFF2-40B4-BE49-F238E27FC236}">
                  <a16:creationId xmlns:a16="http://schemas.microsoft.com/office/drawing/2014/main" id="{716B547D-EBE8-2C4B-B2F5-A6AC3AE8C8A7}"/>
                </a:ext>
              </a:extLst>
            </p:cNvPr>
            <p:cNvSpPr>
              <a:spLocks/>
            </p:cNvSpPr>
            <p:nvPr/>
          </p:nvSpPr>
          <p:spPr bwMode="auto">
            <a:xfrm>
              <a:off x="5287963" y="5302250"/>
              <a:ext cx="1585913" cy="152400"/>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16">
              <a:extLst>
                <a:ext uri="{FF2B5EF4-FFF2-40B4-BE49-F238E27FC236}">
                  <a16:creationId xmlns:a16="http://schemas.microsoft.com/office/drawing/2014/main" id="{A8261311-987D-FA48-A9B1-191E9BA7CFE0}"/>
                </a:ext>
              </a:extLst>
            </p:cNvPr>
            <p:cNvSpPr>
              <a:spLocks/>
            </p:cNvSpPr>
            <p:nvPr/>
          </p:nvSpPr>
          <p:spPr bwMode="auto">
            <a:xfrm>
              <a:off x="5311775" y="5549900"/>
              <a:ext cx="1539875" cy="13970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6" name="Freeform 17">
              <a:extLst>
                <a:ext uri="{FF2B5EF4-FFF2-40B4-BE49-F238E27FC236}">
                  <a16:creationId xmlns:a16="http://schemas.microsoft.com/office/drawing/2014/main" id="{BCAE53A9-DBB2-164E-B0C0-22C25D12AE16}"/>
                </a:ext>
              </a:extLst>
            </p:cNvPr>
            <p:cNvSpPr>
              <a:spLocks/>
            </p:cNvSpPr>
            <p:nvPr/>
          </p:nvSpPr>
          <p:spPr bwMode="auto">
            <a:xfrm>
              <a:off x="5330825" y="5781675"/>
              <a:ext cx="1512888" cy="18573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Freeform 18">
              <a:extLst>
                <a:ext uri="{FF2B5EF4-FFF2-40B4-BE49-F238E27FC236}">
                  <a16:creationId xmlns:a16="http://schemas.microsoft.com/office/drawing/2014/main" id="{B2B36CC6-8697-6A4D-BC69-1423BD5BB049}"/>
                </a:ext>
              </a:extLst>
            </p:cNvPr>
            <p:cNvSpPr>
              <a:spLocks/>
            </p:cNvSpPr>
            <p:nvPr/>
          </p:nvSpPr>
          <p:spPr bwMode="auto">
            <a:xfrm>
              <a:off x="6257925" y="5937250"/>
              <a:ext cx="444500" cy="357188"/>
            </a:xfrm>
            <a:custGeom>
              <a:avLst/>
              <a:gdLst>
                <a:gd name="T0" fmla="*/ 0 w 117"/>
                <a:gd name="T1" fmla="*/ 94 h 94"/>
                <a:gd name="T2" fmla="*/ 117 w 117"/>
                <a:gd name="T3" fmla="*/ 0 h 94"/>
              </a:gdLst>
              <a:ahLst/>
              <a:cxnLst>
                <a:cxn ang="0">
                  <a:pos x="T0" y="T1"/>
                </a:cxn>
                <a:cxn ang="0">
                  <a:pos x="T2" y="T3"/>
                </a:cxn>
              </a:cxnLst>
              <a:rect l="0" t="0" r="r" b="b"/>
              <a:pathLst>
                <a:path w="117" h="94">
                  <a:moveTo>
                    <a:pt x="0" y="94"/>
                  </a:moveTo>
                  <a:cubicBezTo>
                    <a:pt x="43" y="68"/>
                    <a:pt x="82" y="36"/>
                    <a:pt x="11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8" name="Freeform 19">
              <a:extLst>
                <a:ext uri="{FF2B5EF4-FFF2-40B4-BE49-F238E27FC236}">
                  <a16:creationId xmlns:a16="http://schemas.microsoft.com/office/drawing/2014/main" id="{C2AE3142-BEB8-7948-A434-7E5133C77E73}"/>
                </a:ext>
              </a:extLst>
            </p:cNvPr>
            <p:cNvSpPr>
              <a:spLocks/>
            </p:cNvSpPr>
            <p:nvPr/>
          </p:nvSpPr>
          <p:spPr bwMode="auto">
            <a:xfrm>
              <a:off x="5892800" y="6291263"/>
              <a:ext cx="365125" cy="38100"/>
            </a:xfrm>
            <a:custGeom>
              <a:avLst/>
              <a:gdLst>
                <a:gd name="T0" fmla="*/ 0 w 96"/>
                <a:gd name="T1" fmla="*/ 0 h 10"/>
                <a:gd name="T2" fmla="*/ 62 w 96"/>
                <a:gd name="T3" fmla="*/ 10 h 10"/>
                <a:gd name="T4" fmla="*/ 82 w 96"/>
                <a:gd name="T5" fmla="*/ 8 h 10"/>
                <a:gd name="T6" fmla="*/ 96 w 96"/>
                <a:gd name="T7" fmla="*/ 1 h 10"/>
              </a:gdLst>
              <a:ahLst/>
              <a:cxnLst>
                <a:cxn ang="0">
                  <a:pos x="T0" y="T1"/>
                </a:cxn>
                <a:cxn ang="0">
                  <a:pos x="T2" y="T3"/>
                </a:cxn>
                <a:cxn ang="0">
                  <a:pos x="T4" y="T5"/>
                </a:cxn>
                <a:cxn ang="0">
                  <a:pos x="T6" y="T7"/>
                </a:cxn>
              </a:cxnLst>
              <a:rect l="0" t="0" r="r" b="b"/>
              <a:pathLst>
                <a:path w="96" h="10">
                  <a:moveTo>
                    <a:pt x="0" y="0"/>
                  </a:moveTo>
                  <a:cubicBezTo>
                    <a:pt x="19" y="8"/>
                    <a:pt x="41" y="10"/>
                    <a:pt x="62" y="10"/>
                  </a:cubicBezTo>
                  <a:cubicBezTo>
                    <a:pt x="69" y="10"/>
                    <a:pt x="75" y="10"/>
                    <a:pt x="82" y="8"/>
                  </a:cubicBezTo>
                  <a:cubicBezTo>
                    <a:pt x="87" y="7"/>
                    <a:pt x="91" y="4"/>
                    <a:pt x="96" y="1"/>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9" name="Freeform 20">
              <a:extLst>
                <a:ext uri="{FF2B5EF4-FFF2-40B4-BE49-F238E27FC236}">
                  <a16:creationId xmlns:a16="http://schemas.microsoft.com/office/drawing/2014/main" id="{A9DC7330-F69D-F14B-97AA-9978DD3217A4}"/>
                </a:ext>
              </a:extLst>
            </p:cNvPr>
            <p:cNvSpPr>
              <a:spLocks/>
            </p:cNvSpPr>
            <p:nvPr/>
          </p:nvSpPr>
          <p:spPr bwMode="auto">
            <a:xfrm>
              <a:off x="5448300" y="5937250"/>
              <a:ext cx="444500" cy="354013"/>
            </a:xfrm>
            <a:custGeom>
              <a:avLst/>
              <a:gdLst>
                <a:gd name="T0" fmla="*/ 0 w 117"/>
                <a:gd name="T1" fmla="*/ 0 h 93"/>
                <a:gd name="T2" fmla="*/ 84 w 117"/>
                <a:gd name="T3" fmla="*/ 71 h 93"/>
                <a:gd name="T4" fmla="*/ 109 w 117"/>
                <a:gd name="T5" fmla="*/ 89 h 93"/>
                <a:gd name="T6" fmla="*/ 117 w 117"/>
                <a:gd name="T7" fmla="*/ 93 h 93"/>
              </a:gdLst>
              <a:ahLst/>
              <a:cxnLst>
                <a:cxn ang="0">
                  <a:pos x="T0" y="T1"/>
                </a:cxn>
                <a:cxn ang="0">
                  <a:pos x="T2" y="T3"/>
                </a:cxn>
                <a:cxn ang="0">
                  <a:pos x="T4" y="T5"/>
                </a:cxn>
                <a:cxn ang="0">
                  <a:pos x="T6" y="T7"/>
                </a:cxn>
              </a:cxnLst>
              <a:rect l="0" t="0" r="r" b="b"/>
              <a:pathLst>
                <a:path w="117" h="93">
                  <a:moveTo>
                    <a:pt x="0" y="0"/>
                  </a:moveTo>
                  <a:cubicBezTo>
                    <a:pt x="28" y="24"/>
                    <a:pt x="56" y="47"/>
                    <a:pt x="84" y="71"/>
                  </a:cubicBezTo>
                  <a:cubicBezTo>
                    <a:pt x="92" y="77"/>
                    <a:pt x="100" y="84"/>
                    <a:pt x="109" y="89"/>
                  </a:cubicBezTo>
                  <a:cubicBezTo>
                    <a:pt x="112" y="90"/>
                    <a:pt x="114" y="91"/>
                    <a:pt x="117" y="9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0" name="Freeform 21">
              <a:extLst>
                <a:ext uri="{FF2B5EF4-FFF2-40B4-BE49-F238E27FC236}">
                  <a16:creationId xmlns:a16="http://schemas.microsoft.com/office/drawing/2014/main" id="{DC585806-532F-734A-B92E-7AFDE43A940C}"/>
                </a:ext>
              </a:extLst>
            </p:cNvPr>
            <p:cNvSpPr>
              <a:spLocks/>
            </p:cNvSpPr>
            <p:nvPr/>
          </p:nvSpPr>
          <p:spPr bwMode="auto">
            <a:xfrm>
              <a:off x="5775325" y="6184900"/>
              <a:ext cx="615950" cy="30163"/>
            </a:xfrm>
            <a:custGeom>
              <a:avLst/>
              <a:gdLst>
                <a:gd name="T0" fmla="*/ 0 w 162"/>
                <a:gd name="T1" fmla="*/ 7 h 8"/>
                <a:gd name="T2" fmla="*/ 162 w 162"/>
                <a:gd name="T3" fmla="*/ 8 h 8"/>
              </a:gdLst>
              <a:ahLst/>
              <a:cxnLst>
                <a:cxn ang="0">
                  <a:pos x="T0" y="T1"/>
                </a:cxn>
                <a:cxn ang="0">
                  <a:pos x="T2" y="T3"/>
                </a:cxn>
              </a:cxnLst>
              <a:rect l="0" t="0" r="r" b="b"/>
              <a:pathLst>
                <a:path w="162" h="8">
                  <a:moveTo>
                    <a:pt x="0" y="7"/>
                  </a:moveTo>
                  <a:cubicBezTo>
                    <a:pt x="54" y="4"/>
                    <a:pt x="108" y="0"/>
                    <a:pt x="162" y="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1" name="Freeform 22">
              <a:extLst>
                <a:ext uri="{FF2B5EF4-FFF2-40B4-BE49-F238E27FC236}">
                  <a16:creationId xmlns:a16="http://schemas.microsoft.com/office/drawing/2014/main" id="{59391D8D-17B1-9D43-991A-0069552D7308}"/>
                </a:ext>
              </a:extLst>
            </p:cNvPr>
            <p:cNvSpPr>
              <a:spLocks/>
            </p:cNvSpPr>
            <p:nvPr/>
          </p:nvSpPr>
          <p:spPr bwMode="auto">
            <a:xfrm>
              <a:off x="5375275" y="5697538"/>
              <a:ext cx="30163" cy="92075"/>
            </a:xfrm>
            <a:custGeom>
              <a:avLst/>
              <a:gdLst>
                <a:gd name="T0" fmla="*/ 8 w 8"/>
                <a:gd name="T1" fmla="*/ 24 h 24"/>
                <a:gd name="T2" fmla="*/ 0 w 8"/>
                <a:gd name="T3" fmla="*/ 0 h 24"/>
              </a:gdLst>
              <a:ahLst/>
              <a:cxnLst>
                <a:cxn ang="0">
                  <a:pos x="T0" y="T1"/>
                </a:cxn>
                <a:cxn ang="0">
                  <a:pos x="T2" y="T3"/>
                </a:cxn>
              </a:cxnLst>
              <a:rect l="0" t="0" r="r" b="b"/>
              <a:pathLst>
                <a:path w="8" h="24">
                  <a:moveTo>
                    <a:pt x="8" y="24"/>
                  </a:moveTo>
                  <a:cubicBezTo>
                    <a:pt x="7" y="15"/>
                    <a:pt x="4" y="8"/>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2" name="Freeform 23">
              <a:extLst>
                <a:ext uri="{FF2B5EF4-FFF2-40B4-BE49-F238E27FC236}">
                  <a16:creationId xmlns:a16="http://schemas.microsoft.com/office/drawing/2014/main" id="{72DA30FF-2E2C-AD4A-840B-F7081ED8249A}"/>
                </a:ext>
              </a:extLst>
            </p:cNvPr>
            <p:cNvSpPr>
              <a:spLocks/>
            </p:cNvSpPr>
            <p:nvPr/>
          </p:nvSpPr>
          <p:spPr bwMode="auto">
            <a:xfrm>
              <a:off x="5349875" y="5457825"/>
              <a:ext cx="30163" cy="98425"/>
            </a:xfrm>
            <a:custGeom>
              <a:avLst/>
              <a:gdLst>
                <a:gd name="T0" fmla="*/ 8 w 8"/>
                <a:gd name="T1" fmla="*/ 26 h 26"/>
                <a:gd name="T2" fmla="*/ 4 w 8"/>
                <a:gd name="T3" fmla="*/ 16 h 26"/>
                <a:gd name="T4" fmla="*/ 1 w 8"/>
                <a:gd name="T5" fmla="*/ 0 h 26"/>
              </a:gdLst>
              <a:ahLst/>
              <a:cxnLst>
                <a:cxn ang="0">
                  <a:pos x="T0" y="T1"/>
                </a:cxn>
                <a:cxn ang="0">
                  <a:pos x="T2" y="T3"/>
                </a:cxn>
                <a:cxn ang="0">
                  <a:pos x="T4" y="T5"/>
                </a:cxn>
              </a:cxnLst>
              <a:rect l="0" t="0" r="r" b="b"/>
              <a:pathLst>
                <a:path w="8" h="26">
                  <a:moveTo>
                    <a:pt x="8" y="26"/>
                  </a:moveTo>
                  <a:cubicBezTo>
                    <a:pt x="6" y="22"/>
                    <a:pt x="5" y="19"/>
                    <a:pt x="4" y="16"/>
                  </a:cubicBezTo>
                  <a:cubicBezTo>
                    <a:pt x="2" y="10"/>
                    <a:pt x="0" y="5"/>
                    <a:pt x="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3" name="Freeform 24">
              <a:extLst>
                <a:ext uri="{FF2B5EF4-FFF2-40B4-BE49-F238E27FC236}">
                  <a16:creationId xmlns:a16="http://schemas.microsoft.com/office/drawing/2014/main" id="{4A34D70D-7600-AC43-8359-62E0A19E1175}"/>
                </a:ext>
              </a:extLst>
            </p:cNvPr>
            <p:cNvSpPr>
              <a:spLocks/>
            </p:cNvSpPr>
            <p:nvPr/>
          </p:nvSpPr>
          <p:spPr bwMode="auto">
            <a:xfrm>
              <a:off x="5337175" y="5226050"/>
              <a:ext cx="23813" cy="84138"/>
            </a:xfrm>
            <a:custGeom>
              <a:avLst/>
              <a:gdLst>
                <a:gd name="T0" fmla="*/ 6 w 6"/>
                <a:gd name="T1" fmla="*/ 22 h 22"/>
                <a:gd name="T2" fmla="*/ 0 w 6"/>
                <a:gd name="T3" fmla="*/ 0 h 22"/>
              </a:gdLst>
              <a:ahLst/>
              <a:cxnLst>
                <a:cxn ang="0">
                  <a:pos x="T0" y="T1"/>
                </a:cxn>
                <a:cxn ang="0">
                  <a:pos x="T2" y="T3"/>
                </a:cxn>
              </a:cxnLst>
              <a:rect l="0" t="0" r="r" b="b"/>
              <a:pathLst>
                <a:path w="6" h="22">
                  <a:moveTo>
                    <a:pt x="6" y="22"/>
                  </a:moveTo>
                  <a:cubicBezTo>
                    <a:pt x="3" y="14"/>
                    <a:pt x="1" y="9"/>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4" name="Freeform 25">
              <a:extLst>
                <a:ext uri="{FF2B5EF4-FFF2-40B4-BE49-F238E27FC236}">
                  <a16:creationId xmlns:a16="http://schemas.microsoft.com/office/drawing/2014/main" id="{E57B5F42-B018-074A-8F4A-F290690C775F}"/>
                </a:ext>
              </a:extLst>
            </p:cNvPr>
            <p:cNvSpPr>
              <a:spLocks/>
            </p:cNvSpPr>
            <p:nvPr/>
          </p:nvSpPr>
          <p:spPr bwMode="auto">
            <a:xfrm>
              <a:off x="5284788" y="4967288"/>
              <a:ext cx="52388" cy="114300"/>
            </a:xfrm>
            <a:custGeom>
              <a:avLst/>
              <a:gdLst>
                <a:gd name="T0" fmla="*/ 14 w 14"/>
                <a:gd name="T1" fmla="*/ 30 h 30"/>
                <a:gd name="T2" fmla="*/ 0 w 14"/>
                <a:gd name="T3" fmla="*/ 0 h 30"/>
              </a:gdLst>
              <a:ahLst/>
              <a:cxnLst>
                <a:cxn ang="0">
                  <a:pos x="T0" y="T1"/>
                </a:cxn>
                <a:cxn ang="0">
                  <a:pos x="T2" y="T3"/>
                </a:cxn>
              </a:cxnLst>
              <a:rect l="0" t="0" r="r" b="b"/>
              <a:pathLst>
                <a:path w="14" h="30">
                  <a:moveTo>
                    <a:pt x="14" y="30"/>
                  </a:moveTo>
                  <a:cubicBezTo>
                    <a:pt x="9" y="21"/>
                    <a:pt x="7" y="7"/>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5" name="Freeform 26">
              <a:extLst>
                <a:ext uri="{FF2B5EF4-FFF2-40B4-BE49-F238E27FC236}">
                  <a16:creationId xmlns:a16="http://schemas.microsoft.com/office/drawing/2014/main" id="{A6574985-CB59-1E4A-89F9-1FEF9205766A}"/>
                </a:ext>
              </a:extLst>
            </p:cNvPr>
            <p:cNvSpPr>
              <a:spLocks/>
            </p:cNvSpPr>
            <p:nvPr/>
          </p:nvSpPr>
          <p:spPr bwMode="auto">
            <a:xfrm>
              <a:off x="6800850" y="5229225"/>
              <a:ext cx="23813" cy="87313"/>
            </a:xfrm>
            <a:custGeom>
              <a:avLst/>
              <a:gdLst>
                <a:gd name="T0" fmla="*/ 0 w 6"/>
                <a:gd name="T1" fmla="*/ 23 h 23"/>
                <a:gd name="T2" fmla="*/ 6 w 6"/>
                <a:gd name="T3" fmla="*/ 0 h 23"/>
              </a:gdLst>
              <a:ahLst/>
              <a:cxnLst>
                <a:cxn ang="0">
                  <a:pos x="T0" y="T1"/>
                </a:cxn>
                <a:cxn ang="0">
                  <a:pos x="T2" y="T3"/>
                </a:cxn>
              </a:cxnLst>
              <a:rect l="0" t="0" r="r" b="b"/>
              <a:pathLst>
                <a:path w="6" h="23">
                  <a:moveTo>
                    <a:pt x="0" y="23"/>
                  </a:moveTo>
                  <a:cubicBezTo>
                    <a:pt x="2" y="15"/>
                    <a:pt x="3" y="7"/>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6" name="Freeform 27">
              <a:extLst>
                <a:ext uri="{FF2B5EF4-FFF2-40B4-BE49-F238E27FC236}">
                  <a16:creationId xmlns:a16="http://schemas.microsoft.com/office/drawing/2014/main" id="{F7F47312-072F-634A-A575-3F9A5F5D9F9B}"/>
                </a:ext>
              </a:extLst>
            </p:cNvPr>
            <p:cNvSpPr>
              <a:spLocks/>
            </p:cNvSpPr>
            <p:nvPr/>
          </p:nvSpPr>
          <p:spPr bwMode="auto">
            <a:xfrm>
              <a:off x="6786563" y="5465763"/>
              <a:ext cx="22225" cy="90488"/>
            </a:xfrm>
            <a:custGeom>
              <a:avLst/>
              <a:gdLst>
                <a:gd name="T0" fmla="*/ 0 w 6"/>
                <a:gd name="T1" fmla="*/ 24 h 24"/>
                <a:gd name="T2" fmla="*/ 6 w 6"/>
                <a:gd name="T3" fmla="*/ 0 h 24"/>
              </a:gdLst>
              <a:ahLst/>
              <a:cxnLst>
                <a:cxn ang="0">
                  <a:pos x="T0" y="T1"/>
                </a:cxn>
                <a:cxn ang="0">
                  <a:pos x="T2" y="T3"/>
                </a:cxn>
              </a:cxnLst>
              <a:rect l="0" t="0" r="r" b="b"/>
              <a:pathLst>
                <a:path w="6" h="24">
                  <a:moveTo>
                    <a:pt x="0" y="24"/>
                  </a:moveTo>
                  <a:cubicBezTo>
                    <a:pt x="2" y="16"/>
                    <a:pt x="4" y="8"/>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7" name="Freeform 28">
              <a:extLst>
                <a:ext uri="{FF2B5EF4-FFF2-40B4-BE49-F238E27FC236}">
                  <a16:creationId xmlns:a16="http://schemas.microsoft.com/office/drawing/2014/main" id="{4110E2A9-30C4-824B-8E16-ADBADFA4F37A}"/>
                </a:ext>
              </a:extLst>
            </p:cNvPr>
            <p:cNvSpPr>
              <a:spLocks/>
            </p:cNvSpPr>
            <p:nvPr/>
          </p:nvSpPr>
          <p:spPr bwMode="auto">
            <a:xfrm>
              <a:off x="6762750" y="5700713"/>
              <a:ext cx="26988" cy="88900"/>
            </a:xfrm>
            <a:custGeom>
              <a:avLst/>
              <a:gdLst>
                <a:gd name="T0" fmla="*/ 0 w 7"/>
                <a:gd name="T1" fmla="*/ 23 h 23"/>
                <a:gd name="T2" fmla="*/ 7 w 7"/>
                <a:gd name="T3" fmla="*/ 0 h 23"/>
              </a:gdLst>
              <a:ahLst/>
              <a:cxnLst>
                <a:cxn ang="0">
                  <a:pos x="T0" y="T1"/>
                </a:cxn>
                <a:cxn ang="0">
                  <a:pos x="T2" y="T3"/>
                </a:cxn>
              </a:cxnLst>
              <a:rect l="0" t="0" r="r" b="b"/>
              <a:pathLst>
                <a:path w="7" h="23">
                  <a:moveTo>
                    <a:pt x="0" y="23"/>
                  </a:moveTo>
                  <a:cubicBezTo>
                    <a:pt x="3" y="16"/>
                    <a:pt x="5" y="8"/>
                    <a:pt x="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8" name="Freeform 29">
              <a:extLst>
                <a:ext uri="{FF2B5EF4-FFF2-40B4-BE49-F238E27FC236}">
                  <a16:creationId xmlns:a16="http://schemas.microsoft.com/office/drawing/2014/main" id="{DD5D9836-BE5A-BD40-9F3C-82E281240867}"/>
                </a:ext>
              </a:extLst>
            </p:cNvPr>
            <p:cNvSpPr>
              <a:spLocks noEditPoints="1"/>
            </p:cNvSpPr>
            <p:nvPr/>
          </p:nvSpPr>
          <p:spPr bwMode="auto">
            <a:xfrm>
              <a:off x="5349875" y="4975225"/>
              <a:ext cx="1477963" cy="106363"/>
            </a:xfrm>
            <a:custGeom>
              <a:avLst/>
              <a:gdLst>
                <a:gd name="T0" fmla="*/ 67 w 931"/>
                <a:gd name="T1" fmla="*/ 0 h 67"/>
                <a:gd name="T2" fmla="*/ 0 w 931"/>
                <a:gd name="T3" fmla="*/ 67 h 67"/>
                <a:gd name="T4" fmla="*/ 143 w 931"/>
                <a:gd name="T5" fmla="*/ 2 h 67"/>
                <a:gd name="T6" fmla="*/ 86 w 931"/>
                <a:gd name="T7" fmla="*/ 60 h 67"/>
                <a:gd name="T8" fmla="*/ 220 w 931"/>
                <a:gd name="T9" fmla="*/ 4 h 67"/>
                <a:gd name="T10" fmla="*/ 165 w 931"/>
                <a:gd name="T11" fmla="*/ 60 h 67"/>
                <a:gd name="T12" fmla="*/ 297 w 931"/>
                <a:gd name="T13" fmla="*/ 7 h 67"/>
                <a:gd name="T14" fmla="*/ 241 w 931"/>
                <a:gd name="T15" fmla="*/ 60 h 67"/>
                <a:gd name="T16" fmla="*/ 323 w 931"/>
                <a:gd name="T17" fmla="*/ 60 h 67"/>
                <a:gd name="T18" fmla="*/ 373 w 931"/>
                <a:gd name="T19" fmla="*/ 7 h 67"/>
                <a:gd name="T20" fmla="*/ 450 w 931"/>
                <a:gd name="T21" fmla="*/ 12 h 67"/>
                <a:gd name="T22" fmla="*/ 397 w 931"/>
                <a:gd name="T23" fmla="*/ 62 h 67"/>
                <a:gd name="T24" fmla="*/ 526 w 931"/>
                <a:gd name="T25" fmla="*/ 12 h 67"/>
                <a:gd name="T26" fmla="*/ 476 w 931"/>
                <a:gd name="T27" fmla="*/ 62 h 67"/>
                <a:gd name="T28" fmla="*/ 608 w 931"/>
                <a:gd name="T29" fmla="*/ 9 h 67"/>
                <a:gd name="T30" fmla="*/ 558 w 931"/>
                <a:gd name="T31" fmla="*/ 60 h 67"/>
                <a:gd name="T32" fmla="*/ 687 w 931"/>
                <a:gd name="T33" fmla="*/ 9 h 67"/>
                <a:gd name="T34" fmla="*/ 637 w 931"/>
                <a:gd name="T35" fmla="*/ 60 h 67"/>
                <a:gd name="T36" fmla="*/ 713 w 931"/>
                <a:gd name="T37" fmla="*/ 60 h 67"/>
                <a:gd name="T38" fmla="*/ 768 w 931"/>
                <a:gd name="T39" fmla="*/ 7 h 67"/>
                <a:gd name="T40" fmla="*/ 847 w 931"/>
                <a:gd name="T41" fmla="*/ 4 h 67"/>
                <a:gd name="T42" fmla="*/ 792 w 931"/>
                <a:gd name="T43" fmla="*/ 60 h 67"/>
                <a:gd name="T44" fmla="*/ 931 w 931"/>
                <a:gd name="T45" fmla="*/ 0 h 67"/>
                <a:gd name="T46" fmla="*/ 869 w 931"/>
                <a:gd name="T4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1" h="67">
                  <a:moveTo>
                    <a:pt x="67" y="0"/>
                  </a:moveTo>
                  <a:lnTo>
                    <a:pt x="0" y="67"/>
                  </a:lnTo>
                  <a:moveTo>
                    <a:pt x="143" y="2"/>
                  </a:moveTo>
                  <a:lnTo>
                    <a:pt x="86" y="60"/>
                  </a:lnTo>
                  <a:moveTo>
                    <a:pt x="220" y="4"/>
                  </a:moveTo>
                  <a:lnTo>
                    <a:pt x="165" y="60"/>
                  </a:lnTo>
                  <a:moveTo>
                    <a:pt x="297" y="7"/>
                  </a:moveTo>
                  <a:lnTo>
                    <a:pt x="241" y="60"/>
                  </a:lnTo>
                  <a:moveTo>
                    <a:pt x="323" y="60"/>
                  </a:moveTo>
                  <a:lnTo>
                    <a:pt x="373" y="7"/>
                  </a:lnTo>
                  <a:moveTo>
                    <a:pt x="450" y="12"/>
                  </a:moveTo>
                  <a:lnTo>
                    <a:pt x="397" y="62"/>
                  </a:lnTo>
                  <a:moveTo>
                    <a:pt x="526" y="12"/>
                  </a:moveTo>
                  <a:lnTo>
                    <a:pt x="476" y="62"/>
                  </a:lnTo>
                  <a:moveTo>
                    <a:pt x="608" y="9"/>
                  </a:moveTo>
                  <a:lnTo>
                    <a:pt x="558" y="60"/>
                  </a:lnTo>
                  <a:moveTo>
                    <a:pt x="687" y="9"/>
                  </a:moveTo>
                  <a:lnTo>
                    <a:pt x="637" y="60"/>
                  </a:lnTo>
                  <a:moveTo>
                    <a:pt x="713" y="60"/>
                  </a:moveTo>
                  <a:lnTo>
                    <a:pt x="768" y="7"/>
                  </a:lnTo>
                  <a:moveTo>
                    <a:pt x="847" y="4"/>
                  </a:moveTo>
                  <a:lnTo>
                    <a:pt x="792" y="60"/>
                  </a:lnTo>
                  <a:moveTo>
                    <a:pt x="931" y="0"/>
                  </a:moveTo>
                  <a:lnTo>
                    <a:pt x="869" y="64"/>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9" name="Freeform 30">
              <a:extLst>
                <a:ext uri="{FF2B5EF4-FFF2-40B4-BE49-F238E27FC236}">
                  <a16:creationId xmlns:a16="http://schemas.microsoft.com/office/drawing/2014/main" id="{BFA07772-1EE4-FF40-8393-C446EF6B9211}"/>
                </a:ext>
              </a:extLst>
            </p:cNvPr>
            <p:cNvSpPr>
              <a:spLocks noEditPoints="1"/>
            </p:cNvSpPr>
            <p:nvPr/>
          </p:nvSpPr>
          <p:spPr bwMode="auto">
            <a:xfrm>
              <a:off x="5508625" y="5218113"/>
              <a:ext cx="1316038" cy="106363"/>
            </a:xfrm>
            <a:custGeom>
              <a:avLst/>
              <a:gdLst>
                <a:gd name="T0" fmla="*/ 46 w 829"/>
                <a:gd name="T1" fmla="*/ 5 h 67"/>
                <a:gd name="T2" fmla="*/ 0 w 829"/>
                <a:gd name="T3" fmla="*/ 50 h 67"/>
                <a:gd name="T4" fmla="*/ 125 w 829"/>
                <a:gd name="T5" fmla="*/ 5 h 67"/>
                <a:gd name="T6" fmla="*/ 72 w 829"/>
                <a:gd name="T7" fmla="*/ 55 h 67"/>
                <a:gd name="T8" fmla="*/ 201 w 829"/>
                <a:gd name="T9" fmla="*/ 5 h 67"/>
                <a:gd name="T10" fmla="*/ 149 w 829"/>
                <a:gd name="T11" fmla="*/ 58 h 67"/>
                <a:gd name="T12" fmla="*/ 283 w 829"/>
                <a:gd name="T13" fmla="*/ 2 h 67"/>
                <a:gd name="T14" fmla="*/ 230 w 829"/>
                <a:gd name="T15" fmla="*/ 55 h 67"/>
                <a:gd name="T16" fmla="*/ 362 w 829"/>
                <a:gd name="T17" fmla="*/ 2 h 67"/>
                <a:gd name="T18" fmla="*/ 309 w 829"/>
                <a:gd name="T19" fmla="*/ 55 h 67"/>
                <a:gd name="T20" fmla="*/ 441 w 829"/>
                <a:gd name="T21" fmla="*/ 0 h 67"/>
                <a:gd name="T22" fmla="*/ 383 w 829"/>
                <a:gd name="T23" fmla="*/ 60 h 67"/>
                <a:gd name="T24" fmla="*/ 520 w 829"/>
                <a:gd name="T25" fmla="*/ 2 h 67"/>
                <a:gd name="T26" fmla="*/ 462 w 829"/>
                <a:gd name="T27" fmla="*/ 60 h 67"/>
                <a:gd name="T28" fmla="*/ 599 w 829"/>
                <a:gd name="T29" fmla="*/ 2 h 67"/>
                <a:gd name="T30" fmla="*/ 539 w 829"/>
                <a:gd name="T31" fmla="*/ 60 h 67"/>
                <a:gd name="T32" fmla="*/ 618 w 829"/>
                <a:gd name="T33" fmla="*/ 62 h 67"/>
                <a:gd name="T34" fmla="*/ 680 w 829"/>
                <a:gd name="T35" fmla="*/ 0 h 67"/>
                <a:gd name="T36" fmla="*/ 757 w 829"/>
                <a:gd name="T37" fmla="*/ 0 h 67"/>
                <a:gd name="T38" fmla="*/ 690 w 829"/>
                <a:gd name="T39" fmla="*/ 67 h 67"/>
                <a:gd name="T40" fmla="*/ 829 w 829"/>
                <a:gd name="T41" fmla="*/ 7 h 67"/>
                <a:gd name="T42" fmla="*/ 769 w 829"/>
                <a:gd name="T4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9" h="67">
                  <a:moveTo>
                    <a:pt x="46" y="5"/>
                  </a:moveTo>
                  <a:lnTo>
                    <a:pt x="0" y="50"/>
                  </a:lnTo>
                  <a:moveTo>
                    <a:pt x="125" y="5"/>
                  </a:moveTo>
                  <a:lnTo>
                    <a:pt x="72" y="55"/>
                  </a:lnTo>
                  <a:moveTo>
                    <a:pt x="201" y="5"/>
                  </a:moveTo>
                  <a:lnTo>
                    <a:pt x="149" y="58"/>
                  </a:lnTo>
                  <a:moveTo>
                    <a:pt x="283" y="2"/>
                  </a:moveTo>
                  <a:lnTo>
                    <a:pt x="230" y="55"/>
                  </a:lnTo>
                  <a:moveTo>
                    <a:pt x="362" y="2"/>
                  </a:moveTo>
                  <a:lnTo>
                    <a:pt x="309" y="55"/>
                  </a:lnTo>
                  <a:moveTo>
                    <a:pt x="441" y="0"/>
                  </a:moveTo>
                  <a:lnTo>
                    <a:pt x="383" y="60"/>
                  </a:lnTo>
                  <a:moveTo>
                    <a:pt x="520" y="2"/>
                  </a:moveTo>
                  <a:lnTo>
                    <a:pt x="462" y="60"/>
                  </a:lnTo>
                  <a:moveTo>
                    <a:pt x="599" y="2"/>
                  </a:moveTo>
                  <a:lnTo>
                    <a:pt x="539" y="60"/>
                  </a:lnTo>
                  <a:moveTo>
                    <a:pt x="618" y="62"/>
                  </a:moveTo>
                  <a:lnTo>
                    <a:pt x="680" y="0"/>
                  </a:lnTo>
                  <a:moveTo>
                    <a:pt x="757" y="0"/>
                  </a:moveTo>
                  <a:lnTo>
                    <a:pt x="690" y="67"/>
                  </a:lnTo>
                  <a:moveTo>
                    <a:pt x="829" y="7"/>
                  </a:moveTo>
                  <a:lnTo>
                    <a:pt x="769" y="67"/>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0" name="Freeform 31">
              <a:extLst>
                <a:ext uri="{FF2B5EF4-FFF2-40B4-BE49-F238E27FC236}">
                  <a16:creationId xmlns:a16="http://schemas.microsoft.com/office/drawing/2014/main" id="{7A826488-6C88-654B-ACDE-FB1DCE2A3008}"/>
                </a:ext>
              </a:extLst>
            </p:cNvPr>
            <p:cNvSpPr>
              <a:spLocks noEditPoints="1"/>
            </p:cNvSpPr>
            <p:nvPr/>
          </p:nvSpPr>
          <p:spPr bwMode="auto">
            <a:xfrm>
              <a:off x="5383213" y="5446713"/>
              <a:ext cx="1343025" cy="117475"/>
            </a:xfrm>
            <a:custGeom>
              <a:avLst/>
              <a:gdLst>
                <a:gd name="T0" fmla="*/ 62 w 846"/>
                <a:gd name="T1" fmla="*/ 2 h 74"/>
                <a:gd name="T2" fmla="*/ 0 w 846"/>
                <a:gd name="T3" fmla="*/ 62 h 74"/>
                <a:gd name="T4" fmla="*/ 144 w 846"/>
                <a:gd name="T5" fmla="*/ 0 h 74"/>
                <a:gd name="T6" fmla="*/ 77 w 846"/>
                <a:gd name="T7" fmla="*/ 65 h 74"/>
                <a:gd name="T8" fmla="*/ 220 w 846"/>
                <a:gd name="T9" fmla="*/ 0 h 74"/>
                <a:gd name="T10" fmla="*/ 156 w 846"/>
                <a:gd name="T11" fmla="*/ 65 h 74"/>
                <a:gd name="T12" fmla="*/ 237 w 846"/>
                <a:gd name="T13" fmla="*/ 62 h 74"/>
                <a:gd name="T14" fmla="*/ 299 w 846"/>
                <a:gd name="T15" fmla="*/ 0 h 74"/>
                <a:gd name="T16" fmla="*/ 376 w 846"/>
                <a:gd name="T17" fmla="*/ 2 h 74"/>
                <a:gd name="T18" fmla="*/ 314 w 846"/>
                <a:gd name="T19" fmla="*/ 65 h 74"/>
                <a:gd name="T20" fmla="*/ 453 w 846"/>
                <a:gd name="T21" fmla="*/ 5 h 74"/>
                <a:gd name="T22" fmla="*/ 388 w 846"/>
                <a:gd name="T23" fmla="*/ 69 h 74"/>
                <a:gd name="T24" fmla="*/ 532 w 846"/>
                <a:gd name="T25" fmla="*/ 5 h 74"/>
                <a:gd name="T26" fmla="*/ 465 w 846"/>
                <a:gd name="T27" fmla="*/ 72 h 74"/>
                <a:gd name="T28" fmla="*/ 608 w 846"/>
                <a:gd name="T29" fmla="*/ 5 h 74"/>
                <a:gd name="T30" fmla="*/ 544 w 846"/>
                <a:gd name="T31" fmla="*/ 72 h 74"/>
                <a:gd name="T32" fmla="*/ 687 w 846"/>
                <a:gd name="T33" fmla="*/ 5 h 74"/>
                <a:gd name="T34" fmla="*/ 620 w 846"/>
                <a:gd name="T35" fmla="*/ 74 h 74"/>
                <a:gd name="T36" fmla="*/ 766 w 846"/>
                <a:gd name="T37" fmla="*/ 5 h 74"/>
                <a:gd name="T38" fmla="*/ 702 w 846"/>
                <a:gd name="T39" fmla="*/ 69 h 74"/>
                <a:gd name="T40" fmla="*/ 846 w 846"/>
                <a:gd name="T41" fmla="*/ 5 h 74"/>
                <a:gd name="T42" fmla="*/ 781 w 846"/>
                <a:gd name="T43"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6" h="74">
                  <a:moveTo>
                    <a:pt x="62" y="2"/>
                  </a:moveTo>
                  <a:lnTo>
                    <a:pt x="0" y="62"/>
                  </a:lnTo>
                  <a:moveTo>
                    <a:pt x="144" y="0"/>
                  </a:moveTo>
                  <a:lnTo>
                    <a:pt x="77" y="65"/>
                  </a:lnTo>
                  <a:moveTo>
                    <a:pt x="220" y="0"/>
                  </a:moveTo>
                  <a:lnTo>
                    <a:pt x="156" y="65"/>
                  </a:lnTo>
                  <a:moveTo>
                    <a:pt x="237" y="62"/>
                  </a:moveTo>
                  <a:lnTo>
                    <a:pt x="299" y="0"/>
                  </a:lnTo>
                  <a:moveTo>
                    <a:pt x="376" y="2"/>
                  </a:moveTo>
                  <a:lnTo>
                    <a:pt x="314" y="65"/>
                  </a:lnTo>
                  <a:moveTo>
                    <a:pt x="453" y="5"/>
                  </a:moveTo>
                  <a:lnTo>
                    <a:pt x="388" y="69"/>
                  </a:lnTo>
                  <a:moveTo>
                    <a:pt x="532" y="5"/>
                  </a:moveTo>
                  <a:lnTo>
                    <a:pt x="465" y="72"/>
                  </a:lnTo>
                  <a:moveTo>
                    <a:pt x="608" y="5"/>
                  </a:moveTo>
                  <a:lnTo>
                    <a:pt x="544" y="72"/>
                  </a:lnTo>
                  <a:moveTo>
                    <a:pt x="687" y="5"/>
                  </a:moveTo>
                  <a:lnTo>
                    <a:pt x="620" y="74"/>
                  </a:lnTo>
                  <a:moveTo>
                    <a:pt x="766" y="5"/>
                  </a:moveTo>
                  <a:lnTo>
                    <a:pt x="702" y="69"/>
                  </a:lnTo>
                  <a:moveTo>
                    <a:pt x="846" y="5"/>
                  </a:moveTo>
                  <a:lnTo>
                    <a:pt x="781" y="69"/>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1" name="Freeform 32">
              <a:extLst>
                <a:ext uri="{FF2B5EF4-FFF2-40B4-BE49-F238E27FC236}">
                  <a16:creationId xmlns:a16="http://schemas.microsoft.com/office/drawing/2014/main" id="{234C6149-8746-5840-92F2-D37D5F4FEFF1}"/>
                </a:ext>
              </a:extLst>
            </p:cNvPr>
            <p:cNvSpPr>
              <a:spLocks noEditPoints="1"/>
            </p:cNvSpPr>
            <p:nvPr/>
          </p:nvSpPr>
          <p:spPr bwMode="auto">
            <a:xfrm>
              <a:off x="5402263" y="5686425"/>
              <a:ext cx="1338263" cy="106363"/>
            </a:xfrm>
            <a:custGeom>
              <a:avLst/>
              <a:gdLst>
                <a:gd name="T0" fmla="*/ 58 w 843"/>
                <a:gd name="T1" fmla="*/ 0 h 67"/>
                <a:gd name="T2" fmla="*/ 0 w 843"/>
                <a:gd name="T3" fmla="*/ 57 h 67"/>
                <a:gd name="T4" fmla="*/ 137 w 843"/>
                <a:gd name="T5" fmla="*/ 0 h 67"/>
                <a:gd name="T6" fmla="*/ 77 w 843"/>
                <a:gd name="T7" fmla="*/ 62 h 67"/>
                <a:gd name="T8" fmla="*/ 213 w 843"/>
                <a:gd name="T9" fmla="*/ 2 h 67"/>
                <a:gd name="T10" fmla="*/ 153 w 843"/>
                <a:gd name="T11" fmla="*/ 62 h 67"/>
                <a:gd name="T12" fmla="*/ 292 w 843"/>
                <a:gd name="T13" fmla="*/ 2 h 67"/>
                <a:gd name="T14" fmla="*/ 232 w 843"/>
                <a:gd name="T15" fmla="*/ 62 h 67"/>
                <a:gd name="T16" fmla="*/ 371 w 843"/>
                <a:gd name="T17" fmla="*/ 0 h 67"/>
                <a:gd name="T18" fmla="*/ 307 w 843"/>
                <a:gd name="T19" fmla="*/ 67 h 67"/>
                <a:gd name="T20" fmla="*/ 450 w 843"/>
                <a:gd name="T21" fmla="*/ 0 h 67"/>
                <a:gd name="T22" fmla="*/ 386 w 843"/>
                <a:gd name="T23" fmla="*/ 67 h 67"/>
                <a:gd name="T24" fmla="*/ 529 w 843"/>
                <a:gd name="T25" fmla="*/ 0 h 67"/>
                <a:gd name="T26" fmla="*/ 465 w 843"/>
                <a:gd name="T27" fmla="*/ 67 h 67"/>
                <a:gd name="T28" fmla="*/ 608 w 843"/>
                <a:gd name="T29" fmla="*/ 0 h 67"/>
                <a:gd name="T30" fmla="*/ 544 w 843"/>
                <a:gd name="T31" fmla="*/ 65 h 67"/>
                <a:gd name="T32" fmla="*/ 685 w 843"/>
                <a:gd name="T33" fmla="*/ 0 h 67"/>
                <a:gd name="T34" fmla="*/ 620 w 843"/>
                <a:gd name="T35" fmla="*/ 67 h 67"/>
                <a:gd name="T36" fmla="*/ 764 w 843"/>
                <a:gd name="T37" fmla="*/ 2 h 67"/>
                <a:gd name="T38" fmla="*/ 702 w 843"/>
                <a:gd name="T39" fmla="*/ 65 h 67"/>
                <a:gd name="T40" fmla="*/ 843 w 843"/>
                <a:gd name="T41" fmla="*/ 0 h 67"/>
                <a:gd name="T42" fmla="*/ 781 w 843"/>
                <a:gd name="T43"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3" h="67">
                  <a:moveTo>
                    <a:pt x="58" y="0"/>
                  </a:moveTo>
                  <a:lnTo>
                    <a:pt x="0" y="57"/>
                  </a:lnTo>
                  <a:moveTo>
                    <a:pt x="137" y="0"/>
                  </a:moveTo>
                  <a:lnTo>
                    <a:pt x="77" y="62"/>
                  </a:lnTo>
                  <a:moveTo>
                    <a:pt x="213" y="2"/>
                  </a:moveTo>
                  <a:lnTo>
                    <a:pt x="153" y="62"/>
                  </a:lnTo>
                  <a:moveTo>
                    <a:pt x="292" y="2"/>
                  </a:moveTo>
                  <a:lnTo>
                    <a:pt x="232" y="62"/>
                  </a:lnTo>
                  <a:moveTo>
                    <a:pt x="371" y="0"/>
                  </a:moveTo>
                  <a:lnTo>
                    <a:pt x="307" y="67"/>
                  </a:lnTo>
                  <a:moveTo>
                    <a:pt x="450" y="0"/>
                  </a:moveTo>
                  <a:lnTo>
                    <a:pt x="386" y="67"/>
                  </a:lnTo>
                  <a:moveTo>
                    <a:pt x="529" y="0"/>
                  </a:moveTo>
                  <a:lnTo>
                    <a:pt x="465" y="67"/>
                  </a:lnTo>
                  <a:moveTo>
                    <a:pt x="608" y="0"/>
                  </a:moveTo>
                  <a:lnTo>
                    <a:pt x="544" y="65"/>
                  </a:lnTo>
                  <a:moveTo>
                    <a:pt x="685" y="0"/>
                  </a:moveTo>
                  <a:lnTo>
                    <a:pt x="620" y="67"/>
                  </a:lnTo>
                  <a:moveTo>
                    <a:pt x="764" y="2"/>
                  </a:moveTo>
                  <a:lnTo>
                    <a:pt x="702" y="65"/>
                  </a:lnTo>
                  <a:moveTo>
                    <a:pt x="843" y="0"/>
                  </a:moveTo>
                  <a:lnTo>
                    <a:pt x="781" y="62"/>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2" name="Freeform 33">
              <a:extLst>
                <a:ext uri="{FF2B5EF4-FFF2-40B4-BE49-F238E27FC236}">
                  <a16:creationId xmlns:a16="http://schemas.microsoft.com/office/drawing/2014/main" id="{37FA830F-7B6D-F240-8AAC-C6877921EA6E}"/>
                </a:ext>
              </a:extLst>
            </p:cNvPr>
            <p:cNvSpPr>
              <a:spLocks/>
            </p:cNvSpPr>
            <p:nvPr/>
          </p:nvSpPr>
          <p:spPr bwMode="auto">
            <a:xfrm>
              <a:off x="5846763" y="6196013"/>
              <a:ext cx="471488" cy="125413"/>
            </a:xfrm>
            <a:custGeom>
              <a:avLst/>
              <a:gdLst>
                <a:gd name="T0" fmla="*/ 0 w 124"/>
                <a:gd name="T1" fmla="*/ 17 h 33"/>
                <a:gd name="T2" fmla="*/ 26 w 124"/>
                <a:gd name="T3" fmla="*/ 0 h 33"/>
                <a:gd name="T4" fmla="*/ 17 w 124"/>
                <a:gd name="T5" fmla="*/ 23 h 33"/>
                <a:gd name="T6" fmla="*/ 51 w 124"/>
                <a:gd name="T7" fmla="*/ 2 h 33"/>
                <a:gd name="T8" fmla="*/ 37 w 124"/>
                <a:gd name="T9" fmla="*/ 29 h 33"/>
                <a:gd name="T10" fmla="*/ 72 w 124"/>
                <a:gd name="T11" fmla="*/ 0 h 33"/>
                <a:gd name="T12" fmla="*/ 62 w 124"/>
                <a:gd name="T13" fmla="*/ 33 h 33"/>
                <a:gd name="T14" fmla="*/ 76 w 124"/>
                <a:gd name="T15" fmla="*/ 22 h 33"/>
                <a:gd name="T16" fmla="*/ 101 w 124"/>
                <a:gd name="T17" fmla="*/ 2 h 33"/>
                <a:gd name="T18" fmla="*/ 97 w 124"/>
                <a:gd name="T19" fmla="*/ 28 h 33"/>
                <a:gd name="T20" fmla="*/ 101 w 124"/>
                <a:gd name="T21" fmla="*/ 23 h 33"/>
                <a:gd name="T22" fmla="*/ 124 w 124"/>
                <a:gd name="T2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33">
                  <a:moveTo>
                    <a:pt x="0" y="17"/>
                  </a:moveTo>
                  <a:cubicBezTo>
                    <a:pt x="8" y="11"/>
                    <a:pt x="17" y="6"/>
                    <a:pt x="26" y="0"/>
                  </a:cubicBezTo>
                  <a:cubicBezTo>
                    <a:pt x="23" y="8"/>
                    <a:pt x="20" y="16"/>
                    <a:pt x="17" y="23"/>
                  </a:cubicBezTo>
                  <a:cubicBezTo>
                    <a:pt x="28" y="16"/>
                    <a:pt x="40" y="8"/>
                    <a:pt x="51" y="2"/>
                  </a:cubicBezTo>
                  <a:cubicBezTo>
                    <a:pt x="46" y="11"/>
                    <a:pt x="42" y="20"/>
                    <a:pt x="37" y="29"/>
                  </a:cubicBezTo>
                  <a:cubicBezTo>
                    <a:pt x="49" y="19"/>
                    <a:pt x="61" y="10"/>
                    <a:pt x="72" y="0"/>
                  </a:cubicBezTo>
                  <a:cubicBezTo>
                    <a:pt x="70" y="12"/>
                    <a:pt x="63" y="22"/>
                    <a:pt x="62" y="33"/>
                  </a:cubicBezTo>
                  <a:cubicBezTo>
                    <a:pt x="65" y="28"/>
                    <a:pt x="71" y="26"/>
                    <a:pt x="76" y="22"/>
                  </a:cubicBezTo>
                  <a:cubicBezTo>
                    <a:pt x="85" y="17"/>
                    <a:pt x="94" y="10"/>
                    <a:pt x="101" y="2"/>
                  </a:cubicBezTo>
                  <a:cubicBezTo>
                    <a:pt x="101" y="11"/>
                    <a:pt x="99" y="20"/>
                    <a:pt x="97" y="28"/>
                  </a:cubicBezTo>
                  <a:cubicBezTo>
                    <a:pt x="98" y="26"/>
                    <a:pt x="99" y="25"/>
                    <a:pt x="101" y="23"/>
                  </a:cubicBezTo>
                  <a:cubicBezTo>
                    <a:pt x="108" y="17"/>
                    <a:pt x="116" y="10"/>
                    <a:pt x="124" y="3"/>
                  </a:cubicBezTo>
                </a:path>
              </a:pathLst>
            </a:custGeom>
            <a:noFill/>
            <a:ln w="158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26" name="Group 125">
            <a:extLst>
              <a:ext uri="{FF2B5EF4-FFF2-40B4-BE49-F238E27FC236}">
                <a16:creationId xmlns:a16="http://schemas.microsoft.com/office/drawing/2014/main" id="{BF88ED9E-6712-ED41-8442-3FA56B9D287A}"/>
              </a:ext>
            </a:extLst>
          </p:cNvPr>
          <p:cNvGrpSpPr/>
          <p:nvPr userDrawn="1"/>
        </p:nvGrpSpPr>
        <p:grpSpPr>
          <a:xfrm>
            <a:off x="4830849" y="6407537"/>
            <a:ext cx="2530305" cy="138107"/>
            <a:chOff x="2502568" y="6027821"/>
            <a:chExt cx="6689559" cy="365125"/>
          </a:xfrm>
        </p:grpSpPr>
        <p:pic>
          <p:nvPicPr>
            <p:cNvPr id="127" name="Picture 126" descr="Text, logo&#10;&#10;Description automatically generated">
              <a:extLst>
                <a:ext uri="{FF2B5EF4-FFF2-40B4-BE49-F238E27FC236}">
                  <a16:creationId xmlns:a16="http://schemas.microsoft.com/office/drawing/2014/main" id="{A2E5B941-EF73-7E4D-A579-D8C29F1EF6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28" name="Picture 127" descr="Text, logo&#10;&#10;Description automatically generated">
              <a:extLst>
                <a:ext uri="{FF2B5EF4-FFF2-40B4-BE49-F238E27FC236}">
                  <a16:creationId xmlns:a16="http://schemas.microsoft.com/office/drawing/2014/main" id="{7F73F17E-281C-FF4E-BCEF-58C493EEDB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0" name="Text Placeholder 23">
            <a:extLst>
              <a:ext uri="{FF2B5EF4-FFF2-40B4-BE49-F238E27FC236}">
                <a16:creationId xmlns:a16="http://schemas.microsoft.com/office/drawing/2014/main" id="{8EFD2222-F86B-DE46-B1DC-CA3A7554CB03}"/>
              </a:ext>
            </a:extLst>
          </p:cNvPr>
          <p:cNvSpPr>
            <a:spLocks noGrp="1"/>
          </p:cNvSpPr>
          <p:nvPr>
            <p:ph type="body" sz="quarter" idx="19" hasCustomPrompt="1"/>
          </p:nvPr>
        </p:nvSpPr>
        <p:spPr>
          <a:xfrm>
            <a:off x="561569" y="558471"/>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goal</a:t>
            </a:r>
          </a:p>
        </p:txBody>
      </p:sp>
      <p:sp>
        <p:nvSpPr>
          <p:cNvPr id="141" name="Text Placeholder 23">
            <a:extLst>
              <a:ext uri="{FF2B5EF4-FFF2-40B4-BE49-F238E27FC236}">
                <a16:creationId xmlns:a16="http://schemas.microsoft.com/office/drawing/2014/main" id="{4D4A32BD-1D93-DE40-8864-8FDF7468D78C}"/>
              </a:ext>
            </a:extLst>
          </p:cNvPr>
          <p:cNvSpPr>
            <a:spLocks noGrp="1"/>
          </p:cNvSpPr>
          <p:nvPr>
            <p:ph type="body" sz="quarter" idx="26" hasCustomPrompt="1"/>
          </p:nvPr>
        </p:nvSpPr>
        <p:spPr>
          <a:xfrm>
            <a:off x="561569" y="1164650"/>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42" name="Text Placeholder 23">
            <a:extLst>
              <a:ext uri="{FF2B5EF4-FFF2-40B4-BE49-F238E27FC236}">
                <a16:creationId xmlns:a16="http://schemas.microsoft.com/office/drawing/2014/main" id="{0A5CC829-8825-184C-BDE7-789803CBF395}"/>
              </a:ext>
            </a:extLst>
          </p:cNvPr>
          <p:cNvSpPr>
            <a:spLocks noGrp="1"/>
          </p:cNvSpPr>
          <p:nvPr>
            <p:ph type="body" sz="quarter" idx="27" hasCustomPrompt="1"/>
          </p:nvPr>
        </p:nvSpPr>
        <p:spPr>
          <a:xfrm>
            <a:off x="561569" y="2473999"/>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empowerment</a:t>
            </a:r>
          </a:p>
        </p:txBody>
      </p:sp>
      <p:sp>
        <p:nvSpPr>
          <p:cNvPr id="143" name="Text Placeholder 23">
            <a:extLst>
              <a:ext uri="{FF2B5EF4-FFF2-40B4-BE49-F238E27FC236}">
                <a16:creationId xmlns:a16="http://schemas.microsoft.com/office/drawing/2014/main" id="{CD11AAE2-45F4-5146-BDB8-CE77E2486FD0}"/>
              </a:ext>
            </a:extLst>
          </p:cNvPr>
          <p:cNvSpPr>
            <a:spLocks noGrp="1"/>
          </p:cNvSpPr>
          <p:nvPr>
            <p:ph type="body" sz="quarter" idx="28" hasCustomPrompt="1"/>
          </p:nvPr>
        </p:nvSpPr>
        <p:spPr>
          <a:xfrm>
            <a:off x="561569" y="3080178"/>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44" name="Text Placeholder 23">
            <a:extLst>
              <a:ext uri="{FF2B5EF4-FFF2-40B4-BE49-F238E27FC236}">
                <a16:creationId xmlns:a16="http://schemas.microsoft.com/office/drawing/2014/main" id="{8C6E1A59-A352-694F-A193-1804013F43EA}"/>
              </a:ext>
            </a:extLst>
          </p:cNvPr>
          <p:cNvSpPr>
            <a:spLocks noGrp="1"/>
          </p:cNvSpPr>
          <p:nvPr>
            <p:ph type="body" sz="quarter" idx="29" hasCustomPrompt="1"/>
          </p:nvPr>
        </p:nvSpPr>
        <p:spPr>
          <a:xfrm>
            <a:off x="561569" y="4371040"/>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management</a:t>
            </a:r>
          </a:p>
        </p:txBody>
      </p:sp>
      <p:sp>
        <p:nvSpPr>
          <p:cNvPr id="145" name="Text Placeholder 23">
            <a:extLst>
              <a:ext uri="{FF2B5EF4-FFF2-40B4-BE49-F238E27FC236}">
                <a16:creationId xmlns:a16="http://schemas.microsoft.com/office/drawing/2014/main" id="{1351EDC7-6CD4-4549-8489-6CC5BB38C03F}"/>
              </a:ext>
            </a:extLst>
          </p:cNvPr>
          <p:cNvSpPr>
            <a:spLocks noGrp="1"/>
          </p:cNvSpPr>
          <p:nvPr>
            <p:ph type="body" sz="quarter" idx="30" hasCustomPrompt="1"/>
          </p:nvPr>
        </p:nvSpPr>
        <p:spPr>
          <a:xfrm>
            <a:off x="561569" y="4977219"/>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52" name="Text Placeholder 23">
            <a:extLst>
              <a:ext uri="{FF2B5EF4-FFF2-40B4-BE49-F238E27FC236}">
                <a16:creationId xmlns:a16="http://schemas.microsoft.com/office/drawing/2014/main" id="{5B21A28A-3F89-6942-A9A3-7C2B348A8DD1}"/>
              </a:ext>
            </a:extLst>
          </p:cNvPr>
          <p:cNvSpPr>
            <a:spLocks noGrp="1"/>
          </p:cNvSpPr>
          <p:nvPr>
            <p:ph type="body" sz="quarter" idx="31" hasCustomPrompt="1"/>
          </p:nvPr>
        </p:nvSpPr>
        <p:spPr>
          <a:xfrm>
            <a:off x="8252326" y="558471"/>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INNOVATION</a:t>
            </a:r>
          </a:p>
        </p:txBody>
      </p:sp>
      <p:sp>
        <p:nvSpPr>
          <p:cNvPr id="153" name="Text Placeholder 23">
            <a:extLst>
              <a:ext uri="{FF2B5EF4-FFF2-40B4-BE49-F238E27FC236}">
                <a16:creationId xmlns:a16="http://schemas.microsoft.com/office/drawing/2014/main" id="{B6F4EF9C-9BF9-734F-BAB1-D9AAD0249135}"/>
              </a:ext>
            </a:extLst>
          </p:cNvPr>
          <p:cNvSpPr>
            <a:spLocks noGrp="1"/>
          </p:cNvSpPr>
          <p:nvPr>
            <p:ph type="body" sz="quarter" idx="32" hasCustomPrompt="1"/>
          </p:nvPr>
        </p:nvSpPr>
        <p:spPr>
          <a:xfrm>
            <a:off x="8252326" y="1164650"/>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54" name="Text Placeholder 23">
            <a:extLst>
              <a:ext uri="{FF2B5EF4-FFF2-40B4-BE49-F238E27FC236}">
                <a16:creationId xmlns:a16="http://schemas.microsoft.com/office/drawing/2014/main" id="{17A51EEC-DD8E-EA43-A287-F7394B1C67F9}"/>
              </a:ext>
            </a:extLst>
          </p:cNvPr>
          <p:cNvSpPr>
            <a:spLocks noGrp="1"/>
          </p:cNvSpPr>
          <p:nvPr>
            <p:ph type="body" sz="quarter" idx="33" hasCustomPrompt="1"/>
          </p:nvPr>
        </p:nvSpPr>
        <p:spPr>
          <a:xfrm>
            <a:off x="8252326" y="2473999"/>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LEADERSHIP</a:t>
            </a:r>
          </a:p>
        </p:txBody>
      </p:sp>
      <p:sp>
        <p:nvSpPr>
          <p:cNvPr id="155" name="Text Placeholder 23">
            <a:extLst>
              <a:ext uri="{FF2B5EF4-FFF2-40B4-BE49-F238E27FC236}">
                <a16:creationId xmlns:a16="http://schemas.microsoft.com/office/drawing/2014/main" id="{573E4DD7-E5FE-0449-B583-9CD57668ED16}"/>
              </a:ext>
            </a:extLst>
          </p:cNvPr>
          <p:cNvSpPr>
            <a:spLocks noGrp="1"/>
          </p:cNvSpPr>
          <p:nvPr>
            <p:ph type="body" sz="quarter" idx="34" hasCustomPrompt="1"/>
          </p:nvPr>
        </p:nvSpPr>
        <p:spPr>
          <a:xfrm>
            <a:off x="8252326" y="3080178"/>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56" name="Text Placeholder 23">
            <a:extLst>
              <a:ext uri="{FF2B5EF4-FFF2-40B4-BE49-F238E27FC236}">
                <a16:creationId xmlns:a16="http://schemas.microsoft.com/office/drawing/2014/main" id="{57D29931-8651-8943-844D-57E0ABA0240A}"/>
              </a:ext>
            </a:extLst>
          </p:cNvPr>
          <p:cNvSpPr>
            <a:spLocks noGrp="1"/>
          </p:cNvSpPr>
          <p:nvPr>
            <p:ph type="body" sz="quarter" idx="35" hasCustomPrompt="1"/>
          </p:nvPr>
        </p:nvSpPr>
        <p:spPr>
          <a:xfrm>
            <a:off x="8252326" y="4371040"/>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CREATIVE</a:t>
            </a:r>
          </a:p>
        </p:txBody>
      </p:sp>
      <p:sp>
        <p:nvSpPr>
          <p:cNvPr id="157" name="Text Placeholder 23">
            <a:extLst>
              <a:ext uri="{FF2B5EF4-FFF2-40B4-BE49-F238E27FC236}">
                <a16:creationId xmlns:a16="http://schemas.microsoft.com/office/drawing/2014/main" id="{4FAA1972-ED9E-5549-8800-19D47B640C9D}"/>
              </a:ext>
            </a:extLst>
          </p:cNvPr>
          <p:cNvSpPr>
            <a:spLocks noGrp="1"/>
          </p:cNvSpPr>
          <p:nvPr>
            <p:ph type="body" sz="quarter" idx="36" hasCustomPrompt="1"/>
          </p:nvPr>
        </p:nvSpPr>
        <p:spPr>
          <a:xfrm>
            <a:off x="8252326" y="4977219"/>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53" name="Text Placeholder 23">
            <a:extLst>
              <a:ext uri="{FF2B5EF4-FFF2-40B4-BE49-F238E27FC236}">
                <a16:creationId xmlns:a16="http://schemas.microsoft.com/office/drawing/2014/main" id="{0F2D1C6E-8A46-744E-9D41-263F48A80CFA}"/>
              </a:ext>
            </a:extLst>
          </p:cNvPr>
          <p:cNvSpPr>
            <a:spLocks noGrp="1"/>
          </p:cNvSpPr>
          <p:nvPr>
            <p:ph type="body" sz="quarter" idx="20" hasCustomPrompt="1"/>
          </p:nvPr>
        </p:nvSpPr>
        <p:spPr>
          <a:xfrm>
            <a:off x="4483893" y="938103"/>
            <a:ext cx="3292475" cy="325233"/>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54" name="Text Placeholder 23">
            <a:extLst>
              <a:ext uri="{FF2B5EF4-FFF2-40B4-BE49-F238E27FC236}">
                <a16:creationId xmlns:a16="http://schemas.microsoft.com/office/drawing/2014/main" id="{74AF1663-3030-4340-B876-A1778CE5A9EC}"/>
              </a:ext>
            </a:extLst>
          </p:cNvPr>
          <p:cNvSpPr>
            <a:spLocks noGrp="1"/>
          </p:cNvSpPr>
          <p:nvPr>
            <p:ph type="body" sz="quarter" idx="21" hasCustomPrompt="1"/>
          </p:nvPr>
        </p:nvSpPr>
        <p:spPr>
          <a:xfrm>
            <a:off x="4483893" y="1451317"/>
            <a:ext cx="3292475" cy="488335"/>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EMPOWERMENT</a:t>
            </a:r>
          </a:p>
        </p:txBody>
      </p:sp>
      <p:sp>
        <p:nvSpPr>
          <p:cNvPr id="55" name="Text Placeholder 23">
            <a:extLst>
              <a:ext uri="{FF2B5EF4-FFF2-40B4-BE49-F238E27FC236}">
                <a16:creationId xmlns:a16="http://schemas.microsoft.com/office/drawing/2014/main" id="{4132F5F7-A5EE-D340-8867-E9788E778600}"/>
              </a:ext>
            </a:extLst>
          </p:cNvPr>
          <p:cNvSpPr>
            <a:spLocks noGrp="1"/>
          </p:cNvSpPr>
          <p:nvPr>
            <p:ph type="body" sz="quarter" idx="22" hasCustomPrompt="1"/>
          </p:nvPr>
        </p:nvSpPr>
        <p:spPr>
          <a:xfrm>
            <a:off x="4483893" y="1980707"/>
            <a:ext cx="3292475" cy="65099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MANAGEMENT</a:t>
            </a:r>
          </a:p>
        </p:txBody>
      </p:sp>
      <p:sp>
        <p:nvSpPr>
          <p:cNvPr id="56" name="Text Placeholder 23">
            <a:extLst>
              <a:ext uri="{FF2B5EF4-FFF2-40B4-BE49-F238E27FC236}">
                <a16:creationId xmlns:a16="http://schemas.microsoft.com/office/drawing/2014/main" id="{6B7F38D2-8A8E-494E-A1DE-2BC744C96B74}"/>
              </a:ext>
            </a:extLst>
          </p:cNvPr>
          <p:cNvSpPr>
            <a:spLocks noGrp="1"/>
          </p:cNvSpPr>
          <p:nvPr>
            <p:ph type="body" sz="quarter" idx="23" hasCustomPrompt="1"/>
          </p:nvPr>
        </p:nvSpPr>
        <p:spPr>
          <a:xfrm>
            <a:off x="4483893" y="2649784"/>
            <a:ext cx="3292475" cy="52855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INNOVATION</a:t>
            </a:r>
          </a:p>
        </p:txBody>
      </p:sp>
      <p:sp>
        <p:nvSpPr>
          <p:cNvPr id="57" name="Text Placeholder 23">
            <a:extLst>
              <a:ext uri="{FF2B5EF4-FFF2-40B4-BE49-F238E27FC236}">
                <a16:creationId xmlns:a16="http://schemas.microsoft.com/office/drawing/2014/main" id="{2F10B3BA-B950-8142-95A9-A275A528D816}"/>
              </a:ext>
            </a:extLst>
          </p:cNvPr>
          <p:cNvSpPr>
            <a:spLocks noGrp="1"/>
          </p:cNvSpPr>
          <p:nvPr>
            <p:ph type="body" sz="quarter" idx="24" hasCustomPrompt="1"/>
          </p:nvPr>
        </p:nvSpPr>
        <p:spPr>
          <a:xfrm>
            <a:off x="4483892" y="3210731"/>
            <a:ext cx="3292475" cy="58970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LEADERSHIP</a:t>
            </a:r>
          </a:p>
        </p:txBody>
      </p:sp>
      <p:sp>
        <p:nvSpPr>
          <p:cNvPr id="58" name="Text Placeholder 23">
            <a:extLst>
              <a:ext uri="{FF2B5EF4-FFF2-40B4-BE49-F238E27FC236}">
                <a16:creationId xmlns:a16="http://schemas.microsoft.com/office/drawing/2014/main" id="{801E84AE-E218-4D47-A11F-97026563D881}"/>
              </a:ext>
            </a:extLst>
          </p:cNvPr>
          <p:cNvSpPr>
            <a:spLocks noGrp="1"/>
          </p:cNvSpPr>
          <p:nvPr>
            <p:ph type="body" sz="quarter" idx="25" hasCustomPrompt="1"/>
          </p:nvPr>
        </p:nvSpPr>
        <p:spPr>
          <a:xfrm>
            <a:off x="4483892" y="3832826"/>
            <a:ext cx="3292475" cy="589772"/>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CREATIVE</a:t>
            </a:r>
          </a:p>
        </p:txBody>
      </p:sp>
    </p:spTree>
    <p:extLst>
      <p:ext uri="{BB962C8B-B14F-4D97-AF65-F5344CB8AC3E}">
        <p14:creationId xmlns:p14="http://schemas.microsoft.com/office/powerpoint/2010/main" val="3134653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67000">
                                          <p:cBhvr additive="base">
                                            <p:cTn id="7" dur="1000" fill="hold"/>
                                            <p:tgtEl>
                                              <p:spTgt spid="90"/>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14:bounceEnd="67000">
                                          <p:cBhvr additive="base">
                                            <p:cTn id="11" dur="1000" fill="hold"/>
                                            <p:tgtEl>
                                              <p:spTgt spid="44"/>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14:bounceEnd="67000">
                                          <p:cBhvr additive="base">
                                            <p:cTn id="15" dur="1000" fill="hold"/>
                                            <p:tgtEl>
                                              <p:spTgt spid="46"/>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14:bounceEnd="67000">
                                          <p:cBhvr additive="base">
                                            <p:cTn id="19" dur="1000" fill="hold"/>
                                            <p:tgtEl>
                                              <p:spTgt spid="8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14:bounceEnd="67000">
                                          <p:cBhvr additive="base">
                                            <p:cTn id="23" dur="1000" fill="hold"/>
                                            <p:tgtEl>
                                              <p:spTgt spid="88"/>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14:bounceEnd="67000">
                                          <p:cBhvr additive="base">
                                            <p:cTn id="27" dur="1000" fill="hold"/>
                                            <p:tgtEl>
                                              <p:spTgt spid="43"/>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7000">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14:bounceEnd="67000">
                                          <p:cBhvr additive="base">
                                            <p:cTn id="31" dur="1000" fill="hold"/>
                                            <p:tgtEl>
                                              <p:spTgt spid="45"/>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ppt_x"/>
                                              </p:val>
                                            </p:tav>
                                            <p:tav tm="100000">
                                              <p:val>
                                                <p:strVal val="#ppt_x"/>
                                              </p:val>
                                            </p:tav>
                                          </p:tavLst>
                                        </p:anim>
                                        <p:anim calcmode="lin" valueType="num">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0-#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1000" fill="hold"/>
                                            <p:tgtEl>
                                              <p:spTgt spid="89"/>
                                            </p:tgtEl>
                                            <p:attrNameLst>
                                              <p:attrName>ppt_x</p:attrName>
                                            </p:attrNameLst>
                                          </p:cBhvr>
                                          <p:tavLst>
                                            <p:tav tm="0">
                                              <p:val>
                                                <p:strVal val="1+#ppt_w/2"/>
                                              </p:val>
                                            </p:tav>
                                            <p:tav tm="100000">
                                              <p:val>
                                                <p:strVal val="#ppt_x"/>
                                              </p:val>
                                            </p:tav>
                                          </p:tavLst>
                                        </p:anim>
                                        <p:anim calcmode="lin" valueType="num">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1000" fill="hold"/>
                                            <p:tgtEl>
                                              <p:spTgt spid="88"/>
                                            </p:tgtEl>
                                            <p:attrNameLst>
                                              <p:attrName>ppt_x</p:attrName>
                                            </p:attrNameLst>
                                          </p:cBhvr>
                                          <p:tavLst>
                                            <p:tav tm="0">
                                              <p:val>
                                                <p:strVal val="0-#ppt_w/2"/>
                                              </p:val>
                                            </p:tav>
                                            <p:tav tm="100000">
                                              <p:val>
                                                <p:strVal val="#ppt_x"/>
                                              </p:val>
                                            </p:tav>
                                          </p:tavLst>
                                        </p:anim>
                                        <p:anim calcmode="lin" valueType="num">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1+#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0-#ppt_w/2"/>
                                              </p:val>
                                            </p:tav>
                                            <p:tav tm="100000">
                                              <p:val>
                                                <p:strVal val="#ppt_x"/>
                                              </p:val>
                                            </p:tav>
                                          </p:tavLst>
                                        </p:anim>
                                        <p:anim calcmode="lin" valueType="num">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gnifying glass infographic">
    <p:spTree>
      <p:nvGrpSpPr>
        <p:cNvPr id="1" name=""/>
        <p:cNvGrpSpPr/>
        <p:nvPr/>
      </p:nvGrpSpPr>
      <p:grpSpPr>
        <a:xfrm>
          <a:off x="0" y="0"/>
          <a:ext cx="0" cy="0"/>
          <a:chOff x="0" y="0"/>
          <a:chExt cx="0" cy="0"/>
        </a:xfrm>
      </p:grpSpPr>
      <p:sp>
        <p:nvSpPr>
          <p:cNvPr id="138" name="Freeform 137">
            <a:extLst>
              <a:ext uri="{FF2B5EF4-FFF2-40B4-BE49-F238E27FC236}">
                <a16:creationId xmlns:a16="http://schemas.microsoft.com/office/drawing/2014/main" id="{277DC1D5-0435-E54A-AA0B-82D30283515D}"/>
              </a:ext>
            </a:extLst>
          </p:cNvPr>
          <p:cNvSpPr>
            <a:spLocks/>
          </p:cNvSpPr>
          <p:nvPr userDrawn="1"/>
        </p:nvSpPr>
        <p:spPr bwMode="auto">
          <a:xfrm>
            <a:off x="5879856" y="4197574"/>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88" name="Group 87">
            <a:extLst>
              <a:ext uri="{FF2B5EF4-FFF2-40B4-BE49-F238E27FC236}">
                <a16:creationId xmlns:a16="http://schemas.microsoft.com/office/drawing/2014/main" id="{73D53F18-A091-D14F-A090-FA5228013F4D}"/>
              </a:ext>
            </a:extLst>
          </p:cNvPr>
          <p:cNvGrpSpPr/>
          <p:nvPr userDrawn="1"/>
        </p:nvGrpSpPr>
        <p:grpSpPr>
          <a:xfrm>
            <a:off x="4624820" y="922626"/>
            <a:ext cx="2928938" cy="5054600"/>
            <a:chOff x="4638675" y="1338263"/>
            <a:chExt cx="2928938" cy="5054600"/>
          </a:xfrm>
        </p:grpSpPr>
        <p:sp>
          <p:nvSpPr>
            <p:cNvPr id="89" name="Freeform 88">
              <a:extLst>
                <a:ext uri="{FF2B5EF4-FFF2-40B4-BE49-F238E27FC236}">
                  <a16:creationId xmlns:a16="http://schemas.microsoft.com/office/drawing/2014/main" id="{97922400-228B-7545-B3A5-C5C210EBD614}"/>
                </a:ext>
              </a:extLst>
            </p:cNvPr>
            <p:cNvSpPr>
              <a:spLocks/>
            </p:cNvSpPr>
            <p:nvPr/>
          </p:nvSpPr>
          <p:spPr bwMode="auto">
            <a:xfrm>
              <a:off x="4638675" y="1338263"/>
              <a:ext cx="2928938" cy="2954338"/>
            </a:xfrm>
            <a:custGeom>
              <a:avLst/>
              <a:gdLst>
                <a:gd name="T0" fmla="*/ 422 w 769"/>
                <a:gd name="T1" fmla="*/ 32 h 775"/>
                <a:gd name="T2" fmla="*/ 754 w 769"/>
                <a:gd name="T3" fmla="*/ 438 h 775"/>
                <a:gd name="T4" fmla="*/ 351 w 769"/>
                <a:gd name="T5" fmla="*/ 760 h 775"/>
                <a:gd name="T6" fmla="*/ 9 w 769"/>
                <a:gd name="T7" fmla="*/ 384 h 775"/>
                <a:gd name="T8" fmla="*/ 422 w 769"/>
                <a:gd name="T9" fmla="*/ 32 h 775"/>
              </a:gdLst>
              <a:ahLst/>
              <a:cxnLst>
                <a:cxn ang="0">
                  <a:pos x="T0" y="T1"/>
                </a:cxn>
                <a:cxn ang="0">
                  <a:pos x="T2" y="T3"/>
                </a:cxn>
                <a:cxn ang="0">
                  <a:pos x="T4" y="T5"/>
                </a:cxn>
                <a:cxn ang="0">
                  <a:pos x="T6" y="T7"/>
                </a:cxn>
                <a:cxn ang="0">
                  <a:pos x="T8" y="T9"/>
                </a:cxn>
              </a:cxnLst>
              <a:rect l="0" t="0" r="r" b="b"/>
              <a:pathLst>
                <a:path w="769" h="775">
                  <a:moveTo>
                    <a:pt x="422" y="32"/>
                  </a:moveTo>
                  <a:cubicBezTo>
                    <a:pt x="626" y="62"/>
                    <a:pt x="769" y="230"/>
                    <a:pt x="754" y="438"/>
                  </a:cubicBezTo>
                  <a:cubicBezTo>
                    <a:pt x="740" y="647"/>
                    <a:pt x="552" y="775"/>
                    <a:pt x="351" y="760"/>
                  </a:cubicBezTo>
                  <a:cubicBezTo>
                    <a:pt x="145" y="745"/>
                    <a:pt x="0" y="593"/>
                    <a:pt x="9" y="384"/>
                  </a:cubicBezTo>
                  <a:cubicBezTo>
                    <a:pt x="18" y="179"/>
                    <a:pt x="207" y="0"/>
                    <a:pt x="422" y="3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89">
              <a:extLst>
                <a:ext uri="{FF2B5EF4-FFF2-40B4-BE49-F238E27FC236}">
                  <a16:creationId xmlns:a16="http://schemas.microsoft.com/office/drawing/2014/main" id="{58F500FA-A194-5446-965D-3A3FBA59DC0C}"/>
                </a:ext>
              </a:extLst>
            </p:cNvPr>
            <p:cNvSpPr>
              <a:spLocks/>
            </p:cNvSpPr>
            <p:nvPr/>
          </p:nvSpPr>
          <p:spPr bwMode="auto">
            <a:xfrm>
              <a:off x="5918200" y="4235450"/>
              <a:ext cx="0" cy="315913"/>
            </a:xfrm>
            <a:custGeom>
              <a:avLst/>
              <a:gdLst>
                <a:gd name="T0" fmla="*/ 0 h 83"/>
                <a:gd name="T1" fmla="*/ 83 h 83"/>
              </a:gdLst>
              <a:ahLst/>
              <a:cxnLst>
                <a:cxn ang="0">
                  <a:pos x="0" y="T0"/>
                </a:cxn>
                <a:cxn ang="0">
                  <a:pos x="0" y="T1"/>
                </a:cxn>
              </a:cxnLst>
              <a:rect l="0" t="0" r="r" b="b"/>
              <a:pathLst>
                <a:path h="83">
                  <a:moveTo>
                    <a:pt x="0" y="0"/>
                  </a:moveTo>
                  <a:cubicBezTo>
                    <a:pt x="0" y="31"/>
                    <a:pt x="0" y="52"/>
                    <a:pt x="0" y="8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90">
              <a:extLst>
                <a:ext uri="{FF2B5EF4-FFF2-40B4-BE49-F238E27FC236}">
                  <a16:creationId xmlns:a16="http://schemas.microsoft.com/office/drawing/2014/main" id="{8A25C19B-9AF9-4F4F-BA49-E5E103493CFC}"/>
                </a:ext>
              </a:extLst>
            </p:cNvPr>
            <p:cNvSpPr>
              <a:spLocks/>
            </p:cNvSpPr>
            <p:nvPr/>
          </p:nvSpPr>
          <p:spPr bwMode="auto">
            <a:xfrm>
              <a:off x="6261100" y="4230688"/>
              <a:ext cx="0" cy="328613"/>
            </a:xfrm>
            <a:custGeom>
              <a:avLst/>
              <a:gdLst>
                <a:gd name="T0" fmla="*/ 0 h 86"/>
                <a:gd name="T1" fmla="*/ 86 h 86"/>
              </a:gdLst>
              <a:ahLst/>
              <a:cxnLst>
                <a:cxn ang="0">
                  <a:pos x="0" y="T0"/>
                </a:cxn>
                <a:cxn ang="0">
                  <a:pos x="0" y="T1"/>
                </a:cxn>
              </a:cxnLst>
              <a:rect l="0" t="0" r="r" b="b"/>
              <a:pathLst>
                <a:path h="86">
                  <a:moveTo>
                    <a:pt x="0" y="0"/>
                  </a:moveTo>
                  <a:cubicBezTo>
                    <a:pt x="0" y="30"/>
                    <a:pt x="0" y="56"/>
                    <a:pt x="0" y="8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91">
              <a:extLst>
                <a:ext uri="{FF2B5EF4-FFF2-40B4-BE49-F238E27FC236}">
                  <a16:creationId xmlns:a16="http://schemas.microsoft.com/office/drawing/2014/main" id="{C9379FDD-49E9-4F41-8145-4EBD4BB4B465}"/>
                </a:ext>
              </a:extLst>
            </p:cNvPr>
            <p:cNvSpPr>
              <a:spLocks/>
            </p:cNvSpPr>
            <p:nvPr/>
          </p:nvSpPr>
          <p:spPr bwMode="auto">
            <a:xfrm>
              <a:off x="5811838" y="4551363"/>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93" name="Freeform 92">
            <a:extLst>
              <a:ext uri="{FF2B5EF4-FFF2-40B4-BE49-F238E27FC236}">
                <a16:creationId xmlns:a16="http://schemas.microsoft.com/office/drawing/2014/main" id="{9F686B8B-67AA-9247-82D7-4EF3F28B1AB0}"/>
              </a:ext>
            </a:extLst>
          </p:cNvPr>
          <p:cNvSpPr>
            <a:spLocks/>
          </p:cNvSpPr>
          <p:nvPr userDrawn="1"/>
        </p:nvSpPr>
        <p:spPr bwMode="auto">
          <a:xfrm>
            <a:off x="6075795" y="1222663"/>
            <a:ext cx="1227138" cy="1185863"/>
          </a:xfrm>
          <a:custGeom>
            <a:avLst/>
            <a:gdLst>
              <a:gd name="T0" fmla="*/ 322 w 322"/>
              <a:gd name="T1" fmla="*/ 308 h 311"/>
              <a:gd name="T2" fmla="*/ 35 w 322"/>
              <a:gd name="T3" fmla="*/ 3 h 311"/>
              <a:gd name="T4" fmla="*/ 3 w 322"/>
              <a:gd name="T5" fmla="*/ 0 h 311"/>
              <a:gd name="T6" fmla="*/ 0 w 322"/>
              <a:gd name="T7" fmla="*/ 311 h 311"/>
              <a:gd name="T8" fmla="*/ 322 w 322"/>
              <a:gd name="T9" fmla="*/ 308 h 311"/>
            </a:gdLst>
            <a:ahLst/>
            <a:cxnLst>
              <a:cxn ang="0">
                <a:pos x="T0" y="T1"/>
              </a:cxn>
              <a:cxn ang="0">
                <a:pos x="T2" y="T3"/>
              </a:cxn>
              <a:cxn ang="0">
                <a:pos x="T4" y="T5"/>
              </a:cxn>
              <a:cxn ang="0">
                <a:pos x="T6" y="T7"/>
              </a:cxn>
              <a:cxn ang="0">
                <a:pos x="T8" y="T9"/>
              </a:cxn>
            </a:cxnLst>
            <a:rect l="0" t="0" r="r" b="b"/>
            <a:pathLst>
              <a:path w="322" h="311">
                <a:moveTo>
                  <a:pt x="322" y="308"/>
                </a:moveTo>
                <a:cubicBezTo>
                  <a:pt x="313" y="150"/>
                  <a:pt x="196" y="27"/>
                  <a:pt x="35" y="3"/>
                </a:cubicBezTo>
                <a:cubicBezTo>
                  <a:pt x="25" y="1"/>
                  <a:pt x="14" y="0"/>
                  <a:pt x="3" y="0"/>
                </a:cubicBezTo>
                <a:cubicBezTo>
                  <a:pt x="1" y="104"/>
                  <a:pt x="0" y="208"/>
                  <a:pt x="0" y="311"/>
                </a:cubicBezTo>
                <a:cubicBezTo>
                  <a:pt x="107" y="311"/>
                  <a:pt x="215" y="309"/>
                  <a:pt x="322" y="30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4" name="Freeform 93">
            <a:extLst>
              <a:ext uri="{FF2B5EF4-FFF2-40B4-BE49-F238E27FC236}">
                <a16:creationId xmlns:a16="http://schemas.microsoft.com/office/drawing/2014/main" id="{C1FB70D7-E28C-6942-BF1E-2893AEE6ED17}"/>
              </a:ext>
            </a:extLst>
          </p:cNvPr>
          <p:cNvSpPr>
            <a:spLocks/>
          </p:cNvSpPr>
          <p:nvPr userDrawn="1"/>
        </p:nvSpPr>
        <p:spPr bwMode="auto">
          <a:xfrm>
            <a:off x="4853420" y="1200438"/>
            <a:ext cx="1235075" cy="1216025"/>
          </a:xfrm>
          <a:custGeom>
            <a:avLst/>
            <a:gdLst>
              <a:gd name="T0" fmla="*/ 324 w 324"/>
              <a:gd name="T1" fmla="*/ 6 h 319"/>
              <a:gd name="T2" fmla="*/ 1 w 324"/>
              <a:gd name="T3" fmla="*/ 313 h 319"/>
              <a:gd name="T4" fmla="*/ 0 w 324"/>
              <a:gd name="T5" fmla="*/ 319 h 319"/>
              <a:gd name="T6" fmla="*/ 321 w 324"/>
              <a:gd name="T7" fmla="*/ 317 h 319"/>
              <a:gd name="T8" fmla="*/ 324 w 324"/>
              <a:gd name="T9" fmla="*/ 6 h 319"/>
            </a:gdLst>
            <a:ahLst/>
            <a:cxnLst>
              <a:cxn ang="0">
                <a:pos x="T0" y="T1"/>
              </a:cxn>
              <a:cxn ang="0">
                <a:pos x="T2" y="T3"/>
              </a:cxn>
              <a:cxn ang="0">
                <a:pos x="T4" y="T5"/>
              </a:cxn>
              <a:cxn ang="0">
                <a:pos x="T6" y="T7"/>
              </a:cxn>
              <a:cxn ang="0">
                <a:pos x="T8" y="T9"/>
              </a:cxn>
            </a:cxnLst>
            <a:rect l="0" t="0" r="r" b="b"/>
            <a:pathLst>
              <a:path w="324" h="319">
                <a:moveTo>
                  <a:pt x="324" y="6"/>
                </a:moveTo>
                <a:cubicBezTo>
                  <a:pt x="153" y="0"/>
                  <a:pt x="8" y="146"/>
                  <a:pt x="1" y="313"/>
                </a:cubicBezTo>
                <a:cubicBezTo>
                  <a:pt x="0" y="315"/>
                  <a:pt x="1" y="317"/>
                  <a:pt x="0" y="319"/>
                </a:cubicBezTo>
                <a:cubicBezTo>
                  <a:pt x="107" y="319"/>
                  <a:pt x="214" y="318"/>
                  <a:pt x="321" y="317"/>
                </a:cubicBezTo>
                <a:cubicBezTo>
                  <a:pt x="321" y="214"/>
                  <a:pt x="322" y="110"/>
                  <a:pt x="324"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94">
            <a:extLst>
              <a:ext uri="{FF2B5EF4-FFF2-40B4-BE49-F238E27FC236}">
                <a16:creationId xmlns:a16="http://schemas.microsoft.com/office/drawing/2014/main" id="{076008E4-1B5F-2048-A843-4CCC434A75B7}"/>
              </a:ext>
            </a:extLst>
          </p:cNvPr>
          <p:cNvSpPr>
            <a:spLocks/>
          </p:cNvSpPr>
          <p:nvPr userDrawn="1"/>
        </p:nvSpPr>
        <p:spPr bwMode="auto">
          <a:xfrm>
            <a:off x="6075795" y="2397413"/>
            <a:ext cx="1230313" cy="1235075"/>
          </a:xfrm>
          <a:custGeom>
            <a:avLst/>
            <a:gdLst>
              <a:gd name="T0" fmla="*/ 0 w 323"/>
              <a:gd name="T1" fmla="*/ 3 h 324"/>
              <a:gd name="T2" fmla="*/ 5 w 323"/>
              <a:gd name="T3" fmla="*/ 324 h 324"/>
              <a:gd name="T4" fmla="*/ 322 w 323"/>
              <a:gd name="T5" fmla="*/ 45 h 324"/>
              <a:gd name="T6" fmla="*/ 322 w 323"/>
              <a:gd name="T7" fmla="*/ 0 h 324"/>
              <a:gd name="T8" fmla="*/ 0 w 323"/>
              <a:gd name="T9" fmla="*/ 3 h 324"/>
            </a:gdLst>
            <a:ahLst/>
            <a:cxnLst>
              <a:cxn ang="0">
                <a:pos x="T0" y="T1"/>
              </a:cxn>
              <a:cxn ang="0">
                <a:pos x="T2" y="T3"/>
              </a:cxn>
              <a:cxn ang="0">
                <a:pos x="T4" y="T5"/>
              </a:cxn>
              <a:cxn ang="0">
                <a:pos x="T6" y="T7"/>
              </a:cxn>
              <a:cxn ang="0">
                <a:pos x="T8" y="T9"/>
              </a:cxn>
            </a:cxnLst>
            <a:rect l="0" t="0" r="r" b="b"/>
            <a:pathLst>
              <a:path w="323" h="324">
                <a:moveTo>
                  <a:pt x="0" y="3"/>
                </a:moveTo>
                <a:cubicBezTo>
                  <a:pt x="0" y="110"/>
                  <a:pt x="2" y="217"/>
                  <a:pt x="5" y="324"/>
                </a:cubicBezTo>
                <a:cubicBezTo>
                  <a:pt x="166" y="322"/>
                  <a:pt x="310" y="214"/>
                  <a:pt x="322" y="45"/>
                </a:cubicBezTo>
                <a:cubicBezTo>
                  <a:pt x="323" y="29"/>
                  <a:pt x="323" y="14"/>
                  <a:pt x="322" y="0"/>
                </a:cubicBezTo>
                <a:cubicBezTo>
                  <a:pt x="215" y="1"/>
                  <a:pt x="107" y="3"/>
                  <a:pt x="0" y="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6" name="Freeform 95">
            <a:extLst>
              <a:ext uri="{FF2B5EF4-FFF2-40B4-BE49-F238E27FC236}">
                <a16:creationId xmlns:a16="http://schemas.microsoft.com/office/drawing/2014/main" id="{E97B2C57-9594-B143-8CDC-5C01388F1114}"/>
              </a:ext>
            </a:extLst>
          </p:cNvPr>
          <p:cNvSpPr>
            <a:spLocks/>
          </p:cNvSpPr>
          <p:nvPr userDrawn="1"/>
        </p:nvSpPr>
        <p:spPr bwMode="auto">
          <a:xfrm>
            <a:off x="4839133" y="2408526"/>
            <a:ext cx="1255713" cy="1223963"/>
          </a:xfrm>
          <a:custGeom>
            <a:avLst/>
            <a:gdLst>
              <a:gd name="T0" fmla="*/ 325 w 330"/>
              <a:gd name="T1" fmla="*/ 0 h 321"/>
              <a:gd name="T2" fmla="*/ 4 w 330"/>
              <a:gd name="T3" fmla="*/ 2 h 321"/>
              <a:gd name="T4" fmla="*/ 299 w 330"/>
              <a:gd name="T5" fmla="*/ 320 h 321"/>
              <a:gd name="T6" fmla="*/ 330 w 330"/>
              <a:gd name="T7" fmla="*/ 321 h 321"/>
              <a:gd name="T8" fmla="*/ 325 w 330"/>
              <a:gd name="T9" fmla="*/ 0 h 321"/>
            </a:gdLst>
            <a:ahLst/>
            <a:cxnLst>
              <a:cxn ang="0">
                <a:pos x="T0" y="T1"/>
              </a:cxn>
              <a:cxn ang="0">
                <a:pos x="T2" y="T3"/>
              </a:cxn>
              <a:cxn ang="0">
                <a:pos x="T4" y="T5"/>
              </a:cxn>
              <a:cxn ang="0">
                <a:pos x="T6" y="T7"/>
              </a:cxn>
              <a:cxn ang="0">
                <a:pos x="T8" y="T9"/>
              </a:cxn>
            </a:cxnLst>
            <a:rect l="0" t="0" r="r" b="b"/>
            <a:pathLst>
              <a:path w="330" h="321">
                <a:moveTo>
                  <a:pt x="325" y="0"/>
                </a:moveTo>
                <a:cubicBezTo>
                  <a:pt x="218" y="1"/>
                  <a:pt x="111" y="2"/>
                  <a:pt x="4" y="2"/>
                </a:cubicBezTo>
                <a:cubicBezTo>
                  <a:pt x="0" y="179"/>
                  <a:pt x="124" y="307"/>
                  <a:pt x="299" y="320"/>
                </a:cubicBezTo>
                <a:cubicBezTo>
                  <a:pt x="309" y="321"/>
                  <a:pt x="320" y="321"/>
                  <a:pt x="330" y="321"/>
                </a:cubicBezTo>
                <a:cubicBezTo>
                  <a:pt x="327" y="214"/>
                  <a:pt x="325" y="107"/>
                  <a:pt x="325"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97" name="Group 96">
            <a:extLst>
              <a:ext uri="{FF2B5EF4-FFF2-40B4-BE49-F238E27FC236}">
                <a16:creationId xmlns:a16="http://schemas.microsoft.com/office/drawing/2014/main" id="{7011023E-7D2D-DD4F-B2B2-7DB531949C10}"/>
              </a:ext>
            </a:extLst>
          </p:cNvPr>
          <p:cNvGrpSpPr/>
          <p:nvPr userDrawn="1"/>
        </p:nvGrpSpPr>
        <p:grpSpPr>
          <a:xfrm>
            <a:off x="7166408" y="3515013"/>
            <a:ext cx="1149350" cy="414338"/>
            <a:chOff x="7180263" y="3930650"/>
            <a:chExt cx="1149350" cy="414338"/>
          </a:xfrm>
        </p:grpSpPr>
        <p:sp>
          <p:nvSpPr>
            <p:cNvPr id="98" name="Freeform 97">
              <a:extLst>
                <a:ext uri="{FF2B5EF4-FFF2-40B4-BE49-F238E27FC236}">
                  <a16:creationId xmlns:a16="http://schemas.microsoft.com/office/drawing/2014/main" id="{5CEBF1EE-E41B-954D-A45D-DC0DC7CD79EB}"/>
                </a:ext>
              </a:extLst>
            </p:cNvPr>
            <p:cNvSpPr>
              <a:spLocks/>
            </p:cNvSpPr>
            <p:nvPr/>
          </p:nvSpPr>
          <p:spPr bwMode="auto">
            <a:xfrm>
              <a:off x="7180263" y="3930650"/>
              <a:ext cx="1138238" cy="354013"/>
            </a:xfrm>
            <a:custGeom>
              <a:avLst/>
              <a:gdLst>
                <a:gd name="T0" fmla="*/ 0 w 299"/>
                <a:gd name="T1" fmla="*/ 0 h 93"/>
                <a:gd name="T2" fmla="*/ 68 w 299"/>
                <a:gd name="T3" fmla="*/ 65 h 93"/>
                <a:gd name="T4" fmla="*/ 91 w 299"/>
                <a:gd name="T5" fmla="*/ 83 h 93"/>
                <a:gd name="T6" fmla="*/ 142 w 299"/>
                <a:gd name="T7" fmla="*/ 92 h 93"/>
                <a:gd name="T8" fmla="*/ 299 w 299"/>
                <a:gd name="T9" fmla="*/ 93 h 93"/>
              </a:gdLst>
              <a:ahLst/>
              <a:cxnLst>
                <a:cxn ang="0">
                  <a:pos x="T0" y="T1"/>
                </a:cxn>
                <a:cxn ang="0">
                  <a:pos x="T2" y="T3"/>
                </a:cxn>
                <a:cxn ang="0">
                  <a:pos x="T4" y="T5"/>
                </a:cxn>
                <a:cxn ang="0">
                  <a:pos x="T6" y="T7"/>
                </a:cxn>
                <a:cxn ang="0">
                  <a:pos x="T8" y="T9"/>
                </a:cxn>
              </a:cxnLst>
              <a:rect l="0" t="0" r="r" b="b"/>
              <a:pathLst>
                <a:path w="299" h="93">
                  <a:moveTo>
                    <a:pt x="0" y="0"/>
                  </a:moveTo>
                  <a:cubicBezTo>
                    <a:pt x="23" y="22"/>
                    <a:pt x="46" y="43"/>
                    <a:pt x="68" y="65"/>
                  </a:cubicBezTo>
                  <a:cubicBezTo>
                    <a:pt x="75" y="72"/>
                    <a:pt x="82" y="79"/>
                    <a:pt x="91" y="83"/>
                  </a:cubicBezTo>
                  <a:cubicBezTo>
                    <a:pt x="106" y="91"/>
                    <a:pt x="125" y="92"/>
                    <a:pt x="142" y="92"/>
                  </a:cubicBezTo>
                  <a:cubicBezTo>
                    <a:pt x="194" y="92"/>
                    <a:pt x="246" y="92"/>
                    <a:pt x="299" y="93"/>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9" name="Freeform 98">
              <a:extLst>
                <a:ext uri="{FF2B5EF4-FFF2-40B4-BE49-F238E27FC236}">
                  <a16:creationId xmlns:a16="http://schemas.microsoft.com/office/drawing/2014/main" id="{1FE34C05-A05F-6347-A6CA-38964466FB72}"/>
                </a:ext>
              </a:extLst>
            </p:cNvPr>
            <p:cNvSpPr>
              <a:spLocks/>
            </p:cNvSpPr>
            <p:nvPr/>
          </p:nvSpPr>
          <p:spPr bwMode="auto">
            <a:xfrm>
              <a:off x="8162925" y="4208463"/>
              <a:ext cx="166688" cy="136525"/>
            </a:xfrm>
            <a:custGeom>
              <a:avLst/>
              <a:gdLst>
                <a:gd name="T0" fmla="*/ 0 w 44"/>
                <a:gd name="T1" fmla="*/ 0 h 36"/>
                <a:gd name="T2" fmla="*/ 10 w 44"/>
                <a:gd name="T3" fmla="*/ 5 h 36"/>
                <a:gd name="T4" fmla="*/ 44 w 44"/>
                <a:gd name="T5" fmla="*/ 19 h 36"/>
                <a:gd name="T6" fmla="*/ 1 w 44"/>
                <a:gd name="T7" fmla="*/ 36 h 36"/>
              </a:gdLst>
              <a:ahLst/>
              <a:cxnLst>
                <a:cxn ang="0">
                  <a:pos x="T0" y="T1"/>
                </a:cxn>
                <a:cxn ang="0">
                  <a:pos x="T2" y="T3"/>
                </a:cxn>
                <a:cxn ang="0">
                  <a:pos x="T4" y="T5"/>
                </a:cxn>
                <a:cxn ang="0">
                  <a:pos x="T6" y="T7"/>
                </a:cxn>
              </a:cxnLst>
              <a:rect l="0" t="0" r="r" b="b"/>
              <a:pathLst>
                <a:path w="44" h="36">
                  <a:moveTo>
                    <a:pt x="0" y="0"/>
                  </a:moveTo>
                  <a:cubicBezTo>
                    <a:pt x="3" y="2"/>
                    <a:pt x="6" y="4"/>
                    <a:pt x="10" y="5"/>
                  </a:cubicBezTo>
                  <a:cubicBezTo>
                    <a:pt x="21" y="10"/>
                    <a:pt x="32" y="14"/>
                    <a:pt x="44" y="19"/>
                  </a:cubicBezTo>
                  <a:cubicBezTo>
                    <a:pt x="29" y="22"/>
                    <a:pt x="14" y="28"/>
                    <a:pt x="1" y="36"/>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0" name="Group 99">
            <a:extLst>
              <a:ext uri="{FF2B5EF4-FFF2-40B4-BE49-F238E27FC236}">
                <a16:creationId xmlns:a16="http://schemas.microsoft.com/office/drawing/2014/main" id="{9113E851-84B5-6049-AF9B-9ECDF31649C1}"/>
              </a:ext>
            </a:extLst>
          </p:cNvPr>
          <p:cNvGrpSpPr/>
          <p:nvPr userDrawn="1"/>
        </p:nvGrpSpPr>
        <p:grpSpPr>
          <a:xfrm>
            <a:off x="7161645" y="933738"/>
            <a:ext cx="1123950" cy="396876"/>
            <a:chOff x="7175500" y="1349375"/>
            <a:chExt cx="1123950" cy="396876"/>
          </a:xfrm>
        </p:grpSpPr>
        <p:sp>
          <p:nvSpPr>
            <p:cNvPr id="101" name="Freeform 100">
              <a:extLst>
                <a:ext uri="{FF2B5EF4-FFF2-40B4-BE49-F238E27FC236}">
                  <a16:creationId xmlns:a16="http://schemas.microsoft.com/office/drawing/2014/main" id="{A5B54763-1C0D-614B-950C-1DAA2B4540F2}"/>
                </a:ext>
              </a:extLst>
            </p:cNvPr>
            <p:cNvSpPr>
              <a:spLocks/>
            </p:cNvSpPr>
            <p:nvPr/>
          </p:nvSpPr>
          <p:spPr bwMode="auto">
            <a:xfrm>
              <a:off x="7175500" y="1417638"/>
              <a:ext cx="1123950" cy="328613"/>
            </a:xfrm>
            <a:custGeom>
              <a:avLst/>
              <a:gdLst>
                <a:gd name="T0" fmla="*/ 0 w 295"/>
                <a:gd name="T1" fmla="*/ 86 h 86"/>
                <a:gd name="T2" fmla="*/ 75 w 295"/>
                <a:gd name="T3" fmla="*/ 14 h 86"/>
                <a:gd name="T4" fmla="*/ 101 w 295"/>
                <a:gd name="T5" fmla="*/ 2 h 86"/>
                <a:gd name="T6" fmla="*/ 123 w 295"/>
                <a:gd name="T7" fmla="*/ 0 h 86"/>
                <a:gd name="T8" fmla="*/ 295 w 295"/>
                <a:gd name="T9" fmla="*/ 4 h 86"/>
              </a:gdLst>
              <a:ahLst/>
              <a:cxnLst>
                <a:cxn ang="0">
                  <a:pos x="T0" y="T1"/>
                </a:cxn>
                <a:cxn ang="0">
                  <a:pos x="T2" y="T3"/>
                </a:cxn>
                <a:cxn ang="0">
                  <a:pos x="T4" y="T5"/>
                </a:cxn>
                <a:cxn ang="0">
                  <a:pos x="T6" y="T7"/>
                </a:cxn>
                <a:cxn ang="0">
                  <a:pos x="T8" y="T9"/>
                </a:cxn>
              </a:cxnLst>
              <a:rect l="0" t="0" r="r" b="b"/>
              <a:pathLst>
                <a:path w="295" h="86">
                  <a:moveTo>
                    <a:pt x="0" y="86"/>
                  </a:moveTo>
                  <a:cubicBezTo>
                    <a:pt x="20" y="58"/>
                    <a:pt x="45" y="33"/>
                    <a:pt x="75" y="14"/>
                  </a:cubicBezTo>
                  <a:cubicBezTo>
                    <a:pt x="83" y="9"/>
                    <a:pt x="91" y="4"/>
                    <a:pt x="101" y="2"/>
                  </a:cubicBezTo>
                  <a:cubicBezTo>
                    <a:pt x="108" y="0"/>
                    <a:pt x="115" y="0"/>
                    <a:pt x="123" y="0"/>
                  </a:cubicBezTo>
                  <a:cubicBezTo>
                    <a:pt x="180" y="0"/>
                    <a:pt x="238" y="1"/>
                    <a:pt x="295" y="4"/>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2" name="Freeform 101">
              <a:extLst>
                <a:ext uri="{FF2B5EF4-FFF2-40B4-BE49-F238E27FC236}">
                  <a16:creationId xmlns:a16="http://schemas.microsoft.com/office/drawing/2014/main" id="{FAB0D4CA-1359-3C44-B610-A0A4FB8CC793}"/>
                </a:ext>
              </a:extLst>
            </p:cNvPr>
            <p:cNvSpPr>
              <a:spLocks/>
            </p:cNvSpPr>
            <p:nvPr/>
          </p:nvSpPr>
          <p:spPr bwMode="auto">
            <a:xfrm>
              <a:off x="8078788" y="1349375"/>
              <a:ext cx="217488" cy="160338"/>
            </a:xfrm>
            <a:custGeom>
              <a:avLst/>
              <a:gdLst>
                <a:gd name="T0" fmla="*/ 1 w 57"/>
                <a:gd name="T1" fmla="*/ 0 h 42"/>
                <a:gd name="T2" fmla="*/ 57 w 57"/>
                <a:gd name="T3" fmla="*/ 21 h 42"/>
                <a:gd name="T4" fmla="*/ 45 w 57"/>
                <a:gd name="T5" fmla="*/ 26 h 42"/>
                <a:gd name="T6" fmla="*/ 0 w 57"/>
                <a:gd name="T7" fmla="*/ 42 h 42"/>
              </a:gdLst>
              <a:ahLst/>
              <a:cxnLst>
                <a:cxn ang="0">
                  <a:pos x="T0" y="T1"/>
                </a:cxn>
                <a:cxn ang="0">
                  <a:pos x="T2" y="T3"/>
                </a:cxn>
                <a:cxn ang="0">
                  <a:pos x="T4" y="T5"/>
                </a:cxn>
                <a:cxn ang="0">
                  <a:pos x="T6" y="T7"/>
                </a:cxn>
              </a:cxnLst>
              <a:rect l="0" t="0" r="r" b="b"/>
              <a:pathLst>
                <a:path w="57" h="42">
                  <a:moveTo>
                    <a:pt x="1" y="0"/>
                  </a:moveTo>
                  <a:cubicBezTo>
                    <a:pt x="20" y="7"/>
                    <a:pt x="38" y="15"/>
                    <a:pt x="57" y="21"/>
                  </a:cubicBezTo>
                  <a:cubicBezTo>
                    <a:pt x="53" y="22"/>
                    <a:pt x="49" y="24"/>
                    <a:pt x="45" y="26"/>
                  </a:cubicBezTo>
                  <a:cubicBezTo>
                    <a:pt x="30" y="31"/>
                    <a:pt x="15" y="36"/>
                    <a:pt x="0" y="4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3" name="Group 102">
            <a:extLst>
              <a:ext uri="{FF2B5EF4-FFF2-40B4-BE49-F238E27FC236}">
                <a16:creationId xmlns:a16="http://schemas.microsoft.com/office/drawing/2014/main" id="{BA3974B4-763B-A54B-9F5C-8FE9534E29F7}"/>
              </a:ext>
            </a:extLst>
          </p:cNvPr>
          <p:cNvGrpSpPr/>
          <p:nvPr userDrawn="1"/>
        </p:nvGrpSpPr>
        <p:grpSpPr>
          <a:xfrm>
            <a:off x="3862820" y="930563"/>
            <a:ext cx="1120776" cy="400050"/>
            <a:chOff x="3876675" y="1346200"/>
            <a:chExt cx="1120776" cy="400050"/>
          </a:xfrm>
        </p:grpSpPr>
        <p:sp>
          <p:nvSpPr>
            <p:cNvPr id="104" name="Freeform 103">
              <a:extLst>
                <a:ext uri="{FF2B5EF4-FFF2-40B4-BE49-F238E27FC236}">
                  <a16:creationId xmlns:a16="http://schemas.microsoft.com/office/drawing/2014/main" id="{FCF62E16-7776-674A-A820-9C7F47D4C8BA}"/>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5" name="Freeform 104">
              <a:extLst>
                <a:ext uri="{FF2B5EF4-FFF2-40B4-BE49-F238E27FC236}">
                  <a16:creationId xmlns:a16="http://schemas.microsoft.com/office/drawing/2014/main" id="{C25FE9A0-659A-A541-9709-1D05D58DB5BE}"/>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6" name="Group 105">
            <a:extLst>
              <a:ext uri="{FF2B5EF4-FFF2-40B4-BE49-F238E27FC236}">
                <a16:creationId xmlns:a16="http://schemas.microsoft.com/office/drawing/2014/main" id="{1D2646C4-F7E0-434E-9529-9BC3D41EF9A0}"/>
              </a:ext>
            </a:extLst>
          </p:cNvPr>
          <p:cNvGrpSpPr/>
          <p:nvPr userDrawn="1"/>
        </p:nvGrpSpPr>
        <p:grpSpPr>
          <a:xfrm>
            <a:off x="3862820" y="3529301"/>
            <a:ext cx="1116013" cy="396875"/>
            <a:chOff x="3876675" y="3944938"/>
            <a:chExt cx="1116013" cy="396875"/>
          </a:xfrm>
        </p:grpSpPr>
        <p:sp>
          <p:nvSpPr>
            <p:cNvPr id="107" name="Freeform 106">
              <a:extLst>
                <a:ext uri="{FF2B5EF4-FFF2-40B4-BE49-F238E27FC236}">
                  <a16:creationId xmlns:a16="http://schemas.microsoft.com/office/drawing/2014/main" id="{8EFF4A19-E5AC-F341-A9B1-5C8DDD43E197}"/>
                </a:ext>
              </a:extLst>
            </p:cNvPr>
            <p:cNvSpPr>
              <a:spLocks/>
            </p:cNvSpPr>
            <p:nvPr/>
          </p:nvSpPr>
          <p:spPr bwMode="auto">
            <a:xfrm>
              <a:off x="3884613" y="3944938"/>
              <a:ext cx="1108075" cy="339725"/>
            </a:xfrm>
            <a:custGeom>
              <a:avLst/>
              <a:gdLst>
                <a:gd name="T0" fmla="*/ 291 w 291"/>
                <a:gd name="T1" fmla="*/ 0 h 89"/>
                <a:gd name="T2" fmla="*/ 223 w 291"/>
                <a:gd name="T3" fmla="*/ 65 h 89"/>
                <a:gd name="T4" fmla="*/ 200 w 291"/>
                <a:gd name="T5" fmla="*/ 79 h 89"/>
                <a:gd name="T6" fmla="*/ 162 w 291"/>
                <a:gd name="T7" fmla="*/ 85 h 89"/>
                <a:gd name="T8" fmla="*/ 0 w 291"/>
                <a:gd name="T9" fmla="*/ 89 h 89"/>
              </a:gdLst>
              <a:ahLst/>
              <a:cxnLst>
                <a:cxn ang="0">
                  <a:pos x="T0" y="T1"/>
                </a:cxn>
                <a:cxn ang="0">
                  <a:pos x="T2" y="T3"/>
                </a:cxn>
                <a:cxn ang="0">
                  <a:pos x="T4" y="T5"/>
                </a:cxn>
                <a:cxn ang="0">
                  <a:pos x="T6" y="T7"/>
                </a:cxn>
                <a:cxn ang="0">
                  <a:pos x="T8" y="T9"/>
                </a:cxn>
              </a:cxnLst>
              <a:rect l="0" t="0" r="r" b="b"/>
              <a:pathLst>
                <a:path w="291" h="89">
                  <a:moveTo>
                    <a:pt x="291" y="0"/>
                  </a:moveTo>
                  <a:cubicBezTo>
                    <a:pt x="272" y="25"/>
                    <a:pt x="249" y="47"/>
                    <a:pt x="223" y="65"/>
                  </a:cubicBezTo>
                  <a:cubicBezTo>
                    <a:pt x="216" y="71"/>
                    <a:pt x="208" y="76"/>
                    <a:pt x="200" y="79"/>
                  </a:cubicBezTo>
                  <a:cubicBezTo>
                    <a:pt x="188" y="84"/>
                    <a:pt x="175" y="84"/>
                    <a:pt x="162" y="85"/>
                  </a:cubicBezTo>
                  <a:cubicBezTo>
                    <a:pt x="108" y="87"/>
                    <a:pt x="54" y="88"/>
                    <a:pt x="0" y="89"/>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8" name="Freeform 107">
              <a:extLst>
                <a:ext uri="{FF2B5EF4-FFF2-40B4-BE49-F238E27FC236}">
                  <a16:creationId xmlns:a16="http://schemas.microsoft.com/office/drawing/2014/main" id="{B4F67A3E-1016-A84B-B485-E071F27CFCAF}"/>
                </a:ext>
              </a:extLst>
            </p:cNvPr>
            <p:cNvSpPr>
              <a:spLocks/>
            </p:cNvSpPr>
            <p:nvPr/>
          </p:nvSpPr>
          <p:spPr bwMode="auto">
            <a:xfrm>
              <a:off x="3876675" y="4197350"/>
              <a:ext cx="157163" cy="144463"/>
            </a:xfrm>
            <a:custGeom>
              <a:avLst/>
              <a:gdLst>
                <a:gd name="T0" fmla="*/ 33 w 41"/>
                <a:gd name="T1" fmla="*/ 0 h 38"/>
                <a:gd name="T2" fmla="*/ 0 w 41"/>
                <a:gd name="T3" fmla="*/ 24 h 38"/>
                <a:gd name="T4" fmla="*/ 41 w 41"/>
                <a:gd name="T5" fmla="*/ 38 h 38"/>
              </a:gdLst>
              <a:ahLst/>
              <a:cxnLst>
                <a:cxn ang="0">
                  <a:pos x="T0" y="T1"/>
                </a:cxn>
                <a:cxn ang="0">
                  <a:pos x="T2" y="T3"/>
                </a:cxn>
                <a:cxn ang="0">
                  <a:pos x="T4" y="T5"/>
                </a:cxn>
              </a:cxnLst>
              <a:rect l="0" t="0" r="r" b="b"/>
              <a:pathLst>
                <a:path w="41" h="38">
                  <a:moveTo>
                    <a:pt x="33" y="0"/>
                  </a:moveTo>
                  <a:cubicBezTo>
                    <a:pt x="21" y="7"/>
                    <a:pt x="10" y="15"/>
                    <a:pt x="0" y="24"/>
                  </a:cubicBezTo>
                  <a:cubicBezTo>
                    <a:pt x="13" y="29"/>
                    <a:pt x="27" y="34"/>
                    <a:pt x="41"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121" name="Text Placeholder 23">
            <a:extLst>
              <a:ext uri="{FF2B5EF4-FFF2-40B4-BE49-F238E27FC236}">
                <a16:creationId xmlns:a16="http://schemas.microsoft.com/office/drawing/2014/main" id="{3EE5F16B-E8F7-A64C-89F4-CEC64BD11EF1}"/>
              </a:ext>
            </a:extLst>
          </p:cNvPr>
          <p:cNvSpPr>
            <a:spLocks noGrp="1"/>
          </p:cNvSpPr>
          <p:nvPr>
            <p:ph type="body" sz="quarter" idx="22" hasCustomPrompt="1"/>
          </p:nvPr>
        </p:nvSpPr>
        <p:spPr>
          <a:xfrm>
            <a:off x="1063894" y="66000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02</a:t>
            </a:r>
          </a:p>
        </p:txBody>
      </p:sp>
      <p:sp>
        <p:nvSpPr>
          <p:cNvPr id="122" name="Text Placeholder 23">
            <a:extLst>
              <a:ext uri="{FF2B5EF4-FFF2-40B4-BE49-F238E27FC236}">
                <a16:creationId xmlns:a16="http://schemas.microsoft.com/office/drawing/2014/main" id="{CDA714D9-D3B0-B84F-BE11-678AB091F08D}"/>
              </a:ext>
            </a:extLst>
          </p:cNvPr>
          <p:cNvSpPr>
            <a:spLocks noGrp="1"/>
          </p:cNvSpPr>
          <p:nvPr>
            <p:ph type="body" sz="quarter" idx="28" hasCustomPrompt="1"/>
          </p:nvPr>
        </p:nvSpPr>
        <p:spPr>
          <a:xfrm>
            <a:off x="1063894" y="1260839"/>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25" name="Text Placeholder 23">
            <a:extLst>
              <a:ext uri="{FF2B5EF4-FFF2-40B4-BE49-F238E27FC236}">
                <a16:creationId xmlns:a16="http://schemas.microsoft.com/office/drawing/2014/main" id="{4602E3B4-FF5E-8843-AB05-B7249D884CF5}"/>
              </a:ext>
            </a:extLst>
          </p:cNvPr>
          <p:cNvSpPr>
            <a:spLocks noGrp="1"/>
          </p:cNvSpPr>
          <p:nvPr>
            <p:ph type="body" sz="quarter" idx="37" hasCustomPrompt="1"/>
          </p:nvPr>
        </p:nvSpPr>
        <p:spPr>
          <a:xfrm>
            <a:off x="5203531" y="1708353"/>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26" name="Text Placeholder 23">
            <a:extLst>
              <a:ext uri="{FF2B5EF4-FFF2-40B4-BE49-F238E27FC236}">
                <a16:creationId xmlns:a16="http://schemas.microsoft.com/office/drawing/2014/main" id="{DC8E88EC-FDA8-B444-81E5-35FCD8F1DC46}"/>
              </a:ext>
            </a:extLst>
          </p:cNvPr>
          <p:cNvSpPr>
            <a:spLocks noGrp="1"/>
          </p:cNvSpPr>
          <p:nvPr>
            <p:ph type="body" sz="quarter" idx="38" hasCustomPrompt="1"/>
          </p:nvPr>
        </p:nvSpPr>
        <p:spPr>
          <a:xfrm>
            <a:off x="6172561" y="1691549"/>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AD2E06D1-7BDC-AF44-92FE-00AACE18BF8B}"/>
              </a:ext>
            </a:extLst>
          </p:cNvPr>
          <p:cNvSpPr>
            <a:spLocks noGrp="1"/>
          </p:cNvSpPr>
          <p:nvPr>
            <p:ph type="body" sz="quarter" idx="39" hasCustomPrompt="1"/>
          </p:nvPr>
        </p:nvSpPr>
        <p:spPr>
          <a:xfrm>
            <a:off x="5203531" y="2552216"/>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28" name="Text Placeholder 23">
            <a:extLst>
              <a:ext uri="{FF2B5EF4-FFF2-40B4-BE49-F238E27FC236}">
                <a16:creationId xmlns:a16="http://schemas.microsoft.com/office/drawing/2014/main" id="{D495FE93-BAD6-2949-8D0F-580296BBEF77}"/>
              </a:ext>
            </a:extLst>
          </p:cNvPr>
          <p:cNvSpPr>
            <a:spLocks noGrp="1"/>
          </p:cNvSpPr>
          <p:nvPr>
            <p:ph type="body" sz="quarter" idx="40" hasCustomPrompt="1"/>
          </p:nvPr>
        </p:nvSpPr>
        <p:spPr>
          <a:xfrm>
            <a:off x="6172561" y="253541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29" name="Text Placeholder 23">
            <a:extLst>
              <a:ext uri="{FF2B5EF4-FFF2-40B4-BE49-F238E27FC236}">
                <a16:creationId xmlns:a16="http://schemas.microsoft.com/office/drawing/2014/main" id="{83C750BC-F280-CC4A-B0C7-4F63486CC466}"/>
              </a:ext>
            </a:extLst>
          </p:cNvPr>
          <p:cNvSpPr>
            <a:spLocks noGrp="1"/>
          </p:cNvSpPr>
          <p:nvPr>
            <p:ph type="body" sz="quarter" idx="41" hasCustomPrompt="1"/>
          </p:nvPr>
        </p:nvSpPr>
        <p:spPr>
          <a:xfrm>
            <a:off x="1063894" y="3632488"/>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30" name="Text Placeholder 23">
            <a:extLst>
              <a:ext uri="{FF2B5EF4-FFF2-40B4-BE49-F238E27FC236}">
                <a16:creationId xmlns:a16="http://schemas.microsoft.com/office/drawing/2014/main" id="{AECFAAF2-694A-4F41-80C9-C4BC6D9FB7CC}"/>
              </a:ext>
            </a:extLst>
          </p:cNvPr>
          <p:cNvSpPr>
            <a:spLocks noGrp="1"/>
          </p:cNvSpPr>
          <p:nvPr>
            <p:ph type="body" sz="quarter" idx="42" hasCustomPrompt="1"/>
          </p:nvPr>
        </p:nvSpPr>
        <p:spPr>
          <a:xfrm>
            <a:off x="1063894" y="4233326"/>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31" name="Text Placeholder 23">
            <a:extLst>
              <a:ext uri="{FF2B5EF4-FFF2-40B4-BE49-F238E27FC236}">
                <a16:creationId xmlns:a16="http://schemas.microsoft.com/office/drawing/2014/main" id="{87546460-7385-C244-994A-7B85F5DC7DF8}"/>
              </a:ext>
            </a:extLst>
          </p:cNvPr>
          <p:cNvSpPr>
            <a:spLocks noGrp="1"/>
          </p:cNvSpPr>
          <p:nvPr>
            <p:ph type="body" sz="quarter" idx="43" hasCustomPrompt="1"/>
          </p:nvPr>
        </p:nvSpPr>
        <p:spPr>
          <a:xfrm>
            <a:off x="8644371" y="66000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32" name="Text Placeholder 23">
            <a:extLst>
              <a:ext uri="{FF2B5EF4-FFF2-40B4-BE49-F238E27FC236}">
                <a16:creationId xmlns:a16="http://schemas.microsoft.com/office/drawing/2014/main" id="{C1E7167F-A51F-F742-A0E5-B09FE86926C4}"/>
              </a:ext>
            </a:extLst>
          </p:cNvPr>
          <p:cNvSpPr>
            <a:spLocks noGrp="1"/>
          </p:cNvSpPr>
          <p:nvPr>
            <p:ph type="body" sz="quarter" idx="44" hasCustomPrompt="1"/>
          </p:nvPr>
        </p:nvSpPr>
        <p:spPr>
          <a:xfrm>
            <a:off x="8644371" y="1260839"/>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33" name="Text Placeholder 23">
            <a:extLst>
              <a:ext uri="{FF2B5EF4-FFF2-40B4-BE49-F238E27FC236}">
                <a16:creationId xmlns:a16="http://schemas.microsoft.com/office/drawing/2014/main" id="{6B081B3C-68F1-A546-A138-A7E4FE42FFF0}"/>
              </a:ext>
            </a:extLst>
          </p:cNvPr>
          <p:cNvSpPr>
            <a:spLocks noGrp="1"/>
          </p:cNvSpPr>
          <p:nvPr>
            <p:ph type="body" sz="quarter" idx="45" hasCustomPrompt="1"/>
          </p:nvPr>
        </p:nvSpPr>
        <p:spPr>
          <a:xfrm>
            <a:off x="8644371" y="36324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4" name="Text Placeholder 23">
            <a:extLst>
              <a:ext uri="{FF2B5EF4-FFF2-40B4-BE49-F238E27FC236}">
                <a16:creationId xmlns:a16="http://schemas.microsoft.com/office/drawing/2014/main" id="{37342B35-8043-7048-829D-64F43DD9967A}"/>
              </a:ext>
            </a:extLst>
          </p:cNvPr>
          <p:cNvSpPr>
            <a:spLocks noGrp="1"/>
          </p:cNvSpPr>
          <p:nvPr>
            <p:ph type="body" sz="quarter" idx="46" hasCustomPrompt="1"/>
          </p:nvPr>
        </p:nvSpPr>
        <p:spPr>
          <a:xfrm>
            <a:off x="8644371" y="423332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grpSp>
        <p:nvGrpSpPr>
          <p:cNvPr id="135" name="Group 134">
            <a:extLst>
              <a:ext uri="{FF2B5EF4-FFF2-40B4-BE49-F238E27FC236}">
                <a16:creationId xmlns:a16="http://schemas.microsoft.com/office/drawing/2014/main" id="{3EAF6BD5-620C-DC44-BED2-0024F010A060}"/>
              </a:ext>
            </a:extLst>
          </p:cNvPr>
          <p:cNvGrpSpPr/>
          <p:nvPr userDrawn="1"/>
        </p:nvGrpSpPr>
        <p:grpSpPr>
          <a:xfrm>
            <a:off x="4699458" y="6462955"/>
            <a:ext cx="2530305" cy="138107"/>
            <a:chOff x="2502568" y="6027821"/>
            <a:chExt cx="6689559" cy="365125"/>
          </a:xfrm>
        </p:grpSpPr>
        <p:pic>
          <p:nvPicPr>
            <p:cNvPr id="136" name="Picture 135" descr="Text, logo&#10;&#10;Description automatically generated">
              <a:extLst>
                <a:ext uri="{FF2B5EF4-FFF2-40B4-BE49-F238E27FC236}">
                  <a16:creationId xmlns:a16="http://schemas.microsoft.com/office/drawing/2014/main" id="{2172C8D1-3377-904F-B6C2-56AC92064F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37" name="Picture 136" descr="Text, logo&#10;&#10;Description automatically generated">
              <a:extLst>
                <a:ext uri="{FF2B5EF4-FFF2-40B4-BE49-F238E27FC236}">
                  <a16:creationId xmlns:a16="http://schemas.microsoft.com/office/drawing/2014/main" id="{1F7A2F8E-D164-784E-B1D4-A7E7DBB62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42148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750"/>
                                        <p:tgtEl>
                                          <p:spTgt spid="9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750"/>
                                        <p:tgtEl>
                                          <p:spTgt spid="9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750"/>
                                        <p:tgtEl>
                                          <p:spTgt spid="9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750"/>
                                        <p:tgtEl>
                                          <p:spTgt spid="95"/>
                                        </p:tgtEl>
                                      </p:cBhvr>
                                    </p:animEffect>
                                  </p:childTnLst>
                                </p:cTn>
                              </p:par>
                              <p:par>
                                <p:cTn id="17" presetID="22" presetClass="entr" presetSubtype="2" fill="hold" nodeType="withEffect">
                                  <p:stCondLst>
                                    <p:cond delay="250"/>
                                  </p:stCondLst>
                                  <p:childTnLst>
                                    <p:set>
                                      <p:cBhvr>
                                        <p:cTn id="18" dur="1" fill="hold">
                                          <p:stCondLst>
                                            <p:cond delay="0"/>
                                          </p:stCondLst>
                                        </p:cTn>
                                        <p:tgtEl>
                                          <p:spTgt spid="106"/>
                                        </p:tgtEl>
                                        <p:attrNameLst>
                                          <p:attrName>style.visibility</p:attrName>
                                        </p:attrNameLst>
                                      </p:cBhvr>
                                      <p:to>
                                        <p:strVal val="visible"/>
                                      </p:to>
                                    </p:set>
                                    <p:animEffect transition="in" filter="wipe(right)">
                                      <p:cBhvr>
                                        <p:cTn id="19" dur="750"/>
                                        <p:tgtEl>
                                          <p:spTgt spid="106"/>
                                        </p:tgtEl>
                                      </p:cBhvr>
                                    </p:animEffect>
                                  </p:childTnLst>
                                </p:cTn>
                              </p:par>
                              <p:par>
                                <p:cTn id="20" presetID="22" presetClass="entr" presetSubtype="2" fill="hold" nodeType="withEffect">
                                  <p:stCondLst>
                                    <p:cond delay="750"/>
                                  </p:stCondLst>
                                  <p:childTnLst>
                                    <p:set>
                                      <p:cBhvr>
                                        <p:cTn id="21" dur="1" fill="hold">
                                          <p:stCondLst>
                                            <p:cond delay="0"/>
                                          </p:stCondLst>
                                        </p:cTn>
                                        <p:tgtEl>
                                          <p:spTgt spid="103"/>
                                        </p:tgtEl>
                                        <p:attrNameLst>
                                          <p:attrName>style.visibility</p:attrName>
                                        </p:attrNameLst>
                                      </p:cBhvr>
                                      <p:to>
                                        <p:strVal val="visible"/>
                                      </p:to>
                                    </p:set>
                                    <p:animEffect transition="in" filter="wipe(right)">
                                      <p:cBhvr>
                                        <p:cTn id="22" dur="750"/>
                                        <p:tgtEl>
                                          <p:spTgt spid="103"/>
                                        </p:tgtEl>
                                      </p:cBhvr>
                                    </p:animEffect>
                                  </p:childTnLst>
                                </p:cTn>
                              </p:par>
                              <p:par>
                                <p:cTn id="23" presetID="22" presetClass="entr" presetSubtype="8" fill="hold" nodeType="withEffect">
                                  <p:stCondLst>
                                    <p:cond delay="125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750"/>
                                        <p:tgtEl>
                                          <p:spTgt spid="100"/>
                                        </p:tgtEl>
                                      </p:cBhvr>
                                    </p:animEffect>
                                  </p:childTnLst>
                                </p:cTn>
                              </p:par>
                              <p:par>
                                <p:cTn id="26" presetID="22" presetClass="entr" presetSubtype="8" fill="hold" nodeType="withEffect">
                                  <p:stCondLst>
                                    <p:cond delay="175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oint head infographic">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A2072B83-3E97-F244-A8B6-0A3C19940A1D}"/>
              </a:ext>
            </a:extLst>
          </p:cNvPr>
          <p:cNvSpPr>
            <a:spLocks/>
          </p:cNvSpPr>
          <p:nvPr userDrawn="1"/>
        </p:nvSpPr>
        <p:spPr bwMode="auto">
          <a:xfrm>
            <a:off x="4761863" y="2831712"/>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80">
            <a:extLst>
              <a:ext uri="{FF2B5EF4-FFF2-40B4-BE49-F238E27FC236}">
                <a16:creationId xmlns:a16="http://schemas.microsoft.com/office/drawing/2014/main" id="{A94F7391-D089-584F-A7BD-D934B5F83816}"/>
              </a:ext>
            </a:extLst>
          </p:cNvPr>
          <p:cNvSpPr>
            <a:spLocks/>
          </p:cNvSpPr>
          <p:nvPr userDrawn="1"/>
        </p:nvSpPr>
        <p:spPr bwMode="auto">
          <a:xfrm>
            <a:off x="5169850" y="2260212"/>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2" name="Freeform 81">
            <a:extLst>
              <a:ext uri="{FF2B5EF4-FFF2-40B4-BE49-F238E27FC236}">
                <a16:creationId xmlns:a16="http://schemas.microsoft.com/office/drawing/2014/main" id="{5AB09E45-2388-8F4A-96AB-8C125B4988A5}"/>
              </a:ext>
            </a:extLst>
          </p:cNvPr>
          <p:cNvSpPr>
            <a:spLocks/>
          </p:cNvSpPr>
          <p:nvPr userDrawn="1"/>
        </p:nvSpPr>
        <p:spPr bwMode="auto">
          <a:xfrm>
            <a:off x="5844538" y="3274624"/>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3" name="Freeform 82">
            <a:extLst>
              <a:ext uri="{FF2B5EF4-FFF2-40B4-BE49-F238E27FC236}">
                <a16:creationId xmlns:a16="http://schemas.microsoft.com/office/drawing/2014/main" id="{33E4E425-23D3-3648-B289-153BA420EB87}"/>
              </a:ext>
            </a:extLst>
          </p:cNvPr>
          <p:cNvSpPr>
            <a:spLocks/>
          </p:cNvSpPr>
          <p:nvPr userDrawn="1"/>
        </p:nvSpPr>
        <p:spPr bwMode="auto">
          <a:xfrm>
            <a:off x="6454138" y="2423724"/>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A16BC3B0-980C-504A-A7AC-D14640BB54A5}"/>
              </a:ext>
            </a:extLst>
          </p:cNvPr>
          <p:cNvSpPr>
            <a:spLocks/>
          </p:cNvSpPr>
          <p:nvPr userDrawn="1"/>
        </p:nvSpPr>
        <p:spPr bwMode="auto">
          <a:xfrm>
            <a:off x="4086225" y="2038350"/>
            <a:ext cx="4014788" cy="4826000"/>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8" name="Freeform 47">
            <a:extLst>
              <a:ext uri="{FF2B5EF4-FFF2-40B4-BE49-F238E27FC236}">
                <a16:creationId xmlns:a16="http://schemas.microsoft.com/office/drawing/2014/main" id="{090857A7-80C1-9242-A481-F74DA82D96A3}"/>
              </a:ext>
            </a:extLst>
          </p:cNvPr>
          <p:cNvSpPr>
            <a:spLocks/>
          </p:cNvSpPr>
          <p:nvPr userDrawn="1"/>
        </p:nvSpPr>
        <p:spPr bwMode="auto">
          <a:xfrm>
            <a:off x="4706938" y="2713038"/>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Freeform 48">
            <a:extLst>
              <a:ext uri="{FF2B5EF4-FFF2-40B4-BE49-F238E27FC236}">
                <a16:creationId xmlns:a16="http://schemas.microsoft.com/office/drawing/2014/main" id="{D9D14F5B-93BB-8449-B1A2-64B8FF41A11F}"/>
              </a:ext>
            </a:extLst>
          </p:cNvPr>
          <p:cNvSpPr>
            <a:spLocks/>
          </p:cNvSpPr>
          <p:nvPr userDrawn="1"/>
        </p:nvSpPr>
        <p:spPr bwMode="auto">
          <a:xfrm>
            <a:off x="5114925" y="2141538"/>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0" name="Freeform 49">
            <a:extLst>
              <a:ext uri="{FF2B5EF4-FFF2-40B4-BE49-F238E27FC236}">
                <a16:creationId xmlns:a16="http://schemas.microsoft.com/office/drawing/2014/main" id="{A80F8D0A-1626-4A4B-8032-6598D650AB6A}"/>
              </a:ext>
            </a:extLst>
          </p:cNvPr>
          <p:cNvSpPr>
            <a:spLocks/>
          </p:cNvSpPr>
          <p:nvPr userDrawn="1"/>
        </p:nvSpPr>
        <p:spPr bwMode="auto">
          <a:xfrm>
            <a:off x="5789613" y="3155950"/>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1" name="Freeform 50">
            <a:extLst>
              <a:ext uri="{FF2B5EF4-FFF2-40B4-BE49-F238E27FC236}">
                <a16:creationId xmlns:a16="http://schemas.microsoft.com/office/drawing/2014/main" id="{0144FE42-ACB5-5F45-832C-07EC5E4FB635}"/>
              </a:ext>
            </a:extLst>
          </p:cNvPr>
          <p:cNvSpPr>
            <a:spLocks/>
          </p:cNvSpPr>
          <p:nvPr userDrawn="1"/>
        </p:nvSpPr>
        <p:spPr bwMode="auto">
          <a:xfrm>
            <a:off x="7099300" y="4410075"/>
            <a:ext cx="293688" cy="361950"/>
          </a:xfrm>
          <a:custGeom>
            <a:avLst/>
            <a:gdLst>
              <a:gd name="T0" fmla="*/ 44 w 77"/>
              <a:gd name="T1" fmla="*/ 0 h 95"/>
              <a:gd name="T2" fmla="*/ 0 w 77"/>
              <a:gd name="T3" fmla="*/ 19 h 95"/>
              <a:gd name="T4" fmla="*/ 66 w 77"/>
              <a:gd name="T5" fmla="*/ 92 h 95"/>
              <a:gd name="T6" fmla="*/ 75 w 77"/>
              <a:gd name="T7" fmla="*/ 84 h 95"/>
              <a:gd name="T8" fmla="*/ 44 w 77"/>
              <a:gd name="T9" fmla="*/ 0 h 95"/>
            </a:gdLst>
            <a:ahLst/>
            <a:cxnLst>
              <a:cxn ang="0">
                <a:pos x="T0" y="T1"/>
              </a:cxn>
              <a:cxn ang="0">
                <a:pos x="T2" y="T3"/>
              </a:cxn>
              <a:cxn ang="0">
                <a:pos x="T4" y="T5"/>
              </a:cxn>
              <a:cxn ang="0">
                <a:pos x="T6" y="T7"/>
              </a:cxn>
              <a:cxn ang="0">
                <a:pos x="T8" y="T9"/>
              </a:cxn>
            </a:cxnLst>
            <a:rect l="0" t="0" r="r" b="b"/>
            <a:pathLst>
              <a:path w="77" h="95">
                <a:moveTo>
                  <a:pt x="44" y="0"/>
                </a:moveTo>
                <a:cubicBezTo>
                  <a:pt x="30" y="9"/>
                  <a:pt x="16" y="16"/>
                  <a:pt x="0" y="19"/>
                </a:cubicBezTo>
                <a:cubicBezTo>
                  <a:pt x="14" y="41"/>
                  <a:pt x="40" y="74"/>
                  <a:pt x="66" y="92"/>
                </a:cubicBezTo>
                <a:cubicBezTo>
                  <a:pt x="71" y="95"/>
                  <a:pt x="77" y="90"/>
                  <a:pt x="75" y="84"/>
                </a:cubicBezTo>
                <a:cubicBezTo>
                  <a:pt x="59" y="53"/>
                  <a:pt x="47" y="21"/>
                  <a:pt x="44"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2" name="Freeform 51">
            <a:extLst>
              <a:ext uri="{FF2B5EF4-FFF2-40B4-BE49-F238E27FC236}">
                <a16:creationId xmlns:a16="http://schemas.microsoft.com/office/drawing/2014/main" id="{CE68927F-B6F5-AC4A-92E7-02D5C8AF7CF6}"/>
              </a:ext>
            </a:extLst>
          </p:cNvPr>
          <p:cNvSpPr>
            <a:spLocks/>
          </p:cNvSpPr>
          <p:nvPr userDrawn="1"/>
        </p:nvSpPr>
        <p:spPr bwMode="auto">
          <a:xfrm>
            <a:off x="6399213" y="2305050"/>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65" name="Group 64">
            <a:extLst>
              <a:ext uri="{FF2B5EF4-FFF2-40B4-BE49-F238E27FC236}">
                <a16:creationId xmlns:a16="http://schemas.microsoft.com/office/drawing/2014/main" id="{ACECC8B8-B96F-914D-A8EA-474D5239449A}"/>
              </a:ext>
            </a:extLst>
          </p:cNvPr>
          <p:cNvGrpSpPr/>
          <p:nvPr userDrawn="1"/>
        </p:nvGrpSpPr>
        <p:grpSpPr>
          <a:xfrm rot="16200000">
            <a:off x="10500457" y="1527024"/>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802C2648-3917-3B46-BFA1-83FD7F73B3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5E1E1867-5774-6C4A-9B00-F691FE560E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68" name="Text Placeholder 23">
            <a:extLst>
              <a:ext uri="{FF2B5EF4-FFF2-40B4-BE49-F238E27FC236}">
                <a16:creationId xmlns:a16="http://schemas.microsoft.com/office/drawing/2014/main" id="{E3E1A3FC-E91A-E745-8138-E171F1C2E700}"/>
              </a:ext>
            </a:extLst>
          </p:cNvPr>
          <p:cNvSpPr>
            <a:spLocks noGrp="1"/>
          </p:cNvSpPr>
          <p:nvPr>
            <p:ph type="body" sz="quarter" idx="22" hasCustomPrompt="1"/>
          </p:nvPr>
        </p:nvSpPr>
        <p:spPr>
          <a:xfrm>
            <a:off x="2218231" y="873723"/>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69" name="Text Placeholder 23">
            <a:extLst>
              <a:ext uri="{FF2B5EF4-FFF2-40B4-BE49-F238E27FC236}">
                <a16:creationId xmlns:a16="http://schemas.microsoft.com/office/drawing/2014/main" id="{4D60CF12-E24B-304A-BBF5-E249EC36329E}"/>
              </a:ext>
            </a:extLst>
          </p:cNvPr>
          <p:cNvSpPr>
            <a:spLocks noGrp="1"/>
          </p:cNvSpPr>
          <p:nvPr>
            <p:ph type="body" sz="quarter" idx="28" hasCustomPrompt="1"/>
          </p:nvPr>
        </p:nvSpPr>
        <p:spPr>
          <a:xfrm>
            <a:off x="2218231" y="1474561"/>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70" name="Text Placeholder 23">
            <a:extLst>
              <a:ext uri="{FF2B5EF4-FFF2-40B4-BE49-F238E27FC236}">
                <a16:creationId xmlns:a16="http://schemas.microsoft.com/office/drawing/2014/main" id="{5FF78A61-2CF3-1047-A012-37BB2DB52255}"/>
              </a:ext>
            </a:extLst>
          </p:cNvPr>
          <p:cNvSpPr>
            <a:spLocks noGrp="1"/>
          </p:cNvSpPr>
          <p:nvPr>
            <p:ph type="body" sz="quarter" idx="37" hasCustomPrompt="1"/>
          </p:nvPr>
        </p:nvSpPr>
        <p:spPr>
          <a:xfrm>
            <a:off x="5499235" y="2391414"/>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71" name="Text Placeholder 23">
            <a:extLst>
              <a:ext uri="{FF2B5EF4-FFF2-40B4-BE49-F238E27FC236}">
                <a16:creationId xmlns:a16="http://schemas.microsoft.com/office/drawing/2014/main" id="{E3C30D0C-E9AA-8C4A-BE5E-FD358CB1C9B0}"/>
              </a:ext>
            </a:extLst>
          </p:cNvPr>
          <p:cNvSpPr>
            <a:spLocks noGrp="1"/>
          </p:cNvSpPr>
          <p:nvPr>
            <p:ph type="body" sz="quarter" idx="38" hasCustomPrompt="1"/>
          </p:nvPr>
        </p:nvSpPr>
        <p:spPr>
          <a:xfrm>
            <a:off x="4884630" y="324199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72" name="Text Placeholder 23">
            <a:extLst>
              <a:ext uri="{FF2B5EF4-FFF2-40B4-BE49-F238E27FC236}">
                <a16:creationId xmlns:a16="http://schemas.microsoft.com/office/drawing/2014/main" id="{9D08BCB3-64BC-4249-9967-2AD5521E83D5}"/>
              </a:ext>
            </a:extLst>
          </p:cNvPr>
          <p:cNvSpPr>
            <a:spLocks noGrp="1"/>
          </p:cNvSpPr>
          <p:nvPr>
            <p:ph type="body" sz="quarter" idx="39" hasCustomPrompt="1"/>
          </p:nvPr>
        </p:nvSpPr>
        <p:spPr>
          <a:xfrm>
            <a:off x="6728365" y="254686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73" name="Text Placeholder 23">
            <a:extLst>
              <a:ext uri="{FF2B5EF4-FFF2-40B4-BE49-F238E27FC236}">
                <a16:creationId xmlns:a16="http://schemas.microsoft.com/office/drawing/2014/main" id="{C22B0420-5A21-9E4D-82B9-4AECD8E619A8}"/>
              </a:ext>
            </a:extLst>
          </p:cNvPr>
          <p:cNvSpPr>
            <a:spLocks noGrp="1"/>
          </p:cNvSpPr>
          <p:nvPr>
            <p:ph type="body" sz="quarter" idx="40" hasCustomPrompt="1"/>
          </p:nvPr>
        </p:nvSpPr>
        <p:spPr>
          <a:xfrm>
            <a:off x="6387633" y="347117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74" name="Text Placeholder 23">
            <a:extLst>
              <a:ext uri="{FF2B5EF4-FFF2-40B4-BE49-F238E27FC236}">
                <a16:creationId xmlns:a16="http://schemas.microsoft.com/office/drawing/2014/main" id="{80CEE585-4AC1-2D48-9FC8-52CBAAF75AFA}"/>
              </a:ext>
            </a:extLst>
          </p:cNvPr>
          <p:cNvSpPr>
            <a:spLocks noGrp="1"/>
          </p:cNvSpPr>
          <p:nvPr>
            <p:ph type="body" sz="quarter" idx="41" hasCustomPrompt="1"/>
          </p:nvPr>
        </p:nvSpPr>
        <p:spPr>
          <a:xfrm>
            <a:off x="922936" y="285627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75" name="Text Placeholder 23">
            <a:extLst>
              <a:ext uri="{FF2B5EF4-FFF2-40B4-BE49-F238E27FC236}">
                <a16:creationId xmlns:a16="http://schemas.microsoft.com/office/drawing/2014/main" id="{8F79D5BE-911F-3E40-A354-9BDDDD9CDF9D}"/>
              </a:ext>
            </a:extLst>
          </p:cNvPr>
          <p:cNvSpPr>
            <a:spLocks noGrp="1"/>
          </p:cNvSpPr>
          <p:nvPr>
            <p:ph type="body" sz="quarter" idx="42" hasCustomPrompt="1"/>
          </p:nvPr>
        </p:nvSpPr>
        <p:spPr>
          <a:xfrm>
            <a:off x="922936" y="3457109"/>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76" name="Text Placeholder 23">
            <a:extLst>
              <a:ext uri="{FF2B5EF4-FFF2-40B4-BE49-F238E27FC236}">
                <a16:creationId xmlns:a16="http://schemas.microsoft.com/office/drawing/2014/main" id="{FC8D4400-C5AE-DD4C-A3FC-AA40BFBA8543}"/>
              </a:ext>
            </a:extLst>
          </p:cNvPr>
          <p:cNvSpPr>
            <a:spLocks noGrp="1"/>
          </p:cNvSpPr>
          <p:nvPr>
            <p:ph type="body" sz="quarter" idx="43" hasCustomPrompt="1"/>
          </p:nvPr>
        </p:nvSpPr>
        <p:spPr>
          <a:xfrm>
            <a:off x="8550532" y="285627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04</a:t>
            </a:r>
          </a:p>
        </p:txBody>
      </p:sp>
      <p:sp>
        <p:nvSpPr>
          <p:cNvPr id="77" name="Text Placeholder 23">
            <a:extLst>
              <a:ext uri="{FF2B5EF4-FFF2-40B4-BE49-F238E27FC236}">
                <a16:creationId xmlns:a16="http://schemas.microsoft.com/office/drawing/2014/main" id="{C4969EC4-F202-814B-B6A7-FE233167EA5E}"/>
              </a:ext>
            </a:extLst>
          </p:cNvPr>
          <p:cNvSpPr>
            <a:spLocks noGrp="1"/>
          </p:cNvSpPr>
          <p:nvPr>
            <p:ph type="body" sz="quarter" idx="44" hasCustomPrompt="1"/>
          </p:nvPr>
        </p:nvSpPr>
        <p:spPr>
          <a:xfrm>
            <a:off x="8550532" y="3457109"/>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78" name="Text Placeholder 23">
            <a:extLst>
              <a:ext uri="{FF2B5EF4-FFF2-40B4-BE49-F238E27FC236}">
                <a16:creationId xmlns:a16="http://schemas.microsoft.com/office/drawing/2014/main" id="{6D570640-8535-7443-B5CA-9CBF5B0B7947}"/>
              </a:ext>
            </a:extLst>
          </p:cNvPr>
          <p:cNvSpPr>
            <a:spLocks noGrp="1"/>
          </p:cNvSpPr>
          <p:nvPr>
            <p:ph type="body" sz="quarter" idx="45" hasCustomPrompt="1"/>
          </p:nvPr>
        </p:nvSpPr>
        <p:spPr>
          <a:xfrm>
            <a:off x="7768122" y="873723"/>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03</a:t>
            </a:r>
          </a:p>
        </p:txBody>
      </p:sp>
      <p:sp>
        <p:nvSpPr>
          <p:cNvPr id="79" name="Text Placeholder 23">
            <a:extLst>
              <a:ext uri="{FF2B5EF4-FFF2-40B4-BE49-F238E27FC236}">
                <a16:creationId xmlns:a16="http://schemas.microsoft.com/office/drawing/2014/main" id="{7E5E35C6-8F3A-4345-B047-6D851B480470}"/>
              </a:ext>
            </a:extLst>
          </p:cNvPr>
          <p:cNvSpPr>
            <a:spLocks noGrp="1"/>
          </p:cNvSpPr>
          <p:nvPr>
            <p:ph type="body" sz="quarter" idx="46" hasCustomPrompt="1"/>
          </p:nvPr>
        </p:nvSpPr>
        <p:spPr>
          <a:xfrm>
            <a:off x="7768122" y="1474561"/>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24560289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7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oad map infographic">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CB9F4D1-666C-B046-A5D3-7179B8C6F87B}"/>
              </a:ext>
            </a:extLst>
          </p:cNvPr>
          <p:cNvGrpSpPr/>
          <p:nvPr userDrawn="1"/>
        </p:nvGrpSpPr>
        <p:grpSpPr>
          <a:xfrm>
            <a:off x="23813" y="2527300"/>
            <a:ext cx="12152312" cy="4318001"/>
            <a:chOff x="23813" y="2527300"/>
            <a:chExt cx="12152312" cy="4318001"/>
          </a:xfrm>
        </p:grpSpPr>
        <p:sp>
          <p:nvSpPr>
            <p:cNvPr id="21" name="Freeform 6">
              <a:extLst>
                <a:ext uri="{FF2B5EF4-FFF2-40B4-BE49-F238E27FC236}">
                  <a16:creationId xmlns:a16="http://schemas.microsoft.com/office/drawing/2014/main" id="{6F0D1B58-3471-324D-8F79-9921CC86CE90}"/>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7">
              <a:extLst>
                <a:ext uri="{FF2B5EF4-FFF2-40B4-BE49-F238E27FC236}">
                  <a16:creationId xmlns:a16="http://schemas.microsoft.com/office/drawing/2014/main" id="{A942C048-86F5-4643-A9E0-8C0A30E75DA7}"/>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8">
              <a:extLst>
                <a:ext uri="{FF2B5EF4-FFF2-40B4-BE49-F238E27FC236}">
                  <a16:creationId xmlns:a16="http://schemas.microsoft.com/office/drawing/2014/main" id="{7CA6385C-DD42-2F42-B4B8-128906C76370}"/>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4" name="Freeform 9">
              <a:extLst>
                <a:ext uri="{FF2B5EF4-FFF2-40B4-BE49-F238E27FC236}">
                  <a16:creationId xmlns:a16="http://schemas.microsoft.com/office/drawing/2014/main" id="{F1128C37-0C82-A146-8D74-3160F018E941}"/>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10">
              <a:extLst>
                <a:ext uri="{FF2B5EF4-FFF2-40B4-BE49-F238E27FC236}">
                  <a16:creationId xmlns:a16="http://schemas.microsoft.com/office/drawing/2014/main" id="{322F953D-4BF5-724E-8D08-90BD4196745E}"/>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11">
              <a:extLst>
                <a:ext uri="{FF2B5EF4-FFF2-40B4-BE49-F238E27FC236}">
                  <a16:creationId xmlns:a16="http://schemas.microsoft.com/office/drawing/2014/main" id="{ED6D9D50-7BE1-8C4F-AD64-87E8930DF37E}"/>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12">
              <a:extLst>
                <a:ext uri="{FF2B5EF4-FFF2-40B4-BE49-F238E27FC236}">
                  <a16:creationId xmlns:a16="http://schemas.microsoft.com/office/drawing/2014/main" id="{CB372ABC-3E42-0A4C-9D0F-3CE7E477CDEA}"/>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13">
              <a:extLst>
                <a:ext uri="{FF2B5EF4-FFF2-40B4-BE49-F238E27FC236}">
                  <a16:creationId xmlns:a16="http://schemas.microsoft.com/office/drawing/2014/main" id="{C493BD20-A813-E641-BFBD-DAAE8D537EB3}"/>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14">
              <a:extLst>
                <a:ext uri="{FF2B5EF4-FFF2-40B4-BE49-F238E27FC236}">
                  <a16:creationId xmlns:a16="http://schemas.microsoft.com/office/drawing/2014/main" id="{E9B2D630-AA91-8741-A713-9C11530302E8}"/>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15">
              <a:extLst>
                <a:ext uri="{FF2B5EF4-FFF2-40B4-BE49-F238E27FC236}">
                  <a16:creationId xmlns:a16="http://schemas.microsoft.com/office/drawing/2014/main" id="{F6EDD9F4-7E83-0346-9CD0-7E410EAF065D}"/>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16">
              <a:extLst>
                <a:ext uri="{FF2B5EF4-FFF2-40B4-BE49-F238E27FC236}">
                  <a16:creationId xmlns:a16="http://schemas.microsoft.com/office/drawing/2014/main" id="{B9D41365-CA85-6644-8146-45B9D1E6BE05}"/>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17">
              <a:extLst>
                <a:ext uri="{FF2B5EF4-FFF2-40B4-BE49-F238E27FC236}">
                  <a16:creationId xmlns:a16="http://schemas.microsoft.com/office/drawing/2014/main" id="{474889AB-CBB3-5341-A88B-78DFF0956765}"/>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Freeform 18">
              <a:extLst>
                <a:ext uri="{FF2B5EF4-FFF2-40B4-BE49-F238E27FC236}">
                  <a16:creationId xmlns:a16="http://schemas.microsoft.com/office/drawing/2014/main" id="{1DDB244A-FF7D-274F-9A7A-47C7A4D3E0C4}"/>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4" name="Freeform 19">
              <a:extLst>
                <a:ext uri="{FF2B5EF4-FFF2-40B4-BE49-F238E27FC236}">
                  <a16:creationId xmlns:a16="http://schemas.microsoft.com/office/drawing/2014/main" id="{32FBE354-6AD8-B247-85E9-E9B531F5C82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20">
              <a:extLst>
                <a:ext uri="{FF2B5EF4-FFF2-40B4-BE49-F238E27FC236}">
                  <a16:creationId xmlns:a16="http://schemas.microsoft.com/office/drawing/2014/main" id="{9BBA005C-8D88-B04D-BA4B-A44B94911BE8}"/>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21">
              <a:extLst>
                <a:ext uri="{FF2B5EF4-FFF2-40B4-BE49-F238E27FC236}">
                  <a16:creationId xmlns:a16="http://schemas.microsoft.com/office/drawing/2014/main" id="{B6DCEFE0-6AB2-2049-8FC3-32A0F6BFE699}"/>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22">
              <a:extLst>
                <a:ext uri="{FF2B5EF4-FFF2-40B4-BE49-F238E27FC236}">
                  <a16:creationId xmlns:a16="http://schemas.microsoft.com/office/drawing/2014/main" id="{D5F7C58C-A5CB-FD47-BB4E-B98C9718B8B9}"/>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23">
              <a:extLst>
                <a:ext uri="{FF2B5EF4-FFF2-40B4-BE49-F238E27FC236}">
                  <a16:creationId xmlns:a16="http://schemas.microsoft.com/office/drawing/2014/main" id="{E75C9BBE-AAD4-8547-97FE-8B3139004A4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9" name="Freeform 24">
              <a:extLst>
                <a:ext uri="{FF2B5EF4-FFF2-40B4-BE49-F238E27FC236}">
                  <a16:creationId xmlns:a16="http://schemas.microsoft.com/office/drawing/2014/main" id="{58419422-6904-4741-A9BF-B4832CBE49CA}"/>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Freeform 25">
              <a:extLst>
                <a:ext uri="{FF2B5EF4-FFF2-40B4-BE49-F238E27FC236}">
                  <a16:creationId xmlns:a16="http://schemas.microsoft.com/office/drawing/2014/main" id="{ABEAAEAD-720B-8E4F-8784-B18D3D746A91}"/>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1" name="Freeform 26">
              <a:extLst>
                <a:ext uri="{FF2B5EF4-FFF2-40B4-BE49-F238E27FC236}">
                  <a16:creationId xmlns:a16="http://schemas.microsoft.com/office/drawing/2014/main" id="{A6892A3B-BE09-7945-AE20-4DF87E11445C}"/>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2" name="Freeform 27">
              <a:extLst>
                <a:ext uri="{FF2B5EF4-FFF2-40B4-BE49-F238E27FC236}">
                  <a16:creationId xmlns:a16="http://schemas.microsoft.com/office/drawing/2014/main" id="{AC680E14-80E3-EA4F-B22D-D93DFE3090C8}"/>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3" name="Freeform 28">
              <a:extLst>
                <a:ext uri="{FF2B5EF4-FFF2-40B4-BE49-F238E27FC236}">
                  <a16:creationId xmlns:a16="http://schemas.microsoft.com/office/drawing/2014/main" id="{D6C2F2FB-A524-BB48-8A24-CBEBD5EE4927}"/>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29">
              <a:extLst>
                <a:ext uri="{FF2B5EF4-FFF2-40B4-BE49-F238E27FC236}">
                  <a16:creationId xmlns:a16="http://schemas.microsoft.com/office/drawing/2014/main" id="{6EE67A65-65D8-2942-BF04-7CB43050C025}"/>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46" name="Freeform 30">
            <a:extLst>
              <a:ext uri="{FF2B5EF4-FFF2-40B4-BE49-F238E27FC236}">
                <a16:creationId xmlns:a16="http://schemas.microsoft.com/office/drawing/2014/main" id="{165A169D-417E-7B4E-B7E6-5AF5ADC2977D}"/>
              </a:ext>
            </a:extLst>
          </p:cNvPr>
          <p:cNvSpPr>
            <a:spLocks/>
          </p:cNvSpPr>
          <p:nvPr/>
        </p:nvSpPr>
        <p:spPr bwMode="auto">
          <a:xfrm>
            <a:off x="6153150" y="4344988"/>
            <a:ext cx="1622425" cy="2279650"/>
          </a:xfrm>
          <a:custGeom>
            <a:avLst/>
            <a:gdLst>
              <a:gd name="T0" fmla="*/ 49 w 427"/>
              <a:gd name="T1" fmla="*/ 379 h 600"/>
              <a:gd name="T2" fmla="*/ 0 w 427"/>
              <a:gd name="T3" fmla="*/ 218 h 600"/>
              <a:gd name="T4" fmla="*/ 93 w 427"/>
              <a:gd name="T5" fmla="*/ 45 h 600"/>
              <a:gd name="T6" fmla="*/ 289 w 427"/>
              <a:gd name="T7" fmla="*/ 27 h 600"/>
              <a:gd name="T8" fmla="*/ 412 w 427"/>
              <a:gd name="T9" fmla="*/ 180 h 600"/>
              <a:gd name="T10" fmla="*/ 353 w 427"/>
              <a:gd name="T11" fmla="*/ 404 h 600"/>
              <a:gd name="T12" fmla="*/ 294 w 427"/>
              <a:gd name="T13" fmla="*/ 488 h 600"/>
              <a:gd name="T14" fmla="*/ 234 w 427"/>
              <a:gd name="T15" fmla="*/ 572 h 600"/>
              <a:gd name="T16" fmla="*/ 170 w 427"/>
              <a:gd name="T17" fmla="*/ 558 h 600"/>
              <a:gd name="T18" fmla="*/ 108 w 427"/>
              <a:gd name="T19" fmla="*/ 477 h 600"/>
              <a:gd name="T20" fmla="*/ 49 w 427"/>
              <a:gd name="T21" fmla="*/ 37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00">
                <a:moveTo>
                  <a:pt x="49" y="379"/>
                </a:moveTo>
                <a:cubicBezTo>
                  <a:pt x="23" y="329"/>
                  <a:pt x="0" y="275"/>
                  <a:pt x="0" y="218"/>
                </a:cubicBezTo>
                <a:cubicBezTo>
                  <a:pt x="0" y="150"/>
                  <a:pt x="36" y="82"/>
                  <a:pt x="93" y="45"/>
                </a:cubicBezTo>
                <a:cubicBezTo>
                  <a:pt x="150" y="7"/>
                  <a:pt x="226" y="0"/>
                  <a:pt x="289" y="27"/>
                </a:cubicBezTo>
                <a:cubicBezTo>
                  <a:pt x="352" y="53"/>
                  <a:pt x="400" y="113"/>
                  <a:pt x="412" y="180"/>
                </a:cubicBezTo>
                <a:cubicBezTo>
                  <a:pt x="427" y="258"/>
                  <a:pt x="396" y="338"/>
                  <a:pt x="353" y="404"/>
                </a:cubicBezTo>
                <a:cubicBezTo>
                  <a:pt x="335" y="433"/>
                  <a:pt x="315" y="461"/>
                  <a:pt x="294" y="488"/>
                </a:cubicBezTo>
                <a:cubicBezTo>
                  <a:pt x="274" y="515"/>
                  <a:pt x="256" y="546"/>
                  <a:pt x="234" y="572"/>
                </a:cubicBezTo>
                <a:cubicBezTo>
                  <a:pt x="210" y="600"/>
                  <a:pt x="188" y="580"/>
                  <a:pt x="170" y="558"/>
                </a:cubicBezTo>
                <a:cubicBezTo>
                  <a:pt x="148" y="532"/>
                  <a:pt x="128" y="505"/>
                  <a:pt x="108" y="477"/>
                </a:cubicBezTo>
                <a:cubicBezTo>
                  <a:pt x="87" y="445"/>
                  <a:pt x="67" y="413"/>
                  <a:pt x="49" y="379"/>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7" name="Freeform 32">
            <a:extLst>
              <a:ext uri="{FF2B5EF4-FFF2-40B4-BE49-F238E27FC236}">
                <a16:creationId xmlns:a16="http://schemas.microsoft.com/office/drawing/2014/main" id="{41D23F37-38D0-E643-B151-7D15379D56D3}"/>
              </a:ext>
            </a:extLst>
          </p:cNvPr>
          <p:cNvSpPr>
            <a:spLocks/>
          </p:cNvSpPr>
          <p:nvPr/>
        </p:nvSpPr>
        <p:spPr bwMode="auto">
          <a:xfrm>
            <a:off x="8462963" y="2876550"/>
            <a:ext cx="1241425" cy="1752600"/>
          </a:xfrm>
          <a:custGeom>
            <a:avLst/>
            <a:gdLst>
              <a:gd name="T0" fmla="*/ 38 w 327"/>
              <a:gd name="T1" fmla="*/ 291 h 461"/>
              <a:gd name="T2" fmla="*/ 0 w 327"/>
              <a:gd name="T3" fmla="*/ 168 h 461"/>
              <a:gd name="T4" fmla="*/ 71 w 327"/>
              <a:gd name="T5" fmla="*/ 35 h 461"/>
              <a:gd name="T6" fmla="*/ 221 w 327"/>
              <a:gd name="T7" fmla="*/ 21 h 461"/>
              <a:gd name="T8" fmla="*/ 316 w 327"/>
              <a:gd name="T9" fmla="*/ 139 h 461"/>
              <a:gd name="T10" fmla="*/ 271 w 327"/>
              <a:gd name="T11" fmla="*/ 311 h 461"/>
              <a:gd name="T12" fmla="*/ 226 w 327"/>
              <a:gd name="T13" fmla="*/ 375 h 461"/>
              <a:gd name="T14" fmla="*/ 179 w 327"/>
              <a:gd name="T15" fmla="*/ 439 h 461"/>
              <a:gd name="T16" fmla="*/ 130 w 327"/>
              <a:gd name="T17" fmla="*/ 429 h 461"/>
              <a:gd name="T18" fmla="*/ 83 w 327"/>
              <a:gd name="T19" fmla="*/ 366 h 461"/>
              <a:gd name="T20" fmla="*/ 38 w 327"/>
              <a:gd name="T21" fmla="*/ 29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461">
                <a:moveTo>
                  <a:pt x="38" y="291"/>
                </a:moveTo>
                <a:cubicBezTo>
                  <a:pt x="17" y="253"/>
                  <a:pt x="0" y="211"/>
                  <a:pt x="0" y="168"/>
                </a:cubicBezTo>
                <a:cubicBezTo>
                  <a:pt x="0" y="115"/>
                  <a:pt x="27" y="64"/>
                  <a:pt x="71" y="35"/>
                </a:cubicBezTo>
                <a:cubicBezTo>
                  <a:pt x="115" y="6"/>
                  <a:pt x="173" y="0"/>
                  <a:pt x="221" y="21"/>
                </a:cubicBezTo>
                <a:cubicBezTo>
                  <a:pt x="270" y="41"/>
                  <a:pt x="306" y="87"/>
                  <a:pt x="316" y="139"/>
                </a:cubicBezTo>
                <a:cubicBezTo>
                  <a:pt x="327" y="198"/>
                  <a:pt x="304" y="259"/>
                  <a:pt x="271" y="311"/>
                </a:cubicBezTo>
                <a:cubicBezTo>
                  <a:pt x="257" y="333"/>
                  <a:pt x="241" y="354"/>
                  <a:pt x="226" y="375"/>
                </a:cubicBezTo>
                <a:cubicBezTo>
                  <a:pt x="210" y="396"/>
                  <a:pt x="196" y="419"/>
                  <a:pt x="179" y="439"/>
                </a:cubicBezTo>
                <a:cubicBezTo>
                  <a:pt x="161" y="461"/>
                  <a:pt x="144" y="445"/>
                  <a:pt x="130" y="429"/>
                </a:cubicBezTo>
                <a:cubicBezTo>
                  <a:pt x="113" y="409"/>
                  <a:pt x="98" y="388"/>
                  <a:pt x="83" y="366"/>
                </a:cubicBezTo>
                <a:cubicBezTo>
                  <a:pt x="67" y="342"/>
                  <a:pt x="51" y="317"/>
                  <a:pt x="38" y="291"/>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34">
            <a:extLst>
              <a:ext uri="{FF2B5EF4-FFF2-40B4-BE49-F238E27FC236}">
                <a16:creationId xmlns:a16="http://schemas.microsoft.com/office/drawing/2014/main" id="{C25984CA-DAD4-5B49-B7A8-B9D77C750167}"/>
              </a:ext>
            </a:extLst>
          </p:cNvPr>
          <p:cNvSpPr>
            <a:spLocks/>
          </p:cNvSpPr>
          <p:nvPr/>
        </p:nvSpPr>
        <p:spPr bwMode="auto">
          <a:xfrm>
            <a:off x="5962650" y="1927225"/>
            <a:ext cx="1025525" cy="1439863"/>
          </a:xfrm>
          <a:custGeom>
            <a:avLst/>
            <a:gdLst>
              <a:gd name="T0" fmla="*/ 32 w 270"/>
              <a:gd name="T1" fmla="*/ 239 h 379"/>
              <a:gd name="T2" fmla="*/ 0 w 270"/>
              <a:gd name="T3" fmla="*/ 138 h 379"/>
              <a:gd name="T4" fmla="*/ 59 w 270"/>
              <a:gd name="T5" fmla="*/ 28 h 379"/>
              <a:gd name="T6" fmla="*/ 183 w 270"/>
              <a:gd name="T7" fmla="*/ 16 h 379"/>
              <a:gd name="T8" fmla="*/ 261 w 270"/>
              <a:gd name="T9" fmla="*/ 113 h 379"/>
              <a:gd name="T10" fmla="*/ 224 w 270"/>
              <a:gd name="T11" fmla="*/ 255 h 379"/>
              <a:gd name="T12" fmla="*/ 187 w 270"/>
              <a:gd name="T13" fmla="*/ 308 h 379"/>
              <a:gd name="T14" fmla="*/ 148 w 270"/>
              <a:gd name="T15" fmla="*/ 361 h 379"/>
              <a:gd name="T16" fmla="*/ 108 w 270"/>
              <a:gd name="T17" fmla="*/ 353 h 379"/>
              <a:gd name="T18" fmla="*/ 69 w 270"/>
              <a:gd name="T19" fmla="*/ 301 h 379"/>
              <a:gd name="T20" fmla="*/ 32 w 270"/>
              <a:gd name="T21" fmla="*/ 2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379">
                <a:moveTo>
                  <a:pt x="32" y="239"/>
                </a:moveTo>
                <a:cubicBezTo>
                  <a:pt x="15" y="208"/>
                  <a:pt x="0" y="173"/>
                  <a:pt x="0" y="138"/>
                </a:cubicBezTo>
                <a:cubicBezTo>
                  <a:pt x="0" y="94"/>
                  <a:pt x="23" y="52"/>
                  <a:pt x="59" y="28"/>
                </a:cubicBezTo>
                <a:cubicBezTo>
                  <a:pt x="95" y="4"/>
                  <a:pt x="143" y="0"/>
                  <a:pt x="183" y="16"/>
                </a:cubicBezTo>
                <a:cubicBezTo>
                  <a:pt x="223" y="33"/>
                  <a:pt x="253" y="71"/>
                  <a:pt x="261" y="113"/>
                </a:cubicBezTo>
                <a:cubicBezTo>
                  <a:pt x="270" y="163"/>
                  <a:pt x="251" y="213"/>
                  <a:pt x="224" y="255"/>
                </a:cubicBezTo>
                <a:cubicBezTo>
                  <a:pt x="213" y="274"/>
                  <a:pt x="200" y="291"/>
                  <a:pt x="187" y="308"/>
                </a:cubicBezTo>
                <a:cubicBezTo>
                  <a:pt x="174" y="326"/>
                  <a:pt x="162" y="345"/>
                  <a:pt x="148" y="361"/>
                </a:cubicBezTo>
                <a:cubicBezTo>
                  <a:pt x="134" y="379"/>
                  <a:pt x="119" y="366"/>
                  <a:pt x="108" y="353"/>
                </a:cubicBezTo>
                <a:cubicBezTo>
                  <a:pt x="94" y="336"/>
                  <a:pt x="81" y="319"/>
                  <a:pt x="69" y="301"/>
                </a:cubicBezTo>
                <a:cubicBezTo>
                  <a:pt x="56" y="281"/>
                  <a:pt x="43" y="261"/>
                  <a:pt x="32" y="239"/>
                </a:cubicBezTo>
                <a:close/>
              </a:path>
            </a:pathLst>
          </a:custGeom>
          <a:solidFill>
            <a:schemeClr val="bg2"/>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3" name="Freeform 36">
            <a:extLst>
              <a:ext uri="{FF2B5EF4-FFF2-40B4-BE49-F238E27FC236}">
                <a16:creationId xmlns:a16="http://schemas.microsoft.com/office/drawing/2014/main" id="{9846172E-C52D-DC43-B6A3-B75AB8FC36E5}"/>
              </a:ext>
            </a:extLst>
          </p:cNvPr>
          <p:cNvSpPr>
            <a:spLocks/>
          </p:cNvSpPr>
          <p:nvPr/>
        </p:nvSpPr>
        <p:spPr bwMode="auto">
          <a:xfrm>
            <a:off x="9925050" y="1755775"/>
            <a:ext cx="695325" cy="976313"/>
          </a:xfrm>
          <a:custGeom>
            <a:avLst/>
            <a:gdLst>
              <a:gd name="T0" fmla="*/ 22 w 183"/>
              <a:gd name="T1" fmla="*/ 162 h 257"/>
              <a:gd name="T2" fmla="*/ 0 w 183"/>
              <a:gd name="T3" fmla="*/ 94 h 257"/>
              <a:gd name="T4" fmla="*/ 40 w 183"/>
              <a:gd name="T5" fmla="*/ 19 h 257"/>
              <a:gd name="T6" fmla="*/ 124 w 183"/>
              <a:gd name="T7" fmla="*/ 12 h 257"/>
              <a:gd name="T8" fmla="*/ 177 w 183"/>
              <a:gd name="T9" fmla="*/ 77 h 257"/>
              <a:gd name="T10" fmla="*/ 152 w 183"/>
              <a:gd name="T11" fmla="*/ 173 h 257"/>
              <a:gd name="T12" fmla="*/ 126 w 183"/>
              <a:gd name="T13" fmla="*/ 209 h 257"/>
              <a:gd name="T14" fmla="*/ 101 w 183"/>
              <a:gd name="T15" fmla="*/ 245 h 257"/>
              <a:gd name="T16" fmla="*/ 73 w 183"/>
              <a:gd name="T17" fmla="*/ 239 h 257"/>
              <a:gd name="T18" fmla="*/ 47 w 183"/>
              <a:gd name="T19" fmla="*/ 204 h 257"/>
              <a:gd name="T20" fmla="*/ 22 w 183"/>
              <a:gd name="T21" fmla="*/ 1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57">
                <a:moveTo>
                  <a:pt x="22" y="162"/>
                </a:moveTo>
                <a:cubicBezTo>
                  <a:pt x="10" y="141"/>
                  <a:pt x="0" y="118"/>
                  <a:pt x="0" y="94"/>
                </a:cubicBezTo>
                <a:cubicBezTo>
                  <a:pt x="0" y="64"/>
                  <a:pt x="16" y="35"/>
                  <a:pt x="40" y="19"/>
                </a:cubicBezTo>
                <a:cubicBezTo>
                  <a:pt x="65" y="3"/>
                  <a:pt x="97" y="0"/>
                  <a:pt x="124" y="12"/>
                </a:cubicBezTo>
                <a:cubicBezTo>
                  <a:pt x="151" y="23"/>
                  <a:pt x="171" y="48"/>
                  <a:pt x="177" y="77"/>
                </a:cubicBezTo>
                <a:cubicBezTo>
                  <a:pt x="183" y="111"/>
                  <a:pt x="170" y="145"/>
                  <a:pt x="152" y="173"/>
                </a:cubicBezTo>
                <a:cubicBezTo>
                  <a:pt x="144" y="186"/>
                  <a:pt x="135" y="197"/>
                  <a:pt x="126" y="209"/>
                </a:cubicBezTo>
                <a:cubicBezTo>
                  <a:pt x="118" y="221"/>
                  <a:pt x="110" y="234"/>
                  <a:pt x="101" y="245"/>
                </a:cubicBezTo>
                <a:cubicBezTo>
                  <a:pt x="91" y="257"/>
                  <a:pt x="81" y="248"/>
                  <a:pt x="73" y="239"/>
                </a:cubicBezTo>
                <a:cubicBezTo>
                  <a:pt x="64" y="228"/>
                  <a:pt x="55" y="216"/>
                  <a:pt x="47" y="204"/>
                </a:cubicBezTo>
                <a:cubicBezTo>
                  <a:pt x="38" y="191"/>
                  <a:pt x="29" y="177"/>
                  <a:pt x="22" y="162"/>
                </a:cubicBezTo>
                <a:close/>
              </a:path>
            </a:pathLst>
          </a:custGeom>
          <a:solidFill>
            <a:schemeClr val="bg2"/>
          </a:solid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1" name="Text Placeholder 23">
            <a:extLst>
              <a:ext uri="{FF2B5EF4-FFF2-40B4-BE49-F238E27FC236}">
                <a16:creationId xmlns:a16="http://schemas.microsoft.com/office/drawing/2014/main" id="{CF86596E-FAB3-9F41-94C4-08A1EBA470E0}"/>
              </a:ext>
            </a:extLst>
          </p:cNvPr>
          <p:cNvSpPr>
            <a:spLocks noGrp="1"/>
          </p:cNvSpPr>
          <p:nvPr>
            <p:ph type="body" sz="quarter" idx="41" hasCustomPrompt="1"/>
          </p:nvPr>
        </p:nvSpPr>
        <p:spPr>
          <a:xfrm>
            <a:off x="371860" y="1791405"/>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1984</a:t>
            </a:r>
          </a:p>
        </p:txBody>
      </p:sp>
      <p:sp>
        <p:nvSpPr>
          <p:cNvPr id="92" name="Text Placeholder 23">
            <a:extLst>
              <a:ext uri="{FF2B5EF4-FFF2-40B4-BE49-F238E27FC236}">
                <a16:creationId xmlns:a16="http://schemas.microsoft.com/office/drawing/2014/main" id="{26820660-D56E-D643-99D1-7A4D0C3E853F}"/>
              </a:ext>
            </a:extLst>
          </p:cNvPr>
          <p:cNvSpPr>
            <a:spLocks noGrp="1"/>
          </p:cNvSpPr>
          <p:nvPr>
            <p:ph type="body" sz="quarter" idx="42" hasCustomPrompt="1"/>
          </p:nvPr>
        </p:nvSpPr>
        <p:spPr>
          <a:xfrm>
            <a:off x="371860" y="2392243"/>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3" name="Text Placeholder 23">
            <a:extLst>
              <a:ext uri="{FF2B5EF4-FFF2-40B4-BE49-F238E27FC236}">
                <a16:creationId xmlns:a16="http://schemas.microsoft.com/office/drawing/2014/main" id="{6FD3E98C-2FFD-2349-93BC-E346A3A34499}"/>
              </a:ext>
            </a:extLst>
          </p:cNvPr>
          <p:cNvSpPr>
            <a:spLocks noGrp="1"/>
          </p:cNvSpPr>
          <p:nvPr>
            <p:ph type="body" sz="quarter" idx="43" hasCustomPrompt="1"/>
          </p:nvPr>
        </p:nvSpPr>
        <p:spPr>
          <a:xfrm>
            <a:off x="2781267" y="1789324"/>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1992</a:t>
            </a:r>
          </a:p>
        </p:txBody>
      </p:sp>
      <p:sp>
        <p:nvSpPr>
          <p:cNvPr id="94" name="Text Placeholder 23">
            <a:extLst>
              <a:ext uri="{FF2B5EF4-FFF2-40B4-BE49-F238E27FC236}">
                <a16:creationId xmlns:a16="http://schemas.microsoft.com/office/drawing/2014/main" id="{5EBFE906-620E-694B-8533-27DC85FBA19E}"/>
              </a:ext>
            </a:extLst>
          </p:cNvPr>
          <p:cNvSpPr>
            <a:spLocks noGrp="1"/>
          </p:cNvSpPr>
          <p:nvPr>
            <p:ph type="body" sz="quarter" idx="44" hasCustomPrompt="1"/>
          </p:nvPr>
        </p:nvSpPr>
        <p:spPr>
          <a:xfrm>
            <a:off x="2781267" y="2390162"/>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5" name="Text Placeholder 23">
            <a:extLst>
              <a:ext uri="{FF2B5EF4-FFF2-40B4-BE49-F238E27FC236}">
                <a16:creationId xmlns:a16="http://schemas.microsoft.com/office/drawing/2014/main" id="{E92968DB-1FE2-8747-9672-66D4688F9EF5}"/>
              </a:ext>
            </a:extLst>
          </p:cNvPr>
          <p:cNvSpPr>
            <a:spLocks noGrp="1"/>
          </p:cNvSpPr>
          <p:nvPr>
            <p:ph type="body" sz="quarter" idx="45" hasCustomPrompt="1"/>
          </p:nvPr>
        </p:nvSpPr>
        <p:spPr>
          <a:xfrm>
            <a:off x="382606" y="3671772"/>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2009</a:t>
            </a:r>
          </a:p>
        </p:txBody>
      </p:sp>
      <p:sp>
        <p:nvSpPr>
          <p:cNvPr id="96" name="Text Placeholder 23">
            <a:extLst>
              <a:ext uri="{FF2B5EF4-FFF2-40B4-BE49-F238E27FC236}">
                <a16:creationId xmlns:a16="http://schemas.microsoft.com/office/drawing/2014/main" id="{828FDFDE-9EC8-5144-9722-41C65AAC8FE2}"/>
              </a:ext>
            </a:extLst>
          </p:cNvPr>
          <p:cNvSpPr>
            <a:spLocks noGrp="1"/>
          </p:cNvSpPr>
          <p:nvPr>
            <p:ph type="body" sz="quarter" idx="46" hasCustomPrompt="1"/>
          </p:nvPr>
        </p:nvSpPr>
        <p:spPr>
          <a:xfrm>
            <a:off x="382606" y="4272610"/>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7" name="Text Placeholder 23">
            <a:extLst>
              <a:ext uri="{FF2B5EF4-FFF2-40B4-BE49-F238E27FC236}">
                <a16:creationId xmlns:a16="http://schemas.microsoft.com/office/drawing/2014/main" id="{7F1DE50C-65FD-584B-8513-3E497E58C46C}"/>
              </a:ext>
            </a:extLst>
          </p:cNvPr>
          <p:cNvSpPr>
            <a:spLocks noGrp="1"/>
          </p:cNvSpPr>
          <p:nvPr>
            <p:ph type="body" sz="quarter" idx="47" hasCustomPrompt="1"/>
          </p:nvPr>
        </p:nvSpPr>
        <p:spPr>
          <a:xfrm>
            <a:off x="2792013" y="3669691"/>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2019</a:t>
            </a:r>
          </a:p>
        </p:txBody>
      </p:sp>
      <p:sp>
        <p:nvSpPr>
          <p:cNvPr id="98" name="Text Placeholder 23">
            <a:extLst>
              <a:ext uri="{FF2B5EF4-FFF2-40B4-BE49-F238E27FC236}">
                <a16:creationId xmlns:a16="http://schemas.microsoft.com/office/drawing/2014/main" id="{0B5F8E1F-A8C4-354A-A774-2CA9763B4BD0}"/>
              </a:ext>
            </a:extLst>
          </p:cNvPr>
          <p:cNvSpPr>
            <a:spLocks noGrp="1"/>
          </p:cNvSpPr>
          <p:nvPr>
            <p:ph type="body" sz="quarter" idx="48" hasCustomPrompt="1"/>
          </p:nvPr>
        </p:nvSpPr>
        <p:spPr>
          <a:xfrm>
            <a:off x="2792013" y="4270529"/>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grpSp>
        <p:nvGrpSpPr>
          <p:cNvPr id="104" name="Group 103">
            <a:extLst>
              <a:ext uri="{FF2B5EF4-FFF2-40B4-BE49-F238E27FC236}">
                <a16:creationId xmlns:a16="http://schemas.microsoft.com/office/drawing/2014/main" id="{B78AD2BD-CB00-2344-8A02-5DEBA4C7DE72}"/>
              </a:ext>
            </a:extLst>
          </p:cNvPr>
          <p:cNvGrpSpPr/>
          <p:nvPr userDrawn="1"/>
        </p:nvGrpSpPr>
        <p:grpSpPr>
          <a:xfrm rot="16200000">
            <a:off x="10544241" y="5273593"/>
            <a:ext cx="2530305" cy="138107"/>
            <a:chOff x="2502568" y="6027821"/>
            <a:chExt cx="6689559" cy="365125"/>
          </a:xfrm>
        </p:grpSpPr>
        <p:pic>
          <p:nvPicPr>
            <p:cNvPr id="105" name="Picture 104" descr="Text, logo&#10;&#10;Description automatically generated">
              <a:extLst>
                <a:ext uri="{FF2B5EF4-FFF2-40B4-BE49-F238E27FC236}">
                  <a16:creationId xmlns:a16="http://schemas.microsoft.com/office/drawing/2014/main" id="{4BD06B09-BFFE-F14D-A979-A007A14886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6" name="Picture 105" descr="Text, logo&#10;&#10;Description automatically generated">
              <a:extLst>
                <a:ext uri="{FF2B5EF4-FFF2-40B4-BE49-F238E27FC236}">
                  <a16:creationId xmlns:a16="http://schemas.microsoft.com/office/drawing/2014/main" id="{FD731BE5-5367-3446-9FD7-F9005A182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07" name="Text Placeholder 23">
            <a:extLst>
              <a:ext uri="{FF2B5EF4-FFF2-40B4-BE49-F238E27FC236}">
                <a16:creationId xmlns:a16="http://schemas.microsoft.com/office/drawing/2014/main" id="{B51496B9-4E8A-214F-95AF-696A11793FAC}"/>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ROADMAP INFOGRAPHIC</a:t>
            </a:r>
          </a:p>
        </p:txBody>
      </p:sp>
      <p:sp>
        <p:nvSpPr>
          <p:cNvPr id="108" name="Freeform 31">
            <a:extLst>
              <a:ext uri="{FF2B5EF4-FFF2-40B4-BE49-F238E27FC236}">
                <a16:creationId xmlns:a16="http://schemas.microsoft.com/office/drawing/2014/main" id="{D71842C2-825E-C148-8A53-11E832343FD3}"/>
              </a:ext>
            </a:extLst>
          </p:cNvPr>
          <p:cNvSpPr>
            <a:spLocks/>
          </p:cNvSpPr>
          <p:nvPr userDrawn="1"/>
        </p:nvSpPr>
        <p:spPr bwMode="auto">
          <a:xfrm>
            <a:off x="6271733" y="4670426"/>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solidFill>
            <a:srgbClr val="FFC652"/>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9" name="Freeform 33">
            <a:extLst>
              <a:ext uri="{FF2B5EF4-FFF2-40B4-BE49-F238E27FC236}">
                <a16:creationId xmlns:a16="http://schemas.microsoft.com/office/drawing/2014/main" id="{DDB570EF-8B49-8045-B654-C0421FAF0686}"/>
              </a:ext>
            </a:extLst>
          </p:cNvPr>
          <p:cNvSpPr>
            <a:spLocks/>
          </p:cNvSpPr>
          <p:nvPr userDrawn="1"/>
        </p:nvSpPr>
        <p:spPr bwMode="auto">
          <a:xfrm>
            <a:off x="8609712" y="3048000"/>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solidFill>
            <a:srgbClr val="F3BDB7"/>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0" name="Freeform 35">
            <a:extLst>
              <a:ext uri="{FF2B5EF4-FFF2-40B4-BE49-F238E27FC236}">
                <a16:creationId xmlns:a16="http://schemas.microsoft.com/office/drawing/2014/main" id="{2A8E5615-29FC-834B-8A85-84997E915C84}"/>
              </a:ext>
            </a:extLst>
          </p:cNvPr>
          <p:cNvSpPr>
            <a:spLocks/>
          </p:cNvSpPr>
          <p:nvPr userDrawn="1"/>
        </p:nvSpPr>
        <p:spPr bwMode="auto">
          <a:xfrm>
            <a:off x="6046787" y="208183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1" name="Freeform 37">
            <a:extLst>
              <a:ext uri="{FF2B5EF4-FFF2-40B4-BE49-F238E27FC236}">
                <a16:creationId xmlns:a16="http://schemas.microsoft.com/office/drawing/2014/main" id="{DD5F6DBD-F5B3-8A41-94B2-E04CBB9B9E2B}"/>
              </a:ext>
            </a:extLst>
          </p:cNvPr>
          <p:cNvSpPr>
            <a:spLocks/>
          </p:cNvSpPr>
          <p:nvPr userDrawn="1"/>
        </p:nvSpPr>
        <p:spPr bwMode="auto">
          <a:xfrm>
            <a:off x="9996043" y="1876425"/>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solidFill>
            <a:srgbClr val="FFC652"/>
          </a:solidFill>
          <a:ln w="22225"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2" name="Text Placeholder 23">
            <a:extLst>
              <a:ext uri="{FF2B5EF4-FFF2-40B4-BE49-F238E27FC236}">
                <a16:creationId xmlns:a16="http://schemas.microsoft.com/office/drawing/2014/main" id="{F1327C85-FA76-5C48-9617-C33AF52BF48F}"/>
              </a:ext>
            </a:extLst>
          </p:cNvPr>
          <p:cNvSpPr>
            <a:spLocks noGrp="1"/>
          </p:cNvSpPr>
          <p:nvPr>
            <p:ph type="body" sz="quarter" idx="49" hasCustomPrompt="1"/>
          </p:nvPr>
        </p:nvSpPr>
        <p:spPr>
          <a:xfrm>
            <a:off x="6346635" y="4850767"/>
            <a:ext cx="1208278" cy="721909"/>
          </a:xfrm>
        </p:spPr>
        <p:txBody>
          <a:bodyPr anchor="ctr">
            <a:noAutofit/>
          </a:bodyPr>
          <a:lstStyle>
            <a:lvl1pPr marL="0" indent="0" algn="ctr">
              <a:buNone/>
              <a:defRPr sz="4400" b="1" i="0">
                <a:solidFill>
                  <a:srgbClr val="231F20"/>
                </a:solidFill>
                <a:latin typeface="Amatic SC" pitchFamily="2" charset="0"/>
              </a:defRPr>
            </a:lvl1pPr>
          </a:lstStyle>
          <a:p>
            <a:pPr lvl="0"/>
            <a:r>
              <a:rPr lang="en-US" dirty="0"/>
              <a:t>1984</a:t>
            </a:r>
          </a:p>
        </p:txBody>
      </p:sp>
      <p:sp>
        <p:nvSpPr>
          <p:cNvPr id="113" name="Text Placeholder 23">
            <a:extLst>
              <a:ext uri="{FF2B5EF4-FFF2-40B4-BE49-F238E27FC236}">
                <a16:creationId xmlns:a16="http://schemas.microsoft.com/office/drawing/2014/main" id="{34B3C151-73AB-F842-A735-5521F4A88DD3}"/>
              </a:ext>
            </a:extLst>
          </p:cNvPr>
          <p:cNvSpPr>
            <a:spLocks noGrp="1"/>
          </p:cNvSpPr>
          <p:nvPr>
            <p:ph type="body" sz="quarter" idx="50" hasCustomPrompt="1"/>
          </p:nvPr>
        </p:nvSpPr>
        <p:spPr>
          <a:xfrm>
            <a:off x="8609712" y="3173614"/>
            <a:ext cx="961326" cy="721909"/>
          </a:xfrm>
        </p:spPr>
        <p:txBody>
          <a:bodyPr anchor="ctr">
            <a:noAutofit/>
          </a:bodyPr>
          <a:lstStyle>
            <a:lvl1pPr marL="0" indent="0" algn="ctr">
              <a:buNone/>
              <a:defRPr sz="4000" b="1" i="0">
                <a:solidFill>
                  <a:srgbClr val="231F20"/>
                </a:solidFill>
                <a:latin typeface="Amatic SC" pitchFamily="2" charset="0"/>
              </a:defRPr>
            </a:lvl1pPr>
          </a:lstStyle>
          <a:p>
            <a:pPr lvl="0"/>
            <a:r>
              <a:rPr lang="en-US" dirty="0"/>
              <a:t>1992</a:t>
            </a:r>
          </a:p>
        </p:txBody>
      </p:sp>
      <p:sp>
        <p:nvSpPr>
          <p:cNvPr id="114" name="Text Placeholder 23">
            <a:extLst>
              <a:ext uri="{FF2B5EF4-FFF2-40B4-BE49-F238E27FC236}">
                <a16:creationId xmlns:a16="http://schemas.microsoft.com/office/drawing/2014/main" id="{8B40C4D2-4CA5-5146-9775-4417387C3258}"/>
              </a:ext>
            </a:extLst>
          </p:cNvPr>
          <p:cNvSpPr>
            <a:spLocks noGrp="1"/>
          </p:cNvSpPr>
          <p:nvPr>
            <p:ph type="body" sz="quarter" idx="51" hasCustomPrompt="1"/>
          </p:nvPr>
        </p:nvSpPr>
        <p:spPr>
          <a:xfrm>
            <a:off x="6046788" y="2144818"/>
            <a:ext cx="779653" cy="721909"/>
          </a:xfrm>
        </p:spPr>
        <p:txBody>
          <a:bodyPr anchor="ctr">
            <a:noAutofit/>
          </a:bodyPr>
          <a:lstStyle>
            <a:lvl1pPr marL="0" indent="0" algn="ctr">
              <a:buNone/>
              <a:defRPr sz="3600" b="1" i="0">
                <a:solidFill>
                  <a:srgbClr val="231F20"/>
                </a:solidFill>
                <a:latin typeface="Amatic SC" pitchFamily="2" charset="0"/>
              </a:defRPr>
            </a:lvl1pPr>
          </a:lstStyle>
          <a:p>
            <a:pPr lvl="0"/>
            <a:r>
              <a:rPr lang="en-US" dirty="0"/>
              <a:t>2009</a:t>
            </a:r>
          </a:p>
        </p:txBody>
      </p:sp>
      <p:sp>
        <p:nvSpPr>
          <p:cNvPr id="115" name="Text Placeholder 23">
            <a:extLst>
              <a:ext uri="{FF2B5EF4-FFF2-40B4-BE49-F238E27FC236}">
                <a16:creationId xmlns:a16="http://schemas.microsoft.com/office/drawing/2014/main" id="{CE5D70D3-15E8-FD4C-A7B1-1156467A2BB6}"/>
              </a:ext>
            </a:extLst>
          </p:cNvPr>
          <p:cNvSpPr>
            <a:spLocks noGrp="1"/>
          </p:cNvSpPr>
          <p:nvPr>
            <p:ph type="body" sz="quarter" idx="52" hasCustomPrompt="1"/>
          </p:nvPr>
        </p:nvSpPr>
        <p:spPr>
          <a:xfrm>
            <a:off x="9952735" y="1973263"/>
            <a:ext cx="639953" cy="334962"/>
          </a:xfrm>
        </p:spPr>
        <p:txBody>
          <a:bodyPr anchor="ctr">
            <a:noAutofit/>
          </a:bodyPr>
          <a:lstStyle>
            <a:lvl1pPr marL="0" indent="0" algn="ctr">
              <a:buNone/>
              <a:defRPr sz="2600" b="1" i="0">
                <a:solidFill>
                  <a:srgbClr val="231F20"/>
                </a:solidFill>
                <a:latin typeface="Amatic SC" pitchFamily="2" charset="0"/>
              </a:defRPr>
            </a:lvl1pPr>
          </a:lstStyle>
          <a:p>
            <a:pPr lvl="0"/>
            <a:r>
              <a:rPr lang="en-US" dirty="0"/>
              <a:t>2019</a:t>
            </a:r>
          </a:p>
        </p:txBody>
      </p:sp>
      <p:sp>
        <p:nvSpPr>
          <p:cNvPr id="116" name="Freeform 31">
            <a:extLst>
              <a:ext uri="{FF2B5EF4-FFF2-40B4-BE49-F238E27FC236}">
                <a16:creationId xmlns:a16="http://schemas.microsoft.com/office/drawing/2014/main" id="{61C46C5C-9F37-8B49-AEC5-FA1397044D59}"/>
              </a:ext>
            </a:extLst>
          </p:cNvPr>
          <p:cNvSpPr>
            <a:spLocks/>
          </p:cNvSpPr>
          <p:nvPr userDrawn="1"/>
        </p:nvSpPr>
        <p:spPr bwMode="auto">
          <a:xfrm>
            <a:off x="6281738" y="4503738"/>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7" name="Freeform 33">
            <a:extLst>
              <a:ext uri="{FF2B5EF4-FFF2-40B4-BE49-F238E27FC236}">
                <a16:creationId xmlns:a16="http://schemas.microsoft.com/office/drawing/2014/main" id="{FBA50FD2-1D56-F646-BA3B-ED27E16F74C4}"/>
              </a:ext>
            </a:extLst>
          </p:cNvPr>
          <p:cNvSpPr>
            <a:spLocks/>
          </p:cNvSpPr>
          <p:nvPr userDrawn="1"/>
        </p:nvSpPr>
        <p:spPr bwMode="auto">
          <a:xfrm>
            <a:off x="8561388" y="3001963"/>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8" name="Freeform 35">
            <a:extLst>
              <a:ext uri="{FF2B5EF4-FFF2-40B4-BE49-F238E27FC236}">
                <a16:creationId xmlns:a16="http://schemas.microsoft.com/office/drawing/2014/main" id="{7D3EEBF7-63D8-AE43-ABEC-4CF76063CAE0}"/>
              </a:ext>
            </a:extLst>
          </p:cNvPr>
          <p:cNvSpPr>
            <a:spLocks/>
          </p:cNvSpPr>
          <p:nvPr userDrawn="1"/>
        </p:nvSpPr>
        <p:spPr bwMode="auto">
          <a:xfrm>
            <a:off x="6046788" y="202565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no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9" name="Freeform 37">
            <a:extLst>
              <a:ext uri="{FF2B5EF4-FFF2-40B4-BE49-F238E27FC236}">
                <a16:creationId xmlns:a16="http://schemas.microsoft.com/office/drawing/2014/main" id="{2611B2C1-A7F6-844A-83C4-1992E7BE4B25}"/>
              </a:ext>
            </a:extLst>
          </p:cNvPr>
          <p:cNvSpPr>
            <a:spLocks/>
          </p:cNvSpPr>
          <p:nvPr userDrawn="1"/>
        </p:nvSpPr>
        <p:spPr bwMode="auto">
          <a:xfrm>
            <a:off x="9982200" y="1824038"/>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no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10961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 6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2027593" y="307327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4999951" y="306533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8225935" y="307327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2476854"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5563495"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8667997"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844428"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4931069"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8035571"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2027593" y="5267506"/>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4999951" y="5259569"/>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8225935" y="5267506"/>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2476854"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5563495"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8667997"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844428"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4931069"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8035571"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Tree>
    <p:extLst>
      <p:ext uri="{BB962C8B-B14F-4D97-AF65-F5344CB8AC3E}">
        <p14:creationId xmlns:p14="http://schemas.microsoft.com/office/powerpoint/2010/main" val="25631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58" grpId="0" animBg="1"/>
      <p:bldP spid="59" grpId="0" animBg="1"/>
      <p:bldP spid="6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ne infographic">
    <p:spTree>
      <p:nvGrpSpPr>
        <p:cNvPr id="1" name=""/>
        <p:cNvGrpSpPr/>
        <p:nvPr/>
      </p:nvGrpSpPr>
      <p:grpSpPr>
        <a:xfrm>
          <a:off x="0" y="0"/>
          <a:ext cx="0" cy="0"/>
          <a:chOff x="0" y="0"/>
          <a:chExt cx="0" cy="0"/>
        </a:xfrm>
      </p:grpSpPr>
      <p:sp>
        <p:nvSpPr>
          <p:cNvPr id="118" name="Freeform 30">
            <a:extLst>
              <a:ext uri="{FF2B5EF4-FFF2-40B4-BE49-F238E27FC236}">
                <a16:creationId xmlns:a16="http://schemas.microsoft.com/office/drawing/2014/main" id="{AE1252B5-ECEC-6048-A9A1-70D04D5452F7}"/>
              </a:ext>
            </a:extLst>
          </p:cNvPr>
          <p:cNvSpPr>
            <a:spLocks/>
          </p:cNvSpPr>
          <p:nvPr userDrawn="1"/>
        </p:nvSpPr>
        <p:spPr bwMode="auto">
          <a:xfrm>
            <a:off x="4875045" y="6156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56" name="Group 55">
            <a:extLst>
              <a:ext uri="{FF2B5EF4-FFF2-40B4-BE49-F238E27FC236}">
                <a16:creationId xmlns:a16="http://schemas.microsoft.com/office/drawing/2014/main" id="{2A81B2DB-8D23-9841-BC29-A24C025F1AAD}"/>
              </a:ext>
            </a:extLst>
          </p:cNvPr>
          <p:cNvGrpSpPr/>
          <p:nvPr userDrawn="1"/>
        </p:nvGrpSpPr>
        <p:grpSpPr>
          <a:xfrm>
            <a:off x="1970164" y="2035175"/>
            <a:ext cx="1720850" cy="3398838"/>
            <a:chOff x="2840038" y="1722438"/>
            <a:chExt cx="1720850" cy="3398838"/>
          </a:xfrm>
        </p:grpSpPr>
        <p:sp>
          <p:nvSpPr>
            <p:cNvPr id="57" name="Freeform 10">
              <a:extLst>
                <a:ext uri="{FF2B5EF4-FFF2-40B4-BE49-F238E27FC236}">
                  <a16:creationId xmlns:a16="http://schemas.microsoft.com/office/drawing/2014/main" id="{07EFE8EC-2FFE-5944-98E0-972BF5687D36}"/>
                </a:ext>
              </a:extLst>
            </p:cNvPr>
            <p:cNvSpPr>
              <a:spLocks/>
            </p:cNvSpPr>
            <p:nvPr/>
          </p:nvSpPr>
          <p:spPr bwMode="auto">
            <a:xfrm>
              <a:off x="2840038" y="1722438"/>
              <a:ext cx="1720850" cy="3398838"/>
            </a:xfrm>
            <a:custGeom>
              <a:avLst/>
              <a:gdLst>
                <a:gd name="T0" fmla="*/ 438 w 452"/>
                <a:gd name="T1" fmla="*/ 610 h 892"/>
                <a:gd name="T2" fmla="*/ 441 w 452"/>
                <a:gd name="T3" fmla="*/ 761 h 892"/>
                <a:gd name="T4" fmla="*/ 415 w 452"/>
                <a:gd name="T5" fmla="*/ 876 h 892"/>
                <a:gd name="T6" fmla="*/ 338 w 452"/>
                <a:gd name="T7" fmla="*/ 892 h 892"/>
                <a:gd name="T8" fmla="*/ 105 w 452"/>
                <a:gd name="T9" fmla="*/ 892 h 892"/>
                <a:gd name="T10" fmla="*/ 55 w 452"/>
                <a:gd name="T11" fmla="*/ 888 h 892"/>
                <a:gd name="T12" fmla="*/ 17 w 452"/>
                <a:gd name="T13" fmla="*/ 859 h 892"/>
                <a:gd name="T14" fmla="*/ 9 w 452"/>
                <a:gd name="T15" fmla="*/ 825 h 892"/>
                <a:gd name="T16" fmla="*/ 5 w 452"/>
                <a:gd name="T17" fmla="*/ 740 h 892"/>
                <a:gd name="T18" fmla="*/ 9 w 452"/>
                <a:gd name="T19" fmla="*/ 581 h 892"/>
                <a:gd name="T20" fmla="*/ 9 w 452"/>
                <a:gd name="T21" fmla="*/ 499 h 892"/>
                <a:gd name="T22" fmla="*/ 10 w 452"/>
                <a:gd name="T23" fmla="*/ 416 h 892"/>
                <a:gd name="T24" fmla="*/ 11 w 452"/>
                <a:gd name="T25" fmla="*/ 85 h 892"/>
                <a:gd name="T26" fmla="*/ 24 w 452"/>
                <a:gd name="T27" fmla="*/ 27 h 892"/>
                <a:gd name="T28" fmla="*/ 110 w 452"/>
                <a:gd name="T29" fmla="*/ 1 h 892"/>
                <a:gd name="T30" fmla="*/ 254 w 452"/>
                <a:gd name="T31" fmla="*/ 4 h 892"/>
                <a:gd name="T32" fmla="*/ 326 w 452"/>
                <a:gd name="T33" fmla="*/ 6 h 892"/>
                <a:gd name="T34" fmla="*/ 392 w 452"/>
                <a:gd name="T35" fmla="*/ 7 h 892"/>
                <a:gd name="T36" fmla="*/ 432 w 452"/>
                <a:gd name="T37" fmla="*/ 30 h 892"/>
                <a:gd name="T38" fmla="*/ 443 w 452"/>
                <a:gd name="T39" fmla="*/ 94 h 892"/>
                <a:gd name="T40" fmla="*/ 443 w 452"/>
                <a:gd name="T41" fmla="*/ 176 h 892"/>
                <a:gd name="T42" fmla="*/ 438 w 452"/>
                <a:gd name="T43" fmla="*/ 61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892">
                  <a:moveTo>
                    <a:pt x="438" y="610"/>
                  </a:moveTo>
                  <a:cubicBezTo>
                    <a:pt x="438" y="660"/>
                    <a:pt x="440" y="711"/>
                    <a:pt x="441" y="761"/>
                  </a:cubicBezTo>
                  <a:cubicBezTo>
                    <a:pt x="443" y="800"/>
                    <a:pt x="452" y="850"/>
                    <a:pt x="415" y="876"/>
                  </a:cubicBezTo>
                  <a:cubicBezTo>
                    <a:pt x="393" y="892"/>
                    <a:pt x="364" y="892"/>
                    <a:pt x="338" y="892"/>
                  </a:cubicBezTo>
                  <a:cubicBezTo>
                    <a:pt x="260" y="892"/>
                    <a:pt x="182" y="892"/>
                    <a:pt x="105" y="892"/>
                  </a:cubicBezTo>
                  <a:cubicBezTo>
                    <a:pt x="88" y="892"/>
                    <a:pt x="71" y="892"/>
                    <a:pt x="55" y="888"/>
                  </a:cubicBezTo>
                  <a:cubicBezTo>
                    <a:pt x="40" y="883"/>
                    <a:pt x="24" y="874"/>
                    <a:pt x="17" y="859"/>
                  </a:cubicBezTo>
                  <a:cubicBezTo>
                    <a:pt x="11" y="849"/>
                    <a:pt x="10" y="836"/>
                    <a:pt x="9" y="825"/>
                  </a:cubicBezTo>
                  <a:cubicBezTo>
                    <a:pt x="7" y="797"/>
                    <a:pt x="6" y="769"/>
                    <a:pt x="5" y="740"/>
                  </a:cubicBezTo>
                  <a:cubicBezTo>
                    <a:pt x="4" y="688"/>
                    <a:pt x="0" y="633"/>
                    <a:pt x="9" y="581"/>
                  </a:cubicBezTo>
                  <a:cubicBezTo>
                    <a:pt x="13" y="555"/>
                    <a:pt x="9" y="526"/>
                    <a:pt x="9" y="499"/>
                  </a:cubicBezTo>
                  <a:cubicBezTo>
                    <a:pt x="9" y="472"/>
                    <a:pt x="9" y="444"/>
                    <a:pt x="10" y="416"/>
                  </a:cubicBezTo>
                  <a:cubicBezTo>
                    <a:pt x="10" y="306"/>
                    <a:pt x="11" y="195"/>
                    <a:pt x="11" y="85"/>
                  </a:cubicBezTo>
                  <a:cubicBezTo>
                    <a:pt x="11" y="65"/>
                    <a:pt x="12" y="43"/>
                    <a:pt x="24" y="27"/>
                  </a:cubicBezTo>
                  <a:cubicBezTo>
                    <a:pt x="42" y="2"/>
                    <a:pt x="78" y="0"/>
                    <a:pt x="110" y="1"/>
                  </a:cubicBezTo>
                  <a:cubicBezTo>
                    <a:pt x="158" y="2"/>
                    <a:pt x="206" y="3"/>
                    <a:pt x="254" y="4"/>
                  </a:cubicBezTo>
                  <a:cubicBezTo>
                    <a:pt x="278" y="4"/>
                    <a:pt x="302" y="5"/>
                    <a:pt x="326" y="6"/>
                  </a:cubicBezTo>
                  <a:cubicBezTo>
                    <a:pt x="348" y="6"/>
                    <a:pt x="370" y="2"/>
                    <a:pt x="392" y="7"/>
                  </a:cubicBezTo>
                  <a:cubicBezTo>
                    <a:pt x="407" y="10"/>
                    <a:pt x="422" y="18"/>
                    <a:pt x="432" y="30"/>
                  </a:cubicBezTo>
                  <a:cubicBezTo>
                    <a:pt x="445" y="49"/>
                    <a:pt x="445" y="72"/>
                    <a:pt x="443" y="94"/>
                  </a:cubicBezTo>
                  <a:cubicBezTo>
                    <a:pt x="442" y="121"/>
                    <a:pt x="443" y="149"/>
                    <a:pt x="443" y="176"/>
                  </a:cubicBezTo>
                  <a:cubicBezTo>
                    <a:pt x="443" y="321"/>
                    <a:pt x="436" y="465"/>
                    <a:pt x="438" y="61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8" name="Freeform 11">
              <a:extLst>
                <a:ext uri="{FF2B5EF4-FFF2-40B4-BE49-F238E27FC236}">
                  <a16:creationId xmlns:a16="http://schemas.microsoft.com/office/drawing/2014/main" id="{E7D85D73-EF65-E64A-9378-219E7D885A95}"/>
                </a:ext>
              </a:extLst>
            </p:cNvPr>
            <p:cNvSpPr>
              <a:spLocks/>
            </p:cNvSpPr>
            <p:nvPr/>
          </p:nvSpPr>
          <p:spPr bwMode="auto">
            <a:xfrm>
              <a:off x="3236913" y="1725613"/>
              <a:ext cx="912813" cy="201613"/>
            </a:xfrm>
            <a:custGeom>
              <a:avLst/>
              <a:gdLst>
                <a:gd name="T0" fmla="*/ 0 w 240"/>
                <a:gd name="T1" fmla="*/ 0 h 53"/>
                <a:gd name="T2" fmla="*/ 5 w 240"/>
                <a:gd name="T3" fmla="*/ 22 h 53"/>
                <a:gd name="T4" fmla="*/ 16 w 240"/>
                <a:gd name="T5" fmla="*/ 42 h 53"/>
                <a:gd name="T6" fmla="*/ 40 w 240"/>
                <a:gd name="T7" fmla="*/ 48 h 53"/>
                <a:gd name="T8" fmla="*/ 197 w 240"/>
                <a:gd name="T9" fmla="*/ 50 h 53"/>
                <a:gd name="T10" fmla="*/ 223 w 240"/>
                <a:gd name="T11" fmla="*/ 43 h 53"/>
                <a:gd name="T12" fmla="*/ 240 w 240"/>
                <a:gd name="T13" fmla="*/ 7 h 53"/>
              </a:gdLst>
              <a:ahLst/>
              <a:cxnLst>
                <a:cxn ang="0">
                  <a:pos x="T0" y="T1"/>
                </a:cxn>
                <a:cxn ang="0">
                  <a:pos x="T2" y="T3"/>
                </a:cxn>
                <a:cxn ang="0">
                  <a:pos x="T4" y="T5"/>
                </a:cxn>
                <a:cxn ang="0">
                  <a:pos x="T6" y="T7"/>
                </a:cxn>
                <a:cxn ang="0">
                  <a:pos x="T8" y="T9"/>
                </a:cxn>
                <a:cxn ang="0">
                  <a:pos x="T10" y="T11"/>
                </a:cxn>
                <a:cxn ang="0">
                  <a:pos x="T12" y="T13"/>
                </a:cxn>
              </a:cxnLst>
              <a:rect l="0" t="0" r="r" b="b"/>
              <a:pathLst>
                <a:path w="240" h="53">
                  <a:moveTo>
                    <a:pt x="0" y="0"/>
                  </a:moveTo>
                  <a:cubicBezTo>
                    <a:pt x="3" y="7"/>
                    <a:pt x="4" y="15"/>
                    <a:pt x="5" y="22"/>
                  </a:cubicBezTo>
                  <a:cubicBezTo>
                    <a:pt x="7" y="30"/>
                    <a:pt x="10" y="37"/>
                    <a:pt x="16" y="42"/>
                  </a:cubicBezTo>
                  <a:cubicBezTo>
                    <a:pt x="23" y="47"/>
                    <a:pt x="32" y="47"/>
                    <a:pt x="40" y="48"/>
                  </a:cubicBezTo>
                  <a:cubicBezTo>
                    <a:pt x="92" y="50"/>
                    <a:pt x="145" y="53"/>
                    <a:pt x="197" y="50"/>
                  </a:cubicBezTo>
                  <a:cubicBezTo>
                    <a:pt x="206" y="49"/>
                    <a:pt x="215" y="48"/>
                    <a:pt x="223" y="43"/>
                  </a:cubicBezTo>
                  <a:cubicBezTo>
                    <a:pt x="234" y="35"/>
                    <a:pt x="238" y="20"/>
                    <a:pt x="240" y="7"/>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53" name="Freeform 6">
            <a:extLst>
              <a:ext uri="{FF2B5EF4-FFF2-40B4-BE49-F238E27FC236}">
                <a16:creationId xmlns:a16="http://schemas.microsoft.com/office/drawing/2014/main" id="{9233132E-6691-9746-9AB6-8709AB59D77C}"/>
              </a:ext>
            </a:extLst>
          </p:cNvPr>
          <p:cNvSpPr>
            <a:spLocks/>
          </p:cNvSpPr>
          <p:nvPr userDrawn="1"/>
        </p:nvSpPr>
        <p:spPr bwMode="auto">
          <a:xfrm>
            <a:off x="2351164" y="5162550"/>
            <a:ext cx="1016000" cy="976313"/>
          </a:xfrm>
          <a:custGeom>
            <a:avLst/>
            <a:gdLst>
              <a:gd name="T0" fmla="*/ 0 w 267"/>
              <a:gd name="T1" fmla="*/ 256 h 256"/>
              <a:gd name="T2" fmla="*/ 65 w 267"/>
              <a:gd name="T3" fmla="*/ 212 h 256"/>
              <a:gd name="T4" fmla="*/ 167 w 267"/>
              <a:gd name="T5" fmla="*/ 159 h 256"/>
              <a:gd name="T6" fmla="*/ 235 w 267"/>
              <a:gd name="T7" fmla="*/ 99 h 256"/>
              <a:gd name="T8" fmla="*/ 265 w 267"/>
              <a:gd name="T9" fmla="*/ 0 h 256"/>
            </a:gdLst>
            <a:ahLst/>
            <a:cxnLst>
              <a:cxn ang="0">
                <a:pos x="T0" y="T1"/>
              </a:cxn>
              <a:cxn ang="0">
                <a:pos x="T2" y="T3"/>
              </a:cxn>
              <a:cxn ang="0">
                <a:pos x="T4" y="T5"/>
              </a:cxn>
              <a:cxn ang="0">
                <a:pos x="T6" y="T7"/>
              </a:cxn>
              <a:cxn ang="0">
                <a:pos x="T8" y="T9"/>
              </a:cxn>
            </a:cxnLst>
            <a:rect l="0" t="0" r="r" b="b"/>
            <a:pathLst>
              <a:path w="267" h="256">
                <a:moveTo>
                  <a:pt x="0" y="256"/>
                </a:moveTo>
                <a:cubicBezTo>
                  <a:pt x="12" y="233"/>
                  <a:pt x="40" y="222"/>
                  <a:pt x="65" y="212"/>
                </a:cubicBezTo>
                <a:cubicBezTo>
                  <a:pt x="101" y="198"/>
                  <a:pt x="135" y="180"/>
                  <a:pt x="167" y="159"/>
                </a:cubicBezTo>
                <a:cubicBezTo>
                  <a:pt x="193" y="143"/>
                  <a:pt x="218" y="124"/>
                  <a:pt x="235" y="99"/>
                </a:cubicBezTo>
                <a:cubicBezTo>
                  <a:pt x="256" y="70"/>
                  <a:pt x="267" y="35"/>
                  <a:pt x="265" y="0"/>
                </a:cubicBezTo>
              </a:path>
            </a:pathLst>
          </a:custGeom>
          <a:no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4" name="Freeform 8">
            <a:extLst>
              <a:ext uri="{FF2B5EF4-FFF2-40B4-BE49-F238E27FC236}">
                <a16:creationId xmlns:a16="http://schemas.microsoft.com/office/drawing/2014/main" id="{0BEDE2A9-E216-5541-BEA9-AE45B8E380E1}"/>
              </a:ext>
            </a:extLst>
          </p:cNvPr>
          <p:cNvSpPr>
            <a:spLocks/>
          </p:cNvSpPr>
          <p:nvPr userDrawn="1"/>
        </p:nvSpPr>
        <p:spPr bwMode="auto">
          <a:xfrm>
            <a:off x="295351" y="5707062"/>
            <a:ext cx="2116138" cy="1150938"/>
          </a:xfrm>
          <a:custGeom>
            <a:avLst/>
            <a:gdLst>
              <a:gd name="T0" fmla="*/ 0 w 556"/>
              <a:gd name="T1" fmla="*/ 289 h 302"/>
              <a:gd name="T2" fmla="*/ 184 w 556"/>
              <a:gd name="T3" fmla="*/ 0 h 302"/>
              <a:gd name="T4" fmla="*/ 556 w 556"/>
              <a:gd name="T5" fmla="*/ 233 h 302"/>
              <a:gd name="T6" fmla="*/ 521 w 556"/>
              <a:gd name="T7" fmla="*/ 292 h 302"/>
              <a:gd name="T8" fmla="*/ 0 w 556"/>
              <a:gd name="T9" fmla="*/ 289 h 302"/>
            </a:gdLst>
            <a:ahLst/>
            <a:cxnLst>
              <a:cxn ang="0">
                <a:pos x="T0" y="T1"/>
              </a:cxn>
              <a:cxn ang="0">
                <a:pos x="T2" y="T3"/>
              </a:cxn>
              <a:cxn ang="0">
                <a:pos x="T4" y="T5"/>
              </a:cxn>
              <a:cxn ang="0">
                <a:pos x="T6" y="T7"/>
              </a:cxn>
              <a:cxn ang="0">
                <a:pos x="T8" y="T9"/>
              </a:cxn>
            </a:cxnLst>
            <a:rect l="0" t="0" r="r" b="b"/>
            <a:pathLst>
              <a:path w="556" h="302">
                <a:moveTo>
                  <a:pt x="0" y="289"/>
                </a:moveTo>
                <a:cubicBezTo>
                  <a:pt x="63" y="194"/>
                  <a:pt x="124" y="97"/>
                  <a:pt x="184" y="0"/>
                </a:cubicBezTo>
                <a:cubicBezTo>
                  <a:pt x="308" y="78"/>
                  <a:pt x="432" y="155"/>
                  <a:pt x="556" y="233"/>
                </a:cubicBezTo>
                <a:cubicBezTo>
                  <a:pt x="540" y="251"/>
                  <a:pt x="530" y="270"/>
                  <a:pt x="521" y="292"/>
                </a:cubicBezTo>
                <a:cubicBezTo>
                  <a:pt x="344" y="300"/>
                  <a:pt x="176" y="302"/>
                  <a:pt x="0" y="289"/>
                </a:cubicBezTo>
                <a:close/>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5" name="Freeform 9">
            <a:extLst>
              <a:ext uri="{FF2B5EF4-FFF2-40B4-BE49-F238E27FC236}">
                <a16:creationId xmlns:a16="http://schemas.microsoft.com/office/drawing/2014/main" id="{3F97B2C9-6B72-EF42-8F74-EC7B25FAC286}"/>
              </a:ext>
            </a:extLst>
          </p:cNvPr>
          <p:cNvSpPr>
            <a:spLocks/>
          </p:cNvSpPr>
          <p:nvPr userDrawn="1"/>
        </p:nvSpPr>
        <p:spPr bwMode="auto">
          <a:xfrm>
            <a:off x="1095451" y="5486400"/>
            <a:ext cx="1476375" cy="1085850"/>
          </a:xfrm>
          <a:custGeom>
            <a:avLst/>
            <a:gdLst>
              <a:gd name="T0" fmla="*/ 337 w 388"/>
              <a:gd name="T1" fmla="*/ 285 h 285"/>
              <a:gd name="T2" fmla="*/ 388 w 388"/>
              <a:gd name="T3" fmla="*/ 212 h 285"/>
              <a:gd name="T4" fmla="*/ 46 w 388"/>
              <a:gd name="T5" fmla="*/ 0 h 285"/>
              <a:gd name="T6" fmla="*/ 0 w 388"/>
              <a:gd name="T7" fmla="*/ 70 h 285"/>
            </a:gdLst>
            <a:ahLst/>
            <a:cxnLst>
              <a:cxn ang="0">
                <a:pos x="T0" y="T1"/>
              </a:cxn>
              <a:cxn ang="0">
                <a:pos x="T2" y="T3"/>
              </a:cxn>
              <a:cxn ang="0">
                <a:pos x="T4" y="T5"/>
              </a:cxn>
              <a:cxn ang="0">
                <a:pos x="T6" y="T7"/>
              </a:cxn>
            </a:cxnLst>
            <a:rect l="0" t="0" r="r" b="b"/>
            <a:pathLst>
              <a:path w="388" h="285">
                <a:moveTo>
                  <a:pt x="337" y="285"/>
                </a:moveTo>
                <a:cubicBezTo>
                  <a:pt x="354" y="261"/>
                  <a:pt x="371" y="236"/>
                  <a:pt x="388" y="212"/>
                </a:cubicBezTo>
                <a:cubicBezTo>
                  <a:pt x="274" y="141"/>
                  <a:pt x="161" y="70"/>
                  <a:pt x="46" y="0"/>
                </a:cubicBezTo>
                <a:cubicBezTo>
                  <a:pt x="33" y="25"/>
                  <a:pt x="17" y="48"/>
                  <a:pt x="0" y="7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12">
            <a:extLst>
              <a:ext uri="{FF2B5EF4-FFF2-40B4-BE49-F238E27FC236}">
                <a16:creationId xmlns:a16="http://schemas.microsoft.com/office/drawing/2014/main" id="{F88323D0-1B1E-1D44-BAF7-EAD275CAD7B1}"/>
              </a:ext>
            </a:extLst>
          </p:cNvPr>
          <p:cNvSpPr>
            <a:spLocks/>
          </p:cNvSpPr>
          <p:nvPr userDrawn="1"/>
        </p:nvSpPr>
        <p:spPr bwMode="auto">
          <a:xfrm>
            <a:off x="2127326" y="2457450"/>
            <a:ext cx="1416050" cy="519113"/>
          </a:xfrm>
          <a:custGeom>
            <a:avLst/>
            <a:gdLst>
              <a:gd name="T0" fmla="*/ 1 w 372"/>
              <a:gd name="T1" fmla="*/ 105 h 136"/>
              <a:gd name="T2" fmla="*/ 7 w 372"/>
              <a:gd name="T3" fmla="*/ 129 h 136"/>
              <a:gd name="T4" fmla="*/ 35 w 372"/>
              <a:gd name="T5" fmla="*/ 136 h 136"/>
              <a:gd name="T6" fmla="*/ 346 w 372"/>
              <a:gd name="T7" fmla="*/ 136 h 136"/>
              <a:gd name="T8" fmla="*/ 363 w 372"/>
              <a:gd name="T9" fmla="*/ 132 h 136"/>
              <a:gd name="T10" fmla="*/ 368 w 372"/>
              <a:gd name="T11" fmla="*/ 117 h 136"/>
              <a:gd name="T12" fmla="*/ 371 w 372"/>
              <a:gd name="T13" fmla="*/ 39 h 136"/>
              <a:gd name="T14" fmla="*/ 363 w 372"/>
              <a:gd name="T15" fmla="*/ 8 h 136"/>
              <a:gd name="T16" fmla="*/ 334 w 372"/>
              <a:gd name="T17" fmla="*/ 1 h 136"/>
              <a:gd name="T18" fmla="*/ 24 w 372"/>
              <a:gd name="T19" fmla="*/ 4 h 136"/>
              <a:gd name="T20" fmla="*/ 2 w 372"/>
              <a:gd name="T21" fmla="*/ 11 h 136"/>
              <a:gd name="T22" fmla="*/ 2 w 372"/>
              <a:gd name="T23" fmla="*/ 39 h 136"/>
              <a:gd name="T24" fmla="*/ 1 w 372"/>
              <a:gd name="T25"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136">
                <a:moveTo>
                  <a:pt x="1" y="105"/>
                </a:moveTo>
                <a:cubicBezTo>
                  <a:pt x="1" y="113"/>
                  <a:pt x="1" y="123"/>
                  <a:pt x="7" y="129"/>
                </a:cubicBezTo>
                <a:cubicBezTo>
                  <a:pt x="14" y="136"/>
                  <a:pt x="25" y="136"/>
                  <a:pt x="35" y="136"/>
                </a:cubicBezTo>
                <a:cubicBezTo>
                  <a:pt x="139" y="136"/>
                  <a:pt x="242" y="136"/>
                  <a:pt x="346" y="136"/>
                </a:cubicBezTo>
                <a:cubicBezTo>
                  <a:pt x="352" y="136"/>
                  <a:pt x="359" y="136"/>
                  <a:pt x="363" y="132"/>
                </a:cubicBezTo>
                <a:cubicBezTo>
                  <a:pt x="367" y="128"/>
                  <a:pt x="368" y="122"/>
                  <a:pt x="368" y="117"/>
                </a:cubicBezTo>
                <a:cubicBezTo>
                  <a:pt x="369" y="91"/>
                  <a:pt x="370" y="65"/>
                  <a:pt x="371" y="39"/>
                </a:cubicBezTo>
                <a:cubicBezTo>
                  <a:pt x="372" y="28"/>
                  <a:pt x="372" y="15"/>
                  <a:pt x="363" y="8"/>
                </a:cubicBezTo>
                <a:cubicBezTo>
                  <a:pt x="355" y="1"/>
                  <a:pt x="344" y="1"/>
                  <a:pt x="334" y="1"/>
                </a:cubicBezTo>
                <a:cubicBezTo>
                  <a:pt x="231" y="0"/>
                  <a:pt x="127" y="1"/>
                  <a:pt x="24" y="4"/>
                </a:cubicBezTo>
                <a:cubicBezTo>
                  <a:pt x="16" y="4"/>
                  <a:pt x="5" y="3"/>
                  <a:pt x="2" y="11"/>
                </a:cubicBezTo>
                <a:cubicBezTo>
                  <a:pt x="0" y="19"/>
                  <a:pt x="2" y="31"/>
                  <a:pt x="2" y="39"/>
                </a:cubicBezTo>
                <a:cubicBezTo>
                  <a:pt x="2" y="61"/>
                  <a:pt x="1" y="83"/>
                  <a:pt x="1" y="10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13">
            <a:extLst>
              <a:ext uri="{FF2B5EF4-FFF2-40B4-BE49-F238E27FC236}">
                <a16:creationId xmlns:a16="http://schemas.microsoft.com/office/drawing/2014/main" id="{81002C75-7F6D-9649-8CA1-EC9D3E3D01D8}"/>
              </a:ext>
            </a:extLst>
          </p:cNvPr>
          <p:cNvSpPr>
            <a:spLocks/>
          </p:cNvSpPr>
          <p:nvPr userDrawn="1"/>
        </p:nvSpPr>
        <p:spPr bwMode="auto">
          <a:xfrm>
            <a:off x="2084464" y="3143250"/>
            <a:ext cx="1447800" cy="506413"/>
          </a:xfrm>
          <a:custGeom>
            <a:avLst/>
            <a:gdLst>
              <a:gd name="T0" fmla="*/ 9 w 380"/>
              <a:gd name="T1" fmla="*/ 103 h 133"/>
              <a:gd name="T2" fmla="*/ 15 w 380"/>
              <a:gd name="T3" fmla="*/ 123 h 133"/>
              <a:gd name="T4" fmla="*/ 41 w 380"/>
              <a:gd name="T5" fmla="*/ 130 h 133"/>
              <a:gd name="T6" fmla="*/ 269 w 380"/>
              <a:gd name="T7" fmla="*/ 132 h 133"/>
              <a:gd name="T8" fmla="*/ 341 w 380"/>
              <a:gd name="T9" fmla="*/ 131 h 133"/>
              <a:gd name="T10" fmla="*/ 369 w 380"/>
              <a:gd name="T11" fmla="*/ 122 h 133"/>
              <a:gd name="T12" fmla="*/ 377 w 380"/>
              <a:gd name="T13" fmla="*/ 101 h 133"/>
              <a:gd name="T14" fmla="*/ 379 w 380"/>
              <a:gd name="T15" fmla="*/ 29 h 133"/>
              <a:gd name="T16" fmla="*/ 376 w 380"/>
              <a:gd name="T17" fmla="*/ 13 h 133"/>
              <a:gd name="T18" fmla="*/ 345 w 380"/>
              <a:gd name="T19" fmla="*/ 4 h 133"/>
              <a:gd name="T20" fmla="*/ 115 w 380"/>
              <a:gd name="T21" fmla="*/ 3 h 133"/>
              <a:gd name="T22" fmla="*/ 65 w 380"/>
              <a:gd name="T23" fmla="*/ 3 h 133"/>
              <a:gd name="T24" fmla="*/ 20 w 380"/>
              <a:gd name="T25" fmla="*/ 6 h 133"/>
              <a:gd name="T26" fmla="*/ 9 w 380"/>
              <a:gd name="T27" fmla="*/ 10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33">
                <a:moveTo>
                  <a:pt x="9" y="103"/>
                </a:moveTo>
                <a:cubicBezTo>
                  <a:pt x="9" y="110"/>
                  <a:pt x="10" y="118"/>
                  <a:pt x="15" y="123"/>
                </a:cubicBezTo>
                <a:cubicBezTo>
                  <a:pt x="21" y="129"/>
                  <a:pt x="31" y="130"/>
                  <a:pt x="41" y="130"/>
                </a:cubicBezTo>
                <a:cubicBezTo>
                  <a:pt x="117" y="131"/>
                  <a:pt x="193" y="131"/>
                  <a:pt x="269" y="132"/>
                </a:cubicBezTo>
                <a:cubicBezTo>
                  <a:pt x="293" y="132"/>
                  <a:pt x="317" y="133"/>
                  <a:pt x="341" y="131"/>
                </a:cubicBezTo>
                <a:cubicBezTo>
                  <a:pt x="351" y="130"/>
                  <a:pt x="363" y="129"/>
                  <a:pt x="369" y="122"/>
                </a:cubicBezTo>
                <a:cubicBezTo>
                  <a:pt x="375" y="116"/>
                  <a:pt x="376" y="108"/>
                  <a:pt x="377" y="101"/>
                </a:cubicBezTo>
                <a:cubicBezTo>
                  <a:pt x="379" y="77"/>
                  <a:pt x="380" y="53"/>
                  <a:pt x="379" y="29"/>
                </a:cubicBezTo>
                <a:cubicBezTo>
                  <a:pt x="379" y="24"/>
                  <a:pt x="379" y="18"/>
                  <a:pt x="376" y="13"/>
                </a:cubicBezTo>
                <a:cubicBezTo>
                  <a:pt x="369" y="5"/>
                  <a:pt x="356" y="4"/>
                  <a:pt x="345" y="4"/>
                </a:cubicBezTo>
                <a:cubicBezTo>
                  <a:pt x="269" y="4"/>
                  <a:pt x="192" y="3"/>
                  <a:pt x="115" y="3"/>
                </a:cubicBezTo>
                <a:cubicBezTo>
                  <a:pt x="99" y="3"/>
                  <a:pt x="82" y="3"/>
                  <a:pt x="65" y="3"/>
                </a:cubicBezTo>
                <a:cubicBezTo>
                  <a:pt x="51" y="3"/>
                  <a:pt x="33" y="0"/>
                  <a:pt x="20" y="6"/>
                </a:cubicBezTo>
                <a:cubicBezTo>
                  <a:pt x="0" y="14"/>
                  <a:pt x="9" y="86"/>
                  <a:pt x="9" y="103"/>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1" name="Freeform 14">
            <a:extLst>
              <a:ext uri="{FF2B5EF4-FFF2-40B4-BE49-F238E27FC236}">
                <a16:creationId xmlns:a16="http://schemas.microsoft.com/office/drawing/2014/main" id="{029537CA-86F8-1943-954E-7AD129643915}"/>
              </a:ext>
            </a:extLst>
          </p:cNvPr>
          <p:cNvSpPr>
            <a:spLocks/>
          </p:cNvSpPr>
          <p:nvPr userDrawn="1"/>
        </p:nvSpPr>
        <p:spPr bwMode="auto">
          <a:xfrm>
            <a:off x="2084464" y="4492625"/>
            <a:ext cx="1447800" cy="533400"/>
          </a:xfrm>
          <a:custGeom>
            <a:avLst/>
            <a:gdLst>
              <a:gd name="T0" fmla="*/ 9 w 380"/>
              <a:gd name="T1" fmla="*/ 109 h 140"/>
              <a:gd name="T2" fmla="*/ 15 w 380"/>
              <a:gd name="T3" fmla="*/ 130 h 140"/>
              <a:gd name="T4" fmla="*/ 41 w 380"/>
              <a:gd name="T5" fmla="*/ 137 h 140"/>
              <a:gd name="T6" fmla="*/ 269 w 380"/>
              <a:gd name="T7" fmla="*/ 139 h 140"/>
              <a:gd name="T8" fmla="*/ 341 w 380"/>
              <a:gd name="T9" fmla="*/ 138 h 140"/>
              <a:gd name="T10" fmla="*/ 369 w 380"/>
              <a:gd name="T11" fmla="*/ 129 h 140"/>
              <a:gd name="T12" fmla="*/ 377 w 380"/>
              <a:gd name="T13" fmla="*/ 106 h 140"/>
              <a:gd name="T14" fmla="*/ 379 w 380"/>
              <a:gd name="T15" fmla="*/ 31 h 140"/>
              <a:gd name="T16" fmla="*/ 376 w 380"/>
              <a:gd name="T17" fmla="*/ 14 h 140"/>
              <a:gd name="T18" fmla="*/ 345 w 380"/>
              <a:gd name="T19" fmla="*/ 4 h 140"/>
              <a:gd name="T20" fmla="*/ 115 w 380"/>
              <a:gd name="T21" fmla="*/ 3 h 140"/>
              <a:gd name="T22" fmla="*/ 65 w 380"/>
              <a:gd name="T23" fmla="*/ 3 h 140"/>
              <a:gd name="T24" fmla="*/ 20 w 380"/>
              <a:gd name="T25" fmla="*/ 6 h 140"/>
              <a:gd name="T26" fmla="*/ 10 w 380"/>
              <a:gd name="T27" fmla="*/ 55 h 140"/>
              <a:gd name="T28" fmla="*/ 9 w 380"/>
              <a:gd name="T29"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140">
                <a:moveTo>
                  <a:pt x="9" y="109"/>
                </a:moveTo>
                <a:cubicBezTo>
                  <a:pt x="9" y="116"/>
                  <a:pt x="10" y="124"/>
                  <a:pt x="15" y="130"/>
                </a:cubicBezTo>
                <a:cubicBezTo>
                  <a:pt x="21" y="136"/>
                  <a:pt x="31" y="137"/>
                  <a:pt x="41" y="137"/>
                </a:cubicBezTo>
                <a:cubicBezTo>
                  <a:pt x="117" y="138"/>
                  <a:pt x="193" y="139"/>
                  <a:pt x="269" y="139"/>
                </a:cubicBezTo>
                <a:cubicBezTo>
                  <a:pt x="293" y="140"/>
                  <a:pt x="317" y="140"/>
                  <a:pt x="341" y="138"/>
                </a:cubicBezTo>
                <a:cubicBezTo>
                  <a:pt x="351" y="137"/>
                  <a:pt x="363" y="136"/>
                  <a:pt x="369" y="129"/>
                </a:cubicBezTo>
                <a:cubicBezTo>
                  <a:pt x="375" y="123"/>
                  <a:pt x="376" y="114"/>
                  <a:pt x="377" y="106"/>
                </a:cubicBezTo>
                <a:cubicBezTo>
                  <a:pt x="379" y="81"/>
                  <a:pt x="380" y="56"/>
                  <a:pt x="379" y="31"/>
                </a:cubicBezTo>
                <a:cubicBezTo>
                  <a:pt x="379" y="25"/>
                  <a:pt x="379" y="19"/>
                  <a:pt x="376" y="14"/>
                </a:cubicBezTo>
                <a:cubicBezTo>
                  <a:pt x="369" y="5"/>
                  <a:pt x="356" y="4"/>
                  <a:pt x="345" y="4"/>
                </a:cubicBezTo>
                <a:cubicBezTo>
                  <a:pt x="269" y="4"/>
                  <a:pt x="192" y="4"/>
                  <a:pt x="115" y="3"/>
                </a:cubicBezTo>
                <a:cubicBezTo>
                  <a:pt x="99" y="3"/>
                  <a:pt x="82" y="3"/>
                  <a:pt x="65" y="3"/>
                </a:cubicBezTo>
                <a:cubicBezTo>
                  <a:pt x="51" y="3"/>
                  <a:pt x="33" y="0"/>
                  <a:pt x="20" y="6"/>
                </a:cubicBezTo>
                <a:cubicBezTo>
                  <a:pt x="0" y="15"/>
                  <a:pt x="11" y="39"/>
                  <a:pt x="10" y="55"/>
                </a:cubicBezTo>
                <a:cubicBezTo>
                  <a:pt x="10" y="73"/>
                  <a:pt x="9" y="91"/>
                  <a:pt x="9" y="109"/>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Freeform 15">
            <a:extLst>
              <a:ext uri="{FF2B5EF4-FFF2-40B4-BE49-F238E27FC236}">
                <a16:creationId xmlns:a16="http://schemas.microsoft.com/office/drawing/2014/main" id="{948BA34A-67B9-A64A-84B4-0DAC2ACDE041}"/>
              </a:ext>
            </a:extLst>
          </p:cNvPr>
          <p:cNvSpPr>
            <a:spLocks/>
          </p:cNvSpPr>
          <p:nvPr userDrawn="1"/>
        </p:nvSpPr>
        <p:spPr bwMode="auto">
          <a:xfrm>
            <a:off x="2100339" y="3810000"/>
            <a:ext cx="1404938" cy="544513"/>
          </a:xfrm>
          <a:custGeom>
            <a:avLst/>
            <a:gdLst>
              <a:gd name="T0" fmla="*/ 6 w 369"/>
              <a:gd name="T1" fmla="*/ 115 h 143"/>
              <a:gd name="T2" fmla="*/ 12 w 369"/>
              <a:gd name="T3" fmla="*/ 134 h 143"/>
              <a:gd name="T4" fmla="*/ 30 w 369"/>
              <a:gd name="T5" fmla="*/ 139 h 143"/>
              <a:gd name="T6" fmla="*/ 341 w 369"/>
              <a:gd name="T7" fmla="*/ 139 h 143"/>
              <a:gd name="T8" fmla="*/ 364 w 369"/>
              <a:gd name="T9" fmla="*/ 132 h 143"/>
              <a:gd name="T10" fmla="*/ 369 w 369"/>
              <a:gd name="T11" fmla="*/ 111 h 143"/>
              <a:gd name="T12" fmla="*/ 369 w 369"/>
              <a:gd name="T13" fmla="*/ 31 h 143"/>
              <a:gd name="T14" fmla="*/ 362 w 369"/>
              <a:gd name="T15" fmla="*/ 8 h 143"/>
              <a:gd name="T16" fmla="*/ 334 w 369"/>
              <a:gd name="T17" fmla="*/ 0 h 143"/>
              <a:gd name="T18" fmla="*/ 49 w 369"/>
              <a:gd name="T19" fmla="*/ 0 h 143"/>
              <a:gd name="T20" fmla="*/ 17 w 369"/>
              <a:gd name="T21" fmla="*/ 6 h 143"/>
              <a:gd name="T22" fmla="*/ 7 w 369"/>
              <a:gd name="T23" fmla="*/ 49 h 143"/>
              <a:gd name="T24" fmla="*/ 6 w 369"/>
              <a:gd name="T25"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143">
                <a:moveTo>
                  <a:pt x="6" y="115"/>
                </a:moveTo>
                <a:cubicBezTo>
                  <a:pt x="6" y="122"/>
                  <a:pt x="7" y="130"/>
                  <a:pt x="12" y="134"/>
                </a:cubicBezTo>
                <a:cubicBezTo>
                  <a:pt x="17" y="138"/>
                  <a:pt x="23" y="139"/>
                  <a:pt x="30" y="139"/>
                </a:cubicBezTo>
                <a:cubicBezTo>
                  <a:pt x="133" y="143"/>
                  <a:pt x="237" y="143"/>
                  <a:pt x="341" y="139"/>
                </a:cubicBezTo>
                <a:cubicBezTo>
                  <a:pt x="349" y="138"/>
                  <a:pt x="358" y="138"/>
                  <a:pt x="364" y="132"/>
                </a:cubicBezTo>
                <a:cubicBezTo>
                  <a:pt x="369" y="127"/>
                  <a:pt x="369" y="118"/>
                  <a:pt x="369" y="111"/>
                </a:cubicBezTo>
                <a:cubicBezTo>
                  <a:pt x="369" y="84"/>
                  <a:pt x="369" y="58"/>
                  <a:pt x="369" y="31"/>
                </a:cubicBezTo>
                <a:cubicBezTo>
                  <a:pt x="369" y="23"/>
                  <a:pt x="368" y="14"/>
                  <a:pt x="362" y="8"/>
                </a:cubicBezTo>
                <a:cubicBezTo>
                  <a:pt x="356" y="1"/>
                  <a:pt x="344" y="0"/>
                  <a:pt x="334" y="0"/>
                </a:cubicBezTo>
                <a:cubicBezTo>
                  <a:pt x="239" y="0"/>
                  <a:pt x="144" y="0"/>
                  <a:pt x="49" y="0"/>
                </a:cubicBezTo>
                <a:cubicBezTo>
                  <a:pt x="38" y="0"/>
                  <a:pt x="27" y="1"/>
                  <a:pt x="17" y="6"/>
                </a:cubicBezTo>
                <a:cubicBezTo>
                  <a:pt x="0" y="15"/>
                  <a:pt x="7" y="34"/>
                  <a:pt x="7" y="49"/>
                </a:cubicBezTo>
                <a:cubicBezTo>
                  <a:pt x="7" y="71"/>
                  <a:pt x="7" y="93"/>
                  <a:pt x="6" y="11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63" name="Group 62">
            <a:extLst>
              <a:ext uri="{FF2B5EF4-FFF2-40B4-BE49-F238E27FC236}">
                <a16:creationId xmlns:a16="http://schemas.microsoft.com/office/drawing/2014/main" id="{19618838-979A-B140-B1F3-304B1D7B7989}"/>
              </a:ext>
            </a:extLst>
          </p:cNvPr>
          <p:cNvGrpSpPr/>
          <p:nvPr userDrawn="1"/>
        </p:nvGrpSpPr>
        <p:grpSpPr>
          <a:xfrm>
            <a:off x="3127451" y="3452812"/>
            <a:ext cx="777876" cy="1557338"/>
            <a:chOff x="3997325" y="3140075"/>
            <a:chExt cx="777876" cy="1557338"/>
          </a:xfrm>
        </p:grpSpPr>
        <p:sp>
          <p:nvSpPr>
            <p:cNvPr id="64" name="Freeform 16">
              <a:extLst>
                <a:ext uri="{FF2B5EF4-FFF2-40B4-BE49-F238E27FC236}">
                  <a16:creationId xmlns:a16="http://schemas.microsoft.com/office/drawing/2014/main" id="{98F9A9C8-EA0D-7E4F-AF87-CDFA709666C4}"/>
                </a:ext>
              </a:extLst>
            </p:cNvPr>
            <p:cNvSpPr>
              <a:spLocks/>
            </p:cNvSpPr>
            <p:nvPr/>
          </p:nvSpPr>
          <p:spPr bwMode="auto">
            <a:xfrm>
              <a:off x="4237038" y="3140075"/>
              <a:ext cx="484188" cy="433388"/>
            </a:xfrm>
            <a:custGeom>
              <a:avLst/>
              <a:gdLst>
                <a:gd name="T0" fmla="*/ 58 w 127"/>
                <a:gd name="T1" fmla="*/ 0 h 114"/>
                <a:gd name="T2" fmla="*/ 30 w 127"/>
                <a:gd name="T3" fmla="*/ 8 h 114"/>
                <a:gd name="T4" fmla="*/ 8 w 127"/>
                <a:gd name="T5" fmla="*/ 35 h 114"/>
                <a:gd name="T6" fmla="*/ 2 w 127"/>
                <a:gd name="T7" fmla="*/ 67 h 114"/>
                <a:gd name="T8" fmla="*/ 13 w 127"/>
                <a:gd name="T9" fmla="*/ 91 h 114"/>
                <a:gd name="T10" fmla="*/ 36 w 127"/>
                <a:gd name="T11" fmla="*/ 110 h 114"/>
                <a:gd name="T12" fmla="*/ 65 w 127"/>
                <a:gd name="T13" fmla="*/ 112 h 114"/>
                <a:gd name="T14" fmla="*/ 94 w 127"/>
                <a:gd name="T15" fmla="*/ 105 h 114"/>
                <a:gd name="T16" fmla="*/ 123 w 127"/>
                <a:gd name="T17" fmla="*/ 90 h 114"/>
                <a:gd name="T18" fmla="*/ 126 w 127"/>
                <a:gd name="T19" fmla="*/ 72 h 114"/>
                <a:gd name="T20" fmla="*/ 107 w 127"/>
                <a:gd name="T21" fmla="*/ 21 h 114"/>
                <a:gd name="T22" fmla="*/ 89 w 127"/>
                <a:gd name="T23" fmla="*/ 3 h 114"/>
                <a:gd name="T24" fmla="*/ 58 w 127"/>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4">
                  <a:moveTo>
                    <a:pt x="58" y="0"/>
                  </a:moveTo>
                  <a:cubicBezTo>
                    <a:pt x="48" y="1"/>
                    <a:pt x="38" y="3"/>
                    <a:pt x="30" y="8"/>
                  </a:cubicBezTo>
                  <a:cubicBezTo>
                    <a:pt x="20" y="15"/>
                    <a:pt x="13" y="25"/>
                    <a:pt x="8" y="35"/>
                  </a:cubicBezTo>
                  <a:cubicBezTo>
                    <a:pt x="3" y="45"/>
                    <a:pt x="0" y="56"/>
                    <a:pt x="2" y="67"/>
                  </a:cubicBezTo>
                  <a:cubicBezTo>
                    <a:pt x="3" y="76"/>
                    <a:pt x="8" y="84"/>
                    <a:pt x="13" y="91"/>
                  </a:cubicBezTo>
                  <a:cubicBezTo>
                    <a:pt x="19" y="100"/>
                    <a:pt x="27" y="107"/>
                    <a:pt x="36" y="110"/>
                  </a:cubicBezTo>
                  <a:cubicBezTo>
                    <a:pt x="45" y="114"/>
                    <a:pt x="56" y="113"/>
                    <a:pt x="65" y="112"/>
                  </a:cubicBezTo>
                  <a:cubicBezTo>
                    <a:pt x="75" y="110"/>
                    <a:pt x="84" y="107"/>
                    <a:pt x="94" y="105"/>
                  </a:cubicBezTo>
                  <a:cubicBezTo>
                    <a:pt x="105" y="102"/>
                    <a:pt x="117" y="100"/>
                    <a:pt x="123" y="90"/>
                  </a:cubicBezTo>
                  <a:cubicBezTo>
                    <a:pt x="127" y="85"/>
                    <a:pt x="127" y="78"/>
                    <a:pt x="126" y="72"/>
                  </a:cubicBezTo>
                  <a:cubicBezTo>
                    <a:pt x="125" y="53"/>
                    <a:pt x="118" y="35"/>
                    <a:pt x="107" y="21"/>
                  </a:cubicBezTo>
                  <a:cubicBezTo>
                    <a:pt x="102" y="15"/>
                    <a:pt x="96" y="6"/>
                    <a:pt x="89" y="3"/>
                  </a:cubicBezTo>
                  <a:cubicBezTo>
                    <a:pt x="80" y="0"/>
                    <a:pt x="67" y="0"/>
                    <a:pt x="58" y="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9" name="Freeform 17">
              <a:extLst>
                <a:ext uri="{FF2B5EF4-FFF2-40B4-BE49-F238E27FC236}">
                  <a16:creationId xmlns:a16="http://schemas.microsoft.com/office/drawing/2014/main" id="{AC2C4515-56BF-D44A-9455-92B9E00A0CD9}"/>
                </a:ext>
              </a:extLst>
            </p:cNvPr>
            <p:cNvSpPr>
              <a:spLocks/>
            </p:cNvSpPr>
            <p:nvPr/>
          </p:nvSpPr>
          <p:spPr bwMode="auto">
            <a:xfrm>
              <a:off x="3997325" y="3565525"/>
              <a:ext cx="754063" cy="457200"/>
            </a:xfrm>
            <a:custGeom>
              <a:avLst/>
              <a:gdLst>
                <a:gd name="T0" fmla="*/ 41 w 198"/>
                <a:gd name="T1" fmla="*/ 18 h 120"/>
                <a:gd name="T2" fmla="*/ 7 w 198"/>
                <a:gd name="T3" fmla="*/ 49 h 120"/>
                <a:gd name="T4" fmla="*/ 8 w 198"/>
                <a:gd name="T5" fmla="*/ 94 h 120"/>
                <a:gd name="T6" fmla="*/ 49 w 198"/>
                <a:gd name="T7" fmla="*/ 118 h 120"/>
                <a:gd name="T8" fmla="*/ 99 w 198"/>
                <a:gd name="T9" fmla="*/ 113 h 120"/>
                <a:gd name="T10" fmla="*/ 154 w 198"/>
                <a:gd name="T11" fmla="*/ 102 h 120"/>
                <a:gd name="T12" fmla="*/ 177 w 198"/>
                <a:gd name="T13" fmla="*/ 96 h 120"/>
                <a:gd name="T14" fmla="*/ 194 w 198"/>
                <a:gd name="T15" fmla="*/ 81 h 120"/>
                <a:gd name="T16" fmla="*/ 196 w 198"/>
                <a:gd name="T17" fmla="*/ 59 h 120"/>
                <a:gd name="T18" fmla="*/ 188 w 198"/>
                <a:gd name="T19" fmla="*/ 38 h 120"/>
                <a:gd name="T20" fmla="*/ 167 w 198"/>
                <a:gd name="T21" fmla="*/ 11 h 120"/>
                <a:gd name="T22" fmla="*/ 128 w 198"/>
                <a:gd name="T23" fmla="*/ 0 h 120"/>
                <a:gd name="T24" fmla="*/ 84 w 198"/>
                <a:gd name="T25" fmla="*/ 10 h 120"/>
                <a:gd name="T26" fmla="*/ 41 w 198"/>
                <a:gd name="T27"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20">
                  <a:moveTo>
                    <a:pt x="41" y="18"/>
                  </a:moveTo>
                  <a:cubicBezTo>
                    <a:pt x="27" y="24"/>
                    <a:pt x="14" y="35"/>
                    <a:pt x="7" y="49"/>
                  </a:cubicBezTo>
                  <a:cubicBezTo>
                    <a:pt x="0" y="63"/>
                    <a:pt x="0" y="81"/>
                    <a:pt x="8" y="94"/>
                  </a:cubicBezTo>
                  <a:cubicBezTo>
                    <a:pt x="16" y="109"/>
                    <a:pt x="33" y="116"/>
                    <a:pt x="49" y="118"/>
                  </a:cubicBezTo>
                  <a:cubicBezTo>
                    <a:pt x="66" y="120"/>
                    <a:pt x="82" y="117"/>
                    <a:pt x="99" y="113"/>
                  </a:cubicBezTo>
                  <a:cubicBezTo>
                    <a:pt x="117" y="110"/>
                    <a:pt x="136" y="106"/>
                    <a:pt x="154" y="102"/>
                  </a:cubicBezTo>
                  <a:cubicBezTo>
                    <a:pt x="162" y="101"/>
                    <a:pt x="170" y="99"/>
                    <a:pt x="177" y="96"/>
                  </a:cubicBezTo>
                  <a:cubicBezTo>
                    <a:pt x="184" y="93"/>
                    <a:pt x="191" y="88"/>
                    <a:pt x="194" y="81"/>
                  </a:cubicBezTo>
                  <a:cubicBezTo>
                    <a:pt x="198" y="74"/>
                    <a:pt x="198" y="66"/>
                    <a:pt x="196" y="59"/>
                  </a:cubicBezTo>
                  <a:cubicBezTo>
                    <a:pt x="195" y="51"/>
                    <a:pt x="192" y="44"/>
                    <a:pt x="188" y="38"/>
                  </a:cubicBezTo>
                  <a:cubicBezTo>
                    <a:pt x="183" y="27"/>
                    <a:pt x="176" y="17"/>
                    <a:pt x="167" y="11"/>
                  </a:cubicBezTo>
                  <a:cubicBezTo>
                    <a:pt x="156" y="2"/>
                    <a:pt x="141" y="0"/>
                    <a:pt x="128" y="0"/>
                  </a:cubicBezTo>
                  <a:cubicBezTo>
                    <a:pt x="113" y="1"/>
                    <a:pt x="99" y="7"/>
                    <a:pt x="84" y="10"/>
                  </a:cubicBezTo>
                  <a:cubicBezTo>
                    <a:pt x="70" y="12"/>
                    <a:pt x="56" y="12"/>
                    <a:pt x="41" y="18"/>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0" name="Freeform 18">
              <a:extLst>
                <a:ext uri="{FF2B5EF4-FFF2-40B4-BE49-F238E27FC236}">
                  <a16:creationId xmlns:a16="http://schemas.microsoft.com/office/drawing/2014/main" id="{E9987A4A-B761-DE4F-AF7F-6C6D2AD67C3C}"/>
                </a:ext>
              </a:extLst>
            </p:cNvPr>
            <p:cNvSpPr>
              <a:spLocks/>
            </p:cNvSpPr>
            <p:nvPr/>
          </p:nvSpPr>
          <p:spPr bwMode="auto">
            <a:xfrm>
              <a:off x="4024313" y="3965575"/>
              <a:ext cx="750888" cy="442913"/>
            </a:xfrm>
            <a:custGeom>
              <a:avLst/>
              <a:gdLst>
                <a:gd name="T0" fmla="*/ 1 w 197"/>
                <a:gd name="T1" fmla="*/ 61 h 116"/>
                <a:gd name="T2" fmla="*/ 24 w 197"/>
                <a:gd name="T3" fmla="*/ 107 h 116"/>
                <a:gd name="T4" fmla="*/ 58 w 197"/>
                <a:gd name="T5" fmla="*/ 115 h 116"/>
                <a:gd name="T6" fmla="*/ 92 w 197"/>
                <a:gd name="T7" fmla="*/ 112 h 116"/>
                <a:gd name="T8" fmla="*/ 149 w 197"/>
                <a:gd name="T9" fmla="*/ 103 h 116"/>
                <a:gd name="T10" fmla="*/ 174 w 197"/>
                <a:gd name="T11" fmla="*/ 97 h 116"/>
                <a:gd name="T12" fmla="*/ 193 w 197"/>
                <a:gd name="T13" fmla="*/ 81 h 116"/>
                <a:gd name="T14" fmla="*/ 195 w 197"/>
                <a:gd name="T15" fmla="*/ 54 h 116"/>
                <a:gd name="T16" fmla="*/ 182 w 197"/>
                <a:gd name="T17" fmla="*/ 29 h 116"/>
                <a:gd name="T18" fmla="*/ 158 w 197"/>
                <a:gd name="T19" fmla="*/ 6 h 116"/>
                <a:gd name="T20" fmla="*/ 119 w 197"/>
                <a:gd name="T21" fmla="*/ 2 h 116"/>
                <a:gd name="T22" fmla="*/ 54 w 197"/>
                <a:gd name="T23" fmla="*/ 13 h 116"/>
                <a:gd name="T24" fmla="*/ 11 w 197"/>
                <a:gd name="T25" fmla="*/ 35 h 116"/>
                <a:gd name="T26" fmla="*/ 1 w 197"/>
                <a:gd name="T2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16">
                  <a:moveTo>
                    <a:pt x="1" y="61"/>
                  </a:moveTo>
                  <a:cubicBezTo>
                    <a:pt x="0" y="79"/>
                    <a:pt x="9" y="97"/>
                    <a:pt x="24" y="107"/>
                  </a:cubicBezTo>
                  <a:cubicBezTo>
                    <a:pt x="34" y="113"/>
                    <a:pt x="46" y="115"/>
                    <a:pt x="58" y="115"/>
                  </a:cubicBezTo>
                  <a:cubicBezTo>
                    <a:pt x="69" y="116"/>
                    <a:pt x="81" y="114"/>
                    <a:pt x="92" y="112"/>
                  </a:cubicBezTo>
                  <a:cubicBezTo>
                    <a:pt x="111" y="109"/>
                    <a:pt x="130" y="106"/>
                    <a:pt x="149" y="103"/>
                  </a:cubicBezTo>
                  <a:cubicBezTo>
                    <a:pt x="158" y="101"/>
                    <a:pt x="166" y="100"/>
                    <a:pt x="174" y="97"/>
                  </a:cubicBezTo>
                  <a:cubicBezTo>
                    <a:pt x="181" y="94"/>
                    <a:pt x="189" y="89"/>
                    <a:pt x="193" y="81"/>
                  </a:cubicBezTo>
                  <a:cubicBezTo>
                    <a:pt x="197" y="73"/>
                    <a:pt x="197" y="63"/>
                    <a:pt x="195" y="54"/>
                  </a:cubicBezTo>
                  <a:cubicBezTo>
                    <a:pt x="193" y="45"/>
                    <a:pt x="188" y="37"/>
                    <a:pt x="182" y="29"/>
                  </a:cubicBezTo>
                  <a:cubicBezTo>
                    <a:pt x="176" y="20"/>
                    <a:pt x="168" y="11"/>
                    <a:pt x="158" y="6"/>
                  </a:cubicBezTo>
                  <a:cubicBezTo>
                    <a:pt x="146" y="0"/>
                    <a:pt x="132" y="1"/>
                    <a:pt x="119" y="2"/>
                  </a:cubicBezTo>
                  <a:cubicBezTo>
                    <a:pt x="97" y="5"/>
                    <a:pt x="76" y="8"/>
                    <a:pt x="54" y="13"/>
                  </a:cubicBezTo>
                  <a:cubicBezTo>
                    <a:pt x="38" y="17"/>
                    <a:pt x="22" y="21"/>
                    <a:pt x="11" y="35"/>
                  </a:cubicBezTo>
                  <a:cubicBezTo>
                    <a:pt x="6" y="43"/>
                    <a:pt x="2" y="52"/>
                    <a:pt x="1" y="61"/>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1" name="Freeform 19">
              <a:extLst>
                <a:ext uri="{FF2B5EF4-FFF2-40B4-BE49-F238E27FC236}">
                  <a16:creationId xmlns:a16="http://schemas.microsoft.com/office/drawing/2014/main" id="{DC88F499-A9B1-B84A-B4CC-E6B4E81A5E16}"/>
                </a:ext>
              </a:extLst>
            </p:cNvPr>
            <p:cNvSpPr>
              <a:spLocks/>
            </p:cNvSpPr>
            <p:nvPr/>
          </p:nvSpPr>
          <p:spPr bwMode="auto">
            <a:xfrm>
              <a:off x="4160838" y="4351338"/>
              <a:ext cx="595313" cy="346075"/>
            </a:xfrm>
            <a:custGeom>
              <a:avLst/>
              <a:gdLst>
                <a:gd name="T0" fmla="*/ 4 w 156"/>
                <a:gd name="T1" fmla="*/ 62 h 91"/>
                <a:gd name="T2" fmla="*/ 38 w 156"/>
                <a:gd name="T3" fmla="*/ 88 h 91"/>
                <a:gd name="T4" fmla="*/ 82 w 156"/>
                <a:gd name="T5" fmla="*/ 88 h 91"/>
                <a:gd name="T6" fmla="*/ 127 w 156"/>
                <a:gd name="T7" fmla="*/ 76 h 91"/>
                <a:gd name="T8" fmla="*/ 149 w 156"/>
                <a:gd name="T9" fmla="*/ 62 h 91"/>
                <a:gd name="T10" fmla="*/ 149 w 156"/>
                <a:gd name="T11" fmla="*/ 26 h 91"/>
                <a:gd name="T12" fmla="*/ 132 w 156"/>
                <a:gd name="T13" fmla="*/ 4 h 91"/>
                <a:gd name="T14" fmla="*/ 105 w 156"/>
                <a:gd name="T15" fmla="*/ 2 h 91"/>
                <a:gd name="T16" fmla="*/ 41 w 156"/>
                <a:gd name="T17" fmla="*/ 12 h 91"/>
                <a:gd name="T18" fmla="*/ 14 w 156"/>
                <a:gd name="T19" fmla="*/ 16 h 91"/>
                <a:gd name="T20" fmla="*/ 2 w 156"/>
                <a:gd name="T21" fmla="*/ 35 h 91"/>
                <a:gd name="T22" fmla="*/ 4 w 156"/>
                <a:gd name="T23"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91">
                  <a:moveTo>
                    <a:pt x="4" y="62"/>
                  </a:moveTo>
                  <a:cubicBezTo>
                    <a:pt x="11" y="75"/>
                    <a:pt x="24" y="84"/>
                    <a:pt x="38" y="88"/>
                  </a:cubicBezTo>
                  <a:cubicBezTo>
                    <a:pt x="53" y="91"/>
                    <a:pt x="68" y="90"/>
                    <a:pt x="82" y="88"/>
                  </a:cubicBezTo>
                  <a:cubicBezTo>
                    <a:pt x="98" y="85"/>
                    <a:pt x="113" y="81"/>
                    <a:pt x="127" y="76"/>
                  </a:cubicBezTo>
                  <a:cubicBezTo>
                    <a:pt x="136" y="73"/>
                    <a:pt x="144" y="70"/>
                    <a:pt x="149" y="62"/>
                  </a:cubicBezTo>
                  <a:cubicBezTo>
                    <a:pt x="156" y="52"/>
                    <a:pt x="154" y="37"/>
                    <a:pt x="149" y="26"/>
                  </a:cubicBezTo>
                  <a:cubicBezTo>
                    <a:pt x="146" y="17"/>
                    <a:pt x="141" y="8"/>
                    <a:pt x="132" y="4"/>
                  </a:cubicBezTo>
                  <a:cubicBezTo>
                    <a:pt x="124" y="0"/>
                    <a:pt x="114" y="1"/>
                    <a:pt x="105" y="2"/>
                  </a:cubicBezTo>
                  <a:cubicBezTo>
                    <a:pt x="83" y="6"/>
                    <a:pt x="62" y="9"/>
                    <a:pt x="41" y="12"/>
                  </a:cubicBezTo>
                  <a:cubicBezTo>
                    <a:pt x="33" y="13"/>
                    <a:pt x="21" y="13"/>
                    <a:pt x="14" y="16"/>
                  </a:cubicBezTo>
                  <a:cubicBezTo>
                    <a:pt x="8" y="19"/>
                    <a:pt x="4" y="29"/>
                    <a:pt x="2" y="35"/>
                  </a:cubicBezTo>
                  <a:cubicBezTo>
                    <a:pt x="0" y="44"/>
                    <a:pt x="0" y="53"/>
                    <a:pt x="4" y="62"/>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sp>
        <p:nvSpPr>
          <p:cNvPr id="92" name="Freeform 20">
            <a:extLst>
              <a:ext uri="{FF2B5EF4-FFF2-40B4-BE49-F238E27FC236}">
                <a16:creationId xmlns:a16="http://schemas.microsoft.com/office/drawing/2014/main" id="{873B84C6-DAFD-3543-A803-459982834BF5}"/>
              </a:ext>
            </a:extLst>
          </p:cNvPr>
          <p:cNvSpPr>
            <a:spLocks/>
          </p:cNvSpPr>
          <p:nvPr userDrawn="1"/>
        </p:nvSpPr>
        <p:spPr bwMode="auto">
          <a:xfrm>
            <a:off x="1270076" y="2998787"/>
            <a:ext cx="1008063" cy="2598738"/>
          </a:xfrm>
          <a:custGeom>
            <a:avLst/>
            <a:gdLst>
              <a:gd name="T0" fmla="*/ 27 w 265"/>
              <a:gd name="T1" fmla="*/ 663 h 682"/>
              <a:gd name="T2" fmla="*/ 10 w 265"/>
              <a:gd name="T3" fmla="*/ 378 h 682"/>
              <a:gd name="T4" fmla="*/ 80 w 265"/>
              <a:gd name="T5" fmla="*/ 97 h 682"/>
              <a:gd name="T6" fmla="*/ 81 w 265"/>
              <a:gd name="T7" fmla="*/ 41 h 682"/>
              <a:gd name="T8" fmla="*/ 117 w 265"/>
              <a:gd name="T9" fmla="*/ 2 h 682"/>
              <a:gd name="T10" fmla="*/ 169 w 265"/>
              <a:gd name="T11" fmla="*/ 44 h 682"/>
              <a:gd name="T12" fmla="*/ 175 w 265"/>
              <a:gd name="T13" fmla="*/ 186 h 682"/>
              <a:gd name="T14" fmla="*/ 155 w 265"/>
              <a:gd name="T15" fmla="*/ 263 h 682"/>
              <a:gd name="T16" fmla="*/ 217 w 265"/>
              <a:gd name="T17" fmla="*/ 368 h 682"/>
              <a:gd name="T18" fmla="*/ 262 w 265"/>
              <a:gd name="T19" fmla="*/ 525 h 682"/>
              <a:gd name="T20" fmla="*/ 212 w 265"/>
              <a:gd name="T21"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682">
                <a:moveTo>
                  <a:pt x="27" y="663"/>
                </a:moveTo>
                <a:cubicBezTo>
                  <a:pt x="42" y="569"/>
                  <a:pt x="0" y="473"/>
                  <a:pt x="10" y="378"/>
                </a:cubicBezTo>
                <a:cubicBezTo>
                  <a:pt x="20" y="282"/>
                  <a:pt x="82" y="194"/>
                  <a:pt x="80" y="97"/>
                </a:cubicBezTo>
                <a:cubicBezTo>
                  <a:pt x="79" y="78"/>
                  <a:pt x="77" y="59"/>
                  <a:pt x="81" y="41"/>
                </a:cubicBezTo>
                <a:cubicBezTo>
                  <a:pt x="85" y="23"/>
                  <a:pt x="98" y="4"/>
                  <a:pt x="117" y="2"/>
                </a:cubicBezTo>
                <a:cubicBezTo>
                  <a:pt x="141" y="0"/>
                  <a:pt x="159" y="22"/>
                  <a:pt x="169" y="44"/>
                </a:cubicBezTo>
                <a:cubicBezTo>
                  <a:pt x="188" y="89"/>
                  <a:pt x="190" y="140"/>
                  <a:pt x="175" y="186"/>
                </a:cubicBezTo>
                <a:cubicBezTo>
                  <a:pt x="167" y="211"/>
                  <a:pt x="154" y="237"/>
                  <a:pt x="155" y="263"/>
                </a:cubicBezTo>
                <a:cubicBezTo>
                  <a:pt x="157" y="305"/>
                  <a:pt x="193" y="335"/>
                  <a:pt x="217" y="368"/>
                </a:cubicBezTo>
                <a:cubicBezTo>
                  <a:pt x="250" y="413"/>
                  <a:pt x="265" y="470"/>
                  <a:pt x="262" y="525"/>
                </a:cubicBezTo>
                <a:cubicBezTo>
                  <a:pt x="260" y="580"/>
                  <a:pt x="241" y="634"/>
                  <a:pt x="212" y="682"/>
                </a:cubicBezTo>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0" name="Freeform 31">
            <a:extLst>
              <a:ext uri="{FF2B5EF4-FFF2-40B4-BE49-F238E27FC236}">
                <a16:creationId xmlns:a16="http://schemas.microsoft.com/office/drawing/2014/main" id="{31EE530A-3BD0-4A42-8CCD-735F18C24371}"/>
              </a:ext>
            </a:extLst>
          </p:cNvPr>
          <p:cNvSpPr>
            <a:spLocks/>
          </p:cNvSpPr>
          <p:nvPr userDrawn="1"/>
        </p:nvSpPr>
        <p:spPr bwMode="auto">
          <a:xfrm>
            <a:off x="4857163" y="5328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111" name="Group 110">
            <a:extLst>
              <a:ext uri="{FF2B5EF4-FFF2-40B4-BE49-F238E27FC236}">
                <a16:creationId xmlns:a16="http://schemas.microsoft.com/office/drawing/2014/main" id="{BE8D07DF-5677-0D4F-827D-E991F51E77B2}"/>
              </a:ext>
            </a:extLst>
          </p:cNvPr>
          <p:cNvGrpSpPr/>
          <p:nvPr userDrawn="1"/>
        </p:nvGrpSpPr>
        <p:grpSpPr>
          <a:xfrm rot="16200000">
            <a:off x="-847812" y="1575746"/>
            <a:ext cx="2530305" cy="138107"/>
            <a:chOff x="2502568" y="6027821"/>
            <a:chExt cx="6689559" cy="365125"/>
          </a:xfrm>
        </p:grpSpPr>
        <p:pic>
          <p:nvPicPr>
            <p:cNvPr id="112" name="Picture 111" descr="Text, logo&#10;&#10;Description automatically generated">
              <a:extLst>
                <a:ext uri="{FF2B5EF4-FFF2-40B4-BE49-F238E27FC236}">
                  <a16:creationId xmlns:a16="http://schemas.microsoft.com/office/drawing/2014/main" id="{8C93EA78-7E5B-D442-A4F9-252824AB74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3" name="Picture 112" descr="Text, logo&#10;&#10;Description automatically generated">
              <a:extLst>
                <a:ext uri="{FF2B5EF4-FFF2-40B4-BE49-F238E27FC236}">
                  <a16:creationId xmlns:a16="http://schemas.microsoft.com/office/drawing/2014/main" id="{7F1C0CDE-EC6C-B44C-A025-C000A935DB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15" name="Text Placeholder 23">
            <a:extLst>
              <a:ext uri="{FF2B5EF4-FFF2-40B4-BE49-F238E27FC236}">
                <a16:creationId xmlns:a16="http://schemas.microsoft.com/office/drawing/2014/main" id="{F92B0A3F-EE1F-C046-AC7F-56F6721092DE}"/>
              </a:ext>
            </a:extLst>
          </p:cNvPr>
          <p:cNvSpPr>
            <a:spLocks noGrp="1"/>
          </p:cNvSpPr>
          <p:nvPr>
            <p:ph type="body" sz="quarter" idx="38" hasCustomPrompt="1"/>
          </p:nvPr>
        </p:nvSpPr>
        <p:spPr>
          <a:xfrm>
            <a:off x="4868416" y="7403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01</a:t>
            </a:r>
          </a:p>
        </p:txBody>
      </p:sp>
      <p:sp>
        <p:nvSpPr>
          <p:cNvPr id="116" name="Text Placeholder 23">
            <a:extLst>
              <a:ext uri="{FF2B5EF4-FFF2-40B4-BE49-F238E27FC236}">
                <a16:creationId xmlns:a16="http://schemas.microsoft.com/office/drawing/2014/main" id="{FC7C6AD9-DFCD-3444-A5B7-98088FA48903}"/>
              </a:ext>
            </a:extLst>
          </p:cNvPr>
          <p:cNvSpPr>
            <a:spLocks noGrp="1"/>
          </p:cNvSpPr>
          <p:nvPr>
            <p:ph type="body" sz="quarter" idx="41" hasCustomPrompt="1"/>
          </p:nvPr>
        </p:nvSpPr>
        <p:spPr>
          <a:xfrm>
            <a:off x="6078117" y="7667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117" name="Text Placeholder 23">
            <a:extLst>
              <a:ext uri="{FF2B5EF4-FFF2-40B4-BE49-F238E27FC236}">
                <a16:creationId xmlns:a16="http://schemas.microsoft.com/office/drawing/2014/main" id="{6EB9A5FD-D13E-764B-9DFB-06F737253C34}"/>
              </a:ext>
            </a:extLst>
          </p:cNvPr>
          <p:cNvSpPr>
            <a:spLocks noGrp="1"/>
          </p:cNvSpPr>
          <p:nvPr>
            <p:ph type="body" sz="quarter" idx="42" hasCustomPrompt="1"/>
          </p:nvPr>
        </p:nvSpPr>
        <p:spPr>
          <a:xfrm>
            <a:off x="6078117" y="127030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19" name="Freeform 30">
            <a:extLst>
              <a:ext uri="{FF2B5EF4-FFF2-40B4-BE49-F238E27FC236}">
                <a16:creationId xmlns:a16="http://schemas.microsoft.com/office/drawing/2014/main" id="{1A17A542-D44D-744D-ABF0-096292921B2F}"/>
              </a:ext>
            </a:extLst>
          </p:cNvPr>
          <p:cNvSpPr>
            <a:spLocks/>
          </p:cNvSpPr>
          <p:nvPr userDrawn="1"/>
        </p:nvSpPr>
        <p:spPr bwMode="auto">
          <a:xfrm>
            <a:off x="4875045" y="20888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3BDB7"/>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0" name="Freeform 31">
            <a:extLst>
              <a:ext uri="{FF2B5EF4-FFF2-40B4-BE49-F238E27FC236}">
                <a16:creationId xmlns:a16="http://schemas.microsoft.com/office/drawing/2014/main" id="{8FAB8B35-9DAF-4C45-9546-6EAD3EB3056A}"/>
              </a:ext>
            </a:extLst>
          </p:cNvPr>
          <p:cNvSpPr>
            <a:spLocks/>
          </p:cNvSpPr>
          <p:nvPr userDrawn="1"/>
        </p:nvSpPr>
        <p:spPr bwMode="auto">
          <a:xfrm>
            <a:off x="4857163" y="20060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1" name="Text Placeholder 23">
            <a:extLst>
              <a:ext uri="{FF2B5EF4-FFF2-40B4-BE49-F238E27FC236}">
                <a16:creationId xmlns:a16="http://schemas.microsoft.com/office/drawing/2014/main" id="{C206B386-04F3-A647-AB7D-7FC07E6D9770}"/>
              </a:ext>
            </a:extLst>
          </p:cNvPr>
          <p:cNvSpPr>
            <a:spLocks noGrp="1"/>
          </p:cNvSpPr>
          <p:nvPr>
            <p:ph type="body" sz="quarter" idx="43" hasCustomPrompt="1"/>
          </p:nvPr>
        </p:nvSpPr>
        <p:spPr>
          <a:xfrm>
            <a:off x="4868416" y="22135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02</a:t>
            </a:r>
          </a:p>
        </p:txBody>
      </p:sp>
      <p:sp>
        <p:nvSpPr>
          <p:cNvPr id="122" name="Text Placeholder 23">
            <a:extLst>
              <a:ext uri="{FF2B5EF4-FFF2-40B4-BE49-F238E27FC236}">
                <a16:creationId xmlns:a16="http://schemas.microsoft.com/office/drawing/2014/main" id="{865FFA95-CD00-194D-ABF4-C489E74FF045}"/>
              </a:ext>
            </a:extLst>
          </p:cNvPr>
          <p:cNvSpPr>
            <a:spLocks noGrp="1"/>
          </p:cNvSpPr>
          <p:nvPr>
            <p:ph type="body" sz="quarter" idx="44" hasCustomPrompt="1"/>
          </p:nvPr>
        </p:nvSpPr>
        <p:spPr>
          <a:xfrm>
            <a:off x="6078117" y="22399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123" name="Text Placeholder 23">
            <a:extLst>
              <a:ext uri="{FF2B5EF4-FFF2-40B4-BE49-F238E27FC236}">
                <a16:creationId xmlns:a16="http://schemas.microsoft.com/office/drawing/2014/main" id="{B1BBAF29-EB7E-2D40-A94A-8DCD761F8E5D}"/>
              </a:ext>
            </a:extLst>
          </p:cNvPr>
          <p:cNvSpPr>
            <a:spLocks noGrp="1"/>
          </p:cNvSpPr>
          <p:nvPr>
            <p:ph type="body" sz="quarter" idx="45" hasCustomPrompt="1"/>
          </p:nvPr>
        </p:nvSpPr>
        <p:spPr>
          <a:xfrm>
            <a:off x="6078117" y="274350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24" name="Freeform 30">
            <a:extLst>
              <a:ext uri="{FF2B5EF4-FFF2-40B4-BE49-F238E27FC236}">
                <a16:creationId xmlns:a16="http://schemas.microsoft.com/office/drawing/2014/main" id="{1CD6D1C8-C153-EA4A-B5AE-936291EF222A}"/>
              </a:ext>
            </a:extLst>
          </p:cNvPr>
          <p:cNvSpPr>
            <a:spLocks/>
          </p:cNvSpPr>
          <p:nvPr userDrawn="1"/>
        </p:nvSpPr>
        <p:spPr bwMode="auto">
          <a:xfrm>
            <a:off x="4892927" y="3538999"/>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5" name="Freeform 31">
            <a:extLst>
              <a:ext uri="{FF2B5EF4-FFF2-40B4-BE49-F238E27FC236}">
                <a16:creationId xmlns:a16="http://schemas.microsoft.com/office/drawing/2014/main" id="{A18C0A9C-DD12-224B-AFA6-5A865F98D9FF}"/>
              </a:ext>
            </a:extLst>
          </p:cNvPr>
          <p:cNvSpPr>
            <a:spLocks/>
          </p:cNvSpPr>
          <p:nvPr userDrawn="1"/>
        </p:nvSpPr>
        <p:spPr bwMode="auto">
          <a:xfrm>
            <a:off x="4875045" y="3456221"/>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6" name="Text Placeholder 23">
            <a:extLst>
              <a:ext uri="{FF2B5EF4-FFF2-40B4-BE49-F238E27FC236}">
                <a16:creationId xmlns:a16="http://schemas.microsoft.com/office/drawing/2014/main" id="{3CB50751-8AF7-4341-90F4-F99452984F58}"/>
              </a:ext>
            </a:extLst>
          </p:cNvPr>
          <p:cNvSpPr>
            <a:spLocks noGrp="1"/>
          </p:cNvSpPr>
          <p:nvPr>
            <p:ph type="body" sz="quarter" idx="46" hasCustomPrompt="1"/>
          </p:nvPr>
        </p:nvSpPr>
        <p:spPr>
          <a:xfrm>
            <a:off x="4886298" y="3663750"/>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85E84302-98AA-A846-BEDF-8B7A4601C8DB}"/>
              </a:ext>
            </a:extLst>
          </p:cNvPr>
          <p:cNvSpPr>
            <a:spLocks noGrp="1"/>
          </p:cNvSpPr>
          <p:nvPr>
            <p:ph type="body" sz="quarter" idx="47" hasCustomPrompt="1"/>
          </p:nvPr>
        </p:nvSpPr>
        <p:spPr>
          <a:xfrm>
            <a:off x="6095999" y="3690149"/>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28" name="Text Placeholder 23">
            <a:extLst>
              <a:ext uri="{FF2B5EF4-FFF2-40B4-BE49-F238E27FC236}">
                <a16:creationId xmlns:a16="http://schemas.microsoft.com/office/drawing/2014/main" id="{CC70B14B-7A1F-1C41-8DE5-B3679D34D622}"/>
              </a:ext>
            </a:extLst>
          </p:cNvPr>
          <p:cNvSpPr>
            <a:spLocks noGrp="1"/>
          </p:cNvSpPr>
          <p:nvPr>
            <p:ph type="body" sz="quarter" idx="48" hasCustomPrompt="1"/>
          </p:nvPr>
        </p:nvSpPr>
        <p:spPr>
          <a:xfrm>
            <a:off x="6095999" y="4193686"/>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29" name="Freeform 30">
            <a:extLst>
              <a:ext uri="{FF2B5EF4-FFF2-40B4-BE49-F238E27FC236}">
                <a16:creationId xmlns:a16="http://schemas.microsoft.com/office/drawing/2014/main" id="{4D09F2FF-228C-5C48-9ECD-E95D779C0240}"/>
              </a:ext>
            </a:extLst>
          </p:cNvPr>
          <p:cNvSpPr>
            <a:spLocks/>
          </p:cNvSpPr>
          <p:nvPr userDrawn="1"/>
        </p:nvSpPr>
        <p:spPr bwMode="auto">
          <a:xfrm>
            <a:off x="4892927" y="501344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30" name="Freeform 31">
            <a:extLst>
              <a:ext uri="{FF2B5EF4-FFF2-40B4-BE49-F238E27FC236}">
                <a16:creationId xmlns:a16="http://schemas.microsoft.com/office/drawing/2014/main" id="{3BFEB37F-22CC-E141-8F99-623CD30DA884}"/>
              </a:ext>
            </a:extLst>
          </p:cNvPr>
          <p:cNvSpPr>
            <a:spLocks/>
          </p:cNvSpPr>
          <p:nvPr userDrawn="1"/>
        </p:nvSpPr>
        <p:spPr bwMode="auto">
          <a:xfrm>
            <a:off x="4875045" y="493066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1" name="Text Placeholder 23">
            <a:extLst>
              <a:ext uri="{FF2B5EF4-FFF2-40B4-BE49-F238E27FC236}">
                <a16:creationId xmlns:a16="http://schemas.microsoft.com/office/drawing/2014/main" id="{E0180AFE-E2B4-5B4F-93BC-A8FB290747D4}"/>
              </a:ext>
            </a:extLst>
          </p:cNvPr>
          <p:cNvSpPr>
            <a:spLocks noGrp="1"/>
          </p:cNvSpPr>
          <p:nvPr>
            <p:ph type="body" sz="quarter" idx="49" hasCustomPrompt="1"/>
          </p:nvPr>
        </p:nvSpPr>
        <p:spPr>
          <a:xfrm>
            <a:off x="4886298" y="513819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04</a:t>
            </a:r>
          </a:p>
        </p:txBody>
      </p:sp>
      <p:sp>
        <p:nvSpPr>
          <p:cNvPr id="132" name="Text Placeholder 23">
            <a:extLst>
              <a:ext uri="{FF2B5EF4-FFF2-40B4-BE49-F238E27FC236}">
                <a16:creationId xmlns:a16="http://schemas.microsoft.com/office/drawing/2014/main" id="{61A6343A-31D2-0649-9576-36553BD4C817}"/>
              </a:ext>
            </a:extLst>
          </p:cNvPr>
          <p:cNvSpPr>
            <a:spLocks noGrp="1"/>
          </p:cNvSpPr>
          <p:nvPr>
            <p:ph type="body" sz="quarter" idx="50" hasCustomPrompt="1"/>
          </p:nvPr>
        </p:nvSpPr>
        <p:spPr>
          <a:xfrm>
            <a:off x="6095999" y="516459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3" name="Text Placeholder 23">
            <a:extLst>
              <a:ext uri="{FF2B5EF4-FFF2-40B4-BE49-F238E27FC236}">
                <a16:creationId xmlns:a16="http://schemas.microsoft.com/office/drawing/2014/main" id="{4EC59C9B-06DA-3443-9C3B-DB7F0DE22AFE}"/>
              </a:ext>
            </a:extLst>
          </p:cNvPr>
          <p:cNvSpPr>
            <a:spLocks noGrp="1"/>
          </p:cNvSpPr>
          <p:nvPr>
            <p:ph type="body" sz="quarter" idx="51" hasCustomPrompt="1"/>
          </p:nvPr>
        </p:nvSpPr>
        <p:spPr>
          <a:xfrm>
            <a:off x="6095999" y="566813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28471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750"/>
                                        <p:tgtEl>
                                          <p:spTgt spid="6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750"/>
                                        <p:tgtEl>
                                          <p:spTgt spid="62"/>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750"/>
                                        <p:tgtEl>
                                          <p:spTgt spid="61"/>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750" fill="hold"/>
                                        <p:tgtEl>
                                          <p:spTgt spid="100"/>
                                        </p:tgtEl>
                                        <p:attrNameLst>
                                          <p:attrName>ppt_w</p:attrName>
                                        </p:attrNameLst>
                                      </p:cBhvr>
                                      <p:tavLst>
                                        <p:tav tm="0">
                                          <p:val>
                                            <p:fltVal val="0"/>
                                          </p:val>
                                        </p:tav>
                                        <p:tav tm="100000">
                                          <p:val>
                                            <p:strVal val="#ppt_w"/>
                                          </p:val>
                                        </p:tav>
                                      </p:tavLst>
                                    </p:anim>
                                    <p:anim calcmode="lin" valueType="num">
                                      <p:cBhvr>
                                        <p:cTn id="20" dur="750" fill="hold"/>
                                        <p:tgtEl>
                                          <p:spTgt spid="100"/>
                                        </p:tgtEl>
                                        <p:attrNameLst>
                                          <p:attrName>ppt_h</p:attrName>
                                        </p:attrNameLst>
                                      </p:cBhvr>
                                      <p:tavLst>
                                        <p:tav tm="0">
                                          <p:val>
                                            <p:fltVal val="0"/>
                                          </p:val>
                                        </p:tav>
                                        <p:tav tm="100000">
                                          <p:val>
                                            <p:strVal val="#ppt_h"/>
                                          </p:val>
                                        </p:tav>
                                      </p:tavLst>
                                    </p:anim>
                                    <p:animEffect transition="in" filter="fade">
                                      <p:cBhvr>
                                        <p:cTn id="21" dur="750"/>
                                        <p:tgtEl>
                                          <p:spTgt spid="100"/>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18"/>
                                        </p:tgtEl>
                                        <p:attrNameLst>
                                          <p:attrName>style.visibility</p:attrName>
                                        </p:attrNameLst>
                                      </p:cBhvr>
                                      <p:to>
                                        <p:strVal val="visible"/>
                                      </p:to>
                                    </p:set>
                                    <p:anim calcmode="lin" valueType="num">
                                      <p:cBhvr>
                                        <p:cTn id="24" dur="750" fill="hold"/>
                                        <p:tgtEl>
                                          <p:spTgt spid="118"/>
                                        </p:tgtEl>
                                        <p:attrNameLst>
                                          <p:attrName>ppt_w</p:attrName>
                                        </p:attrNameLst>
                                      </p:cBhvr>
                                      <p:tavLst>
                                        <p:tav tm="0">
                                          <p:val>
                                            <p:fltVal val="0"/>
                                          </p:val>
                                        </p:tav>
                                        <p:tav tm="100000">
                                          <p:val>
                                            <p:strVal val="#ppt_w"/>
                                          </p:val>
                                        </p:tav>
                                      </p:tavLst>
                                    </p:anim>
                                    <p:anim calcmode="lin" valueType="num">
                                      <p:cBhvr>
                                        <p:cTn id="25" dur="750" fill="hold"/>
                                        <p:tgtEl>
                                          <p:spTgt spid="118"/>
                                        </p:tgtEl>
                                        <p:attrNameLst>
                                          <p:attrName>ppt_h</p:attrName>
                                        </p:attrNameLst>
                                      </p:cBhvr>
                                      <p:tavLst>
                                        <p:tav tm="0">
                                          <p:val>
                                            <p:fltVal val="0"/>
                                          </p:val>
                                        </p:tav>
                                        <p:tav tm="100000">
                                          <p:val>
                                            <p:strVal val="#ppt_h"/>
                                          </p:val>
                                        </p:tav>
                                      </p:tavLst>
                                    </p:anim>
                                    <p:animEffect transition="in" filter="fade">
                                      <p:cBhvr>
                                        <p:cTn id="26" dur="750"/>
                                        <p:tgtEl>
                                          <p:spTgt spid="118"/>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20"/>
                                        </p:tgtEl>
                                        <p:attrNameLst>
                                          <p:attrName>style.visibility</p:attrName>
                                        </p:attrNameLst>
                                      </p:cBhvr>
                                      <p:to>
                                        <p:strVal val="visible"/>
                                      </p:to>
                                    </p:set>
                                    <p:anim calcmode="lin" valueType="num">
                                      <p:cBhvr>
                                        <p:cTn id="29" dur="750" fill="hold"/>
                                        <p:tgtEl>
                                          <p:spTgt spid="120"/>
                                        </p:tgtEl>
                                        <p:attrNameLst>
                                          <p:attrName>ppt_w</p:attrName>
                                        </p:attrNameLst>
                                      </p:cBhvr>
                                      <p:tavLst>
                                        <p:tav tm="0">
                                          <p:val>
                                            <p:fltVal val="0"/>
                                          </p:val>
                                        </p:tav>
                                        <p:tav tm="100000">
                                          <p:val>
                                            <p:strVal val="#ppt_w"/>
                                          </p:val>
                                        </p:tav>
                                      </p:tavLst>
                                    </p:anim>
                                    <p:anim calcmode="lin" valueType="num">
                                      <p:cBhvr>
                                        <p:cTn id="30" dur="750" fill="hold"/>
                                        <p:tgtEl>
                                          <p:spTgt spid="120"/>
                                        </p:tgtEl>
                                        <p:attrNameLst>
                                          <p:attrName>ppt_h</p:attrName>
                                        </p:attrNameLst>
                                      </p:cBhvr>
                                      <p:tavLst>
                                        <p:tav tm="0">
                                          <p:val>
                                            <p:fltVal val="0"/>
                                          </p:val>
                                        </p:tav>
                                        <p:tav tm="100000">
                                          <p:val>
                                            <p:strVal val="#ppt_h"/>
                                          </p:val>
                                        </p:tav>
                                      </p:tavLst>
                                    </p:anim>
                                    <p:animEffect transition="in" filter="fade">
                                      <p:cBhvr>
                                        <p:cTn id="31" dur="750"/>
                                        <p:tgtEl>
                                          <p:spTgt spid="120"/>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19"/>
                                        </p:tgtEl>
                                        <p:attrNameLst>
                                          <p:attrName>style.visibility</p:attrName>
                                        </p:attrNameLst>
                                      </p:cBhvr>
                                      <p:to>
                                        <p:strVal val="visible"/>
                                      </p:to>
                                    </p:set>
                                    <p:anim calcmode="lin" valueType="num">
                                      <p:cBhvr>
                                        <p:cTn id="34" dur="750" fill="hold"/>
                                        <p:tgtEl>
                                          <p:spTgt spid="119"/>
                                        </p:tgtEl>
                                        <p:attrNameLst>
                                          <p:attrName>ppt_w</p:attrName>
                                        </p:attrNameLst>
                                      </p:cBhvr>
                                      <p:tavLst>
                                        <p:tav tm="0">
                                          <p:val>
                                            <p:fltVal val="0"/>
                                          </p:val>
                                        </p:tav>
                                        <p:tav tm="100000">
                                          <p:val>
                                            <p:strVal val="#ppt_w"/>
                                          </p:val>
                                        </p:tav>
                                      </p:tavLst>
                                    </p:anim>
                                    <p:anim calcmode="lin" valueType="num">
                                      <p:cBhvr>
                                        <p:cTn id="35" dur="750" fill="hold"/>
                                        <p:tgtEl>
                                          <p:spTgt spid="119"/>
                                        </p:tgtEl>
                                        <p:attrNameLst>
                                          <p:attrName>ppt_h</p:attrName>
                                        </p:attrNameLst>
                                      </p:cBhvr>
                                      <p:tavLst>
                                        <p:tav tm="0">
                                          <p:val>
                                            <p:fltVal val="0"/>
                                          </p:val>
                                        </p:tav>
                                        <p:tav tm="100000">
                                          <p:val>
                                            <p:strVal val="#ppt_h"/>
                                          </p:val>
                                        </p:tav>
                                      </p:tavLst>
                                    </p:anim>
                                    <p:animEffect transition="in" filter="fade">
                                      <p:cBhvr>
                                        <p:cTn id="36" dur="750"/>
                                        <p:tgtEl>
                                          <p:spTgt spid="119"/>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25"/>
                                        </p:tgtEl>
                                        <p:attrNameLst>
                                          <p:attrName>style.visibility</p:attrName>
                                        </p:attrNameLst>
                                      </p:cBhvr>
                                      <p:to>
                                        <p:strVal val="visible"/>
                                      </p:to>
                                    </p:set>
                                    <p:anim calcmode="lin" valueType="num">
                                      <p:cBhvr>
                                        <p:cTn id="39" dur="750" fill="hold"/>
                                        <p:tgtEl>
                                          <p:spTgt spid="125"/>
                                        </p:tgtEl>
                                        <p:attrNameLst>
                                          <p:attrName>ppt_w</p:attrName>
                                        </p:attrNameLst>
                                      </p:cBhvr>
                                      <p:tavLst>
                                        <p:tav tm="0">
                                          <p:val>
                                            <p:fltVal val="0"/>
                                          </p:val>
                                        </p:tav>
                                        <p:tav tm="100000">
                                          <p:val>
                                            <p:strVal val="#ppt_w"/>
                                          </p:val>
                                        </p:tav>
                                      </p:tavLst>
                                    </p:anim>
                                    <p:anim calcmode="lin" valueType="num">
                                      <p:cBhvr>
                                        <p:cTn id="40" dur="750" fill="hold"/>
                                        <p:tgtEl>
                                          <p:spTgt spid="125"/>
                                        </p:tgtEl>
                                        <p:attrNameLst>
                                          <p:attrName>ppt_h</p:attrName>
                                        </p:attrNameLst>
                                      </p:cBhvr>
                                      <p:tavLst>
                                        <p:tav tm="0">
                                          <p:val>
                                            <p:fltVal val="0"/>
                                          </p:val>
                                        </p:tav>
                                        <p:tav tm="100000">
                                          <p:val>
                                            <p:strVal val="#ppt_h"/>
                                          </p:val>
                                        </p:tav>
                                      </p:tavLst>
                                    </p:anim>
                                    <p:animEffect transition="in" filter="fade">
                                      <p:cBhvr>
                                        <p:cTn id="41" dur="750"/>
                                        <p:tgtEl>
                                          <p:spTgt spid="125"/>
                                        </p:tgtEl>
                                      </p:cBhvr>
                                    </p:animEffect>
                                  </p:childTnLst>
                                </p:cTn>
                              </p:par>
                              <p:par>
                                <p:cTn id="42" presetID="53" presetClass="entr" presetSubtype="16" fill="hold" grpId="0" nodeType="withEffect">
                                  <p:stCondLst>
                                    <p:cond delay="750"/>
                                  </p:stCondLst>
                                  <p:childTnLst>
                                    <p:set>
                                      <p:cBhvr>
                                        <p:cTn id="43" dur="1" fill="hold">
                                          <p:stCondLst>
                                            <p:cond delay="0"/>
                                          </p:stCondLst>
                                        </p:cTn>
                                        <p:tgtEl>
                                          <p:spTgt spid="124"/>
                                        </p:tgtEl>
                                        <p:attrNameLst>
                                          <p:attrName>style.visibility</p:attrName>
                                        </p:attrNameLst>
                                      </p:cBhvr>
                                      <p:to>
                                        <p:strVal val="visible"/>
                                      </p:to>
                                    </p:set>
                                    <p:anim calcmode="lin" valueType="num">
                                      <p:cBhvr>
                                        <p:cTn id="44" dur="750" fill="hold"/>
                                        <p:tgtEl>
                                          <p:spTgt spid="124"/>
                                        </p:tgtEl>
                                        <p:attrNameLst>
                                          <p:attrName>ppt_w</p:attrName>
                                        </p:attrNameLst>
                                      </p:cBhvr>
                                      <p:tavLst>
                                        <p:tav tm="0">
                                          <p:val>
                                            <p:fltVal val="0"/>
                                          </p:val>
                                        </p:tav>
                                        <p:tav tm="100000">
                                          <p:val>
                                            <p:strVal val="#ppt_w"/>
                                          </p:val>
                                        </p:tav>
                                      </p:tavLst>
                                    </p:anim>
                                    <p:anim calcmode="lin" valueType="num">
                                      <p:cBhvr>
                                        <p:cTn id="45" dur="750" fill="hold"/>
                                        <p:tgtEl>
                                          <p:spTgt spid="124"/>
                                        </p:tgtEl>
                                        <p:attrNameLst>
                                          <p:attrName>ppt_h</p:attrName>
                                        </p:attrNameLst>
                                      </p:cBhvr>
                                      <p:tavLst>
                                        <p:tav tm="0">
                                          <p:val>
                                            <p:fltVal val="0"/>
                                          </p:val>
                                        </p:tav>
                                        <p:tav tm="100000">
                                          <p:val>
                                            <p:strVal val="#ppt_h"/>
                                          </p:val>
                                        </p:tav>
                                      </p:tavLst>
                                    </p:anim>
                                    <p:animEffect transition="in" filter="fade">
                                      <p:cBhvr>
                                        <p:cTn id="46" dur="750"/>
                                        <p:tgtEl>
                                          <p:spTgt spid="124"/>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30"/>
                                        </p:tgtEl>
                                        <p:attrNameLst>
                                          <p:attrName>style.visibility</p:attrName>
                                        </p:attrNameLst>
                                      </p:cBhvr>
                                      <p:to>
                                        <p:strVal val="visible"/>
                                      </p:to>
                                    </p:set>
                                    <p:anim calcmode="lin" valueType="num">
                                      <p:cBhvr>
                                        <p:cTn id="49" dur="750" fill="hold"/>
                                        <p:tgtEl>
                                          <p:spTgt spid="130"/>
                                        </p:tgtEl>
                                        <p:attrNameLst>
                                          <p:attrName>ppt_w</p:attrName>
                                        </p:attrNameLst>
                                      </p:cBhvr>
                                      <p:tavLst>
                                        <p:tav tm="0">
                                          <p:val>
                                            <p:fltVal val="0"/>
                                          </p:val>
                                        </p:tav>
                                        <p:tav tm="100000">
                                          <p:val>
                                            <p:strVal val="#ppt_w"/>
                                          </p:val>
                                        </p:tav>
                                      </p:tavLst>
                                    </p:anim>
                                    <p:anim calcmode="lin" valueType="num">
                                      <p:cBhvr>
                                        <p:cTn id="50" dur="750" fill="hold"/>
                                        <p:tgtEl>
                                          <p:spTgt spid="130"/>
                                        </p:tgtEl>
                                        <p:attrNameLst>
                                          <p:attrName>ppt_h</p:attrName>
                                        </p:attrNameLst>
                                      </p:cBhvr>
                                      <p:tavLst>
                                        <p:tav tm="0">
                                          <p:val>
                                            <p:fltVal val="0"/>
                                          </p:val>
                                        </p:tav>
                                        <p:tav tm="100000">
                                          <p:val>
                                            <p:strVal val="#ppt_h"/>
                                          </p:val>
                                        </p:tav>
                                      </p:tavLst>
                                    </p:anim>
                                    <p:animEffect transition="in" filter="fade">
                                      <p:cBhvr>
                                        <p:cTn id="51" dur="750"/>
                                        <p:tgtEl>
                                          <p:spTgt spid="130"/>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129"/>
                                        </p:tgtEl>
                                        <p:attrNameLst>
                                          <p:attrName>style.visibility</p:attrName>
                                        </p:attrNameLst>
                                      </p:cBhvr>
                                      <p:to>
                                        <p:strVal val="visible"/>
                                      </p:to>
                                    </p:set>
                                    <p:anim calcmode="lin" valueType="num">
                                      <p:cBhvr>
                                        <p:cTn id="54" dur="750" fill="hold"/>
                                        <p:tgtEl>
                                          <p:spTgt spid="129"/>
                                        </p:tgtEl>
                                        <p:attrNameLst>
                                          <p:attrName>ppt_w</p:attrName>
                                        </p:attrNameLst>
                                      </p:cBhvr>
                                      <p:tavLst>
                                        <p:tav tm="0">
                                          <p:val>
                                            <p:fltVal val="0"/>
                                          </p:val>
                                        </p:tav>
                                        <p:tav tm="100000">
                                          <p:val>
                                            <p:strVal val="#ppt_w"/>
                                          </p:val>
                                        </p:tav>
                                      </p:tavLst>
                                    </p:anim>
                                    <p:anim calcmode="lin" valueType="num">
                                      <p:cBhvr>
                                        <p:cTn id="55" dur="750" fill="hold"/>
                                        <p:tgtEl>
                                          <p:spTgt spid="129"/>
                                        </p:tgtEl>
                                        <p:attrNameLst>
                                          <p:attrName>ppt_h</p:attrName>
                                        </p:attrNameLst>
                                      </p:cBhvr>
                                      <p:tavLst>
                                        <p:tav tm="0">
                                          <p:val>
                                            <p:fltVal val="0"/>
                                          </p:val>
                                        </p:tav>
                                        <p:tav tm="100000">
                                          <p:val>
                                            <p:strVal val="#ppt_h"/>
                                          </p:val>
                                        </p:tav>
                                      </p:tavLst>
                                    </p:anim>
                                    <p:animEffect transition="in" filter="fade">
                                      <p:cBhvr>
                                        <p:cTn id="56" dur="7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9" grpId="0" animBg="1"/>
      <p:bldP spid="60" grpId="0" animBg="1"/>
      <p:bldP spid="61" grpId="0" animBg="1"/>
      <p:bldP spid="62" grpId="0" animBg="1"/>
      <p:bldP spid="100" grpId="0" animBg="1"/>
      <p:bldP spid="119" grpId="0" animBg="1"/>
      <p:bldP spid="120" grpId="0" animBg="1"/>
      <p:bldP spid="124" grpId="0" animBg="1"/>
      <p:bldP spid="125" grpId="0" animBg="1"/>
      <p:bldP spid="129" grpId="0" animBg="1"/>
      <p:bldP spid="130"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6" name="Freeform 161">
            <a:extLst>
              <a:ext uri="{FF2B5EF4-FFF2-40B4-BE49-F238E27FC236}">
                <a16:creationId xmlns:a16="http://schemas.microsoft.com/office/drawing/2014/main" id="{B2B81924-F7F7-F74A-823D-22780C8A6C1A}"/>
              </a:ext>
            </a:extLst>
          </p:cNvPr>
          <p:cNvSpPr>
            <a:spLocks/>
          </p:cNvSpPr>
          <p:nvPr userDrawn="1"/>
        </p:nvSpPr>
        <p:spPr bwMode="auto">
          <a:xfrm>
            <a:off x="9359602" y="2388080"/>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6" name="Freeform 150">
            <a:extLst>
              <a:ext uri="{FF2B5EF4-FFF2-40B4-BE49-F238E27FC236}">
                <a16:creationId xmlns:a16="http://schemas.microsoft.com/office/drawing/2014/main" id="{7915BD32-254E-D640-80C7-B02402D4C8E0}"/>
              </a:ext>
            </a:extLst>
          </p:cNvPr>
          <p:cNvSpPr>
            <a:spLocks/>
          </p:cNvSpPr>
          <p:nvPr userDrawn="1"/>
        </p:nvSpPr>
        <p:spPr bwMode="auto">
          <a:xfrm>
            <a:off x="4267668" y="2934156"/>
            <a:ext cx="6499736"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nvGrpSpPr>
          <p:cNvPr id="6" name="Group 5">
            <a:extLst>
              <a:ext uri="{FF2B5EF4-FFF2-40B4-BE49-F238E27FC236}">
                <a16:creationId xmlns:a16="http://schemas.microsoft.com/office/drawing/2014/main" id="{A6BA3977-2E6C-434F-9582-A280D24661D1}"/>
              </a:ext>
            </a:extLst>
          </p:cNvPr>
          <p:cNvGrpSpPr/>
          <p:nvPr userDrawn="1"/>
        </p:nvGrpSpPr>
        <p:grpSpPr>
          <a:xfrm>
            <a:off x="8096179" y="208500"/>
            <a:ext cx="2025224" cy="5026847"/>
            <a:chOff x="7777290" y="127287"/>
            <a:chExt cx="2397125" cy="5949950"/>
          </a:xfrm>
        </p:grpSpPr>
        <p:grpSp>
          <p:nvGrpSpPr>
            <p:cNvPr id="83" name="Group 82">
              <a:extLst>
                <a:ext uri="{FF2B5EF4-FFF2-40B4-BE49-F238E27FC236}">
                  <a16:creationId xmlns:a16="http://schemas.microsoft.com/office/drawing/2014/main" id="{733B2E84-0437-2A43-9759-671072F96A09}"/>
                </a:ext>
              </a:extLst>
            </p:cNvPr>
            <p:cNvGrpSpPr>
              <a:grpSpLocks/>
            </p:cNvGrpSpPr>
            <p:nvPr userDrawn="1"/>
          </p:nvGrpSpPr>
          <p:grpSpPr bwMode="auto">
            <a:xfrm>
              <a:off x="8589895" y="3386424"/>
              <a:ext cx="946150" cy="2690813"/>
              <a:chOff x="7907338" y="4159250"/>
              <a:chExt cx="946150" cy="2690813"/>
            </a:xfrm>
            <a:solidFill>
              <a:srgbClr val="FFC652"/>
            </a:solidFill>
          </p:grpSpPr>
          <p:sp>
            <p:nvSpPr>
              <p:cNvPr id="84" name="Freeform 151">
                <a:extLst>
                  <a:ext uri="{FF2B5EF4-FFF2-40B4-BE49-F238E27FC236}">
                    <a16:creationId xmlns:a16="http://schemas.microsoft.com/office/drawing/2014/main" id="{8EA26355-08D0-7949-B24D-DFE730F655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noFill/>
                <a:round/>
                <a:headEnd/>
                <a:tailEnd/>
              </a:ln>
            </p:spPr>
            <p:txBody>
              <a:bodyPr/>
              <a:lstStyle/>
              <a:p>
                <a:endParaRPr lang="en-US"/>
              </a:p>
            </p:txBody>
          </p:sp>
          <p:sp>
            <p:nvSpPr>
              <p:cNvPr id="85" name="Freeform 152">
                <a:extLst>
                  <a:ext uri="{FF2B5EF4-FFF2-40B4-BE49-F238E27FC236}">
                    <a16:creationId xmlns:a16="http://schemas.microsoft.com/office/drawing/2014/main" id="{7265D8F5-AB1D-904B-8031-F879B037F319}"/>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6" name="Freeform 153">
                <a:extLst>
                  <a:ext uri="{FF2B5EF4-FFF2-40B4-BE49-F238E27FC236}">
                    <a16:creationId xmlns:a16="http://schemas.microsoft.com/office/drawing/2014/main" id="{A0FF174C-9B6D-554A-9B03-45BB39ECD2E6}"/>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154">
                <a:extLst>
                  <a:ext uri="{FF2B5EF4-FFF2-40B4-BE49-F238E27FC236}">
                    <a16:creationId xmlns:a16="http://schemas.microsoft.com/office/drawing/2014/main" id="{8AD8AD51-A94C-9C44-A008-6AB1BBD7BFAF}"/>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8" name="Freeform 155">
                <a:extLst>
                  <a:ext uri="{FF2B5EF4-FFF2-40B4-BE49-F238E27FC236}">
                    <a16:creationId xmlns:a16="http://schemas.microsoft.com/office/drawing/2014/main" id="{9707B96C-E8E7-544C-9C55-2CC43F17FEC7}"/>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1" name="Freeform 156">
                <a:extLst>
                  <a:ext uri="{FF2B5EF4-FFF2-40B4-BE49-F238E27FC236}">
                    <a16:creationId xmlns:a16="http://schemas.microsoft.com/office/drawing/2014/main" id="{97161348-0713-5642-A614-4C92E130BF81}"/>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2" name="Freeform 157">
                <a:extLst>
                  <a:ext uri="{FF2B5EF4-FFF2-40B4-BE49-F238E27FC236}">
                    <a16:creationId xmlns:a16="http://schemas.microsoft.com/office/drawing/2014/main" id="{32F3032B-0A5F-3544-9444-070B45BBCB6B}"/>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3" name="Freeform 158">
                <a:extLst>
                  <a:ext uri="{FF2B5EF4-FFF2-40B4-BE49-F238E27FC236}">
                    <a16:creationId xmlns:a16="http://schemas.microsoft.com/office/drawing/2014/main" id="{59334654-948B-434F-AB50-39B5AD39ACF9}"/>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37" name="Group 36">
              <a:extLst>
                <a:ext uri="{FF2B5EF4-FFF2-40B4-BE49-F238E27FC236}">
                  <a16:creationId xmlns:a16="http://schemas.microsoft.com/office/drawing/2014/main" id="{0FF5CCFA-9953-1B47-AB48-A0822AED9B3A}"/>
                </a:ext>
              </a:extLst>
            </p:cNvPr>
            <p:cNvGrpSpPr>
              <a:grpSpLocks/>
            </p:cNvGrpSpPr>
            <p:nvPr userDrawn="1"/>
          </p:nvGrpSpPr>
          <p:grpSpPr bwMode="auto">
            <a:xfrm>
              <a:off x="8521827" y="3340387"/>
              <a:ext cx="946150" cy="2690813"/>
              <a:chOff x="7907338" y="4159250"/>
              <a:chExt cx="946150" cy="2690813"/>
            </a:xfrm>
            <a:noFill/>
          </p:grpSpPr>
          <p:sp>
            <p:nvSpPr>
              <p:cNvPr id="38" name="Freeform 151">
                <a:extLst>
                  <a:ext uri="{FF2B5EF4-FFF2-40B4-BE49-F238E27FC236}">
                    <a16:creationId xmlns:a16="http://schemas.microsoft.com/office/drawing/2014/main" id="{CFA409F4-1BCD-D24A-B527-B5A24C333F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solidFill>
                  <a:srgbClr val="000000"/>
                </a:solidFill>
                <a:round/>
                <a:headEnd/>
                <a:tailEnd/>
              </a:ln>
            </p:spPr>
            <p:txBody>
              <a:bodyPr/>
              <a:lstStyle/>
              <a:p>
                <a:endParaRPr lang="en-US"/>
              </a:p>
            </p:txBody>
          </p:sp>
          <p:sp>
            <p:nvSpPr>
              <p:cNvPr id="39" name="Freeform 152">
                <a:extLst>
                  <a:ext uri="{FF2B5EF4-FFF2-40B4-BE49-F238E27FC236}">
                    <a16:creationId xmlns:a16="http://schemas.microsoft.com/office/drawing/2014/main" id="{6F9A23E2-AB2F-3D46-AC95-D452A6467732}"/>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0" name="Freeform 153">
                <a:extLst>
                  <a:ext uri="{FF2B5EF4-FFF2-40B4-BE49-F238E27FC236}">
                    <a16:creationId xmlns:a16="http://schemas.microsoft.com/office/drawing/2014/main" id="{EEBC4AF0-B21D-9D43-8639-034DF491B0E9}"/>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1" name="Freeform 154">
                <a:extLst>
                  <a:ext uri="{FF2B5EF4-FFF2-40B4-BE49-F238E27FC236}">
                    <a16:creationId xmlns:a16="http://schemas.microsoft.com/office/drawing/2014/main" id="{10200F9E-5631-2346-88BA-ABC22F1239B5}"/>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2" name="Freeform 155">
                <a:extLst>
                  <a:ext uri="{FF2B5EF4-FFF2-40B4-BE49-F238E27FC236}">
                    <a16:creationId xmlns:a16="http://schemas.microsoft.com/office/drawing/2014/main" id="{5CFCAD76-9EDD-B342-B475-E6F1FF61D506}"/>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3" name="Freeform 156">
                <a:extLst>
                  <a:ext uri="{FF2B5EF4-FFF2-40B4-BE49-F238E27FC236}">
                    <a16:creationId xmlns:a16="http://schemas.microsoft.com/office/drawing/2014/main" id="{CE39678E-DD76-3E46-AB7B-ACED9F238AE4}"/>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Freeform 157">
                <a:extLst>
                  <a:ext uri="{FF2B5EF4-FFF2-40B4-BE49-F238E27FC236}">
                    <a16:creationId xmlns:a16="http://schemas.microsoft.com/office/drawing/2014/main" id="{25137495-4B80-5D42-AC0C-78663E574CE4}"/>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5" name="Freeform 158">
                <a:extLst>
                  <a:ext uri="{FF2B5EF4-FFF2-40B4-BE49-F238E27FC236}">
                    <a16:creationId xmlns:a16="http://schemas.microsoft.com/office/drawing/2014/main" id="{E5C3FB24-FC05-C64D-A7AF-1975ECD2F31B}"/>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47" name="Group 46">
              <a:extLst>
                <a:ext uri="{FF2B5EF4-FFF2-40B4-BE49-F238E27FC236}">
                  <a16:creationId xmlns:a16="http://schemas.microsoft.com/office/drawing/2014/main" id="{2E0F37FE-B0D9-C445-BF14-7A8AD6E9E9C9}"/>
                </a:ext>
              </a:extLst>
            </p:cNvPr>
            <p:cNvGrpSpPr/>
            <p:nvPr userDrawn="1"/>
          </p:nvGrpSpPr>
          <p:grpSpPr>
            <a:xfrm>
              <a:off x="7777290" y="127287"/>
              <a:ext cx="2397125" cy="3489325"/>
              <a:chOff x="7162801" y="946150"/>
              <a:chExt cx="2397125" cy="3489325"/>
            </a:xfrm>
            <a:solidFill>
              <a:schemeClr val="bg2"/>
            </a:solidFill>
          </p:grpSpPr>
          <p:sp>
            <p:nvSpPr>
              <p:cNvPr id="48" name="Freeform 162">
                <a:extLst>
                  <a:ext uri="{FF2B5EF4-FFF2-40B4-BE49-F238E27FC236}">
                    <a16:creationId xmlns:a16="http://schemas.microsoft.com/office/drawing/2014/main" id="{3ECC81D8-4BEE-474B-883D-37BBD8C3E8FF}"/>
                  </a:ext>
                </a:extLst>
              </p:cNvPr>
              <p:cNvSpPr>
                <a:spLocks/>
              </p:cNvSpPr>
              <p:nvPr/>
            </p:nvSpPr>
            <p:spPr bwMode="auto">
              <a:xfrm>
                <a:off x="7820026" y="94615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9" name="Freeform 163">
                <a:extLst>
                  <a:ext uri="{FF2B5EF4-FFF2-40B4-BE49-F238E27FC236}">
                    <a16:creationId xmlns:a16="http://schemas.microsoft.com/office/drawing/2014/main" id="{921284F5-73CD-0848-80BB-113E156749F4}"/>
                  </a:ext>
                </a:extLst>
              </p:cNvPr>
              <p:cNvSpPr>
                <a:spLocks/>
              </p:cNvSpPr>
              <p:nvPr/>
            </p:nvSpPr>
            <p:spPr bwMode="auto">
              <a:xfrm>
                <a:off x="7634288" y="180498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0" name="Freeform 164">
                <a:extLst>
                  <a:ext uri="{FF2B5EF4-FFF2-40B4-BE49-F238E27FC236}">
                    <a16:creationId xmlns:a16="http://schemas.microsoft.com/office/drawing/2014/main" id="{D834DD37-5AFC-8941-85AF-612856876924}"/>
                  </a:ext>
                </a:extLst>
              </p:cNvPr>
              <p:cNvSpPr>
                <a:spLocks/>
              </p:cNvSpPr>
              <p:nvPr/>
            </p:nvSpPr>
            <p:spPr bwMode="auto">
              <a:xfrm>
                <a:off x="7288213" y="302260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1" name="Freeform 165">
                <a:extLst>
                  <a:ext uri="{FF2B5EF4-FFF2-40B4-BE49-F238E27FC236}">
                    <a16:creationId xmlns:a16="http://schemas.microsoft.com/office/drawing/2014/main" id="{1AFD891E-E912-574F-996F-32309C2B480D}"/>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9525">
                <a:solidFill>
                  <a:srgbClr val="000000"/>
                </a:solidFill>
                <a:round/>
                <a:headEnd/>
                <a:tailEnd/>
              </a:ln>
            </p:spPr>
            <p:txBody>
              <a:bodyPr/>
              <a:lstStyle/>
              <a:p>
                <a:pPr eaLnBrk="1" fontAlgn="auto" hangingPunct="1">
                  <a:spcBef>
                    <a:spcPts val="0"/>
                  </a:spcBef>
                  <a:spcAft>
                    <a:spcPts val="0"/>
                  </a:spcAft>
                  <a:defRPr/>
                </a:pPr>
                <a:endParaRPr lang="ru-RU">
                  <a:latin typeface="+mn-lt"/>
                </a:endParaRPr>
              </a:p>
            </p:txBody>
          </p:sp>
          <p:sp>
            <p:nvSpPr>
              <p:cNvPr id="52" name="Freeform 166">
                <a:extLst>
                  <a:ext uri="{FF2B5EF4-FFF2-40B4-BE49-F238E27FC236}">
                    <a16:creationId xmlns:a16="http://schemas.microsoft.com/office/drawing/2014/main" id="{F32626B3-CF76-3F48-BE76-18E46AEEF1F9}"/>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5" name="Freeform 167">
                <a:extLst>
                  <a:ext uri="{FF2B5EF4-FFF2-40B4-BE49-F238E27FC236}">
                    <a16:creationId xmlns:a16="http://schemas.microsoft.com/office/drawing/2014/main" id="{20E4E8DF-C4F1-924D-A87C-ED99C56BAD85}"/>
                  </a:ext>
                </a:extLst>
              </p:cNvPr>
              <p:cNvSpPr>
                <a:spLocks noEditPoints="1"/>
              </p:cNvSpPr>
              <p:nvPr/>
            </p:nvSpPr>
            <p:spPr bwMode="auto">
              <a:xfrm>
                <a:off x="8283576" y="297656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9525">
                <a:solidFill>
                  <a:schemeClr val="tx1">
                    <a:lumMod val="75000"/>
                  </a:schemeClr>
                </a:solidFill>
                <a:round/>
                <a:headEnd/>
                <a:tailEnd/>
              </a:ln>
            </p:spPr>
            <p:txBody>
              <a:bodyPr/>
              <a:lstStyle/>
              <a:p>
                <a:pPr eaLnBrk="1" fontAlgn="auto" hangingPunct="1">
                  <a:spcBef>
                    <a:spcPts val="0"/>
                  </a:spcBef>
                  <a:spcAft>
                    <a:spcPts val="0"/>
                  </a:spcAft>
                  <a:defRPr/>
                </a:pPr>
                <a:endParaRPr lang="ru-RU">
                  <a:latin typeface="+mn-lt"/>
                </a:endParaRPr>
              </a:p>
            </p:txBody>
          </p:sp>
          <p:sp>
            <p:nvSpPr>
              <p:cNvPr id="66" name="Freeform 169">
                <a:extLst>
                  <a:ext uri="{FF2B5EF4-FFF2-40B4-BE49-F238E27FC236}">
                    <a16:creationId xmlns:a16="http://schemas.microsoft.com/office/drawing/2014/main" id="{2C6C3195-D8B6-9649-8FB2-55477BD44C72}"/>
                  </a:ext>
                </a:extLst>
              </p:cNvPr>
              <p:cNvSpPr>
                <a:spLocks noEditPoints="1"/>
              </p:cNvSpPr>
              <p:nvPr/>
            </p:nvSpPr>
            <p:spPr bwMode="auto">
              <a:xfrm>
                <a:off x="9066213" y="296545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7" name="Freeform 170">
                <a:extLst>
                  <a:ext uri="{FF2B5EF4-FFF2-40B4-BE49-F238E27FC236}">
                    <a16:creationId xmlns:a16="http://schemas.microsoft.com/office/drawing/2014/main" id="{D4E95B5A-8E4C-CA4A-A2A4-3F82AAC7361E}"/>
                  </a:ext>
                </a:extLst>
              </p:cNvPr>
              <p:cNvSpPr>
                <a:spLocks noEditPoints="1"/>
              </p:cNvSpPr>
              <p:nvPr/>
            </p:nvSpPr>
            <p:spPr bwMode="auto">
              <a:xfrm>
                <a:off x="7189788" y="298450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8" name="Freeform 171">
                <a:extLst>
                  <a:ext uri="{FF2B5EF4-FFF2-40B4-BE49-F238E27FC236}">
                    <a16:creationId xmlns:a16="http://schemas.microsoft.com/office/drawing/2014/main" id="{59B8C21C-B5CE-044E-9DEB-B67FB573C957}"/>
                  </a:ext>
                </a:extLst>
              </p:cNvPr>
              <p:cNvSpPr>
                <a:spLocks/>
              </p:cNvSpPr>
              <p:nvPr/>
            </p:nvSpPr>
            <p:spPr bwMode="auto">
              <a:xfrm>
                <a:off x="7162801" y="298450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9" name="Freeform 172">
                <a:extLst>
                  <a:ext uri="{FF2B5EF4-FFF2-40B4-BE49-F238E27FC236}">
                    <a16:creationId xmlns:a16="http://schemas.microsoft.com/office/drawing/2014/main" id="{7A6CDCE2-F939-E842-9063-26C05C4A9B56}"/>
                  </a:ext>
                </a:extLst>
              </p:cNvPr>
              <p:cNvSpPr>
                <a:spLocks/>
              </p:cNvSpPr>
              <p:nvPr/>
            </p:nvSpPr>
            <p:spPr bwMode="auto">
              <a:xfrm>
                <a:off x="8831263" y="301783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0" name="Freeform 173">
                <a:extLst>
                  <a:ext uri="{FF2B5EF4-FFF2-40B4-BE49-F238E27FC236}">
                    <a16:creationId xmlns:a16="http://schemas.microsoft.com/office/drawing/2014/main" id="{A395ECB0-E900-6F4F-B9EC-E8586B3DB314}"/>
                  </a:ext>
                </a:extLst>
              </p:cNvPr>
              <p:cNvSpPr>
                <a:spLocks/>
              </p:cNvSpPr>
              <p:nvPr/>
            </p:nvSpPr>
            <p:spPr bwMode="auto">
              <a:xfrm>
                <a:off x="9066213" y="296545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1" name="Freeform 174">
                <a:extLst>
                  <a:ext uri="{FF2B5EF4-FFF2-40B4-BE49-F238E27FC236}">
                    <a16:creationId xmlns:a16="http://schemas.microsoft.com/office/drawing/2014/main" id="{AB6B2B9D-CEF9-034D-A04F-0D2195D07133}"/>
                  </a:ext>
                </a:extLst>
              </p:cNvPr>
              <p:cNvSpPr>
                <a:spLocks/>
              </p:cNvSpPr>
              <p:nvPr/>
            </p:nvSpPr>
            <p:spPr bwMode="auto">
              <a:xfrm>
                <a:off x="7948613" y="205581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2" name="Line 175">
                <a:extLst>
                  <a:ext uri="{FF2B5EF4-FFF2-40B4-BE49-F238E27FC236}">
                    <a16:creationId xmlns:a16="http://schemas.microsoft.com/office/drawing/2014/main" id="{A3320217-50AB-0F48-84F1-112281BB448F}"/>
                  </a:ext>
                </a:extLst>
              </p:cNvPr>
              <p:cNvSpPr>
                <a:spLocks noChangeShapeType="1"/>
              </p:cNvSpPr>
              <p:nvPr/>
            </p:nvSpPr>
            <p:spPr bwMode="auto">
              <a:xfrm flipH="1">
                <a:off x="7847013" y="1755775"/>
                <a:ext cx="6350"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3" name="Line 176">
                <a:extLst>
                  <a:ext uri="{FF2B5EF4-FFF2-40B4-BE49-F238E27FC236}">
                    <a16:creationId xmlns:a16="http://schemas.microsoft.com/office/drawing/2014/main" id="{8B72630E-819C-CB4C-852E-32C8306A72D2}"/>
                  </a:ext>
                </a:extLst>
              </p:cNvPr>
              <p:cNvSpPr>
                <a:spLocks noChangeShapeType="1"/>
              </p:cNvSpPr>
              <p:nvPr/>
            </p:nvSpPr>
            <p:spPr bwMode="auto">
              <a:xfrm>
                <a:off x="8872538" y="1744663"/>
                <a:ext cx="11113"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4" name="Freeform 177">
                <a:extLst>
                  <a:ext uri="{FF2B5EF4-FFF2-40B4-BE49-F238E27FC236}">
                    <a16:creationId xmlns:a16="http://schemas.microsoft.com/office/drawing/2014/main" id="{6C3FE13C-C03E-8842-95AC-2F755D52FD5B}"/>
                  </a:ext>
                </a:extLst>
              </p:cNvPr>
              <p:cNvSpPr>
                <a:spLocks/>
              </p:cNvSpPr>
              <p:nvPr/>
            </p:nvSpPr>
            <p:spPr bwMode="auto">
              <a:xfrm>
                <a:off x="8283576" y="297656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5" name="Freeform 178">
                <a:extLst>
                  <a:ext uri="{FF2B5EF4-FFF2-40B4-BE49-F238E27FC236}">
                    <a16:creationId xmlns:a16="http://schemas.microsoft.com/office/drawing/2014/main" id="{D9F2A6F8-6977-B546-9552-3B71AF3722F1}"/>
                  </a:ext>
                </a:extLst>
              </p:cNvPr>
              <p:cNvSpPr>
                <a:spLocks/>
              </p:cNvSpPr>
              <p:nvPr/>
            </p:nvSpPr>
            <p:spPr bwMode="auto">
              <a:xfrm>
                <a:off x="8005763" y="210978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grp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grpSp>
        <p:nvGrpSpPr>
          <p:cNvPr id="79" name="Group 78">
            <a:extLst>
              <a:ext uri="{FF2B5EF4-FFF2-40B4-BE49-F238E27FC236}">
                <a16:creationId xmlns:a16="http://schemas.microsoft.com/office/drawing/2014/main" id="{99018D4B-A6C5-6E4D-BB9A-AC3D7DC138E0}"/>
              </a:ext>
            </a:extLst>
          </p:cNvPr>
          <p:cNvGrpSpPr>
            <a:grpSpLocks noChangeAspect="1"/>
          </p:cNvGrpSpPr>
          <p:nvPr userDrawn="1"/>
        </p:nvGrpSpPr>
        <p:grpSpPr bwMode="auto">
          <a:xfrm>
            <a:off x="4374872" y="3099483"/>
            <a:ext cx="7847205" cy="2209756"/>
            <a:chOff x="2776" y="3217"/>
            <a:chExt cx="4897" cy="1089"/>
          </a:xfrm>
        </p:grpSpPr>
        <p:sp>
          <p:nvSpPr>
            <p:cNvPr id="80" name="Freeform 184">
              <a:extLst>
                <a:ext uri="{FF2B5EF4-FFF2-40B4-BE49-F238E27FC236}">
                  <a16:creationId xmlns:a16="http://schemas.microsoft.com/office/drawing/2014/main" id="{E3D7B67B-E464-5F48-BF47-A25355ECBD9E}"/>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85">
              <a:extLst>
                <a:ext uri="{FF2B5EF4-FFF2-40B4-BE49-F238E27FC236}">
                  <a16:creationId xmlns:a16="http://schemas.microsoft.com/office/drawing/2014/main" id="{C408D174-0B24-1046-9D91-59BBE1EF7AD1}"/>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17" name="Picture 116" descr="Text, logo&#10;&#10;Description automatically generated">
            <a:extLst>
              <a:ext uri="{FF2B5EF4-FFF2-40B4-BE49-F238E27FC236}">
                <a16:creationId xmlns:a16="http://schemas.microsoft.com/office/drawing/2014/main" id="{721E6FDB-38BE-D042-A788-04D03D3E9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570" y="293089"/>
            <a:ext cx="5620783" cy="3454586"/>
          </a:xfrm>
          <a:prstGeom prst="rect">
            <a:avLst/>
          </a:prstGeom>
        </p:spPr>
      </p:pic>
      <p:sp>
        <p:nvSpPr>
          <p:cNvPr id="122" name="Rectangle 121">
            <a:extLst>
              <a:ext uri="{FF2B5EF4-FFF2-40B4-BE49-F238E27FC236}">
                <a16:creationId xmlns:a16="http://schemas.microsoft.com/office/drawing/2014/main" id="{803D6369-90A2-6643-BA40-DEE2082BD170}"/>
              </a:ext>
            </a:extLst>
          </p:cNvPr>
          <p:cNvSpPr/>
          <p:nvPr userDrawn="1"/>
        </p:nvSpPr>
        <p:spPr>
          <a:xfrm>
            <a:off x="-14286" y="4504510"/>
            <a:ext cx="12294342"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 Placeholder 23">
            <a:extLst>
              <a:ext uri="{FF2B5EF4-FFF2-40B4-BE49-F238E27FC236}">
                <a16:creationId xmlns:a16="http://schemas.microsoft.com/office/drawing/2014/main" id="{ACAA3E0B-841E-3242-94B3-218032741C0F}"/>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Any Questions?</a:t>
            </a:r>
          </a:p>
        </p:txBody>
      </p:sp>
      <p:sp>
        <p:nvSpPr>
          <p:cNvPr id="124" name="Text Placeholder 23">
            <a:extLst>
              <a:ext uri="{FF2B5EF4-FFF2-40B4-BE49-F238E27FC236}">
                <a16:creationId xmlns:a16="http://schemas.microsoft.com/office/drawing/2014/main" id="{8399408A-B8BB-FF47-AF21-A52E01045A69}"/>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THANK YOU</a:t>
            </a:r>
          </a:p>
        </p:txBody>
      </p:sp>
      <p:sp>
        <p:nvSpPr>
          <p:cNvPr id="125" name="Rectangle 124">
            <a:extLst>
              <a:ext uri="{FF2B5EF4-FFF2-40B4-BE49-F238E27FC236}">
                <a16:creationId xmlns:a16="http://schemas.microsoft.com/office/drawing/2014/main" id="{80AC2635-E11A-E148-8957-403F197DDA5A}"/>
              </a:ext>
            </a:extLst>
          </p:cNvPr>
          <p:cNvSpPr/>
          <p:nvPr userDrawn="1"/>
        </p:nvSpPr>
        <p:spPr>
          <a:xfrm>
            <a:off x="10039123" y="570522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125">
            <a:extLst>
              <a:ext uri="{FF2B5EF4-FFF2-40B4-BE49-F238E27FC236}">
                <a16:creationId xmlns:a16="http://schemas.microsoft.com/office/drawing/2014/main" id="{60907C63-E45F-4F42-98D2-567CFAD7F9C6}"/>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10189030" y="5825079"/>
            <a:ext cx="1892377" cy="434551"/>
          </a:xfrm>
          <a:prstGeom prst="rect">
            <a:avLst/>
          </a:prstGeom>
          <a:ln>
            <a:noFill/>
          </a:ln>
          <a:extLst>
            <a:ext uri="{53640926-AAD7-44D8-BBD7-CCE9431645EC}">
              <a14:shadowObscured xmlns:a14="http://schemas.microsoft.com/office/drawing/2010/main"/>
            </a:ext>
          </a:extLst>
        </p:spPr>
      </p:pic>
      <p:pic>
        <p:nvPicPr>
          <p:cNvPr id="127" name="Picture 126" descr="Shape&#10;&#10;Description automatically generated with low confidence">
            <a:extLst>
              <a:ext uri="{FF2B5EF4-FFF2-40B4-BE49-F238E27FC236}">
                <a16:creationId xmlns:a16="http://schemas.microsoft.com/office/drawing/2014/main" id="{7ED96011-930E-8F4E-A826-66BE8D8FCE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82896" y="1019148"/>
            <a:ext cx="706889" cy="631254"/>
          </a:xfrm>
          <a:prstGeom prst="rect">
            <a:avLst/>
          </a:prstGeom>
        </p:spPr>
      </p:pic>
      <p:pic>
        <p:nvPicPr>
          <p:cNvPr id="128" name="Picture 127" descr="Shape&#10;&#10;Description automatically generated with low confidence">
            <a:extLst>
              <a:ext uri="{FF2B5EF4-FFF2-40B4-BE49-F238E27FC236}">
                <a16:creationId xmlns:a16="http://schemas.microsoft.com/office/drawing/2014/main" id="{71428D79-00EC-124C-A6F5-50B4111211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85411" y="282743"/>
            <a:ext cx="706889" cy="631254"/>
          </a:xfrm>
          <a:prstGeom prst="rect">
            <a:avLst/>
          </a:prstGeom>
        </p:spPr>
      </p:pic>
    </p:spTree>
    <p:extLst>
      <p:ext uri="{BB962C8B-B14F-4D97-AF65-F5344CB8AC3E}">
        <p14:creationId xmlns:p14="http://schemas.microsoft.com/office/powerpoint/2010/main" val="17739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ppt_x"/>
                                          </p:val>
                                        </p:tav>
                                        <p:tav tm="100000">
                                          <p:val>
                                            <p:strVal val="#ppt_x"/>
                                          </p:val>
                                        </p:tav>
                                      </p:tavLst>
                                    </p:anim>
                                    <p:anim calcmode="lin" valueType="num">
                                      <p:cBhvr additive="base">
                                        <p:cTn id="8" dur="10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ase Study Page 2">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4" y="664722"/>
            <a:ext cx="12192000" cy="662862"/>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cs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711024" y="747140"/>
            <a:ext cx="9626028" cy="551118"/>
          </a:xfrm>
          <a:prstGeom prst="rect">
            <a:avLst/>
          </a:prstGeom>
        </p:spPr>
        <p:txBody>
          <a:bodyPr>
            <a:noAutofit/>
          </a:bodyPr>
          <a:lstStyle>
            <a:lvl1pPr marL="0" indent="0" algn="l">
              <a:lnSpc>
                <a:spcPct val="100000"/>
              </a:lnSpc>
              <a:spcBef>
                <a:spcPts val="0"/>
              </a:spcBef>
              <a:buNone/>
              <a:defRPr sz="1668"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711023" y="1546831"/>
            <a:ext cx="10751692" cy="4440331"/>
          </a:xfrm>
          <a:prstGeom prst="rect">
            <a:avLst/>
          </a:prstGeom>
        </p:spPr>
        <p:txBody>
          <a:bodyPr numCol="2" spcCol="288000" anchor="t">
            <a:noAutofit/>
          </a:bodyPr>
          <a:lstStyle>
            <a:lvl1pPr marL="0" indent="0" algn="just">
              <a:lnSpc>
                <a:spcPct val="100000"/>
              </a:lnSpc>
              <a:spcBef>
                <a:spcPts val="0"/>
              </a:spcBef>
              <a:buNone/>
              <a:defRPr sz="673" b="0" i="0">
                <a:solidFill>
                  <a:srgbClr val="000000"/>
                </a:solidFill>
                <a:latin typeface="Calibri" panose="020F050202020403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9867955" y="6559698"/>
            <a:ext cx="1594760" cy="152528"/>
          </a:xfrm>
          <a:prstGeom prst="rect">
            <a:avLst/>
          </a:prstGeom>
        </p:spPr>
        <p:txBody>
          <a:bodyPr vert="horz" lIns="91440" tIns="45720" rIns="91440" bIns="45720" rtlCol="0" anchor="ctr"/>
          <a:lstStyle>
            <a:lvl1pPr algn="r">
              <a:defRPr sz="449" b="0" i="0">
                <a:solidFill>
                  <a:srgbClr val="4B4B4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1" y="6664708"/>
            <a:ext cx="6362341"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6676765" y="6630071"/>
            <a:ext cx="3191190" cy="69274"/>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4" y="6036055"/>
              <a:ext cx="3441034" cy="352215"/>
            </a:xfrm>
            <a:prstGeom prst="rect">
              <a:avLst/>
            </a:prstGeom>
          </p:spPr>
        </p:pic>
      </p:grpSp>
      <p:pic>
        <p:nvPicPr>
          <p:cNvPr id="35" name="Picture 34">
            <a:hlinkClick r:id="rId3"/>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434" t="-470"/>
          <a:stretch/>
        </p:blipFill>
        <p:spPr>
          <a:xfrm>
            <a:off x="7088850" y="145774"/>
            <a:ext cx="5103149" cy="1424585"/>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8163016" y="267058"/>
            <a:ext cx="4028984" cy="1060526"/>
          </a:xfrm>
          <a:prstGeom prst="rect">
            <a:avLst/>
          </a:prstGeom>
          <a:solidFill>
            <a:schemeClr val="bg1">
              <a:lumMod val="75000"/>
            </a:schemeClr>
          </a:solidFill>
        </p:spPr>
        <p:txBody>
          <a:bodyPr anchor="ctr">
            <a:normAutofit/>
          </a:bodyPr>
          <a:lstStyle>
            <a:lvl1pPr marL="0" indent="0" algn="ctr">
              <a:buNone/>
              <a:defRPr sz="577">
                <a:latin typeface="Calibri" panose="020F0502020204030204" pitchFamily="34" charset="0"/>
                <a:cs typeface="Calibri" panose="020F0502020204030204" pitchFamily="34" charset="0"/>
              </a:defRPr>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99" y="6141840"/>
            <a:ext cx="1871764" cy="457535"/>
          </a:xfrm>
          <a:prstGeom prst="rect">
            <a:avLst/>
          </a:prstGeom>
        </p:spPr>
      </p:pic>
    </p:spTree>
    <p:extLst>
      <p:ext uri="{BB962C8B-B14F-4D97-AF65-F5344CB8AC3E}">
        <p14:creationId xmlns:p14="http://schemas.microsoft.com/office/powerpoint/2010/main" val="1899645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ase Study Pag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1" y="771200"/>
            <a:ext cx="12192000" cy="42941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711024" y="836531"/>
            <a:ext cx="9626028" cy="298753"/>
          </a:xfrm>
          <a:prstGeom prst="rect">
            <a:avLst/>
          </a:prstGeom>
        </p:spPr>
        <p:txBody>
          <a:bodyPr>
            <a:noAutofit/>
          </a:bodyPr>
          <a:lstStyle>
            <a:lvl1pPr marL="0" indent="0" algn="l">
              <a:lnSpc>
                <a:spcPct val="100000"/>
              </a:lnSpc>
              <a:spcBef>
                <a:spcPts val="0"/>
              </a:spcBef>
              <a:buNone/>
              <a:defRPr sz="1668"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711023" y="1546831"/>
            <a:ext cx="10751692" cy="4440331"/>
          </a:xfrm>
          <a:prstGeom prst="rect">
            <a:avLst/>
          </a:prstGeom>
        </p:spPr>
        <p:txBody>
          <a:bodyPr numCol="2" spcCol="288000" anchor="t">
            <a:noAutofit/>
          </a:bodyPr>
          <a:lstStyle>
            <a:lvl1pPr marL="0" indent="0" algn="just">
              <a:lnSpc>
                <a:spcPct val="100000"/>
              </a:lnSpc>
              <a:spcBef>
                <a:spcPts val="0"/>
              </a:spcBef>
              <a:buNone/>
              <a:defRPr sz="673" b="0" i="0">
                <a:solidFill>
                  <a:srgbClr val="000000"/>
                </a:solidFill>
                <a:latin typeface="Calibri" panose="020F050202020403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9867955" y="6559698"/>
            <a:ext cx="1594760" cy="152528"/>
          </a:xfrm>
          <a:prstGeom prst="rect">
            <a:avLst/>
          </a:prstGeom>
        </p:spPr>
        <p:txBody>
          <a:bodyPr vert="horz" lIns="91440" tIns="45720" rIns="91440" bIns="45720" rtlCol="0" anchor="ctr"/>
          <a:lstStyle>
            <a:lvl1pPr algn="r">
              <a:defRPr sz="449"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1" y="6664708"/>
            <a:ext cx="6362341"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6676765" y="6630071"/>
            <a:ext cx="3191190" cy="69274"/>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4" y="6036055"/>
              <a:ext cx="3441034" cy="352215"/>
            </a:xfrm>
            <a:prstGeom prst="rect">
              <a:avLst/>
            </a:prstGeom>
          </p:spPr>
        </p:pic>
      </p:grpSp>
      <p:pic>
        <p:nvPicPr>
          <p:cNvPr id="35" name="Picture 34">
            <a:hlinkClick r:id="rId3"/>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434" t="-470"/>
          <a:stretch/>
        </p:blipFill>
        <p:spPr>
          <a:xfrm>
            <a:off x="7088850" y="145774"/>
            <a:ext cx="5103149" cy="1424585"/>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8163016" y="267058"/>
            <a:ext cx="4028984" cy="1060526"/>
          </a:xfrm>
          <a:prstGeom prst="rect">
            <a:avLst/>
          </a:prstGeom>
          <a:solidFill>
            <a:schemeClr val="bg1">
              <a:lumMod val="75000"/>
            </a:schemeClr>
          </a:solidFill>
        </p:spPr>
        <p:txBody>
          <a:bodyPr anchor="ctr">
            <a:normAutofit/>
          </a:bodyPr>
          <a:lstStyle>
            <a:lvl1pPr marL="0" indent="0" algn="ctr">
              <a:buNone/>
              <a:defRPr sz="577"/>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99" y="6141840"/>
            <a:ext cx="1871764" cy="457535"/>
          </a:xfrm>
          <a:prstGeom prst="rect">
            <a:avLst/>
          </a:prstGeom>
        </p:spPr>
      </p:pic>
    </p:spTree>
    <p:extLst>
      <p:ext uri="{BB962C8B-B14F-4D97-AF65-F5344CB8AC3E}">
        <p14:creationId xmlns:p14="http://schemas.microsoft.com/office/powerpoint/2010/main" val="76917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8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1288003" y="3053184"/>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3735928" y="3045247"/>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6329903" y="3053184"/>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B0571C84-644F-A24B-9A23-6F7FD1BCE70B}"/>
              </a:ext>
            </a:extLst>
          </p:cNvPr>
          <p:cNvSpPr>
            <a:spLocks/>
          </p:cNvSpPr>
          <p:nvPr userDrawn="1"/>
        </p:nvSpPr>
        <p:spPr bwMode="auto">
          <a:xfrm>
            <a:off x="8920703" y="3056359"/>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1737264"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4299472"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6771965"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3" name="Text Placeholder 23">
            <a:extLst>
              <a:ext uri="{FF2B5EF4-FFF2-40B4-BE49-F238E27FC236}">
                <a16:creationId xmlns:a16="http://schemas.microsoft.com/office/drawing/2014/main" id="{2D07BCC4-9716-3A4A-901D-CBCEFD61A557}"/>
              </a:ext>
            </a:extLst>
          </p:cNvPr>
          <p:cNvSpPr>
            <a:spLocks noGrp="1"/>
          </p:cNvSpPr>
          <p:nvPr>
            <p:ph type="body" sz="quarter" idx="25" hasCustomPrompt="1"/>
          </p:nvPr>
        </p:nvSpPr>
        <p:spPr>
          <a:xfrm>
            <a:off x="9393013"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104838"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3667046"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6139539"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7" name="Text Placeholder 23">
            <a:extLst>
              <a:ext uri="{FF2B5EF4-FFF2-40B4-BE49-F238E27FC236}">
                <a16:creationId xmlns:a16="http://schemas.microsoft.com/office/drawing/2014/main" id="{5B2F9016-4F90-E641-A3BB-54632F1959E3}"/>
              </a:ext>
            </a:extLst>
          </p:cNvPr>
          <p:cNvSpPr>
            <a:spLocks noGrp="1"/>
          </p:cNvSpPr>
          <p:nvPr>
            <p:ph type="body" sz="quarter" idx="24" hasCustomPrompt="1"/>
          </p:nvPr>
        </p:nvSpPr>
        <p:spPr>
          <a:xfrm>
            <a:off x="8760587"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1288003" y="524742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3735928" y="523948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6329903" y="524742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1" name="Freeform 60">
            <a:extLst>
              <a:ext uri="{FF2B5EF4-FFF2-40B4-BE49-F238E27FC236}">
                <a16:creationId xmlns:a16="http://schemas.microsoft.com/office/drawing/2014/main" id="{321E3B41-3418-264D-AA8E-95318BCC991E}"/>
              </a:ext>
            </a:extLst>
          </p:cNvPr>
          <p:cNvSpPr>
            <a:spLocks/>
          </p:cNvSpPr>
          <p:nvPr userDrawn="1"/>
        </p:nvSpPr>
        <p:spPr bwMode="auto">
          <a:xfrm>
            <a:off x="8920703" y="5250595"/>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1737264"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4299472"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6771965"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5" name="Text Placeholder 23">
            <a:extLst>
              <a:ext uri="{FF2B5EF4-FFF2-40B4-BE49-F238E27FC236}">
                <a16:creationId xmlns:a16="http://schemas.microsoft.com/office/drawing/2014/main" id="{B6B5C9D9-F67A-2545-9466-14B26F5B9BC5}"/>
              </a:ext>
            </a:extLst>
          </p:cNvPr>
          <p:cNvSpPr>
            <a:spLocks noGrp="1"/>
          </p:cNvSpPr>
          <p:nvPr>
            <p:ph type="body" sz="quarter" idx="29" hasCustomPrompt="1"/>
          </p:nvPr>
        </p:nvSpPr>
        <p:spPr>
          <a:xfrm>
            <a:off x="9393013"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104838"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3667046"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6139539"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7</a:t>
            </a:r>
          </a:p>
        </p:txBody>
      </p:sp>
      <p:sp>
        <p:nvSpPr>
          <p:cNvPr id="69" name="Text Placeholder 23">
            <a:extLst>
              <a:ext uri="{FF2B5EF4-FFF2-40B4-BE49-F238E27FC236}">
                <a16:creationId xmlns:a16="http://schemas.microsoft.com/office/drawing/2014/main" id="{CF8AAFE4-848F-8C4E-97C4-D2399474632E}"/>
              </a:ext>
            </a:extLst>
          </p:cNvPr>
          <p:cNvSpPr>
            <a:spLocks noGrp="1"/>
          </p:cNvSpPr>
          <p:nvPr>
            <p:ph type="body" sz="quarter" idx="33" hasCustomPrompt="1"/>
          </p:nvPr>
        </p:nvSpPr>
        <p:spPr>
          <a:xfrm>
            <a:off x="8760587"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8</a:t>
            </a:r>
          </a:p>
        </p:txBody>
      </p:sp>
    </p:spTree>
    <p:extLst>
      <p:ext uri="{BB962C8B-B14F-4D97-AF65-F5344CB8AC3E}">
        <p14:creationId xmlns:p14="http://schemas.microsoft.com/office/powerpoint/2010/main" val="3425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58" grpId="0" animBg="1"/>
      <p:bldP spid="59" grpId="0" animBg="1"/>
      <p:bldP spid="60" grpId="0" animBg="1"/>
      <p:bldP spid="6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F9F559-5750-AC42-AA49-1F69D4C07C60}"/>
              </a:ext>
            </a:extLst>
          </p:cNvPr>
          <p:cNvGrpSpPr/>
          <p:nvPr userDrawn="1"/>
        </p:nvGrpSpPr>
        <p:grpSpPr>
          <a:xfrm rot="16200000">
            <a:off x="10524973" y="1712590"/>
            <a:ext cx="2530305" cy="138107"/>
            <a:chOff x="2502568" y="6027821"/>
            <a:chExt cx="6689559" cy="365125"/>
          </a:xfrm>
        </p:grpSpPr>
        <p:pic>
          <p:nvPicPr>
            <p:cNvPr id="16" name="Picture 15" descr="Text, logo&#10;&#10;Description automatically generated">
              <a:extLst>
                <a:ext uri="{FF2B5EF4-FFF2-40B4-BE49-F238E27FC236}">
                  <a16:creationId xmlns:a16="http://schemas.microsoft.com/office/drawing/2014/main" id="{8DB653D2-2917-D34F-BFE4-3BDB1378A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7" name="Picture 16" descr="Text, logo&#10;&#10;Description automatically generated">
              <a:extLst>
                <a:ext uri="{FF2B5EF4-FFF2-40B4-BE49-F238E27FC236}">
                  <a16:creationId xmlns:a16="http://schemas.microsoft.com/office/drawing/2014/main" id="{BFE2C51B-3F21-7D49-B7EB-480CCE8C18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Text Placeholder 23">
            <a:extLst>
              <a:ext uri="{FF2B5EF4-FFF2-40B4-BE49-F238E27FC236}">
                <a16:creationId xmlns:a16="http://schemas.microsoft.com/office/drawing/2014/main" id="{6725652B-72ED-7748-A70D-69CCA8F45562}"/>
              </a:ext>
            </a:extLst>
          </p:cNvPr>
          <p:cNvSpPr>
            <a:spLocks noGrp="1"/>
          </p:cNvSpPr>
          <p:nvPr>
            <p:ph type="body" sz="quarter" idx="16" hasCustomPrompt="1"/>
          </p:nvPr>
        </p:nvSpPr>
        <p:spPr>
          <a:xfrm>
            <a:off x="618461" y="1508065"/>
            <a:ext cx="6575715" cy="4771789"/>
          </a:xfrm>
        </p:spPr>
        <p:txBody>
          <a:bodyPr>
            <a:normAutofit/>
          </a:bodyPr>
          <a:lstStyle>
            <a:lvl1pPr marL="0" indent="0" algn="l">
              <a:buNone/>
              <a:defRPr sz="2200" b="0" i="0">
                <a:solidFill>
                  <a:srgbClr val="231F20"/>
                </a:solidFill>
                <a:latin typeface="Josefin Sans" pitchFamily="2" charset="77"/>
              </a:defRPr>
            </a:lvl1pPr>
          </a:lstStyle>
          <a:p>
            <a:pPr lvl="0"/>
            <a:r>
              <a:rPr lang="en-US" dirty="0"/>
              <a:t>Click here to type</a:t>
            </a:r>
          </a:p>
        </p:txBody>
      </p:sp>
      <p:sp>
        <p:nvSpPr>
          <p:cNvPr id="21" name="Text Placeholder 23">
            <a:extLst>
              <a:ext uri="{FF2B5EF4-FFF2-40B4-BE49-F238E27FC236}">
                <a16:creationId xmlns:a16="http://schemas.microsoft.com/office/drawing/2014/main" id="{3BCE6373-1C76-D74F-A262-3C3EC834994A}"/>
              </a:ext>
            </a:extLst>
          </p:cNvPr>
          <p:cNvSpPr>
            <a:spLocks noGrp="1"/>
          </p:cNvSpPr>
          <p:nvPr>
            <p:ph type="body" sz="quarter" idx="17" hasCustomPrompt="1"/>
          </p:nvPr>
        </p:nvSpPr>
        <p:spPr>
          <a:xfrm>
            <a:off x="618461" y="681519"/>
            <a:ext cx="6575715"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31628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1D401-882B-D04C-81BB-A5E2222A4561}"/>
              </a:ext>
            </a:extLst>
          </p:cNvPr>
          <p:cNvSpPr>
            <a:spLocks/>
          </p:cNvSpPr>
          <p:nvPr userDrawn="1"/>
        </p:nvSpPr>
        <p:spPr>
          <a:xfrm>
            <a:off x="0" y="-16371"/>
            <a:ext cx="12192000" cy="687437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AB1B57-0F79-764B-9449-FFE0BB39299E}"/>
              </a:ext>
            </a:extLst>
          </p:cNvPr>
          <p:cNvSpPr>
            <a:spLocks/>
          </p:cNvSpPr>
          <p:nvPr userDrawn="1"/>
        </p:nvSpPr>
        <p:spPr>
          <a:xfrm>
            <a:off x="375040" y="339137"/>
            <a:ext cx="11441921" cy="6179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FE59AF00-C153-BF4F-89DE-127B0CDDBA3C}"/>
              </a:ext>
            </a:extLst>
          </p:cNvPr>
          <p:cNvGrpSpPr/>
          <p:nvPr userDrawn="1"/>
        </p:nvGrpSpPr>
        <p:grpSpPr>
          <a:xfrm rot="16200000">
            <a:off x="10309821" y="1712590"/>
            <a:ext cx="2530305" cy="138107"/>
            <a:chOff x="2502568" y="6027821"/>
            <a:chExt cx="6689559" cy="365125"/>
          </a:xfrm>
        </p:grpSpPr>
        <p:pic>
          <p:nvPicPr>
            <p:cNvPr id="9" name="Picture 8" descr="Text, logo&#10;&#10;Description automatically generated">
              <a:extLst>
                <a:ext uri="{FF2B5EF4-FFF2-40B4-BE49-F238E27FC236}">
                  <a16:creationId xmlns:a16="http://schemas.microsoft.com/office/drawing/2014/main" id="{27CBE7DF-4B87-4441-99D6-E68CF8AFAC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 name="Picture 9" descr="Text, logo&#10;&#10;Description automatically generated">
              <a:extLst>
                <a:ext uri="{FF2B5EF4-FFF2-40B4-BE49-F238E27FC236}">
                  <a16:creationId xmlns:a16="http://schemas.microsoft.com/office/drawing/2014/main" id="{D6018499-3837-E042-8962-32EAE94A8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3" name="Text Placeholder 23">
            <a:extLst>
              <a:ext uri="{FF2B5EF4-FFF2-40B4-BE49-F238E27FC236}">
                <a16:creationId xmlns:a16="http://schemas.microsoft.com/office/drawing/2014/main" id="{E7D3EC55-A895-104D-97B0-F691A3BDC344}"/>
              </a:ext>
            </a:extLst>
          </p:cNvPr>
          <p:cNvSpPr>
            <a:spLocks noGrp="1"/>
          </p:cNvSpPr>
          <p:nvPr>
            <p:ph type="body" sz="quarter" idx="16" hasCustomPrompt="1"/>
          </p:nvPr>
        </p:nvSpPr>
        <p:spPr>
          <a:xfrm>
            <a:off x="618461" y="1508065"/>
            <a:ext cx="10512420" cy="4771789"/>
          </a:xfrm>
        </p:spPr>
        <p:txBody>
          <a:bodyPr>
            <a:normAutofit/>
          </a:bodyPr>
          <a:lstStyle>
            <a:lvl1pPr marL="0" indent="0" algn="l">
              <a:buNone/>
              <a:defRPr sz="2200" b="0" i="0">
                <a:solidFill>
                  <a:srgbClr val="231F20"/>
                </a:solidFill>
                <a:latin typeface="Josefin Sans" pitchFamily="2" charset="77"/>
              </a:defRPr>
            </a:lvl1pPr>
          </a:lstStyle>
          <a:p>
            <a:pPr lvl="0"/>
            <a:r>
              <a:rPr lang="en-US" dirty="0"/>
              <a:t>Click here to type</a:t>
            </a:r>
          </a:p>
        </p:txBody>
      </p:sp>
      <p:sp>
        <p:nvSpPr>
          <p:cNvPr id="14" name="Text Placeholder 23">
            <a:extLst>
              <a:ext uri="{FF2B5EF4-FFF2-40B4-BE49-F238E27FC236}">
                <a16:creationId xmlns:a16="http://schemas.microsoft.com/office/drawing/2014/main" id="{50D38BBE-1AFC-D641-A458-D6A375A784D3}"/>
              </a:ext>
            </a:extLst>
          </p:cNvPr>
          <p:cNvSpPr>
            <a:spLocks noGrp="1"/>
          </p:cNvSpPr>
          <p:nvPr>
            <p:ph type="body" sz="quarter" idx="17" hasCustomPrompt="1"/>
          </p:nvPr>
        </p:nvSpPr>
        <p:spPr>
          <a:xfrm>
            <a:off x="618461" y="681519"/>
            <a:ext cx="10512420"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282527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E9859F64-FFBE-FF4D-A0FF-B220A3DD1C07}"/>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16" name="Text Placeholder 23">
            <a:extLst>
              <a:ext uri="{FF2B5EF4-FFF2-40B4-BE49-F238E27FC236}">
                <a16:creationId xmlns:a16="http://schemas.microsoft.com/office/drawing/2014/main" id="{65E0CBF2-2650-8F4D-9A18-41AFEB8316B0}"/>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1</a:t>
            </a: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69594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 name="Text Placeholder 23">
            <a:extLst>
              <a:ext uri="{FF2B5EF4-FFF2-40B4-BE49-F238E27FC236}">
                <a16:creationId xmlns:a16="http://schemas.microsoft.com/office/drawing/2014/main" id="{12458E8D-4626-2C4B-B4B6-42D7FA14B9C8}"/>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10" name="Text Placeholder 23">
            <a:extLst>
              <a:ext uri="{FF2B5EF4-FFF2-40B4-BE49-F238E27FC236}">
                <a16:creationId xmlns:a16="http://schemas.microsoft.com/office/drawing/2014/main" id="{8D1598BF-B496-974D-BD54-0E7F5368CF57}"/>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2</a:t>
            </a:r>
          </a:p>
        </p:txBody>
      </p:sp>
    </p:spTree>
    <p:extLst>
      <p:ext uri="{BB962C8B-B14F-4D97-AF65-F5344CB8AC3E}">
        <p14:creationId xmlns:p14="http://schemas.microsoft.com/office/powerpoint/2010/main" val="293759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1" y="3862137"/>
            <a:ext cx="12192000" cy="2995864"/>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2" name="Text Placeholder 23">
            <a:extLst>
              <a:ext uri="{FF2B5EF4-FFF2-40B4-BE49-F238E27FC236}">
                <a16:creationId xmlns:a16="http://schemas.microsoft.com/office/drawing/2014/main" id="{D8DCB463-9221-6140-BA40-258BEB7007B3}"/>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23" name="Text Placeholder 23">
            <a:extLst>
              <a:ext uri="{FF2B5EF4-FFF2-40B4-BE49-F238E27FC236}">
                <a16:creationId xmlns:a16="http://schemas.microsoft.com/office/drawing/2014/main" id="{980D56FC-3EA0-8244-BB8E-E7D643941AF1}"/>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3</a:t>
            </a:r>
          </a:p>
        </p:txBody>
      </p:sp>
    </p:spTree>
    <p:extLst>
      <p:ext uri="{BB962C8B-B14F-4D97-AF65-F5344CB8AC3E}">
        <p14:creationId xmlns:p14="http://schemas.microsoft.com/office/powerpoint/2010/main" val="39277901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2B7C4E-2B02-DC46-8EDA-7F34F03228F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 altLang="en-IE"/>
              <a:t>Κάντε κλικ για να επεξεργαστείτε το στυλ τίτλου Master</a:t>
            </a:r>
            <a:endParaRPr lang="ru-RU" altLang="en-IE"/>
          </a:p>
        </p:txBody>
      </p:sp>
      <p:sp>
        <p:nvSpPr>
          <p:cNvPr id="1027" name="Text Placeholder 2">
            <a:extLst>
              <a:ext uri="{FF2B5EF4-FFF2-40B4-BE49-F238E27FC236}">
                <a16:creationId xmlns:a16="http://schemas.microsoft.com/office/drawing/2014/main" id="{784E3A6D-9ADB-CD41-AA0A-3ABEE014AF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 altLang="en-IE"/>
              <a:t>Επεξεργασία βασικών στυλ κειμένου</a:t>
            </a:r>
          </a:p>
          <a:p>
            <a:pPr lvl="1"/>
            <a:r>
              <a:rPr lang="el" altLang="en-IE"/>
              <a:t>Δεύτερο επίπεδο</a:t>
            </a:r>
          </a:p>
          <a:p>
            <a:pPr lvl="2"/>
            <a:r>
              <a:rPr lang="el" altLang="en-IE"/>
              <a:t>Τρίτο επίπεδο</a:t>
            </a:r>
          </a:p>
          <a:p>
            <a:pPr lvl="3"/>
            <a:r>
              <a:rPr lang="el" altLang="en-IE"/>
              <a:t>Τέταρτο επίπεδο</a:t>
            </a:r>
          </a:p>
          <a:p>
            <a:pPr lvl="4"/>
            <a:r>
              <a:rPr lang="el" altLang="en-IE"/>
              <a:t>Πέμπτο επίπεδο</a:t>
            </a:r>
            <a:endParaRPr lang="ru-RU" altLang="en-IE"/>
          </a:p>
        </p:txBody>
      </p:sp>
      <p:sp>
        <p:nvSpPr>
          <p:cNvPr id="4" name="Date Placeholder 3">
            <a:extLst>
              <a:ext uri="{FF2B5EF4-FFF2-40B4-BE49-F238E27FC236}">
                <a16:creationId xmlns:a16="http://schemas.microsoft.com/office/drawing/2014/main" id="{D8F28635-78F4-7044-BFA3-C1DAB234D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096F27E-122C-DA48-A6DF-3512B02B1180}" type="datetime1">
              <a:rPr lang="en-IE" smtClean="0"/>
              <a:t>01/12/2022</a:t>
            </a:fld>
            <a:endParaRPr lang="ru-RU"/>
          </a:p>
        </p:txBody>
      </p:sp>
      <p:sp>
        <p:nvSpPr>
          <p:cNvPr id="5" name="Footer Placeholder 4">
            <a:extLst>
              <a:ext uri="{FF2B5EF4-FFF2-40B4-BE49-F238E27FC236}">
                <a16:creationId xmlns:a16="http://schemas.microsoft.com/office/drawing/2014/main" id="{E2E62127-D9CE-B14F-9AEB-DECC21B55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a:extLst>
              <a:ext uri="{FF2B5EF4-FFF2-40B4-BE49-F238E27FC236}">
                <a16:creationId xmlns:a16="http://schemas.microsoft.com/office/drawing/2014/main" id="{2B4BBFE0-AE6D-BD4D-A471-14A09B9C16F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39293"/>
                </a:solidFill>
              </a:defRPr>
            </a:lvl1pPr>
          </a:lstStyle>
          <a:p>
            <a:pPr>
              <a:defRPr/>
            </a:pPr>
            <a:fld id="{E9902012-F364-C64D-A3B8-56BEDC76006E}" type="slidenum">
              <a:rPr lang="ru-RU" altLang="ru-UA"/>
              <a:pPr>
                <a:defRPr/>
              </a:pPr>
              <a:t>‹#›</a:t>
            </a:fld>
            <a:endParaRPr lang="ru-RU" altLang="ru-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61" r:id="rId6"/>
    <p:sldLayoutId id="2147483662" r:id="rId7"/>
    <p:sldLayoutId id="2147483663" r:id="rId8"/>
    <p:sldLayoutId id="2147483653" r:id="rId9"/>
    <p:sldLayoutId id="2147483654" r:id="rId10"/>
    <p:sldLayoutId id="2147483655" r:id="rId11"/>
    <p:sldLayoutId id="2147483657" r:id="rId12"/>
    <p:sldLayoutId id="2147483658" r:id="rId13"/>
    <p:sldLayoutId id="2147483659"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56" r:id="rId25"/>
    <p:sldLayoutId id="2147483680" r:id="rId26"/>
    <p:sldLayoutId id="2147483674" r:id="rId27"/>
    <p:sldLayoutId id="2147483676" r:id="rId28"/>
    <p:sldLayoutId id="2147483677" r:id="rId29"/>
    <p:sldLayoutId id="2147483678" r:id="rId30"/>
    <p:sldLayoutId id="2147483679" r:id="rId31"/>
    <p:sldLayoutId id="2147483681" r:id="rId32"/>
    <p:sldLayoutId id="2147483682" r:id="rId3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chitects Daughter" pitchFamily="2" charset="0"/>
        </a:defRPr>
      </a:lvl2pPr>
      <a:lvl3pPr algn="l" rtl="0" eaLnBrk="0" fontAlgn="base" hangingPunct="0">
        <a:lnSpc>
          <a:spcPct val="90000"/>
        </a:lnSpc>
        <a:spcBef>
          <a:spcPct val="0"/>
        </a:spcBef>
        <a:spcAft>
          <a:spcPct val="0"/>
        </a:spcAft>
        <a:defRPr sz="4400">
          <a:solidFill>
            <a:schemeClr val="tx1"/>
          </a:solidFill>
          <a:latin typeface="Architects Daughter" pitchFamily="2" charset="0"/>
        </a:defRPr>
      </a:lvl3pPr>
      <a:lvl4pPr algn="l" rtl="0" eaLnBrk="0" fontAlgn="base" hangingPunct="0">
        <a:lnSpc>
          <a:spcPct val="90000"/>
        </a:lnSpc>
        <a:spcBef>
          <a:spcPct val="0"/>
        </a:spcBef>
        <a:spcAft>
          <a:spcPct val="0"/>
        </a:spcAft>
        <a:defRPr sz="4400">
          <a:solidFill>
            <a:schemeClr val="tx1"/>
          </a:solidFill>
          <a:latin typeface="Architects Daughter" pitchFamily="2" charset="0"/>
        </a:defRPr>
      </a:lvl4pPr>
      <a:lvl5pPr algn="l" rtl="0" eaLnBrk="0" fontAlgn="base" hangingPunct="0">
        <a:lnSpc>
          <a:spcPct val="90000"/>
        </a:lnSpc>
        <a:spcBef>
          <a:spcPct val="0"/>
        </a:spcBef>
        <a:spcAft>
          <a:spcPct val="0"/>
        </a:spcAft>
        <a:defRPr sz="4400">
          <a:solidFill>
            <a:schemeClr val="tx1"/>
          </a:solidFill>
          <a:latin typeface="Architects Daughter" pitchFamily="2" charset="0"/>
        </a:defRPr>
      </a:lvl5pPr>
      <a:lvl6pPr marL="457200" algn="l" rtl="0" fontAlgn="base">
        <a:lnSpc>
          <a:spcPct val="90000"/>
        </a:lnSpc>
        <a:spcBef>
          <a:spcPct val="0"/>
        </a:spcBef>
        <a:spcAft>
          <a:spcPct val="0"/>
        </a:spcAft>
        <a:defRPr sz="4400">
          <a:solidFill>
            <a:schemeClr val="tx1"/>
          </a:solidFill>
          <a:latin typeface="Architects Daughter" pitchFamily="2" charset="0"/>
        </a:defRPr>
      </a:lvl6pPr>
      <a:lvl7pPr marL="914400" algn="l" rtl="0" fontAlgn="base">
        <a:lnSpc>
          <a:spcPct val="90000"/>
        </a:lnSpc>
        <a:spcBef>
          <a:spcPct val="0"/>
        </a:spcBef>
        <a:spcAft>
          <a:spcPct val="0"/>
        </a:spcAft>
        <a:defRPr sz="4400">
          <a:solidFill>
            <a:schemeClr val="tx1"/>
          </a:solidFill>
          <a:latin typeface="Architects Daughter" pitchFamily="2" charset="0"/>
        </a:defRPr>
      </a:lvl7pPr>
      <a:lvl8pPr marL="1371600" algn="l" rtl="0" fontAlgn="base">
        <a:lnSpc>
          <a:spcPct val="90000"/>
        </a:lnSpc>
        <a:spcBef>
          <a:spcPct val="0"/>
        </a:spcBef>
        <a:spcAft>
          <a:spcPct val="0"/>
        </a:spcAft>
        <a:defRPr sz="4400">
          <a:solidFill>
            <a:schemeClr val="tx1"/>
          </a:solidFill>
          <a:latin typeface="Architects Daughter" pitchFamily="2" charset="0"/>
        </a:defRPr>
      </a:lvl8pPr>
      <a:lvl9pPr marL="1828800" algn="l" rtl="0" fontAlgn="base">
        <a:lnSpc>
          <a:spcPct val="90000"/>
        </a:lnSpc>
        <a:spcBef>
          <a:spcPct val="0"/>
        </a:spcBef>
        <a:spcAft>
          <a:spcPct val="0"/>
        </a:spcAft>
        <a:defRPr sz="4400">
          <a:solidFill>
            <a:schemeClr val="tx1"/>
          </a:solidFill>
          <a:latin typeface="Architects Daughter"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hyperlink" Target="https://lincs.ed.gov/publications/te/competencies.pdf" TargetMode="Externa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hyperlink" Target="http://www.moec.gov.cy/aethee/synedria/2014_teliko/2014_06_26_handbook_greek.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hyperlink" Target="https://blogs.sch.gr/politism/files/2017/10/%CE%95%CE%BD%CE%B5%CF%81%CE%B3%CE%B7%CF%84%CE%B9%CE%BA%CE%AD%CF%82-%CE%95%CE%BA%CF%80%CE%B1%CE%B9%CE%B4%CE%B5%CF%85%CF%84%CE%B9%CE%BA%CE%AD%CF%82-%CE%A4%CE%B5%CF%87%CE%BD%CE%B9%CE%BA%CE%AD%CF%82-%CE%91.-%CE%9A%CF%8C%CE%BA%CE%BA%CE%BF%CF%82.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hyperlink" Target="https://www.thewellnessnetwork.net/health-news-and-insights/blog/applying-adult-learning-theories/" TargetMode="Externa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hyperlink" Target="https://www.iup.edu/pse/files/programs/graduate_programs_r/instructional_design_and_technology_ma/paace_journal_of_lifelong_learning/volume_27,_2018/vivona.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hyperlink" Target="http://www.flrjournal.org/index.php/hess/article/viewFile/j.hess.1927024020130403.3153/4157" TargetMode="Externa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3" Type="http://schemas.openxmlformats.org/officeDocument/2006/relationships/hyperlink" Target="https://greatergood.berkeley.edu/topic/compassion/definition" TargetMode="External"/><Relationship Id="rId2" Type="http://schemas.openxmlformats.org/officeDocument/2006/relationships/hyperlink" Target="https://www.verywellmind.com/what-is-empathy-2795562" TargetMode="External"/><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2" Type="http://schemas.openxmlformats.org/officeDocument/2006/relationships/hyperlink" Target="https://experiencelife.lifetime.life/article/compassionate-communication/" TargetMode="Externa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hyperlink" Target="http://www.jefferson.edu/jmc/crmehc/jse.html" TargetMode="Externa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hyperlink" Target="http://www.institute.nhs.uk/quality_and_service_improvement_%20tools/quality_and_service_improvement_tools/plan_do_study_act.%20html#sthash.l4V6VaYd.dpuf" TargetMode="Externa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witter.com/bmj_latest/status/1017491338709864448" TargetMode="Externa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hyperlink" Target="https://www.ahrq.gov/health-literacy/improve/precautions/tool3d.html" TargetMode="External"/><Relationship Id="rId2" Type="http://schemas.openxmlformats.org/officeDocument/2006/relationships/hyperlink" Target="https://www.oecd.org/skills/piaac/samplequestionsandquestionnaire.htm" TargetMode="External"/><Relationship Id="rId1" Type="http://schemas.openxmlformats.org/officeDocument/2006/relationships/slideLayout" Target="../slideLayouts/slideLayout5.xml"/><Relationship Id="rId5" Type="http://schemas.openxmlformats.org/officeDocument/2006/relationships/hyperlink" Target="https://www.surveymonkey.co.uk/r/HHLShealthliteracyquiz" TargetMode="External"/><Relationship Id="rId4" Type="http://schemas.openxmlformats.org/officeDocument/2006/relationships/hyperlink" Target="https://www.slideshare.net/HealthEdUS/low-health-literacy-take-our-quiz"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9azfXNcqD8" TargetMode="External"/><Relationship Id="rId2" Type="http://schemas.openxmlformats.org/officeDocument/2006/relationships/hyperlink" Target="https://vimeopro.com/ehdm/social-prescribing/video/339575707" TargetMode="External"/><Relationship Id="rId1" Type="http://schemas.openxmlformats.org/officeDocument/2006/relationships/slideLayout" Target="../slideLayouts/slideLayout22.xml"/><Relationship Id="rId4" Type="http://schemas.openxmlformats.org/officeDocument/2006/relationships/hyperlink" Target="https://www.youtube.com/watch?v=HA_yF9u0Vs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gallery.mailchimp.com/a694bc0ff11d9dd94b05ccd0d/files/900a6411-424d-4617-8d31-9a6aadcf2b03/WHO_2pp_Arts_Factsheet_v6a.pdf" TargetMode="External"/><Relationship Id="rId2" Type="http://schemas.openxmlformats.org/officeDocument/2006/relationships/hyperlink" Target="https://www.socialprescribingnetwork.com/resources/useful-websites" TargetMode="External"/><Relationship Id="rId1" Type="http://schemas.openxmlformats.org/officeDocument/2006/relationships/slideLayout" Target="../slideLayouts/slideLayout22.xml"/><Relationship Id="rId4" Type="http://schemas.openxmlformats.org/officeDocument/2006/relationships/hyperlink" Target="https://www.youtube.com/watch?v=GT35aDMbTAI"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vimeopro.com/ehdm/social-prescribing/video/299877615" TargetMode="External"/><Relationship Id="rId2" Type="http://schemas.openxmlformats.org/officeDocument/2006/relationships/hyperlink" Target="https://www.youtube.com/watch?v=0lVnN_eZk8k" TargetMode="External"/><Relationship Id="rId1" Type="http://schemas.openxmlformats.org/officeDocument/2006/relationships/slideLayout" Target="../slideLayouts/slideLayout22.xml"/><Relationship Id="rId4" Type="http://schemas.openxmlformats.org/officeDocument/2006/relationships/hyperlink" Target="https://purehost.bath.ac.uk/ws/portalfiles/portal/426828/Brandling_SocialPrescribingFeasabilityReport.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suffolkfamilycarers.org/a-day-in-the-life-of-a-social-prescriber/" TargetMode="External"/><Relationship Id="rId2" Type="http://schemas.openxmlformats.org/officeDocument/2006/relationships/hyperlink" Target="https://www.healthysurrey.org.uk/community-health/social-prescribing/a-day-in-the-life-of-a-social-prescriber" TargetMode="Externa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hlcalliance.org/" TargetMode="Externa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ationalvoices.org.uk/publications/our-publications/webs-care" TargetMode="Externa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ocialprescribers.eu/the-health-literacy-empowerment-guide/"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estminsterresearch.westminster.ac.uk/download/f3cf4b949511304f762bdec137844251031072697ae511a462eac9150d6ba8e0/1340196/Making-sense-of-social-prescribing%202017.pdf" TargetMode="External"/><Relationship Id="rId2" Type="http://schemas.openxmlformats.org/officeDocument/2006/relationships/hyperlink" Target="https://www.cambridge.org/core/journals/primary-health-care-research-and-development/article/can-social-prescribing-provide-the-missing-link/9AEB484609AADB9EAA480D42E301700F"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takeholderdesign.com/co-production-versus-co-design-what-is-the-difference/#:~:text=Co%2Ddesign%20is%20an%20attempt,by%20which%20people%20do%20both"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hyperlink" Target="http://www.coproductionscotland.org.uk/about/what-is-co-production/" TargetMode="External"/><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comments" Target="../comments/commen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int.org/fileadmin/user_upload/publications/Co-Production_of_Health_and_Wellbeing_in_Scotland" TargetMode="External"/><Relationship Id="rId7" Type="http://schemas.openxmlformats.org/officeDocument/2006/relationships/hyperlink" Target="https://www.hse.ie/eng/services/list/4/mental-health-services/advancingrecoveryireland/national-framework-for-recovery-in-mental-health/co-production-in-practice-guidance-document-2018-to-2020.pdf" TargetMode="External"/><Relationship Id="rId2" Type="http://schemas.openxmlformats.org/officeDocument/2006/relationships/hyperlink" Target="https://www.health-ni.gov.uk/publications/co-production-guide-northern-ireland-connecting-and-realising-value-through-people" TargetMode="External"/><Relationship Id="rId1" Type="http://schemas.openxmlformats.org/officeDocument/2006/relationships/slideLayout" Target="../slideLayouts/slideLayout6.xml"/><Relationship Id="rId6" Type="http://schemas.openxmlformats.org/officeDocument/2006/relationships/hyperlink" Target="http://www.1000livesplus.wales.nhs.uk/sitesplus/documents/1011/T4I%20%288%29%20Co-production.pdf" TargetMode="External"/><Relationship Id="rId5" Type="http://schemas.openxmlformats.org/officeDocument/2006/relationships/hyperlink" Target="https://www.england.nhs.uk/get-involved/resources/co-production-resources/" TargetMode="External"/><Relationship Id="rId4" Type="http://schemas.openxmlformats.org/officeDocument/2006/relationships/hyperlink" Target="https://www.govint.org/fileadmin/user_upload/publications/Co-Production_of_Health_and_Wellbeing_in_Scotland.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scie.org.uk/publications/guides/guide51/what-is-coproduction/principles-of-coproduction.asp" TargetMode="External"/><Relationship Id="rId2" Type="http://schemas.openxmlformats.org/officeDocument/2006/relationships/hyperlink" Target="https://www.cdhn.org/sites/default/files/FACTSHEETS%2018%20Co-Production%202017.pdf" TargetMode="Externa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journals.sagepub.com/doi/abs/10.1177/0009922820973018?journalCode=cpja"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interactioninstitute.org/equality-equality-cartoon-gallery/"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llegeofmedicine.org.uk/social-prescribing-is-as-old-as-the-hills-dr-michael-dixon-gives-a-potted-history-of-integrative-medicine/"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plymouth.ac.uk/staff/david-murphy"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researchgate.net/publication/302519689_MODEL_FOR_THE_ORGANIZATION_AND_REIMBURSEMENT_OF_PSYCHOLOGICAL_AND_ORTHO_PEDAGOGICAL_CARE_IN_BELGIUM"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assemblyresearchmatters.org/2017/03/21/mental-health-and-illness-in-northern-ireland-2-service-provision-care-pathways-recovery-focus/care-pathways-diagram_3/"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tandfonline.com/doi/full/10.1080/17533015.2017.1334002"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jic.org/articles/10.5334/ijic.4225/"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65.xml.rels><?xml version="1.0" encoding="UTF-8" standalone="yes"?>
<Relationships xmlns="http://schemas.openxmlformats.org/package/2006/relationships"><Relationship Id="rId3" Type="http://schemas.openxmlformats.org/officeDocument/2006/relationships/hyperlink" Target="https://www.gov.uk/government/publications/social-prescribing-applying-all-our-health/social-prescribing-applying-all-our-health#promoting-social-prescribing-in-your-professional-practice" TargetMode="External"/><Relationship Id="rId2" Type="http://schemas.openxmlformats.org/officeDocument/2006/relationships/hyperlink" Target="https://www.youtube.com/watch?v=Zr1yKowQlcg" TargetMode="Externa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hyperlink" Target="https://bmchealthservres.biomedcentral.com/articles/10.1186/s12913-018-3437-7" TargetMode="External"/><Relationship Id="rId4" Type="http://schemas.openxmlformats.org/officeDocument/2006/relationships/hyperlink" Target="https://www.rcn.org.uk/clinical-topics/public-health/self-care/social-prescribing/social-prescribing-model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nline.hscni.net/our-work/no-more-silos/"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levateni.org/resources/asset-mapping/" TargetMode="Externa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8" Type="http://schemas.openxmlformats.org/officeDocument/2006/relationships/hyperlink" Target="http://www.theseanyproject.com/" TargetMode="External"/><Relationship Id="rId13" Type="http://schemas.openxmlformats.org/officeDocument/2006/relationships/hyperlink" Target="https://www.badesikkerhed.dk/en/adults/winter-bathing/" TargetMode="External"/><Relationship Id="rId18" Type="http://schemas.openxmlformats.org/officeDocument/2006/relationships/hyperlink" Target="https://www.iglesiasanlorenzoubeda.com/fundacion-huerta-de-san-antonio/" TargetMode="External"/><Relationship Id="rId26" Type="http://schemas.openxmlformats.org/officeDocument/2006/relationships/image" Target="../media/image46.png"/><Relationship Id="rId3" Type="http://schemas.openxmlformats.org/officeDocument/2006/relationships/hyperlink" Target="https://culture-sante-aquitaine.com/le-laboratoire/nos-projets/nous-vieillirons-ensemble/" TargetMode="External"/><Relationship Id="rId21" Type="http://schemas.openxmlformats.org/officeDocument/2006/relationships/hyperlink" Target="https://www.fundaciontas.org/" TargetMode="External"/><Relationship Id="rId7" Type="http://schemas.openxmlformats.org/officeDocument/2006/relationships/hyperlink" Target="http://www.laughteryogaireland.org/" TargetMode="External"/><Relationship Id="rId12" Type="http://schemas.openxmlformats.org/officeDocument/2006/relationships/hyperlink" Target="http://grow-ni.org/" TargetMode="External"/><Relationship Id="rId17" Type="http://schemas.openxmlformats.org/officeDocument/2006/relationships/hyperlink" Target="https://www.iasismed.eu/?lang=en" TargetMode="External"/><Relationship Id="rId25" Type="http://schemas.openxmlformats.org/officeDocument/2006/relationships/image" Target="../media/image45.png"/><Relationship Id="rId2" Type="http://schemas.openxmlformats.org/officeDocument/2006/relationships/hyperlink" Target="http://www.resantevous.fr/" TargetMode="External"/><Relationship Id="rId16" Type="http://schemas.openxmlformats.org/officeDocument/2006/relationships/hyperlink" Target="http://www.connectathens.gr/" TargetMode="External"/><Relationship Id="rId20" Type="http://schemas.openxmlformats.org/officeDocument/2006/relationships/hyperlink" Target="https://www.upo.es/aula-mayores" TargetMode="External"/><Relationship Id="rId1" Type="http://schemas.openxmlformats.org/officeDocument/2006/relationships/slideLayout" Target="../slideLayouts/slideLayout16.xml"/><Relationship Id="rId6" Type="http://schemas.openxmlformats.org/officeDocument/2006/relationships/hyperlink" Target="http://www.rosactive.ie/" TargetMode="External"/><Relationship Id="rId11" Type="http://schemas.openxmlformats.org/officeDocument/2006/relationships/hyperlink" Target="http://clare-cic.org/" TargetMode="External"/><Relationship Id="rId24" Type="http://schemas.openxmlformats.org/officeDocument/2006/relationships/image" Target="../media/image44.jpeg"/><Relationship Id="rId5" Type="http://schemas.openxmlformats.org/officeDocument/2006/relationships/hyperlink" Target="https://tidytowns.ie/" TargetMode="External"/><Relationship Id="rId15" Type="http://schemas.openxmlformats.org/officeDocument/2006/relationships/hyperlink" Target="https://www.centrointergeneracionaldereferencia.com/" TargetMode="External"/><Relationship Id="rId23" Type="http://schemas.openxmlformats.org/officeDocument/2006/relationships/image" Target="../media/image43.png"/><Relationship Id="rId28" Type="http://schemas.openxmlformats.org/officeDocument/2006/relationships/image" Target="../media/image48.jpeg"/><Relationship Id="rId10" Type="http://schemas.openxmlformats.org/officeDocument/2006/relationships/hyperlink" Target="http://www.raduiushousing.org/" TargetMode="External"/><Relationship Id="rId19" Type="http://schemas.openxmlformats.org/officeDocument/2006/relationships/hyperlink" Target="https://www.youtube.com/watch?v=cabSlu4UB_g" TargetMode="External"/><Relationship Id="rId4" Type="http://schemas.openxmlformats.org/officeDocument/2006/relationships/hyperlink" Target="https://culture-sante-aquitaine.com/dis-moi-cque-tecoutes/" TargetMode="External"/><Relationship Id="rId9" Type="http://schemas.openxmlformats.org/officeDocument/2006/relationships/hyperlink" Target="http://www.springsp.org/" TargetMode="External"/><Relationship Id="rId14" Type="http://schemas.openxmlformats.org/officeDocument/2006/relationships/hyperlink" Target="https://www.weforum.org/agenda/2019/08/mental-health-depression-denmark-kulturvitaminer/" TargetMode="External"/><Relationship Id="rId22" Type="http://schemas.openxmlformats.org/officeDocument/2006/relationships/hyperlink" Target="https://change-of-view.eu/" TargetMode="External"/><Relationship Id="rId27" Type="http://schemas.openxmlformats.org/officeDocument/2006/relationships/image" Target="../media/image47.jpeg"/></Relationships>
</file>

<file path=ppt/slides/_rels/slide77.xml.rels><?xml version="1.0" encoding="UTF-8" standalone="yes"?>
<Relationships xmlns="http://schemas.openxmlformats.org/package/2006/relationships"><Relationship Id="rId3" Type="http://schemas.openxmlformats.org/officeDocument/2006/relationships/hyperlink" Target="https://allirelandsocialprescribing.ie/" TargetMode="External"/><Relationship Id="rId2" Type="http://schemas.openxmlformats.org/officeDocument/2006/relationships/hyperlink" Target="https://www.longtermplan.nhs.uk/"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s://borgenproject.org/mental-health-care-in-greece/" TargetMode="External"/><Relationship Id="rId7" Type="http://schemas.openxmlformats.org/officeDocument/2006/relationships/image" Target="../media/image48.jpeg"/><Relationship Id="rId2" Type="http://schemas.openxmlformats.org/officeDocument/2006/relationships/hyperlink" Target="https://www.oecd.org/france/Health-Policy-in-France-January-2016.pdf" TargetMode="Externa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45.png"/></Relationships>
</file>

<file path=ppt/slides/_rels/slide7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hyperlink" Target="https://culture-sante-aquitaine.com/dis-moi-cque-tecoutes/" TargetMode="External"/><Relationship Id="rId2" Type="http://schemas.openxmlformats.org/officeDocument/2006/relationships/image" Target="../media/image49.jpeg"/><Relationship Id="rId1" Type="http://schemas.openxmlformats.org/officeDocument/2006/relationships/slideLayout" Target="../slideLayouts/slideLayout32.xml"/><Relationship Id="rId4" Type="http://schemas.openxmlformats.org/officeDocument/2006/relationships/hyperlink" Target="http://www.ricochetsonore.fr/actus/365/dis-moi-cque-tecoutes-ehpad-le-petit-trianon"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givmed.org/en/" TargetMode="External"/><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3" Type="http://schemas.openxmlformats.org/officeDocument/2006/relationships/hyperlink" Target="https://www.rosactive.org/" TargetMode="External"/><Relationship Id="rId2" Type="http://schemas.openxmlformats.org/officeDocument/2006/relationships/image" Target="../media/image51.png"/><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hyperlink" Target="https://www.springsp.org/" TargetMode="External"/><Relationship Id="rId2" Type="http://schemas.openxmlformats.org/officeDocument/2006/relationships/image" Target="../media/image52.jpeg"/><Relationship Id="rId1" Type="http://schemas.openxmlformats.org/officeDocument/2006/relationships/slideLayout" Target="../slideLayouts/slideLayout33.xml"/><Relationship Id="rId4" Type="http://schemas.openxmlformats.org/officeDocument/2006/relationships/hyperlink" Target="https://youtu.be/UwlgfSz_CDw"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clare_cic.org/" TargetMode="Externa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3" Type="http://schemas.openxmlformats.org/officeDocument/2006/relationships/hyperlink" Target="https://www.fundaciontas.org/" TargetMode="External"/><Relationship Id="rId7" Type="http://schemas.openxmlformats.org/officeDocument/2006/relationships/image" Target="../media/image210.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87.xml.rels><?xml version="1.0" encoding="UTF-8" standalone="yes"?>
<Relationships xmlns="http://schemas.openxmlformats.org/package/2006/relationships"><Relationship Id="rId3" Type="http://schemas.openxmlformats.org/officeDocument/2006/relationships/hyperlink" Target="https://change-of-view.eu/" TargetMode="External"/><Relationship Id="rId2" Type="http://schemas.openxmlformats.org/officeDocument/2006/relationships/image" Target="../media/image57.jpeg"/><Relationship Id="rId1" Type="http://schemas.openxmlformats.org/officeDocument/2006/relationships/slideLayout" Target="../slideLayouts/slideLayout33.xml"/><Relationship Id="rId6" Type="http://schemas.openxmlformats.org/officeDocument/2006/relationships/image" Target="../media/image58.jpeg"/><Relationship Id="rId5" Type="http://schemas.openxmlformats.org/officeDocument/2006/relationships/hyperlink" Target="https://www.facebook.com/ChangeOfView.Erasmus/" TargetMode="External"/><Relationship Id="rId4" Type="http://schemas.openxmlformats.org/officeDocument/2006/relationships/hyperlink" Target="https://culture-sante-aquitaine.com/le-laboratoire/nos-projets/change-of-view/"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newscoop.com/culture-vitamins-powerful-medicine-for-mental-health/" TargetMode="External"/><Relationship Id="rId2" Type="http://schemas.openxmlformats.org/officeDocument/2006/relationships/image" Target="../media/image59.jpeg"/><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9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9045EE2-1F02-9F43-995C-8D4B8EC31DBE}"/>
              </a:ext>
            </a:extLst>
          </p:cNvPr>
          <p:cNvSpPr>
            <a:spLocks noGrp="1"/>
          </p:cNvSpPr>
          <p:nvPr>
            <p:ph type="body" sz="quarter" idx="17"/>
          </p:nvPr>
        </p:nvSpPr>
        <p:spPr>
          <a:xfrm>
            <a:off x="503977" y="4798744"/>
            <a:ext cx="8897475" cy="992499"/>
          </a:xfrm>
        </p:spPr>
        <p:txBody>
          <a:bodyPr/>
          <a:lstStyle/>
          <a:p>
            <a:r>
              <a:rPr lang="el" sz="3600" dirty="0">
                <a:latin typeface="Arial" panose="020B0604020202020204" pitchFamily="34" charset="0"/>
                <a:cs typeface="Arial" panose="020B0604020202020204" pitchFamily="34" charset="0"/>
              </a:rPr>
              <a:t>Εκπαιδευτικό Σεμινάριο Κοινωνικής Συνταγογράφησης για Επαγγελματίες Υγείας &amp; Φροντίδας</a:t>
            </a:r>
          </a:p>
        </p:txBody>
      </p:sp>
    </p:spTree>
    <p:extLst>
      <p:ext uri="{BB962C8B-B14F-4D97-AF65-F5344CB8AC3E}">
        <p14:creationId xmlns:p14="http://schemas.microsoft.com/office/powerpoint/2010/main" val="3039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62708" y="1091821"/>
            <a:ext cx="10855104" cy="5353046"/>
          </a:xfrm>
        </p:spPr>
        <p:txBody>
          <a:bodyPr numCol="2">
            <a:normAutofit fontScale="47500" lnSpcReduction="20000"/>
          </a:bodyPr>
          <a:lstStyle/>
          <a:p>
            <a:pPr eaLnBrk="1" fontAlgn="auto" hangingPunct="1">
              <a:lnSpc>
                <a:spcPct val="150000"/>
              </a:lnSpc>
              <a:spcBef>
                <a:spcPts val="0"/>
              </a:spcBef>
              <a:spcAft>
                <a:spcPts val="0"/>
              </a:spcAft>
              <a:defRPr/>
            </a:pPr>
            <a:r>
              <a:rPr lang="el" sz="3300" b="1" dirty="0">
                <a:latin typeface="Josefin Sans" pitchFamily="2" charset="0"/>
                <a:ea typeface="Calibri" panose="020F0502020204030204" pitchFamily="34" charset="0"/>
                <a:cs typeface="Calibri" panose="020F0502020204030204" pitchFamily="34" charset="0"/>
              </a:rPr>
              <a:t>Η Ενεργοποίηση Συνεργασίας</a:t>
            </a:r>
          </a:p>
          <a:p>
            <a:pPr eaLnBrk="1" fontAlgn="auto" hangingPunct="1">
              <a:lnSpc>
                <a:spcPct val="150000"/>
              </a:lnSpc>
              <a:spcBef>
                <a:spcPts val="0"/>
              </a:spcBef>
              <a:spcAft>
                <a:spcPts val="0"/>
              </a:spcAft>
              <a:defRPr/>
            </a:pPr>
            <a:endParaRPr lang="en-GB" sz="1700" b="1"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700" b="1"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l" sz="2500" dirty="0">
                <a:latin typeface="Josefin Sans" pitchFamily="2" charset="0"/>
                <a:ea typeface="Calibri" panose="020F0502020204030204" pitchFamily="34" charset="0"/>
                <a:cs typeface="Calibri" panose="020F0502020204030204" pitchFamily="34" charset="0"/>
              </a:rPr>
              <a:t>Το Activate συγκεντρώνει μια σειρά οργανισμών σε όλη την Ευρώπη για να επινοήσει μια σειρά εργαλείων για την παροχή μιας ανθρωποκεντρικής προσέγγισης στην υγειονομική περίθαλψη μέσω του </a:t>
            </a:r>
            <a:r>
              <a:rPr lang="el" sz="2500" i="1" dirty="0">
                <a:latin typeface="Josefin Sans" pitchFamily="2" charset="0"/>
                <a:ea typeface="Calibri" panose="020F0502020204030204" pitchFamily="34" charset="0"/>
                <a:cs typeface="Calibri" panose="020F0502020204030204" pitchFamily="34" charset="0"/>
              </a:rPr>
              <a:t>Mind Yourself Now Guide to Health Literacy.</a:t>
            </a: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l" sz="2500" dirty="0">
                <a:latin typeface="Josefin Sans" pitchFamily="2" charset="0"/>
                <a:ea typeface="Calibri" panose="020F0502020204030204" pitchFamily="34" charset="0"/>
                <a:cs typeface="Calibri" panose="020F0502020204030204" pitchFamily="34" charset="0"/>
              </a:rPr>
              <a:t>Επιπλέον </a:t>
            </a:r>
            <a:r>
              <a:rPr lang="el-GR" sz="2500" dirty="0">
                <a:latin typeface="Josefin Sans" pitchFamily="2" charset="0"/>
                <a:ea typeface="Calibri" panose="020F0502020204030204" pitchFamily="34" charset="0"/>
                <a:cs typeface="Calibri" panose="020F0502020204030204" pitchFamily="34" charset="0"/>
              </a:rPr>
              <a:t>αποσκοπεί </a:t>
            </a:r>
            <a:r>
              <a:rPr lang="el" sz="2500" dirty="0">
                <a:latin typeface="Josefin Sans" pitchFamily="2" charset="0"/>
                <a:ea typeface="Calibri" panose="020F0502020204030204" pitchFamily="34" charset="0"/>
                <a:cs typeface="Calibri" panose="020F0502020204030204" pitchFamily="34" charset="0"/>
              </a:rPr>
              <a:t>να βοηθήσει τις οργανώσεις κοινοτικής φροντίδας που εντοπίζουν και παρέχουν τις απαιτούμενες υποστηρίξεις μέσω της Σύνοψης των Κοινωνικών Προγραμμάτων Συνταγογράφησης. Ακολουθεί το Εκπαιδευτικό Σεμινάριο Κοινωνικής Συνταγογράφησης για επαγγελματίες υγείας και φροντίδας που μπορούν να εκτιμήσουν την ανάγκη και να συνταγογραφήσουν μια λύση κοινωνικής δέσμευσης.</a:t>
            </a: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l" sz="2500" dirty="0">
                <a:latin typeface="Josefin Sans" pitchFamily="2" charset="0"/>
                <a:ea typeface="Calibri" panose="020F0502020204030204" pitchFamily="34" charset="0"/>
                <a:cs typeface="Calibri" panose="020F0502020204030204" pitchFamily="34" charset="0"/>
              </a:rPr>
              <a:t>The Introduction to Social Prescripting Course for Social</a:t>
            </a:r>
          </a:p>
          <a:p>
            <a:pPr eaLnBrk="1" fontAlgn="auto" hangingPunct="1">
              <a:lnSpc>
                <a:spcPct val="160000"/>
              </a:lnSpc>
              <a:spcBef>
                <a:spcPts val="0"/>
              </a:spcBef>
              <a:spcAft>
                <a:spcPts val="0"/>
              </a:spcAft>
              <a:defRPr/>
            </a:pPr>
            <a:r>
              <a:rPr lang="el" sz="2500" dirty="0">
                <a:latin typeface="Josefin Sans" pitchFamily="2" charset="0"/>
                <a:ea typeface="Calibri" panose="020F0502020204030204" pitchFamily="34" charset="0"/>
                <a:cs typeface="Calibri" panose="020F0502020204030204" pitchFamily="34" charset="0"/>
              </a:rPr>
              <a:t>Οι εκπαιδευτές &amp; Cultural Service επιδιώκουν να </a:t>
            </a:r>
            <a:r>
              <a:rPr lang="el" sz="2500" dirty="0">
                <a:latin typeface="Josefin Sans" pitchFamily="2" charset="0"/>
                <a:ea typeface="Calibri" panose="020F0502020204030204" pitchFamily="34" charset="0"/>
                <a:cs typeface="Times New Roman" panose="02020603050405020304" pitchFamily="18" charset="0"/>
              </a:rPr>
              <a:t>συνδέσουν </a:t>
            </a:r>
            <a:r>
              <a:rPr lang="el" sz="2500" dirty="0">
                <a:effectLst/>
                <a:latin typeface="Josefin Sans" pitchFamily="2" charset="0"/>
                <a:ea typeface="Calibri" panose="020F0502020204030204" pitchFamily="34" charset="0"/>
                <a:cs typeface="Times New Roman" panose="02020603050405020304" pitchFamily="18" charset="0"/>
              </a:rPr>
              <a:t>τους τομείς των τεχνών, του πολιτισμού και της υγείας με ουσιαστικό τρόπο.</a:t>
            </a: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l" sz="2500" dirty="0">
                <a:effectLst/>
                <a:latin typeface="Josefin Sans" pitchFamily="2" charset="0"/>
                <a:ea typeface="Calibri" panose="020F0502020204030204" pitchFamily="34" charset="0"/>
                <a:cs typeface="Calibri" panose="020F0502020204030204" pitchFamily="34" charset="0"/>
              </a:rPr>
              <a:t>Το Εκπαιδευτικό Πρόγραμμα Κοινωνικής Συνταγογράφησης/OERS για Επαγγελματίες Υγείας και Φροντίδας είναι ΚΑΙΝΟΤΟΜΟ γιατί είναι ο πρώτος πανευρωπαϊκός πόρος που δημιουργήθηκε για αυτό το θέμα. Είναι σημαντικό ότι εισάγει το θέμα από την οπτική γωνία του ενήλικα εκπαιδευόμενου, το οποίο είναι το κλειδί για την ευκολία υιοθέτησης και χρήσης του για επαγγελματίες υγείας και φροντίδας.</a:t>
            </a: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l" sz="2500" dirty="0">
                <a:latin typeface="Josefin Sans" pitchFamily="2" charset="0"/>
                <a:ea typeface="Calibri" panose="020F0502020204030204" pitchFamily="34" charset="0"/>
                <a:cs typeface="Calibri" panose="020F0502020204030204" pitchFamily="34" charset="0"/>
              </a:rPr>
              <a:t>Είναι επίσης καινοτόμο στην προσέγγισή του., εισάγοντας ένα νέο θέμα κατάρτισης στη διαχρονική επαγγελματική μάθηση των επαγγελματιών υγείας και περίθαλψης, προσπαθεί επίσης να βελτιώσει την ικανότητά τους ως άτυπων εκπαιδευτών ενηλίκων παρέχοντας γνώσεις υγείας και ευεξίας σε κλινικά και υγειονομικά περιβάλλοντα.</a:t>
            </a:r>
            <a:endParaRPr lang="en-GB" sz="25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13134"/>
            <a:ext cx="10512420" cy="815166"/>
          </a:xfrm>
        </p:spPr>
        <p:txBody>
          <a:bodyPr/>
          <a:lstStyle/>
          <a:p>
            <a:pPr algn="ctr"/>
            <a:r>
              <a:rPr lang="el"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Σχετικά με εμάς</a:t>
            </a:r>
          </a:p>
        </p:txBody>
      </p:sp>
      <p:pic>
        <p:nvPicPr>
          <p:cNvPr id="6" name="Picture 5" descr="Text, logo&#10;&#10;Description automatically generated">
            <a:extLst>
              <a:ext uri="{FF2B5EF4-FFF2-40B4-BE49-F238E27FC236}">
                <a16:creationId xmlns:a16="http://schemas.microsoft.com/office/drawing/2014/main" id="{7C1323CA-A5FC-F6B0-4550-71E271F02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0479" y="5153881"/>
            <a:ext cx="1947333" cy="1224596"/>
          </a:xfrm>
          <a:prstGeom prst="rect">
            <a:avLst/>
          </a:prstGeom>
        </p:spPr>
      </p:pic>
    </p:spTree>
    <p:extLst>
      <p:ext uri="{BB962C8B-B14F-4D97-AF65-F5344CB8AC3E}">
        <p14:creationId xmlns:p14="http://schemas.microsoft.com/office/powerpoint/2010/main" val="4851239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a:xfrm>
            <a:off x="-783771" y="0"/>
            <a:ext cx="13745028" cy="1290761"/>
          </a:xfrm>
        </p:spPr>
        <p:txBody>
          <a:bodyPr>
            <a:noAutofit/>
          </a:bodyPr>
          <a:lstStyle/>
          <a:p>
            <a:pPr>
              <a:lnSpc>
                <a:spcPct val="170000"/>
              </a:lnSpc>
            </a:pPr>
            <a:r>
              <a:rPr lang="el" sz="1800" dirty="0">
                <a:latin typeface="Josefin Sans" pitchFamily="2" charset="0"/>
              </a:rPr>
              <a:t>παρέχετε ΕΝΟΤΗΤΕΣ μάθησης για ενήλικες και κοινότητα</a:t>
            </a:r>
            <a:br>
              <a:rPr lang="en-US" sz="1800" dirty="0">
                <a:latin typeface="Josefin Sans" pitchFamily="2" charset="0"/>
              </a:rPr>
            </a:br>
            <a:endParaRPr lang="en-US" sz="1800" dirty="0">
              <a:latin typeface="Josefin Sans" pitchFamily="2" charset="0"/>
            </a:endParaRP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a:xfrm>
            <a:off x="1311818" y="2985247"/>
            <a:ext cx="1678472" cy="2213957"/>
          </a:xfrm>
        </p:spPr>
        <p:txBody>
          <a:bodyPr>
            <a:noAutofit/>
          </a:bodyPr>
          <a:lstStyle/>
          <a:p>
            <a:pPr algn="ctr">
              <a:lnSpc>
                <a:spcPct val="170000"/>
              </a:lnSpc>
            </a:pPr>
            <a:r>
              <a:rPr lang="el" sz="1200" b="1" dirty="0">
                <a:effectLst/>
                <a:latin typeface="Josefin Sans" pitchFamily="2" charset="0"/>
                <a:ea typeface="Calibri" panose="020F0502020204030204" pitchFamily="34" charset="0"/>
                <a:cs typeface="Times New Roman" panose="02020603050405020304" pitchFamily="18" charset="0"/>
              </a:rPr>
              <a:t>Ο ρόλος του επαγγελματία υγείας και φροντίδας στη εκπαίδευση ενηλίκων και κοινότητας .</a:t>
            </a:r>
            <a:endParaRPr lang="en-US" sz="1200" dirty="0">
              <a:latin typeface="Josefin Sans" pitchFamily="2" charset="0"/>
            </a:endParaRPr>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a:xfrm>
            <a:off x="3851377" y="3317429"/>
            <a:ext cx="1604905" cy="1881774"/>
          </a:xfrm>
        </p:spPr>
        <p:txBody>
          <a:bodyPr/>
          <a:lstStyle/>
          <a:p>
            <a:pPr algn="ctr">
              <a:lnSpc>
                <a:spcPct val="150000"/>
              </a:lnSpc>
            </a:pPr>
            <a:r>
              <a:rPr lang="el" sz="1600" b="1" dirty="0">
                <a:effectLst/>
                <a:latin typeface="Josefin Sans" pitchFamily="2" charset="0"/>
                <a:ea typeface="Calibri" panose="020F0502020204030204" pitchFamily="34" charset="0"/>
                <a:cs typeface="Times New Roman" panose="02020603050405020304" pitchFamily="18" charset="0"/>
              </a:rPr>
              <a:t>7 δεξιότητες Εκπαιδευτών Ενηλίκων</a:t>
            </a:r>
            <a:endParaRPr lang="en-US" sz="1600" dirty="0">
              <a:latin typeface="Josefin Sans" pitchFamily="2" charset="0"/>
            </a:endParaRPr>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a:xfrm>
            <a:off x="6431729" y="3317429"/>
            <a:ext cx="1962763" cy="1957487"/>
          </a:xfrm>
        </p:spPr>
        <p:txBody>
          <a:bodyPr/>
          <a:lstStyle/>
          <a:p>
            <a:pPr algn="ctr">
              <a:lnSpc>
                <a:spcPct val="150000"/>
              </a:lnSpc>
            </a:pPr>
            <a:r>
              <a:rPr lang="el" sz="1600" b="1" dirty="0">
                <a:solidFill>
                  <a:srgbClr val="000000"/>
                </a:solidFill>
                <a:effectLst/>
                <a:latin typeface="Josefin Sans" pitchFamily="2" charset="0"/>
                <a:ea typeface="Calibri" panose="020F0502020204030204" pitchFamily="34" charset="0"/>
              </a:rPr>
              <a:t>Προηγμένες Επικοινωνιακές Δεξιότητες</a:t>
            </a:r>
            <a:endParaRPr lang="en-US" sz="1600" dirty="0">
              <a:latin typeface="Josefin Sans" pitchFamily="2" charset="0"/>
            </a:endParaRPr>
          </a:p>
        </p:txBody>
      </p:sp>
      <p:sp>
        <p:nvSpPr>
          <p:cNvPr id="75" name="Text Placeholder 74">
            <a:extLst>
              <a:ext uri="{FF2B5EF4-FFF2-40B4-BE49-F238E27FC236}">
                <a16:creationId xmlns:a16="http://schemas.microsoft.com/office/drawing/2014/main" id="{7BCD766D-E386-A24D-84E6-9EE64555CB4C}"/>
              </a:ext>
            </a:extLst>
          </p:cNvPr>
          <p:cNvSpPr>
            <a:spLocks noGrp="1"/>
          </p:cNvSpPr>
          <p:nvPr>
            <p:ph type="body" sz="quarter" idx="25"/>
          </p:nvPr>
        </p:nvSpPr>
        <p:spPr>
          <a:xfrm>
            <a:off x="9052777" y="3428999"/>
            <a:ext cx="1604905" cy="1845917"/>
          </a:xfrm>
        </p:spPr>
        <p:txBody>
          <a:bodyPr/>
          <a:lstStyle/>
          <a:p>
            <a:pPr algn="ctr">
              <a:lnSpc>
                <a:spcPct val="150000"/>
              </a:lnSpc>
            </a:pPr>
            <a:r>
              <a:rPr lang="el" sz="1600" b="1" dirty="0">
                <a:solidFill>
                  <a:srgbClr val="000000"/>
                </a:solidFill>
                <a:effectLst/>
                <a:latin typeface="Josefin Sans" pitchFamily="2" charset="0"/>
                <a:ea typeface="Calibri" panose="020F0502020204030204" pitchFamily="34" charset="0"/>
              </a:rPr>
              <a:t>Γραμματισμός υγείας</a:t>
            </a:r>
            <a:endParaRPr lang="en-US" sz="1600" dirty="0">
              <a:latin typeface="Josefin Sans" pitchFamily="2" charset="0"/>
            </a:endParaRPr>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a:xfrm>
            <a:off x="1769950" y="1801186"/>
            <a:ext cx="584381" cy="930105"/>
          </a:xfrm>
        </p:spPr>
        <p:txBody>
          <a:bodyPr/>
          <a:lstStyle/>
          <a:p>
            <a:r>
              <a:rPr lang="el" dirty="0">
                <a:solidFill>
                  <a:srgbClr val="FFC652"/>
                </a:solidFill>
                <a:latin typeface="Josefin Sans" pitchFamily="2" charset="0"/>
              </a:rPr>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a:xfrm>
            <a:off x="4361638" y="1801186"/>
            <a:ext cx="584381" cy="930105"/>
          </a:xfrm>
        </p:spPr>
        <p:txBody>
          <a:bodyPr/>
          <a:lstStyle/>
          <a:p>
            <a:r>
              <a:rPr lang="el" dirty="0">
                <a:solidFill>
                  <a:srgbClr val="FFC652"/>
                </a:solidFill>
                <a:latin typeface="Josefin Sans" pitchFamily="2" charset="0"/>
              </a:rPr>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a:xfrm>
            <a:off x="6863491" y="1847363"/>
            <a:ext cx="584381" cy="930105"/>
          </a:xfrm>
        </p:spPr>
        <p:txBody>
          <a:bodyPr/>
          <a:lstStyle/>
          <a:p>
            <a:r>
              <a:rPr lang="el" dirty="0">
                <a:solidFill>
                  <a:srgbClr val="FFC652"/>
                </a:solidFill>
                <a:latin typeface="Josefin Sans" pitchFamily="2" charset="0"/>
              </a:rPr>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a:xfrm>
            <a:off x="9455179" y="1801185"/>
            <a:ext cx="584381" cy="825901"/>
          </a:xfrm>
        </p:spPr>
        <p:txBody>
          <a:bodyPr/>
          <a:lstStyle/>
          <a:p>
            <a:r>
              <a:rPr lang="el" dirty="0">
                <a:solidFill>
                  <a:srgbClr val="FFC652"/>
                </a:solidFill>
                <a:latin typeface="Josefin Sans" pitchFamily="2" charset="0"/>
              </a:rPr>
              <a:t>4</a:t>
            </a:r>
          </a:p>
        </p:txBody>
      </p:sp>
    </p:spTree>
    <p:extLst>
      <p:ext uri="{BB962C8B-B14F-4D97-AF65-F5344CB8AC3E}">
        <p14:creationId xmlns:p14="http://schemas.microsoft.com/office/powerpoint/2010/main" val="31365592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528394" y="1403868"/>
            <a:ext cx="7876019" cy="2291552"/>
          </a:xfrm>
        </p:spPr>
        <p:txBody>
          <a:bodyPr>
            <a:normAutofit fontScale="85000" lnSpcReduction="20000"/>
          </a:bodyPr>
          <a:lstStyle/>
          <a:p>
            <a:endParaRPr lang="en-US" dirty="0"/>
          </a:p>
          <a:p>
            <a:pPr algn="ctr">
              <a:lnSpc>
                <a:spcPct val="150000"/>
              </a:lnSpc>
            </a:pPr>
            <a:r>
              <a:rPr lang="el" dirty="0"/>
              <a:t> </a:t>
            </a:r>
            <a:r>
              <a:rPr lang="el" sz="3600" dirty="0"/>
              <a:t>Ο ρόλος του Επαγγελματία Υγείας &amp; Φροντίδας στην</a:t>
            </a:r>
            <a:r>
              <a:rPr lang="en-US" sz="3600" dirty="0"/>
              <a:t> </a:t>
            </a:r>
            <a:r>
              <a:rPr lang="el-GR" sz="3600" dirty="0"/>
              <a:t>εκπαίδευση </a:t>
            </a:r>
            <a:r>
              <a:rPr lang="el" sz="3600" dirty="0"/>
              <a:t>ενηλίκων &amp; της κοινότητας</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a:xfrm>
            <a:off x="685835" y="633933"/>
            <a:ext cx="7718578" cy="697326"/>
          </a:xfrm>
        </p:spPr>
        <p:txBody>
          <a:bodyPr/>
          <a:lstStyle/>
          <a:p>
            <a:r>
              <a:rPr lang="el" dirty="0">
                <a:latin typeface="Josefin Sans" pitchFamily="2" charset="0"/>
              </a:rPr>
              <a:t>Ενότητα 1</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250" y="1331259"/>
            <a:ext cx="6018102" cy="5374189"/>
          </a:xfrm>
          <a:prstGeom prst="rect">
            <a:avLst/>
          </a:prstGeom>
        </p:spPr>
      </p:pic>
    </p:spTree>
    <p:extLst>
      <p:ext uri="{BB962C8B-B14F-4D97-AF65-F5344CB8AC3E}">
        <p14:creationId xmlns:p14="http://schemas.microsoft.com/office/powerpoint/2010/main" val="5387419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71F7DC-70E1-49B2-A625-3E5A1CE220BC}"/>
              </a:ext>
            </a:extLst>
          </p:cNvPr>
          <p:cNvSpPr>
            <a:spLocks noGrp="1"/>
          </p:cNvSpPr>
          <p:nvPr>
            <p:ph type="body" sz="quarter" idx="17"/>
          </p:nvPr>
        </p:nvSpPr>
        <p:spPr>
          <a:xfrm>
            <a:off x="210565" y="391887"/>
            <a:ext cx="11312652" cy="682170"/>
          </a:xfrm>
        </p:spPr>
        <p:txBody>
          <a:bodyPr>
            <a:noAutofit/>
          </a:bodyPr>
          <a:lstStyle/>
          <a:p>
            <a:pPr algn="ctr">
              <a:lnSpc>
                <a:spcPct val="170000"/>
              </a:lnSpc>
            </a:pPr>
            <a:r>
              <a:rPr lang="el" sz="1800" dirty="0">
                <a:effectLst>
                  <a:outerShdw blurRad="38100" dist="38100" dir="2700000" algn="tl">
                    <a:srgbClr val="000000">
                      <a:alpha val="43137"/>
                    </a:srgbClr>
                  </a:outerShdw>
                </a:effectLst>
                <a:latin typeface="Josefin Sans" pitchFamily="2" charset="0"/>
                <a:cs typeface="Amatic SC" panose="00000500000000000000" pitchFamily="2" charset="-79"/>
              </a:rPr>
              <a:t>Ενότητα 1: Βελτίωση της κατανόησης του πολυλειτουργικού ρόλου που αναλαμβάνουν οι επαγγελματίες υγείας και φροντίδας</a:t>
            </a:r>
          </a:p>
          <a:p>
            <a:endParaRPr lang="en-US" sz="1050" dirty="0">
              <a:latin typeface="Josefin Sans" pitchFamily="2" charset="0"/>
            </a:endParaRPr>
          </a:p>
        </p:txBody>
      </p:sp>
      <p:sp>
        <p:nvSpPr>
          <p:cNvPr id="4" name="TextBox 3">
            <a:extLst>
              <a:ext uri="{FF2B5EF4-FFF2-40B4-BE49-F238E27FC236}">
                <a16:creationId xmlns:a16="http://schemas.microsoft.com/office/drawing/2014/main" id="{46D191A1-11E9-478A-A535-B41674F58265}"/>
              </a:ext>
            </a:extLst>
          </p:cNvPr>
          <p:cNvSpPr txBox="1"/>
          <p:nvPr/>
        </p:nvSpPr>
        <p:spPr>
          <a:xfrm>
            <a:off x="593181" y="1553451"/>
            <a:ext cx="10645949" cy="4885889"/>
          </a:xfrm>
          <a:prstGeom prst="rect">
            <a:avLst/>
          </a:prstGeom>
          <a:noFill/>
        </p:spPr>
        <p:txBody>
          <a:bodyPr wrap="square" rtlCol="0">
            <a:spAutoFit/>
          </a:bodyPr>
          <a:lstStyle/>
          <a:p>
            <a:pPr>
              <a:lnSpc>
                <a:spcPct val="200000"/>
              </a:lnSpc>
              <a:spcAft>
                <a:spcPts val="800"/>
              </a:spcAft>
            </a:pPr>
            <a:r>
              <a:rPr lang="el" sz="1200" dirty="0">
                <a:effectLst/>
                <a:latin typeface="Josefin Sans" pitchFamily="2" charset="0"/>
                <a:ea typeface="Calibri" panose="020F0502020204030204" pitchFamily="34" charset="0"/>
                <a:cs typeface="Calibri" panose="020F0502020204030204" pitchFamily="34" charset="0"/>
              </a:rPr>
              <a:t>Αυτοί οι ανοιχτοί εκπαιδευτικοί πόροι έχουν σχεδιαστεί για την αναβάθμιση των δεξιοτήτων των </a:t>
            </a:r>
            <a:r>
              <a:rPr lang="el" sz="1200" dirty="0">
                <a:latin typeface="Josefin Sans" pitchFamily="2" charset="0"/>
                <a:ea typeface="Calibri" panose="020F0502020204030204" pitchFamily="34" charset="0"/>
                <a:cs typeface="Calibri" panose="020F0502020204030204" pitchFamily="34" charset="0"/>
              </a:rPr>
              <a:t>επαγγελματιών </a:t>
            </a:r>
            <a:r>
              <a:rPr lang="el" sz="1200" dirty="0">
                <a:effectLst/>
                <a:latin typeface="Josefin Sans" pitchFamily="2" charset="0"/>
                <a:ea typeface="Calibri" panose="020F0502020204030204" pitchFamily="34" charset="0"/>
                <a:cs typeface="Calibri" panose="020F0502020204030204" pitchFamily="34" charset="0"/>
              </a:rPr>
              <a:t>στον ρόλο τους που είναι πολυλειτουργικός καθώς:</a:t>
            </a:r>
            <a:endParaRPr lang="en-US" sz="1200" dirty="0">
              <a:effectLst/>
              <a:latin typeface="Josefin Sans" pitchFamily="2" charset="0"/>
              <a:ea typeface="Calibri" panose="020F0502020204030204" pitchFamily="34" charset="0"/>
              <a:cs typeface="Arial" panose="020B0604020202020204" pitchFamily="34" charset="0"/>
            </a:endParaRPr>
          </a:p>
          <a:p>
            <a:pPr>
              <a:lnSpc>
                <a:spcPct val="200000"/>
              </a:lnSpc>
              <a:spcAft>
                <a:spcPts val="800"/>
              </a:spcAft>
            </a:pPr>
            <a:r>
              <a:rPr lang="el" sz="1200" dirty="0">
                <a:effectLst/>
                <a:latin typeface="Josefin Sans" pitchFamily="2" charset="0"/>
                <a:ea typeface="Calibri" panose="020F0502020204030204" pitchFamily="34" charset="0"/>
                <a:cs typeface="Calibri" panose="020F0502020204030204" pitchFamily="34" charset="0"/>
              </a:rPr>
              <a:t>1) Κοινωνικοί συνταγογράφοι, οι οποίοι αξιολογούν τις ανάγκες των μεμονωμένων χρηστών υπηρεσιών (είτε μόνοι είτε σε συνδυασμό με άλλους) και συνταγογραφούν μια μη ιατρική λύση κοινωνικής δέσμευσης.</a:t>
            </a:r>
            <a:endParaRPr lang="en-US" sz="1200" dirty="0">
              <a:effectLst/>
              <a:latin typeface="Josefin Sans" pitchFamily="2" charset="0"/>
              <a:ea typeface="Calibri" panose="020F0502020204030204" pitchFamily="34" charset="0"/>
              <a:cs typeface="Arial" panose="020B0604020202020204" pitchFamily="34" charset="0"/>
            </a:endParaRPr>
          </a:p>
          <a:p>
            <a:pPr>
              <a:lnSpc>
                <a:spcPct val="200000"/>
              </a:lnSpc>
              <a:spcAft>
                <a:spcPts val="800"/>
              </a:spcAft>
            </a:pPr>
            <a:r>
              <a:rPr lang="el" sz="1200" dirty="0">
                <a:effectLst/>
                <a:latin typeface="Josefin Sans" pitchFamily="2" charset="0"/>
                <a:ea typeface="Calibri" panose="020F0502020204030204" pitchFamily="34" charset="0"/>
                <a:cs typeface="Calibri" panose="020F0502020204030204" pitchFamily="34" charset="0"/>
              </a:rPr>
              <a:t>2) Εκπαιδευτές ενηλίκων που καθοδηγούν τους ενήλικες εκπαιδευόμενους τους μέσω μιας άτυπης κοινοτικής διαδικασίας μάθησης ενθαρρύνοντάς τους να συμμετέχουν σε θετικές κοινωνικές, πολιτιστικές και κοινοτικές δραστηριότητες που φροντίζουν τον εαυτό τους για την υγεία και την ευημερία τους.</a:t>
            </a:r>
            <a:endParaRPr lang="en-US" sz="1200" dirty="0">
              <a:effectLst/>
              <a:latin typeface="Josefin Sans" pitchFamily="2" charset="0"/>
              <a:ea typeface="Calibri" panose="020F0502020204030204" pitchFamily="34" charset="0"/>
              <a:cs typeface="Arial" panose="020B0604020202020204" pitchFamily="34" charset="0"/>
            </a:endParaRPr>
          </a:p>
          <a:p>
            <a:pPr>
              <a:lnSpc>
                <a:spcPct val="200000"/>
              </a:lnSpc>
              <a:spcAft>
                <a:spcPts val="800"/>
              </a:spcAft>
            </a:pPr>
            <a:endParaRPr lang="en-US" sz="1200" dirty="0">
              <a:effectLst/>
              <a:latin typeface="Josefin Sans" pitchFamily="2" charset="0"/>
              <a:ea typeface="Calibri" panose="020F0502020204030204" pitchFamily="34" charset="0"/>
              <a:cs typeface="Calibri" panose="020F0502020204030204" pitchFamily="34" charset="0"/>
            </a:endParaRPr>
          </a:p>
          <a:p>
            <a:pPr>
              <a:lnSpc>
                <a:spcPct val="200000"/>
              </a:lnSpc>
              <a:spcAft>
                <a:spcPts val="800"/>
              </a:spcAft>
            </a:pPr>
            <a:r>
              <a:rPr lang="el" sz="1200" dirty="0">
                <a:effectLst/>
                <a:latin typeface="Josefin Sans" pitchFamily="2" charset="0"/>
                <a:ea typeface="Calibri" panose="020F0502020204030204" pitchFamily="34" charset="0"/>
                <a:cs typeface="Calibri" panose="020F0502020204030204" pitchFamily="34" charset="0"/>
              </a:rPr>
              <a:t>Το Εκπαιδευτικό Πρόγραμμα Κοινωνικής Συνταγογράφησης/Ανοιχτές Εκπαιδευτικές Πηγές για Επαγγελματίες Υγείας και Φροντίδας είναι ΚΑΙΝΟΤΟΜΟ επειδή είναι ο πρώτος πανευρωπαϊκός πόρος που δημιουργήθηκε για αυτό το θέμα. Είναι σημαντικό ότι εισάγει το θέμα από την οπτική γωνία του ενήλικα εκπαιδευόμενου, η οποία διευκολύνει την υιοθέτηση και χρήση του για επαγγελματίες. Αυτό </a:t>
            </a:r>
            <a:r>
              <a:rPr lang="el" sz="1200" dirty="0">
                <a:latin typeface="Josefin Sans" pitchFamily="2" charset="0"/>
                <a:ea typeface="Calibri" panose="020F0502020204030204" pitchFamily="34" charset="0"/>
                <a:cs typeface="Calibri" panose="020F0502020204030204" pitchFamily="34" charset="0"/>
              </a:rPr>
              <a:t>προάγει </a:t>
            </a:r>
            <a:r>
              <a:rPr lang="el" sz="1200" dirty="0">
                <a:effectLst/>
                <a:latin typeface="Josefin Sans" pitchFamily="2" charset="0"/>
                <a:ea typeface="Calibri" panose="020F0502020204030204" pitchFamily="34" charset="0"/>
                <a:cs typeface="Calibri" panose="020F0502020204030204" pitchFamily="34" charset="0"/>
              </a:rPr>
              <a:t>την </a:t>
            </a:r>
            <a:r>
              <a:rPr lang="el" sz="1200" dirty="0">
                <a:latin typeface="Josefin Sans" pitchFamily="2" charset="0"/>
                <a:ea typeface="Calibri" panose="020F0502020204030204" pitchFamily="34" charset="0"/>
                <a:cs typeface="Calibri" panose="020F0502020204030204" pitchFamily="34" charset="0"/>
              </a:rPr>
              <a:t>καινοτομία καθώς </a:t>
            </a:r>
            <a:r>
              <a:rPr lang="el" sz="1200" dirty="0">
                <a:effectLst/>
                <a:latin typeface="Josefin Sans" pitchFamily="2" charset="0"/>
                <a:ea typeface="Calibri" panose="020F0502020204030204" pitchFamily="34" charset="0"/>
                <a:cs typeface="Calibri" panose="020F0502020204030204" pitchFamily="34" charset="0"/>
              </a:rPr>
              <a:t>εισάγει ένα νέο θέμα κατάρτισης στην επαγγελματική μάθηση, αλλά προσπαθεί επίσης να βελτιώσει την ικανότητά τους ως άτυπων εκπαιδευτών ενηλίκων παρέχοντας γνώσεις για την υγεία και την ευημερία σε κλινικά και υγειονομικά περιβάλλοντα.</a:t>
            </a:r>
          </a:p>
        </p:txBody>
      </p:sp>
    </p:spTree>
    <p:extLst>
      <p:ext uri="{BB962C8B-B14F-4D97-AF65-F5344CB8AC3E}">
        <p14:creationId xmlns:p14="http://schemas.microsoft.com/office/powerpoint/2010/main" val="14967863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BE376-323D-4809-8556-81490195BFDB}"/>
              </a:ext>
            </a:extLst>
          </p:cNvPr>
          <p:cNvSpPr>
            <a:spLocks noGrp="1"/>
          </p:cNvSpPr>
          <p:nvPr>
            <p:ph type="body" sz="quarter" idx="16"/>
          </p:nvPr>
        </p:nvSpPr>
        <p:spPr>
          <a:xfrm>
            <a:off x="514906" y="1376039"/>
            <a:ext cx="11061576" cy="5360936"/>
          </a:xfrm>
        </p:spPr>
        <p:txBody>
          <a:bodyPr numCol="2">
            <a:normAutofit/>
          </a:bodyPr>
          <a:lstStyle/>
          <a:p>
            <a:pPr eaLnBrk="1" fontAlgn="auto" hangingPunct="1">
              <a:lnSpc>
                <a:spcPct val="100000"/>
              </a:lnSpc>
              <a:spcBef>
                <a:spcPts val="0"/>
              </a:spcBef>
              <a:spcAft>
                <a:spcPts val="0"/>
              </a:spcAft>
              <a:defRPr/>
            </a:pPr>
            <a:endParaRPr lang="en-US" sz="11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l" sz="1100" dirty="0">
                <a:effectLst/>
                <a:latin typeface="Josefin Sans" pitchFamily="2" charset="0"/>
                <a:ea typeface="Calibri" panose="020F0502020204030204" pitchFamily="34" charset="0"/>
                <a:cs typeface="Calibri" panose="020F0502020204030204" pitchFamily="34" charset="0"/>
              </a:rPr>
              <a:t>Οι Ικανότητες Εκπαιδευτικών Εκπαίδευσης Ενηλίκων προσδιορίζουν τις βασικές γνώσεις και δεξιότητες που αναμένονται από κάθε δάσκαλο/εκπαιδευτή εκπαίδευσης ενηλίκων. Ωστόσο , σε αυτό το μάθημα για επαγγελματίες, το έργο </a:t>
            </a:r>
            <a:r>
              <a:rPr lang="el" sz="1100" dirty="0">
                <a:latin typeface="Josefin Sans" pitchFamily="2" charset="0"/>
                <a:ea typeface="Calibri" panose="020F0502020204030204" pitchFamily="34" charset="0"/>
                <a:cs typeface="Calibri" panose="020F0502020204030204" pitchFamily="34" charset="0"/>
              </a:rPr>
              <a:t>ACTIVATE στοχεύει να το κάνει ένα βήμα παραπέρα και να εξετάσει τις ικανότητες μέσω ενός φακού υγείας και φροντίδας που θα επιτρέψει την ενσωμάτωσή τους στην πρακτική άσκηση και τελικά τη βελτίωση των αποτελεσμάτων για τους χρήστες υπηρεσιών.</a:t>
            </a:r>
          </a:p>
          <a:p>
            <a:pPr eaLnBrk="1" fontAlgn="auto" hangingPunct="1">
              <a:lnSpc>
                <a:spcPct val="170000"/>
              </a:lnSpc>
              <a:spcBef>
                <a:spcPts val="0"/>
              </a:spcBef>
              <a:spcAft>
                <a:spcPts val="0"/>
              </a:spcAft>
              <a:defRPr/>
            </a:pPr>
            <a:endParaRPr lang="en-US" sz="1100" dirty="0">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l" sz="1100" dirty="0">
                <a:latin typeface="Josefin Sans" pitchFamily="2" charset="0"/>
                <a:ea typeface="Calibri" panose="020F0502020204030204" pitchFamily="34" charset="0"/>
                <a:cs typeface="Calibri" panose="020F0502020204030204" pitchFamily="34" charset="0"/>
              </a:rPr>
              <a:t>Προς τούτο θα είναι σαφές ότι</a:t>
            </a:r>
            <a:r>
              <a:rPr lang="el" sz="1100" dirty="0">
                <a:effectLst/>
                <a:latin typeface="Josefin Sans" pitchFamily="2" charset="0"/>
                <a:ea typeface="Calibri" panose="020F0502020204030204" pitchFamily="34" charset="0"/>
                <a:cs typeface="Calibri" panose="020F0502020204030204" pitchFamily="34" charset="0"/>
              </a:rPr>
              <a:t> ο</a:t>
            </a:r>
            <a:r>
              <a:rPr lang="el" sz="1100" dirty="0">
                <a:latin typeface="Josefin Sans" pitchFamily="2" charset="0"/>
                <a:ea typeface="Calibri" panose="020F0502020204030204" pitchFamily="34" charset="0"/>
                <a:cs typeface="Calibri" panose="020F0502020204030204" pitchFamily="34" charset="0"/>
              </a:rPr>
              <a:t>ι ικανότητες </a:t>
            </a:r>
            <a:r>
              <a:rPr lang="el" sz="1100" dirty="0">
                <a:effectLst/>
                <a:latin typeface="Josefin Sans" pitchFamily="2" charset="0"/>
                <a:ea typeface="Calibri" panose="020F0502020204030204" pitchFamily="34" charset="0"/>
                <a:cs typeface="Calibri" panose="020F0502020204030204" pitchFamily="34" charset="0"/>
              </a:rPr>
              <a:t>υποστηρίζουν αποτελεσματικές ευκαιρίες και πρακτικές διδασκαλίας και ενισχύουν τα αποτελέσματα των μαθητών για όλους τους ενήλικες μαθητές . Επιπλέον, οι ικανότητες μπορούν επίσης να βοηθήσουν εκπαιδευτικούς ηγέτες, επαγγελματίες προγραμματιστές και </a:t>
            </a:r>
            <a:r>
              <a:rPr lang="el" sz="1100" dirty="0">
                <a:latin typeface="Josefin Sans" pitchFamily="2" charset="0"/>
                <a:ea typeface="Calibri" panose="020F0502020204030204" pitchFamily="34" charset="0"/>
                <a:cs typeface="Calibri" panose="020F0502020204030204" pitchFamily="34" charset="0"/>
              </a:rPr>
              <a:t>εγκαταστάσεις κατάρτισης εκπαιδευτικών </a:t>
            </a:r>
            <a:r>
              <a:rPr lang="el" sz="1100" dirty="0">
                <a:effectLst/>
                <a:latin typeface="Josefin Sans" pitchFamily="2" charset="0"/>
                <a:ea typeface="Calibri" panose="020F0502020204030204" pitchFamily="34" charset="0"/>
                <a:cs typeface="Calibri" panose="020F0502020204030204" pitchFamily="34" charset="0"/>
              </a:rPr>
              <a:t>στον προγραμματισμό της επαγγελματικής μάθησης για εκπαιδευτές ενηλίκων σε μια σειρά από κλάδους.</a:t>
            </a:r>
            <a:endParaRPr lang="en-US" sz="1100" dirty="0">
              <a:solidFill>
                <a:srgbClr val="333333"/>
              </a:solidFill>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US" sz="1100" dirty="0">
              <a:solidFill>
                <a:srgbClr val="333333"/>
              </a:solidFill>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l" sz="1100" dirty="0">
                <a:solidFill>
                  <a:srgbClr val="333333"/>
                </a:solidFill>
                <a:effectLst/>
                <a:latin typeface="Josefin Sans" pitchFamily="2" charset="0"/>
                <a:ea typeface="Calibri" panose="020F0502020204030204" pitchFamily="34" charset="0"/>
                <a:cs typeface="Calibri" panose="020F0502020204030204" pitchFamily="34" charset="0"/>
              </a:rPr>
              <a:t>Οι Ικανότητες αποτελούν μια απάντηση στις προκλήσεις και τις ανάγκες που εντοπίστηκαν σε πρόσφατες έρευνες και εκθέσεις για την εκπαίδευση ενηλίκων. Όχι μόνο οι ικανότητες προσδιορίζουν τις γνώσεις και τις δεξιότητες που αναμένονται από κάθε σύμβουλο εκπαίδευσης ενηλίκων, αλλά </a:t>
            </a:r>
            <a:r>
              <a:rPr lang="el" sz="1100" dirty="0">
                <a:solidFill>
                  <a:srgbClr val="333333"/>
                </a:solidFill>
                <a:latin typeface="Josefin Sans" pitchFamily="2" charset="0"/>
                <a:ea typeface="Calibri" panose="020F0502020204030204" pitchFamily="34" charset="0"/>
                <a:cs typeface="Calibri" panose="020F0502020204030204" pitchFamily="34" charset="0"/>
              </a:rPr>
              <a:t>προσφέρουν </a:t>
            </a:r>
            <a:r>
              <a:rPr lang="el" sz="1100" dirty="0">
                <a:solidFill>
                  <a:srgbClr val="333333"/>
                </a:solidFill>
                <a:effectLst/>
                <a:latin typeface="Josefin Sans" pitchFamily="2" charset="0"/>
                <a:ea typeface="Calibri" panose="020F0502020204030204" pitchFamily="34" charset="0"/>
                <a:cs typeface="Calibri" panose="020F0502020204030204" pitchFamily="34" charset="0"/>
              </a:rPr>
              <a:t>επίσης μια δομημένη προσέγγιση για τον προσδιορισμό αυτών των δεξιοτήτων που </a:t>
            </a:r>
            <a:r>
              <a:rPr lang="el" sz="1100" dirty="0">
                <a:solidFill>
                  <a:srgbClr val="333333"/>
                </a:solidFill>
                <a:latin typeface="Josefin Sans" pitchFamily="2" charset="0"/>
                <a:ea typeface="Calibri" panose="020F0502020204030204" pitchFamily="34" charset="0"/>
                <a:cs typeface="Calibri" panose="020F0502020204030204" pitchFamily="34" charset="0"/>
              </a:rPr>
              <a:t>απαιτούν οι εκπαιδευτές ενηλίκων παράλληλα με </a:t>
            </a:r>
            <a:r>
              <a:rPr lang="el" sz="1100" dirty="0">
                <a:solidFill>
                  <a:srgbClr val="333333"/>
                </a:solidFill>
                <a:effectLst/>
                <a:latin typeface="Josefin Sans" pitchFamily="2" charset="0"/>
                <a:ea typeface="Calibri" panose="020F0502020204030204" pitchFamily="34" charset="0"/>
                <a:cs typeface="Calibri" panose="020F0502020204030204" pitchFamily="34" charset="0"/>
              </a:rPr>
              <a:t>τις δραστηριότητες επαγγελματικής ανάπτυξης.</a:t>
            </a:r>
          </a:p>
          <a:p>
            <a:pPr eaLnBrk="1" fontAlgn="auto" hangingPunct="1">
              <a:lnSpc>
                <a:spcPct val="170000"/>
              </a:lnSpc>
              <a:spcBef>
                <a:spcPts val="0"/>
              </a:spcBef>
              <a:spcAft>
                <a:spcPts val="0"/>
              </a:spcAft>
              <a:defRPr/>
            </a:pPr>
            <a:endParaRPr lang="en-US" sz="1100" dirty="0">
              <a:solidFill>
                <a:srgbClr val="333333"/>
              </a:solidFill>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l" sz="1100" dirty="0">
                <a:solidFill>
                  <a:srgbClr val="333333"/>
                </a:solidFill>
                <a:latin typeface="Josefin Sans" pitchFamily="2" charset="0"/>
                <a:ea typeface="Calibri" panose="020F0502020204030204" pitchFamily="34" charset="0"/>
                <a:cs typeface="Calibri" panose="020F0502020204030204" pitchFamily="34" charset="0"/>
              </a:rPr>
              <a:t>Αναγνωρίζεται ότι οι εκπαιδευτές ενηλίκων </a:t>
            </a:r>
            <a:r>
              <a:rPr lang="el" sz="1100" dirty="0">
                <a:solidFill>
                  <a:srgbClr val="333333"/>
                </a:solidFill>
                <a:effectLst/>
                <a:latin typeface="Josefin Sans" pitchFamily="2" charset="0"/>
                <a:ea typeface="Calibri" panose="020F0502020204030204" pitchFamily="34" charset="0"/>
                <a:cs typeface="Calibri" panose="020F0502020204030204" pitchFamily="34" charset="0"/>
              </a:rPr>
              <a:t>χρειάζονται επίσης συγκεκριμένες γνώσεις περιεχομένου και δεξιότητες που σχετίζονται με τη διδασκαλία/κατάρτιση στον συγκεκριμένο τομέα τους. Υπάρχουν πρότυπα για την περιοχή περιεχομένου, όπως αυτά που αναπτύχθηκαν από τη Διεθνή Ένωση TESOL, που αφορούν συγκεκριμένες γνώσεις περιεχομένου.</a:t>
            </a:r>
            <a:endParaRPr lang="en-US" sz="1100" dirty="0">
              <a:effectLst/>
              <a:latin typeface="Josefin Sans" pitchFamily="2" charset="0"/>
              <a:ea typeface="Calibri" panose="020F0502020204030204" pitchFamily="34" charset="0"/>
              <a:cs typeface="Arial" panose="020B0604020202020204" pitchFamily="34" charset="0"/>
            </a:endParaRPr>
          </a:p>
          <a:p>
            <a:pPr marL="285750" indent="-285750" eaLnBrk="1" fontAlgn="auto" hangingPunct="1">
              <a:lnSpc>
                <a:spcPct val="170000"/>
              </a:lnSpc>
              <a:spcBef>
                <a:spcPts val="0"/>
              </a:spcBef>
              <a:spcAft>
                <a:spcPts val="0"/>
              </a:spcAft>
              <a:buFont typeface="Arial" panose="020B0604020202020204" pitchFamily="34" charset="0"/>
              <a:buChar char="•"/>
              <a:defRP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endParaRPr lang="en-US" sz="1100" dirty="0"/>
          </a:p>
        </p:txBody>
      </p:sp>
      <p:sp>
        <p:nvSpPr>
          <p:cNvPr id="3" name="Text Placeholder 2">
            <a:extLst>
              <a:ext uri="{FF2B5EF4-FFF2-40B4-BE49-F238E27FC236}">
                <a16:creationId xmlns:a16="http://schemas.microsoft.com/office/drawing/2014/main" id="{9E4B420E-581B-4784-8657-523953C64B51}"/>
              </a:ext>
            </a:extLst>
          </p:cNvPr>
          <p:cNvSpPr>
            <a:spLocks noGrp="1"/>
          </p:cNvSpPr>
          <p:nvPr>
            <p:ph type="body" sz="quarter" idx="17"/>
          </p:nvPr>
        </p:nvSpPr>
        <p:spPr>
          <a:xfrm>
            <a:off x="618461" y="609601"/>
            <a:ext cx="10512420" cy="595085"/>
          </a:xfrm>
        </p:spPr>
        <p:txBody>
          <a:bodyPr>
            <a:normAutofit fontScale="32500" lnSpcReduction="20000"/>
          </a:bodyPr>
          <a:lstStyle/>
          <a:p>
            <a:pPr algn="ctr"/>
            <a:r>
              <a:rPr lang="el" sz="5800" dirty="0">
                <a:effectLst>
                  <a:outerShdw blurRad="38100" dist="38100" dir="2700000" algn="tl">
                    <a:srgbClr val="000000">
                      <a:alpha val="43137"/>
                    </a:srgbClr>
                  </a:outerShdw>
                </a:effectLst>
                <a:latin typeface="Josefin Sans" pitchFamily="2" charset="0"/>
                <a:cs typeface="Amatic SC" panose="00000500000000000000" pitchFamily="2" charset="-79"/>
              </a:rPr>
              <a:t>Ο ρόλος των εννοιών της Εκπαίδευσης Ενηλίκων στο έργο του Επαγγελματία Υγείας &amp; Φροντίδας;</a:t>
            </a:r>
          </a:p>
        </p:txBody>
      </p:sp>
      <p:pic>
        <p:nvPicPr>
          <p:cNvPr id="4" name="Picture 3" descr="A picture containing text, vector graphics&#10;&#10;Description automatically generated">
            <a:extLst>
              <a:ext uri="{FF2B5EF4-FFF2-40B4-BE49-F238E27FC236}">
                <a16:creationId xmlns:a16="http://schemas.microsoft.com/office/drawing/2014/main" id="{0114DB8A-53AF-4C56-3EA8-8B02F43A1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885" y="3614057"/>
            <a:ext cx="2946401" cy="3243943"/>
          </a:xfrm>
          <a:prstGeom prst="rect">
            <a:avLst/>
          </a:prstGeom>
        </p:spPr>
      </p:pic>
    </p:spTree>
    <p:extLst>
      <p:ext uri="{BB962C8B-B14F-4D97-AF65-F5344CB8AC3E}">
        <p14:creationId xmlns:p14="http://schemas.microsoft.com/office/powerpoint/2010/main" val="21257786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13A7CB-E9DC-46DF-A2BA-488E5A9E12B4}"/>
              </a:ext>
            </a:extLst>
          </p:cNvPr>
          <p:cNvSpPr>
            <a:spLocks noGrp="1"/>
          </p:cNvSpPr>
          <p:nvPr>
            <p:ph type="body" sz="quarter" idx="17"/>
          </p:nvPr>
        </p:nvSpPr>
        <p:spPr>
          <a:xfrm>
            <a:off x="618460" y="521721"/>
            <a:ext cx="10733749" cy="523167"/>
          </a:xfrm>
        </p:spPr>
        <p:txBody>
          <a:bodyPr>
            <a:normAutofit fontScale="32500" lnSpcReduction="20000"/>
          </a:bodyPr>
          <a:lstStyle/>
          <a:p>
            <a:pPr algn="ctr"/>
            <a:r>
              <a:rPr lang="el" sz="5800" dirty="0">
                <a:effectLst>
                  <a:outerShdw blurRad="38100" dist="38100" dir="2700000" algn="tl">
                    <a:srgbClr val="000000">
                      <a:alpha val="43137"/>
                    </a:srgbClr>
                  </a:outerShdw>
                </a:effectLst>
                <a:latin typeface="Josefin Sans" pitchFamily="2" charset="0"/>
                <a:cs typeface="Amatic SC" panose="00000500000000000000" pitchFamily="2" charset="-79"/>
              </a:rPr>
              <a:t>Γιατί είναι σημαντικό να εισαγάγουμε τις έννοιες της εκπαίδευσης ενηλίκων στο πλαίσιο της υγειονομικής περίθαλψης </a:t>
            </a:r>
            <a:r>
              <a:rPr lang="el" sz="5400" dirty="0">
                <a:effectLst>
                  <a:outerShdw blurRad="38100" dist="38100" dir="2700000" algn="tl">
                    <a:srgbClr val="000000">
                      <a:alpha val="43137"/>
                    </a:srgbClr>
                  </a:outerShdw>
                </a:effectLst>
                <a:latin typeface="Josefin Sans" pitchFamily="2" charset="0"/>
                <a:cs typeface="Amatic SC" panose="00000500000000000000" pitchFamily="2" charset="-79"/>
              </a:rPr>
              <a:t>;</a:t>
            </a:r>
          </a:p>
          <a:p>
            <a:endParaRPr lang="en-US" dirty="0">
              <a:latin typeface="Josefin Sans" pitchFamily="2" charset="0"/>
            </a:endParaRPr>
          </a:p>
        </p:txBody>
      </p:sp>
      <p:sp>
        <p:nvSpPr>
          <p:cNvPr id="4" name="TextBox 3">
            <a:extLst>
              <a:ext uri="{FF2B5EF4-FFF2-40B4-BE49-F238E27FC236}">
                <a16:creationId xmlns:a16="http://schemas.microsoft.com/office/drawing/2014/main" id="{E2895FBB-E418-46AE-8AED-A240704498CC}"/>
              </a:ext>
            </a:extLst>
          </p:cNvPr>
          <p:cNvSpPr txBox="1"/>
          <p:nvPr/>
        </p:nvSpPr>
        <p:spPr>
          <a:xfrm>
            <a:off x="729124" y="1044888"/>
            <a:ext cx="10512419" cy="5557291"/>
          </a:xfrm>
          <a:prstGeom prst="rect">
            <a:avLst/>
          </a:prstGeom>
          <a:noFill/>
        </p:spPr>
        <p:txBody>
          <a:bodyPr wrap="square" rtlCol="0">
            <a:spAutoFit/>
          </a:bodyPr>
          <a:lstStyle/>
          <a:p>
            <a:pPr algn="just">
              <a:lnSpc>
                <a:spcPct val="150000"/>
              </a:lnSpc>
              <a:spcAft>
                <a:spcPts val="800"/>
              </a:spcAft>
            </a:pPr>
            <a:r>
              <a:rPr lang="el" sz="1400" dirty="0">
                <a:solidFill>
                  <a:srgbClr val="333333"/>
                </a:solidFill>
                <a:effectLst/>
                <a:latin typeface="Josefin Sans" pitchFamily="2" charset="0"/>
                <a:ea typeface="Calibri" panose="020F0502020204030204" pitchFamily="34" charset="0"/>
                <a:cs typeface="Calibri" panose="020F0502020204030204" pitchFamily="34" charset="0"/>
              </a:rPr>
              <a:t>Είναι σημαντικό να θυμόμαστε ότι οι </a:t>
            </a:r>
            <a:r>
              <a:rPr lang="el-GR" sz="1400" dirty="0">
                <a:solidFill>
                  <a:srgbClr val="333333"/>
                </a:solidFill>
                <a:latin typeface="Josefin Sans" pitchFamily="2" charset="0"/>
                <a:ea typeface="Calibri" panose="020F0502020204030204" pitchFamily="34" charset="0"/>
                <a:cs typeface="Calibri" panose="020F0502020204030204" pitchFamily="34" charset="0"/>
              </a:rPr>
              <a:t>επαγγελματίες</a:t>
            </a:r>
            <a:r>
              <a:rPr lang="el" sz="1400" dirty="0">
                <a:solidFill>
                  <a:srgbClr val="333333"/>
                </a:solidFill>
                <a:effectLst/>
                <a:latin typeface="Josefin Sans" pitchFamily="2" charset="0"/>
                <a:ea typeface="Calibri" panose="020F0502020204030204" pitchFamily="34" charset="0"/>
                <a:cs typeface="Calibri" panose="020F0502020204030204" pitchFamily="34" charset="0"/>
              </a:rPr>
              <a:t> εκπαίδευσης ενηλίκων είναι μια ποικιλόμορφη ομάδα, που εργάζεται σε διάφορους οργανισμούς (για παράδειγμα, σχολικές περιφέρειες, κοινοτικά κολέγια, μη κερδοσκοπικές οργανώσεις, σωφρονιστικά ιδρύματα και θρησκευτικά ιδρύματα) που εξυπηρετούν εξίσου διαφορετικούς μαθητές». πληθυσμού με πολλές διαφορετικές μαθησιακές ανάγκες και στόχους. Τα προγράμματα εκπαίδευσης ενηλίκων έχουν ποικίλες πηγές χρηματοδότησης για την εκπαίδευση (π.χ. πολιτειακό, ομοσπονδιακό), γεωγραφικό πλαίσιο (π.χ. αστικό, προαστιακό, αγροτικό) και πόρους. Το προσωπικό μπορεί επίσης να είναι πολύ διαφορετικό. Για παράδειγμα, ορισμένα προγράμματα μπορεί να έχουν συμβούλους καθοδήγησης, προσωπικό επαγγελματικής ανάπτυξης πλήρους απασχόλησης. άλλοι μπορεί να έχουν μόνο έναν σύμβουλο πλήρους απασχόλησης ή δάσκαλο/εκπαιδευτή που είναι είτε υπεύθυνος για την πλήρωση όλων αυτών των ρόλων είτε για την παραπομπή των ενηλίκων εκπαιδευομένων σε </a:t>
            </a:r>
            <a:r>
              <a:rPr lang="el" sz="1400" dirty="0">
                <a:effectLst/>
                <a:latin typeface="Josefin Sans" pitchFamily="2" charset="0"/>
                <a:ea typeface="Calibri" panose="020F0502020204030204" pitchFamily="34" charset="0"/>
                <a:cs typeface="Calibri" panose="020F0502020204030204" pitchFamily="34" charset="0"/>
              </a:rPr>
              <a:t>αυτούς που θα μπορούσαν να τους βοηθήσουν σε αυτές τις εργασίες που συνήθως εκτελούνται από κάποιον σε αυτούς τους ρόλους.</a:t>
            </a:r>
            <a:endParaRPr lang="en-US" sz="14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l" sz="1400" dirty="0">
                <a:solidFill>
                  <a:srgbClr val="333333"/>
                </a:solidFill>
                <a:effectLst/>
                <a:latin typeface="Josefin Sans" pitchFamily="2" charset="0"/>
                <a:ea typeface="Calibri" panose="020F0502020204030204" pitchFamily="34" charset="0"/>
                <a:cs typeface="Calibri" panose="020F0502020204030204" pitchFamily="34" charset="0"/>
              </a:rPr>
              <a:t>Ανάλογα με τις θεσμικές απαιτήσεις, οι εκπαιδευτικοί εκπαίδευσης ενηλίκων ενδέχεται να μην έχουν πτυχίο ή σχετικό μορφωτικό υπόβαθρο στο αντικείμενο που διδάσκουν. Μπορούν επίσης να διαφέρουν ως προς την κατάσταση εργασίας (μερικής απασχόλησης, πλήρους απασχόλησης), τον ρόλο (επικεφαλής δάσκαλος, μέντορας, δάσκαλος) και η εμπειρία (αρχάριος/έμπειρος δάσκαλος). Δεδομένων αυτών των παραγόντων, εστιάζοντας στη διδασκαλία και τη μάθηση, οι ικανότητες έχουν σχεδιαστεί για να υποστηρίζουν τον ουσιαστικό ρόλο που διαδραματίζει ένας δάσκαλος εκπαίδευσης ενηλίκων σε οποιοδήποτε πλαίσιο.</a:t>
            </a:r>
            <a:endParaRPr lang="en-US" sz="14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r>
              <a:rPr lang="el" sz="700" i="1" dirty="0">
                <a:effectLst/>
                <a:latin typeface="Josefin Sans" pitchFamily="2" charset="0"/>
                <a:ea typeface="Calibri" panose="020F0502020204030204" pitchFamily="34" charset="0"/>
                <a:cs typeface="Calibri" panose="020F0502020204030204" pitchFamily="34" charset="0"/>
              </a:rPr>
              <a:t>Πηγές:</a:t>
            </a:r>
            <a:endParaRPr lang="en-US" sz="7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r>
              <a:rPr lang="el" sz="700" i="1"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https://lincs.ed.gov/publications/te/competencies.pdf</a:t>
            </a:r>
            <a:endParaRPr lang="en-US" sz="7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5326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943345" y="2854128"/>
            <a:ext cx="2045363" cy="2242528"/>
          </a:xfrm>
        </p:spPr>
        <p:txBody>
          <a:bodyPr>
            <a:normAutofit fontScale="47500" lnSpcReduction="20000"/>
          </a:bodyPr>
          <a:lstStyle/>
          <a:p>
            <a:r>
              <a:rPr lang="el" dirty="0"/>
              <a:t>καθώς τα χαμηλά επίπεδα μπορεί να οδηγήσουν σε αυξημένες επισκέψεις γιατρού</a:t>
            </a:r>
            <a:r>
              <a:rPr lang="en-US" dirty="0"/>
              <a:t>, </a:t>
            </a:r>
            <a:r>
              <a:rPr lang="el-GR" dirty="0"/>
              <a:t>ν</a:t>
            </a:r>
            <a:r>
              <a:rPr lang="el" dirty="0"/>
              <a:t>οσηλεία</a:t>
            </a:r>
            <a:r>
              <a:rPr lang="en-US" dirty="0"/>
              <a:t>, </a:t>
            </a:r>
            <a:r>
              <a:rPr lang="el" dirty="0"/>
              <a:t>ακατάλληλες θεραπείες / συνταγές</a:t>
            </a:r>
          </a:p>
          <a:p>
            <a:r>
              <a:rPr lang="el" dirty="0"/>
              <a:t>Επίσης, λιγότερο πιθανό είναι το άτομο να λάβει προληπτικά μέτρα</a:t>
            </a:r>
          </a:p>
          <a:p>
            <a:pPr algn="l"/>
            <a:endParaRPr lang="en-US" dirty="0"/>
          </a:p>
          <a:p>
            <a:pPr algn="l"/>
            <a:endParaRPr lang="en-US" dirty="0"/>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a:xfrm>
            <a:off x="-26988" y="339192"/>
            <a:ext cx="12218988" cy="1007103"/>
          </a:xfrm>
        </p:spPr>
        <p:txBody>
          <a:bodyPr/>
          <a:lstStyle/>
          <a:p>
            <a:r>
              <a:rPr kumimoji="0" lang="el" sz="3200" i="0" u="none" strike="noStrike" kern="1200" cap="none" spc="0" normalizeH="0" baseline="0" noProof="0" dirty="0">
                <a:ln>
                  <a:noFill/>
                </a:ln>
                <a:solidFill>
                  <a:srgbClr val="231F20"/>
                </a:solidFill>
                <a:effectLst/>
                <a:uLnTx/>
                <a:uFillTx/>
                <a:latin typeface="Josefin Sans" pitchFamily="2" charset="0"/>
                <a:cs typeface="Amatic SC" panose="00000500000000000000" pitchFamily="2" charset="-79"/>
              </a:rPr>
              <a:t>Πώς μπορούν οι Έννοιες της Εκπαίδευσης Ενηλίκων να βοηθήσουν τους ανθρώπους στην ευημερία τους;</a:t>
            </a:r>
            <a:endParaRPr kumimoji="0" lang="en-IE" sz="3200" i="0" u="none" strike="noStrike" kern="1200" cap="none" spc="0" normalizeH="0" baseline="0" noProof="0" dirty="0">
              <a:ln>
                <a:noFill/>
              </a:ln>
              <a:solidFill>
                <a:srgbClr val="231F20"/>
              </a:solidFill>
              <a:effectLst/>
              <a:uLnTx/>
              <a:uFillTx/>
              <a:latin typeface="Josefin Sans" pitchFamily="2" charset="0"/>
              <a:cs typeface="Amatic SC" panose="00000500000000000000" pitchFamily="2" charset="-79"/>
            </a:endParaRPr>
          </a:p>
          <a:p>
            <a:endParaRPr lang="en-US" sz="3600" dirty="0">
              <a:latin typeface="Josefin Sans" pitchFamily="2" charset="0"/>
            </a:endParaRPr>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843419" y="2294586"/>
            <a:ext cx="1972087" cy="666794"/>
          </a:xfrm>
        </p:spPr>
        <p:txBody>
          <a:bodyPr/>
          <a:lstStyle/>
          <a:p>
            <a:r>
              <a:rPr lang="el" sz="1200" dirty="0">
                <a:latin typeface="Josefin Sans" pitchFamily="2" charset="0"/>
              </a:rPr>
              <a:t>Επιπτώσεις στην αποτελεσματικότητα του συστήματος υγείας,</a:t>
            </a:r>
          </a:p>
        </p:txBody>
      </p:sp>
      <p:sp>
        <p:nvSpPr>
          <p:cNvPr id="16" name="Text Placeholder 15">
            <a:extLst>
              <a:ext uri="{FF2B5EF4-FFF2-40B4-BE49-F238E27FC236}">
                <a16:creationId xmlns:a16="http://schemas.microsoft.com/office/drawing/2014/main" id="{099ECEE4-06CC-2849-959D-73A22C4105B4}"/>
              </a:ext>
            </a:extLst>
          </p:cNvPr>
          <p:cNvSpPr>
            <a:spLocks noGrp="1"/>
          </p:cNvSpPr>
          <p:nvPr>
            <p:ph type="body" sz="quarter" idx="19"/>
          </p:nvPr>
        </p:nvSpPr>
        <p:spPr>
          <a:xfrm>
            <a:off x="3507657" y="1477411"/>
            <a:ext cx="1972087" cy="666794"/>
          </a:xfrm>
        </p:spPr>
        <p:txBody>
          <a:bodyPr/>
          <a:lstStyle/>
          <a:p>
            <a:r>
              <a:rPr lang="el" sz="1800" dirty="0">
                <a:latin typeface="Josefin Sans" pitchFamily="2" charset="0"/>
              </a:rPr>
              <a:t>Προώθηση του γραμματισμού για την υγεία</a:t>
            </a:r>
            <a:endParaRPr lang="el" sz="1100" dirty="0">
              <a:latin typeface="Josefin Sans" pitchFamily="2" charset="0"/>
            </a:endParaRPr>
          </a:p>
          <a:p>
            <a:r>
              <a:rPr lang="el" sz="1100" dirty="0">
                <a:latin typeface="Josefin Sans" pitchFamily="2" charset="0"/>
              </a:rPr>
              <a:t>Για όλους τους πολίτες</a:t>
            </a:r>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664261" y="2509833"/>
            <a:ext cx="1972087" cy="2586823"/>
          </a:xfrm>
        </p:spPr>
        <p:txBody>
          <a:bodyPr>
            <a:noAutofit/>
          </a:bodyPr>
          <a:lstStyle/>
          <a:p>
            <a:r>
              <a:rPr lang="el-GR" sz="900" dirty="0"/>
              <a:t>Α</a:t>
            </a:r>
            <a:r>
              <a:rPr lang="el" sz="900" dirty="0"/>
              <a:t>υτό ωφελεί την κοινωνία στο σύνολό της, μειώνοντας το κόστος υγειονομικής περίθαλψης, επιτρέποντας στις ρυθμίσεις να λειτουργούν πιο αποτελεσματικά.</a:t>
            </a:r>
          </a:p>
          <a:p>
            <a:r>
              <a:rPr lang="el" sz="900" dirty="0"/>
              <a:t>Η έρευνα για τον γραμματισμό υγείας και την εκπαίδευση ενηλίκων επιτρέπει τη βέλτιστη πρακτική στην εκπαίδευση υγείας</a:t>
            </a:r>
          </a:p>
          <a:p>
            <a:endParaRPr lang="en-US" sz="100" dirty="0"/>
          </a:p>
          <a:p>
            <a:endParaRPr lang="en-US" sz="100" dirty="0"/>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6318893" y="2349417"/>
            <a:ext cx="2108184" cy="666794"/>
          </a:xfrm>
        </p:spPr>
        <p:txBody>
          <a:bodyPr/>
          <a:lstStyle/>
          <a:p>
            <a:r>
              <a:rPr lang="el" sz="1200" dirty="0">
                <a:latin typeface="Josefin Sans" pitchFamily="2" charset="0"/>
              </a:rPr>
              <a:t>Σχετικά με τις συμπεριφορές των ανθρώπων</a:t>
            </a:r>
          </a:p>
          <a:p>
            <a:endParaRPr lang="en-US" sz="2400" dirty="0">
              <a:latin typeface="Josefin Sans" pitchFamily="2" charset="0"/>
            </a:endParaRPr>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521442" y="2854128"/>
            <a:ext cx="2108184" cy="2242528"/>
          </a:xfrm>
        </p:spPr>
        <p:txBody>
          <a:bodyPr>
            <a:normAutofit fontScale="77500" lnSpcReduction="20000"/>
          </a:bodyPr>
          <a:lstStyle/>
          <a:p>
            <a:r>
              <a:rPr lang="el" sz="1700" dirty="0"/>
              <a:t>Ενθαρρύνει την απόκτηση γνώσης, προάγει την ενδυνάμωση και τη συναισθηματική ευεξία.</a:t>
            </a:r>
          </a:p>
          <a:p>
            <a:r>
              <a:rPr lang="el" sz="1700" dirty="0"/>
              <a:t>Οδηγώντας σε πιο ολοκληρωμένες και ευτυχισμένες ζωές</a:t>
            </a:r>
          </a:p>
          <a:p>
            <a:endParaRPr lang="en-US" dirty="0"/>
          </a:p>
          <a:p>
            <a:endParaRPr lang="en-US" dirty="0"/>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139735" y="2349416"/>
            <a:ext cx="2108184" cy="666794"/>
          </a:xfrm>
        </p:spPr>
        <p:txBody>
          <a:bodyPr/>
          <a:lstStyle/>
          <a:p>
            <a:r>
              <a:rPr lang="el" sz="1400" dirty="0">
                <a:latin typeface="Josefin Sans" pitchFamily="2" charset="0"/>
              </a:rPr>
              <a:t>Επίγνωση δεξιοτήτων &amp; ικανοτήτων</a:t>
            </a:r>
          </a:p>
          <a:p>
            <a:endParaRPr lang="en-US" sz="2800" dirty="0">
              <a:latin typeface="Josefin Sans" pitchFamily="2" charset="0"/>
            </a:endParaRPr>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139735" y="2358486"/>
            <a:ext cx="2461621" cy="2646605"/>
          </a:xfrm>
        </p:spPr>
        <p:txBody>
          <a:bodyPr>
            <a:noAutofit/>
          </a:bodyPr>
          <a:lstStyle/>
          <a:p>
            <a:endParaRPr lang="en-US" sz="300" dirty="0"/>
          </a:p>
          <a:p>
            <a:r>
              <a:rPr lang="el" sz="1050" dirty="0"/>
              <a:t>Συνδέει τους ανθρώπους </a:t>
            </a:r>
            <a:r>
              <a:rPr lang="el-GR" sz="1050" dirty="0"/>
              <a:t>μ</a:t>
            </a:r>
            <a:r>
              <a:rPr lang="el" sz="1050" dirty="0"/>
              <a:t>ε μαθήματα έξω από το σπίτι τους, ενισχύοντας έτσι τα κοινωνικά δίκτυα.</a:t>
            </a:r>
          </a:p>
          <a:p>
            <a:r>
              <a:rPr lang="el" sz="1050" dirty="0"/>
              <a:t>Ένας τρόπος αποφυγής/μείωσης της ανάγκης για φαρμακευτική αγωγή ή συμβουλευτική</a:t>
            </a:r>
          </a:p>
          <a:p>
            <a:r>
              <a:rPr lang="el" sz="1050" dirty="0"/>
              <a:t>Θα πρέπει να θεωρείται από τους επαγγελματίες ως εναλλακτική θεραπεία.</a:t>
            </a:r>
          </a:p>
          <a:p>
            <a:endParaRPr lang="en-US" sz="200" dirty="0"/>
          </a:p>
        </p:txBody>
      </p:sp>
      <p:sp>
        <p:nvSpPr>
          <p:cNvPr id="2" name="TextBox 1">
            <a:extLst>
              <a:ext uri="{FF2B5EF4-FFF2-40B4-BE49-F238E27FC236}">
                <a16:creationId xmlns:a16="http://schemas.microsoft.com/office/drawing/2014/main" id="{4A3E9AAA-CBF0-4C6A-E352-539BC68C1083}"/>
              </a:ext>
            </a:extLst>
          </p:cNvPr>
          <p:cNvSpPr txBox="1"/>
          <p:nvPr/>
        </p:nvSpPr>
        <p:spPr>
          <a:xfrm>
            <a:off x="563922" y="1273766"/>
            <a:ext cx="2120954" cy="1107996"/>
          </a:xfrm>
          <a:prstGeom prst="rect">
            <a:avLst/>
          </a:prstGeom>
          <a:noFill/>
        </p:spPr>
        <p:txBody>
          <a:bodyPr wrap="square" rtlCol="0">
            <a:spAutoFit/>
          </a:bodyPr>
          <a:lstStyle/>
          <a:p>
            <a:pPr algn="ctr"/>
            <a:r>
              <a:rPr lang="el" b="1" dirty="0">
                <a:latin typeface="Josefin Sans" pitchFamily="2" charset="0"/>
                <a:cs typeface="Amatic SC" panose="00000500000000000000" pitchFamily="2" charset="-79"/>
              </a:rPr>
              <a:t>Επίπεδα γραμματισμού υγείας</a:t>
            </a:r>
          </a:p>
          <a:p>
            <a:endParaRPr lang="en-GB" sz="1100" dirty="0">
              <a:latin typeface="Josefin Sans" pitchFamily="2" charset="0"/>
              <a:cs typeface="Amatic SC" panose="00000500000000000000" pitchFamily="2" charset="-79"/>
            </a:endParaRPr>
          </a:p>
        </p:txBody>
      </p:sp>
      <p:sp>
        <p:nvSpPr>
          <p:cNvPr id="5" name="TextBox 4">
            <a:extLst>
              <a:ext uri="{FF2B5EF4-FFF2-40B4-BE49-F238E27FC236}">
                <a16:creationId xmlns:a16="http://schemas.microsoft.com/office/drawing/2014/main" id="{A517E2FA-E116-A515-1982-842E2CFDDD85}"/>
              </a:ext>
            </a:extLst>
          </p:cNvPr>
          <p:cNvSpPr txBox="1"/>
          <p:nvPr/>
        </p:nvSpPr>
        <p:spPr>
          <a:xfrm>
            <a:off x="5956917" y="1460885"/>
            <a:ext cx="2818151" cy="646331"/>
          </a:xfrm>
          <a:prstGeom prst="rect">
            <a:avLst/>
          </a:prstGeom>
          <a:noFill/>
        </p:spPr>
        <p:txBody>
          <a:bodyPr wrap="square" rtlCol="0">
            <a:spAutoFit/>
          </a:bodyPr>
          <a:lstStyle/>
          <a:p>
            <a:pPr algn="ctr"/>
            <a:r>
              <a:rPr lang="el" b="1" dirty="0">
                <a:latin typeface="Josefin Sans" pitchFamily="2" charset="0"/>
                <a:cs typeface="Amatic SC" panose="00000500000000000000" pitchFamily="2" charset="-79"/>
              </a:rPr>
              <a:t>Θετική επιρροή </a:t>
            </a:r>
            <a:r>
              <a:rPr lang="el-GR" b="1" dirty="0">
                <a:latin typeface="Josefin Sans" pitchFamily="2" charset="0"/>
                <a:cs typeface="Amatic SC" panose="00000500000000000000" pitchFamily="2" charset="-79"/>
              </a:rPr>
              <a:t>της</a:t>
            </a:r>
            <a:endParaRPr lang="el" b="1" dirty="0">
              <a:latin typeface="Josefin Sans" pitchFamily="2" charset="0"/>
              <a:cs typeface="Amatic SC" panose="00000500000000000000" pitchFamily="2" charset="-79"/>
            </a:endParaRPr>
          </a:p>
          <a:p>
            <a:pPr algn="ctr"/>
            <a:r>
              <a:rPr lang="el" b="1" dirty="0">
                <a:latin typeface="Josefin Sans" pitchFamily="2" charset="0"/>
                <a:cs typeface="Amatic SC" panose="00000500000000000000" pitchFamily="2" charset="-79"/>
              </a:rPr>
              <a:t>Εκπαίδευσης Ενηλίκων</a:t>
            </a:r>
          </a:p>
        </p:txBody>
      </p:sp>
      <p:sp>
        <p:nvSpPr>
          <p:cNvPr id="6" name="TextBox 5">
            <a:extLst>
              <a:ext uri="{FF2B5EF4-FFF2-40B4-BE49-F238E27FC236}">
                <a16:creationId xmlns:a16="http://schemas.microsoft.com/office/drawing/2014/main" id="{98415B44-1FE5-0578-AAD3-62BBAF933FF0}"/>
              </a:ext>
            </a:extLst>
          </p:cNvPr>
          <p:cNvSpPr txBox="1"/>
          <p:nvPr/>
        </p:nvSpPr>
        <p:spPr>
          <a:xfrm>
            <a:off x="8798330" y="1555468"/>
            <a:ext cx="2573821" cy="584775"/>
          </a:xfrm>
          <a:prstGeom prst="rect">
            <a:avLst/>
          </a:prstGeom>
          <a:noFill/>
        </p:spPr>
        <p:txBody>
          <a:bodyPr wrap="square" rtlCol="0">
            <a:spAutoFit/>
          </a:bodyPr>
          <a:lstStyle/>
          <a:p>
            <a:pPr algn="ctr"/>
            <a:r>
              <a:rPr lang="el" sz="1600" b="1" dirty="0">
                <a:latin typeface="Josefin Sans" pitchFamily="2" charset="0"/>
                <a:cs typeface="Amatic SC" panose="00000500000000000000" pitchFamily="2" charset="-79"/>
              </a:rPr>
              <a:t>Η μάθηση αυξάνει την</a:t>
            </a:r>
          </a:p>
          <a:p>
            <a:pPr algn="ctr"/>
            <a:r>
              <a:rPr lang="el" sz="1600" b="1" dirty="0">
                <a:latin typeface="Josefin Sans" pitchFamily="2" charset="0"/>
                <a:cs typeface="Amatic SC" panose="00000500000000000000" pitchFamily="2" charset="-79"/>
              </a:rPr>
              <a:t>Αυτοπεποίθηση</a:t>
            </a:r>
          </a:p>
        </p:txBody>
      </p:sp>
      <p:sp>
        <p:nvSpPr>
          <p:cNvPr id="7" name="TextBox 6">
            <a:extLst>
              <a:ext uri="{FF2B5EF4-FFF2-40B4-BE49-F238E27FC236}">
                <a16:creationId xmlns:a16="http://schemas.microsoft.com/office/drawing/2014/main" id="{62D94B09-CC8A-79A7-D24E-EE495B319C4D}"/>
              </a:ext>
            </a:extLst>
          </p:cNvPr>
          <p:cNvSpPr txBox="1"/>
          <p:nvPr/>
        </p:nvSpPr>
        <p:spPr>
          <a:xfrm>
            <a:off x="1633928" y="5681272"/>
            <a:ext cx="9994150" cy="307777"/>
          </a:xfrm>
          <a:prstGeom prst="rect">
            <a:avLst/>
          </a:prstGeom>
          <a:noFill/>
        </p:spPr>
        <p:txBody>
          <a:bodyPr wrap="square" rtlCol="0">
            <a:spAutoFit/>
          </a:bodyPr>
          <a:lstStyle/>
          <a:p>
            <a:r>
              <a:rPr lang="el" sz="1400" i="1" dirty="0">
                <a:latin typeface="Josefin Sans" pitchFamily="2" charset="0"/>
                <a:ea typeface="Calibri" panose="020F0502020204030204" pitchFamily="34" charset="0"/>
                <a:cs typeface="Calibri" panose="020F0502020204030204" pitchFamily="34" charset="0"/>
              </a:rPr>
              <a:t>( </a:t>
            </a:r>
            <a:r>
              <a:rPr lang="el" sz="1400" i="1" dirty="0">
                <a:effectLst/>
                <a:latin typeface="Josefin Sans" pitchFamily="2" charset="0"/>
                <a:ea typeface="Calibri" panose="020F0502020204030204" pitchFamily="34" charset="0"/>
                <a:cs typeface="Calibri" panose="020F0502020204030204" pitchFamily="34" charset="0"/>
              </a:rPr>
              <a:t>Boardman, G., &amp; Friedli, L. (2012). Ανάρρωση, δημόσια ψυχική υγεία και ευεξία </a:t>
            </a:r>
            <a:r>
              <a:rPr lang="el" sz="1400" dirty="0">
                <a:effectLst/>
                <a:latin typeface="Josefin Sans" pitchFamily="2" charset="0"/>
                <a:ea typeface="Calibri" panose="020F0502020204030204" pitchFamily="34" charset="0"/>
                <a:cs typeface="Calibri" panose="020F0502020204030204" pitchFamily="34" charset="0"/>
              </a:rPr>
              <a:t>).</a:t>
            </a:r>
            <a:endParaRPr lang="en-GB" sz="1400" dirty="0"/>
          </a:p>
        </p:txBody>
      </p:sp>
    </p:spTree>
    <p:extLst>
      <p:ext uri="{BB962C8B-B14F-4D97-AF65-F5344CB8AC3E}">
        <p14:creationId xmlns:p14="http://schemas.microsoft.com/office/powerpoint/2010/main" val="25748513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233509" y="1789242"/>
            <a:ext cx="7223759" cy="2097415"/>
          </a:xfrm>
        </p:spPr>
        <p:txBody>
          <a:bodyPr>
            <a:normAutofit/>
          </a:bodyPr>
          <a:lstStyle/>
          <a:p>
            <a:endParaRPr lang="en-US" dirty="0"/>
          </a:p>
          <a:p>
            <a:pPr algn="ctr">
              <a:lnSpc>
                <a:spcPct val="150000"/>
              </a:lnSpc>
            </a:pPr>
            <a:r>
              <a:rPr lang="el" dirty="0"/>
              <a:t>Οι </a:t>
            </a:r>
            <a:r>
              <a:rPr lang="en-US" dirty="0"/>
              <a:t>7 </a:t>
            </a:r>
            <a:r>
              <a:rPr lang="el" dirty="0"/>
              <a:t>Δεξιότητες των Εκπαιδευτών Ενηλίκων</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l" dirty="0">
                <a:effectLst>
                  <a:outerShdw blurRad="38100" dist="38100" dir="2700000" algn="tl">
                    <a:srgbClr val="000000">
                      <a:alpha val="43137"/>
                    </a:srgbClr>
                  </a:outerShdw>
                </a:effectLst>
                <a:latin typeface="Josefin Sans" pitchFamily="2" charset="0"/>
              </a:rPr>
              <a:t>Ενότητα </a:t>
            </a:r>
            <a:r>
              <a:rPr lang="el" dirty="0">
                <a:solidFill>
                  <a:srgbClr val="FFC652"/>
                </a:solidFill>
                <a:effectLst>
                  <a:outerShdw blurRad="38100" dist="38100" dir="2700000" algn="tl">
                    <a:srgbClr val="000000">
                      <a:alpha val="43137"/>
                    </a:srgbClr>
                  </a:outerShdw>
                </a:effectLst>
                <a:latin typeface="Josefin Sans" pitchFamily="2" charset="0"/>
              </a:rPr>
              <a:t>2</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318" y="1279461"/>
            <a:ext cx="6018102" cy="5374189"/>
          </a:xfrm>
          <a:prstGeom prst="rect">
            <a:avLst/>
          </a:prstGeom>
        </p:spPr>
      </p:pic>
    </p:spTree>
    <p:extLst>
      <p:ext uri="{BB962C8B-B14F-4D97-AF65-F5344CB8AC3E}">
        <p14:creationId xmlns:p14="http://schemas.microsoft.com/office/powerpoint/2010/main" val="41025619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p:txBody>
          <a:bodyPr/>
          <a:lstStyle/>
          <a:p>
            <a:r>
              <a:rPr lang="el" dirty="0">
                <a:effectLst>
                  <a:outerShdw blurRad="38100" dist="38100" dir="2700000" algn="tl">
                    <a:srgbClr val="000000">
                      <a:alpha val="43137"/>
                    </a:srgbClr>
                  </a:outerShdw>
                </a:effectLst>
              </a:rPr>
              <a:t>Οι 7 δεξιότητες των Εκπαιδευτών Ενηλίκων</a:t>
            </a:r>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p:txBody>
          <a:bodyPr/>
          <a:lstStyle/>
          <a:p>
            <a:r>
              <a:rPr lang="el" dirty="0"/>
              <a:t>Δεξιότητα 01</a:t>
            </a: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a:xfrm>
            <a:off x="2410027" y="1815582"/>
            <a:ext cx="1058863" cy="756605"/>
          </a:xfrm>
        </p:spPr>
        <p:txBody>
          <a:bodyPr/>
          <a:lstStyle/>
          <a:p>
            <a:r>
              <a:rPr lang="el" dirty="0"/>
              <a:t>Δεξιότητα 02</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p:txBody>
          <a:bodyPr/>
          <a:lstStyle/>
          <a:p>
            <a:r>
              <a:rPr lang="el" dirty="0"/>
              <a:t>Δεξιότητα 03</a:t>
            </a: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p:txBody>
          <a:bodyPr/>
          <a:lstStyle/>
          <a:p>
            <a:r>
              <a:rPr lang="el" dirty="0"/>
              <a:t>Δεξιότητα 04</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p:txBody>
          <a:bodyPr/>
          <a:lstStyle/>
          <a:p>
            <a:r>
              <a:rPr lang="el" dirty="0"/>
              <a:t>δεξιότητα 05</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p:txBody>
          <a:bodyPr/>
          <a:lstStyle/>
          <a:p>
            <a:r>
              <a:rPr lang="el" dirty="0"/>
              <a:t>Δεξιότητα 06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p:txBody>
          <a:bodyPr/>
          <a:lstStyle/>
          <a:p>
            <a:r>
              <a:rPr lang="el" dirty="0"/>
              <a:t>Δεξιότητα 07</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133540" y="5587058"/>
            <a:ext cx="1860152" cy="756605"/>
          </a:xfrm>
        </p:spPr>
        <p:txBody>
          <a:bodyPr/>
          <a:lstStyle/>
          <a:p>
            <a:r>
              <a:rPr lang="el" dirty="0"/>
              <a:t>Κατανόηση</a:t>
            </a: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250411" y="5566710"/>
            <a:ext cx="1218479" cy="756605"/>
          </a:xfrm>
        </p:spPr>
        <p:txBody>
          <a:bodyPr/>
          <a:lstStyle/>
          <a:p>
            <a:r>
              <a:rPr lang="el" dirty="0"/>
              <a:t>Ευκαμψία</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996033" y="5566710"/>
            <a:ext cx="1093091" cy="756605"/>
          </a:xfrm>
        </p:spPr>
        <p:txBody>
          <a:bodyPr/>
          <a:lstStyle/>
          <a:p>
            <a:r>
              <a:rPr lang="el" dirty="0"/>
              <a:t>Υπομονή</a:t>
            </a: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509879" y="5557079"/>
            <a:ext cx="1376767" cy="756605"/>
          </a:xfrm>
        </p:spPr>
        <p:txBody>
          <a:bodyPr/>
          <a:lstStyle/>
          <a:p>
            <a:r>
              <a:rPr lang="el" dirty="0"/>
              <a:t>Πρακτικότητα</a:t>
            </a: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171767" y="5587059"/>
            <a:ext cx="1093091" cy="756605"/>
          </a:xfrm>
        </p:spPr>
        <p:txBody>
          <a:bodyPr/>
          <a:lstStyle/>
          <a:p>
            <a:r>
              <a:rPr lang="el" dirty="0"/>
              <a:t>χιούμορ</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88549" y="5607408"/>
            <a:ext cx="1253040" cy="756605"/>
          </a:xfrm>
        </p:spPr>
        <p:txBody>
          <a:bodyPr/>
          <a:lstStyle/>
          <a:p>
            <a:r>
              <a:rPr lang="el" dirty="0"/>
              <a:t>Δημιουργικότητα</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465463" y="5547448"/>
            <a:ext cx="1376767" cy="756605"/>
          </a:xfrm>
        </p:spPr>
        <p:txBody>
          <a:bodyPr/>
          <a:lstStyle/>
          <a:p>
            <a:r>
              <a:rPr lang="el" dirty="0"/>
              <a:t>παρασκευή</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383682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06C1F-79BA-4FDE-BF63-2EFDD525DAD2}"/>
              </a:ext>
            </a:extLst>
          </p:cNvPr>
          <p:cNvSpPr>
            <a:spLocks noGrp="1"/>
          </p:cNvSpPr>
          <p:nvPr>
            <p:ph type="body" sz="quarter" idx="16"/>
          </p:nvPr>
        </p:nvSpPr>
        <p:spPr>
          <a:xfrm>
            <a:off x="232230" y="699247"/>
            <a:ext cx="11640456" cy="6548718"/>
          </a:xfrm>
        </p:spPr>
        <p:txBody>
          <a:bodyPr numCol="1">
            <a:normAutofit fontScale="25000" lnSpcReduction="20000"/>
          </a:bodyPr>
          <a:lstStyle/>
          <a:p>
            <a:pPr algn="just">
              <a:lnSpc>
                <a:spcPct val="170000"/>
              </a:lnSpc>
              <a:spcAft>
                <a:spcPts val="800"/>
              </a:spcAft>
            </a:pPr>
            <a:r>
              <a:rPr lang="el" sz="4400" b="1" dirty="0">
                <a:solidFill>
                  <a:srgbClr val="FFC652"/>
                </a:solidFill>
                <a:effectLst/>
                <a:latin typeface="Josefin Sans" pitchFamily="2" charset="0"/>
                <a:ea typeface="Calibri" panose="020F0502020204030204" pitchFamily="34" charset="0"/>
                <a:cs typeface="Calibri" panose="020F0502020204030204" pitchFamily="34" charset="0"/>
              </a:rPr>
              <a:t>ΘΕΩΡΙΑ </a:t>
            </a:r>
            <a:r>
              <a:rPr lang="el" sz="4400" b="1" dirty="0">
                <a:effectLst/>
                <a:latin typeface="Josefin Sans" pitchFamily="2" charset="0"/>
                <a:ea typeface="Calibri" panose="020F0502020204030204" pitchFamily="34" charset="0"/>
                <a:cs typeface="Calibri" panose="020F0502020204030204" pitchFamily="34" charset="0"/>
              </a:rPr>
              <a:t>: </a:t>
            </a:r>
            <a:r>
              <a:rPr lang="el" sz="4400" dirty="0">
                <a:effectLst/>
                <a:latin typeface="Josefin Sans" pitchFamily="2" charset="0"/>
                <a:ea typeface="Calibri" panose="020F0502020204030204" pitchFamily="34" charset="0"/>
                <a:cs typeface="Calibri" panose="020F0502020204030204" pitchFamily="34" charset="0"/>
              </a:rPr>
              <a:t>Η πιο βασική δεξιότητα στη διαδικασία της επικοινωνίας και της παροχής βοήθειας, είναι η ικανότητά μας να ακούμε προσεκτικά ο ένας τον άλλον (Ivey, Gluckstern &amp; Ivey, 1996). Η προσεκτική ακρόαση, σύμφωνα με τη Δημοπούλου (2011, 213), που καταδεικνύεται στην πολιτισμική και κοινωνικά κατάλληλη λεκτική και μη λεκτική συμπεριφορά του ακροατή, δείχνει στον ομιλητή ότι είστε πραγματικά μαζί του και ότι ενδιαφέρεστε να ακούσετε αυτό που πρέπει να λένε. Εκτός από αυτή τη θεραπευτική αξία, </a:t>
            </a:r>
            <a:r>
              <a:rPr lang="el" sz="4400" dirty="0">
                <a:latin typeface="Josefin Sans" pitchFamily="2" charset="0"/>
                <a:ea typeface="Calibri" panose="020F0502020204030204" pitchFamily="34" charset="0"/>
                <a:cs typeface="Calibri" panose="020F0502020204030204" pitchFamily="34" charset="0"/>
              </a:rPr>
              <a:t>είναι επίσης μια πρακτική που βασίζεται σε δεξιότητες που </a:t>
            </a:r>
            <a:r>
              <a:rPr lang="el" sz="4400" dirty="0">
                <a:effectLst/>
                <a:latin typeface="Josefin Sans" pitchFamily="2" charset="0"/>
                <a:ea typeface="Calibri" panose="020F0502020204030204" pitchFamily="34" charset="0"/>
                <a:cs typeface="Calibri" panose="020F0502020204030204" pitchFamily="34" charset="0"/>
              </a:rPr>
              <a:t>συμβάλλει στην ενίσχυση της αυτοπεποίθησης και της αυτοεκτίμησης του ομιλητή </a:t>
            </a:r>
            <a:r>
              <a:rPr lang="el" sz="4400" dirty="0">
                <a:latin typeface="Josefin Sans" pitchFamily="2" charset="0"/>
                <a:ea typeface="Calibri" panose="020F0502020204030204" pitchFamily="34" charset="0"/>
                <a:cs typeface="Calibri" panose="020F0502020204030204" pitchFamily="34" charset="0"/>
              </a:rPr>
              <a:t>.</a:t>
            </a:r>
            <a:r>
              <a:rPr lang="el" sz="4400" dirty="0">
                <a:latin typeface="Josefin Sans" pitchFamily="2" charset="0"/>
                <a:ea typeface="Calibri" panose="020F0502020204030204" pitchFamily="34" charset="0"/>
                <a:cs typeface="Arial" panose="020B0604020202020204" pitchFamily="34" charset="0"/>
              </a:rPr>
              <a:t> </a:t>
            </a:r>
            <a:r>
              <a:rPr lang="el" sz="4400" dirty="0">
                <a:effectLst/>
                <a:latin typeface="Josefin Sans" pitchFamily="2" charset="0"/>
                <a:ea typeface="Calibri" panose="020F0502020204030204" pitchFamily="34" charset="0"/>
                <a:cs typeface="Calibri" panose="020F0502020204030204" pitchFamily="34" charset="0"/>
              </a:rPr>
              <a:t>Ακούγοντας προσεκτικά σύμφωνα με τους Ivey, Gluckstern και Ivey (1996) που αποτελείται από τέσσερις διαστάσεις:</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4400" b="1" dirty="0">
                <a:effectLst/>
                <a:latin typeface="Josefin Sans" pitchFamily="2" charset="0"/>
                <a:ea typeface="Calibri" panose="020F0502020204030204" pitchFamily="34" charset="0"/>
                <a:cs typeface="Calibri" panose="020F0502020204030204" pitchFamily="34" charset="0"/>
              </a:rPr>
              <a:t>1.</a:t>
            </a:r>
            <a:r>
              <a:rPr lang="el" sz="4400" dirty="0">
                <a:effectLst/>
                <a:latin typeface="Josefin Sans" pitchFamily="2" charset="0"/>
                <a:ea typeface="Calibri" panose="020F0502020204030204" pitchFamily="34" charset="0"/>
                <a:cs typeface="Calibri" panose="020F0502020204030204" pitchFamily="34" charset="0"/>
              </a:rPr>
              <a:t> </a:t>
            </a:r>
            <a:r>
              <a:rPr lang="el" sz="4400" u="sng" dirty="0">
                <a:effectLst/>
                <a:latin typeface="Josefin Sans" pitchFamily="2" charset="0"/>
                <a:ea typeface="Calibri" panose="020F0502020204030204" pitchFamily="34" charset="0"/>
                <a:cs typeface="Calibri" panose="020F0502020204030204" pitchFamily="34" charset="0"/>
              </a:rPr>
              <a:t>Επαφή με τα μάτια </a:t>
            </a:r>
            <a:r>
              <a:rPr lang="el" sz="4400" dirty="0">
                <a:effectLst/>
                <a:latin typeface="Josefin Sans" pitchFamily="2" charset="0"/>
                <a:ea typeface="Calibri" panose="020F0502020204030204" pitchFamily="34" charset="0"/>
                <a:cs typeface="Calibri" panose="020F0502020204030204" pitchFamily="34" charset="0"/>
              </a:rPr>
              <a:t>: εστίαση του βλέμματος στο άτομο που μιλά.</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4400" b="1" dirty="0">
                <a:effectLst/>
                <a:latin typeface="Josefin Sans" pitchFamily="2" charset="0"/>
                <a:ea typeface="Calibri" panose="020F0502020204030204" pitchFamily="34" charset="0"/>
                <a:cs typeface="Calibri" panose="020F0502020204030204" pitchFamily="34" charset="0"/>
              </a:rPr>
              <a:t>2 </a:t>
            </a:r>
            <a:r>
              <a:rPr lang="el" sz="4400" dirty="0">
                <a:effectLst/>
                <a:latin typeface="Josefin Sans" pitchFamily="2" charset="0"/>
                <a:ea typeface="Calibri" panose="020F0502020204030204" pitchFamily="34" charset="0"/>
                <a:cs typeface="Calibri" panose="020F0502020204030204" pitchFamily="34" charset="0"/>
              </a:rPr>
              <a:t>. </a:t>
            </a:r>
            <a:r>
              <a:rPr lang="el" sz="4400" u="sng" dirty="0">
                <a:effectLst/>
                <a:latin typeface="Josefin Sans" pitchFamily="2" charset="0"/>
                <a:ea typeface="Calibri" panose="020F0502020204030204" pitchFamily="34" charset="0"/>
                <a:cs typeface="Calibri" panose="020F0502020204030204" pitchFamily="34" charset="0"/>
              </a:rPr>
              <a:t>Γλώσσα του σώματος </a:t>
            </a:r>
            <a:r>
              <a:rPr lang="el" sz="4400" dirty="0">
                <a:effectLst/>
                <a:latin typeface="Josefin Sans" pitchFamily="2" charset="0"/>
                <a:ea typeface="Calibri" panose="020F0502020204030204" pitchFamily="34" charset="0"/>
                <a:cs typeface="Calibri" panose="020F0502020204030204" pitchFamily="34" charset="0"/>
              </a:rPr>
              <a:t>: που επικοινωνεί στον άλλον ότι είμαστε έτοιμοι να τον ακούσουμε.</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4400" b="1" dirty="0">
                <a:effectLst/>
                <a:latin typeface="Josefin Sans" pitchFamily="2" charset="0"/>
                <a:ea typeface="Calibri" panose="020F0502020204030204" pitchFamily="34" charset="0"/>
                <a:cs typeface="Calibri" panose="020F0502020204030204" pitchFamily="34" charset="0"/>
              </a:rPr>
              <a:t>3 </a:t>
            </a:r>
            <a:r>
              <a:rPr lang="el" sz="4400" dirty="0">
                <a:effectLst/>
                <a:latin typeface="Josefin Sans" pitchFamily="2" charset="0"/>
                <a:ea typeface="Calibri" panose="020F0502020204030204" pitchFamily="34" charset="0"/>
                <a:cs typeface="Calibri" panose="020F0502020204030204" pitchFamily="34" charset="0"/>
              </a:rPr>
              <a:t>. </a:t>
            </a:r>
            <a:r>
              <a:rPr lang="el" sz="4400" u="sng" dirty="0">
                <a:effectLst/>
                <a:latin typeface="Josefin Sans" pitchFamily="2" charset="0"/>
                <a:ea typeface="Calibri" panose="020F0502020204030204" pitchFamily="34" charset="0"/>
                <a:cs typeface="Calibri" panose="020F0502020204030204" pitchFamily="34" charset="0"/>
              </a:rPr>
              <a:t>Το φωνητικό στυλ </a:t>
            </a:r>
            <a:r>
              <a:rPr lang="el" sz="4400" dirty="0">
                <a:effectLst/>
                <a:latin typeface="Josefin Sans" pitchFamily="2" charset="0"/>
                <a:ea typeface="Calibri" panose="020F0502020204030204" pitchFamily="34" charset="0"/>
                <a:cs typeface="Calibri" panose="020F0502020204030204" pitchFamily="34" charset="0"/>
              </a:rPr>
              <a:t>: ο τόνος, ο ρυθμός, ο τόνος και η ένταση της φωνής μας υποδεικνύουν αν ακούμε πραγματικά τον ομιλητή.</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4400" b="1" dirty="0">
                <a:effectLst/>
                <a:latin typeface="Josefin Sans" pitchFamily="2" charset="0"/>
                <a:ea typeface="Calibri" panose="020F0502020204030204" pitchFamily="34" charset="0"/>
                <a:cs typeface="Calibri" panose="020F0502020204030204" pitchFamily="34" charset="0"/>
              </a:rPr>
              <a:t>4.</a:t>
            </a:r>
            <a:r>
              <a:rPr lang="el" sz="4400" dirty="0">
                <a:effectLst/>
                <a:latin typeface="Josefin Sans" pitchFamily="2" charset="0"/>
                <a:ea typeface="Calibri" panose="020F0502020204030204" pitchFamily="34" charset="0"/>
                <a:cs typeface="Calibri" panose="020F0502020204030204" pitchFamily="34" charset="0"/>
              </a:rPr>
              <a:t> </a:t>
            </a:r>
            <a:r>
              <a:rPr lang="el" sz="4400" u="sng" dirty="0">
                <a:effectLst/>
                <a:latin typeface="Josefin Sans" pitchFamily="2" charset="0"/>
                <a:ea typeface="Calibri" panose="020F0502020204030204" pitchFamily="34" charset="0"/>
                <a:cs typeface="Calibri" panose="020F0502020204030204" pitchFamily="34" charset="0"/>
              </a:rPr>
              <a:t>Η λεκτική ακολουθία </a:t>
            </a:r>
            <a:r>
              <a:rPr lang="el" sz="4400" dirty="0">
                <a:effectLst/>
                <a:latin typeface="Josefin Sans" pitchFamily="2" charset="0"/>
                <a:ea typeface="Calibri" panose="020F0502020204030204" pitchFamily="34" charset="0"/>
                <a:cs typeface="Calibri" panose="020F0502020204030204" pitchFamily="34" charset="0"/>
              </a:rPr>
              <a:t>: η ικανότητα να μένει κανείς στο θέμα, χωρίς διακοπή ή ανησυχία για τις απαντήσεις.</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4400" b="1" dirty="0">
                <a:solidFill>
                  <a:srgbClr val="FFC652"/>
                </a:solidFill>
                <a:effectLst/>
                <a:latin typeface="Josefin Sans" pitchFamily="2" charset="0"/>
                <a:ea typeface="Calibri" panose="020F0502020204030204" pitchFamily="34" charset="0"/>
                <a:cs typeface="Calibri" panose="020F0502020204030204" pitchFamily="34" charset="0"/>
              </a:rPr>
              <a:t>ΠΡΑΚΤΙΚΗ </a:t>
            </a:r>
            <a:r>
              <a:rPr lang="el" sz="4400" b="1" dirty="0">
                <a:effectLst/>
                <a:latin typeface="Josefin Sans" pitchFamily="2" charset="0"/>
                <a:ea typeface="Calibri" panose="020F0502020204030204" pitchFamily="34" charset="0"/>
                <a:cs typeface="Calibri" panose="020F0502020204030204" pitchFamily="34" charset="0"/>
              </a:rPr>
              <a:t>: Η διαδικασία ακρόασης είναι η κατανόηση του τι </a:t>
            </a:r>
            <a:r>
              <a:rPr lang="el" sz="4400" dirty="0">
                <a:latin typeface="Josefin Sans" pitchFamily="2" charset="0"/>
                <a:ea typeface="Calibri" panose="020F0502020204030204" pitchFamily="34" charset="0"/>
                <a:cs typeface="Calibri" panose="020F0502020204030204" pitchFamily="34" charset="0"/>
              </a:rPr>
              <a:t>έχει ακούσει </a:t>
            </a:r>
            <a:r>
              <a:rPr lang="el" sz="4400" dirty="0">
                <a:effectLst/>
                <a:latin typeface="Josefin Sans" pitchFamily="2" charset="0"/>
                <a:ea typeface="Calibri" panose="020F0502020204030204" pitchFamily="34" charset="0"/>
                <a:cs typeface="Calibri" panose="020F0502020204030204" pitchFamily="34" charset="0"/>
              </a:rPr>
              <a:t>ο δάσκαλος/εκπαιδευτής . Η κατανόηση «απευθύνεται στην ικανότητα αποκωδικοποίησης ενός μηνύματος, δίνοντάς του το κατάλληλο νόημα» (Verderber, 1998, 202). Η ενεργητική ακρόαση απαιτεί μια λεκτική, συνήθως προφορική αλληλεπίδραση με τον ομιλητή που βασίζεται στην προσεκτική παρακολούθηση του τι λέει και τι εκφράζει το άτομο μέσω της μη λεκτικής επικοινωνίας. </a:t>
            </a:r>
            <a:r>
              <a:rPr lang="el" sz="4400" dirty="0">
                <a:latin typeface="Josefin Sans" pitchFamily="2" charset="0"/>
                <a:ea typeface="Calibri" panose="020F0502020204030204" pitchFamily="34" charset="0"/>
                <a:cs typeface="Calibri" panose="020F0502020204030204" pitchFamily="34" charset="0"/>
              </a:rPr>
              <a:t>Η δραστηριότητα ενεργητικής ακρόασης επιτρέπει στον δάσκαλο/εκπαιδευτή να παραφράσει τις πληροφορίες για να εξασφαλίσει σαφήνεια και κατανόηση και </a:t>
            </a:r>
            <a:r>
              <a:rPr lang="el" sz="4400" dirty="0">
                <a:effectLst/>
                <a:latin typeface="Josefin Sans" pitchFamily="2" charset="0"/>
                <a:ea typeface="Calibri" panose="020F0502020204030204" pitchFamily="34" charset="0"/>
                <a:cs typeface="Calibri" panose="020F0502020204030204" pitchFamily="34" charset="0"/>
              </a:rPr>
              <a:t>κατευνάζει τις συναισθηματικές ανάγκες του ομιλητή. </a:t>
            </a:r>
            <a:r>
              <a:rPr lang="el" sz="4400" dirty="0">
                <a:latin typeface="Josefin Sans" pitchFamily="2" charset="0"/>
                <a:ea typeface="Calibri" panose="020F0502020204030204" pitchFamily="34" charset="0"/>
                <a:cs typeface="Calibri" panose="020F0502020204030204" pitchFamily="34" charset="0"/>
              </a:rPr>
              <a:t>Ο </a:t>
            </a:r>
            <a:r>
              <a:rPr lang="el" sz="4400" dirty="0">
                <a:effectLst/>
                <a:latin typeface="Josefin Sans" pitchFamily="2" charset="0"/>
                <a:ea typeface="Calibri" panose="020F0502020204030204" pitchFamily="34" charset="0"/>
                <a:cs typeface="Calibri" panose="020F0502020204030204" pitchFamily="34" charset="0"/>
              </a:rPr>
              <a:t>δάσκαλος/εκπαιδευτής δεν μειώνει τα συναισθήματα ούτε κρίνει με βάση αυτά που λέγονται, υπάρχει σαφής αποδοχή της δήλωσης/συζήτησης.</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4400" b="1" dirty="0">
                <a:solidFill>
                  <a:srgbClr val="FFC652"/>
                </a:solidFill>
                <a:effectLst/>
                <a:latin typeface="Josefin Sans" pitchFamily="2" charset="0"/>
                <a:ea typeface="Calibri" panose="020F0502020204030204" pitchFamily="34" charset="0"/>
                <a:cs typeface="Calibri" panose="020F0502020204030204" pitchFamily="34" charset="0"/>
              </a:rPr>
              <a:t>ΕΠΙΠΤΩΣΗ</a:t>
            </a:r>
            <a:r>
              <a:rPr lang="el" sz="4400" b="1" dirty="0">
                <a:effectLst/>
                <a:latin typeface="Josefin Sans" pitchFamily="2" charset="0"/>
                <a:ea typeface="Calibri" panose="020F0502020204030204" pitchFamily="34" charset="0"/>
                <a:cs typeface="Calibri" panose="020F0502020204030204" pitchFamily="34" charset="0"/>
              </a:rPr>
              <a:t>  </a:t>
            </a:r>
            <a:r>
              <a:rPr lang="el" sz="4400" b="1" dirty="0">
                <a:latin typeface="Josefin Sans" pitchFamily="2" charset="0"/>
                <a:ea typeface="Calibri" panose="020F0502020204030204" pitchFamily="34" charset="0"/>
                <a:cs typeface="Calibri" panose="020F0502020204030204" pitchFamily="34" charset="0"/>
              </a:rPr>
              <a:t>: </a:t>
            </a:r>
            <a:r>
              <a:rPr lang="el" sz="4400" dirty="0">
                <a:effectLst/>
                <a:latin typeface="Josefin Sans" pitchFamily="2" charset="0"/>
                <a:ea typeface="Calibri" panose="020F0502020204030204" pitchFamily="34" charset="0"/>
                <a:cs typeface="Calibri" panose="020F0502020204030204" pitchFamily="34" charset="0"/>
              </a:rPr>
              <a:t>Η μέτρηση του αντίκτυπου μπορεί να πραγματοποιηθεί με ένα φύλλο εργασίας-ερωτηματολόγιο στο τέλος μιας ενότητας/δραστηριότητας, με ερωτήσεις ανοιχτού ή κλειστού τύπου, γραμμένες από τον εκπαιδευτικό και καλύπτει τα </a:t>
            </a:r>
            <a:r>
              <a:rPr lang="el" sz="4400" dirty="0">
                <a:solidFill>
                  <a:schemeClr val="tx1"/>
                </a:solidFill>
                <a:latin typeface="Josefin Sans" pitchFamily="2" charset="0"/>
                <a:ea typeface="Calibri" panose="020F0502020204030204" pitchFamily="34" charset="0"/>
                <a:cs typeface="Calibri" panose="020F0502020204030204" pitchFamily="34" charset="0"/>
              </a:rPr>
              <a:t>θέματα</a:t>
            </a:r>
            <a:r>
              <a:rPr lang="el" sz="4400" dirty="0">
                <a:solidFill>
                  <a:schemeClr val="tx1"/>
                </a:solidFill>
                <a:effectLst/>
                <a:latin typeface="Josefin Sans" pitchFamily="2" charset="0"/>
                <a:ea typeface="Calibri" panose="020F0502020204030204" pitchFamily="34" charset="0"/>
                <a:cs typeface="Calibri" panose="020F0502020204030204" pitchFamily="34" charset="0"/>
              </a:rPr>
              <a:t> </a:t>
            </a:r>
            <a:r>
              <a:rPr lang="el" sz="4400" dirty="0">
                <a:effectLst/>
                <a:latin typeface="Josefin Sans" pitchFamily="2" charset="0"/>
                <a:ea typeface="Calibri" panose="020F0502020204030204" pitchFamily="34" charset="0"/>
                <a:cs typeface="Calibri" panose="020F0502020204030204" pitchFamily="34" charset="0"/>
              </a:rPr>
              <a:t>επιλέγει να αξιολογήσει. </a:t>
            </a:r>
            <a:r>
              <a:rPr lang="el" sz="4400" dirty="0">
                <a:solidFill>
                  <a:schemeClr val="tx1"/>
                </a:solidFill>
                <a:effectLst/>
                <a:latin typeface="Josefin Sans" pitchFamily="2" charset="0"/>
                <a:ea typeface="Calibri" panose="020F0502020204030204" pitchFamily="34" charset="0"/>
                <a:cs typeface="Calibri" panose="020F0502020204030204" pitchFamily="34" charset="0"/>
              </a:rPr>
              <a:t>Επιπλέον, οι εκπαιδευτικοί πρέπει να </a:t>
            </a:r>
            <a:r>
              <a:rPr lang="el" sz="4400" dirty="0">
                <a:solidFill>
                  <a:schemeClr val="tx1"/>
                </a:solidFill>
                <a:latin typeface="Josefin Sans" pitchFamily="2" charset="0"/>
                <a:ea typeface="Calibri" panose="020F0502020204030204" pitchFamily="34" charset="0"/>
                <a:cs typeface="Calibri" panose="020F0502020204030204" pitchFamily="34" charset="0"/>
              </a:rPr>
              <a:t>εισάγουν </a:t>
            </a:r>
            <a:r>
              <a:rPr lang="el" sz="4400" dirty="0">
                <a:solidFill>
                  <a:schemeClr val="tx1"/>
                </a:solidFill>
                <a:effectLst/>
                <a:latin typeface="Josefin Sans" pitchFamily="2" charset="0"/>
                <a:ea typeface="Calibri" panose="020F0502020204030204" pitchFamily="34" charset="0"/>
                <a:cs typeface="Calibri" panose="020F0502020204030204" pitchFamily="34" charset="0"/>
              </a:rPr>
              <a:t>ένα αναστοχαστικό ημερολόγιο που θα συμπληρώνουν οι εκπαιδευόμενοι στο μάθημα αναφέροντας τη μάθησή τους, τις δυσκολίες τους, την αυτοαξιολόγησή τους και τη συνεχή επικοινωνία μέσω αυτού με τον δάσκαλο </a:t>
            </a:r>
            <a:r>
              <a:rPr lang="el" sz="4400" dirty="0">
                <a:effectLst/>
                <a:latin typeface="Josefin Sans" pitchFamily="2" charset="0"/>
                <a:ea typeface="Calibri" panose="020F0502020204030204" pitchFamily="34" charset="0"/>
                <a:cs typeface="Calibri" panose="020F0502020204030204" pitchFamily="34" charset="0"/>
              </a:rPr>
              <a:t>. Επομένως </a:t>
            </a:r>
            <a:r>
              <a:rPr lang="el" sz="4400" dirty="0">
                <a:solidFill>
                  <a:schemeClr val="tx1"/>
                </a:solidFill>
                <a:effectLst/>
                <a:latin typeface="Josefin Sans" pitchFamily="2" charset="0"/>
                <a:ea typeface="Calibri" panose="020F0502020204030204" pitchFamily="34" charset="0"/>
                <a:cs typeface="Calibri" panose="020F0502020204030204" pitchFamily="34" charset="0"/>
              </a:rPr>
              <a:t>, απαιτείται </a:t>
            </a:r>
            <a:r>
              <a:rPr lang="el" sz="4400" dirty="0">
                <a:solidFill>
                  <a:schemeClr val="tx1"/>
                </a:solidFill>
                <a:latin typeface="Josefin Sans" pitchFamily="2" charset="0"/>
                <a:ea typeface="Calibri" panose="020F0502020204030204" pitchFamily="34" charset="0"/>
                <a:cs typeface="Calibri" panose="020F0502020204030204" pitchFamily="34" charset="0"/>
              </a:rPr>
              <a:t>έντυπο και διαδικτυακό </a:t>
            </a:r>
            <a:r>
              <a:rPr lang="el" sz="4400" dirty="0">
                <a:solidFill>
                  <a:schemeClr val="tx1"/>
                </a:solidFill>
                <a:effectLst/>
                <a:latin typeface="Josefin Sans" pitchFamily="2" charset="0"/>
                <a:ea typeface="Calibri" panose="020F0502020204030204" pitchFamily="34" charset="0"/>
                <a:cs typeface="Calibri" panose="020F0502020204030204" pitchFamily="34" charset="0"/>
              </a:rPr>
              <a:t>υλικό </a:t>
            </a:r>
            <a:r>
              <a:rPr lang="el" sz="4400" dirty="0">
                <a:solidFill>
                  <a:schemeClr val="tx1"/>
                </a:solidFill>
                <a:latin typeface="Josefin Sans" pitchFamily="2" charset="0"/>
                <a:ea typeface="Calibri" panose="020F0502020204030204" pitchFamily="34" charset="0"/>
                <a:cs typeface="Calibri" panose="020F0502020204030204" pitchFamily="34" charset="0"/>
              </a:rPr>
              <a:t>προκειμένου </a:t>
            </a:r>
            <a:r>
              <a:rPr lang="el" sz="4400" dirty="0">
                <a:solidFill>
                  <a:schemeClr val="tx1"/>
                </a:solidFill>
                <a:effectLst/>
                <a:latin typeface="Josefin Sans" pitchFamily="2" charset="0"/>
                <a:ea typeface="Calibri" panose="020F0502020204030204" pitchFamily="34" charset="0"/>
                <a:cs typeface="Calibri" panose="020F0502020204030204" pitchFamily="34" charset="0"/>
              </a:rPr>
              <a:t>να αναπτυχθεί ένα κλίμα κατανόησης μεταξύ όλων των συμμετεχόντων, εκείνων με ή χωρίς προβλήματα ψυχικής υγείας </a:t>
            </a:r>
            <a:r>
              <a:rPr lang="el" sz="4400" dirty="0">
                <a:solidFill>
                  <a:schemeClr val="tx1"/>
                </a:solidFill>
                <a:latin typeface="Josefin Sans" pitchFamily="2" charset="0"/>
                <a:ea typeface="Calibri" panose="020F0502020204030204" pitchFamily="34" charset="0"/>
                <a:cs typeface="Calibri" panose="020F0502020204030204" pitchFamily="34" charset="0"/>
              </a:rPr>
              <a:t>.</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4400" u="sng" dirty="0">
                <a:effectLst/>
                <a:latin typeface="Josefin Sans" pitchFamily="2" charset="0"/>
                <a:ea typeface="Calibri" panose="020F0502020204030204" pitchFamily="34" charset="0"/>
                <a:cs typeface="Calibri" panose="020F0502020204030204" pitchFamily="34" charset="0"/>
              </a:rPr>
              <a:t>Πηγή </a:t>
            </a:r>
            <a:r>
              <a:rPr lang="el" sz="4400" u="sng" dirty="0">
                <a:solidFill>
                  <a:schemeClr val="tx1"/>
                </a:solidFill>
                <a:effectLst/>
                <a:latin typeface="Josefin Sans" pitchFamily="2" charset="0"/>
                <a:ea typeface="Calibri" panose="020F0502020204030204" pitchFamily="34" charset="0"/>
                <a:cs typeface="Calibri" panose="020F0502020204030204" pitchFamily="34" charset="0"/>
              </a:rPr>
              <a:t>: ( </a:t>
            </a:r>
            <a:r>
              <a:rPr lang="el" sz="4400" u="sng" dirty="0">
                <a:solidFill>
                  <a:schemeClr val="tx1"/>
                </a:solidFill>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http://www.moec.gov.cy/aethee/synedria/2014_teliko/2014_06_26_handbook_greek.pdf </a:t>
            </a:r>
            <a:r>
              <a:rPr lang="el" sz="4400" u="sng"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4400" u="sng" dirty="0">
              <a:solidFill>
                <a:schemeClr val="tx1"/>
              </a:solidFill>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endParaRPr lang="en-US" sz="4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E36285E9-0ED9-4CEC-A16D-6A5E3C69E951}"/>
              </a:ext>
            </a:extLst>
          </p:cNvPr>
          <p:cNvSpPr>
            <a:spLocks noGrp="1"/>
          </p:cNvSpPr>
          <p:nvPr>
            <p:ph type="body" sz="quarter" idx="17"/>
          </p:nvPr>
        </p:nvSpPr>
        <p:spPr>
          <a:xfrm>
            <a:off x="522768" y="1"/>
            <a:ext cx="4070497" cy="595085"/>
          </a:xfrm>
        </p:spPr>
        <p:txBody>
          <a:bodyPr/>
          <a:lstStyle/>
          <a:p>
            <a:r>
              <a:rPr lang="el" sz="4800" dirty="0">
                <a:effectLst>
                  <a:outerShdw blurRad="38100" dist="38100" dir="2700000" algn="tl">
                    <a:srgbClr val="000000">
                      <a:alpha val="43137"/>
                    </a:srgbClr>
                  </a:outerShdw>
                </a:effectLst>
              </a:rPr>
              <a:t>Κατανόηση</a:t>
            </a:r>
          </a:p>
        </p:txBody>
      </p:sp>
    </p:spTree>
    <p:extLst>
      <p:ext uri="{BB962C8B-B14F-4D97-AF65-F5344CB8AC3E}">
        <p14:creationId xmlns:p14="http://schemas.microsoft.com/office/powerpoint/2010/main" val="28787129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926D0-E184-44F6-B1E2-C502F2C17D07}"/>
              </a:ext>
            </a:extLst>
          </p:cNvPr>
          <p:cNvSpPr>
            <a:spLocks noGrp="1"/>
          </p:cNvSpPr>
          <p:nvPr>
            <p:ph type="body" sz="quarter" idx="16"/>
          </p:nvPr>
        </p:nvSpPr>
        <p:spPr>
          <a:xfrm>
            <a:off x="477580" y="815968"/>
            <a:ext cx="10931155" cy="6378207"/>
          </a:xfrm>
        </p:spPr>
        <p:txBody>
          <a:bodyPr>
            <a:normAutofit fontScale="25000" lnSpcReduction="20000"/>
          </a:bodyPr>
          <a:lstStyle/>
          <a:p>
            <a:pPr algn="just">
              <a:lnSpc>
                <a:spcPct val="170000"/>
              </a:lnSpc>
              <a:spcAft>
                <a:spcPts val="800"/>
              </a:spcAft>
            </a:pPr>
            <a:r>
              <a:rPr lang="el" sz="4800" b="1" dirty="0">
                <a:solidFill>
                  <a:srgbClr val="FFC652"/>
                </a:solidFill>
                <a:effectLst/>
                <a:latin typeface="Josefin Sans" pitchFamily="2" charset="0"/>
                <a:ea typeface="Calibri" panose="020F0502020204030204" pitchFamily="34" charset="0"/>
                <a:cs typeface="Calibri" panose="020F0502020204030204" pitchFamily="34" charset="0"/>
              </a:rPr>
              <a:t>ΘΕΩΡΙΑ </a:t>
            </a:r>
            <a:r>
              <a:rPr lang="el" sz="4800" b="1" dirty="0">
                <a:effectLst/>
                <a:latin typeface="Josefin Sans" pitchFamily="2" charset="0"/>
                <a:ea typeface="Calibri" panose="020F0502020204030204" pitchFamily="34" charset="0"/>
                <a:cs typeface="Calibri" panose="020F0502020204030204" pitchFamily="34" charset="0"/>
              </a:rPr>
              <a:t>: Η γνωστική </a:t>
            </a:r>
            <a:r>
              <a:rPr lang="el" sz="4800" dirty="0">
                <a:effectLst/>
                <a:latin typeface="Josefin Sans" pitchFamily="2" charset="0"/>
                <a:ea typeface="Calibri" panose="020F0502020204030204" pitchFamily="34" charset="0"/>
                <a:cs typeface="Calibri" panose="020F0502020204030204" pitchFamily="34" charset="0"/>
              </a:rPr>
              <a:t>ευελιξία είναι μια έννοια της προαγωγής της ψυχικής υγείας. Η γνωστική ευελιξία ορίζεται ως «η επίγνωση ότι σε οποιαδήποτε κατάσταση υπάρχουν διαθέσιμες επιλογές και εναλλακτικές λύσεις, η προθυμία να είσαι ευέλικτος και να προσαρμοστείς σε καταστάσεις και η ικανότητα να είσαι ευέλικτος (Kim &amp; Omizo, 2006), και είναι τοποθετημένο να είναι σχετίζεται με θετική ψυχική υγεία.</a:t>
            </a:r>
            <a:endParaRPr lang="en-US" sz="48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4800" b="1" dirty="0">
                <a:solidFill>
                  <a:srgbClr val="FFC652"/>
                </a:solidFill>
                <a:effectLst/>
                <a:latin typeface="Josefin Sans" pitchFamily="2" charset="0"/>
                <a:ea typeface="Calibri" panose="020F0502020204030204" pitchFamily="34" charset="0"/>
                <a:cs typeface="Calibri" panose="020F0502020204030204" pitchFamily="34" charset="0"/>
              </a:rPr>
              <a:t>ΠΡΑΚΤΙΚΗ: </a:t>
            </a:r>
            <a:r>
              <a:rPr lang="el" sz="4800" dirty="0">
                <a:effectLst/>
                <a:latin typeface="Josefin Sans" pitchFamily="2" charset="0"/>
                <a:ea typeface="Calibri" panose="020F0502020204030204" pitchFamily="34" charset="0"/>
                <a:cs typeface="Calibri" panose="020F0502020204030204" pitchFamily="34" charset="0"/>
              </a:rPr>
              <a:t>Ο εκπαιδευτής δημιουργεί μια ιστορία, η οποία αντικατοπτρίζει την κατάσταση </a:t>
            </a:r>
            <a:r>
              <a:rPr lang="el" sz="4800" dirty="0">
                <a:latin typeface="Josefin Sans" pitchFamily="2" charset="0"/>
                <a:ea typeface="Calibri" panose="020F0502020204030204" pitchFamily="34" charset="0"/>
                <a:cs typeface="Calibri" panose="020F0502020204030204" pitchFamily="34" charset="0"/>
              </a:rPr>
              <a:t>για ανάλυση </a:t>
            </a:r>
            <a:r>
              <a:rPr lang="el" sz="4800" dirty="0">
                <a:effectLst/>
                <a:latin typeface="Josefin Sans" pitchFamily="2" charset="0"/>
                <a:ea typeface="Calibri" panose="020F0502020204030204" pitchFamily="34" charset="0"/>
                <a:cs typeface="Calibri" panose="020F0502020204030204" pitchFamily="34" charset="0"/>
              </a:rPr>
              <a:t>. Οι θέσεις και το περιεχόμενο των ρόλων οδηγούν είτε σε αντιφάσεις είτε σε σύγκρουση. Ο εκπαιδευτικός θα παρουσιάσει το πλαίσιο της ιστορίας και θα δώσει πληροφορίες για </a:t>
            </a:r>
            <a:r>
              <a:rPr lang="el" sz="4800" dirty="0">
                <a:latin typeface="Josefin Sans" pitchFamily="2" charset="0"/>
                <a:ea typeface="Calibri" panose="020F0502020204030204" pitchFamily="34" charset="0"/>
                <a:cs typeface="Calibri" panose="020F0502020204030204" pitchFamily="34" charset="0"/>
              </a:rPr>
              <a:t>κάθε </a:t>
            </a:r>
            <a:r>
              <a:rPr lang="el" sz="4800" dirty="0">
                <a:effectLst/>
                <a:latin typeface="Josefin Sans" pitchFamily="2" charset="0"/>
                <a:ea typeface="Calibri" panose="020F0502020204030204" pitchFamily="34" charset="0"/>
                <a:cs typeface="Calibri" panose="020F0502020204030204" pitchFamily="34" charset="0"/>
              </a:rPr>
              <a:t>ρόλο. Στη συνέχεια αφηγείται η ιστορία για να απαντηθούν σχετικές διευκρινιστικές ερωτήσεις. Ζητείται από τους συμμετέχοντες να επιλέξουν τους ρόλους, κάθε ρόλος μπορεί να «παιχτεί» από περισσότερα από ένα άτομα, για να δοθεί η ευκαιρία να αναπαραστήσουν όλες τις «εσωτερικές απόψεις» και τα διλήμματα, που υποθέτουμε ότι έχει ο παίκτης. Ο προπονητής ενηλίκων</a:t>
            </a:r>
            <a:r>
              <a:rPr lang="el" sz="4800" dirty="0">
                <a:latin typeface="Josefin Sans" pitchFamily="2" charset="0"/>
                <a:ea typeface="Calibri" panose="020F0502020204030204" pitchFamily="34" charset="0"/>
                <a:cs typeface="Calibri" panose="020F0502020204030204" pitchFamily="34" charset="0"/>
              </a:rPr>
              <a:t> </a:t>
            </a:r>
            <a:r>
              <a:rPr lang="el" sz="4800" dirty="0">
                <a:effectLst/>
                <a:latin typeface="Josefin Sans" pitchFamily="2" charset="0"/>
                <a:ea typeface="Calibri" panose="020F0502020204030204" pitchFamily="34" charset="0"/>
                <a:cs typeface="Calibri" panose="020F0502020204030204" pitchFamily="34" charset="0"/>
              </a:rPr>
              <a:t>ζητά από </a:t>
            </a:r>
            <a:r>
              <a:rPr lang="el" sz="4800" dirty="0">
                <a:latin typeface="Josefin Sans" pitchFamily="2" charset="0"/>
                <a:ea typeface="Calibri" panose="020F0502020204030204" pitchFamily="34" charset="0"/>
                <a:cs typeface="Calibri" panose="020F0502020204030204" pitchFamily="34" charset="0"/>
              </a:rPr>
              <a:t>κάθε μία από τις ομάδες παικτών να συναντηθούν χωριστά για να μπορέσουν να </a:t>
            </a:r>
            <a:r>
              <a:rPr lang="el" sz="4800" dirty="0">
                <a:effectLst/>
                <a:latin typeface="Josefin Sans" pitchFamily="2" charset="0"/>
                <a:ea typeface="Calibri" panose="020F0502020204030204" pitchFamily="34" charset="0"/>
                <a:cs typeface="Calibri" panose="020F0502020204030204" pitchFamily="34" charset="0"/>
              </a:rPr>
              <a:t>σκεφτούν, να αναθεωρήσουν και να σχεδιάσουν τις μελλοντικές τους ενέργειες/συμπεριφορά. </a:t>
            </a:r>
            <a:r>
              <a:rPr lang="el" sz="4800" dirty="0">
                <a:latin typeface="Josefin Sans" pitchFamily="2" charset="0"/>
                <a:ea typeface="Calibri" panose="020F0502020204030204" pitchFamily="34" charset="0"/>
                <a:cs typeface="Calibri" panose="020F0502020204030204" pitchFamily="34" charset="0"/>
              </a:rPr>
              <a:t>Ως εκ τούτου, κάθε </a:t>
            </a:r>
            <a:r>
              <a:rPr lang="el" sz="4800" dirty="0">
                <a:effectLst/>
                <a:latin typeface="Josefin Sans" pitchFamily="2" charset="0"/>
                <a:ea typeface="Calibri" panose="020F0502020204030204" pitchFamily="34" charset="0"/>
                <a:cs typeface="Calibri" panose="020F0502020204030204" pitchFamily="34" charset="0"/>
              </a:rPr>
              <a:t>«παίκτης» καλείται να αποφασίσει ποια στάση θα υιοθετήσει όταν </a:t>
            </a:r>
            <a:r>
              <a:rPr lang="el" sz="4800" dirty="0">
                <a:latin typeface="Josefin Sans" pitchFamily="2" charset="0"/>
                <a:ea typeface="Calibri" panose="020F0502020204030204" pitchFamily="34" charset="0"/>
                <a:cs typeface="Calibri" panose="020F0502020204030204" pitchFamily="34" charset="0"/>
              </a:rPr>
              <a:t>συναντηθεί στην κατάσταση</a:t>
            </a:r>
            <a:r>
              <a:rPr lang="el" sz="4800" dirty="0">
                <a:effectLst/>
                <a:latin typeface="Josefin Sans" pitchFamily="2" charset="0"/>
                <a:ea typeface="Calibri" panose="020F0502020204030204" pitchFamily="34" charset="0"/>
                <a:cs typeface="Calibri" panose="020F0502020204030204" pitchFamily="34" charset="0"/>
              </a:rPr>
              <a:t>. Οι «παίκτες» παίζουν τώρα τους χαρακτήρες της ιστορίας </a:t>
            </a:r>
            <a:r>
              <a:rPr lang="el" sz="4800" dirty="0">
                <a:latin typeface="Josefin Sans" pitchFamily="2" charset="0"/>
                <a:ea typeface="Calibri" panose="020F0502020204030204" pitchFamily="34" charset="0"/>
                <a:cs typeface="Calibri" panose="020F0502020204030204" pitchFamily="34" charset="0"/>
              </a:rPr>
              <a:t>και οι </a:t>
            </a:r>
            <a:r>
              <a:rPr lang="el" sz="4800" dirty="0">
                <a:effectLst/>
                <a:latin typeface="Josefin Sans" pitchFamily="2" charset="0"/>
                <a:ea typeface="Calibri" panose="020F0502020204030204" pitchFamily="34" charset="0"/>
                <a:cs typeface="Calibri" panose="020F0502020204030204" pitchFamily="34" charset="0"/>
              </a:rPr>
              <a:t>συμμετέχοντες μιλούν σε πρώτο πρόσωπο. Δεν τους επιτρέπεται να αναλύουν ή να σχολιάζουν ούτε τον ρόλο τους ούτε την κατάστασή τους. Το παιχνίδι ρόλων θα συνεχιστεί, ως «θεατρική κατάσταση», μέχρι να αντιμετωπιστεί το εν λόγω πρόβλημα και να βρεθεί </a:t>
            </a:r>
            <a:r>
              <a:rPr lang="el" sz="4800" dirty="0">
                <a:latin typeface="Josefin Sans" pitchFamily="2" charset="0"/>
                <a:ea typeface="Calibri" panose="020F0502020204030204" pitchFamily="34" charset="0"/>
                <a:cs typeface="Calibri" panose="020F0502020204030204" pitchFamily="34" charset="0"/>
              </a:rPr>
              <a:t>μια </a:t>
            </a:r>
            <a:r>
              <a:rPr lang="el" sz="4800" dirty="0">
                <a:effectLst/>
                <a:latin typeface="Josefin Sans" pitchFamily="2" charset="0"/>
                <a:ea typeface="Calibri" panose="020F0502020204030204" pitchFamily="34" charset="0"/>
                <a:cs typeface="Calibri" panose="020F0502020204030204" pitchFamily="34" charset="0"/>
              </a:rPr>
              <a:t>δημιουργική απάντηση. Πριν ολοκληρωθεί η άσκηση, θα πρέπει όλοι να ερωτηθούν εάν θεωρούν ότι η κατάσταση σύγκρουσης αντιμετωπίστηκε αποτελεσματικά, διαφορετικά η άσκηση θα πρέπει να συνεχιστεί. Στο τέλος ο εκπαιδευτής συζητά την </a:t>
            </a:r>
            <a:r>
              <a:rPr lang="el" sz="4800" dirty="0">
                <a:latin typeface="Josefin Sans" pitchFamily="2" charset="0"/>
                <a:ea typeface="Calibri" panose="020F0502020204030204" pitchFamily="34" charset="0"/>
                <a:cs typeface="Calibri" panose="020F0502020204030204" pitchFamily="34" charset="0"/>
              </a:rPr>
              <a:t>καταλληλότητα της άσκησης και συζήτησης και </a:t>
            </a:r>
            <a:r>
              <a:rPr lang="el" sz="4800" dirty="0">
                <a:effectLst/>
                <a:latin typeface="Josefin Sans" pitchFamily="2" charset="0"/>
                <a:ea typeface="Calibri" panose="020F0502020204030204" pitchFamily="34" charset="0"/>
                <a:cs typeface="Calibri" panose="020F0502020204030204" pitchFamily="34" charset="0"/>
              </a:rPr>
              <a:t>προχωρά στην τελική σύνθεση και συμπεράσματα.</a:t>
            </a:r>
            <a:endParaRPr lang="en-US" sz="48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4800" b="1" dirty="0">
                <a:solidFill>
                  <a:srgbClr val="FFC652"/>
                </a:solidFill>
                <a:effectLst/>
                <a:latin typeface="Josefin Sans" pitchFamily="2" charset="0"/>
                <a:ea typeface="Calibri" panose="020F0502020204030204" pitchFamily="34" charset="0"/>
                <a:cs typeface="Calibri" panose="020F0502020204030204" pitchFamily="34" charset="0"/>
              </a:rPr>
              <a:t>ΕΠΙΠΤΩΣΗ: </a:t>
            </a:r>
            <a:r>
              <a:rPr lang="el" sz="4800" dirty="0">
                <a:effectLst/>
                <a:latin typeface="Josefin Sans" pitchFamily="2" charset="0"/>
                <a:ea typeface="Calibri" panose="020F0502020204030204" pitchFamily="34" charset="0"/>
                <a:cs typeface="Calibri" panose="020F0502020204030204" pitchFamily="34" charset="0"/>
              </a:rPr>
              <a:t>Μέσα από αυτή τη διαδικασία θα φανεί η ευελιξία του εκπαιδευτή ενηλίκων καθώς και των εκπαιδευομένων. Τα μόνα εργαλεία που χρειάζονται είναι η φαντασία και η ευκολία προσαρμογής σε νέες καταστάσεις. </a:t>
            </a:r>
            <a:r>
              <a:rPr lang="el" sz="4800" dirty="0">
                <a:latin typeface="Josefin Sans" pitchFamily="2" charset="0"/>
                <a:ea typeface="Calibri" panose="020F0502020204030204" pitchFamily="34" charset="0"/>
                <a:cs typeface="Calibri" panose="020F0502020204030204" pitchFamily="34" charset="0"/>
              </a:rPr>
              <a:t>Ρίξτε μια ματιά στον παρακάτω σύνδεσμο για να δείτε </a:t>
            </a:r>
            <a:r>
              <a:rPr lang="el" sz="4800" b="0" i="0" dirty="0">
                <a:solidFill>
                  <a:srgbClr val="444444"/>
                </a:solidFill>
                <a:effectLst/>
                <a:latin typeface="Josefin Sans" pitchFamily="2" charset="0"/>
              </a:rPr>
              <a:t>ένα παιχνίδι που έχει σχεδιαστεί για να εκπαιδεύει τη γνωστική ευελιξία, μια δευτερεύουσα ικανότητα εκτελεστικών λειτουργιών. Η γνωστική ευελιξία περιλαμβάνει την αναστολή μιας προηγούμενης προοπτικής και την εξέταση μιας νέας προοπτικής (Diamond, 2013).</a:t>
            </a:r>
          </a:p>
          <a:p>
            <a:pPr algn="just">
              <a:lnSpc>
                <a:spcPct val="170000"/>
              </a:lnSpc>
              <a:spcBef>
                <a:spcPts val="600"/>
              </a:spcBef>
              <a:spcAft>
                <a:spcPts val="800"/>
              </a:spcAft>
            </a:pPr>
            <a:r>
              <a:rPr lang="el" sz="4800" b="0" i="0" dirty="0">
                <a:solidFill>
                  <a:srgbClr val="444444"/>
                </a:solidFill>
                <a:effectLst/>
                <a:latin typeface="Josefin Sans" pitchFamily="2" charset="0"/>
              </a:rPr>
              <a:t>https://create.nyu.edu/projects/smartsuite/allyoucanet/</a:t>
            </a:r>
            <a:endParaRPr lang="en-US" sz="4800" dirty="0">
              <a:effectLst/>
              <a:latin typeface="Josefin Sans" pitchFamily="2" charset="0"/>
              <a:ea typeface="Calibri" panose="020F0502020204030204" pitchFamily="34" charset="0"/>
              <a:cs typeface="Arial" panose="020B0604020202020204" pitchFamily="34" charset="0"/>
            </a:endParaRPr>
          </a:p>
          <a:p>
            <a:pPr algn="just">
              <a:lnSpc>
                <a:spcPct val="170000"/>
              </a:lnSpc>
              <a:spcBef>
                <a:spcPts val="600"/>
              </a:spcBef>
              <a:spcAft>
                <a:spcPts val="800"/>
              </a:spcAft>
            </a:pPr>
            <a:r>
              <a:rPr lang="el" sz="4800" dirty="0">
                <a:effectLst/>
                <a:latin typeface="Josefin Sans" pitchFamily="2" charset="0"/>
                <a:ea typeface="Calibri" panose="020F0502020204030204" pitchFamily="34" charset="0"/>
                <a:cs typeface="Calibri" panose="020F0502020204030204" pitchFamily="34" charset="0"/>
              </a:rPr>
              <a:t>Πηγές:( </a:t>
            </a:r>
            <a:r>
              <a:rPr lang="el" sz="4800" u="sng" dirty="0">
                <a:solidFill>
                  <a:srgbClr val="0563C1"/>
                </a:solidFill>
                <a:effectLst/>
                <a:latin typeface="Arial Narrow" panose="020B0606020202030204" pitchFamily="34" charset="0"/>
                <a:ea typeface="Calibri" panose="020F0502020204030204" pitchFamily="34" charset="0"/>
                <a:cs typeface="Calibri" panose="020F0502020204030204" pitchFamily="34" charset="0"/>
                <a:hlinkClick r:id="rId2"/>
              </a:rPr>
              <a:t>https://blogs.sch.gr/politism/files/2017/10/%CE%95%CE%BD%CE%B5%CF%81%CE%B3%CE%B7%CF%84% CE%B9%CE%BA%CE%AD%CF%82-%CE%95%CE%BA%CF%80%CE%B1%CE%B9%CE%B4%CE%B5%CF%85%CF %84%CE%B9%CE%BA%CE%AD%CF%82-%CE%A4%CE%B5%CF%87%CE%BD%CE%B9%CE%BA%CE%AD%CF% 82-%CE%91.-%CE%9A%CF%8C%CE%BA%CE%BA%CE%BF%CF%82.pdf </a:t>
            </a:r>
            <a:r>
              <a:rPr lang="el" sz="4800" dirty="0">
                <a:effectLst/>
                <a:latin typeface="Arial Narrow" panose="020B0606020202030204" pitchFamily="34" charset="0"/>
                <a:ea typeface="Calibri" panose="020F0502020204030204" pitchFamily="34" charset="0"/>
                <a:cs typeface="Calibri" panose="020F0502020204030204" pitchFamily="34" charset="0"/>
              </a:rPr>
              <a:t>)</a:t>
            </a:r>
            <a:endParaRPr lang="en-US" sz="4800" dirty="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70000"/>
              </a:lnSpc>
              <a:spcAft>
                <a:spcPts val="800"/>
              </a:spcAft>
            </a:pPr>
            <a:r>
              <a:rPr lang="el" sz="4800" dirty="0">
                <a:effectLst/>
                <a:latin typeface="Josefin Sans" pitchFamily="2" charset="0"/>
                <a:ea typeface="Calibri" panose="020F0502020204030204" pitchFamily="34" charset="0"/>
                <a:cs typeface="Calibri" panose="020F0502020204030204" pitchFamily="34" charset="0"/>
              </a:rPr>
              <a:t> </a:t>
            </a:r>
            <a:endParaRPr lang="en-US" sz="48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4497D2DB-E489-4F25-8EB1-C001B3597CBB}"/>
              </a:ext>
            </a:extLst>
          </p:cNvPr>
          <p:cNvSpPr>
            <a:spLocks noGrp="1"/>
          </p:cNvSpPr>
          <p:nvPr>
            <p:ph type="body" sz="quarter" idx="17"/>
          </p:nvPr>
        </p:nvSpPr>
        <p:spPr>
          <a:xfrm>
            <a:off x="608861" y="86095"/>
            <a:ext cx="6575715" cy="729873"/>
          </a:xfrm>
        </p:spPr>
        <p:txBody>
          <a:bodyPr/>
          <a:lstStyle/>
          <a:p>
            <a:r>
              <a:rPr lang="el" sz="4400" dirty="0"/>
              <a:t>Ευελιξία</a:t>
            </a:r>
          </a:p>
        </p:txBody>
      </p:sp>
    </p:spTree>
    <p:extLst>
      <p:ext uri="{BB962C8B-B14F-4D97-AF65-F5344CB8AC3E}">
        <p14:creationId xmlns:p14="http://schemas.microsoft.com/office/powerpoint/2010/main" val="289193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l" dirty="0"/>
              <a:t>ΠΕΡΙΕΧΟΜΕΝΑ</a:t>
            </a: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a:xfrm>
            <a:off x="1737264" y="1590527"/>
            <a:ext cx="1881737" cy="1324800"/>
          </a:xfrm>
        </p:spPr>
        <p:txBody>
          <a:bodyPr/>
          <a:lstStyle/>
          <a:p>
            <a:r>
              <a:rPr lang="el" sz="18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Ενότητα 1</a:t>
            </a:r>
          </a:p>
          <a:p>
            <a:r>
              <a:rPr lang="el" sz="1400" dirty="0">
                <a:latin typeface="Arial" panose="020B0604020202020204" pitchFamily="34" charset="0"/>
                <a:cs typeface="Arial" panose="020B0604020202020204" pitchFamily="34" charset="0"/>
              </a:rPr>
              <a:t>Εισαγωγή στην κοινωνική συνταγογράφηση</a:t>
            </a:r>
          </a:p>
          <a:p>
            <a:endParaRPr lang="en-US" sz="1800" dirty="0">
              <a:latin typeface="Arial" panose="020B0604020202020204" pitchFamily="34" charset="0"/>
              <a:cs typeface="Arial" panose="020B0604020202020204" pitchFamily="34" charset="0"/>
            </a:endParaRPr>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a:xfrm>
            <a:off x="4299472" y="1590527"/>
            <a:ext cx="1604905" cy="1324800"/>
          </a:xfrm>
        </p:spPr>
        <p:txBody>
          <a:bodyPr/>
          <a:lstStyle/>
          <a:p>
            <a:r>
              <a:rPr lang="el" sz="18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Ενότητα 2</a:t>
            </a:r>
          </a:p>
          <a:p>
            <a:r>
              <a:rPr lang="el" sz="1400" dirty="0">
                <a:latin typeface="Arial" panose="020B0604020202020204" pitchFamily="34" charset="0"/>
                <a:cs typeface="Arial" panose="020B0604020202020204" pitchFamily="34" charset="0"/>
              </a:rPr>
              <a:t>Ρόλος του Επαγγελματία Υγείας &amp; Φροντίδας</a:t>
            </a:r>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a:xfrm>
            <a:off x="6771965" y="1590527"/>
            <a:ext cx="1753460" cy="1324800"/>
          </a:xfrm>
        </p:spPr>
        <p:txBody>
          <a:bodyPr/>
          <a:lstStyle/>
          <a:p>
            <a:r>
              <a:rPr lang="el" sz="18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Ενότητα 3</a:t>
            </a:r>
          </a:p>
          <a:p>
            <a:r>
              <a:rPr lang="el" sz="1400" dirty="0">
                <a:latin typeface="Arial" panose="020B0604020202020204" pitchFamily="34" charset="0"/>
                <a:cs typeface="Arial" panose="020B0604020202020204" pitchFamily="34" charset="0"/>
              </a:rPr>
              <a:t>Κοινωνική Συνταγογράφηση σ</a:t>
            </a:r>
            <a:r>
              <a:rPr lang="el-GR" sz="1400" dirty="0">
                <a:latin typeface="Arial" panose="020B0604020202020204" pitchFamily="34" charset="0"/>
                <a:cs typeface="Arial" panose="020B0604020202020204" pitchFamily="34" charset="0"/>
              </a:rPr>
              <a:t>τη</a:t>
            </a:r>
            <a:r>
              <a:rPr lang="el" sz="1400" dirty="0">
                <a:latin typeface="Arial" panose="020B0604020202020204" pitchFamily="34" charset="0"/>
                <a:cs typeface="Arial" panose="020B0604020202020204" pitchFamily="34" charset="0"/>
              </a:rPr>
              <a:t> Δράση</a:t>
            </a:r>
          </a:p>
          <a:p>
            <a:endParaRPr lang="en-US" sz="1800" dirty="0">
              <a:latin typeface="Arial" panose="020B0604020202020204" pitchFamily="34" charset="0"/>
              <a:cs typeface="Arial" panose="020B0604020202020204" pitchFamily="34" charset="0"/>
            </a:endParaRPr>
          </a:p>
        </p:txBody>
      </p:sp>
      <p:sp>
        <p:nvSpPr>
          <p:cNvPr id="75" name="Text Placeholder 74">
            <a:extLst>
              <a:ext uri="{FF2B5EF4-FFF2-40B4-BE49-F238E27FC236}">
                <a16:creationId xmlns:a16="http://schemas.microsoft.com/office/drawing/2014/main" id="{7BCD766D-E386-A24D-84E6-9EE64555CB4C}"/>
              </a:ext>
            </a:extLst>
          </p:cNvPr>
          <p:cNvSpPr>
            <a:spLocks noGrp="1"/>
          </p:cNvSpPr>
          <p:nvPr>
            <p:ph type="body" sz="quarter" idx="25"/>
          </p:nvPr>
        </p:nvSpPr>
        <p:spPr>
          <a:xfrm>
            <a:off x="9344968" y="1590526"/>
            <a:ext cx="1881737" cy="1443779"/>
          </a:xfrm>
        </p:spPr>
        <p:txBody>
          <a:bodyPr/>
          <a:lstStyle/>
          <a:p>
            <a:r>
              <a:rPr lang="el" sz="18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Ενότητα 4</a:t>
            </a:r>
          </a:p>
          <a:p>
            <a:r>
              <a:rPr lang="el" sz="1400" dirty="0">
                <a:latin typeface="Arial" panose="020B0604020202020204" pitchFamily="34" charset="0"/>
                <a:cs typeface="Arial" panose="020B0604020202020204" pitchFamily="34" charset="0"/>
              </a:rPr>
              <a:t>Προσέγγιση και συνεργασία για την επιτυχία της Κοινωνικής Συνταγογράφησης</a:t>
            </a:r>
          </a:p>
          <a:p>
            <a:endParaRPr lang="en-US" sz="1800" dirty="0">
              <a:latin typeface="Arial" panose="020B0604020202020204" pitchFamily="34" charset="0"/>
              <a:cs typeface="Arial" panose="020B0604020202020204" pitchFamily="34" charset="0"/>
            </a:endParaRPr>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p:txBody>
          <a:bodyPr/>
          <a:lstStyle/>
          <a:p>
            <a:r>
              <a:rPr lang="el" dirty="0"/>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p:txBody>
          <a:bodyPr/>
          <a:lstStyle/>
          <a:p>
            <a:r>
              <a:rPr lang="el" dirty="0"/>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p:txBody>
          <a:bodyPr/>
          <a:lstStyle/>
          <a:p>
            <a:r>
              <a:rPr lang="el" dirty="0"/>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p:txBody>
          <a:bodyPr/>
          <a:lstStyle/>
          <a:p>
            <a:r>
              <a:rPr lang="el" dirty="0"/>
              <a:t>4</a:t>
            </a:r>
          </a:p>
        </p:txBody>
      </p:sp>
      <p:sp>
        <p:nvSpPr>
          <p:cNvPr id="76" name="Text Placeholder 75">
            <a:extLst>
              <a:ext uri="{FF2B5EF4-FFF2-40B4-BE49-F238E27FC236}">
                <a16:creationId xmlns:a16="http://schemas.microsoft.com/office/drawing/2014/main" id="{5F519ECC-8268-D94D-9FE3-8E75C4D7A0ED}"/>
              </a:ext>
            </a:extLst>
          </p:cNvPr>
          <p:cNvSpPr>
            <a:spLocks noGrp="1"/>
          </p:cNvSpPr>
          <p:nvPr>
            <p:ph type="body" sz="quarter" idx="26"/>
          </p:nvPr>
        </p:nvSpPr>
        <p:spPr>
          <a:xfrm>
            <a:off x="1737264" y="3685309"/>
            <a:ext cx="1604905" cy="1424253"/>
          </a:xfrm>
        </p:spPr>
        <p:txBody>
          <a:bodyPr/>
          <a:lstStyle/>
          <a:p>
            <a:r>
              <a:rPr lang="el" sz="1600" dirty="0">
                <a:solidFill>
                  <a:srgbClr val="FFC65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Ενότητα 1</a:t>
            </a:r>
          </a:p>
          <a:p>
            <a:r>
              <a:rPr lang="el" sz="1200" dirty="0">
                <a:latin typeface="Arial" panose="020B0604020202020204" pitchFamily="34" charset="0"/>
                <a:cs typeface="Arial" panose="020B0604020202020204" pitchFamily="34" charset="0"/>
              </a:rPr>
              <a:t>Ρόλος του Επαγγελματία Υγείας &amp; Φροντίδας στη Μάθηση Ενηλίκων και κοινότητας</a:t>
            </a:r>
          </a:p>
          <a:p>
            <a:br>
              <a:rPr lang="en-US" sz="1200" b="1" dirty="0">
                <a:effectLst/>
                <a:latin typeface="Arial" panose="020B0604020202020204" pitchFamily="34" charset="0"/>
                <a:ea typeface="Calibri" panose="020F0502020204030204" pitchFamily="34" charset="0"/>
                <a:cs typeface="Arial" panose="020B0604020202020204" pitchFamily="34" charset="0"/>
              </a:rPr>
            </a:br>
            <a:br>
              <a:rPr lang="en-US" sz="1200" b="1" dirty="0">
                <a:effectLst/>
                <a:latin typeface="Arial" panose="020B0604020202020204" pitchFamily="34" charset="0"/>
                <a:ea typeface="Calibri" panose="020F050202020403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7" name="Text Placeholder 76">
            <a:extLst>
              <a:ext uri="{FF2B5EF4-FFF2-40B4-BE49-F238E27FC236}">
                <a16:creationId xmlns:a16="http://schemas.microsoft.com/office/drawing/2014/main" id="{A3AF5C56-705E-C04F-B11F-32917F6947B7}"/>
              </a:ext>
            </a:extLst>
          </p:cNvPr>
          <p:cNvSpPr>
            <a:spLocks noGrp="1"/>
          </p:cNvSpPr>
          <p:nvPr>
            <p:ph type="body" sz="quarter" idx="27"/>
          </p:nvPr>
        </p:nvSpPr>
        <p:spPr>
          <a:xfrm>
            <a:off x="4299472" y="3685309"/>
            <a:ext cx="1604905" cy="1424253"/>
          </a:xfrm>
        </p:spPr>
        <p:txBody>
          <a:bodyPr/>
          <a:lstStyle/>
          <a:p>
            <a:r>
              <a:rPr lang="el" sz="18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Ενότητα 2</a:t>
            </a:r>
          </a:p>
          <a:p>
            <a:r>
              <a:rPr lang="el" sz="1400" dirty="0">
                <a:latin typeface="Arial" panose="020B0604020202020204" pitchFamily="34" charset="0"/>
                <a:cs typeface="Arial" panose="020B0604020202020204" pitchFamily="34" charset="0"/>
              </a:rPr>
              <a:t>7 δεξιότητες των εκπαιδευτών ενηλίκων</a:t>
            </a:r>
          </a:p>
          <a:p>
            <a:endParaRPr lang="en-US" sz="1800" dirty="0">
              <a:latin typeface="Arial" panose="020B0604020202020204" pitchFamily="34" charset="0"/>
              <a:cs typeface="Arial" panose="020B0604020202020204" pitchFamily="34" charset="0"/>
            </a:endParaRPr>
          </a:p>
        </p:txBody>
      </p:sp>
      <p:sp>
        <p:nvSpPr>
          <p:cNvPr id="78" name="Text Placeholder 77">
            <a:extLst>
              <a:ext uri="{FF2B5EF4-FFF2-40B4-BE49-F238E27FC236}">
                <a16:creationId xmlns:a16="http://schemas.microsoft.com/office/drawing/2014/main" id="{75F03B04-87CE-3B48-9D19-5581AE41E68C}"/>
              </a:ext>
            </a:extLst>
          </p:cNvPr>
          <p:cNvSpPr>
            <a:spLocks noGrp="1"/>
          </p:cNvSpPr>
          <p:nvPr>
            <p:ph type="body" sz="quarter" idx="28"/>
          </p:nvPr>
        </p:nvSpPr>
        <p:spPr>
          <a:xfrm>
            <a:off x="6771965" y="3685309"/>
            <a:ext cx="1801505" cy="1424253"/>
          </a:xfrm>
        </p:spPr>
        <p:txBody>
          <a:bodyPr/>
          <a:lstStyle/>
          <a:p>
            <a:r>
              <a:rPr lang="el" sz="20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Ενότητα 3</a:t>
            </a:r>
          </a:p>
          <a:p>
            <a:r>
              <a:rPr lang="el" sz="1600" dirty="0">
                <a:latin typeface="Arial" panose="020B0604020202020204" pitchFamily="34" charset="0"/>
                <a:cs typeface="Arial" panose="020B0604020202020204" pitchFamily="34" charset="0"/>
              </a:rPr>
              <a:t>Προχωρημένες επικοινωνιακές δεξιότητες</a:t>
            </a:r>
          </a:p>
          <a:p>
            <a:endParaRPr lang="en-US" sz="2000" dirty="0">
              <a:latin typeface="Arial" panose="020B0604020202020204" pitchFamily="34" charset="0"/>
              <a:cs typeface="Arial" panose="020B0604020202020204" pitchFamily="34" charset="0"/>
            </a:endParaRPr>
          </a:p>
        </p:txBody>
      </p:sp>
      <p:sp>
        <p:nvSpPr>
          <p:cNvPr id="79" name="Text Placeholder 78">
            <a:extLst>
              <a:ext uri="{FF2B5EF4-FFF2-40B4-BE49-F238E27FC236}">
                <a16:creationId xmlns:a16="http://schemas.microsoft.com/office/drawing/2014/main" id="{565A8138-AB87-AC49-8053-5E1085967D2F}"/>
              </a:ext>
            </a:extLst>
          </p:cNvPr>
          <p:cNvSpPr>
            <a:spLocks noGrp="1"/>
          </p:cNvSpPr>
          <p:nvPr>
            <p:ph type="body" sz="quarter" idx="29"/>
          </p:nvPr>
        </p:nvSpPr>
        <p:spPr>
          <a:xfrm>
            <a:off x="9393013" y="3665783"/>
            <a:ext cx="1694149" cy="1443779"/>
          </a:xfrm>
        </p:spPr>
        <p:txBody>
          <a:bodyPr/>
          <a:lstStyle/>
          <a:p>
            <a:r>
              <a:rPr lang="el-GR" sz="18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a:t>
            </a:r>
            <a:r>
              <a:rPr lang="el" sz="18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νότητα 4</a:t>
            </a:r>
          </a:p>
          <a:p>
            <a:r>
              <a:rPr lang="el" sz="1400" dirty="0">
                <a:latin typeface="Arial" panose="020B0604020202020204" pitchFamily="34" charset="0"/>
                <a:cs typeface="Arial" panose="020B0604020202020204" pitchFamily="34" charset="0"/>
              </a:rPr>
              <a:t>Γραμματισμός Υγείας &amp; Ευημερία</a:t>
            </a:r>
          </a:p>
        </p:txBody>
      </p:sp>
      <p:sp>
        <p:nvSpPr>
          <p:cNvPr id="80" name="Text Placeholder 79">
            <a:extLst>
              <a:ext uri="{FF2B5EF4-FFF2-40B4-BE49-F238E27FC236}">
                <a16:creationId xmlns:a16="http://schemas.microsoft.com/office/drawing/2014/main" id="{FF24CAFE-B8B1-9F4F-AF76-03B008C37C38}"/>
              </a:ext>
            </a:extLst>
          </p:cNvPr>
          <p:cNvSpPr>
            <a:spLocks noGrp="1"/>
          </p:cNvSpPr>
          <p:nvPr>
            <p:ph type="body" sz="quarter" idx="30"/>
          </p:nvPr>
        </p:nvSpPr>
        <p:spPr/>
        <p:txBody>
          <a:bodyPr/>
          <a:lstStyle/>
          <a:p>
            <a:r>
              <a:rPr lang="el" dirty="0"/>
              <a:t>5</a:t>
            </a:r>
          </a:p>
        </p:txBody>
      </p:sp>
      <p:sp>
        <p:nvSpPr>
          <p:cNvPr id="81" name="Text Placeholder 80">
            <a:extLst>
              <a:ext uri="{FF2B5EF4-FFF2-40B4-BE49-F238E27FC236}">
                <a16:creationId xmlns:a16="http://schemas.microsoft.com/office/drawing/2014/main" id="{49688514-1BAD-F742-BB43-2489D29AAB76}"/>
              </a:ext>
            </a:extLst>
          </p:cNvPr>
          <p:cNvSpPr>
            <a:spLocks noGrp="1"/>
          </p:cNvSpPr>
          <p:nvPr>
            <p:ph type="body" sz="quarter" idx="31"/>
          </p:nvPr>
        </p:nvSpPr>
        <p:spPr/>
        <p:txBody>
          <a:bodyPr/>
          <a:lstStyle/>
          <a:p>
            <a:r>
              <a:rPr lang="el" dirty="0"/>
              <a:t>6</a:t>
            </a:r>
          </a:p>
        </p:txBody>
      </p:sp>
      <p:sp>
        <p:nvSpPr>
          <p:cNvPr id="82" name="Text Placeholder 81">
            <a:extLst>
              <a:ext uri="{FF2B5EF4-FFF2-40B4-BE49-F238E27FC236}">
                <a16:creationId xmlns:a16="http://schemas.microsoft.com/office/drawing/2014/main" id="{625D8B67-7501-3143-BC82-98E266B4D554}"/>
              </a:ext>
            </a:extLst>
          </p:cNvPr>
          <p:cNvSpPr>
            <a:spLocks noGrp="1"/>
          </p:cNvSpPr>
          <p:nvPr>
            <p:ph type="body" sz="quarter" idx="32"/>
          </p:nvPr>
        </p:nvSpPr>
        <p:spPr/>
        <p:txBody>
          <a:bodyPr/>
          <a:lstStyle/>
          <a:p>
            <a:r>
              <a:rPr lang="el" dirty="0"/>
              <a:t>7</a:t>
            </a:r>
          </a:p>
        </p:txBody>
      </p:sp>
      <p:sp>
        <p:nvSpPr>
          <p:cNvPr id="83" name="Text Placeholder 82">
            <a:extLst>
              <a:ext uri="{FF2B5EF4-FFF2-40B4-BE49-F238E27FC236}">
                <a16:creationId xmlns:a16="http://schemas.microsoft.com/office/drawing/2014/main" id="{02B3D339-8BD2-9F41-82F6-9D30AEA257B8}"/>
              </a:ext>
            </a:extLst>
          </p:cNvPr>
          <p:cNvSpPr>
            <a:spLocks noGrp="1"/>
          </p:cNvSpPr>
          <p:nvPr>
            <p:ph type="body" sz="quarter" idx="33"/>
          </p:nvPr>
        </p:nvSpPr>
        <p:spPr/>
        <p:txBody>
          <a:bodyPr/>
          <a:lstStyle/>
          <a:p>
            <a:r>
              <a:rPr lang="el" dirty="0"/>
              <a:t>8</a:t>
            </a:r>
          </a:p>
        </p:txBody>
      </p:sp>
    </p:spTree>
    <p:extLst>
      <p:ext uri="{BB962C8B-B14F-4D97-AF65-F5344CB8AC3E}">
        <p14:creationId xmlns:p14="http://schemas.microsoft.com/office/powerpoint/2010/main" val="2881225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490E6-CDEE-459F-AD31-A7CA6DBF443D}"/>
              </a:ext>
            </a:extLst>
          </p:cNvPr>
          <p:cNvSpPr>
            <a:spLocks noGrp="1"/>
          </p:cNvSpPr>
          <p:nvPr>
            <p:ph type="body" sz="quarter" idx="16"/>
          </p:nvPr>
        </p:nvSpPr>
        <p:spPr>
          <a:xfrm>
            <a:off x="134911" y="682170"/>
            <a:ext cx="11781317" cy="6175829"/>
          </a:xfrm>
        </p:spPr>
        <p:txBody>
          <a:bodyPr>
            <a:noAutofit/>
          </a:bodyPr>
          <a:lstStyle/>
          <a:p>
            <a:pPr algn="just">
              <a:lnSpc>
                <a:spcPct val="170000"/>
              </a:lnSpc>
              <a:spcAft>
                <a:spcPts val="800"/>
              </a:spcAft>
            </a:pPr>
            <a:r>
              <a:rPr lang="el" sz="1050" b="1" dirty="0">
                <a:solidFill>
                  <a:srgbClr val="FFC652"/>
                </a:solidFill>
                <a:effectLst/>
                <a:latin typeface="Josefin Sans" pitchFamily="2" charset="0"/>
                <a:ea typeface="Calibri" panose="020F0502020204030204" pitchFamily="34" charset="0"/>
                <a:cs typeface="Calibri" panose="020F0502020204030204" pitchFamily="34" charset="0"/>
              </a:rPr>
              <a:t>ΘΕΩΡΙΑ </a:t>
            </a:r>
            <a:r>
              <a:rPr lang="el" sz="1050" dirty="0">
                <a:effectLst/>
                <a:latin typeface="Josefin Sans" pitchFamily="2" charset="0"/>
                <a:ea typeface="Calibri" panose="020F0502020204030204" pitchFamily="34" charset="0"/>
                <a:cs typeface="Calibri" panose="020F0502020204030204" pitchFamily="34" charset="0"/>
              </a:rPr>
              <a:t>: Μπορούμε να βοηθήσουμε τα ευάλωτα άτομα να κατανοήσουν και να δώσουν προτεραιότητα στις ανάγκες τους – και να μπορέσουν να διαχειριστούν την υγεία τους με επιτυχία – χρησιμοποιώντας αρχές εκπαίδευσης ενηλίκων για να υποστηρίξουν τις προσπάθειές μας για την ανάπτυξη δεξιοτήτων. Η θεωρία της μάθησης ενηλίκων, γνωστή και ως ανδραγωγία, αποτελείται από διάφορες αρχές. Τρία από αυτά σχετίζονται σαφώς με την παροχή βοήθειας στους ασθενείς στην ανάπτυξη δεξιοτήτων διαχείρισης της υγείας.</a:t>
            </a:r>
            <a:endParaRPr lang="en-US" sz="105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1050" b="1" dirty="0">
                <a:solidFill>
                  <a:srgbClr val="FFC652"/>
                </a:solidFill>
                <a:effectLst/>
                <a:latin typeface="Josefin Sans" pitchFamily="2" charset="0"/>
                <a:ea typeface="Calibri" panose="020F0502020204030204" pitchFamily="34" charset="0"/>
                <a:cs typeface="Calibri" panose="020F0502020204030204" pitchFamily="34" charset="0"/>
              </a:rPr>
              <a:t>ΠΡΑΚΤΙΚΗ: </a:t>
            </a:r>
            <a:r>
              <a:rPr lang="el" sz="1050" dirty="0">
                <a:effectLst/>
                <a:latin typeface="Josefin Sans" pitchFamily="2" charset="0"/>
                <a:ea typeface="Calibri" panose="020F0502020204030204" pitchFamily="34" charset="0"/>
                <a:cs typeface="Calibri" panose="020F0502020204030204" pitchFamily="34" charset="0"/>
              </a:rPr>
              <a:t>•Διδακτική ετοιμότητα: Οι ενήλικες γίνονται πρόθυμοι να μάθουν όταν χρειάζονται πληροφορίες που βοηθούν στην αντιμετώπιση πραγματικών προκλήσεων. </a:t>
            </a:r>
            <a:r>
              <a:rPr lang="el" sz="1050" dirty="0">
                <a:effectLst/>
                <a:latin typeface="Josefin Sans" pitchFamily="2" charset="0"/>
                <a:ea typeface="Calibri" panose="020F0502020204030204" pitchFamily="34" charset="0"/>
                <a:cs typeface="Arial" panose="020B0604020202020204" pitchFamily="34" charset="0"/>
              </a:rPr>
              <a:t>. </a:t>
            </a:r>
            <a:r>
              <a:rPr lang="el" sz="1050" dirty="0">
                <a:effectLst/>
                <a:latin typeface="Josefin Sans" pitchFamily="2" charset="0"/>
                <a:ea typeface="Calibri" panose="020F0502020204030204" pitchFamily="34" charset="0"/>
                <a:cs typeface="Calibri" panose="020F0502020204030204" pitchFamily="34" charset="0"/>
              </a:rPr>
              <a:t>Οι ενήλικες δεν έχουν μια «δοκιμή» που θα αντικατοπτρίζει έναν συγκεκριμένο βαθμό, ωστόσο υπάρχουν πραγματικά αποτελέσματα που μπορεί να προκύψουν από αυτήν την εκπαίδευση. Αυτό σημαίνει ότι οι ενήλικες εμπνέονται θεσμικά, όπως η επιθυμία να διατηρήσουν ή να βελτιώσουν την υγεία ή την ποιότητα ζωής τους.</a:t>
            </a:r>
            <a:endParaRPr lang="en-US" sz="1050" dirty="0">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1050" dirty="0">
                <a:effectLst/>
                <a:latin typeface="Josefin Sans" pitchFamily="2" charset="0"/>
                <a:ea typeface="Calibri" panose="020F0502020204030204" pitchFamily="34" charset="0"/>
                <a:cs typeface="Calibri" panose="020F0502020204030204" pitchFamily="34" charset="0"/>
              </a:rPr>
              <a:t>Μάθηση με επίκεντρο την εργασία: Αντί να μάθουν τα πάντα για ένα θέμα, οι ενήλικες προτιμούν να ανακαλύψουν πώς να αποκτήσουν μια τεχνογνωσία ή να λύσουν ένα πρόβλημα. Ο εκπαιδευτής ενηλίκων και τα άτομα έχουν πιθανώς περιορισμένο χρόνο, στον οποίο μπορούν να συναντηθούν και να κάνουν την ανταλλαγή εμπειριών, πληροφοριών και γνώσεων. Αλλά οι εκπαιδευτικοί πρέπει να αναπτύξουν την πρακτικότητά τους, ενώ χτίζουν την εμπιστοσύνη των ανθρώπων και εξελίσσουν τις δικές τους δεξιότητες.</a:t>
            </a:r>
            <a:endParaRPr lang="en-US" sz="105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1050" dirty="0">
                <a:effectLst/>
                <a:latin typeface="Josefin Sans" pitchFamily="2" charset="0"/>
                <a:ea typeface="Calibri" panose="020F0502020204030204" pitchFamily="34" charset="0"/>
                <a:cs typeface="Calibri" panose="020F0502020204030204" pitchFamily="34" charset="0"/>
              </a:rPr>
              <a:t>•Πρώτον, ο εκπαιδευτής πρέπει να μπει στη θέση του καθενός και να κατανοήσει όσο το δυνατόν περισσότερο τα συναισθήματα και τις σκέψεις του. Αν και αυτό μπορεί να φαίνεται σαν μια χρονοβόρα συζήτηση που θα μπορούσε να πάρει χρόνο μακριά από την «εκπαίδευση», </a:t>
            </a:r>
            <a:r>
              <a:rPr lang="el" sz="1050" dirty="0">
                <a:latin typeface="Josefin Sans" pitchFamily="2" charset="0"/>
                <a:ea typeface="Calibri" panose="020F0502020204030204" pitchFamily="34" charset="0"/>
                <a:cs typeface="Calibri" panose="020F0502020204030204" pitchFamily="34" charset="0"/>
              </a:rPr>
              <a:t>μπορεί να είναι κρίσιμο στοιχείο για την </a:t>
            </a:r>
            <a:r>
              <a:rPr lang="el" sz="1050" dirty="0">
                <a:effectLst/>
                <a:latin typeface="Josefin Sans" pitchFamily="2" charset="0"/>
                <a:ea typeface="Calibri" panose="020F0502020204030204" pitchFamily="34" charset="0"/>
                <a:cs typeface="Calibri" panose="020F0502020204030204" pitchFamily="34" charset="0"/>
              </a:rPr>
              <a:t>επιτυχία. Ο εκπαιδευτής εντοπίζει και μοιράζεται τις ανησυχίες και τις ελπίδες των </a:t>
            </a:r>
            <a:r>
              <a:rPr lang="el" sz="1050" dirty="0">
                <a:latin typeface="Josefin Sans" pitchFamily="2" charset="0"/>
                <a:ea typeface="Calibri" panose="020F0502020204030204" pitchFamily="34" charset="0"/>
                <a:cs typeface="Calibri" panose="020F0502020204030204" pitchFamily="34" charset="0"/>
              </a:rPr>
              <a:t>συμμετεχόντων </a:t>
            </a:r>
            <a:r>
              <a:rPr lang="el" sz="1050" dirty="0">
                <a:effectLst/>
                <a:latin typeface="Josefin Sans" pitchFamily="2" charset="0"/>
                <a:ea typeface="Calibri" panose="020F0502020204030204" pitchFamily="34" charset="0"/>
                <a:cs typeface="Calibri" panose="020F0502020204030204" pitchFamily="34" charset="0"/>
              </a:rPr>
              <a:t>, προκειμένου να μπορέσουν μαζί να εργαστούν για λύσεις, να διαλύσουν τις ανησυχίες, </a:t>
            </a:r>
            <a:r>
              <a:rPr lang="el" sz="1050" dirty="0">
                <a:latin typeface="Josefin Sans" pitchFamily="2" charset="0"/>
                <a:ea typeface="Calibri" panose="020F0502020204030204" pitchFamily="34" charset="0"/>
                <a:cs typeface="Calibri" panose="020F0502020204030204" pitchFamily="34" charset="0"/>
              </a:rPr>
              <a:t>να αντιμετωπίσουν </a:t>
            </a:r>
            <a:r>
              <a:rPr lang="el" sz="1050" dirty="0">
                <a:effectLst/>
                <a:latin typeface="Josefin Sans" pitchFamily="2" charset="0"/>
                <a:ea typeface="Calibri" panose="020F0502020204030204" pitchFamily="34" charset="0"/>
                <a:cs typeface="Calibri" panose="020F0502020204030204" pitchFamily="34" charset="0"/>
              </a:rPr>
              <a:t>ερμηνείες και να υποστηρίξουν συναισθηματικά </a:t>
            </a:r>
            <a:endParaRPr lang="en-US" sz="105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1050" dirty="0">
                <a:effectLst/>
                <a:latin typeface="Josefin Sans" pitchFamily="2" charset="0"/>
                <a:ea typeface="Calibri" panose="020F0502020204030204" pitchFamily="34" charset="0"/>
                <a:cs typeface="Calibri" panose="020F0502020204030204" pitchFamily="34" charset="0"/>
              </a:rPr>
              <a:t>•Το επόμενο βήμα είναι η κατανόηση των εκπαιδευτών ως προς τις ανάγκες που σχετίζονται με τους εκπαιδευόμενους. Η σύνδεση μεταξύ της κύριας μάθησης και του εγγενούς κινήτρου είναι ένα άλλο επίπεδο προετοιμασίας για ενεργητική μάθηση.</a:t>
            </a:r>
            <a:endParaRPr lang="en-US" sz="105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1050" dirty="0">
                <a:effectLst/>
                <a:latin typeface="Josefin Sans" pitchFamily="2" charset="0"/>
                <a:ea typeface="Calibri" panose="020F0502020204030204" pitchFamily="34" charset="0"/>
                <a:cs typeface="Calibri" panose="020F0502020204030204" pitchFamily="34" charset="0"/>
              </a:rPr>
              <a:t>•Τέλος, η χρήση απλών και σαφών οδηγιών και η παροχή εκπαιδευτικών εργαλείων είναι </a:t>
            </a:r>
            <a:r>
              <a:rPr lang="el" sz="1050" dirty="0">
                <a:latin typeface="Josefin Sans" pitchFamily="2" charset="0"/>
                <a:ea typeface="Calibri" panose="020F0502020204030204" pitchFamily="34" charset="0"/>
                <a:cs typeface="Calibri" panose="020F0502020204030204" pitchFamily="34" charset="0"/>
              </a:rPr>
              <a:t>απαραίτητη για την υποβοήθηση των </a:t>
            </a:r>
            <a:r>
              <a:rPr lang="el" sz="1050" dirty="0">
                <a:effectLst/>
                <a:latin typeface="Josefin Sans" pitchFamily="2" charset="0"/>
                <a:ea typeface="Calibri" panose="020F0502020204030204" pitchFamily="34" charset="0"/>
                <a:cs typeface="Calibri" panose="020F0502020204030204" pitchFamily="34" charset="0"/>
              </a:rPr>
              <a:t>μαθησιακών διαδικασιών. Ως μέρος αυτής της διαδικασίας, ο εκπαιδευτής θα ζητήσει από τον καθένα ξεχωριστά να επιδείξει την απαραίτητη κατανόηση κάθε μιας από τις δεξιότητες για την ενσωμάτωση της μάθησης. Τελευταίο αλλά όχι λιγότερο σημαντικό, </a:t>
            </a:r>
            <a:r>
              <a:rPr lang="el" sz="1050" dirty="0">
                <a:latin typeface="Josefin Sans" pitchFamily="2" charset="0"/>
                <a:ea typeface="Calibri" panose="020F0502020204030204" pitchFamily="34" charset="0"/>
                <a:cs typeface="Calibri" panose="020F0502020204030204" pitchFamily="34" charset="0"/>
              </a:rPr>
              <a:t>είναι μια επίδειξη </a:t>
            </a:r>
            <a:r>
              <a:rPr lang="el" sz="1050" dirty="0">
                <a:effectLst/>
                <a:latin typeface="Josefin Sans" pitchFamily="2" charset="0"/>
                <a:ea typeface="Calibri" panose="020F0502020204030204" pitchFamily="34" charset="0"/>
                <a:cs typeface="Calibri" panose="020F0502020204030204" pitchFamily="34" charset="0"/>
              </a:rPr>
              <a:t>συμβουλών για να είναι πιο σίγουροι για τον εαυτό τους μέσω πρακτικής συζήτησης.</a:t>
            </a:r>
            <a:r>
              <a:rPr lang="el" sz="1050" dirty="0">
                <a:latin typeface="Josefin Sans" pitchFamily="2" charset="0"/>
                <a:ea typeface="Calibri" panose="020F0502020204030204" pitchFamily="34" charset="0"/>
                <a:cs typeface="Arial" panose="020B0604020202020204" pitchFamily="34" charset="0"/>
              </a:rPr>
              <a:t> </a:t>
            </a:r>
            <a:r>
              <a:rPr lang="el" sz="1050" dirty="0">
                <a:effectLst/>
                <a:latin typeface="Josefin Sans" pitchFamily="2" charset="0"/>
                <a:ea typeface="Calibri" panose="020F0502020204030204" pitchFamily="34" charset="0"/>
                <a:cs typeface="Calibri" panose="020F0502020204030204" pitchFamily="34" charset="0"/>
              </a:rPr>
              <a:t>Ουσιαστικά αυτή η άσκηση προωθεί την πρακτικότητα των εκπαιδευτών απέναντι σε ευάλωτα κοινωνικά άτομα, χωρίς τη χρήση απτών υλικών μόνο μέσω της συζήτησης και της ανάγκης για αυτοβοήθεια.</a:t>
            </a:r>
            <a:endParaRPr lang="en-US" sz="1050" dirty="0">
              <a:effectLst/>
              <a:latin typeface="Josefin Sans" pitchFamily="2" charset="0"/>
              <a:ea typeface="Calibri" panose="020F0502020204030204" pitchFamily="34" charset="0"/>
              <a:cs typeface="Arial" panose="020B0604020202020204" pitchFamily="34" charset="0"/>
            </a:endParaRPr>
          </a:p>
          <a:p>
            <a:endParaRPr lang="en-US" sz="400" dirty="0"/>
          </a:p>
        </p:txBody>
      </p:sp>
      <p:sp>
        <p:nvSpPr>
          <p:cNvPr id="3" name="Text Placeholder 2">
            <a:extLst>
              <a:ext uri="{FF2B5EF4-FFF2-40B4-BE49-F238E27FC236}">
                <a16:creationId xmlns:a16="http://schemas.microsoft.com/office/drawing/2014/main" id="{2C1C7E7B-7081-418A-B6BC-955FF0CF7F94}"/>
              </a:ext>
            </a:extLst>
          </p:cNvPr>
          <p:cNvSpPr>
            <a:spLocks noGrp="1"/>
          </p:cNvSpPr>
          <p:nvPr>
            <p:ph type="body" sz="quarter" idx="17"/>
          </p:nvPr>
        </p:nvSpPr>
        <p:spPr>
          <a:xfrm>
            <a:off x="618460" y="0"/>
            <a:ext cx="5107637" cy="682171"/>
          </a:xfrm>
        </p:spPr>
        <p:txBody>
          <a:bodyPr/>
          <a:lstStyle/>
          <a:p>
            <a:r>
              <a:rPr lang="el" sz="4400" dirty="0">
                <a:effectLst>
                  <a:outerShdw blurRad="38100" dist="38100" dir="2700000" algn="tl">
                    <a:srgbClr val="000000">
                      <a:alpha val="43137"/>
                    </a:srgbClr>
                  </a:outerShdw>
                </a:effectLst>
                <a:latin typeface="Josefin Sans" pitchFamily="2" charset="0"/>
              </a:rPr>
              <a:t>Πρακτικότητα</a:t>
            </a:r>
          </a:p>
        </p:txBody>
      </p:sp>
    </p:spTree>
    <p:extLst>
      <p:ext uri="{BB962C8B-B14F-4D97-AF65-F5344CB8AC3E}">
        <p14:creationId xmlns:p14="http://schemas.microsoft.com/office/powerpoint/2010/main" val="23608465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7A89D-813C-4E0D-93C6-624865CF6DE5}"/>
              </a:ext>
            </a:extLst>
          </p:cNvPr>
          <p:cNvSpPr>
            <a:spLocks noGrp="1"/>
          </p:cNvSpPr>
          <p:nvPr>
            <p:ph type="body" sz="quarter" idx="16"/>
          </p:nvPr>
        </p:nvSpPr>
        <p:spPr>
          <a:xfrm>
            <a:off x="618461" y="1169232"/>
            <a:ext cx="11133827" cy="5996065"/>
          </a:xfrm>
        </p:spPr>
        <p:txBody>
          <a:bodyPr>
            <a:noAutofit/>
          </a:bodyPr>
          <a:lstStyle/>
          <a:p>
            <a:pPr algn="just">
              <a:lnSpc>
                <a:spcPct val="150000"/>
              </a:lnSpc>
              <a:spcAft>
                <a:spcPts val="800"/>
              </a:spcAft>
            </a:pPr>
            <a:r>
              <a:rPr lang="el" sz="1200" b="1" dirty="0">
                <a:solidFill>
                  <a:srgbClr val="FFC652"/>
                </a:solidFill>
                <a:effectLst/>
                <a:latin typeface="Josefin Sans" pitchFamily="2" charset="0"/>
                <a:ea typeface="Calibri" panose="020F0502020204030204" pitchFamily="34" charset="0"/>
                <a:cs typeface="Calibri" panose="020F0502020204030204" pitchFamily="34" charset="0"/>
              </a:rPr>
              <a:t>ΘΕΩΡΙΑ </a:t>
            </a:r>
            <a:r>
              <a:rPr lang="el" sz="1200" b="1" dirty="0">
                <a:effectLst/>
                <a:latin typeface="Josefin Sans" pitchFamily="2" charset="0"/>
                <a:ea typeface="Calibri" panose="020F0502020204030204" pitchFamily="34" charset="0"/>
                <a:cs typeface="Calibri" panose="020F0502020204030204" pitchFamily="34" charset="0"/>
              </a:rPr>
              <a:t>: </a:t>
            </a:r>
            <a:r>
              <a:rPr lang="el" sz="1200" dirty="0">
                <a:effectLst/>
                <a:latin typeface="Josefin Sans" pitchFamily="2" charset="0"/>
                <a:ea typeface="Calibri" panose="020F0502020204030204" pitchFamily="34" charset="0"/>
                <a:cs typeface="Calibri" panose="020F0502020204030204" pitchFamily="34" charset="0"/>
              </a:rPr>
              <a:t>Δεν υπάρχει μια ενιαία «σωστή» θεωρία για το πώς μαθαίνουν οι ενήλικες. Καθορίζεται από τον εκπαιδευόμενο, το κίνητρό του για μάθηση και την πολυπλοκότητα των πληροφοριών. Υπάρχουν διδάγματα που μπορούμε να πάρουμε από τη μάθηση ενηλίκων όταν σχεδιάζουμε </a:t>
            </a:r>
            <a:r>
              <a:rPr lang="el" sz="1200" dirty="0">
                <a:latin typeface="Josefin Sans" pitchFamily="2" charset="0"/>
                <a:ea typeface="Calibri" panose="020F0502020204030204" pitchFamily="34" charset="0"/>
                <a:cs typeface="Calibri" panose="020F0502020204030204" pitchFamily="34" charset="0"/>
              </a:rPr>
              <a:t>μαθήματα/μάθηση για άτομα με ψυχική ασθένεια, </a:t>
            </a:r>
            <a:r>
              <a:rPr lang="el" sz="1200" dirty="0">
                <a:effectLst/>
                <a:latin typeface="Josefin Sans" pitchFamily="2" charset="0"/>
                <a:ea typeface="Calibri" panose="020F0502020204030204" pitchFamily="34" charset="0"/>
                <a:cs typeface="Calibri" panose="020F0502020204030204" pitchFamily="34" charset="0"/>
              </a:rPr>
              <a:t>ώστε να τα βοηθήσουμε να κατανοήσουν, να διατηρήσουν και στη συνέχεια να ενεργήσουν σύμφωνα με την εκπαίδευσή τους. Οι εκπαιδευτές ενηλίκων πρέπει να προσφέρουν στους ενήλικες με προβλήματα ψυχικής υγείας όσο το δυνατόν περισσότερη εξουσία στην εκπαίδευσή τους. Αυτό περιλαμβάνει την παροχή πληροφοριών που τους δίνουν τη δυνατότητα να αναζητήσουν νέα εκπαίδευση ή να αποκτήσουν πρόσβαση στην εκπαίδευση όταν είναι έτοιμοι. </a:t>
            </a:r>
            <a:r>
              <a:rPr lang="el" sz="1200" dirty="0">
                <a:latin typeface="Josefin Sans" pitchFamily="2" charset="0"/>
                <a:ea typeface="Calibri" panose="020F0502020204030204" pitchFamily="34" charset="0"/>
                <a:cs typeface="Calibri" panose="020F0502020204030204" pitchFamily="34" charset="0"/>
              </a:rPr>
              <a:t>Οι εκπαιδευτές ενηλίκων </a:t>
            </a:r>
            <a:r>
              <a:rPr lang="el" sz="1200" dirty="0">
                <a:effectLst/>
                <a:latin typeface="Josefin Sans" pitchFamily="2" charset="0"/>
                <a:ea typeface="Calibri" panose="020F0502020204030204" pitchFamily="34" charset="0"/>
                <a:cs typeface="Calibri" panose="020F0502020204030204" pitchFamily="34" charset="0"/>
              </a:rPr>
              <a:t>θα χρησιμοποιήσουν εκπαιδευτικές μεθόδους και πόρους που μπορούν να τους βοηθήσουν να δημιουργήσουν ένα εποικοδομητικό και ωφέλιμο εργαλείο, σχετικό με την καθημερινή τους ζωή. Μπορούν επίσης να παρέχουν μια συνεργατική, υποστηρικτική εμπειρία </a:t>
            </a:r>
            <a:r>
              <a:rPr lang="el" sz="1200" dirty="0">
                <a:latin typeface="Josefin Sans" pitchFamily="2" charset="0"/>
                <a:ea typeface="Calibri" panose="020F0502020204030204" pitchFamily="34" charset="0"/>
                <a:cs typeface="Calibri" panose="020F0502020204030204" pitchFamily="34" charset="0"/>
              </a:rPr>
              <a:t>που </a:t>
            </a:r>
            <a:r>
              <a:rPr lang="el" sz="1200" dirty="0">
                <a:effectLst/>
                <a:latin typeface="Josefin Sans" pitchFamily="2" charset="0"/>
                <a:ea typeface="Calibri" panose="020F0502020204030204" pitchFamily="34" charset="0"/>
                <a:cs typeface="Calibri" panose="020F0502020204030204" pitchFamily="34" charset="0"/>
              </a:rPr>
              <a:t>επιτρέπει στους ενήλικες εκπαιδευόμενους να ελέγχουν την πρόοδό τους. Είτε αυτό σημαίνει ερωτήσεις κατανόησης είτε στιγμές διδασκαλίας. Είναι σημαντικό να σημειωθεί ότι η εκπαίδευση ενηλίκων μπορεί να είναι μια δύσκολη εργασία, επειδή υπάρχουν πολλά πράγματα </a:t>
            </a:r>
            <a:r>
              <a:rPr lang="el" sz="1200" dirty="0">
                <a:latin typeface="Josefin Sans" pitchFamily="2" charset="0"/>
                <a:ea typeface="Calibri" panose="020F0502020204030204" pitchFamily="34" charset="0"/>
                <a:cs typeface="Calibri" panose="020F0502020204030204" pitchFamily="34" charset="0"/>
              </a:rPr>
              <a:t>που </a:t>
            </a:r>
            <a:r>
              <a:rPr lang="el" sz="1200" dirty="0">
                <a:effectLst/>
                <a:latin typeface="Josefin Sans" pitchFamily="2" charset="0"/>
                <a:ea typeface="Calibri" panose="020F0502020204030204" pitchFamily="34" charset="0"/>
                <a:cs typeface="Calibri" panose="020F0502020204030204" pitchFamily="34" charset="0"/>
              </a:rPr>
              <a:t>είναι εκτός ελέγχου, ωστόσο, έχει διαπιστωθεί ότι εάν ένας ενήλικος εκπαιδευόμενος θέτει τους δικούς του μαθησιακούς στόχους, τότε η μαθησιακή διαδικασία είναι πιθανό να </a:t>
            </a:r>
            <a:r>
              <a:rPr lang="el" sz="1200" dirty="0">
                <a:latin typeface="Josefin Sans" pitchFamily="2" charset="0"/>
                <a:ea typeface="Calibri" panose="020F0502020204030204" pitchFamily="34" charset="0"/>
                <a:cs typeface="Calibri" panose="020F0502020204030204" pitchFamily="34" charset="0"/>
              </a:rPr>
              <a:t>φέρει για </a:t>
            </a:r>
            <a:r>
              <a:rPr lang="el" sz="1200" dirty="0">
                <a:effectLst/>
                <a:latin typeface="Josefin Sans" pitchFamily="2" charset="0"/>
                <a:ea typeface="Calibri" panose="020F0502020204030204" pitchFamily="34" charset="0"/>
                <a:cs typeface="Calibri" panose="020F0502020204030204" pitchFamily="34" charset="0"/>
              </a:rPr>
              <a:t>ουσιαστική αλλαγή.</a:t>
            </a:r>
            <a:endParaRPr lang="en-US" sz="12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l" sz="1200" b="1" dirty="0">
                <a:solidFill>
                  <a:srgbClr val="FFC652"/>
                </a:solidFill>
                <a:latin typeface="Josefin Sans" pitchFamily="2" charset="0"/>
                <a:ea typeface="Calibri" panose="020F0502020204030204" pitchFamily="34" charset="0"/>
                <a:cs typeface="Calibri" panose="020F0502020204030204" pitchFamily="34" charset="0"/>
              </a:rPr>
              <a:t>ΠΡΑΚΤΙΚΗ </a:t>
            </a:r>
            <a:r>
              <a:rPr lang="el" sz="1200" dirty="0">
                <a:solidFill>
                  <a:srgbClr val="FFC652"/>
                </a:solidFill>
                <a:latin typeface="Josefin Sans" pitchFamily="2" charset="0"/>
                <a:ea typeface="Calibri" panose="020F0502020204030204" pitchFamily="34" charset="0"/>
                <a:cs typeface="Calibri" panose="020F0502020204030204" pitchFamily="34" charset="0"/>
              </a:rPr>
              <a:t>: </a:t>
            </a:r>
            <a:r>
              <a:rPr lang="el" sz="1200" dirty="0">
                <a:latin typeface="Josefin Sans" pitchFamily="2" charset="0"/>
                <a:ea typeface="Calibri" panose="020F0502020204030204" pitchFamily="34" charset="0"/>
                <a:cs typeface="Calibri" panose="020F0502020204030204" pitchFamily="34" charset="0"/>
              </a:rPr>
              <a:t>Βασικά, είναι σημαντικό να σημειωθεί </a:t>
            </a:r>
            <a:r>
              <a:rPr lang="el" sz="1200" dirty="0">
                <a:effectLst/>
                <a:latin typeface="Josefin Sans" pitchFamily="2" charset="0"/>
                <a:ea typeface="Calibri" panose="020F0502020204030204" pitchFamily="34" charset="0"/>
                <a:cs typeface="Calibri" panose="020F0502020204030204" pitchFamily="34" charset="0"/>
              </a:rPr>
              <a:t>ότι δεν μαθαίνουν όλοι οι ενήλικες με τον ίδιο τρόπο, ο καθένας φέρνει το δικό του υπόβαθρο και τις γνώσεις του στην τάξη. Η αποτελεσματική εκπαίδευση των ασθενών πρέπει να μπορεί να προσεγγίσει όλους τους τύπους ενηλίκων και να τους παρέχει τα εργαλεία που χρειάζονται για να οικοδομήσουν τα θεμέλια για καλύτερη υγεία. Πηγές:</a:t>
            </a:r>
            <a:r>
              <a:rPr lang="el" sz="1200" dirty="0">
                <a:latin typeface="Josefin Sans" pitchFamily="2" charset="0"/>
                <a:ea typeface="Calibri" panose="020F0502020204030204" pitchFamily="34" charset="0"/>
                <a:cs typeface="Arial" panose="020B0604020202020204" pitchFamily="34" charset="0"/>
              </a:rPr>
              <a:t> </a:t>
            </a:r>
            <a:r>
              <a:rPr lang="el" sz="1200" dirty="0">
                <a:effectLst/>
                <a:latin typeface="Josefin Sans" pitchFamily="2" charset="0"/>
                <a:ea typeface="Calibri" panose="020F0502020204030204" pitchFamily="34" charset="0"/>
                <a:cs typeface="Calibri" panose="020F0502020204030204" pitchFamily="34" charset="0"/>
              </a:rPr>
              <a:t>( </a:t>
            </a:r>
            <a:r>
              <a:rPr lang="el" sz="1200"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https://www.thewellnessnetwork.net/health-news-and-insights/blog/applying-adult-learning-theories/ </a:t>
            </a:r>
            <a:r>
              <a:rPr lang="el" sz="12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1200" dirty="0">
              <a:solidFill>
                <a:schemeClr val="tx1"/>
              </a:solidFill>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l" sz="1200" dirty="0">
                <a:effectLst/>
                <a:latin typeface="Josefin Sans" pitchFamily="2" charset="0"/>
                <a:ea typeface="Calibri" panose="020F0502020204030204" pitchFamily="34" charset="0"/>
                <a:cs typeface="Calibri" panose="020F0502020204030204" pitchFamily="34" charset="0"/>
              </a:rPr>
              <a:t>Ορισμένα παιχνίδια και εργαλεία, που θα μπορούσαν να χρησιμοποιηθούν για να ενισχύσουν την υπομονή, είναι καθημερινά παιχνίδια μυαλού. Όπως το να παίζεις σκάκι, που απαιτεί συγκέντρωση. Βοηθά επίσης στην ανάπτυξη στρατηγικών χαρακτηριστικό ενός λογικού μυαλού. και ενισχύει </a:t>
            </a:r>
            <a:r>
              <a:rPr lang="el" sz="1200" dirty="0">
                <a:latin typeface="Josefin Sans" pitchFamily="2" charset="0"/>
                <a:ea typeface="Calibri" panose="020F0502020204030204" pitchFamily="34" charset="0"/>
                <a:cs typeface="Calibri" panose="020F0502020204030204" pitchFamily="34" charset="0"/>
              </a:rPr>
              <a:t>την </a:t>
            </a:r>
            <a:r>
              <a:rPr lang="el" sz="1200" dirty="0">
                <a:effectLst/>
                <a:latin typeface="Josefin Sans" pitchFamily="2" charset="0"/>
                <a:ea typeface="Calibri" panose="020F0502020204030204" pitchFamily="34" charset="0"/>
                <a:cs typeface="Calibri" panose="020F0502020204030204" pitchFamily="34" charset="0"/>
              </a:rPr>
              <a:t>ικανότητα προσμονής. Ένα άλλο παιχνίδι είναι ο κύβος του Ρούμπικ, που </a:t>
            </a:r>
            <a:r>
              <a:rPr lang="el" sz="1200" dirty="0">
                <a:latin typeface="Josefin Sans" pitchFamily="2" charset="0"/>
                <a:ea typeface="Calibri" panose="020F0502020204030204" pitchFamily="34" charset="0"/>
                <a:cs typeface="Calibri" panose="020F0502020204030204" pitchFamily="34" charset="0"/>
              </a:rPr>
              <a:t>βοηθά </a:t>
            </a:r>
            <a:r>
              <a:rPr lang="el" sz="1200" dirty="0">
                <a:effectLst/>
                <a:latin typeface="Josefin Sans" pitchFamily="2" charset="0"/>
                <a:ea typeface="Calibri" panose="020F0502020204030204" pitchFamily="34" charset="0"/>
                <a:cs typeface="Calibri" panose="020F0502020204030204" pitchFamily="34" charset="0"/>
              </a:rPr>
              <a:t>στην ανάπτυξη της μνήμης και στην επίλυση προβλημάτων. Επιπλέον, τα παζλ αναπτύσσουν υπομονή και τα σταυρόλεξα μπορούν να ενισχύσουν την ανάπτυξη της γλώσσας και του λεξιλογίου.</a:t>
            </a:r>
            <a:endParaRPr lang="en-US" sz="12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l" sz="1200" b="1" dirty="0">
                <a:solidFill>
                  <a:srgbClr val="FFC652"/>
                </a:solidFill>
                <a:effectLst/>
                <a:latin typeface="Josefin Sans" pitchFamily="2" charset="0"/>
                <a:ea typeface="Calibri" panose="020F0502020204030204" pitchFamily="34" charset="0"/>
                <a:cs typeface="Calibri" panose="020F0502020204030204" pitchFamily="34" charset="0"/>
              </a:rPr>
              <a:t>IMPACT </a:t>
            </a:r>
            <a:r>
              <a:rPr lang="el" sz="1200" b="1" dirty="0">
                <a:effectLst/>
                <a:latin typeface="Josefin Sans" pitchFamily="2" charset="0"/>
                <a:ea typeface="Calibri" panose="020F0502020204030204" pitchFamily="34" charset="0"/>
                <a:cs typeface="Calibri" panose="020F0502020204030204" pitchFamily="34" charset="0"/>
              </a:rPr>
              <a:t>: </a:t>
            </a:r>
            <a:r>
              <a:rPr lang="el" sz="1200" dirty="0">
                <a:effectLst/>
                <a:latin typeface="Josefin Sans" pitchFamily="2" charset="0"/>
                <a:ea typeface="Calibri" panose="020F0502020204030204" pitchFamily="34" charset="0"/>
                <a:cs typeface="Calibri" panose="020F0502020204030204" pitchFamily="34" charset="0"/>
              </a:rPr>
              <a:t>Είναι πολύ εύκολο να το βρείτε, να αγοράσετε και να το χρησιμοποιήσετε σε ένα δωμάτιο με συγκεκριμένο αριθμό εκπαιδευόμενων. Μέσω αυτών των παιχνιδιών </a:t>
            </a:r>
            <a:r>
              <a:rPr lang="el" sz="1200" dirty="0">
                <a:latin typeface="Josefin Sans" pitchFamily="2" charset="0"/>
                <a:ea typeface="Calibri" panose="020F0502020204030204" pitchFamily="34" charset="0"/>
                <a:cs typeface="Calibri" panose="020F0502020204030204" pitchFamily="34" charset="0"/>
              </a:rPr>
              <a:t>θα υπάρξει αντίστοιχη ανάπτυξη </a:t>
            </a:r>
            <a:r>
              <a:rPr lang="el" sz="1200" dirty="0">
                <a:effectLst/>
                <a:latin typeface="Josefin Sans" pitchFamily="2" charset="0"/>
                <a:ea typeface="Calibri" panose="020F0502020204030204" pitchFamily="34" charset="0"/>
                <a:cs typeface="Calibri" panose="020F0502020204030204" pitchFamily="34" charset="0"/>
              </a:rPr>
              <a:t>επικοινωνίας και συνεργασίας μεταξύ των μαθητών..</a:t>
            </a:r>
            <a:endParaRPr lang="en-US" sz="1200" dirty="0">
              <a:effectLst/>
              <a:latin typeface="Josefin Sans" pitchFamily="2" charset="0"/>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9A4FAA7-3FC3-4E6F-9F41-5A93406E55F5}"/>
              </a:ext>
            </a:extLst>
          </p:cNvPr>
          <p:cNvSpPr>
            <a:spLocks noGrp="1"/>
          </p:cNvSpPr>
          <p:nvPr>
            <p:ph type="body" sz="quarter" idx="17"/>
          </p:nvPr>
        </p:nvSpPr>
        <p:spPr>
          <a:xfrm>
            <a:off x="618461" y="159657"/>
            <a:ext cx="6575715" cy="889654"/>
          </a:xfrm>
        </p:spPr>
        <p:txBody>
          <a:bodyPr/>
          <a:lstStyle/>
          <a:p>
            <a:r>
              <a:rPr lang="el" sz="5400" dirty="0">
                <a:effectLst>
                  <a:outerShdw blurRad="38100" dist="38100" dir="2700000" algn="tl">
                    <a:srgbClr val="000000">
                      <a:alpha val="43137"/>
                    </a:srgbClr>
                  </a:outerShdw>
                </a:effectLst>
                <a:latin typeface="Josefin Sans" pitchFamily="2" charset="0"/>
              </a:rPr>
              <a:t>Υπομονή</a:t>
            </a:r>
          </a:p>
        </p:txBody>
      </p:sp>
    </p:spTree>
    <p:extLst>
      <p:ext uri="{BB962C8B-B14F-4D97-AF65-F5344CB8AC3E}">
        <p14:creationId xmlns:p14="http://schemas.microsoft.com/office/powerpoint/2010/main" val="1839505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28D424-A909-46A0-94ED-FE10F46084E5}"/>
              </a:ext>
            </a:extLst>
          </p:cNvPr>
          <p:cNvSpPr>
            <a:spLocks noGrp="1"/>
          </p:cNvSpPr>
          <p:nvPr>
            <p:ph type="body" sz="quarter" idx="16"/>
          </p:nvPr>
        </p:nvSpPr>
        <p:spPr>
          <a:xfrm>
            <a:off x="565299" y="809470"/>
            <a:ext cx="10854069" cy="6415789"/>
          </a:xfrm>
        </p:spPr>
        <p:txBody>
          <a:bodyPr>
            <a:normAutofit fontScale="25000" lnSpcReduction="20000"/>
          </a:bodyPr>
          <a:lstStyle/>
          <a:p>
            <a:pPr algn="just">
              <a:lnSpc>
                <a:spcPct val="170000"/>
              </a:lnSpc>
              <a:spcAft>
                <a:spcPts val="800"/>
              </a:spcAft>
            </a:pPr>
            <a:r>
              <a:rPr lang="el" sz="4200" b="1" dirty="0">
                <a:solidFill>
                  <a:srgbClr val="FFC652"/>
                </a:solidFill>
                <a:effectLst/>
                <a:latin typeface="Josefin Sans" pitchFamily="2" charset="0"/>
                <a:ea typeface="Calibri" panose="020F0502020204030204" pitchFamily="34" charset="0"/>
                <a:cs typeface="Calibri" panose="020F0502020204030204" pitchFamily="34" charset="0"/>
              </a:rPr>
              <a:t>ΘΕΩΡΙΑ </a:t>
            </a:r>
            <a:r>
              <a:rPr lang="el" sz="4200" b="1" dirty="0">
                <a:solidFill>
                  <a:schemeClr val="tx1"/>
                </a:solidFill>
                <a:effectLst/>
                <a:latin typeface="Josefin Sans" pitchFamily="2" charset="0"/>
                <a:ea typeface="Calibri" panose="020F0502020204030204" pitchFamily="34" charset="0"/>
                <a:cs typeface="Calibri" panose="020F0502020204030204" pitchFamily="34" charset="0"/>
              </a:rPr>
              <a:t>: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Πολλοί εκπαιδευτικοί ενσωματώνουν το χιούμορ στη διδασκαλία τους με διάφορα μέτρα επιτυχίας. Το χιούμορ και κατ' επέκταση το γέλιο είναι βασικά θεμελιώδη μέρη της ανθρώπινης αλληλεπίδρασης. Από την άποψη της ψυχικής υγείας, το χιούμορ μπορεί να λειτουργήσει με πολλούς τρόπους. Ανέκδοτα, λογοπαίγνια και άλλες μορφές χιούμορ υπάρχουν σε πολλούς τομείς </a:t>
            </a:r>
            <a:r>
              <a:rPr lang="el" sz="4200" dirty="0">
                <a:solidFill>
                  <a:schemeClr val="tx1"/>
                </a:solidFill>
                <a:latin typeface="Josefin Sans" pitchFamily="2" charset="0"/>
                <a:ea typeface="Calibri" panose="020F0502020204030204" pitchFamily="34" charset="0"/>
                <a:cs typeface="Calibri" panose="020F0502020204030204" pitchFamily="34" charset="0"/>
              </a:rPr>
              <a:t>εφαρμογής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και πρακτικής </a:t>
            </a:r>
            <a:r>
              <a:rPr lang="el" sz="4200" dirty="0">
                <a:solidFill>
                  <a:schemeClr val="tx1"/>
                </a:solidFill>
                <a:latin typeface="Josefin Sans" pitchFamily="2" charset="0"/>
                <a:ea typeface="Calibri" panose="020F0502020204030204" pitchFamily="34" charset="0"/>
                <a:cs typeface="Calibri" panose="020F0502020204030204" pitchFamily="34" charset="0"/>
              </a:rPr>
              <a:t>. Οι ερευνητές ισχυρίζονται </a:t>
            </a:r>
            <a:r>
              <a:rPr lang="el" sz="4200" b="0" i="0" dirty="0">
                <a:solidFill>
                  <a:schemeClr val="tx1"/>
                </a:solidFill>
                <a:effectLst/>
                <a:latin typeface="Josefin Sans" pitchFamily="2" charset="0"/>
              </a:rPr>
              <a:t>ότι φιλόσοφοι και θεολόγοι από τον Πλάτωνα, τον Αριστοτέλη και τους συγγραφείς της Εβραϊκής Βίβλου ήταν οι πρώτοι που ασχολήθηκαν με το χιούμορ ως σημαντικό μέρος της ανθρώπινης ζωής (Morreall, 2008b)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 ωστόσο, ο Raskin (2008) </a:t>
            </a:r>
            <a:r>
              <a:rPr lang="el" sz="4200" dirty="0">
                <a:solidFill>
                  <a:schemeClr val="tx1"/>
                </a:solidFill>
                <a:latin typeface="Josefin Sans" pitchFamily="2" charset="0"/>
                <a:ea typeface="Calibri" panose="020F0502020204030204" pitchFamily="34" charset="0"/>
                <a:cs typeface="Calibri" panose="020F0502020204030204" pitchFamily="34" charset="0"/>
              </a:rPr>
              <a:t>ισχυρίζεται </a:t>
            </a:r>
            <a:r>
              <a:rPr lang="el" sz="4200" b="0" i="0" dirty="0">
                <a:solidFill>
                  <a:schemeClr val="tx1"/>
                </a:solidFill>
                <a:effectLst/>
                <a:latin typeface="Josefin Sans" pitchFamily="2" charset="0"/>
              </a:rPr>
              <a:t>ότι για την έρευνα του χιούμορ να αντιμετωπίζεται σοβαρά δεν μπορεί να συγχέεται με αστεία δραστηριότητα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 </a:t>
            </a:r>
            <a:r>
              <a:rPr lang="el" sz="4200" dirty="0">
                <a:solidFill>
                  <a:schemeClr val="tx1"/>
                </a:solidFill>
                <a:latin typeface="Josefin Sans" pitchFamily="2" charset="0"/>
                <a:ea typeface="Calibri" panose="020F0502020204030204" pitchFamily="34" charset="0"/>
                <a:cs typeface="Calibri" panose="020F0502020204030204" pitchFamily="34" charset="0"/>
              </a:rPr>
              <a:t>Η εφαρμογή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του χιούμορ σε ένα εκπαιδευτικό περιβάλλον μπορεί να είναι μια περίπλοκη δεξιότητα. Αυτό το τεράστιο σύνολο γνώσεων που εκτείνεται σε διαφορετικά πλαίσια έχει συνδέσει το χιούμορ με την αντιμετώπιση και το άγχος (Abel, 2002· Avtgis, &amp; Taber, 2006).</a:t>
            </a:r>
          </a:p>
          <a:p>
            <a:pPr algn="just">
              <a:lnSpc>
                <a:spcPct val="170000"/>
              </a:lnSpc>
              <a:spcAft>
                <a:spcPts val="800"/>
              </a:spcAft>
            </a:pPr>
            <a:r>
              <a:rPr lang="el" sz="4200" b="1" dirty="0">
                <a:solidFill>
                  <a:srgbClr val="FFC652"/>
                </a:solidFill>
                <a:latin typeface="Josefin Sans" pitchFamily="2" charset="0"/>
                <a:ea typeface="Calibri" panose="020F0502020204030204" pitchFamily="34" charset="0"/>
                <a:cs typeface="Calibri" panose="020F0502020204030204" pitchFamily="34" charset="0"/>
              </a:rPr>
              <a:t>ΠΡΑΚΤΙΚΗ </a:t>
            </a:r>
            <a:r>
              <a:rPr lang="el" sz="4200" b="1" dirty="0">
                <a:solidFill>
                  <a:schemeClr val="tx1"/>
                </a:solidFill>
                <a:latin typeface="Josefin Sans" pitchFamily="2" charset="0"/>
                <a:ea typeface="Calibri" panose="020F0502020204030204" pitchFamily="34" charset="0"/>
                <a:cs typeface="Calibri" panose="020F0502020204030204" pitchFamily="34" charset="0"/>
              </a:rPr>
              <a:t>: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Πολλοί εκπαιδευτικοί ξεκινούν τα μαθήματα με μια προσωπική ιστορία ή ανέκδοτο, </a:t>
            </a:r>
            <a:r>
              <a:rPr lang="el" sz="4200" dirty="0">
                <a:solidFill>
                  <a:schemeClr val="tx1"/>
                </a:solidFill>
                <a:latin typeface="Josefin Sans" pitchFamily="2" charset="0"/>
                <a:ea typeface="Calibri" panose="020F0502020204030204" pitchFamily="34" charset="0"/>
                <a:cs typeface="Calibri" panose="020F0502020204030204" pitchFamily="34" charset="0"/>
              </a:rPr>
              <a:t>επιτρέποντας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στο διδακτικό υλικό </a:t>
            </a:r>
            <a:r>
              <a:rPr lang="el" sz="4200" dirty="0">
                <a:solidFill>
                  <a:schemeClr val="tx1"/>
                </a:solidFill>
                <a:latin typeface="Josefin Sans" pitchFamily="2" charset="0"/>
                <a:ea typeface="Calibri" panose="020F0502020204030204" pitchFamily="34" charset="0"/>
                <a:cs typeface="Calibri" panose="020F0502020204030204" pitchFamily="34" charset="0"/>
              </a:rPr>
              <a:t>να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ζωντανέψει. Συχνά αφηγούνται αστείες στιγμές και σκηνές από την παιδική τους ηλικία, την τρέχουσα </a:t>
            </a:r>
            <a:r>
              <a:rPr lang="el" sz="4200" dirty="0">
                <a:solidFill>
                  <a:schemeClr val="tx1"/>
                </a:solidFill>
                <a:latin typeface="Josefin Sans" pitchFamily="2" charset="0"/>
                <a:ea typeface="Calibri" panose="020F0502020204030204" pitchFamily="34" charset="0"/>
                <a:cs typeface="Calibri" panose="020F0502020204030204" pitchFamily="34" charset="0"/>
              </a:rPr>
              <a:t>ζωή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τους, τα εγγόνια/τα κατοικίδια τους. κλπ. Κυρίως δεν φοβούνται να ντροπιάσουν τον εαυτό τους. Οι εκπαιδευτές ενηλίκων δεν παίρνουν τους εαυτούς τους πολύ στα σοβαρά και γελούν με την τάξη. Πάνω απ 'όλα, δεν είναι αιχμηροί, προσβλητικοί ή υπερβολικοί στη χρήση του χιούμορ. Αναπτύσσουν το χιούμορ με σύνεση, κάνοντας μικρές, συχνά ανεπαίσθητες προσπάθειες:</a:t>
            </a:r>
          </a:p>
          <a:p>
            <a:pPr marL="288000" indent="-288000" algn="just">
              <a:lnSpc>
                <a:spcPct val="170000"/>
              </a:lnSpc>
              <a:spcAft>
                <a:spcPts val="800"/>
              </a:spcAft>
              <a:buFont typeface="Arial" panose="020B0604020202020204" pitchFamily="34" charset="0"/>
              <a:buChar char="•"/>
            </a:pPr>
            <a:r>
              <a:rPr lang="el" sz="4800" dirty="0">
                <a:solidFill>
                  <a:schemeClr val="tx1"/>
                </a:solidFill>
                <a:effectLst/>
                <a:latin typeface="Josefin Sans" pitchFamily="2" charset="0"/>
                <a:ea typeface="Calibri" panose="020F0502020204030204" pitchFamily="34" charset="0"/>
                <a:cs typeface="Calibri" panose="020F0502020204030204" pitchFamily="34" charset="0"/>
              </a:rPr>
              <a:t>διάχυση δυσκολιών που </a:t>
            </a:r>
            <a:r>
              <a:rPr lang="el" sz="4800" dirty="0">
                <a:solidFill>
                  <a:schemeClr val="tx1"/>
                </a:solidFill>
                <a:latin typeface="Josefin Sans" pitchFamily="2" charset="0"/>
                <a:ea typeface="Calibri" panose="020F0502020204030204" pitchFamily="34" charset="0"/>
                <a:cs typeface="Calibri" panose="020F0502020204030204" pitchFamily="34" charset="0"/>
              </a:rPr>
              <a:t>μπορεί να </a:t>
            </a:r>
            <a:r>
              <a:rPr lang="el" sz="4800" dirty="0">
                <a:solidFill>
                  <a:schemeClr val="tx1"/>
                </a:solidFill>
                <a:effectLst/>
                <a:latin typeface="Josefin Sans" pitchFamily="2" charset="0"/>
                <a:ea typeface="Calibri" panose="020F0502020204030204" pitchFamily="34" charset="0"/>
                <a:cs typeface="Calibri" panose="020F0502020204030204" pitchFamily="34" charset="0"/>
              </a:rPr>
              <a:t>αντιμετωπίσουν οι μαθητές</a:t>
            </a:r>
          </a:p>
          <a:p>
            <a:pPr marL="288000" indent="-288000" algn="just">
              <a:lnSpc>
                <a:spcPct val="170000"/>
              </a:lnSpc>
              <a:spcAft>
                <a:spcPts val="800"/>
              </a:spcAft>
              <a:buFont typeface="Arial" panose="020B0604020202020204" pitchFamily="34" charset="0"/>
              <a:buChar char="•"/>
            </a:pPr>
            <a:r>
              <a:rPr lang="el-GR" sz="4800" dirty="0">
                <a:solidFill>
                  <a:schemeClr val="tx1"/>
                </a:solidFill>
                <a:latin typeface="Josefin Sans" pitchFamily="2" charset="0"/>
                <a:ea typeface="Calibri" panose="020F0502020204030204" pitchFamily="34" charset="0"/>
                <a:cs typeface="Calibri" panose="020F0502020204030204" pitchFamily="34" charset="0"/>
              </a:rPr>
              <a:t>ενθαρρύνετε</a:t>
            </a:r>
            <a:r>
              <a:rPr lang="el" sz="4800" dirty="0">
                <a:solidFill>
                  <a:schemeClr val="tx1"/>
                </a:solidFill>
                <a:latin typeface="Josefin Sans" pitchFamily="2" charset="0"/>
                <a:ea typeface="Calibri" panose="020F0502020204030204" pitchFamily="34" charset="0"/>
                <a:cs typeface="Calibri" panose="020F0502020204030204" pitchFamily="34" charset="0"/>
              </a:rPr>
              <a:t> </a:t>
            </a:r>
            <a:r>
              <a:rPr lang="el" sz="4800" dirty="0">
                <a:solidFill>
                  <a:schemeClr val="tx1"/>
                </a:solidFill>
                <a:effectLst/>
                <a:latin typeface="Josefin Sans" pitchFamily="2" charset="0"/>
                <a:ea typeface="Calibri" panose="020F0502020204030204" pitchFamily="34" charset="0"/>
                <a:cs typeface="Calibri" panose="020F0502020204030204" pitchFamily="34" charset="0"/>
              </a:rPr>
              <a:t>τους μαθητές να σκεφτούν πιο κριτικά</a:t>
            </a:r>
          </a:p>
          <a:p>
            <a:pPr marL="288000" indent="-288000" algn="just">
              <a:lnSpc>
                <a:spcPct val="170000"/>
              </a:lnSpc>
              <a:spcAft>
                <a:spcPts val="800"/>
              </a:spcAft>
              <a:buFont typeface="Arial" panose="020B0604020202020204" pitchFamily="34" charset="0"/>
              <a:buChar char="•"/>
            </a:pPr>
            <a:r>
              <a:rPr lang="el-GR" sz="4800" dirty="0">
                <a:solidFill>
                  <a:schemeClr val="tx1"/>
                </a:solidFill>
                <a:effectLst/>
                <a:latin typeface="Josefin Sans" pitchFamily="2" charset="0"/>
                <a:ea typeface="Calibri" panose="020F0502020204030204" pitchFamily="34" charset="0"/>
                <a:cs typeface="Calibri" panose="020F0502020204030204" pitchFamily="34" charset="0"/>
              </a:rPr>
              <a:t>Π</a:t>
            </a:r>
            <a:r>
              <a:rPr lang="el" sz="4800" dirty="0">
                <a:solidFill>
                  <a:schemeClr val="tx1"/>
                </a:solidFill>
                <a:effectLst/>
                <a:latin typeface="Josefin Sans" pitchFamily="2" charset="0"/>
                <a:ea typeface="Calibri" panose="020F0502020204030204" pitchFamily="34" charset="0"/>
                <a:cs typeface="Calibri" panose="020F0502020204030204" pitchFamily="34" charset="0"/>
              </a:rPr>
              <a:t>ροσπαθήστε να κρατήσετε ζωντανή την προσοχή των μαθητών.</a:t>
            </a:r>
          </a:p>
          <a:p>
            <a:pPr algn="just">
              <a:lnSpc>
                <a:spcPct val="170000"/>
              </a:lnSpc>
              <a:spcAft>
                <a:spcPts val="800"/>
              </a:spcAft>
            </a:pPr>
            <a:r>
              <a:rPr lang="el" sz="4200" b="1" dirty="0">
                <a:solidFill>
                  <a:srgbClr val="FFC652"/>
                </a:solidFill>
                <a:effectLst/>
                <a:latin typeface="Josefin Sans" pitchFamily="2" charset="0"/>
                <a:ea typeface="Calibri" panose="020F0502020204030204" pitchFamily="34" charset="0"/>
                <a:cs typeface="Calibri" panose="020F0502020204030204" pitchFamily="34" charset="0"/>
              </a:rPr>
              <a:t>ΕΠΙΠΤΩΣΗ: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Το συμπέρασμα είναι ότι παράλληλα με τις ουσιαστικές δεξιότητες διδασκαλίας </a:t>
            </a:r>
            <a:r>
              <a:rPr lang="el" sz="4200" dirty="0">
                <a:solidFill>
                  <a:schemeClr val="tx1"/>
                </a:solidFill>
                <a:latin typeface="Josefin Sans" pitchFamily="2" charset="0"/>
                <a:ea typeface="Calibri" panose="020F0502020204030204" pitchFamily="34" charset="0"/>
                <a:cs typeface="Calibri" panose="020F0502020204030204" pitchFamily="34" charset="0"/>
              </a:rPr>
              <a:t>ένα πολύ αποτελεσματικό εργαλείο μάθησης.</a:t>
            </a:r>
            <a:r>
              <a:rPr lang="el" sz="4200" dirty="0">
                <a:solidFill>
                  <a:schemeClr val="tx1"/>
                </a:solidFill>
                <a:latin typeface="Josefin Sans" pitchFamily="2" charset="0"/>
                <a:ea typeface="Calibri" panose="020F0502020204030204" pitchFamily="34" charset="0"/>
                <a:cs typeface="Arial" panose="020B0604020202020204" pitchFamily="34" charset="0"/>
              </a:rPr>
              <a:t> </a:t>
            </a:r>
            <a:r>
              <a:rPr lang="el" sz="4200" dirty="0">
                <a:solidFill>
                  <a:schemeClr val="tx1"/>
                </a:solidFill>
                <a:latin typeface="Josefin Sans" pitchFamily="2" charset="0"/>
                <a:ea typeface="Calibri" panose="020F0502020204030204" pitchFamily="34" charset="0"/>
                <a:cs typeface="Calibri" panose="020F0502020204030204" pitchFamily="34" charset="0"/>
              </a:rPr>
              <a:t>Είναι χιούμορ. Να είσαι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καλός αστειευτής και ερμηνευτής. Αυτή η </a:t>
            </a:r>
            <a:r>
              <a:rPr lang="el" sz="4200" dirty="0">
                <a:solidFill>
                  <a:schemeClr val="tx1"/>
                </a:solidFill>
                <a:latin typeface="Josefin Sans" pitchFamily="2" charset="0"/>
                <a:ea typeface="Calibri" panose="020F0502020204030204" pitchFamily="34" charset="0"/>
                <a:cs typeface="Calibri" panose="020F0502020204030204" pitchFamily="34" charset="0"/>
              </a:rPr>
              <a:t>ενσωμάτωση του χιούμορ στη διδακτική πρακτική δεν θα πρέπει να απαιτεί πρόσθετο υλικό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 αλλά απλώς την καλή διάθεση του εκπαιδευτή για να ενισχύσει τη </a:t>
            </a:r>
            <a:r>
              <a:rPr lang="el" sz="4200" dirty="0">
                <a:solidFill>
                  <a:schemeClr val="tx1"/>
                </a:solidFill>
                <a:latin typeface="Josefin Sans" pitchFamily="2" charset="0"/>
                <a:ea typeface="Calibri" panose="020F0502020204030204" pitchFamily="34" charset="0"/>
                <a:cs typeface="Calibri" panose="020F0502020204030204" pitchFamily="34" charset="0"/>
              </a:rPr>
              <a:t>μαθησιακή εμπειρία.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Με αυτόν τον τρόπο το </a:t>
            </a:r>
            <a:r>
              <a:rPr lang="el" sz="4200" dirty="0">
                <a:solidFill>
                  <a:schemeClr val="tx1"/>
                </a:solidFill>
                <a:latin typeface="Josefin Sans" pitchFamily="2" charset="0"/>
                <a:ea typeface="Calibri" panose="020F0502020204030204" pitchFamily="34" charset="0"/>
                <a:cs typeface="Calibri" panose="020F0502020204030204" pitchFamily="34" charset="0"/>
              </a:rPr>
              <a:t>χιούμορ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μπορεί να καλλιεργήσει μια ανοιχτή ατμόσφαιρα στην τάξη. Η ευαίσθητη χρήση του χιούμορ μπορεί να βελτιώσει την ατμόσφαιρα στην τάξη</a:t>
            </a:r>
          </a:p>
          <a:p>
            <a:pPr algn="just">
              <a:lnSpc>
                <a:spcPct val="170000"/>
              </a:lnSpc>
              <a:spcAft>
                <a:spcPts val="800"/>
              </a:spcAft>
            </a:pPr>
            <a:r>
              <a:rPr lang="el" sz="4200" dirty="0">
                <a:solidFill>
                  <a:schemeClr val="tx1"/>
                </a:solidFill>
                <a:effectLst/>
                <a:latin typeface="Josefin Sans" pitchFamily="2" charset="0"/>
                <a:ea typeface="Calibri" panose="020F0502020204030204" pitchFamily="34" charset="0"/>
                <a:cs typeface="Calibri" panose="020F0502020204030204" pitchFamily="34" charset="0"/>
              </a:rPr>
              <a:t>( </a:t>
            </a:r>
            <a:r>
              <a:rPr lang="el" sz="4200" dirty="0">
                <a:solidFill>
                  <a:schemeClr val="tx1"/>
                </a:solidFill>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https://www.iup.edu/pse/files/programs/graduate_programs_r/instructional_design_and_technology_ma/paace_journal_of_lifelong_learning/volume_27,_2018/vivona.pdf </a:t>
            </a:r>
            <a:r>
              <a:rPr lang="el" sz="42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42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1C230923-66DC-4E69-8A5C-A28CF001C79F}"/>
              </a:ext>
            </a:extLst>
          </p:cNvPr>
          <p:cNvSpPr>
            <a:spLocks noGrp="1"/>
          </p:cNvSpPr>
          <p:nvPr>
            <p:ph type="body" sz="quarter" idx="17"/>
          </p:nvPr>
        </p:nvSpPr>
        <p:spPr>
          <a:xfrm>
            <a:off x="665017" y="0"/>
            <a:ext cx="3791574" cy="809470"/>
          </a:xfrm>
        </p:spPr>
        <p:txBody>
          <a:bodyPr/>
          <a:lstStyle/>
          <a:p>
            <a:r>
              <a:rPr lang="el" sz="4800" dirty="0">
                <a:latin typeface="Josefin Sans" pitchFamily="2" charset="0"/>
              </a:rPr>
              <a:t>Χιούμορ</a:t>
            </a:r>
          </a:p>
        </p:txBody>
      </p:sp>
    </p:spTree>
    <p:extLst>
      <p:ext uri="{BB962C8B-B14F-4D97-AF65-F5344CB8AC3E}">
        <p14:creationId xmlns:p14="http://schemas.microsoft.com/office/powerpoint/2010/main" val="31935139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CFEF39-D074-4625-B9CD-7E87D0A546C3}"/>
              </a:ext>
            </a:extLst>
          </p:cNvPr>
          <p:cNvSpPr>
            <a:spLocks noGrp="1"/>
          </p:cNvSpPr>
          <p:nvPr>
            <p:ph type="body" sz="quarter" idx="16"/>
          </p:nvPr>
        </p:nvSpPr>
        <p:spPr>
          <a:xfrm>
            <a:off x="284813" y="925034"/>
            <a:ext cx="11304675" cy="5602320"/>
          </a:xfrm>
        </p:spPr>
        <p:txBody>
          <a:bodyPr>
            <a:normAutofit fontScale="92500" lnSpcReduction="20000"/>
          </a:bodyPr>
          <a:lstStyle/>
          <a:p>
            <a:pPr algn="just">
              <a:lnSpc>
                <a:spcPct val="150000"/>
              </a:lnSpc>
              <a:spcAft>
                <a:spcPts val="800"/>
              </a:spcAft>
            </a:pPr>
            <a:r>
              <a:rPr lang="el" sz="1300" b="1" dirty="0">
                <a:solidFill>
                  <a:srgbClr val="FFC652"/>
                </a:solidFill>
                <a:effectLst/>
                <a:latin typeface="Josefin Sans" pitchFamily="2" charset="0"/>
                <a:ea typeface="Calibri" panose="020F0502020204030204" pitchFamily="34" charset="0"/>
                <a:cs typeface="Calibri" panose="020F0502020204030204" pitchFamily="34" charset="0"/>
              </a:rPr>
              <a:t>ΘΕΩΡΙΑ: </a:t>
            </a:r>
            <a:r>
              <a:rPr lang="el" sz="1300" dirty="0">
                <a:effectLst/>
                <a:latin typeface="Josefin Sans" pitchFamily="2" charset="0"/>
                <a:ea typeface="Calibri" panose="020F0502020204030204" pitchFamily="34" charset="0"/>
                <a:cs typeface="Calibri" panose="020F0502020204030204" pitchFamily="34" charset="0"/>
              </a:rPr>
              <a:t>Η δημιουργικότητα έχει γίνει ένα θέμα διαρκώς αυξανόμενου ενδιαφέροντος στα εκπαιδευτικά περιβάλλοντα. Τα κύρια ευρήματα καταλήγουν σε δύο συμπεράσματα σχετικά με τη δημιουργικότητα. Κατά κύριο λόγο ο καθένας κατέχει τη δημιουργικότητα και η δημιουργικότητα μπορεί να ενισχύσει τη διδασκαλία και την πνευματική ανάπτυξη (Baer &amp; Garrett, 2010; Davis, 2004). Ένας βασικός λόγος που η δημιουργικότητα είναι ένα σημαντικό ζήτημα στην εκπαίδευση ενηλίκων ταυτίζεται με την πεποίθηση ότι η ηλικία θα είναι η χρήση της δημιουργικότητας (Warner &amp; Myers, 2009). Ως αποτέλεσμα, μία από τις βασικές ευθύνες των εκπαιδευτών είναι να σπείρουν τον σπόρο της δημιουργικότητας στις εκπαιδευμένες ομάδες-στόχους (Baldwin, 2010; Nickerson, 2010). Σύμφωνα με τον Sternberg (2003), «η δημιουργικότητα δεν είναι απλώς θέμα σκέψης με έναν συγκεκριμένο τρόπο, αλλά μάλλον είναι μια στάση απέναντι στη ζωή». Βασικός στόχος της εκπαίδευσης είναι να βοηθήσει τους μαθητές να αναπτύξουν τις δυνατότητές τους και με τη σειρά τους να μεγιστοποιήσουν τις δυνατότητές τους για πρακτική χρήση στην καθημερινή ζωή.</a:t>
            </a:r>
            <a:endParaRPr lang="en-US" sz="13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l" sz="1300" b="1" dirty="0">
                <a:solidFill>
                  <a:srgbClr val="FFC652"/>
                </a:solidFill>
              </a:rPr>
              <a:t>ΠΡΑΚΤΙΚΗ: </a:t>
            </a:r>
            <a:r>
              <a:rPr lang="el" sz="1300" dirty="0"/>
              <a:t>Παρέμβαση παιχνιδιού: ζητήθηκε από τους συμμετέχοντες να εκτελέσουν την εργασία «Παίξτε με τον πηλό». Στους συμμετέχοντες δόθηκε πηλός στον αέρα και είχαν στη διάθεσή τους 10 λεπτά για να φτιάξουν μια δημιουργία από πηλό. Οι Johnson, Christie και Yawkey (1999) επεσήμαναν ότι ο πηλός είναι ένα παράδειγμα δημιουργικού παιχνιδιού στην κατηγορία του εκπαιδευτικού παιχνιδιού. Δήλωσαν ότι «ο πηλός είναι φυσικό υλικό που είναι ιδανικό για παιχνίδι. Είναι μια λειτουργική ουσία που μπορεί να τυλιχτεί, να σκιστεί, να δικτυωθεί, να κοπανιστεί ή να χρησιμοποιηθεί με πολλά άλλα αντικείμενα» (σελ. 294). Για τους σκοπούς της μελέτης, στους ενήλικες συμμετέχοντες δόθηκε μόνο άργιλος ως ερέθισμα για παιχνιδιάρικη διάθεση. Η οδηγία είναι η εξής: Για αυτή τη δραστηριότητα, θα σας παρασχεθεί πηλό στεγνό στον αέρα. Σε δέκα λεπτά θα σας ζητηθεί να φτιάξετε τον πηλό σας και η έμπνευση είναι η «Μάθηση ενηλίκων». Χρησιμοποιήστε τη φαντασία και τη δημιουργικότητά σας για τις δημιουργίες σας από πηλό και για να σκεφτείτε πράγματα που κανείς άλλος δεν θα σκεφτεί.</a:t>
            </a:r>
          </a:p>
          <a:p>
            <a:pPr algn="just">
              <a:lnSpc>
                <a:spcPct val="150000"/>
              </a:lnSpc>
              <a:spcAft>
                <a:spcPts val="800"/>
              </a:spcAft>
            </a:pPr>
            <a:r>
              <a:rPr lang="el" sz="1300" b="1" dirty="0">
                <a:solidFill>
                  <a:srgbClr val="FFC652"/>
                </a:solidFill>
              </a:rPr>
              <a:t>ΕΠΙΠΤΩΣΗ: </a:t>
            </a:r>
            <a:r>
              <a:rPr lang="el" sz="1300" b="1" dirty="0"/>
              <a:t>Ο </a:t>
            </a:r>
            <a:r>
              <a:rPr lang="el" sz="1300" dirty="0"/>
              <a:t>σκοπός αυτής της δραστηριότητας είναι να παρέχει μια δομή εντός της οποίας οι δάσκαλοι/εκπαιδευτές μπορούν να δοκιμάσουν δημιουργικές ιδέες και να ενθαρρύνουν τη διασκέδαση. Όσον αφορά τις ιδεαστικές στρατηγικές, η κύρια ιδέα αυτής της εργασίας θα μπορούσε να χρησιμεύσει ως ερέθισμα και να βοηθήσει τους μαθητές να εκμαιεύσουν νέα και αυθόρμητα μονοπάτια ιδεών (Runco, 1990).</a:t>
            </a:r>
            <a:endParaRPr lang="en-US" sz="1300" dirty="0">
              <a:solidFill>
                <a:srgbClr val="FF0000"/>
              </a:solidFill>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l" sz="1400" dirty="0">
                <a:solidFill>
                  <a:schemeClr val="tx1"/>
                </a:solidFill>
                <a:effectLst/>
                <a:latin typeface="Josefin Sans" pitchFamily="2" charset="0"/>
                <a:ea typeface="Calibri" panose="020F0502020204030204" pitchFamily="34" charset="0"/>
                <a:cs typeface="Calibri" panose="020F0502020204030204" pitchFamily="34" charset="0"/>
              </a:rPr>
              <a:t>Πηγές: ( </a:t>
            </a:r>
            <a:r>
              <a:rPr lang="el" sz="14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http://www.flrjournal.org/index.php/hess/article/viewFile/j.hess.1927024020130403.3153/4157 </a:t>
            </a:r>
            <a:r>
              <a:rPr lang="el" sz="14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14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7037B586-EEAA-4442-903C-E0C47CB7A477}"/>
              </a:ext>
            </a:extLst>
          </p:cNvPr>
          <p:cNvSpPr>
            <a:spLocks noGrp="1"/>
          </p:cNvSpPr>
          <p:nvPr>
            <p:ph type="body" sz="quarter" idx="17"/>
          </p:nvPr>
        </p:nvSpPr>
        <p:spPr>
          <a:xfrm>
            <a:off x="314609" y="93871"/>
            <a:ext cx="5622541" cy="760142"/>
          </a:xfrm>
        </p:spPr>
        <p:txBody>
          <a:bodyPr/>
          <a:lstStyle/>
          <a:p>
            <a:r>
              <a:rPr lang="el" sz="4800" dirty="0">
                <a:effectLst>
                  <a:outerShdw blurRad="38100" dist="38100" dir="2700000" algn="tl">
                    <a:srgbClr val="000000">
                      <a:alpha val="43137"/>
                    </a:srgbClr>
                  </a:outerShdw>
                </a:effectLst>
                <a:latin typeface="Josefin Sans" pitchFamily="2" charset="0"/>
              </a:rPr>
              <a:t>Δημιουργικότητα</a:t>
            </a:r>
          </a:p>
        </p:txBody>
      </p:sp>
    </p:spTree>
    <p:extLst>
      <p:ext uri="{BB962C8B-B14F-4D97-AF65-F5344CB8AC3E}">
        <p14:creationId xmlns:p14="http://schemas.microsoft.com/office/powerpoint/2010/main" val="21237636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D6E2E-3022-4D1F-B479-D32E5F8CE030}"/>
              </a:ext>
            </a:extLst>
          </p:cNvPr>
          <p:cNvSpPr>
            <a:spLocks noGrp="1"/>
          </p:cNvSpPr>
          <p:nvPr>
            <p:ph type="body" sz="quarter" idx="16"/>
          </p:nvPr>
        </p:nvSpPr>
        <p:spPr>
          <a:xfrm>
            <a:off x="599854" y="1049311"/>
            <a:ext cx="10713188" cy="5658798"/>
          </a:xfrm>
        </p:spPr>
        <p:txBody>
          <a:bodyPr>
            <a:normAutofit fontScale="85000" lnSpcReduction="10000"/>
          </a:bodyPr>
          <a:lstStyle/>
          <a:p>
            <a:pPr algn="just">
              <a:lnSpc>
                <a:spcPct val="150000"/>
              </a:lnSpc>
              <a:spcAft>
                <a:spcPts val="800"/>
              </a:spcAft>
            </a:pPr>
            <a:r>
              <a:rPr lang="el" sz="1700" b="1" dirty="0">
                <a:solidFill>
                  <a:srgbClr val="FFC652"/>
                </a:solidFill>
                <a:effectLst/>
                <a:latin typeface="Josefin Sans" pitchFamily="2" charset="0"/>
                <a:ea typeface="Calibri" panose="020F0502020204030204" pitchFamily="34" charset="0"/>
                <a:cs typeface="Calibri" panose="020F0502020204030204" pitchFamily="34" charset="0"/>
              </a:rPr>
              <a:t>ΘΕΩΡΙΑ </a:t>
            </a:r>
            <a:r>
              <a:rPr lang="el" sz="1700" dirty="0">
                <a:solidFill>
                  <a:srgbClr val="FFC652"/>
                </a:solidFill>
                <a:effectLst/>
                <a:latin typeface="Josefin Sans" pitchFamily="2" charset="0"/>
                <a:ea typeface="Calibri" panose="020F0502020204030204" pitchFamily="34" charset="0"/>
                <a:cs typeface="Calibri" panose="020F0502020204030204" pitchFamily="34" charset="0"/>
              </a:rPr>
              <a:t>: </a:t>
            </a:r>
            <a:r>
              <a:rPr lang="el" sz="1700" dirty="0">
                <a:effectLst/>
                <a:latin typeface="Josefin Sans" pitchFamily="2" charset="0"/>
                <a:ea typeface="Calibri" panose="020F0502020204030204" pitchFamily="34" charset="0"/>
                <a:cs typeface="Calibri" panose="020F0502020204030204" pitchFamily="34" charset="0"/>
              </a:rPr>
              <a:t>Οι καλύτεροι εκπαιδευτές ενθαρρύνουν τους μαθητές να κάνουν ερωτήσεις, να συμμετέχουν σε δραστηριότητες και να είναι ενεργοί στη μάθησή τους αντί να καταναλώνουν παθητικά το υλικό. Τα καλά οργανωμένα μαθήματα και υλικά βοηθούν τους </a:t>
            </a:r>
            <a:r>
              <a:rPr lang="el" sz="1700" dirty="0">
                <a:latin typeface="Josefin Sans" pitchFamily="2" charset="0"/>
                <a:ea typeface="Calibri" panose="020F0502020204030204" pitchFamily="34" charset="0"/>
                <a:cs typeface="Calibri" panose="020F0502020204030204" pitchFamily="34" charset="0"/>
              </a:rPr>
              <a:t>συμμετέχοντες </a:t>
            </a:r>
            <a:r>
              <a:rPr lang="el" sz="1700" dirty="0">
                <a:effectLst/>
                <a:latin typeface="Josefin Sans" pitchFamily="2" charset="0"/>
                <a:ea typeface="Calibri" panose="020F0502020204030204" pitchFamily="34" charset="0"/>
                <a:cs typeface="Calibri" panose="020F0502020204030204" pitchFamily="34" charset="0"/>
              </a:rPr>
              <a:t>να διατηρήσουν την εστίασή τους.</a:t>
            </a:r>
            <a:endParaRPr lang="en-US" sz="17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l" sz="1700" b="1" dirty="0">
                <a:solidFill>
                  <a:srgbClr val="FFC652"/>
                </a:solidFill>
                <a:latin typeface="Josefin Sans" pitchFamily="2" charset="0"/>
                <a:ea typeface="Calibri" panose="020F0502020204030204" pitchFamily="34" charset="0"/>
                <a:cs typeface="Calibri" panose="020F0502020204030204" pitchFamily="34" charset="0"/>
              </a:rPr>
              <a:t>ΠΡΑΚΤΙΚΗ </a:t>
            </a:r>
            <a:r>
              <a:rPr lang="el" sz="1700" b="1" dirty="0">
                <a:latin typeface="Josefin Sans" pitchFamily="2" charset="0"/>
                <a:ea typeface="Calibri" panose="020F0502020204030204" pitchFamily="34" charset="0"/>
                <a:cs typeface="Calibri" panose="020F0502020204030204" pitchFamily="34" charset="0"/>
              </a:rPr>
              <a:t>: </a:t>
            </a:r>
            <a:r>
              <a:rPr lang="el" sz="1700" dirty="0">
                <a:effectLst/>
                <a:latin typeface="Josefin Sans" pitchFamily="2" charset="0"/>
                <a:ea typeface="Calibri" panose="020F0502020204030204" pitchFamily="34" charset="0"/>
                <a:cs typeface="Calibri" panose="020F0502020204030204" pitchFamily="34" charset="0"/>
              </a:rPr>
              <a:t>Η δουλειά του εκπαιδευτή είναι να παρακινεί τους ενήλικες να μάθουν. </a:t>
            </a:r>
            <a:r>
              <a:rPr lang="el" sz="1700" dirty="0">
                <a:latin typeface="Josefin Sans" pitchFamily="2" charset="0"/>
                <a:ea typeface="Calibri" panose="020F0502020204030204" pitchFamily="34" charset="0"/>
                <a:cs typeface="Calibri" panose="020F0502020204030204" pitchFamily="34" charset="0"/>
              </a:rPr>
              <a:t>Από </a:t>
            </a:r>
            <a:r>
              <a:rPr lang="el" sz="1700" dirty="0">
                <a:effectLst/>
                <a:latin typeface="Josefin Sans" pitchFamily="2" charset="0"/>
                <a:ea typeface="Calibri" panose="020F0502020204030204" pitchFamily="34" charset="0"/>
                <a:cs typeface="Calibri" panose="020F0502020204030204" pitchFamily="34" charset="0"/>
              </a:rPr>
              <a:t>τη μία πλευρά, οι ενήλικες μπορούν να μάθουν αποτελεσματικά </a:t>
            </a:r>
            <a:r>
              <a:rPr lang="el" sz="1700" dirty="0">
                <a:latin typeface="Josefin Sans" pitchFamily="2" charset="0"/>
                <a:ea typeface="Calibri" panose="020F0502020204030204" pitchFamily="34" charset="0"/>
                <a:cs typeface="Calibri" panose="020F0502020204030204" pitchFamily="34" charset="0"/>
              </a:rPr>
              <a:t>να </a:t>
            </a:r>
            <a:r>
              <a:rPr lang="el" sz="1700" dirty="0">
                <a:effectLst/>
                <a:latin typeface="Josefin Sans" pitchFamily="2" charset="0"/>
                <a:ea typeface="Calibri" panose="020F0502020204030204" pitchFamily="34" charset="0"/>
                <a:cs typeface="Calibri" panose="020F0502020204030204" pitchFamily="34" charset="0"/>
              </a:rPr>
              <a:t>επενδύουν σε μια νέα δεξιότητα, να αποκτούν νέες πληροφορίες, να αναπτύσσουν εσωτερικές επιθυμίες και να βελτιώνουν την επαγγελματική τους ικανότητα. Μαθαίνουν επίσης όταν ενδιαφέρονται για τη διδασκόμενη συνεδρία και αυτό επιτρέπει στους συμμετέχοντες να μάθουν νέες </a:t>
            </a:r>
            <a:r>
              <a:rPr lang="el" sz="1700" dirty="0">
                <a:latin typeface="Josefin Sans" pitchFamily="2" charset="0"/>
                <a:ea typeface="Calibri" panose="020F0502020204030204" pitchFamily="34" charset="0"/>
                <a:cs typeface="Calibri" panose="020F0502020204030204" pitchFamily="34" charset="0"/>
              </a:rPr>
              <a:t>πληροφορίες </a:t>
            </a:r>
            <a:r>
              <a:rPr lang="el" sz="1700" dirty="0">
                <a:effectLst/>
                <a:latin typeface="Josefin Sans" pitchFamily="2" charset="0"/>
                <a:ea typeface="Calibri" panose="020F0502020204030204" pitchFamily="34" charset="0"/>
                <a:cs typeface="Calibri" panose="020F0502020204030204" pitchFamily="34" charset="0"/>
              </a:rPr>
              <a:t>. Από την άλλη πλευρά, οι εκπαιδευτές πρέπει να κατανοήσουν τους βασικούς δείκτες που θα παρακινήσουν τους ενήλικες να συμμετάσχουν. Η συμμετοχή των συμμετεχόντων στην εκπαίδευση δημιουργεί ένα περιβάλλον, όπου μπορούν να υποστηρίζουν ο ένας τον άλλον και να λαμβάνουν ανατροφοδότηση από τους συνομηλίκους τους.</a:t>
            </a:r>
            <a:endParaRPr lang="en-US" sz="1700" dirty="0">
              <a:effectLst/>
              <a:latin typeface="Josefin Sans" pitchFamily="2" charset="0"/>
              <a:ea typeface="Calibri" panose="020F0502020204030204" pitchFamily="34" charset="0"/>
              <a:cs typeface="Arial" panose="020B0604020202020204" pitchFamily="34" charset="0"/>
            </a:endParaRPr>
          </a:p>
          <a:p>
            <a:pPr algn="just">
              <a:lnSpc>
                <a:spcPct val="150000"/>
              </a:lnSpc>
            </a:pPr>
            <a:r>
              <a:rPr lang="el" sz="1700" b="1" dirty="0">
                <a:solidFill>
                  <a:srgbClr val="FFC652"/>
                </a:solidFill>
                <a:effectLst/>
                <a:latin typeface="Josefin Sans" pitchFamily="2" charset="0"/>
                <a:ea typeface="Calibri" panose="020F0502020204030204" pitchFamily="34" charset="0"/>
              </a:rPr>
              <a:t>ΕΠΙΠΤΩΣΗ: </a:t>
            </a:r>
            <a:r>
              <a:rPr lang="el" sz="1700" dirty="0">
                <a:effectLst/>
                <a:latin typeface="Josefin Sans" pitchFamily="2" charset="0"/>
                <a:ea typeface="Calibri" panose="020F0502020204030204" pitchFamily="34" charset="0"/>
              </a:rPr>
              <a:t>Το πιο χρήσιμο εργαλείο σε αυτή την περίπτωση είναι η πρακτική χρήση δραστηριοτήτων που θα βοηθήσουν τους συμμετέχοντες να αποκτήσουν γνώση και κατανόηση. Οι μελέτες δείχνουν ότι μερικοί άνθρωποι προτιμούν να παίρνουν τη μάθησή τους μέσω οπτικής διέγερσης όπως DVD, βιντεοκασέτες, παρουσιάσεις PowerPoint και μπροσούρες. Άλλοι, φυσικά, προτιμούν ηχητικές παρουσιάσεις, όπως διαλέξεις. Χρησιμοποιώντας έναν συνδυασμό αυτών των μεθόδων, οι εκπαιδευτές ενηλίκων μπορούν να προσεγγίσουν περισσότερους συμμετέχοντες και να </a:t>
            </a:r>
            <a:r>
              <a:rPr lang="el" sz="1700" dirty="0">
                <a:latin typeface="Josefin Sans" pitchFamily="2" charset="0"/>
                <a:ea typeface="Calibri" panose="020F0502020204030204" pitchFamily="34" charset="0"/>
              </a:rPr>
              <a:t>εφαρμόσουν </a:t>
            </a:r>
            <a:r>
              <a:rPr lang="el" sz="1700" dirty="0">
                <a:effectLst/>
                <a:latin typeface="Josefin Sans" pitchFamily="2" charset="0"/>
                <a:ea typeface="Calibri" panose="020F0502020204030204" pitchFamily="34" charset="0"/>
              </a:rPr>
              <a:t>πιο αποτελεσματική εκπαίδευση, ενώ ταυτόχρονα οι εκπαιδευόμενοι επιτυγχάνουν τον προσωπικό τους στόχο </a:t>
            </a:r>
            <a:r>
              <a:rPr lang="el" sz="1800" dirty="0">
                <a:effectLst/>
                <a:latin typeface="Calibri" panose="020F0502020204030204" pitchFamily="34" charset="0"/>
                <a:ea typeface="Calibri" panose="020F0502020204030204" pitchFamily="34" charset="0"/>
              </a:rPr>
              <a:t>.</a:t>
            </a:r>
            <a:endParaRPr lang="en-US" dirty="0"/>
          </a:p>
        </p:txBody>
      </p:sp>
      <p:sp>
        <p:nvSpPr>
          <p:cNvPr id="3" name="Text Placeholder 2">
            <a:extLst>
              <a:ext uri="{FF2B5EF4-FFF2-40B4-BE49-F238E27FC236}">
                <a16:creationId xmlns:a16="http://schemas.microsoft.com/office/drawing/2014/main" id="{0496F88F-5BA0-4A75-AC6E-DE7E76A49242}"/>
              </a:ext>
            </a:extLst>
          </p:cNvPr>
          <p:cNvSpPr>
            <a:spLocks noGrp="1"/>
          </p:cNvSpPr>
          <p:nvPr>
            <p:ph type="body" sz="quarter" idx="17"/>
          </p:nvPr>
        </p:nvSpPr>
        <p:spPr>
          <a:xfrm>
            <a:off x="618460" y="149891"/>
            <a:ext cx="4823551" cy="779499"/>
          </a:xfrm>
        </p:spPr>
        <p:txBody>
          <a:bodyPr/>
          <a:lstStyle/>
          <a:p>
            <a:r>
              <a:rPr lang="el" dirty="0">
                <a:effectLst>
                  <a:outerShdw blurRad="38100" dist="38100" dir="2700000" algn="tl">
                    <a:srgbClr val="000000">
                      <a:alpha val="43137"/>
                    </a:srgbClr>
                  </a:outerShdw>
                </a:effectLst>
                <a:latin typeface="Josefin Sans" pitchFamily="2" charset="0"/>
              </a:rPr>
              <a:t>Προετοιμασία</a:t>
            </a:r>
          </a:p>
        </p:txBody>
      </p:sp>
    </p:spTree>
    <p:extLst>
      <p:ext uri="{BB962C8B-B14F-4D97-AF65-F5344CB8AC3E}">
        <p14:creationId xmlns:p14="http://schemas.microsoft.com/office/powerpoint/2010/main" val="13858318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242387" y="1735622"/>
            <a:ext cx="7223759" cy="1937971"/>
          </a:xfrm>
        </p:spPr>
        <p:txBody>
          <a:bodyPr>
            <a:normAutofit/>
          </a:bodyPr>
          <a:lstStyle/>
          <a:p>
            <a:endParaRPr lang="en-US" dirty="0"/>
          </a:p>
          <a:p>
            <a:pPr algn="ctr">
              <a:lnSpc>
                <a:spcPct val="150000"/>
              </a:lnSpc>
            </a:pPr>
            <a:r>
              <a:rPr lang="el" b="1" dirty="0"/>
              <a:t>Προηγμένες Επικοινωνιακές Δεξιότητες </a:t>
            </a:r>
            <a:br>
              <a:rPr lang="en-IE" b="1" dirty="0"/>
            </a:br>
            <a:r>
              <a:rPr lang="el" b="1" dirty="0"/>
              <a:t>(Εστίαση στην ενσυναίσθηση και τη συμπόνια)</a:t>
            </a:r>
            <a:endParaRPr lang="en-US" dirty="0"/>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l" dirty="0">
                <a:latin typeface="Josefin Sans" pitchFamily="2" charset="0"/>
              </a:rPr>
              <a:t>Ενότητα </a:t>
            </a:r>
            <a:r>
              <a:rPr lang="el" dirty="0">
                <a:solidFill>
                  <a:srgbClr val="FFC652"/>
                </a:solidFill>
                <a:latin typeface="Josefin Sans" pitchFamily="2" charset="0"/>
              </a:rPr>
              <a:t>3</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318" y="1331259"/>
            <a:ext cx="6018102" cy="5374189"/>
          </a:xfrm>
          <a:prstGeom prst="rect">
            <a:avLst/>
          </a:prstGeom>
        </p:spPr>
      </p:pic>
    </p:spTree>
    <p:extLst>
      <p:ext uri="{BB962C8B-B14F-4D97-AF65-F5344CB8AC3E}">
        <p14:creationId xmlns:p14="http://schemas.microsoft.com/office/powerpoint/2010/main" val="11441648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48909C-3B5C-6349-B195-C07CCF47B3D7}"/>
              </a:ext>
            </a:extLst>
          </p:cNvPr>
          <p:cNvSpPr>
            <a:spLocks noGrp="1"/>
          </p:cNvSpPr>
          <p:nvPr>
            <p:ph type="body" sz="quarter" idx="38"/>
          </p:nvPr>
        </p:nvSpPr>
        <p:spPr/>
        <p:txBody>
          <a:bodyPr/>
          <a:lstStyle/>
          <a:p>
            <a:r>
              <a:rPr lang="el" dirty="0"/>
              <a:t>01</a:t>
            </a:r>
          </a:p>
        </p:txBody>
      </p:sp>
      <p:sp>
        <p:nvSpPr>
          <p:cNvPr id="5" name="Text Placeholder 4">
            <a:extLst>
              <a:ext uri="{FF2B5EF4-FFF2-40B4-BE49-F238E27FC236}">
                <a16:creationId xmlns:a16="http://schemas.microsoft.com/office/drawing/2014/main" id="{2F0B3795-A25C-D346-AF8F-798A65718E3F}"/>
              </a:ext>
            </a:extLst>
          </p:cNvPr>
          <p:cNvSpPr>
            <a:spLocks noGrp="1"/>
          </p:cNvSpPr>
          <p:nvPr>
            <p:ph type="body" sz="quarter" idx="41"/>
          </p:nvPr>
        </p:nvSpPr>
        <p:spPr/>
        <p:txBody>
          <a:bodyPr/>
          <a:lstStyle/>
          <a:p>
            <a:r>
              <a:rPr lang="el" sz="3200" dirty="0">
                <a:latin typeface="Josefin Sans" pitchFamily="2" charset="0"/>
              </a:rPr>
              <a:t>Τι ρόλο παίζ</a:t>
            </a:r>
            <a:r>
              <a:rPr lang="el-GR" sz="3200" dirty="0" err="1">
                <a:latin typeface="Josefin Sans" pitchFamily="2" charset="0"/>
              </a:rPr>
              <a:t>ουν</a:t>
            </a:r>
            <a:endParaRPr lang="en-US" sz="3200" dirty="0">
              <a:latin typeface="Josefin Sans" pitchFamily="2" charset="0"/>
            </a:endParaRPr>
          </a:p>
        </p:txBody>
      </p:sp>
      <p:sp>
        <p:nvSpPr>
          <p:cNvPr id="7" name="Text Placeholder 6">
            <a:extLst>
              <a:ext uri="{FF2B5EF4-FFF2-40B4-BE49-F238E27FC236}">
                <a16:creationId xmlns:a16="http://schemas.microsoft.com/office/drawing/2014/main" id="{331CDE4A-18E2-6D42-A303-E69577EBFDBB}"/>
              </a:ext>
            </a:extLst>
          </p:cNvPr>
          <p:cNvSpPr>
            <a:spLocks noGrp="1"/>
          </p:cNvSpPr>
          <p:nvPr>
            <p:ph type="body" sz="quarter" idx="42"/>
          </p:nvPr>
        </p:nvSpPr>
        <p:spPr>
          <a:xfrm>
            <a:off x="6095998" y="1165507"/>
            <a:ext cx="5605101" cy="764875"/>
          </a:xfrm>
        </p:spPr>
        <p:txBody>
          <a:bodyPr>
            <a:normAutofit fontScale="77500" lnSpcReduction="20000"/>
          </a:bodyPr>
          <a:lstStyle/>
          <a:p>
            <a:pPr>
              <a:lnSpc>
                <a:spcPct val="150000"/>
              </a:lnSpc>
            </a:pPr>
            <a:r>
              <a:rPr lang="el" dirty="0"/>
              <a:t>η ενσυναίσθηση και η συμπόνια παίζουν στις επικοινωνιακές δεξιότητες;</a:t>
            </a:r>
          </a:p>
          <a:p>
            <a:endParaRPr lang="en-US" dirty="0"/>
          </a:p>
        </p:txBody>
      </p:sp>
      <p:sp>
        <p:nvSpPr>
          <p:cNvPr id="21" name="Text Placeholder 20">
            <a:extLst>
              <a:ext uri="{FF2B5EF4-FFF2-40B4-BE49-F238E27FC236}">
                <a16:creationId xmlns:a16="http://schemas.microsoft.com/office/drawing/2014/main" id="{DA820D41-EE8A-9048-87A0-9F33659DFF83}"/>
              </a:ext>
            </a:extLst>
          </p:cNvPr>
          <p:cNvSpPr>
            <a:spLocks noGrp="1"/>
          </p:cNvSpPr>
          <p:nvPr>
            <p:ph type="body" sz="quarter" idx="43"/>
          </p:nvPr>
        </p:nvSpPr>
        <p:spPr/>
        <p:txBody>
          <a:bodyPr/>
          <a:lstStyle/>
          <a:p>
            <a:r>
              <a:rPr lang="el" dirty="0"/>
              <a:t>02</a:t>
            </a:r>
          </a:p>
        </p:txBody>
      </p:sp>
      <p:sp>
        <p:nvSpPr>
          <p:cNvPr id="26" name="Text Placeholder 25">
            <a:extLst>
              <a:ext uri="{FF2B5EF4-FFF2-40B4-BE49-F238E27FC236}">
                <a16:creationId xmlns:a16="http://schemas.microsoft.com/office/drawing/2014/main" id="{168DD01F-A502-CE43-A1E2-1D7018790D9B}"/>
              </a:ext>
            </a:extLst>
          </p:cNvPr>
          <p:cNvSpPr>
            <a:spLocks noGrp="1"/>
          </p:cNvSpPr>
          <p:nvPr>
            <p:ph type="body" sz="quarter" idx="44"/>
          </p:nvPr>
        </p:nvSpPr>
        <p:spPr/>
        <p:txBody>
          <a:bodyPr/>
          <a:lstStyle/>
          <a:p>
            <a:r>
              <a:rPr lang="el-GR" dirty="0"/>
              <a:t>Ποιες είναι οι</a:t>
            </a:r>
            <a:endParaRPr lang="en-US" dirty="0"/>
          </a:p>
        </p:txBody>
      </p:sp>
      <p:sp>
        <p:nvSpPr>
          <p:cNvPr id="27" name="Text Placeholder 26">
            <a:extLst>
              <a:ext uri="{FF2B5EF4-FFF2-40B4-BE49-F238E27FC236}">
                <a16:creationId xmlns:a16="http://schemas.microsoft.com/office/drawing/2014/main" id="{15460372-ECC8-2744-8B03-A5D21FDE3C4B}"/>
              </a:ext>
            </a:extLst>
          </p:cNvPr>
          <p:cNvSpPr>
            <a:spLocks noGrp="1"/>
          </p:cNvSpPr>
          <p:nvPr>
            <p:ph type="body" sz="quarter" idx="45"/>
          </p:nvPr>
        </p:nvSpPr>
        <p:spPr>
          <a:xfrm>
            <a:off x="6078117" y="2590759"/>
            <a:ext cx="5605101" cy="764875"/>
          </a:xfrm>
        </p:spPr>
        <p:txBody>
          <a:bodyPr>
            <a:normAutofit/>
          </a:bodyPr>
          <a:lstStyle/>
          <a:p>
            <a:pPr>
              <a:lnSpc>
                <a:spcPct val="150000"/>
              </a:lnSpc>
            </a:pPr>
            <a:r>
              <a:rPr lang="el" sz="1800" dirty="0"/>
              <a:t>6 δεξιότητες επικοινωνίας με ενσυναίσθηση;</a:t>
            </a:r>
            <a:endParaRPr lang="en-US" sz="1800" dirty="0"/>
          </a:p>
        </p:txBody>
      </p:sp>
      <p:sp>
        <p:nvSpPr>
          <p:cNvPr id="36" name="Text Placeholder 35">
            <a:extLst>
              <a:ext uri="{FF2B5EF4-FFF2-40B4-BE49-F238E27FC236}">
                <a16:creationId xmlns:a16="http://schemas.microsoft.com/office/drawing/2014/main" id="{1E7C1D09-AD15-DB40-A3E7-36CC2156A503}"/>
              </a:ext>
            </a:extLst>
          </p:cNvPr>
          <p:cNvSpPr>
            <a:spLocks noGrp="1"/>
          </p:cNvSpPr>
          <p:nvPr>
            <p:ph type="body" sz="quarter" idx="46"/>
          </p:nvPr>
        </p:nvSpPr>
        <p:spPr/>
        <p:txBody>
          <a:bodyPr/>
          <a:lstStyle/>
          <a:p>
            <a:r>
              <a:rPr lang="el" dirty="0"/>
              <a:t>03</a:t>
            </a:r>
          </a:p>
        </p:txBody>
      </p:sp>
      <p:sp>
        <p:nvSpPr>
          <p:cNvPr id="95" name="Text Placeholder 94">
            <a:extLst>
              <a:ext uri="{FF2B5EF4-FFF2-40B4-BE49-F238E27FC236}">
                <a16:creationId xmlns:a16="http://schemas.microsoft.com/office/drawing/2014/main" id="{A8A71B67-714B-0043-8E3C-CACCBCCC173A}"/>
              </a:ext>
            </a:extLst>
          </p:cNvPr>
          <p:cNvSpPr>
            <a:spLocks noGrp="1"/>
          </p:cNvSpPr>
          <p:nvPr>
            <p:ph type="body" sz="quarter" idx="47"/>
          </p:nvPr>
        </p:nvSpPr>
        <p:spPr/>
        <p:txBody>
          <a:bodyPr/>
          <a:lstStyle/>
          <a:p>
            <a:r>
              <a:rPr lang="el" sz="2400" dirty="0">
                <a:latin typeface="Josefin Sans" pitchFamily="2" charset="0"/>
              </a:rPr>
              <a:t>Ποιος είναι ο ρόλος και το νόημα</a:t>
            </a:r>
            <a:endParaRPr lang="en-US" sz="2400" dirty="0">
              <a:latin typeface="Josefin Sans" pitchFamily="2" charset="0"/>
            </a:endParaRPr>
          </a:p>
        </p:txBody>
      </p:sp>
      <p:sp>
        <p:nvSpPr>
          <p:cNvPr id="96" name="Text Placeholder 95">
            <a:extLst>
              <a:ext uri="{FF2B5EF4-FFF2-40B4-BE49-F238E27FC236}">
                <a16:creationId xmlns:a16="http://schemas.microsoft.com/office/drawing/2014/main" id="{16463B78-E433-7142-BF74-344D94D6AE62}"/>
              </a:ext>
            </a:extLst>
          </p:cNvPr>
          <p:cNvSpPr>
            <a:spLocks noGrp="1"/>
          </p:cNvSpPr>
          <p:nvPr>
            <p:ph type="body" sz="quarter" idx="48"/>
          </p:nvPr>
        </p:nvSpPr>
        <p:spPr>
          <a:xfrm>
            <a:off x="6078116" y="3954046"/>
            <a:ext cx="5986637" cy="764875"/>
          </a:xfrm>
        </p:spPr>
        <p:txBody>
          <a:bodyPr>
            <a:noAutofit/>
          </a:bodyPr>
          <a:lstStyle/>
          <a:p>
            <a:pPr>
              <a:lnSpc>
                <a:spcPct val="170000"/>
              </a:lnSpc>
            </a:pPr>
            <a:r>
              <a:rPr lang="el" sz="1400" dirty="0"/>
              <a:t>της ενσυναίσθησης στα επαγγέλματα υγείας και κοινωνικής φροντίδας για το θεραπευτικό ταξίδι του χρήστη υγειονομικής περίθαλψης;</a:t>
            </a:r>
            <a:endParaRPr lang="en-US" sz="1400" dirty="0"/>
          </a:p>
        </p:txBody>
      </p:sp>
      <p:sp>
        <p:nvSpPr>
          <p:cNvPr id="97" name="Text Placeholder 96">
            <a:extLst>
              <a:ext uri="{FF2B5EF4-FFF2-40B4-BE49-F238E27FC236}">
                <a16:creationId xmlns:a16="http://schemas.microsoft.com/office/drawing/2014/main" id="{EC4D2A38-1519-E743-AE98-4ABFE00BE28E}"/>
              </a:ext>
            </a:extLst>
          </p:cNvPr>
          <p:cNvSpPr>
            <a:spLocks noGrp="1"/>
          </p:cNvSpPr>
          <p:nvPr>
            <p:ph type="body" sz="quarter" idx="49"/>
          </p:nvPr>
        </p:nvSpPr>
        <p:spPr/>
        <p:txBody>
          <a:bodyPr/>
          <a:lstStyle/>
          <a:p>
            <a:r>
              <a:rPr lang="el" dirty="0"/>
              <a:t>04</a:t>
            </a:r>
          </a:p>
        </p:txBody>
      </p:sp>
      <p:sp>
        <p:nvSpPr>
          <p:cNvPr id="98" name="Text Placeholder 97">
            <a:extLst>
              <a:ext uri="{FF2B5EF4-FFF2-40B4-BE49-F238E27FC236}">
                <a16:creationId xmlns:a16="http://schemas.microsoft.com/office/drawing/2014/main" id="{20023181-35EB-D245-B326-39338C434559}"/>
              </a:ext>
            </a:extLst>
          </p:cNvPr>
          <p:cNvSpPr>
            <a:spLocks noGrp="1"/>
          </p:cNvSpPr>
          <p:nvPr>
            <p:ph type="body" sz="quarter" idx="50"/>
          </p:nvPr>
        </p:nvSpPr>
        <p:spPr>
          <a:xfrm>
            <a:off x="6095999" y="5164593"/>
            <a:ext cx="6096001" cy="432932"/>
          </a:xfrm>
        </p:spPr>
        <p:txBody>
          <a:bodyPr/>
          <a:lstStyle/>
          <a:p>
            <a:r>
              <a:rPr lang="el" sz="2800" dirty="0">
                <a:latin typeface="Josefin Sans" pitchFamily="2" charset="0"/>
              </a:rPr>
              <a:t>Πώς μπορούμε να αξιολογήσουμε</a:t>
            </a:r>
            <a:endParaRPr lang="en-US" sz="2800" dirty="0">
              <a:latin typeface="Josefin Sans" pitchFamily="2" charset="0"/>
            </a:endParaRPr>
          </a:p>
        </p:txBody>
      </p:sp>
      <p:sp>
        <p:nvSpPr>
          <p:cNvPr id="99" name="Text Placeholder 98">
            <a:extLst>
              <a:ext uri="{FF2B5EF4-FFF2-40B4-BE49-F238E27FC236}">
                <a16:creationId xmlns:a16="http://schemas.microsoft.com/office/drawing/2014/main" id="{CDC00A8C-C66A-0643-96D1-F6466E6310F6}"/>
              </a:ext>
            </a:extLst>
          </p:cNvPr>
          <p:cNvSpPr>
            <a:spLocks noGrp="1"/>
          </p:cNvSpPr>
          <p:nvPr>
            <p:ph type="body" sz="quarter" idx="51"/>
          </p:nvPr>
        </p:nvSpPr>
        <p:spPr>
          <a:xfrm>
            <a:off x="6095999" y="5610579"/>
            <a:ext cx="5605101" cy="764875"/>
          </a:xfrm>
        </p:spPr>
        <p:txBody>
          <a:bodyPr>
            <a:normAutofit fontScale="85000" lnSpcReduction="20000"/>
          </a:bodyPr>
          <a:lstStyle/>
          <a:p>
            <a:pPr>
              <a:lnSpc>
                <a:spcPct val="150000"/>
              </a:lnSpc>
            </a:pPr>
            <a:r>
              <a:rPr lang="el" dirty="0"/>
              <a:t>τα επίπεδα ενσυναίσθησης στους επαγγελματίες;</a:t>
            </a:r>
            <a:br>
              <a:rPr lang="en-IE" dirty="0"/>
            </a:br>
            <a:endParaRPr lang="en-US" dirty="0"/>
          </a:p>
        </p:txBody>
      </p:sp>
      <p:sp>
        <p:nvSpPr>
          <p:cNvPr id="100" name="Freeform 22">
            <a:extLst>
              <a:ext uri="{FF2B5EF4-FFF2-40B4-BE49-F238E27FC236}">
                <a16:creationId xmlns:a16="http://schemas.microsoft.com/office/drawing/2014/main" id="{24237F1D-3323-974C-8F3B-26AE2625092F}"/>
              </a:ext>
            </a:extLst>
          </p:cNvPr>
          <p:cNvSpPr>
            <a:spLocks noEditPoints="1"/>
          </p:cNvSpPr>
          <p:nvPr/>
        </p:nvSpPr>
        <p:spPr bwMode="auto">
          <a:xfrm>
            <a:off x="2650551" y="3906262"/>
            <a:ext cx="304800" cy="342900"/>
          </a:xfrm>
          <a:custGeom>
            <a:avLst/>
            <a:gdLst>
              <a:gd name="T0" fmla="*/ 27 w 80"/>
              <a:gd name="T1" fmla="*/ 69 h 90"/>
              <a:gd name="T2" fmla="*/ 20 w 80"/>
              <a:gd name="T3" fmla="*/ 54 h 90"/>
              <a:gd name="T4" fmla="*/ 17 w 80"/>
              <a:gd name="T5" fmla="*/ 40 h 90"/>
              <a:gd name="T6" fmla="*/ 41 w 80"/>
              <a:gd name="T7" fmla="*/ 15 h 90"/>
              <a:gd name="T8" fmla="*/ 64 w 80"/>
              <a:gd name="T9" fmla="*/ 40 h 90"/>
              <a:gd name="T10" fmla="*/ 61 w 80"/>
              <a:gd name="T11" fmla="*/ 53 h 90"/>
              <a:gd name="T12" fmla="*/ 55 w 80"/>
              <a:gd name="T13" fmla="*/ 67 h 90"/>
              <a:gd name="T14" fmla="*/ 48 w 80"/>
              <a:gd name="T15" fmla="*/ 71 h 90"/>
              <a:gd name="T16" fmla="*/ 39 w 80"/>
              <a:gd name="T17" fmla="*/ 73 h 90"/>
              <a:gd name="T18" fmla="*/ 29 w 80"/>
              <a:gd name="T19" fmla="*/ 77 h 90"/>
              <a:gd name="T20" fmla="*/ 28 w 80"/>
              <a:gd name="T21" fmla="*/ 79 h 90"/>
              <a:gd name="T22" fmla="*/ 28 w 80"/>
              <a:gd name="T23" fmla="*/ 81 h 90"/>
              <a:gd name="T24" fmla="*/ 31 w 80"/>
              <a:gd name="T25" fmla="*/ 82 h 90"/>
              <a:gd name="T26" fmla="*/ 50 w 80"/>
              <a:gd name="T27" fmla="*/ 78 h 90"/>
              <a:gd name="T28" fmla="*/ 52 w 80"/>
              <a:gd name="T29" fmla="*/ 78 h 90"/>
              <a:gd name="T30" fmla="*/ 53 w 80"/>
              <a:gd name="T31" fmla="*/ 81 h 90"/>
              <a:gd name="T32" fmla="*/ 51 w 80"/>
              <a:gd name="T33" fmla="*/ 83 h 90"/>
              <a:gd name="T34" fmla="*/ 44 w 80"/>
              <a:gd name="T35" fmla="*/ 87 h 90"/>
              <a:gd name="T36" fmla="*/ 35 w 80"/>
              <a:gd name="T37" fmla="*/ 90 h 90"/>
              <a:gd name="T38" fmla="*/ 35 w 80"/>
              <a:gd name="T39" fmla="*/ 39 h 90"/>
              <a:gd name="T40" fmla="*/ 39 w 80"/>
              <a:gd name="T41" fmla="*/ 46 h 90"/>
              <a:gd name="T42" fmla="*/ 46 w 80"/>
              <a:gd name="T43" fmla="*/ 34 h 90"/>
              <a:gd name="T44" fmla="*/ 9 w 80"/>
              <a:gd name="T45" fmla="*/ 41 h 90"/>
              <a:gd name="T46" fmla="*/ 0 w 80"/>
              <a:gd name="T47" fmla="*/ 39 h 90"/>
              <a:gd name="T48" fmla="*/ 13 w 80"/>
              <a:gd name="T49" fmla="*/ 23 h 90"/>
              <a:gd name="T50" fmla="*/ 5 w 80"/>
              <a:gd name="T51" fmla="*/ 20 h 90"/>
              <a:gd name="T52" fmla="*/ 24 w 80"/>
              <a:gd name="T53" fmla="*/ 12 h 90"/>
              <a:gd name="T54" fmla="*/ 20 w 80"/>
              <a:gd name="T55" fmla="*/ 6 h 90"/>
              <a:gd name="T56" fmla="*/ 40 w 80"/>
              <a:gd name="T57" fmla="*/ 9 h 90"/>
              <a:gd name="T58" fmla="*/ 40 w 80"/>
              <a:gd name="T59" fmla="*/ 0 h 90"/>
              <a:gd name="T60" fmla="*/ 59 w 80"/>
              <a:gd name="T61" fmla="*/ 6 h 90"/>
              <a:gd name="T62" fmla="*/ 57 w 80"/>
              <a:gd name="T63" fmla="*/ 12 h 90"/>
              <a:gd name="T64" fmla="*/ 74 w 80"/>
              <a:gd name="T65" fmla="*/ 21 h 90"/>
              <a:gd name="T66" fmla="*/ 69 w 80"/>
              <a:gd name="T67" fmla="*/ 23 h 90"/>
              <a:gd name="T68" fmla="*/ 68 w 80"/>
              <a:gd name="T69" fmla="*/ 24 h 90"/>
              <a:gd name="T70" fmla="*/ 80 w 80"/>
              <a:gd name="T71" fmla="*/ 41 h 90"/>
              <a:gd name="T72" fmla="*/ 72 w 80"/>
              <a:gd name="T73" fmla="*/ 41 h 90"/>
              <a:gd name="T74" fmla="*/ 40 w 80"/>
              <a:gd name="T75" fmla="*/ 24 h 90"/>
              <a:gd name="T76" fmla="*/ 26 w 80"/>
              <a:gd name="T77" fmla="*/ 38 h 90"/>
              <a:gd name="T78" fmla="*/ 40 w 80"/>
              <a:gd name="T79" fmla="*/ 52 h 90"/>
              <a:gd name="T80" fmla="*/ 55 w 80"/>
              <a:gd name="T81" fmla="*/ 38 h 90"/>
              <a:gd name="T82" fmla="*/ 40 w 80"/>
              <a:gd name="T83"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90">
                <a:moveTo>
                  <a:pt x="27" y="69"/>
                </a:moveTo>
                <a:cubicBezTo>
                  <a:pt x="27" y="65"/>
                  <a:pt x="25" y="62"/>
                  <a:pt x="20" y="54"/>
                </a:cubicBezTo>
                <a:cubicBezTo>
                  <a:pt x="18" y="50"/>
                  <a:pt x="17" y="45"/>
                  <a:pt x="17" y="40"/>
                </a:cubicBezTo>
                <a:cubicBezTo>
                  <a:pt x="17" y="27"/>
                  <a:pt x="27" y="15"/>
                  <a:pt x="41" y="15"/>
                </a:cubicBezTo>
                <a:cubicBezTo>
                  <a:pt x="54" y="15"/>
                  <a:pt x="64" y="27"/>
                  <a:pt x="64" y="40"/>
                </a:cubicBezTo>
                <a:cubicBezTo>
                  <a:pt x="64" y="45"/>
                  <a:pt x="64" y="49"/>
                  <a:pt x="61" y="53"/>
                </a:cubicBezTo>
                <a:cubicBezTo>
                  <a:pt x="57" y="60"/>
                  <a:pt x="56" y="63"/>
                  <a:pt x="55" y="67"/>
                </a:cubicBezTo>
                <a:moveTo>
                  <a:pt x="48" y="71"/>
                </a:moveTo>
                <a:cubicBezTo>
                  <a:pt x="45" y="72"/>
                  <a:pt x="42" y="73"/>
                  <a:pt x="39" y="73"/>
                </a:cubicBezTo>
                <a:cubicBezTo>
                  <a:pt x="35" y="74"/>
                  <a:pt x="32" y="75"/>
                  <a:pt x="29" y="77"/>
                </a:cubicBezTo>
                <a:cubicBezTo>
                  <a:pt x="29" y="78"/>
                  <a:pt x="28" y="78"/>
                  <a:pt x="28" y="79"/>
                </a:cubicBezTo>
                <a:cubicBezTo>
                  <a:pt x="28" y="80"/>
                  <a:pt x="28" y="81"/>
                  <a:pt x="28" y="81"/>
                </a:cubicBezTo>
                <a:cubicBezTo>
                  <a:pt x="29" y="82"/>
                  <a:pt x="30" y="82"/>
                  <a:pt x="31" y="82"/>
                </a:cubicBezTo>
                <a:cubicBezTo>
                  <a:pt x="37" y="81"/>
                  <a:pt x="43" y="78"/>
                  <a:pt x="50" y="78"/>
                </a:cubicBezTo>
                <a:cubicBezTo>
                  <a:pt x="50" y="78"/>
                  <a:pt x="51" y="78"/>
                  <a:pt x="52" y="78"/>
                </a:cubicBezTo>
                <a:cubicBezTo>
                  <a:pt x="53" y="79"/>
                  <a:pt x="53" y="80"/>
                  <a:pt x="53" y="81"/>
                </a:cubicBezTo>
                <a:cubicBezTo>
                  <a:pt x="52" y="82"/>
                  <a:pt x="52" y="83"/>
                  <a:pt x="51" y="83"/>
                </a:cubicBezTo>
                <a:cubicBezTo>
                  <a:pt x="49" y="85"/>
                  <a:pt x="46" y="86"/>
                  <a:pt x="44" y="87"/>
                </a:cubicBezTo>
                <a:cubicBezTo>
                  <a:pt x="41" y="88"/>
                  <a:pt x="38" y="89"/>
                  <a:pt x="35" y="90"/>
                </a:cubicBezTo>
                <a:moveTo>
                  <a:pt x="35" y="39"/>
                </a:moveTo>
                <a:cubicBezTo>
                  <a:pt x="37" y="41"/>
                  <a:pt x="38" y="43"/>
                  <a:pt x="39" y="46"/>
                </a:cubicBezTo>
                <a:cubicBezTo>
                  <a:pt x="41" y="41"/>
                  <a:pt x="43" y="37"/>
                  <a:pt x="46" y="34"/>
                </a:cubicBezTo>
                <a:moveTo>
                  <a:pt x="9" y="41"/>
                </a:moveTo>
                <a:cubicBezTo>
                  <a:pt x="6" y="40"/>
                  <a:pt x="3" y="39"/>
                  <a:pt x="0" y="39"/>
                </a:cubicBezTo>
                <a:moveTo>
                  <a:pt x="13" y="23"/>
                </a:moveTo>
                <a:cubicBezTo>
                  <a:pt x="10" y="22"/>
                  <a:pt x="8" y="20"/>
                  <a:pt x="5" y="20"/>
                </a:cubicBezTo>
                <a:moveTo>
                  <a:pt x="24" y="12"/>
                </a:moveTo>
                <a:cubicBezTo>
                  <a:pt x="23" y="10"/>
                  <a:pt x="22" y="8"/>
                  <a:pt x="20" y="6"/>
                </a:cubicBezTo>
                <a:moveTo>
                  <a:pt x="40" y="9"/>
                </a:moveTo>
                <a:cubicBezTo>
                  <a:pt x="40" y="6"/>
                  <a:pt x="40" y="3"/>
                  <a:pt x="40" y="0"/>
                </a:cubicBezTo>
                <a:moveTo>
                  <a:pt x="59" y="6"/>
                </a:moveTo>
                <a:cubicBezTo>
                  <a:pt x="58" y="8"/>
                  <a:pt x="57" y="10"/>
                  <a:pt x="57" y="12"/>
                </a:cubicBezTo>
                <a:moveTo>
                  <a:pt x="74" y="21"/>
                </a:moveTo>
                <a:cubicBezTo>
                  <a:pt x="73" y="21"/>
                  <a:pt x="71" y="22"/>
                  <a:pt x="69" y="23"/>
                </a:cubicBezTo>
                <a:cubicBezTo>
                  <a:pt x="69" y="24"/>
                  <a:pt x="68" y="24"/>
                  <a:pt x="68" y="24"/>
                </a:cubicBezTo>
                <a:moveTo>
                  <a:pt x="80" y="41"/>
                </a:moveTo>
                <a:cubicBezTo>
                  <a:pt x="77" y="41"/>
                  <a:pt x="74" y="41"/>
                  <a:pt x="72" y="41"/>
                </a:cubicBezTo>
                <a:moveTo>
                  <a:pt x="40" y="24"/>
                </a:moveTo>
                <a:cubicBezTo>
                  <a:pt x="32" y="24"/>
                  <a:pt x="26" y="30"/>
                  <a:pt x="26" y="38"/>
                </a:cubicBezTo>
                <a:cubicBezTo>
                  <a:pt x="26" y="46"/>
                  <a:pt x="32" y="52"/>
                  <a:pt x="40" y="52"/>
                </a:cubicBezTo>
                <a:cubicBezTo>
                  <a:pt x="48" y="52"/>
                  <a:pt x="55" y="46"/>
                  <a:pt x="55" y="38"/>
                </a:cubicBezTo>
                <a:cubicBezTo>
                  <a:pt x="55" y="30"/>
                  <a:pt x="48" y="24"/>
                  <a:pt x="40" y="24"/>
                </a:cubicBezTo>
                <a:close/>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1" name="Freeform 23">
            <a:extLst>
              <a:ext uri="{FF2B5EF4-FFF2-40B4-BE49-F238E27FC236}">
                <a16:creationId xmlns:a16="http://schemas.microsoft.com/office/drawing/2014/main" id="{F0E5FA55-DCEC-CC4C-B2E4-194AEA693FE6}"/>
              </a:ext>
            </a:extLst>
          </p:cNvPr>
          <p:cNvSpPr>
            <a:spLocks noEditPoints="1"/>
          </p:cNvSpPr>
          <p:nvPr/>
        </p:nvSpPr>
        <p:spPr bwMode="auto">
          <a:xfrm>
            <a:off x="2650551" y="2591812"/>
            <a:ext cx="342900" cy="280988"/>
          </a:xfrm>
          <a:custGeom>
            <a:avLst/>
            <a:gdLst>
              <a:gd name="T0" fmla="*/ 0 w 90"/>
              <a:gd name="T1" fmla="*/ 74 h 74"/>
              <a:gd name="T2" fmla="*/ 90 w 90"/>
              <a:gd name="T3" fmla="*/ 74 h 74"/>
              <a:gd name="T4" fmla="*/ 23 w 90"/>
              <a:gd name="T5" fmla="*/ 73 h 74"/>
              <a:gd name="T6" fmla="*/ 22 w 90"/>
              <a:gd name="T7" fmla="*/ 55 h 74"/>
              <a:gd name="T8" fmla="*/ 10 w 90"/>
              <a:gd name="T9" fmla="*/ 55 h 74"/>
              <a:gd name="T10" fmla="*/ 10 w 90"/>
              <a:gd name="T11" fmla="*/ 73 h 74"/>
              <a:gd name="T12" fmla="*/ 41 w 90"/>
              <a:gd name="T13" fmla="*/ 73 h 74"/>
              <a:gd name="T14" fmla="*/ 41 w 90"/>
              <a:gd name="T15" fmla="*/ 36 h 74"/>
              <a:gd name="T16" fmla="*/ 29 w 90"/>
              <a:gd name="T17" fmla="*/ 36 h 74"/>
              <a:gd name="T18" fmla="*/ 29 w 90"/>
              <a:gd name="T19" fmla="*/ 73 h 74"/>
              <a:gd name="T20" fmla="*/ 61 w 90"/>
              <a:gd name="T21" fmla="*/ 73 h 74"/>
              <a:gd name="T22" fmla="*/ 61 w 90"/>
              <a:gd name="T23" fmla="*/ 44 h 74"/>
              <a:gd name="T24" fmla="*/ 49 w 90"/>
              <a:gd name="T25" fmla="*/ 44 h 74"/>
              <a:gd name="T26" fmla="*/ 48 w 90"/>
              <a:gd name="T27" fmla="*/ 73 h 74"/>
              <a:gd name="T28" fmla="*/ 80 w 90"/>
              <a:gd name="T29" fmla="*/ 74 h 74"/>
              <a:gd name="T30" fmla="*/ 79 w 90"/>
              <a:gd name="T31" fmla="*/ 25 h 74"/>
              <a:gd name="T32" fmla="*/ 67 w 90"/>
              <a:gd name="T33" fmla="*/ 25 h 74"/>
              <a:gd name="T34" fmla="*/ 68 w 90"/>
              <a:gd name="T35" fmla="*/ 73 h 74"/>
              <a:gd name="T36" fmla="*/ 18 w 90"/>
              <a:gd name="T37" fmla="*/ 33 h 74"/>
              <a:gd name="T38" fmla="*/ 14 w 90"/>
              <a:gd name="T39" fmla="*/ 33 h 74"/>
              <a:gd name="T40" fmla="*/ 12 w 90"/>
              <a:gd name="T41" fmla="*/ 37 h 74"/>
              <a:gd name="T42" fmla="*/ 14 w 90"/>
              <a:gd name="T43" fmla="*/ 40 h 74"/>
              <a:gd name="T44" fmla="*/ 17 w 90"/>
              <a:gd name="T45" fmla="*/ 41 h 74"/>
              <a:gd name="T46" fmla="*/ 19 w 90"/>
              <a:gd name="T47" fmla="*/ 40 h 74"/>
              <a:gd name="T48" fmla="*/ 20 w 90"/>
              <a:gd name="T49" fmla="*/ 37 h 74"/>
              <a:gd name="T50" fmla="*/ 18 w 90"/>
              <a:gd name="T51" fmla="*/ 33 h 74"/>
              <a:gd name="T52" fmla="*/ 32 w 90"/>
              <a:gd name="T53" fmla="*/ 19 h 74"/>
              <a:gd name="T54" fmla="*/ 34 w 90"/>
              <a:gd name="T55" fmla="*/ 22 h 74"/>
              <a:gd name="T56" fmla="*/ 37 w 90"/>
              <a:gd name="T57" fmla="*/ 23 h 74"/>
              <a:gd name="T58" fmla="*/ 39 w 90"/>
              <a:gd name="T59" fmla="*/ 21 h 74"/>
              <a:gd name="T60" fmla="*/ 39 w 90"/>
              <a:gd name="T61" fmla="*/ 19 h 74"/>
              <a:gd name="T62" fmla="*/ 38 w 90"/>
              <a:gd name="T63" fmla="*/ 17 h 74"/>
              <a:gd name="T64" fmla="*/ 36 w 90"/>
              <a:gd name="T65" fmla="*/ 16 h 74"/>
              <a:gd name="T66" fmla="*/ 35 w 90"/>
              <a:gd name="T67" fmla="*/ 15 h 74"/>
              <a:gd name="T68" fmla="*/ 32 w 90"/>
              <a:gd name="T69" fmla="*/ 19 h 74"/>
              <a:gd name="T70" fmla="*/ 57 w 90"/>
              <a:gd name="T71" fmla="*/ 30 h 74"/>
              <a:gd name="T72" fmla="*/ 57 w 90"/>
              <a:gd name="T73" fmla="*/ 27 h 74"/>
              <a:gd name="T74" fmla="*/ 56 w 90"/>
              <a:gd name="T75" fmla="*/ 25 h 74"/>
              <a:gd name="T76" fmla="*/ 54 w 90"/>
              <a:gd name="T77" fmla="*/ 24 h 74"/>
              <a:gd name="T78" fmla="*/ 51 w 90"/>
              <a:gd name="T79" fmla="*/ 24 h 74"/>
              <a:gd name="T80" fmla="*/ 50 w 90"/>
              <a:gd name="T81" fmla="*/ 26 h 74"/>
              <a:gd name="T82" fmla="*/ 50 w 90"/>
              <a:gd name="T83" fmla="*/ 30 h 74"/>
              <a:gd name="T84" fmla="*/ 54 w 90"/>
              <a:gd name="T85" fmla="*/ 32 h 74"/>
              <a:gd name="T86" fmla="*/ 57 w 90"/>
              <a:gd name="T87" fmla="*/ 30 h 74"/>
              <a:gd name="T88" fmla="*/ 70 w 90"/>
              <a:gd name="T89" fmla="*/ 7 h 74"/>
              <a:gd name="T90" fmla="*/ 74 w 90"/>
              <a:gd name="T91" fmla="*/ 10 h 74"/>
              <a:gd name="T92" fmla="*/ 75 w 90"/>
              <a:gd name="T93" fmla="*/ 2 h 74"/>
              <a:gd name="T94" fmla="*/ 70 w 90"/>
              <a:gd name="T95" fmla="*/ 7 h 74"/>
              <a:gd name="T96" fmla="*/ 33 w 90"/>
              <a:gd name="T97" fmla="*/ 22 h 74"/>
              <a:gd name="T98" fmla="*/ 19 w 90"/>
              <a:gd name="T99" fmla="*/ 35 h 74"/>
              <a:gd name="T100" fmla="*/ 39 w 90"/>
              <a:gd name="T101" fmla="*/ 21 h 74"/>
              <a:gd name="T102" fmla="*/ 50 w 90"/>
              <a:gd name="T103" fmla="*/ 26 h 74"/>
              <a:gd name="T104" fmla="*/ 71 w 90"/>
              <a:gd name="T105" fmla="*/ 9 h 74"/>
              <a:gd name="T106" fmla="*/ 64 w 90"/>
              <a:gd name="T107" fmla="*/ 18 h 74"/>
              <a:gd name="T108" fmla="*/ 57 w 90"/>
              <a:gd name="T109"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74">
                <a:moveTo>
                  <a:pt x="0" y="74"/>
                </a:moveTo>
                <a:cubicBezTo>
                  <a:pt x="30" y="73"/>
                  <a:pt x="60" y="73"/>
                  <a:pt x="90" y="74"/>
                </a:cubicBezTo>
                <a:moveTo>
                  <a:pt x="23" y="73"/>
                </a:moveTo>
                <a:cubicBezTo>
                  <a:pt x="22" y="67"/>
                  <a:pt x="22" y="61"/>
                  <a:pt x="22" y="55"/>
                </a:cubicBezTo>
                <a:cubicBezTo>
                  <a:pt x="18" y="55"/>
                  <a:pt x="14" y="55"/>
                  <a:pt x="10" y="55"/>
                </a:cubicBezTo>
                <a:cubicBezTo>
                  <a:pt x="10" y="61"/>
                  <a:pt x="10" y="67"/>
                  <a:pt x="10" y="73"/>
                </a:cubicBezTo>
                <a:moveTo>
                  <a:pt x="41" y="73"/>
                </a:moveTo>
                <a:cubicBezTo>
                  <a:pt x="42" y="61"/>
                  <a:pt x="42" y="48"/>
                  <a:pt x="41" y="36"/>
                </a:cubicBezTo>
                <a:cubicBezTo>
                  <a:pt x="37" y="36"/>
                  <a:pt x="33" y="37"/>
                  <a:pt x="29" y="36"/>
                </a:cubicBezTo>
                <a:cubicBezTo>
                  <a:pt x="29" y="48"/>
                  <a:pt x="29" y="61"/>
                  <a:pt x="29" y="73"/>
                </a:cubicBezTo>
                <a:moveTo>
                  <a:pt x="61" y="73"/>
                </a:moveTo>
                <a:cubicBezTo>
                  <a:pt x="60" y="64"/>
                  <a:pt x="60" y="54"/>
                  <a:pt x="61" y="44"/>
                </a:cubicBezTo>
                <a:cubicBezTo>
                  <a:pt x="57" y="44"/>
                  <a:pt x="53" y="44"/>
                  <a:pt x="49" y="44"/>
                </a:cubicBezTo>
                <a:cubicBezTo>
                  <a:pt x="49" y="54"/>
                  <a:pt x="49" y="63"/>
                  <a:pt x="48" y="73"/>
                </a:cubicBezTo>
                <a:moveTo>
                  <a:pt x="80" y="74"/>
                </a:moveTo>
                <a:cubicBezTo>
                  <a:pt x="80" y="58"/>
                  <a:pt x="80" y="41"/>
                  <a:pt x="79" y="25"/>
                </a:cubicBezTo>
                <a:cubicBezTo>
                  <a:pt x="75" y="24"/>
                  <a:pt x="71" y="24"/>
                  <a:pt x="67" y="25"/>
                </a:cubicBezTo>
                <a:cubicBezTo>
                  <a:pt x="67" y="41"/>
                  <a:pt x="67" y="57"/>
                  <a:pt x="68" y="73"/>
                </a:cubicBezTo>
                <a:moveTo>
                  <a:pt x="18" y="33"/>
                </a:moveTo>
                <a:cubicBezTo>
                  <a:pt x="17" y="33"/>
                  <a:pt x="15" y="32"/>
                  <a:pt x="14" y="33"/>
                </a:cubicBezTo>
                <a:cubicBezTo>
                  <a:pt x="13" y="34"/>
                  <a:pt x="12" y="35"/>
                  <a:pt x="12" y="37"/>
                </a:cubicBezTo>
                <a:cubicBezTo>
                  <a:pt x="12" y="38"/>
                  <a:pt x="13" y="39"/>
                  <a:pt x="14" y="40"/>
                </a:cubicBezTo>
                <a:cubicBezTo>
                  <a:pt x="15" y="40"/>
                  <a:pt x="16" y="41"/>
                  <a:pt x="17" y="41"/>
                </a:cubicBezTo>
                <a:cubicBezTo>
                  <a:pt x="18" y="41"/>
                  <a:pt x="18" y="40"/>
                  <a:pt x="19" y="40"/>
                </a:cubicBezTo>
                <a:cubicBezTo>
                  <a:pt x="19" y="39"/>
                  <a:pt x="20" y="38"/>
                  <a:pt x="20" y="37"/>
                </a:cubicBezTo>
                <a:cubicBezTo>
                  <a:pt x="20" y="36"/>
                  <a:pt x="19" y="34"/>
                  <a:pt x="18" y="33"/>
                </a:cubicBezTo>
                <a:close/>
                <a:moveTo>
                  <a:pt x="32" y="19"/>
                </a:moveTo>
                <a:cubicBezTo>
                  <a:pt x="32" y="20"/>
                  <a:pt x="32" y="22"/>
                  <a:pt x="34" y="22"/>
                </a:cubicBezTo>
                <a:cubicBezTo>
                  <a:pt x="35" y="23"/>
                  <a:pt x="36" y="23"/>
                  <a:pt x="37" y="23"/>
                </a:cubicBezTo>
                <a:cubicBezTo>
                  <a:pt x="38" y="22"/>
                  <a:pt x="38" y="22"/>
                  <a:pt x="39" y="21"/>
                </a:cubicBezTo>
                <a:cubicBezTo>
                  <a:pt x="39" y="21"/>
                  <a:pt x="39" y="20"/>
                  <a:pt x="39" y="19"/>
                </a:cubicBezTo>
                <a:cubicBezTo>
                  <a:pt x="39" y="18"/>
                  <a:pt x="38" y="18"/>
                  <a:pt x="38" y="17"/>
                </a:cubicBezTo>
                <a:cubicBezTo>
                  <a:pt x="37" y="16"/>
                  <a:pt x="37" y="16"/>
                  <a:pt x="36" y="16"/>
                </a:cubicBezTo>
                <a:cubicBezTo>
                  <a:pt x="36" y="15"/>
                  <a:pt x="35" y="15"/>
                  <a:pt x="35" y="15"/>
                </a:cubicBezTo>
                <a:cubicBezTo>
                  <a:pt x="33" y="16"/>
                  <a:pt x="32" y="17"/>
                  <a:pt x="32" y="19"/>
                </a:cubicBezTo>
                <a:close/>
                <a:moveTo>
                  <a:pt x="57" y="30"/>
                </a:moveTo>
                <a:cubicBezTo>
                  <a:pt x="58" y="29"/>
                  <a:pt x="57" y="28"/>
                  <a:pt x="57" y="27"/>
                </a:cubicBezTo>
                <a:cubicBezTo>
                  <a:pt x="57" y="26"/>
                  <a:pt x="57" y="25"/>
                  <a:pt x="56" y="25"/>
                </a:cubicBezTo>
                <a:cubicBezTo>
                  <a:pt x="56" y="24"/>
                  <a:pt x="55" y="24"/>
                  <a:pt x="54" y="24"/>
                </a:cubicBezTo>
                <a:cubicBezTo>
                  <a:pt x="53" y="24"/>
                  <a:pt x="52" y="24"/>
                  <a:pt x="51" y="24"/>
                </a:cubicBezTo>
                <a:cubicBezTo>
                  <a:pt x="51" y="25"/>
                  <a:pt x="50" y="25"/>
                  <a:pt x="50" y="26"/>
                </a:cubicBezTo>
                <a:cubicBezTo>
                  <a:pt x="50" y="27"/>
                  <a:pt x="50" y="29"/>
                  <a:pt x="50" y="30"/>
                </a:cubicBezTo>
                <a:cubicBezTo>
                  <a:pt x="51" y="31"/>
                  <a:pt x="52" y="32"/>
                  <a:pt x="54" y="32"/>
                </a:cubicBezTo>
                <a:cubicBezTo>
                  <a:pt x="55" y="32"/>
                  <a:pt x="57" y="31"/>
                  <a:pt x="57" y="30"/>
                </a:cubicBezTo>
                <a:close/>
                <a:moveTo>
                  <a:pt x="70" y="7"/>
                </a:moveTo>
                <a:cubicBezTo>
                  <a:pt x="71" y="9"/>
                  <a:pt x="72" y="10"/>
                  <a:pt x="74" y="10"/>
                </a:cubicBezTo>
                <a:cubicBezTo>
                  <a:pt x="78" y="10"/>
                  <a:pt x="78" y="4"/>
                  <a:pt x="75" y="2"/>
                </a:cubicBezTo>
                <a:cubicBezTo>
                  <a:pt x="72" y="0"/>
                  <a:pt x="68" y="4"/>
                  <a:pt x="70" y="7"/>
                </a:cubicBezTo>
                <a:close/>
                <a:moveTo>
                  <a:pt x="33" y="22"/>
                </a:moveTo>
                <a:cubicBezTo>
                  <a:pt x="28" y="26"/>
                  <a:pt x="23" y="30"/>
                  <a:pt x="19" y="35"/>
                </a:cubicBezTo>
                <a:moveTo>
                  <a:pt x="39" y="21"/>
                </a:moveTo>
                <a:cubicBezTo>
                  <a:pt x="43" y="23"/>
                  <a:pt x="46" y="24"/>
                  <a:pt x="50" y="26"/>
                </a:cubicBezTo>
                <a:moveTo>
                  <a:pt x="71" y="9"/>
                </a:moveTo>
                <a:cubicBezTo>
                  <a:pt x="69" y="12"/>
                  <a:pt x="66" y="15"/>
                  <a:pt x="64" y="18"/>
                </a:cubicBezTo>
                <a:cubicBezTo>
                  <a:pt x="61" y="20"/>
                  <a:pt x="59" y="23"/>
                  <a:pt x="57" y="26"/>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2" name="Freeform 24">
            <a:extLst>
              <a:ext uri="{FF2B5EF4-FFF2-40B4-BE49-F238E27FC236}">
                <a16:creationId xmlns:a16="http://schemas.microsoft.com/office/drawing/2014/main" id="{C5A9569C-0249-3E46-B3A2-A800E70320E7}"/>
              </a:ext>
            </a:extLst>
          </p:cNvPr>
          <p:cNvSpPr>
            <a:spLocks noEditPoints="1"/>
          </p:cNvSpPr>
          <p:nvPr/>
        </p:nvSpPr>
        <p:spPr bwMode="auto">
          <a:xfrm>
            <a:off x="2650551" y="3261737"/>
            <a:ext cx="369888" cy="296863"/>
          </a:xfrm>
          <a:custGeom>
            <a:avLst/>
            <a:gdLst>
              <a:gd name="T0" fmla="*/ 1 w 97"/>
              <a:gd name="T1" fmla="*/ 43 h 78"/>
              <a:gd name="T2" fmla="*/ 0 w 97"/>
              <a:gd name="T3" fmla="*/ 18 h 78"/>
              <a:gd name="T4" fmla="*/ 93 w 97"/>
              <a:gd name="T5" fmla="*/ 14 h 78"/>
              <a:gd name="T6" fmla="*/ 96 w 97"/>
              <a:gd name="T7" fmla="*/ 44 h 78"/>
              <a:gd name="T8" fmla="*/ 54 w 97"/>
              <a:gd name="T9" fmla="*/ 63 h 78"/>
              <a:gd name="T10" fmla="*/ 55 w 97"/>
              <a:gd name="T11" fmla="*/ 50 h 78"/>
              <a:gd name="T12" fmla="*/ 52 w 97"/>
              <a:gd name="T13" fmla="*/ 47 h 78"/>
              <a:gd name="T14" fmla="*/ 43 w 97"/>
              <a:gd name="T15" fmla="*/ 47 h 78"/>
              <a:gd name="T16" fmla="*/ 42 w 97"/>
              <a:gd name="T17" fmla="*/ 60 h 78"/>
              <a:gd name="T18" fmla="*/ 45 w 97"/>
              <a:gd name="T19" fmla="*/ 64 h 78"/>
              <a:gd name="T20" fmla="*/ 54 w 97"/>
              <a:gd name="T21" fmla="*/ 63 h 78"/>
              <a:gd name="T22" fmla="*/ 43 w 97"/>
              <a:gd name="T23" fmla="*/ 12 h 78"/>
              <a:gd name="T24" fmla="*/ 41 w 97"/>
              <a:gd name="T25" fmla="*/ 11 h 78"/>
              <a:gd name="T26" fmla="*/ 35 w 97"/>
              <a:gd name="T27" fmla="*/ 11 h 78"/>
              <a:gd name="T28" fmla="*/ 34 w 97"/>
              <a:gd name="T29" fmla="*/ 14 h 78"/>
              <a:gd name="T30" fmla="*/ 64 w 97"/>
              <a:gd name="T31" fmla="*/ 12 h 78"/>
              <a:gd name="T32" fmla="*/ 62 w 97"/>
              <a:gd name="T33" fmla="*/ 11 h 78"/>
              <a:gd name="T34" fmla="*/ 56 w 97"/>
              <a:gd name="T35" fmla="*/ 11 h 78"/>
              <a:gd name="T36" fmla="*/ 56 w 97"/>
              <a:gd name="T37" fmla="*/ 14 h 78"/>
              <a:gd name="T38" fmla="*/ 58 w 97"/>
              <a:gd name="T39" fmla="*/ 8 h 78"/>
              <a:gd name="T40" fmla="*/ 55 w 97"/>
              <a:gd name="T41" fmla="*/ 5 h 78"/>
              <a:gd name="T42" fmla="*/ 42 w 97"/>
              <a:gd name="T43" fmla="*/ 5 h 78"/>
              <a:gd name="T44" fmla="*/ 41 w 97"/>
              <a:gd name="T45" fmla="*/ 10 h 78"/>
              <a:gd name="T46" fmla="*/ 63 w 97"/>
              <a:gd name="T47" fmla="*/ 5 h 78"/>
              <a:gd name="T48" fmla="*/ 56 w 97"/>
              <a:gd name="T49" fmla="*/ 0 h 78"/>
              <a:gd name="T50" fmla="*/ 37 w 97"/>
              <a:gd name="T51" fmla="*/ 2 h 78"/>
              <a:gd name="T52" fmla="*/ 35 w 97"/>
              <a:gd name="T53" fmla="*/ 10 h 78"/>
              <a:gd name="T54" fmla="*/ 3 w 97"/>
              <a:gd name="T55" fmla="*/ 67 h 78"/>
              <a:gd name="T56" fmla="*/ 6 w 97"/>
              <a:gd name="T57" fmla="*/ 76 h 78"/>
              <a:gd name="T58" fmla="*/ 30 w 97"/>
              <a:gd name="T59" fmla="*/ 78 h 78"/>
              <a:gd name="T60" fmla="*/ 73 w 97"/>
              <a:gd name="T61" fmla="*/ 78 h 78"/>
              <a:gd name="T62" fmla="*/ 89 w 97"/>
              <a:gd name="T63" fmla="*/ 78 h 78"/>
              <a:gd name="T64" fmla="*/ 94 w 97"/>
              <a:gd name="T65" fmla="*/ 71 h 78"/>
              <a:gd name="T66" fmla="*/ 94 w 97"/>
              <a:gd name="T67"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78">
                <a:moveTo>
                  <a:pt x="42" y="54"/>
                </a:moveTo>
                <a:cubicBezTo>
                  <a:pt x="28" y="53"/>
                  <a:pt x="14" y="48"/>
                  <a:pt x="1" y="43"/>
                </a:cubicBezTo>
                <a:cubicBezTo>
                  <a:pt x="0" y="18"/>
                  <a:pt x="0" y="18"/>
                  <a:pt x="0" y="18"/>
                </a:cubicBezTo>
                <a:cubicBezTo>
                  <a:pt x="0" y="18"/>
                  <a:pt x="0" y="18"/>
                  <a:pt x="0" y="18"/>
                </a:cubicBezTo>
                <a:cubicBezTo>
                  <a:pt x="0" y="16"/>
                  <a:pt x="2" y="14"/>
                  <a:pt x="4" y="14"/>
                </a:cubicBezTo>
                <a:cubicBezTo>
                  <a:pt x="93" y="14"/>
                  <a:pt x="93" y="14"/>
                  <a:pt x="93" y="14"/>
                </a:cubicBezTo>
                <a:cubicBezTo>
                  <a:pt x="95" y="14"/>
                  <a:pt x="96" y="16"/>
                  <a:pt x="96" y="18"/>
                </a:cubicBezTo>
                <a:cubicBezTo>
                  <a:pt x="97" y="27"/>
                  <a:pt x="96" y="35"/>
                  <a:pt x="96" y="44"/>
                </a:cubicBezTo>
                <a:cubicBezTo>
                  <a:pt x="83" y="49"/>
                  <a:pt x="69" y="53"/>
                  <a:pt x="55" y="54"/>
                </a:cubicBezTo>
                <a:moveTo>
                  <a:pt x="54" y="63"/>
                </a:moveTo>
                <a:cubicBezTo>
                  <a:pt x="54" y="63"/>
                  <a:pt x="54" y="63"/>
                  <a:pt x="54" y="62"/>
                </a:cubicBezTo>
                <a:cubicBezTo>
                  <a:pt x="54" y="58"/>
                  <a:pt x="55" y="54"/>
                  <a:pt x="55" y="50"/>
                </a:cubicBezTo>
                <a:cubicBezTo>
                  <a:pt x="54" y="49"/>
                  <a:pt x="54" y="48"/>
                  <a:pt x="54" y="48"/>
                </a:cubicBezTo>
                <a:cubicBezTo>
                  <a:pt x="53" y="47"/>
                  <a:pt x="52" y="47"/>
                  <a:pt x="52" y="47"/>
                </a:cubicBezTo>
                <a:cubicBezTo>
                  <a:pt x="49" y="47"/>
                  <a:pt x="46" y="47"/>
                  <a:pt x="43" y="47"/>
                </a:cubicBezTo>
                <a:cubicBezTo>
                  <a:pt x="43" y="47"/>
                  <a:pt x="43" y="47"/>
                  <a:pt x="43" y="47"/>
                </a:cubicBezTo>
                <a:cubicBezTo>
                  <a:pt x="42" y="48"/>
                  <a:pt x="42" y="48"/>
                  <a:pt x="42" y="48"/>
                </a:cubicBezTo>
                <a:cubicBezTo>
                  <a:pt x="42" y="52"/>
                  <a:pt x="42" y="56"/>
                  <a:pt x="42" y="60"/>
                </a:cubicBezTo>
                <a:cubicBezTo>
                  <a:pt x="42" y="61"/>
                  <a:pt x="42" y="62"/>
                  <a:pt x="43" y="63"/>
                </a:cubicBezTo>
                <a:cubicBezTo>
                  <a:pt x="43" y="64"/>
                  <a:pt x="44" y="64"/>
                  <a:pt x="45" y="64"/>
                </a:cubicBezTo>
                <a:cubicBezTo>
                  <a:pt x="48" y="64"/>
                  <a:pt x="50" y="64"/>
                  <a:pt x="52" y="64"/>
                </a:cubicBezTo>
                <a:cubicBezTo>
                  <a:pt x="53" y="64"/>
                  <a:pt x="53" y="64"/>
                  <a:pt x="54" y="63"/>
                </a:cubicBezTo>
                <a:close/>
                <a:moveTo>
                  <a:pt x="43" y="14"/>
                </a:moveTo>
                <a:cubicBezTo>
                  <a:pt x="42" y="14"/>
                  <a:pt x="43" y="13"/>
                  <a:pt x="43" y="12"/>
                </a:cubicBezTo>
                <a:cubicBezTo>
                  <a:pt x="43" y="12"/>
                  <a:pt x="43" y="11"/>
                  <a:pt x="42" y="11"/>
                </a:cubicBezTo>
                <a:cubicBezTo>
                  <a:pt x="42" y="11"/>
                  <a:pt x="41" y="11"/>
                  <a:pt x="41" y="11"/>
                </a:cubicBezTo>
                <a:cubicBezTo>
                  <a:pt x="39" y="11"/>
                  <a:pt x="38" y="11"/>
                  <a:pt x="36" y="11"/>
                </a:cubicBezTo>
                <a:cubicBezTo>
                  <a:pt x="36" y="11"/>
                  <a:pt x="35" y="11"/>
                  <a:pt x="35" y="11"/>
                </a:cubicBezTo>
                <a:cubicBezTo>
                  <a:pt x="34" y="11"/>
                  <a:pt x="34" y="12"/>
                  <a:pt x="34" y="12"/>
                </a:cubicBezTo>
                <a:cubicBezTo>
                  <a:pt x="34" y="13"/>
                  <a:pt x="35" y="14"/>
                  <a:pt x="34" y="14"/>
                </a:cubicBezTo>
                <a:moveTo>
                  <a:pt x="64" y="14"/>
                </a:moveTo>
                <a:cubicBezTo>
                  <a:pt x="64" y="14"/>
                  <a:pt x="64" y="13"/>
                  <a:pt x="64" y="12"/>
                </a:cubicBezTo>
                <a:cubicBezTo>
                  <a:pt x="64" y="12"/>
                  <a:pt x="64" y="11"/>
                  <a:pt x="63" y="11"/>
                </a:cubicBezTo>
                <a:cubicBezTo>
                  <a:pt x="63" y="11"/>
                  <a:pt x="63" y="11"/>
                  <a:pt x="62" y="11"/>
                </a:cubicBezTo>
                <a:cubicBezTo>
                  <a:pt x="61" y="11"/>
                  <a:pt x="59" y="11"/>
                  <a:pt x="57" y="11"/>
                </a:cubicBezTo>
                <a:cubicBezTo>
                  <a:pt x="57" y="11"/>
                  <a:pt x="56" y="11"/>
                  <a:pt x="56" y="11"/>
                </a:cubicBezTo>
                <a:cubicBezTo>
                  <a:pt x="56" y="11"/>
                  <a:pt x="56" y="12"/>
                  <a:pt x="56" y="12"/>
                </a:cubicBezTo>
                <a:cubicBezTo>
                  <a:pt x="56" y="13"/>
                  <a:pt x="56" y="14"/>
                  <a:pt x="56" y="14"/>
                </a:cubicBezTo>
                <a:moveTo>
                  <a:pt x="58" y="10"/>
                </a:moveTo>
                <a:cubicBezTo>
                  <a:pt x="58" y="9"/>
                  <a:pt x="58" y="9"/>
                  <a:pt x="58" y="8"/>
                </a:cubicBezTo>
                <a:cubicBezTo>
                  <a:pt x="58" y="7"/>
                  <a:pt x="57" y="6"/>
                  <a:pt x="57" y="6"/>
                </a:cubicBezTo>
                <a:cubicBezTo>
                  <a:pt x="56" y="6"/>
                  <a:pt x="56" y="5"/>
                  <a:pt x="55" y="5"/>
                </a:cubicBezTo>
                <a:cubicBezTo>
                  <a:pt x="51" y="5"/>
                  <a:pt x="48" y="5"/>
                  <a:pt x="44" y="5"/>
                </a:cubicBezTo>
                <a:cubicBezTo>
                  <a:pt x="43" y="5"/>
                  <a:pt x="43" y="5"/>
                  <a:pt x="42" y="5"/>
                </a:cubicBezTo>
                <a:cubicBezTo>
                  <a:pt x="41" y="6"/>
                  <a:pt x="41" y="7"/>
                  <a:pt x="41" y="8"/>
                </a:cubicBezTo>
                <a:cubicBezTo>
                  <a:pt x="40" y="9"/>
                  <a:pt x="41" y="9"/>
                  <a:pt x="41" y="10"/>
                </a:cubicBezTo>
                <a:moveTo>
                  <a:pt x="63" y="10"/>
                </a:moveTo>
                <a:cubicBezTo>
                  <a:pt x="63" y="8"/>
                  <a:pt x="63" y="7"/>
                  <a:pt x="63" y="5"/>
                </a:cubicBezTo>
                <a:cubicBezTo>
                  <a:pt x="62" y="3"/>
                  <a:pt x="61" y="2"/>
                  <a:pt x="60" y="1"/>
                </a:cubicBezTo>
                <a:cubicBezTo>
                  <a:pt x="59" y="0"/>
                  <a:pt x="57" y="0"/>
                  <a:pt x="56" y="0"/>
                </a:cubicBezTo>
                <a:cubicBezTo>
                  <a:pt x="51" y="0"/>
                  <a:pt x="46" y="0"/>
                  <a:pt x="41" y="0"/>
                </a:cubicBezTo>
                <a:cubicBezTo>
                  <a:pt x="40" y="0"/>
                  <a:pt x="38" y="1"/>
                  <a:pt x="37" y="2"/>
                </a:cubicBezTo>
                <a:cubicBezTo>
                  <a:pt x="36" y="3"/>
                  <a:pt x="36" y="4"/>
                  <a:pt x="35" y="6"/>
                </a:cubicBezTo>
                <a:cubicBezTo>
                  <a:pt x="35" y="7"/>
                  <a:pt x="36" y="9"/>
                  <a:pt x="35" y="10"/>
                </a:cubicBezTo>
                <a:moveTo>
                  <a:pt x="4" y="44"/>
                </a:moveTo>
                <a:cubicBezTo>
                  <a:pt x="4" y="52"/>
                  <a:pt x="3" y="59"/>
                  <a:pt x="3" y="67"/>
                </a:cubicBezTo>
                <a:cubicBezTo>
                  <a:pt x="3" y="69"/>
                  <a:pt x="3" y="70"/>
                  <a:pt x="4" y="72"/>
                </a:cubicBezTo>
                <a:cubicBezTo>
                  <a:pt x="4" y="74"/>
                  <a:pt x="5" y="75"/>
                  <a:pt x="6" y="76"/>
                </a:cubicBezTo>
                <a:cubicBezTo>
                  <a:pt x="7" y="78"/>
                  <a:pt x="9" y="78"/>
                  <a:pt x="10" y="78"/>
                </a:cubicBezTo>
                <a:cubicBezTo>
                  <a:pt x="30" y="78"/>
                  <a:pt x="30" y="78"/>
                  <a:pt x="30" y="78"/>
                </a:cubicBezTo>
                <a:cubicBezTo>
                  <a:pt x="39" y="78"/>
                  <a:pt x="47" y="78"/>
                  <a:pt x="55" y="78"/>
                </a:cubicBezTo>
                <a:cubicBezTo>
                  <a:pt x="61" y="78"/>
                  <a:pt x="67" y="78"/>
                  <a:pt x="73" y="78"/>
                </a:cubicBezTo>
                <a:cubicBezTo>
                  <a:pt x="76" y="78"/>
                  <a:pt x="79" y="78"/>
                  <a:pt x="81" y="78"/>
                </a:cubicBezTo>
                <a:cubicBezTo>
                  <a:pt x="84" y="78"/>
                  <a:pt x="87" y="78"/>
                  <a:pt x="89" y="78"/>
                </a:cubicBezTo>
                <a:cubicBezTo>
                  <a:pt x="91" y="77"/>
                  <a:pt x="92" y="77"/>
                  <a:pt x="93" y="76"/>
                </a:cubicBezTo>
                <a:cubicBezTo>
                  <a:pt x="94" y="74"/>
                  <a:pt x="94" y="73"/>
                  <a:pt x="94" y="71"/>
                </a:cubicBezTo>
                <a:cubicBezTo>
                  <a:pt x="95" y="66"/>
                  <a:pt x="94" y="60"/>
                  <a:pt x="94" y="55"/>
                </a:cubicBezTo>
                <a:cubicBezTo>
                  <a:pt x="94" y="52"/>
                  <a:pt x="94" y="49"/>
                  <a:pt x="94" y="45"/>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3" name="Freeform 25">
            <a:extLst>
              <a:ext uri="{FF2B5EF4-FFF2-40B4-BE49-F238E27FC236}">
                <a16:creationId xmlns:a16="http://schemas.microsoft.com/office/drawing/2014/main" id="{03A07328-55EC-7544-BA36-FB1BDA4589C9}"/>
              </a:ext>
            </a:extLst>
          </p:cNvPr>
          <p:cNvSpPr>
            <a:spLocks noEditPoints="1"/>
          </p:cNvSpPr>
          <p:nvPr/>
        </p:nvSpPr>
        <p:spPr bwMode="auto">
          <a:xfrm>
            <a:off x="2569589" y="4638099"/>
            <a:ext cx="461963" cy="258763"/>
          </a:xfrm>
          <a:custGeom>
            <a:avLst/>
            <a:gdLst>
              <a:gd name="T0" fmla="*/ 92 w 121"/>
              <a:gd name="T1" fmla="*/ 27 h 68"/>
              <a:gd name="T2" fmla="*/ 94 w 121"/>
              <a:gd name="T3" fmla="*/ 43 h 68"/>
              <a:gd name="T4" fmla="*/ 85 w 121"/>
              <a:gd name="T5" fmla="*/ 47 h 68"/>
              <a:gd name="T6" fmla="*/ 69 w 121"/>
              <a:gd name="T7" fmla="*/ 34 h 68"/>
              <a:gd name="T8" fmla="*/ 46 w 121"/>
              <a:gd name="T9" fmla="*/ 35 h 68"/>
              <a:gd name="T10" fmla="*/ 46 w 121"/>
              <a:gd name="T11" fmla="*/ 24 h 68"/>
              <a:gd name="T12" fmla="*/ 85 w 121"/>
              <a:gd name="T13" fmla="*/ 16 h 68"/>
              <a:gd name="T14" fmla="*/ 30 w 121"/>
              <a:gd name="T15" fmla="*/ 56 h 68"/>
              <a:gd name="T16" fmla="*/ 39 w 121"/>
              <a:gd name="T17" fmla="*/ 46 h 68"/>
              <a:gd name="T18" fmla="*/ 29 w 121"/>
              <a:gd name="T19" fmla="*/ 49 h 68"/>
              <a:gd name="T20" fmla="*/ 35 w 121"/>
              <a:gd name="T21" fmla="*/ 53 h 68"/>
              <a:gd name="T22" fmla="*/ 36 w 121"/>
              <a:gd name="T23" fmla="*/ 61 h 68"/>
              <a:gd name="T24" fmla="*/ 48 w 121"/>
              <a:gd name="T25" fmla="*/ 49 h 68"/>
              <a:gd name="T26" fmla="*/ 40 w 121"/>
              <a:gd name="T27" fmla="*/ 48 h 68"/>
              <a:gd name="T28" fmla="*/ 52 w 121"/>
              <a:gd name="T29" fmla="*/ 50 h 68"/>
              <a:gd name="T30" fmla="*/ 40 w 121"/>
              <a:gd name="T31" fmla="*/ 64 h 68"/>
              <a:gd name="T32" fmla="*/ 52 w 121"/>
              <a:gd name="T33" fmla="*/ 50 h 68"/>
              <a:gd name="T34" fmla="*/ 46 w 121"/>
              <a:gd name="T35" fmla="*/ 66 h 68"/>
              <a:gd name="T36" fmla="*/ 56 w 121"/>
              <a:gd name="T37" fmla="*/ 61 h 68"/>
              <a:gd name="T38" fmla="*/ 47 w 121"/>
              <a:gd name="T39" fmla="*/ 62 h 68"/>
              <a:gd name="T40" fmla="*/ 46 w 121"/>
              <a:gd name="T41" fmla="*/ 18 h 68"/>
              <a:gd name="T42" fmla="*/ 38 w 121"/>
              <a:gd name="T43" fmla="*/ 19 h 68"/>
              <a:gd name="T44" fmla="*/ 27 w 121"/>
              <a:gd name="T45" fmla="*/ 33 h 68"/>
              <a:gd name="T46" fmla="*/ 29 w 121"/>
              <a:gd name="T47" fmla="*/ 49 h 68"/>
              <a:gd name="T48" fmla="*/ 63 w 121"/>
              <a:gd name="T49" fmla="*/ 67 h 68"/>
              <a:gd name="T50" fmla="*/ 62 w 121"/>
              <a:gd name="T51" fmla="*/ 62 h 68"/>
              <a:gd name="T52" fmla="*/ 73 w 121"/>
              <a:gd name="T53" fmla="*/ 61 h 68"/>
              <a:gd name="T54" fmla="*/ 80 w 121"/>
              <a:gd name="T55" fmla="*/ 61 h 68"/>
              <a:gd name="T56" fmla="*/ 86 w 121"/>
              <a:gd name="T57" fmla="*/ 56 h 68"/>
              <a:gd name="T58" fmla="*/ 0 w 121"/>
              <a:gd name="T59" fmla="*/ 31 h 68"/>
              <a:gd name="T60" fmla="*/ 15 w 121"/>
              <a:gd name="T61" fmla="*/ 42 h 68"/>
              <a:gd name="T62" fmla="*/ 19 w 121"/>
              <a:gd name="T63" fmla="*/ 43 h 68"/>
              <a:gd name="T64" fmla="*/ 41 w 121"/>
              <a:gd name="T65" fmla="*/ 13 h 68"/>
              <a:gd name="T66" fmla="*/ 30 w 121"/>
              <a:gd name="T67" fmla="*/ 4 h 68"/>
              <a:gd name="T68" fmla="*/ 103 w 121"/>
              <a:gd name="T69" fmla="*/ 1 h 68"/>
              <a:gd name="T70" fmla="*/ 85 w 121"/>
              <a:gd name="T71" fmla="*/ 16 h 68"/>
              <a:gd name="T72" fmla="*/ 100 w 121"/>
              <a:gd name="T73" fmla="*/ 41 h 68"/>
              <a:gd name="T74" fmla="*/ 103 w 121"/>
              <a:gd name="T75" fmla="*/ 41 h 68"/>
              <a:gd name="T76" fmla="*/ 121 w 121"/>
              <a:gd name="T77"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68">
                <a:moveTo>
                  <a:pt x="85" y="15"/>
                </a:moveTo>
                <a:cubicBezTo>
                  <a:pt x="88" y="19"/>
                  <a:pt x="90" y="23"/>
                  <a:pt x="92" y="27"/>
                </a:cubicBezTo>
                <a:cubicBezTo>
                  <a:pt x="94" y="31"/>
                  <a:pt x="97" y="35"/>
                  <a:pt x="99" y="39"/>
                </a:cubicBezTo>
                <a:cubicBezTo>
                  <a:pt x="97" y="40"/>
                  <a:pt x="95" y="41"/>
                  <a:pt x="94" y="43"/>
                </a:cubicBezTo>
                <a:cubicBezTo>
                  <a:pt x="92" y="44"/>
                  <a:pt x="91" y="46"/>
                  <a:pt x="90" y="48"/>
                </a:cubicBezTo>
                <a:cubicBezTo>
                  <a:pt x="89" y="50"/>
                  <a:pt x="87" y="48"/>
                  <a:pt x="85" y="47"/>
                </a:cubicBezTo>
                <a:cubicBezTo>
                  <a:pt x="83" y="45"/>
                  <a:pt x="81" y="44"/>
                  <a:pt x="79" y="42"/>
                </a:cubicBezTo>
                <a:cubicBezTo>
                  <a:pt x="76" y="40"/>
                  <a:pt x="72" y="37"/>
                  <a:pt x="69" y="34"/>
                </a:cubicBezTo>
                <a:cubicBezTo>
                  <a:pt x="66" y="32"/>
                  <a:pt x="62" y="30"/>
                  <a:pt x="58" y="30"/>
                </a:cubicBezTo>
                <a:cubicBezTo>
                  <a:pt x="53" y="31"/>
                  <a:pt x="50" y="34"/>
                  <a:pt x="46" y="35"/>
                </a:cubicBezTo>
                <a:cubicBezTo>
                  <a:pt x="43" y="36"/>
                  <a:pt x="39" y="35"/>
                  <a:pt x="38" y="31"/>
                </a:cubicBezTo>
                <a:cubicBezTo>
                  <a:pt x="38" y="27"/>
                  <a:pt x="43" y="25"/>
                  <a:pt x="46" y="24"/>
                </a:cubicBezTo>
                <a:cubicBezTo>
                  <a:pt x="50" y="22"/>
                  <a:pt x="54" y="20"/>
                  <a:pt x="58" y="19"/>
                </a:cubicBezTo>
                <a:cubicBezTo>
                  <a:pt x="67" y="16"/>
                  <a:pt x="76" y="13"/>
                  <a:pt x="85" y="16"/>
                </a:cubicBezTo>
                <a:cubicBezTo>
                  <a:pt x="85" y="16"/>
                  <a:pt x="85" y="16"/>
                  <a:pt x="85" y="15"/>
                </a:cubicBezTo>
                <a:close/>
                <a:moveTo>
                  <a:pt x="30" y="56"/>
                </a:moveTo>
                <a:cubicBezTo>
                  <a:pt x="33" y="56"/>
                  <a:pt x="36" y="53"/>
                  <a:pt x="38" y="50"/>
                </a:cubicBezTo>
                <a:cubicBezTo>
                  <a:pt x="38" y="49"/>
                  <a:pt x="40" y="48"/>
                  <a:pt x="39" y="46"/>
                </a:cubicBezTo>
                <a:cubicBezTo>
                  <a:pt x="38" y="45"/>
                  <a:pt x="37" y="44"/>
                  <a:pt x="35" y="44"/>
                </a:cubicBezTo>
                <a:cubicBezTo>
                  <a:pt x="33" y="44"/>
                  <a:pt x="30" y="47"/>
                  <a:pt x="29" y="49"/>
                </a:cubicBezTo>
                <a:cubicBezTo>
                  <a:pt x="27" y="51"/>
                  <a:pt x="27" y="55"/>
                  <a:pt x="30" y="56"/>
                </a:cubicBezTo>
                <a:close/>
                <a:moveTo>
                  <a:pt x="35" y="53"/>
                </a:moveTo>
                <a:cubicBezTo>
                  <a:pt x="33" y="55"/>
                  <a:pt x="31" y="56"/>
                  <a:pt x="32" y="59"/>
                </a:cubicBezTo>
                <a:cubicBezTo>
                  <a:pt x="33" y="60"/>
                  <a:pt x="34" y="62"/>
                  <a:pt x="36" y="61"/>
                </a:cubicBezTo>
                <a:cubicBezTo>
                  <a:pt x="40" y="61"/>
                  <a:pt x="43" y="56"/>
                  <a:pt x="45" y="54"/>
                </a:cubicBezTo>
                <a:cubicBezTo>
                  <a:pt x="46" y="52"/>
                  <a:pt x="48" y="51"/>
                  <a:pt x="48" y="49"/>
                </a:cubicBezTo>
                <a:cubicBezTo>
                  <a:pt x="47" y="47"/>
                  <a:pt x="46" y="46"/>
                  <a:pt x="44" y="45"/>
                </a:cubicBezTo>
                <a:cubicBezTo>
                  <a:pt x="42" y="45"/>
                  <a:pt x="41" y="47"/>
                  <a:pt x="40" y="48"/>
                </a:cubicBezTo>
                <a:cubicBezTo>
                  <a:pt x="38" y="50"/>
                  <a:pt x="36" y="52"/>
                  <a:pt x="35" y="53"/>
                </a:cubicBezTo>
                <a:close/>
                <a:moveTo>
                  <a:pt x="52" y="50"/>
                </a:moveTo>
                <a:cubicBezTo>
                  <a:pt x="49" y="48"/>
                  <a:pt x="45" y="53"/>
                  <a:pt x="43" y="55"/>
                </a:cubicBezTo>
                <a:cubicBezTo>
                  <a:pt x="42" y="57"/>
                  <a:pt x="36" y="61"/>
                  <a:pt x="40" y="64"/>
                </a:cubicBezTo>
                <a:cubicBezTo>
                  <a:pt x="44" y="66"/>
                  <a:pt x="48" y="61"/>
                  <a:pt x="50" y="59"/>
                </a:cubicBezTo>
                <a:cubicBezTo>
                  <a:pt x="51" y="57"/>
                  <a:pt x="56" y="52"/>
                  <a:pt x="52" y="50"/>
                </a:cubicBezTo>
                <a:close/>
                <a:moveTo>
                  <a:pt x="47" y="62"/>
                </a:moveTo>
                <a:cubicBezTo>
                  <a:pt x="46" y="63"/>
                  <a:pt x="45" y="64"/>
                  <a:pt x="46" y="66"/>
                </a:cubicBezTo>
                <a:cubicBezTo>
                  <a:pt x="46" y="67"/>
                  <a:pt x="48" y="68"/>
                  <a:pt x="49" y="67"/>
                </a:cubicBezTo>
                <a:cubicBezTo>
                  <a:pt x="52" y="67"/>
                  <a:pt x="55" y="64"/>
                  <a:pt x="56" y="61"/>
                </a:cubicBezTo>
                <a:cubicBezTo>
                  <a:pt x="58" y="59"/>
                  <a:pt x="57" y="55"/>
                  <a:pt x="54" y="56"/>
                </a:cubicBezTo>
                <a:cubicBezTo>
                  <a:pt x="51" y="56"/>
                  <a:pt x="49" y="60"/>
                  <a:pt x="47" y="62"/>
                </a:cubicBezTo>
                <a:close/>
                <a:moveTo>
                  <a:pt x="51" y="21"/>
                </a:moveTo>
                <a:cubicBezTo>
                  <a:pt x="50" y="20"/>
                  <a:pt x="48" y="19"/>
                  <a:pt x="46" y="18"/>
                </a:cubicBezTo>
                <a:cubicBezTo>
                  <a:pt x="45" y="18"/>
                  <a:pt x="42" y="16"/>
                  <a:pt x="41" y="17"/>
                </a:cubicBezTo>
                <a:cubicBezTo>
                  <a:pt x="39" y="17"/>
                  <a:pt x="38" y="18"/>
                  <a:pt x="38" y="19"/>
                </a:cubicBezTo>
                <a:cubicBezTo>
                  <a:pt x="37" y="20"/>
                  <a:pt x="35" y="22"/>
                  <a:pt x="34" y="24"/>
                </a:cubicBezTo>
                <a:cubicBezTo>
                  <a:pt x="32" y="27"/>
                  <a:pt x="30" y="30"/>
                  <a:pt x="27" y="33"/>
                </a:cubicBezTo>
                <a:cubicBezTo>
                  <a:pt x="25" y="36"/>
                  <a:pt x="22" y="39"/>
                  <a:pt x="20" y="43"/>
                </a:cubicBezTo>
                <a:cubicBezTo>
                  <a:pt x="22" y="45"/>
                  <a:pt x="25" y="47"/>
                  <a:pt x="29" y="49"/>
                </a:cubicBezTo>
                <a:moveTo>
                  <a:pt x="53" y="65"/>
                </a:moveTo>
                <a:cubicBezTo>
                  <a:pt x="56" y="67"/>
                  <a:pt x="59" y="67"/>
                  <a:pt x="63" y="67"/>
                </a:cubicBezTo>
                <a:cubicBezTo>
                  <a:pt x="63" y="66"/>
                  <a:pt x="65" y="66"/>
                  <a:pt x="65" y="65"/>
                </a:cubicBezTo>
                <a:cubicBezTo>
                  <a:pt x="65" y="63"/>
                  <a:pt x="63" y="63"/>
                  <a:pt x="62" y="62"/>
                </a:cubicBezTo>
                <a:cubicBezTo>
                  <a:pt x="65" y="65"/>
                  <a:pt x="68" y="68"/>
                  <a:pt x="72" y="65"/>
                </a:cubicBezTo>
                <a:cubicBezTo>
                  <a:pt x="74" y="65"/>
                  <a:pt x="74" y="63"/>
                  <a:pt x="73" y="61"/>
                </a:cubicBezTo>
                <a:cubicBezTo>
                  <a:pt x="73" y="59"/>
                  <a:pt x="71" y="58"/>
                  <a:pt x="69" y="57"/>
                </a:cubicBezTo>
                <a:cubicBezTo>
                  <a:pt x="72" y="60"/>
                  <a:pt x="76" y="63"/>
                  <a:pt x="80" y="61"/>
                </a:cubicBezTo>
                <a:cubicBezTo>
                  <a:pt x="84" y="58"/>
                  <a:pt x="80" y="54"/>
                  <a:pt x="77" y="52"/>
                </a:cubicBezTo>
                <a:cubicBezTo>
                  <a:pt x="80" y="54"/>
                  <a:pt x="82" y="57"/>
                  <a:pt x="86" y="56"/>
                </a:cubicBezTo>
                <a:cubicBezTo>
                  <a:pt x="89" y="55"/>
                  <a:pt x="90" y="52"/>
                  <a:pt x="88" y="49"/>
                </a:cubicBezTo>
                <a:moveTo>
                  <a:pt x="0" y="31"/>
                </a:moveTo>
                <a:cubicBezTo>
                  <a:pt x="3" y="33"/>
                  <a:pt x="7" y="36"/>
                  <a:pt x="10" y="38"/>
                </a:cubicBezTo>
                <a:cubicBezTo>
                  <a:pt x="11" y="40"/>
                  <a:pt x="13" y="41"/>
                  <a:pt x="15" y="42"/>
                </a:cubicBezTo>
                <a:cubicBezTo>
                  <a:pt x="15" y="43"/>
                  <a:pt x="16" y="44"/>
                  <a:pt x="17" y="44"/>
                </a:cubicBezTo>
                <a:cubicBezTo>
                  <a:pt x="18" y="45"/>
                  <a:pt x="19" y="43"/>
                  <a:pt x="19" y="43"/>
                </a:cubicBezTo>
                <a:moveTo>
                  <a:pt x="39" y="17"/>
                </a:moveTo>
                <a:cubicBezTo>
                  <a:pt x="41" y="16"/>
                  <a:pt x="43" y="15"/>
                  <a:pt x="41" y="13"/>
                </a:cubicBezTo>
                <a:cubicBezTo>
                  <a:pt x="39" y="11"/>
                  <a:pt x="37" y="10"/>
                  <a:pt x="36" y="9"/>
                </a:cubicBezTo>
                <a:cubicBezTo>
                  <a:pt x="34" y="7"/>
                  <a:pt x="32" y="6"/>
                  <a:pt x="30" y="4"/>
                </a:cubicBezTo>
                <a:cubicBezTo>
                  <a:pt x="29" y="3"/>
                  <a:pt x="27" y="2"/>
                  <a:pt x="25" y="0"/>
                </a:cubicBezTo>
                <a:moveTo>
                  <a:pt x="103" y="1"/>
                </a:moveTo>
                <a:cubicBezTo>
                  <a:pt x="96" y="5"/>
                  <a:pt x="89" y="8"/>
                  <a:pt x="82" y="11"/>
                </a:cubicBezTo>
                <a:cubicBezTo>
                  <a:pt x="83" y="13"/>
                  <a:pt x="84" y="14"/>
                  <a:pt x="85" y="16"/>
                </a:cubicBezTo>
                <a:moveTo>
                  <a:pt x="99" y="39"/>
                </a:moveTo>
                <a:cubicBezTo>
                  <a:pt x="99" y="39"/>
                  <a:pt x="100" y="40"/>
                  <a:pt x="100" y="41"/>
                </a:cubicBezTo>
                <a:cubicBezTo>
                  <a:pt x="101" y="42"/>
                  <a:pt x="100" y="42"/>
                  <a:pt x="101" y="42"/>
                </a:cubicBezTo>
                <a:cubicBezTo>
                  <a:pt x="102" y="42"/>
                  <a:pt x="102" y="41"/>
                  <a:pt x="103" y="41"/>
                </a:cubicBezTo>
                <a:cubicBezTo>
                  <a:pt x="105" y="40"/>
                  <a:pt x="107" y="39"/>
                  <a:pt x="109" y="39"/>
                </a:cubicBezTo>
                <a:cubicBezTo>
                  <a:pt x="113" y="37"/>
                  <a:pt x="117" y="35"/>
                  <a:pt x="121" y="33"/>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38517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750"/>
                                        <p:tgtEl>
                                          <p:spTgt spid="101"/>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750"/>
                                        <p:tgtEl>
                                          <p:spTgt spid="10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750"/>
                                        <p:tgtEl>
                                          <p:spTgt spid="100"/>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5D1EB5-6B2B-4E51-AEEC-6E4CB7B878A7}"/>
              </a:ext>
            </a:extLst>
          </p:cNvPr>
          <p:cNvSpPr>
            <a:spLocks noGrp="1"/>
          </p:cNvSpPr>
          <p:nvPr>
            <p:ph type="body" sz="quarter" idx="16"/>
          </p:nvPr>
        </p:nvSpPr>
        <p:spPr>
          <a:xfrm>
            <a:off x="148546" y="766523"/>
            <a:ext cx="9905039" cy="2288553"/>
          </a:xfrm>
        </p:spPr>
        <p:txBody>
          <a:bodyPr/>
          <a:lstStyle/>
          <a:p>
            <a:pPr>
              <a:lnSpc>
                <a:spcPct val="150000"/>
              </a:lnSpc>
              <a:spcAft>
                <a:spcPts val="800"/>
              </a:spcAft>
            </a:pPr>
            <a:r>
              <a:rPr lang="el-GR" sz="1600" b="1" dirty="0">
                <a:latin typeface="Josefin Sans" pitchFamily="2" charset="0"/>
                <a:ea typeface="Calibri" panose="020F0502020204030204" pitchFamily="34" charset="0"/>
                <a:cs typeface="Calibri" panose="020F0502020204030204" pitchFamily="34" charset="0"/>
              </a:rPr>
              <a:t>Ε</a:t>
            </a:r>
            <a:r>
              <a:rPr lang="el" sz="1600" b="1" dirty="0">
                <a:effectLst/>
                <a:latin typeface="Josefin Sans" pitchFamily="2" charset="0"/>
                <a:ea typeface="Calibri" panose="020F0502020204030204" pitchFamily="34" charset="0"/>
                <a:cs typeface="Calibri" panose="020F0502020204030204" pitchFamily="34" charset="0"/>
              </a:rPr>
              <a:t>νσυναίσθηση </a:t>
            </a:r>
            <a:r>
              <a:rPr lang="el" sz="1600" dirty="0">
                <a:effectLst/>
                <a:latin typeface="Josefin Sans" pitchFamily="2" charset="0"/>
                <a:ea typeface="Calibri" panose="020F0502020204030204" pitchFamily="34" charset="0"/>
                <a:cs typeface="Calibri" panose="020F0502020204030204" pitchFamily="34" charset="0"/>
              </a:rPr>
              <a:t>είναι η ικανότητα να κατανοείς ψυχολογικά τι νιώθουν οι άλλοι άνθρωποι, να δεις τα πράγματα από μια διαφορετική οπτική γωνία και να μπεις στη θέση τους. </a:t>
            </a:r>
            <a:r>
              <a:rPr lang="el" sz="1600" dirty="0">
                <a:latin typeface="Josefin Sans" pitchFamily="2" charset="0"/>
                <a:ea typeface="Calibri" panose="020F0502020204030204" pitchFamily="34" charset="0"/>
                <a:cs typeface="Calibri" panose="020F0502020204030204" pitchFamily="34" charset="0"/>
              </a:rPr>
              <a:t>Με απλά λόγια, είναι η ικανότητα να κατανοείς και να μοιράζεσαι τα συναισθήματα ενός άλλου ατόμου </a:t>
            </a:r>
            <a:r>
              <a:rPr lang="el" sz="1600" dirty="0">
                <a:effectLst/>
                <a:latin typeface="Josefin Sans" pitchFamily="2" charset="0"/>
                <a:ea typeface="Calibri" panose="020F0502020204030204" pitchFamily="34" charset="0"/>
                <a:cs typeface="Calibri" panose="020F0502020204030204" pitchFamily="34" charset="0"/>
              </a:rPr>
              <a:t>Όταν βλέπεις </a:t>
            </a:r>
            <a:r>
              <a:rPr lang="el" sz="1600" dirty="0">
                <a:latin typeface="Josefin Sans" pitchFamily="2" charset="0"/>
                <a:ea typeface="Calibri" panose="020F0502020204030204" pitchFamily="34" charset="0"/>
                <a:cs typeface="Calibri" panose="020F0502020204030204" pitchFamily="34" charset="0"/>
              </a:rPr>
              <a:t>κάποιον </a:t>
            </a:r>
            <a:r>
              <a:rPr lang="el" sz="1600" dirty="0">
                <a:effectLst/>
                <a:latin typeface="Josefin Sans" pitchFamily="2" charset="0"/>
                <a:ea typeface="Calibri" panose="020F0502020204030204" pitchFamily="34" charset="0"/>
                <a:cs typeface="Calibri" panose="020F0502020204030204" pitchFamily="34" charset="0"/>
              </a:rPr>
              <a:t>να υποφέρει, μπορεί να μπορείς αμέσως να φανταστείς τον εαυτό σου στη θέση του και να νιώσεις συμπόνια για αυτό </a:t>
            </a: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που </a:t>
            </a:r>
            <a:r>
              <a:rPr lang="el" sz="1600" dirty="0">
                <a:solidFill>
                  <a:srgbClr val="000000"/>
                </a:solidFill>
                <a:latin typeface="Josefin Sans" pitchFamily="2" charset="0"/>
                <a:ea typeface="Calibri" panose="020F0502020204030204" pitchFamily="34" charset="0"/>
                <a:cs typeface="Calibri" panose="020F0502020204030204" pitchFamily="34" charset="0"/>
              </a:rPr>
              <a:t>περνάει </a:t>
            </a: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l" sz="1600" dirty="0">
                <a:solidFill>
                  <a:schemeClr val="tx1"/>
                </a:solidFill>
                <a:effectLst/>
                <a:latin typeface="Josefin Sans" pitchFamily="2" charset="0"/>
                <a:ea typeface="Calibri" panose="020F0502020204030204" pitchFamily="34" charset="0"/>
                <a:cs typeface="Calibri" panose="020F0502020204030204" pitchFamily="34" charset="0"/>
              </a:rPr>
              <a:t>( </a:t>
            </a:r>
            <a:r>
              <a:rPr lang="el" sz="16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https://www.verywellmind.com/what-is-empathy-2795562 </a:t>
            </a:r>
            <a:r>
              <a:rPr lang="el" sz="16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16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7C7DD23C-72E8-4007-8E05-D969E9890736}"/>
              </a:ext>
            </a:extLst>
          </p:cNvPr>
          <p:cNvSpPr txBox="1"/>
          <p:nvPr/>
        </p:nvSpPr>
        <p:spPr>
          <a:xfrm>
            <a:off x="148546" y="2826128"/>
            <a:ext cx="11028440" cy="3262432"/>
          </a:xfrm>
          <a:prstGeom prst="rect">
            <a:avLst/>
          </a:prstGeom>
          <a:noFill/>
        </p:spPr>
        <p:txBody>
          <a:bodyPr wrap="square" rtlCol="0">
            <a:spAutoFit/>
          </a:bodyPr>
          <a:lstStyle/>
          <a:p>
            <a:pPr>
              <a:lnSpc>
                <a:spcPct val="150000"/>
              </a:lnSpc>
              <a:spcAft>
                <a:spcPts val="800"/>
              </a:spcAft>
            </a:pPr>
            <a:r>
              <a:rPr lang="el" sz="1600" b="1" dirty="0">
                <a:solidFill>
                  <a:srgbClr val="000000"/>
                </a:solidFill>
                <a:effectLst/>
                <a:latin typeface="Josefin Sans" pitchFamily="2" charset="0"/>
                <a:ea typeface="Calibri" panose="020F0502020204030204" pitchFamily="34" charset="0"/>
                <a:cs typeface="Calibri" panose="020F0502020204030204" pitchFamily="34" charset="0"/>
              </a:rPr>
              <a:t>Συμπόνια </a:t>
            </a: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σημαίνει «αγωνιζόμαστε μαζί». </a:t>
            </a:r>
            <a:r>
              <a:rPr lang="el" sz="1600" dirty="0">
                <a:solidFill>
                  <a:srgbClr val="000000"/>
                </a:solidFill>
                <a:latin typeface="Josefin Sans" pitchFamily="2" charset="0"/>
                <a:ea typeface="Calibri" panose="020F0502020204030204" pitchFamily="34" charset="0"/>
                <a:cs typeface="Calibri" panose="020F0502020204030204" pitchFamily="34" charset="0"/>
              </a:rPr>
              <a:t>Η έρευνα </a:t>
            </a: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ορίζει τη συμπόνια</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ως το συναίσθημα που </a:t>
            </a:r>
            <a:endParaRPr lang="en-US" sz="16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αναδύεται όταν βρίσκεστε αντιμέτωπος με τα βάσανα του άλλου</a:t>
            </a:r>
          </a:p>
          <a:p>
            <a:pPr>
              <a:lnSpc>
                <a:spcPct val="150000"/>
              </a:lnSpc>
              <a:spcAft>
                <a:spcPts val="800"/>
              </a:spcAft>
            </a:pP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και αισθ</a:t>
            </a:r>
            <a:r>
              <a:rPr lang="el-GR" sz="1600" dirty="0" err="1">
                <a:solidFill>
                  <a:srgbClr val="000000"/>
                </a:solidFill>
                <a:latin typeface="Josefin Sans" pitchFamily="2" charset="0"/>
                <a:ea typeface="Calibri" panose="020F0502020204030204" pitchFamily="34" charset="0"/>
                <a:cs typeface="Calibri" panose="020F0502020204030204" pitchFamily="34" charset="0"/>
              </a:rPr>
              <a:t>άνεστε</a:t>
            </a:r>
            <a:r>
              <a:rPr lang="el-GR" sz="1600" dirty="0">
                <a:solidFill>
                  <a:srgbClr val="000000"/>
                </a:solidFill>
                <a:latin typeface="Josefin Sans" pitchFamily="2" charset="0"/>
                <a:ea typeface="Calibri" panose="020F0502020204030204" pitchFamily="34" charset="0"/>
                <a:cs typeface="Calibri" panose="020F0502020204030204" pitchFamily="34" charset="0"/>
              </a:rPr>
              <a:t> την ανάγκη</a:t>
            </a: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 να ανακουφίσετε αυτό το πόνο. Αν και οι έννοιες σχετίζονται, η </a:t>
            </a:r>
          </a:p>
          <a:p>
            <a:pPr>
              <a:lnSpc>
                <a:spcPct val="150000"/>
              </a:lnSpc>
              <a:spcAft>
                <a:spcPts val="800"/>
              </a:spcAft>
            </a:pP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συμπόνια δεν είναι </a:t>
            </a:r>
            <a:r>
              <a:rPr lang="el" sz="1600"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ίδια με</a:t>
            </a:r>
            <a:r>
              <a:rPr lang="el-GR" sz="1600" dirty="0">
                <a:solidFill>
                  <a:schemeClr val="tx1">
                    <a:lumMod val="50000"/>
                  </a:schemeClr>
                </a:solidFill>
                <a:latin typeface="Josefin Sans" pitchFamily="2" charset="0"/>
                <a:ea typeface="Calibri" panose="020F0502020204030204" pitchFamily="34" charset="0"/>
                <a:cs typeface="Arial" panose="020B0604020202020204" pitchFamily="34" charset="0"/>
              </a:rPr>
              <a:t> την ε</a:t>
            </a:r>
            <a:r>
              <a:rPr lang="el" sz="1600"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νσυναίσθηση. </a:t>
            </a:r>
            <a:r>
              <a:rPr lang="el-GR" sz="1600"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Η</a:t>
            </a:r>
            <a:r>
              <a:rPr lang="el" sz="1600"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 ενσυναίσθηση αναφέρεται στην ικανότητά μας </a:t>
            </a:r>
          </a:p>
          <a:p>
            <a:pPr>
              <a:lnSpc>
                <a:spcPct val="150000"/>
              </a:lnSpc>
              <a:spcAft>
                <a:spcPts val="800"/>
              </a:spcAft>
            </a:pPr>
            <a:r>
              <a:rPr lang="el" sz="1600"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να </a:t>
            </a:r>
            <a:r>
              <a:rPr lang="el-GR" sz="1600"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βλέπουμε μία κατάσταση από μία άλλη οπτικ</a:t>
            </a:r>
            <a:r>
              <a:rPr lang="el-GR" sz="1600" dirty="0">
                <a:solidFill>
                  <a:schemeClr val="tx1">
                    <a:lumMod val="50000"/>
                  </a:schemeClr>
                </a:solidFill>
                <a:latin typeface="Josefin Sans" pitchFamily="2" charset="0"/>
                <a:ea typeface="Calibri" panose="020F0502020204030204" pitchFamily="34" charset="0"/>
                <a:cs typeface="Calibri" panose="020F0502020204030204" pitchFamily="34" charset="0"/>
              </a:rPr>
              <a:t>ή</a:t>
            </a: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 και να αισθανόμαστε τα συναισθήματά των άλλων, </a:t>
            </a:r>
            <a:endParaRPr lang="en-US" sz="16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η συμπόνια είναι μια επιθυμία να βοηθήσουμε.</a:t>
            </a:r>
          </a:p>
          <a:p>
            <a:pPr>
              <a:lnSpc>
                <a:spcPct val="150000"/>
              </a:lnSpc>
              <a:spcAft>
                <a:spcPts val="800"/>
              </a:spcAft>
            </a:pP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l" sz="1600" u="sng" dirty="0">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https://greatergood.berkeley.edu/topic/compassion/definition </a:t>
            </a:r>
            <a:r>
              <a:rPr lang="el" sz="1600" dirty="0">
                <a:effectLst/>
                <a:latin typeface="Josefin Sans" pitchFamily="2" charset="0"/>
                <a:ea typeface="Calibri" panose="020F0502020204030204" pitchFamily="34" charset="0"/>
                <a:cs typeface="Calibri" panose="020F0502020204030204" pitchFamily="34" charset="0"/>
              </a:rPr>
              <a:t>).</a:t>
            </a:r>
            <a:endParaRPr lang="en-US" sz="16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A110568-F730-EBD9-D684-BE698B5FE1CA}"/>
              </a:ext>
            </a:extLst>
          </p:cNvPr>
          <p:cNvSpPr txBox="1"/>
          <p:nvPr/>
        </p:nvSpPr>
        <p:spPr>
          <a:xfrm>
            <a:off x="308344" y="0"/>
            <a:ext cx="9760091" cy="646331"/>
          </a:xfrm>
          <a:prstGeom prst="rect">
            <a:avLst/>
          </a:prstGeom>
          <a:noFill/>
        </p:spPr>
        <p:txBody>
          <a:bodyPr wrap="square">
            <a:spAutoFit/>
          </a:bodyPr>
          <a:lstStyle/>
          <a:p>
            <a:pPr algn="ctr"/>
            <a:r>
              <a:rPr lang="el" sz="2400" dirty="0">
                <a:latin typeface="Josefin Sans" pitchFamily="2" charset="0"/>
                <a:cs typeface="Amatic SC" panose="00000500000000000000" pitchFamily="2" charset="-79"/>
              </a:rPr>
              <a:t> </a:t>
            </a:r>
            <a:r>
              <a:rPr lang="el" sz="3600" dirty="0">
                <a:effectLst>
                  <a:outerShdw blurRad="38100" dist="38100" dir="2700000" algn="tl">
                    <a:srgbClr val="000000">
                      <a:alpha val="43137"/>
                    </a:srgbClr>
                  </a:outerShdw>
                </a:effectLst>
                <a:latin typeface="Josefin Sans" pitchFamily="2" charset="0"/>
                <a:cs typeface="Amatic SC" panose="00000500000000000000" pitchFamily="2" charset="-79"/>
              </a:rPr>
              <a:t>Ορισμοί της ενσυναίσθησης και της συμπόνιας</a:t>
            </a:r>
          </a:p>
        </p:txBody>
      </p:sp>
    </p:spTree>
    <p:extLst>
      <p:ext uri="{BB962C8B-B14F-4D97-AF65-F5344CB8AC3E}">
        <p14:creationId xmlns:p14="http://schemas.microsoft.com/office/powerpoint/2010/main" val="36719657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A68F4-7F8C-4142-A2CC-B780096E6987}"/>
              </a:ext>
            </a:extLst>
          </p:cNvPr>
          <p:cNvSpPr>
            <a:spLocks noGrp="1"/>
          </p:cNvSpPr>
          <p:nvPr>
            <p:ph type="body" sz="quarter" idx="16"/>
          </p:nvPr>
        </p:nvSpPr>
        <p:spPr>
          <a:xfrm>
            <a:off x="738077" y="1300122"/>
            <a:ext cx="10715846" cy="6194960"/>
          </a:xfrm>
        </p:spPr>
        <p:txBody>
          <a:bodyPr>
            <a:normAutofit fontScale="47500" lnSpcReduction="20000"/>
          </a:bodyPr>
          <a:lstStyle/>
          <a:p>
            <a:pPr algn="just">
              <a:lnSpc>
                <a:spcPct val="170000"/>
              </a:lnSpc>
              <a:spcAft>
                <a:spcPts val="800"/>
              </a:spcAft>
            </a:pPr>
            <a:r>
              <a:rPr lang="el" sz="2900" dirty="0">
                <a:solidFill>
                  <a:srgbClr val="000000"/>
                </a:solidFill>
                <a:effectLst/>
                <a:latin typeface="Josefin Sans" pitchFamily="2" charset="0"/>
                <a:ea typeface="Calibri" panose="020F0502020204030204" pitchFamily="34" charset="0"/>
                <a:cs typeface="Calibri" panose="020F0502020204030204" pitchFamily="34" charset="0"/>
              </a:rPr>
              <a:t>Η ενσυναίσθηση μπορεί να δημιουργήσει μια βαθιά σύνδεση μεταξύ των ανθρώπων, η οποία </a:t>
            </a:r>
            <a:r>
              <a:rPr lang="el" sz="2900" dirty="0">
                <a:solidFill>
                  <a:srgbClr val="000000"/>
                </a:solidFill>
                <a:latin typeface="Josefin Sans" pitchFamily="2" charset="0"/>
                <a:ea typeface="Calibri" panose="020F0502020204030204" pitchFamily="34" charset="0"/>
                <a:cs typeface="Calibri" panose="020F0502020204030204" pitchFamily="34" charset="0"/>
              </a:rPr>
              <a:t>επιτρέπει σαφέστερη </a:t>
            </a:r>
            <a:r>
              <a:rPr lang="el" sz="2900" dirty="0">
                <a:solidFill>
                  <a:srgbClr val="000000"/>
                </a:solidFill>
                <a:effectLst/>
                <a:latin typeface="Josefin Sans" pitchFamily="2" charset="0"/>
                <a:ea typeface="Calibri" panose="020F0502020204030204" pitchFamily="34" charset="0"/>
                <a:cs typeface="Calibri" panose="020F0502020204030204" pitchFamily="34" charset="0"/>
              </a:rPr>
              <a:t>κατανόηση. (McLaren, 2013). Όταν κάποιος έχει ενσυναίσθηση, σημαίνει ότι μπορεί να καταλάβει τι αισθάνεται ένα άλλο άτομο σε μια δεδομένη στιγμή και να καταλάβει γιατί οι πράξεις των άλλων ανθρώπων είχαν νόημα γι' αυτόν. Η ενσυναίσθηση μάς βοηθά επίσης να επικοινωνούμε τις ιδέες μας με τρόπο που έχει νόημα στους άλλους και μας βοηθά να κατανοούμε τους άλλους όταν επικοινωνούν μαζί μας. Πολλοί άνθρωποι μπερδεύουν την ενσυναίσθηση με τη συμπάθεια αν και πρόκειται για εντελώς διαφορετικές έννοιες. </a:t>
            </a:r>
            <a:r>
              <a:rPr lang="el" sz="2900" dirty="0">
                <a:solidFill>
                  <a:srgbClr val="000000"/>
                </a:solidFill>
                <a:latin typeface="Josefin Sans" pitchFamily="2" charset="0"/>
                <a:ea typeface="Calibri" panose="020F0502020204030204" pitchFamily="34" charset="0"/>
                <a:cs typeface="Calibri" panose="020F0502020204030204" pitchFamily="34" charset="0"/>
              </a:rPr>
              <a:t>Οι </a:t>
            </a:r>
            <a:r>
              <a:rPr lang="el" sz="2900" dirty="0">
                <a:solidFill>
                  <a:srgbClr val="000000"/>
                </a:solidFill>
                <a:effectLst/>
                <a:latin typeface="Josefin Sans" pitchFamily="2" charset="0"/>
                <a:ea typeface="Calibri" panose="020F0502020204030204" pitchFamily="34" charset="0"/>
                <a:cs typeface="Calibri" panose="020F0502020204030204" pitchFamily="34" charset="0"/>
              </a:rPr>
              <a:t>άλλες έννοιες επιτρέπουν και διασφαλίζουν την αποτελεσματική επικοινωνία. «Όταν δίνεις σε άλλους ανθρώπους το δώρο της προσοχής και της ενσυναίσθησής σου, τους κάνει να νιώθουν κατανοητοί, γίνονται πιο ανοιχτοί στο να ακούσουν αυτό που έχεις στο μυαλό σου», λέει ο Δρ Μάικλ Νίκολς.</a:t>
            </a:r>
            <a:endParaRPr lang="en-US" sz="29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l" sz="2900" dirty="0">
                <a:solidFill>
                  <a:srgbClr val="000000"/>
                </a:solidFill>
                <a:effectLst/>
                <a:latin typeface="Josefin Sans" pitchFamily="2" charset="0"/>
                <a:ea typeface="Calibri" panose="020F0502020204030204" pitchFamily="34" charset="0"/>
                <a:cs typeface="Calibri" panose="020F0502020204030204" pitchFamily="34" charset="0"/>
              </a:rPr>
              <a:t>Η συμπονετική επικοινωνία επιτρέπει στους ανθρώπους να παραμένουν συμπονετικοί ακόμα και όταν είναι θυμωμένοι ή απογοητευμένοι. Διδάσκει στους ανθρώπους να επικοινωνούν με τους άλλους χωρίς να τους κατηγορούν και να ακούν την προσωπική κριτική χωρίς να εξοργίζονται. Αυτή η προσέγγιση μπορεί να εφαρμοστεί σχεδόν σε οποιαδήποτε κατάσταση, από την αντιμετώπιση δύσκολων συναδέλφων στη δουλειά μέχρι την επίλυση συγκρούσεων με ρομαντικούς συντρόφους και παιδιά στο σπίτι. Η συμπονετική, αποτελεσματική επικοινωνία είναι μια από τις πιο σημαντικές δεξιότητες που μπορούμε να καλλιεργήσουμε ως ανθρώπινοι εκπαιδευτές και δημιουργοί αλλαγών </a:t>
            </a:r>
            <a:r>
              <a:rPr lang="el" sz="2900" dirty="0">
                <a:solidFill>
                  <a:schemeClr val="tx1"/>
                </a:solidFill>
                <a:effectLst/>
                <a:latin typeface="Josefin Sans" pitchFamily="2" charset="0"/>
                <a:ea typeface="Calibri" panose="020F0502020204030204" pitchFamily="34" charset="0"/>
                <a:cs typeface="Calibri" panose="020F0502020204030204" pitchFamily="34" charset="0"/>
              </a:rPr>
              <a:t>( </a:t>
            </a:r>
            <a:r>
              <a:rPr lang="el" sz="29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https://experiencelife.lifetime.life/article/compassionate-communication/ </a:t>
            </a:r>
            <a:r>
              <a:rPr lang="el" sz="29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29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05345C88-25DF-4650-831B-DAFE351995EA}"/>
              </a:ext>
            </a:extLst>
          </p:cNvPr>
          <p:cNvSpPr>
            <a:spLocks noGrp="1"/>
          </p:cNvSpPr>
          <p:nvPr>
            <p:ph type="body" sz="quarter" idx="17"/>
          </p:nvPr>
        </p:nvSpPr>
        <p:spPr>
          <a:xfrm>
            <a:off x="618461" y="464695"/>
            <a:ext cx="10715846" cy="577296"/>
          </a:xfrm>
        </p:spPr>
        <p:txBody>
          <a:bodyPr/>
          <a:lstStyle/>
          <a:p>
            <a:r>
              <a:rPr lang="el" sz="2400" dirty="0">
                <a:effectLst/>
                <a:latin typeface="Josefin Sans" pitchFamily="2" charset="0"/>
                <a:ea typeface="Calibri" panose="020F0502020204030204" pitchFamily="34" charset="0"/>
                <a:cs typeface="Amatic SC" panose="00000500000000000000" pitchFamily="2" charset="-79"/>
              </a:rPr>
              <a:t>1. </a:t>
            </a:r>
            <a:r>
              <a:rPr lang="el" sz="2800" dirty="0">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Ποιους ρόλους παίζει η ενσυναίσθηση στις επικοινωνιακές δεξιότητες;</a:t>
            </a:r>
          </a:p>
        </p:txBody>
      </p:sp>
    </p:spTree>
    <p:extLst>
      <p:ext uri="{BB962C8B-B14F-4D97-AF65-F5344CB8AC3E}">
        <p14:creationId xmlns:p14="http://schemas.microsoft.com/office/powerpoint/2010/main" val="18520576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447567-9744-1A4C-8E89-9382730B447B}"/>
              </a:ext>
            </a:extLst>
          </p:cNvPr>
          <p:cNvSpPr>
            <a:spLocks noGrp="1"/>
          </p:cNvSpPr>
          <p:nvPr>
            <p:ph type="body" sz="quarter" idx="16"/>
          </p:nvPr>
        </p:nvSpPr>
        <p:spPr/>
        <p:txBody>
          <a:bodyPr/>
          <a:lstStyle/>
          <a:p>
            <a:pPr algn="ctr"/>
            <a:r>
              <a:rPr lang="el" sz="2400" dirty="0">
                <a:solidFill>
                  <a:srgbClr val="000000"/>
                </a:solidFill>
                <a:effectLst/>
                <a:latin typeface="Josefin Sans" pitchFamily="2" charset="0"/>
                <a:ea typeface="Calibri" panose="020F0502020204030204" pitchFamily="34" charset="0"/>
                <a:cs typeface="Calibri" panose="020F0502020204030204" pitchFamily="34" charset="0"/>
              </a:rPr>
              <a:t>Εκπαιδευτείτε καθημερινά</a:t>
            </a:r>
            <a:endParaRPr lang="en-US" sz="24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6" name="Text Placeholder 5">
            <a:extLst>
              <a:ext uri="{FF2B5EF4-FFF2-40B4-BE49-F238E27FC236}">
                <a16:creationId xmlns:a16="http://schemas.microsoft.com/office/drawing/2014/main" id="{6AC9FB8D-39DC-FD4B-B8D7-DE7AD8F7DFBA}"/>
              </a:ext>
            </a:extLst>
          </p:cNvPr>
          <p:cNvSpPr>
            <a:spLocks noGrp="1"/>
          </p:cNvSpPr>
          <p:nvPr>
            <p:ph type="body" sz="quarter" idx="17"/>
          </p:nvPr>
        </p:nvSpPr>
        <p:spPr/>
        <p:txBody>
          <a:bodyPr/>
          <a:lstStyle/>
          <a:p>
            <a:pPr algn="ctr"/>
            <a:r>
              <a:rPr lang="el" sz="2400" dirty="0">
                <a:solidFill>
                  <a:srgbClr val="000000"/>
                </a:solidFill>
                <a:effectLst/>
                <a:latin typeface="Josefin Sans" pitchFamily="2" charset="0"/>
                <a:ea typeface="Calibri" panose="020F0502020204030204" pitchFamily="34" charset="0"/>
                <a:cs typeface="Calibri" panose="020F0502020204030204" pitchFamily="34" charset="0"/>
              </a:rPr>
              <a:t>Μιλήστε ευγενικά και ευγενικά</a:t>
            </a:r>
            <a:r>
              <a:rPr lang="el" dirty="0"/>
              <a:t> </a:t>
            </a:r>
          </a:p>
        </p:txBody>
      </p:sp>
      <p:sp>
        <p:nvSpPr>
          <p:cNvPr id="7" name="Text Placeholder 6">
            <a:extLst>
              <a:ext uri="{FF2B5EF4-FFF2-40B4-BE49-F238E27FC236}">
                <a16:creationId xmlns:a16="http://schemas.microsoft.com/office/drawing/2014/main" id="{EB7AEB45-7135-9E48-B58E-52918AA1D0D2}"/>
              </a:ext>
            </a:extLst>
          </p:cNvPr>
          <p:cNvSpPr>
            <a:spLocks noGrp="1"/>
          </p:cNvSpPr>
          <p:nvPr>
            <p:ph type="body" sz="quarter" idx="18"/>
          </p:nvPr>
        </p:nvSpPr>
        <p:spPr>
          <a:xfrm>
            <a:off x="454080" y="3675348"/>
            <a:ext cx="2886739" cy="2908092"/>
          </a:xfrm>
        </p:spPr>
        <p:txBody>
          <a:bodyPr>
            <a:noAutofit/>
          </a:bodyPr>
          <a:lstStyle/>
          <a:p>
            <a:endParaRPr lang="en-US" sz="500" dirty="0">
              <a:solidFill>
                <a:srgbClr val="000000"/>
              </a:solidFill>
              <a:effectLst/>
              <a:latin typeface="Josefin Sans" pitchFamily="2" charset="0"/>
              <a:ea typeface="Calibri" panose="020F0502020204030204" pitchFamily="34" charset="0"/>
              <a:cs typeface="Calibri" panose="020F0502020204030204" pitchFamily="34" charset="0"/>
            </a:endParaRPr>
          </a:p>
          <a:p>
            <a:pPr algn="ctr">
              <a:lnSpc>
                <a:spcPct val="170000"/>
              </a:lnSpc>
            </a:pP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Για να είμαστε πιο αποτελεσματικοί, πρέπει να ξεκινήσουμε συνομιλίες με τους ανθρώπους </a:t>
            </a:r>
            <a:r>
              <a:rPr lang="el-GR" sz="1800" dirty="0">
                <a:solidFill>
                  <a:srgbClr val="000000"/>
                </a:solidFill>
                <a:effectLst/>
                <a:latin typeface="Josefin Sans" pitchFamily="2" charset="0"/>
                <a:ea typeface="Calibri" panose="020F0502020204030204" pitchFamily="34" charset="0"/>
                <a:cs typeface="Calibri" panose="020F0502020204030204" pitchFamily="34" charset="0"/>
              </a:rPr>
              <a:t>με βάση το από που θέλουν να ξεκινήσουν εκείνοι, κι όχι εμείς</a:t>
            </a:r>
            <a:endParaRPr lang="en-US" sz="1800" dirty="0">
              <a:effectLst/>
              <a:latin typeface="Josefin Sans" pitchFamily="2" charset="0"/>
              <a:ea typeface="Calibri" panose="020F0502020204030204" pitchFamily="34" charset="0"/>
              <a:cs typeface="Arial" panose="020B0604020202020204" pitchFamily="34" charset="0"/>
            </a:endParaRPr>
          </a:p>
          <a:p>
            <a:endParaRPr lang="en-US" sz="500" dirty="0"/>
          </a:p>
        </p:txBody>
      </p:sp>
      <p:sp>
        <p:nvSpPr>
          <p:cNvPr id="8" name="Text Placeholder 7">
            <a:extLst>
              <a:ext uri="{FF2B5EF4-FFF2-40B4-BE49-F238E27FC236}">
                <a16:creationId xmlns:a16="http://schemas.microsoft.com/office/drawing/2014/main" id="{182C6AD5-C179-CC43-9D8A-23300BDA74C2}"/>
              </a:ext>
            </a:extLst>
          </p:cNvPr>
          <p:cNvSpPr>
            <a:spLocks noGrp="1"/>
          </p:cNvSpPr>
          <p:nvPr>
            <p:ph type="body" sz="quarter" idx="19"/>
          </p:nvPr>
        </p:nvSpPr>
        <p:spPr>
          <a:xfrm>
            <a:off x="8450633" y="558453"/>
            <a:ext cx="2886739" cy="1108770"/>
          </a:xfrm>
        </p:spPr>
        <p:txBody>
          <a:bodyPr>
            <a:normAutofit/>
          </a:bodyPr>
          <a:lstStyle/>
          <a:p>
            <a:pPr algn="ctr"/>
            <a:r>
              <a:rPr lang="el" sz="2000" dirty="0">
                <a:solidFill>
                  <a:srgbClr val="000000"/>
                </a:solidFill>
                <a:effectLst/>
                <a:latin typeface="Josefin Sans" pitchFamily="2" charset="0"/>
                <a:ea typeface="Calibri" panose="020F0502020204030204" pitchFamily="34" charset="0"/>
                <a:cs typeface="Calibri" panose="020F0502020204030204" pitchFamily="34" charset="0"/>
              </a:rPr>
              <a:t>Επικοινωνήστε χωρίς να κρίνετε</a:t>
            </a:r>
            <a:endParaRPr lang="en-US" sz="2000" dirty="0"/>
          </a:p>
        </p:txBody>
      </p:sp>
      <p:sp>
        <p:nvSpPr>
          <p:cNvPr id="9" name="Text Placeholder 8">
            <a:extLst>
              <a:ext uri="{FF2B5EF4-FFF2-40B4-BE49-F238E27FC236}">
                <a16:creationId xmlns:a16="http://schemas.microsoft.com/office/drawing/2014/main" id="{44FC852A-7A7F-5D4A-BF9E-4D4175889934}"/>
              </a:ext>
            </a:extLst>
          </p:cNvPr>
          <p:cNvSpPr>
            <a:spLocks noGrp="1"/>
          </p:cNvSpPr>
          <p:nvPr>
            <p:ph type="body" sz="quarter" idx="20"/>
          </p:nvPr>
        </p:nvSpPr>
        <p:spPr>
          <a:xfrm>
            <a:off x="8960435" y="2275746"/>
            <a:ext cx="2886739" cy="1426824"/>
          </a:xfrm>
        </p:spPr>
        <p:txBody>
          <a:bodyPr>
            <a:normAutofit fontScale="25000" lnSpcReduction="20000"/>
          </a:bodyPr>
          <a:lstStyle/>
          <a:p>
            <a:endParaRPr lang="en-US" sz="2400" dirty="0">
              <a:solidFill>
                <a:srgbClr val="000000"/>
              </a:solidFill>
              <a:effectLst/>
              <a:latin typeface="Josefin Sans" pitchFamily="2" charset="0"/>
              <a:ea typeface="Calibri" panose="020F0502020204030204" pitchFamily="34" charset="0"/>
              <a:cs typeface="Calibri" panose="020F0502020204030204" pitchFamily="34" charset="0"/>
            </a:endParaRPr>
          </a:p>
          <a:p>
            <a:pPr algn="ctr">
              <a:lnSpc>
                <a:spcPct val="170000"/>
              </a:lnSpc>
            </a:pPr>
            <a:r>
              <a:rPr lang="el-GR" sz="8000" dirty="0">
                <a:solidFill>
                  <a:srgbClr val="000000"/>
                </a:solidFill>
                <a:effectLst/>
                <a:latin typeface="Josefin Sans" pitchFamily="2" charset="0"/>
                <a:ea typeface="Calibri" panose="020F0502020204030204" pitchFamily="34" charset="0"/>
                <a:cs typeface="Calibri" panose="020F0502020204030204" pitchFamily="34" charset="0"/>
              </a:rPr>
              <a:t>Μιλήστε </a:t>
            </a:r>
            <a:r>
              <a:rPr lang="el-GR" sz="8000" dirty="0" err="1">
                <a:solidFill>
                  <a:srgbClr val="000000"/>
                </a:solidFill>
                <a:effectLst/>
                <a:latin typeface="Josefin Sans" pitchFamily="2" charset="0"/>
                <a:ea typeface="Calibri" panose="020F0502020204030204" pitchFamily="34" charset="0"/>
                <a:cs typeface="Calibri" panose="020F0502020204030204" pitchFamily="34" charset="0"/>
              </a:rPr>
              <a:t>στοχευμένα</a:t>
            </a:r>
            <a:endParaRPr lang="en-US" sz="80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10" name="Text Placeholder 9">
            <a:extLst>
              <a:ext uri="{FF2B5EF4-FFF2-40B4-BE49-F238E27FC236}">
                <a16:creationId xmlns:a16="http://schemas.microsoft.com/office/drawing/2014/main" id="{42E643D2-FCCF-484F-A632-A2721B708C47}"/>
              </a:ext>
            </a:extLst>
          </p:cNvPr>
          <p:cNvSpPr>
            <a:spLocks noGrp="1"/>
          </p:cNvSpPr>
          <p:nvPr>
            <p:ph type="body" sz="quarter" idx="21"/>
          </p:nvPr>
        </p:nvSpPr>
        <p:spPr>
          <a:xfrm>
            <a:off x="8970039" y="4422458"/>
            <a:ext cx="2886739" cy="1315455"/>
          </a:xfrm>
        </p:spPr>
        <p:txBody>
          <a:bodyPr>
            <a:normAutofit/>
          </a:bodyPr>
          <a:lstStyle/>
          <a:p>
            <a:pPr algn="ctr">
              <a:lnSpc>
                <a:spcPct val="150000"/>
              </a:lnSpc>
            </a:pPr>
            <a:r>
              <a:rPr lang="el" sz="2400" dirty="0">
                <a:solidFill>
                  <a:srgbClr val="000000"/>
                </a:solidFill>
                <a:latin typeface="Josefin Sans" pitchFamily="2" charset="0"/>
                <a:ea typeface="Calibri" panose="020F0502020204030204" pitchFamily="34" charset="0"/>
                <a:cs typeface="Calibri" panose="020F0502020204030204" pitchFamily="34" charset="0"/>
              </a:rPr>
              <a:t>Προσδιορίστε </a:t>
            </a:r>
            <a:r>
              <a:rPr lang="el" sz="2400" dirty="0">
                <a:solidFill>
                  <a:srgbClr val="000000"/>
                </a:solidFill>
                <a:effectLst/>
                <a:latin typeface="Josefin Sans" pitchFamily="2" charset="0"/>
                <a:ea typeface="Calibri" panose="020F0502020204030204" pitchFamily="34" charset="0"/>
                <a:cs typeface="Calibri" panose="020F0502020204030204" pitchFamily="34" charset="0"/>
              </a:rPr>
              <a:t>τους τομείς συμφωνίας</a:t>
            </a:r>
            <a:endParaRPr lang="en-US" sz="24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11" name="Text Placeholder 10">
            <a:extLst>
              <a:ext uri="{FF2B5EF4-FFF2-40B4-BE49-F238E27FC236}">
                <a16:creationId xmlns:a16="http://schemas.microsoft.com/office/drawing/2014/main" id="{FB2A2E6B-78D5-7447-9C62-2F3436FA699F}"/>
              </a:ext>
            </a:extLst>
          </p:cNvPr>
          <p:cNvSpPr>
            <a:spLocks noGrp="1"/>
          </p:cNvSpPr>
          <p:nvPr>
            <p:ph type="body" sz="quarter" idx="22"/>
          </p:nvPr>
        </p:nvSpPr>
        <p:spPr>
          <a:xfrm>
            <a:off x="4808837" y="1780005"/>
            <a:ext cx="2574325" cy="866961"/>
          </a:xfrm>
        </p:spPr>
        <p:txBody>
          <a:bodyPr/>
          <a:lstStyle/>
          <a:p>
            <a:r>
              <a:rPr lang="el" sz="2000" dirty="0"/>
              <a:t>Καλλιέργεια</a:t>
            </a:r>
          </a:p>
          <a:p>
            <a:r>
              <a:rPr lang="el-GR" sz="2000" dirty="0"/>
              <a:t>Ε</a:t>
            </a:r>
            <a:r>
              <a:rPr lang="el" sz="2000" dirty="0"/>
              <a:t>νσυναίσθησεις</a:t>
            </a:r>
          </a:p>
          <a:p>
            <a:r>
              <a:rPr lang="el" sz="2000" dirty="0"/>
              <a:t>Ενέργειες:</a:t>
            </a:r>
          </a:p>
        </p:txBody>
      </p:sp>
      <p:sp>
        <p:nvSpPr>
          <p:cNvPr id="12" name="Freeform 11">
            <a:extLst>
              <a:ext uri="{FF2B5EF4-FFF2-40B4-BE49-F238E27FC236}">
                <a16:creationId xmlns:a16="http://schemas.microsoft.com/office/drawing/2014/main" id="{443CED69-B223-2149-B199-17DE60B2C9CA}"/>
              </a:ext>
            </a:extLst>
          </p:cNvPr>
          <p:cNvSpPr>
            <a:spLocks noEditPoints="1"/>
          </p:cNvSpPr>
          <p:nvPr/>
        </p:nvSpPr>
        <p:spPr bwMode="auto">
          <a:xfrm>
            <a:off x="3565063" y="2449671"/>
            <a:ext cx="571500" cy="323850"/>
          </a:xfrm>
          <a:custGeom>
            <a:avLst/>
            <a:gdLst>
              <a:gd name="T0" fmla="*/ 150 w 150"/>
              <a:gd name="T1" fmla="*/ 84 h 85"/>
              <a:gd name="T2" fmla="*/ 1 w 150"/>
              <a:gd name="T3" fmla="*/ 85 h 85"/>
              <a:gd name="T4" fmla="*/ 0 w 150"/>
              <a:gd name="T5" fmla="*/ 1 h 85"/>
              <a:gd name="T6" fmla="*/ 147 w 150"/>
              <a:gd name="T7" fmla="*/ 0 h 85"/>
              <a:gd name="T8" fmla="*/ 150 w 150"/>
              <a:gd name="T9" fmla="*/ 84 h 85"/>
              <a:gd name="T10" fmla="*/ 1 w 150"/>
              <a:gd name="T11" fmla="*/ 1 h 85"/>
              <a:gd name="T12" fmla="*/ 70 w 150"/>
              <a:gd name="T13" fmla="*/ 47 h 85"/>
              <a:gd name="T14" fmla="*/ 77 w 150"/>
              <a:gd name="T15" fmla="*/ 49 h 85"/>
              <a:gd name="T16" fmla="*/ 82 w 150"/>
              <a:gd name="T17" fmla="*/ 47 h 85"/>
              <a:gd name="T18" fmla="*/ 147 w 150"/>
              <a:gd name="T19" fmla="*/ 0 h 85"/>
              <a:gd name="T20" fmla="*/ 56 w 150"/>
              <a:gd name="T21" fmla="*/ 38 h 85"/>
              <a:gd name="T22" fmla="*/ 18 w 150"/>
              <a:gd name="T23" fmla="*/ 61 h 85"/>
              <a:gd name="T24" fmla="*/ 131 w 150"/>
              <a:gd name="T25" fmla="*/ 63 h 85"/>
              <a:gd name="T26" fmla="*/ 95 w 150"/>
              <a:gd name="T27" fmla="*/ 3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85">
                <a:moveTo>
                  <a:pt x="150" y="84"/>
                </a:moveTo>
                <a:cubicBezTo>
                  <a:pt x="100" y="84"/>
                  <a:pt x="50" y="84"/>
                  <a:pt x="1" y="85"/>
                </a:cubicBezTo>
                <a:cubicBezTo>
                  <a:pt x="0" y="57"/>
                  <a:pt x="0" y="29"/>
                  <a:pt x="0" y="1"/>
                </a:cubicBezTo>
                <a:cubicBezTo>
                  <a:pt x="49" y="0"/>
                  <a:pt x="98" y="0"/>
                  <a:pt x="147" y="0"/>
                </a:cubicBezTo>
                <a:cubicBezTo>
                  <a:pt x="149" y="28"/>
                  <a:pt x="150" y="56"/>
                  <a:pt x="150" y="84"/>
                </a:cubicBezTo>
                <a:close/>
                <a:moveTo>
                  <a:pt x="1" y="1"/>
                </a:moveTo>
                <a:cubicBezTo>
                  <a:pt x="23" y="17"/>
                  <a:pt x="46" y="32"/>
                  <a:pt x="70" y="47"/>
                </a:cubicBezTo>
                <a:cubicBezTo>
                  <a:pt x="72" y="48"/>
                  <a:pt x="74" y="49"/>
                  <a:pt x="77" y="49"/>
                </a:cubicBezTo>
                <a:cubicBezTo>
                  <a:pt x="79" y="49"/>
                  <a:pt x="80" y="48"/>
                  <a:pt x="82" y="47"/>
                </a:cubicBezTo>
                <a:cubicBezTo>
                  <a:pt x="104" y="31"/>
                  <a:pt x="126" y="16"/>
                  <a:pt x="147" y="0"/>
                </a:cubicBezTo>
                <a:moveTo>
                  <a:pt x="56" y="38"/>
                </a:moveTo>
                <a:cubicBezTo>
                  <a:pt x="44" y="46"/>
                  <a:pt x="31" y="54"/>
                  <a:pt x="18" y="61"/>
                </a:cubicBezTo>
                <a:moveTo>
                  <a:pt x="131" y="63"/>
                </a:moveTo>
                <a:cubicBezTo>
                  <a:pt x="119" y="53"/>
                  <a:pt x="108" y="45"/>
                  <a:pt x="95" y="38"/>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12">
            <a:extLst>
              <a:ext uri="{FF2B5EF4-FFF2-40B4-BE49-F238E27FC236}">
                <a16:creationId xmlns:a16="http://schemas.microsoft.com/office/drawing/2014/main" id="{6C3D4091-69C4-E743-BB7C-23BC5E33DD3A}"/>
              </a:ext>
            </a:extLst>
          </p:cNvPr>
          <p:cNvSpPr>
            <a:spLocks noEditPoints="1"/>
          </p:cNvSpPr>
          <p:nvPr/>
        </p:nvSpPr>
        <p:spPr bwMode="auto">
          <a:xfrm>
            <a:off x="3863546" y="840771"/>
            <a:ext cx="882650" cy="495300"/>
          </a:xfrm>
          <a:custGeom>
            <a:avLst/>
            <a:gdLst>
              <a:gd name="T0" fmla="*/ 176 w 232"/>
              <a:gd name="T1" fmla="*/ 52 h 130"/>
              <a:gd name="T2" fmla="*/ 180 w 232"/>
              <a:gd name="T3" fmla="*/ 82 h 130"/>
              <a:gd name="T4" fmla="*/ 163 w 232"/>
              <a:gd name="T5" fmla="*/ 90 h 130"/>
              <a:gd name="T6" fmla="*/ 132 w 232"/>
              <a:gd name="T7" fmla="*/ 65 h 130"/>
              <a:gd name="T8" fmla="*/ 88 w 232"/>
              <a:gd name="T9" fmla="*/ 67 h 130"/>
              <a:gd name="T10" fmla="*/ 87 w 232"/>
              <a:gd name="T11" fmla="*/ 45 h 130"/>
              <a:gd name="T12" fmla="*/ 163 w 232"/>
              <a:gd name="T13" fmla="*/ 30 h 130"/>
              <a:gd name="T14" fmla="*/ 57 w 232"/>
              <a:gd name="T15" fmla="*/ 106 h 130"/>
              <a:gd name="T16" fmla="*/ 74 w 232"/>
              <a:gd name="T17" fmla="*/ 88 h 130"/>
              <a:gd name="T18" fmla="*/ 55 w 232"/>
              <a:gd name="T19" fmla="*/ 94 h 130"/>
              <a:gd name="T20" fmla="*/ 66 w 232"/>
              <a:gd name="T21" fmla="*/ 102 h 130"/>
              <a:gd name="T22" fmla="*/ 69 w 232"/>
              <a:gd name="T23" fmla="*/ 118 h 130"/>
              <a:gd name="T24" fmla="*/ 91 w 232"/>
              <a:gd name="T25" fmla="*/ 93 h 130"/>
              <a:gd name="T26" fmla="*/ 76 w 232"/>
              <a:gd name="T27" fmla="*/ 92 h 130"/>
              <a:gd name="T28" fmla="*/ 100 w 232"/>
              <a:gd name="T29" fmla="*/ 96 h 130"/>
              <a:gd name="T30" fmla="*/ 77 w 232"/>
              <a:gd name="T31" fmla="*/ 122 h 130"/>
              <a:gd name="T32" fmla="*/ 100 w 232"/>
              <a:gd name="T33" fmla="*/ 96 h 130"/>
              <a:gd name="T34" fmla="*/ 88 w 232"/>
              <a:gd name="T35" fmla="*/ 126 h 130"/>
              <a:gd name="T36" fmla="*/ 108 w 232"/>
              <a:gd name="T37" fmla="*/ 118 h 130"/>
              <a:gd name="T38" fmla="*/ 90 w 232"/>
              <a:gd name="T39" fmla="*/ 118 h 130"/>
              <a:gd name="T40" fmla="*/ 88 w 232"/>
              <a:gd name="T41" fmla="*/ 35 h 130"/>
              <a:gd name="T42" fmla="*/ 72 w 232"/>
              <a:gd name="T43" fmla="*/ 36 h 130"/>
              <a:gd name="T44" fmla="*/ 52 w 232"/>
              <a:gd name="T45" fmla="*/ 62 h 130"/>
              <a:gd name="T46" fmla="*/ 55 w 232"/>
              <a:gd name="T47" fmla="*/ 94 h 130"/>
              <a:gd name="T48" fmla="*/ 120 w 232"/>
              <a:gd name="T49" fmla="*/ 127 h 130"/>
              <a:gd name="T50" fmla="*/ 120 w 232"/>
              <a:gd name="T51" fmla="*/ 119 h 130"/>
              <a:gd name="T52" fmla="*/ 141 w 232"/>
              <a:gd name="T53" fmla="*/ 117 h 130"/>
              <a:gd name="T54" fmla="*/ 153 w 232"/>
              <a:gd name="T55" fmla="*/ 117 h 130"/>
              <a:gd name="T56" fmla="*/ 164 w 232"/>
              <a:gd name="T57" fmla="*/ 108 h 130"/>
              <a:gd name="T58" fmla="*/ 0 w 232"/>
              <a:gd name="T59" fmla="*/ 59 h 130"/>
              <a:gd name="T60" fmla="*/ 28 w 232"/>
              <a:gd name="T61" fmla="*/ 81 h 130"/>
              <a:gd name="T62" fmla="*/ 37 w 232"/>
              <a:gd name="T63" fmla="*/ 81 h 130"/>
              <a:gd name="T64" fmla="*/ 78 w 232"/>
              <a:gd name="T65" fmla="*/ 24 h 130"/>
              <a:gd name="T66" fmla="*/ 58 w 232"/>
              <a:gd name="T67" fmla="*/ 8 h 130"/>
              <a:gd name="T68" fmla="*/ 198 w 232"/>
              <a:gd name="T69" fmla="*/ 1 h 130"/>
              <a:gd name="T70" fmla="*/ 163 w 232"/>
              <a:gd name="T71" fmla="*/ 30 h 130"/>
              <a:gd name="T72" fmla="*/ 192 w 232"/>
              <a:gd name="T73" fmla="*/ 79 h 130"/>
              <a:gd name="T74" fmla="*/ 197 w 232"/>
              <a:gd name="T75" fmla="*/ 79 h 130"/>
              <a:gd name="T76" fmla="*/ 232 w 232"/>
              <a:gd name="T77" fmla="*/ 6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30">
                <a:moveTo>
                  <a:pt x="163" y="29"/>
                </a:moveTo>
                <a:cubicBezTo>
                  <a:pt x="168" y="37"/>
                  <a:pt x="172" y="45"/>
                  <a:pt x="176" y="52"/>
                </a:cubicBezTo>
                <a:cubicBezTo>
                  <a:pt x="181" y="60"/>
                  <a:pt x="186" y="68"/>
                  <a:pt x="190" y="75"/>
                </a:cubicBezTo>
                <a:cubicBezTo>
                  <a:pt x="186" y="77"/>
                  <a:pt x="183" y="79"/>
                  <a:pt x="180" y="82"/>
                </a:cubicBezTo>
                <a:cubicBezTo>
                  <a:pt x="177" y="85"/>
                  <a:pt x="175" y="88"/>
                  <a:pt x="173" y="91"/>
                </a:cubicBezTo>
                <a:cubicBezTo>
                  <a:pt x="170" y="95"/>
                  <a:pt x="167" y="92"/>
                  <a:pt x="163" y="90"/>
                </a:cubicBezTo>
                <a:cubicBezTo>
                  <a:pt x="159" y="87"/>
                  <a:pt x="156" y="84"/>
                  <a:pt x="152" y="81"/>
                </a:cubicBezTo>
                <a:cubicBezTo>
                  <a:pt x="145" y="76"/>
                  <a:pt x="139" y="70"/>
                  <a:pt x="132" y="65"/>
                </a:cubicBezTo>
                <a:cubicBezTo>
                  <a:pt x="126" y="61"/>
                  <a:pt x="118" y="57"/>
                  <a:pt x="110" y="58"/>
                </a:cubicBezTo>
                <a:cubicBezTo>
                  <a:pt x="102" y="59"/>
                  <a:pt x="96" y="65"/>
                  <a:pt x="88" y="67"/>
                </a:cubicBezTo>
                <a:cubicBezTo>
                  <a:pt x="82" y="69"/>
                  <a:pt x="74" y="67"/>
                  <a:pt x="73" y="60"/>
                </a:cubicBezTo>
                <a:cubicBezTo>
                  <a:pt x="72" y="52"/>
                  <a:pt x="82" y="48"/>
                  <a:pt x="87" y="45"/>
                </a:cubicBezTo>
                <a:cubicBezTo>
                  <a:pt x="95" y="41"/>
                  <a:pt x="103" y="38"/>
                  <a:pt x="111" y="35"/>
                </a:cubicBezTo>
                <a:cubicBezTo>
                  <a:pt x="128" y="30"/>
                  <a:pt x="145" y="24"/>
                  <a:pt x="163" y="30"/>
                </a:cubicBezTo>
                <a:cubicBezTo>
                  <a:pt x="163" y="30"/>
                  <a:pt x="163" y="30"/>
                  <a:pt x="163" y="29"/>
                </a:cubicBezTo>
                <a:close/>
                <a:moveTo>
                  <a:pt x="57" y="106"/>
                </a:moveTo>
                <a:cubicBezTo>
                  <a:pt x="64" y="108"/>
                  <a:pt x="68" y="101"/>
                  <a:pt x="72" y="96"/>
                </a:cubicBezTo>
                <a:cubicBezTo>
                  <a:pt x="74" y="94"/>
                  <a:pt x="76" y="91"/>
                  <a:pt x="74" y="88"/>
                </a:cubicBezTo>
                <a:cubicBezTo>
                  <a:pt x="73" y="85"/>
                  <a:pt x="70" y="84"/>
                  <a:pt x="68" y="84"/>
                </a:cubicBezTo>
                <a:cubicBezTo>
                  <a:pt x="63" y="85"/>
                  <a:pt x="57" y="90"/>
                  <a:pt x="55" y="94"/>
                </a:cubicBezTo>
                <a:cubicBezTo>
                  <a:pt x="52" y="98"/>
                  <a:pt x="51" y="105"/>
                  <a:pt x="57" y="106"/>
                </a:cubicBezTo>
                <a:close/>
                <a:moveTo>
                  <a:pt x="66" y="102"/>
                </a:moveTo>
                <a:cubicBezTo>
                  <a:pt x="64" y="105"/>
                  <a:pt x="60" y="108"/>
                  <a:pt x="61" y="112"/>
                </a:cubicBezTo>
                <a:cubicBezTo>
                  <a:pt x="62" y="116"/>
                  <a:pt x="66" y="118"/>
                  <a:pt x="69" y="118"/>
                </a:cubicBezTo>
                <a:cubicBezTo>
                  <a:pt x="76" y="116"/>
                  <a:pt x="81" y="107"/>
                  <a:pt x="86" y="103"/>
                </a:cubicBezTo>
                <a:cubicBezTo>
                  <a:pt x="89" y="100"/>
                  <a:pt x="91" y="97"/>
                  <a:pt x="91" y="93"/>
                </a:cubicBezTo>
                <a:cubicBezTo>
                  <a:pt x="91" y="90"/>
                  <a:pt x="88" y="87"/>
                  <a:pt x="85" y="87"/>
                </a:cubicBezTo>
                <a:cubicBezTo>
                  <a:pt x="81" y="87"/>
                  <a:pt x="78" y="89"/>
                  <a:pt x="76" y="92"/>
                </a:cubicBezTo>
                <a:cubicBezTo>
                  <a:pt x="73" y="95"/>
                  <a:pt x="69" y="99"/>
                  <a:pt x="66" y="102"/>
                </a:cubicBezTo>
                <a:close/>
                <a:moveTo>
                  <a:pt x="100" y="96"/>
                </a:moveTo>
                <a:cubicBezTo>
                  <a:pt x="93" y="91"/>
                  <a:pt x="87" y="100"/>
                  <a:pt x="83" y="104"/>
                </a:cubicBezTo>
                <a:cubicBezTo>
                  <a:pt x="80" y="108"/>
                  <a:pt x="70" y="118"/>
                  <a:pt x="77" y="122"/>
                </a:cubicBezTo>
                <a:cubicBezTo>
                  <a:pt x="84" y="126"/>
                  <a:pt x="91" y="117"/>
                  <a:pt x="95" y="113"/>
                </a:cubicBezTo>
                <a:cubicBezTo>
                  <a:pt x="98" y="109"/>
                  <a:pt x="106" y="100"/>
                  <a:pt x="100" y="96"/>
                </a:cubicBezTo>
                <a:close/>
                <a:moveTo>
                  <a:pt x="90" y="118"/>
                </a:moveTo>
                <a:cubicBezTo>
                  <a:pt x="88" y="120"/>
                  <a:pt x="86" y="123"/>
                  <a:pt x="88" y="126"/>
                </a:cubicBezTo>
                <a:cubicBezTo>
                  <a:pt x="89" y="128"/>
                  <a:pt x="91" y="130"/>
                  <a:pt x="94" y="129"/>
                </a:cubicBezTo>
                <a:cubicBezTo>
                  <a:pt x="100" y="128"/>
                  <a:pt x="105" y="122"/>
                  <a:pt x="108" y="118"/>
                </a:cubicBezTo>
                <a:cubicBezTo>
                  <a:pt x="111" y="113"/>
                  <a:pt x="109" y="106"/>
                  <a:pt x="103" y="107"/>
                </a:cubicBezTo>
                <a:cubicBezTo>
                  <a:pt x="97" y="107"/>
                  <a:pt x="93" y="114"/>
                  <a:pt x="90" y="118"/>
                </a:cubicBezTo>
                <a:close/>
                <a:moveTo>
                  <a:pt x="98" y="40"/>
                </a:moveTo>
                <a:cubicBezTo>
                  <a:pt x="95" y="39"/>
                  <a:pt x="92" y="37"/>
                  <a:pt x="88" y="35"/>
                </a:cubicBezTo>
                <a:cubicBezTo>
                  <a:pt x="85" y="34"/>
                  <a:pt x="81" y="31"/>
                  <a:pt x="78" y="31"/>
                </a:cubicBezTo>
                <a:cubicBezTo>
                  <a:pt x="75" y="32"/>
                  <a:pt x="74" y="34"/>
                  <a:pt x="72" y="36"/>
                </a:cubicBezTo>
                <a:cubicBezTo>
                  <a:pt x="70" y="39"/>
                  <a:pt x="68" y="42"/>
                  <a:pt x="66" y="45"/>
                </a:cubicBezTo>
                <a:cubicBezTo>
                  <a:pt x="62" y="51"/>
                  <a:pt x="57" y="57"/>
                  <a:pt x="52" y="62"/>
                </a:cubicBezTo>
                <a:cubicBezTo>
                  <a:pt x="48" y="69"/>
                  <a:pt x="43" y="75"/>
                  <a:pt x="37" y="81"/>
                </a:cubicBezTo>
                <a:cubicBezTo>
                  <a:pt x="43" y="86"/>
                  <a:pt x="49" y="90"/>
                  <a:pt x="55" y="94"/>
                </a:cubicBezTo>
                <a:moveTo>
                  <a:pt x="102" y="124"/>
                </a:moveTo>
                <a:cubicBezTo>
                  <a:pt x="107" y="128"/>
                  <a:pt x="114" y="129"/>
                  <a:pt x="120" y="127"/>
                </a:cubicBezTo>
                <a:cubicBezTo>
                  <a:pt x="122" y="127"/>
                  <a:pt x="125" y="126"/>
                  <a:pt x="124" y="124"/>
                </a:cubicBezTo>
                <a:cubicBezTo>
                  <a:pt x="124" y="121"/>
                  <a:pt x="120" y="121"/>
                  <a:pt x="120" y="119"/>
                </a:cubicBezTo>
                <a:cubicBezTo>
                  <a:pt x="124" y="124"/>
                  <a:pt x="131" y="130"/>
                  <a:pt x="138" y="125"/>
                </a:cubicBezTo>
                <a:cubicBezTo>
                  <a:pt x="141" y="123"/>
                  <a:pt x="142" y="120"/>
                  <a:pt x="141" y="117"/>
                </a:cubicBezTo>
                <a:cubicBezTo>
                  <a:pt x="140" y="113"/>
                  <a:pt x="136" y="111"/>
                  <a:pt x="133" y="109"/>
                </a:cubicBezTo>
                <a:cubicBezTo>
                  <a:pt x="138" y="114"/>
                  <a:pt x="145" y="121"/>
                  <a:pt x="153" y="117"/>
                </a:cubicBezTo>
                <a:cubicBezTo>
                  <a:pt x="161" y="111"/>
                  <a:pt x="153" y="103"/>
                  <a:pt x="148" y="99"/>
                </a:cubicBezTo>
                <a:cubicBezTo>
                  <a:pt x="152" y="104"/>
                  <a:pt x="157" y="109"/>
                  <a:pt x="164" y="108"/>
                </a:cubicBezTo>
                <a:cubicBezTo>
                  <a:pt x="171" y="106"/>
                  <a:pt x="172" y="99"/>
                  <a:pt x="169" y="93"/>
                </a:cubicBezTo>
                <a:moveTo>
                  <a:pt x="0" y="59"/>
                </a:moveTo>
                <a:cubicBezTo>
                  <a:pt x="6" y="63"/>
                  <a:pt x="12" y="68"/>
                  <a:pt x="19" y="73"/>
                </a:cubicBezTo>
                <a:cubicBezTo>
                  <a:pt x="22" y="76"/>
                  <a:pt x="25" y="78"/>
                  <a:pt x="28" y="81"/>
                </a:cubicBezTo>
                <a:cubicBezTo>
                  <a:pt x="29" y="82"/>
                  <a:pt x="31" y="84"/>
                  <a:pt x="33" y="85"/>
                </a:cubicBezTo>
                <a:cubicBezTo>
                  <a:pt x="34" y="85"/>
                  <a:pt x="36" y="83"/>
                  <a:pt x="37" y="81"/>
                </a:cubicBezTo>
                <a:moveTo>
                  <a:pt x="75" y="32"/>
                </a:moveTo>
                <a:cubicBezTo>
                  <a:pt x="78" y="30"/>
                  <a:pt x="81" y="28"/>
                  <a:pt x="78" y="24"/>
                </a:cubicBezTo>
                <a:cubicBezTo>
                  <a:pt x="75" y="22"/>
                  <a:pt x="71" y="19"/>
                  <a:pt x="68" y="17"/>
                </a:cubicBezTo>
                <a:cubicBezTo>
                  <a:pt x="65" y="14"/>
                  <a:pt x="62" y="11"/>
                  <a:pt x="58" y="8"/>
                </a:cubicBezTo>
                <a:cubicBezTo>
                  <a:pt x="55" y="5"/>
                  <a:pt x="51" y="3"/>
                  <a:pt x="47" y="0"/>
                </a:cubicBezTo>
                <a:moveTo>
                  <a:pt x="198" y="1"/>
                </a:moveTo>
                <a:cubicBezTo>
                  <a:pt x="185" y="8"/>
                  <a:pt x="171" y="15"/>
                  <a:pt x="158" y="22"/>
                </a:cubicBezTo>
                <a:cubicBezTo>
                  <a:pt x="160" y="24"/>
                  <a:pt x="161" y="27"/>
                  <a:pt x="163" y="30"/>
                </a:cubicBezTo>
                <a:moveTo>
                  <a:pt x="190" y="74"/>
                </a:moveTo>
                <a:cubicBezTo>
                  <a:pt x="191" y="75"/>
                  <a:pt x="191" y="77"/>
                  <a:pt x="192" y="79"/>
                </a:cubicBezTo>
                <a:cubicBezTo>
                  <a:pt x="193" y="80"/>
                  <a:pt x="193" y="80"/>
                  <a:pt x="194" y="80"/>
                </a:cubicBezTo>
                <a:cubicBezTo>
                  <a:pt x="195" y="80"/>
                  <a:pt x="196" y="79"/>
                  <a:pt x="197" y="79"/>
                </a:cubicBezTo>
                <a:cubicBezTo>
                  <a:pt x="201" y="77"/>
                  <a:pt x="205" y="75"/>
                  <a:pt x="209" y="74"/>
                </a:cubicBezTo>
                <a:cubicBezTo>
                  <a:pt x="217" y="70"/>
                  <a:pt x="225" y="67"/>
                  <a:pt x="232" y="62"/>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14D3C36D-E8D5-5347-BDCC-A6C5CD2287AD}"/>
              </a:ext>
            </a:extLst>
          </p:cNvPr>
          <p:cNvSpPr>
            <a:spLocks noEditPoints="1"/>
          </p:cNvSpPr>
          <p:nvPr/>
        </p:nvSpPr>
        <p:spPr bwMode="auto">
          <a:xfrm>
            <a:off x="3757554" y="4084479"/>
            <a:ext cx="552450" cy="552450"/>
          </a:xfrm>
          <a:custGeom>
            <a:avLst/>
            <a:gdLst>
              <a:gd name="T0" fmla="*/ 137 w 145"/>
              <a:gd name="T1" fmla="*/ 104 h 145"/>
              <a:gd name="T2" fmla="*/ 114 w 145"/>
              <a:gd name="T3" fmla="*/ 133 h 145"/>
              <a:gd name="T4" fmla="*/ 83 w 145"/>
              <a:gd name="T5" fmla="*/ 144 h 145"/>
              <a:gd name="T6" fmla="*/ 44 w 145"/>
              <a:gd name="T7" fmla="*/ 137 h 145"/>
              <a:gd name="T8" fmla="*/ 4 w 145"/>
              <a:gd name="T9" fmla="*/ 85 h 145"/>
              <a:gd name="T10" fmla="*/ 25 w 145"/>
              <a:gd name="T11" fmla="*/ 22 h 145"/>
              <a:gd name="T12" fmla="*/ 89 w 145"/>
              <a:gd name="T13" fmla="*/ 5 h 145"/>
              <a:gd name="T14" fmla="*/ 139 w 145"/>
              <a:gd name="T15" fmla="*/ 50 h 145"/>
              <a:gd name="T16" fmla="*/ 137 w 145"/>
              <a:gd name="T17" fmla="*/ 104 h 145"/>
              <a:gd name="T18" fmla="*/ 73 w 145"/>
              <a:gd name="T19" fmla="*/ 35 h 145"/>
              <a:gd name="T20" fmla="*/ 73 w 145"/>
              <a:gd name="T21" fmla="*/ 74 h 145"/>
              <a:gd name="T22" fmla="*/ 105 w 145"/>
              <a:gd name="T23" fmla="*/ 74 h 145"/>
              <a:gd name="T24" fmla="*/ 73 w 145"/>
              <a:gd name="T25" fmla="*/ 4 h 145"/>
              <a:gd name="T26" fmla="*/ 74 w 145"/>
              <a:gd name="T27" fmla="*/ 19 h 145"/>
              <a:gd name="T28" fmla="*/ 20 w 145"/>
              <a:gd name="T29" fmla="*/ 74 h 145"/>
              <a:gd name="T30" fmla="*/ 3 w 145"/>
              <a:gd name="T31" fmla="*/ 74 h 145"/>
              <a:gd name="T32" fmla="*/ 129 w 145"/>
              <a:gd name="T33" fmla="*/ 74 h 145"/>
              <a:gd name="T34" fmla="*/ 143 w 145"/>
              <a:gd name="T35" fmla="*/ 74 h 145"/>
              <a:gd name="T36" fmla="*/ 74 w 145"/>
              <a:gd name="T37" fmla="*/ 144 h 145"/>
              <a:gd name="T38" fmla="*/ 74 w 145"/>
              <a:gd name="T39"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45">
                <a:moveTo>
                  <a:pt x="137" y="104"/>
                </a:moveTo>
                <a:cubicBezTo>
                  <a:pt x="132" y="116"/>
                  <a:pt x="124" y="126"/>
                  <a:pt x="114" y="133"/>
                </a:cubicBezTo>
                <a:cubicBezTo>
                  <a:pt x="105" y="139"/>
                  <a:pt x="94" y="143"/>
                  <a:pt x="83" y="144"/>
                </a:cubicBezTo>
                <a:cubicBezTo>
                  <a:pt x="70" y="145"/>
                  <a:pt x="56" y="143"/>
                  <a:pt x="44" y="137"/>
                </a:cubicBezTo>
                <a:cubicBezTo>
                  <a:pt x="23" y="128"/>
                  <a:pt x="7" y="107"/>
                  <a:pt x="4" y="85"/>
                </a:cubicBezTo>
                <a:cubicBezTo>
                  <a:pt x="0" y="62"/>
                  <a:pt x="8" y="38"/>
                  <a:pt x="25" y="22"/>
                </a:cubicBezTo>
                <a:cubicBezTo>
                  <a:pt x="42" y="7"/>
                  <a:pt x="67" y="0"/>
                  <a:pt x="89" y="5"/>
                </a:cubicBezTo>
                <a:cubicBezTo>
                  <a:pt x="112" y="11"/>
                  <a:pt x="131" y="28"/>
                  <a:pt x="139" y="50"/>
                </a:cubicBezTo>
                <a:cubicBezTo>
                  <a:pt x="145" y="67"/>
                  <a:pt x="144" y="87"/>
                  <a:pt x="137" y="104"/>
                </a:cubicBezTo>
                <a:close/>
                <a:moveTo>
                  <a:pt x="73" y="35"/>
                </a:moveTo>
                <a:cubicBezTo>
                  <a:pt x="73" y="48"/>
                  <a:pt x="73" y="61"/>
                  <a:pt x="73" y="74"/>
                </a:cubicBezTo>
                <a:cubicBezTo>
                  <a:pt x="84" y="73"/>
                  <a:pt x="95" y="73"/>
                  <a:pt x="105" y="74"/>
                </a:cubicBezTo>
                <a:moveTo>
                  <a:pt x="73" y="4"/>
                </a:moveTo>
                <a:cubicBezTo>
                  <a:pt x="72" y="9"/>
                  <a:pt x="73" y="14"/>
                  <a:pt x="74" y="19"/>
                </a:cubicBezTo>
                <a:moveTo>
                  <a:pt x="20" y="74"/>
                </a:moveTo>
                <a:cubicBezTo>
                  <a:pt x="14" y="74"/>
                  <a:pt x="8" y="74"/>
                  <a:pt x="3" y="74"/>
                </a:cubicBezTo>
                <a:moveTo>
                  <a:pt x="129" y="74"/>
                </a:moveTo>
                <a:cubicBezTo>
                  <a:pt x="134" y="74"/>
                  <a:pt x="138" y="74"/>
                  <a:pt x="143" y="74"/>
                </a:cubicBezTo>
                <a:moveTo>
                  <a:pt x="74" y="144"/>
                </a:moveTo>
                <a:cubicBezTo>
                  <a:pt x="74" y="139"/>
                  <a:pt x="74" y="134"/>
                  <a:pt x="74" y="129"/>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5" name="Freeform 14">
            <a:extLst>
              <a:ext uri="{FF2B5EF4-FFF2-40B4-BE49-F238E27FC236}">
                <a16:creationId xmlns:a16="http://schemas.microsoft.com/office/drawing/2014/main" id="{2B44B019-3875-A346-A2FE-5C816860BA62}"/>
              </a:ext>
            </a:extLst>
          </p:cNvPr>
          <p:cNvSpPr>
            <a:spLocks noEditPoints="1"/>
          </p:cNvSpPr>
          <p:nvPr/>
        </p:nvSpPr>
        <p:spPr bwMode="auto">
          <a:xfrm>
            <a:off x="7872783" y="3949383"/>
            <a:ext cx="577850" cy="473075"/>
          </a:xfrm>
          <a:custGeom>
            <a:avLst/>
            <a:gdLst>
              <a:gd name="T0" fmla="*/ 0 w 152"/>
              <a:gd name="T1" fmla="*/ 122 h 124"/>
              <a:gd name="T2" fmla="*/ 152 w 152"/>
              <a:gd name="T3" fmla="*/ 124 h 124"/>
              <a:gd name="T4" fmla="*/ 39 w 152"/>
              <a:gd name="T5" fmla="*/ 122 h 124"/>
              <a:gd name="T6" fmla="*/ 37 w 152"/>
              <a:gd name="T7" fmla="*/ 91 h 124"/>
              <a:gd name="T8" fmla="*/ 17 w 152"/>
              <a:gd name="T9" fmla="*/ 91 h 124"/>
              <a:gd name="T10" fmla="*/ 17 w 152"/>
              <a:gd name="T11" fmla="*/ 122 h 124"/>
              <a:gd name="T12" fmla="*/ 69 w 152"/>
              <a:gd name="T13" fmla="*/ 121 h 124"/>
              <a:gd name="T14" fmla="*/ 69 w 152"/>
              <a:gd name="T15" fmla="*/ 59 h 124"/>
              <a:gd name="T16" fmla="*/ 48 w 152"/>
              <a:gd name="T17" fmla="*/ 60 h 124"/>
              <a:gd name="T18" fmla="*/ 49 w 152"/>
              <a:gd name="T19" fmla="*/ 121 h 124"/>
              <a:gd name="T20" fmla="*/ 102 w 152"/>
              <a:gd name="T21" fmla="*/ 122 h 124"/>
              <a:gd name="T22" fmla="*/ 102 w 152"/>
              <a:gd name="T23" fmla="*/ 74 h 124"/>
              <a:gd name="T24" fmla="*/ 82 w 152"/>
              <a:gd name="T25" fmla="*/ 73 h 124"/>
              <a:gd name="T26" fmla="*/ 81 w 152"/>
              <a:gd name="T27" fmla="*/ 122 h 124"/>
              <a:gd name="T28" fmla="*/ 134 w 152"/>
              <a:gd name="T29" fmla="*/ 123 h 124"/>
              <a:gd name="T30" fmla="*/ 133 w 152"/>
              <a:gd name="T31" fmla="*/ 41 h 124"/>
              <a:gd name="T32" fmla="*/ 113 w 152"/>
              <a:gd name="T33" fmla="*/ 41 h 124"/>
              <a:gd name="T34" fmla="*/ 114 w 152"/>
              <a:gd name="T35" fmla="*/ 122 h 124"/>
              <a:gd name="T36" fmla="*/ 30 w 152"/>
              <a:gd name="T37" fmla="*/ 55 h 124"/>
              <a:gd name="T38" fmla="*/ 24 w 152"/>
              <a:gd name="T39" fmla="*/ 55 h 124"/>
              <a:gd name="T40" fmla="*/ 21 w 152"/>
              <a:gd name="T41" fmla="*/ 61 h 124"/>
              <a:gd name="T42" fmla="*/ 25 w 152"/>
              <a:gd name="T43" fmla="*/ 66 h 124"/>
              <a:gd name="T44" fmla="*/ 28 w 152"/>
              <a:gd name="T45" fmla="*/ 67 h 124"/>
              <a:gd name="T46" fmla="*/ 32 w 152"/>
              <a:gd name="T47" fmla="*/ 66 h 124"/>
              <a:gd name="T48" fmla="*/ 33 w 152"/>
              <a:gd name="T49" fmla="*/ 62 h 124"/>
              <a:gd name="T50" fmla="*/ 30 w 152"/>
              <a:gd name="T51" fmla="*/ 55 h 124"/>
              <a:gd name="T52" fmla="*/ 53 w 152"/>
              <a:gd name="T53" fmla="*/ 31 h 124"/>
              <a:gd name="T54" fmla="*/ 57 w 152"/>
              <a:gd name="T55" fmla="*/ 37 h 124"/>
              <a:gd name="T56" fmla="*/ 63 w 152"/>
              <a:gd name="T57" fmla="*/ 37 h 124"/>
              <a:gd name="T58" fmla="*/ 65 w 152"/>
              <a:gd name="T59" fmla="*/ 35 h 124"/>
              <a:gd name="T60" fmla="*/ 65 w 152"/>
              <a:gd name="T61" fmla="*/ 31 h 124"/>
              <a:gd name="T62" fmla="*/ 63 w 152"/>
              <a:gd name="T63" fmla="*/ 28 h 124"/>
              <a:gd name="T64" fmla="*/ 61 w 152"/>
              <a:gd name="T65" fmla="*/ 26 h 124"/>
              <a:gd name="T66" fmla="*/ 59 w 152"/>
              <a:gd name="T67" fmla="*/ 25 h 124"/>
              <a:gd name="T68" fmla="*/ 53 w 152"/>
              <a:gd name="T69" fmla="*/ 31 h 124"/>
              <a:gd name="T70" fmla="*/ 96 w 152"/>
              <a:gd name="T71" fmla="*/ 50 h 124"/>
              <a:gd name="T72" fmla="*/ 96 w 152"/>
              <a:gd name="T73" fmla="*/ 45 h 124"/>
              <a:gd name="T74" fmla="*/ 95 w 152"/>
              <a:gd name="T75" fmla="*/ 41 h 124"/>
              <a:gd name="T76" fmla="*/ 91 w 152"/>
              <a:gd name="T77" fmla="*/ 40 h 124"/>
              <a:gd name="T78" fmla="*/ 86 w 152"/>
              <a:gd name="T79" fmla="*/ 40 h 124"/>
              <a:gd name="T80" fmla="*/ 84 w 152"/>
              <a:gd name="T81" fmla="*/ 43 h 124"/>
              <a:gd name="T82" fmla="*/ 85 w 152"/>
              <a:gd name="T83" fmla="*/ 50 h 124"/>
              <a:gd name="T84" fmla="*/ 90 w 152"/>
              <a:gd name="T85" fmla="*/ 53 h 124"/>
              <a:gd name="T86" fmla="*/ 96 w 152"/>
              <a:gd name="T87" fmla="*/ 50 h 124"/>
              <a:gd name="T88" fmla="*/ 117 w 152"/>
              <a:gd name="T89" fmla="*/ 12 h 124"/>
              <a:gd name="T90" fmla="*/ 124 w 152"/>
              <a:gd name="T91" fmla="*/ 16 h 124"/>
              <a:gd name="T92" fmla="*/ 126 w 152"/>
              <a:gd name="T93" fmla="*/ 3 h 124"/>
              <a:gd name="T94" fmla="*/ 117 w 152"/>
              <a:gd name="T95" fmla="*/ 12 h 124"/>
              <a:gd name="T96" fmla="*/ 55 w 152"/>
              <a:gd name="T97" fmla="*/ 36 h 124"/>
              <a:gd name="T98" fmla="*/ 32 w 152"/>
              <a:gd name="T99" fmla="*/ 57 h 124"/>
              <a:gd name="T100" fmla="*/ 66 w 152"/>
              <a:gd name="T101" fmla="*/ 34 h 124"/>
              <a:gd name="T102" fmla="*/ 84 w 152"/>
              <a:gd name="T103" fmla="*/ 43 h 124"/>
              <a:gd name="T104" fmla="*/ 120 w 152"/>
              <a:gd name="T105" fmla="*/ 15 h 124"/>
              <a:gd name="T106" fmla="*/ 107 w 152"/>
              <a:gd name="T107" fmla="*/ 30 h 124"/>
              <a:gd name="T108" fmla="*/ 96 w 152"/>
              <a:gd name="T109" fmla="*/ 4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124">
                <a:moveTo>
                  <a:pt x="0" y="122"/>
                </a:moveTo>
                <a:cubicBezTo>
                  <a:pt x="51" y="121"/>
                  <a:pt x="101" y="121"/>
                  <a:pt x="152" y="124"/>
                </a:cubicBezTo>
                <a:moveTo>
                  <a:pt x="39" y="122"/>
                </a:moveTo>
                <a:cubicBezTo>
                  <a:pt x="38" y="112"/>
                  <a:pt x="37" y="101"/>
                  <a:pt x="37" y="91"/>
                </a:cubicBezTo>
                <a:cubicBezTo>
                  <a:pt x="31" y="91"/>
                  <a:pt x="24" y="91"/>
                  <a:pt x="17" y="91"/>
                </a:cubicBezTo>
                <a:cubicBezTo>
                  <a:pt x="17" y="101"/>
                  <a:pt x="17" y="112"/>
                  <a:pt x="17" y="122"/>
                </a:cubicBezTo>
                <a:moveTo>
                  <a:pt x="69" y="121"/>
                </a:moveTo>
                <a:cubicBezTo>
                  <a:pt x="70" y="101"/>
                  <a:pt x="70" y="80"/>
                  <a:pt x="69" y="59"/>
                </a:cubicBezTo>
                <a:cubicBezTo>
                  <a:pt x="62" y="60"/>
                  <a:pt x="55" y="61"/>
                  <a:pt x="48" y="60"/>
                </a:cubicBezTo>
                <a:cubicBezTo>
                  <a:pt x="49" y="80"/>
                  <a:pt x="49" y="101"/>
                  <a:pt x="49" y="121"/>
                </a:cubicBezTo>
                <a:moveTo>
                  <a:pt x="102" y="122"/>
                </a:moveTo>
                <a:cubicBezTo>
                  <a:pt x="101" y="106"/>
                  <a:pt x="101" y="90"/>
                  <a:pt x="102" y="74"/>
                </a:cubicBezTo>
                <a:cubicBezTo>
                  <a:pt x="95" y="73"/>
                  <a:pt x="89" y="73"/>
                  <a:pt x="82" y="73"/>
                </a:cubicBezTo>
                <a:cubicBezTo>
                  <a:pt x="82" y="89"/>
                  <a:pt x="82" y="105"/>
                  <a:pt x="81" y="122"/>
                </a:cubicBezTo>
                <a:moveTo>
                  <a:pt x="134" y="123"/>
                </a:moveTo>
                <a:cubicBezTo>
                  <a:pt x="134" y="96"/>
                  <a:pt x="134" y="68"/>
                  <a:pt x="133" y="41"/>
                </a:cubicBezTo>
                <a:cubicBezTo>
                  <a:pt x="127" y="40"/>
                  <a:pt x="120" y="40"/>
                  <a:pt x="113" y="41"/>
                </a:cubicBezTo>
                <a:cubicBezTo>
                  <a:pt x="113" y="68"/>
                  <a:pt x="113" y="95"/>
                  <a:pt x="114" y="122"/>
                </a:cubicBezTo>
                <a:moveTo>
                  <a:pt x="30" y="55"/>
                </a:moveTo>
                <a:cubicBezTo>
                  <a:pt x="28" y="54"/>
                  <a:pt x="26" y="54"/>
                  <a:pt x="24" y="55"/>
                </a:cubicBezTo>
                <a:cubicBezTo>
                  <a:pt x="22" y="56"/>
                  <a:pt x="21" y="58"/>
                  <a:pt x="21" y="61"/>
                </a:cubicBezTo>
                <a:cubicBezTo>
                  <a:pt x="21" y="63"/>
                  <a:pt x="23" y="65"/>
                  <a:pt x="25" y="66"/>
                </a:cubicBezTo>
                <a:cubicBezTo>
                  <a:pt x="26" y="67"/>
                  <a:pt x="27" y="67"/>
                  <a:pt x="28" y="67"/>
                </a:cubicBezTo>
                <a:cubicBezTo>
                  <a:pt x="30" y="67"/>
                  <a:pt x="31" y="67"/>
                  <a:pt x="32" y="66"/>
                </a:cubicBezTo>
                <a:cubicBezTo>
                  <a:pt x="33" y="65"/>
                  <a:pt x="33" y="63"/>
                  <a:pt x="33" y="62"/>
                </a:cubicBezTo>
                <a:cubicBezTo>
                  <a:pt x="33" y="59"/>
                  <a:pt x="32" y="57"/>
                  <a:pt x="30" y="55"/>
                </a:cubicBezTo>
                <a:close/>
                <a:moveTo>
                  <a:pt x="53" y="31"/>
                </a:moveTo>
                <a:cubicBezTo>
                  <a:pt x="53" y="34"/>
                  <a:pt x="55" y="36"/>
                  <a:pt x="57" y="37"/>
                </a:cubicBezTo>
                <a:cubicBezTo>
                  <a:pt x="58" y="38"/>
                  <a:pt x="61" y="38"/>
                  <a:pt x="63" y="37"/>
                </a:cubicBezTo>
                <a:cubicBezTo>
                  <a:pt x="64" y="37"/>
                  <a:pt x="65" y="36"/>
                  <a:pt x="65" y="35"/>
                </a:cubicBezTo>
                <a:cubicBezTo>
                  <a:pt x="66" y="34"/>
                  <a:pt x="66" y="33"/>
                  <a:pt x="65" y="31"/>
                </a:cubicBezTo>
                <a:cubicBezTo>
                  <a:pt x="65" y="30"/>
                  <a:pt x="64" y="29"/>
                  <a:pt x="63" y="28"/>
                </a:cubicBezTo>
                <a:cubicBezTo>
                  <a:pt x="63" y="27"/>
                  <a:pt x="62" y="26"/>
                  <a:pt x="61" y="26"/>
                </a:cubicBezTo>
                <a:cubicBezTo>
                  <a:pt x="60" y="25"/>
                  <a:pt x="60" y="25"/>
                  <a:pt x="59" y="25"/>
                </a:cubicBezTo>
                <a:cubicBezTo>
                  <a:pt x="56" y="26"/>
                  <a:pt x="53" y="28"/>
                  <a:pt x="53" y="31"/>
                </a:cubicBezTo>
                <a:close/>
                <a:moveTo>
                  <a:pt x="96" y="50"/>
                </a:moveTo>
                <a:cubicBezTo>
                  <a:pt x="97" y="48"/>
                  <a:pt x="97" y="46"/>
                  <a:pt x="96" y="45"/>
                </a:cubicBezTo>
                <a:cubicBezTo>
                  <a:pt x="96" y="43"/>
                  <a:pt x="96" y="42"/>
                  <a:pt x="95" y="41"/>
                </a:cubicBezTo>
                <a:cubicBezTo>
                  <a:pt x="94" y="40"/>
                  <a:pt x="92" y="40"/>
                  <a:pt x="91" y="40"/>
                </a:cubicBezTo>
                <a:cubicBezTo>
                  <a:pt x="89" y="39"/>
                  <a:pt x="87" y="39"/>
                  <a:pt x="86" y="40"/>
                </a:cubicBezTo>
                <a:cubicBezTo>
                  <a:pt x="85" y="41"/>
                  <a:pt x="85" y="42"/>
                  <a:pt x="84" y="43"/>
                </a:cubicBezTo>
                <a:cubicBezTo>
                  <a:pt x="84" y="45"/>
                  <a:pt x="84" y="48"/>
                  <a:pt x="85" y="50"/>
                </a:cubicBezTo>
                <a:cubicBezTo>
                  <a:pt x="86" y="52"/>
                  <a:pt x="88" y="53"/>
                  <a:pt x="90" y="53"/>
                </a:cubicBezTo>
                <a:cubicBezTo>
                  <a:pt x="93" y="53"/>
                  <a:pt x="95" y="52"/>
                  <a:pt x="96" y="50"/>
                </a:cubicBezTo>
                <a:close/>
                <a:moveTo>
                  <a:pt x="117" y="12"/>
                </a:moveTo>
                <a:cubicBezTo>
                  <a:pt x="119" y="14"/>
                  <a:pt x="121" y="16"/>
                  <a:pt x="124" y="16"/>
                </a:cubicBezTo>
                <a:cubicBezTo>
                  <a:pt x="131" y="16"/>
                  <a:pt x="131" y="6"/>
                  <a:pt x="126" y="3"/>
                </a:cubicBezTo>
                <a:cubicBezTo>
                  <a:pt x="121" y="0"/>
                  <a:pt x="115" y="6"/>
                  <a:pt x="117" y="12"/>
                </a:cubicBezTo>
                <a:close/>
                <a:moveTo>
                  <a:pt x="55" y="36"/>
                </a:moveTo>
                <a:cubicBezTo>
                  <a:pt x="47" y="43"/>
                  <a:pt x="39" y="50"/>
                  <a:pt x="32" y="57"/>
                </a:cubicBezTo>
                <a:moveTo>
                  <a:pt x="66" y="34"/>
                </a:moveTo>
                <a:cubicBezTo>
                  <a:pt x="72" y="38"/>
                  <a:pt x="77" y="40"/>
                  <a:pt x="84" y="43"/>
                </a:cubicBezTo>
                <a:moveTo>
                  <a:pt x="120" y="15"/>
                </a:moveTo>
                <a:cubicBezTo>
                  <a:pt x="116" y="20"/>
                  <a:pt x="111" y="25"/>
                  <a:pt x="107" y="30"/>
                </a:cubicBezTo>
                <a:cubicBezTo>
                  <a:pt x="103" y="34"/>
                  <a:pt x="99" y="38"/>
                  <a:pt x="96" y="42"/>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5">
            <a:extLst>
              <a:ext uri="{FF2B5EF4-FFF2-40B4-BE49-F238E27FC236}">
                <a16:creationId xmlns:a16="http://schemas.microsoft.com/office/drawing/2014/main" id="{3D2B0E37-1CDF-AF4D-9742-00E0F143150E}"/>
              </a:ext>
            </a:extLst>
          </p:cNvPr>
          <p:cNvSpPr>
            <a:spLocks noEditPoints="1"/>
          </p:cNvSpPr>
          <p:nvPr/>
        </p:nvSpPr>
        <p:spPr bwMode="auto">
          <a:xfrm>
            <a:off x="7512162" y="840771"/>
            <a:ext cx="577888" cy="473075"/>
          </a:xfrm>
          <a:custGeom>
            <a:avLst/>
            <a:gdLst>
              <a:gd name="T0" fmla="*/ 1 w 170"/>
              <a:gd name="T1" fmla="*/ 76 h 139"/>
              <a:gd name="T2" fmla="*/ 1 w 170"/>
              <a:gd name="T3" fmla="*/ 32 h 139"/>
              <a:gd name="T4" fmla="*/ 164 w 170"/>
              <a:gd name="T5" fmla="*/ 26 h 139"/>
              <a:gd name="T6" fmla="*/ 170 w 170"/>
              <a:gd name="T7" fmla="*/ 79 h 139"/>
              <a:gd name="T8" fmla="*/ 95 w 170"/>
              <a:gd name="T9" fmla="*/ 112 h 139"/>
              <a:gd name="T10" fmla="*/ 96 w 170"/>
              <a:gd name="T11" fmla="*/ 88 h 139"/>
              <a:gd name="T12" fmla="*/ 91 w 170"/>
              <a:gd name="T13" fmla="*/ 84 h 139"/>
              <a:gd name="T14" fmla="*/ 75 w 170"/>
              <a:gd name="T15" fmla="*/ 84 h 139"/>
              <a:gd name="T16" fmla="*/ 74 w 170"/>
              <a:gd name="T17" fmla="*/ 107 h 139"/>
              <a:gd name="T18" fmla="*/ 80 w 170"/>
              <a:gd name="T19" fmla="*/ 113 h 139"/>
              <a:gd name="T20" fmla="*/ 95 w 170"/>
              <a:gd name="T21" fmla="*/ 112 h 139"/>
              <a:gd name="T22" fmla="*/ 75 w 170"/>
              <a:gd name="T23" fmla="*/ 22 h 139"/>
              <a:gd name="T24" fmla="*/ 72 w 170"/>
              <a:gd name="T25" fmla="*/ 19 h 139"/>
              <a:gd name="T26" fmla="*/ 61 w 170"/>
              <a:gd name="T27" fmla="*/ 19 h 139"/>
              <a:gd name="T28" fmla="*/ 60 w 170"/>
              <a:gd name="T29" fmla="*/ 25 h 139"/>
              <a:gd name="T30" fmla="*/ 112 w 170"/>
              <a:gd name="T31" fmla="*/ 22 h 139"/>
              <a:gd name="T32" fmla="*/ 110 w 170"/>
              <a:gd name="T33" fmla="*/ 19 h 139"/>
              <a:gd name="T34" fmla="*/ 99 w 170"/>
              <a:gd name="T35" fmla="*/ 19 h 139"/>
              <a:gd name="T36" fmla="*/ 98 w 170"/>
              <a:gd name="T37" fmla="*/ 25 h 139"/>
              <a:gd name="T38" fmla="*/ 102 w 170"/>
              <a:gd name="T39" fmla="*/ 14 h 139"/>
              <a:gd name="T40" fmla="*/ 97 w 170"/>
              <a:gd name="T41" fmla="*/ 10 h 139"/>
              <a:gd name="T42" fmla="*/ 74 w 170"/>
              <a:gd name="T43" fmla="*/ 10 h 139"/>
              <a:gd name="T44" fmla="*/ 71 w 170"/>
              <a:gd name="T45" fmla="*/ 19 h 139"/>
              <a:gd name="T46" fmla="*/ 111 w 170"/>
              <a:gd name="T47" fmla="*/ 9 h 139"/>
              <a:gd name="T48" fmla="*/ 98 w 170"/>
              <a:gd name="T49" fmla="*/ 1 h 139"/>
              <a:gd name="T50" fmla="*/ 65 w 170"/>
              <a:gd name="T51" fmla="*/ 3 h 139"/>
              <a:gd name="T52" fmla="*/ 62 w 170"/>
              <a:gd name="T53" fmla="*/ 19 h 139"/>
              <a:gd name="T54" fmla="*/ 6 w 170"/>
              <a:gd name="T55" fmla="*/ 119 h 139"/>
              <a:gd name="T56" fmla="*/ 10 w 170"/>
              <a:gd name="T57" fmla="*/ 135 h 139"/>
              <a:gd name="T58" fmla="*/ 54 w 170"/>
              <a:gd name="T59" fmla="*/ 138 h 139"/>
              <a:gd name="T60" fmla="*/ 128 w 170"/>
              <a:gd name="T61" fmla="*/ 138 h 139"/>
              <a:gd name="T62" fmla="*/ 157 w 170"/>
              <a:gd name="T63" fmla="*/ 138 h 139"/>
              <a:gd name="T64" fmla="*/ 166 w 170"/>
              <a:gd name="T65" fmla="*/ 126 h 139"/>
              <a:gd name="T66" fmla="*/ 166 w 170"/>
              <a:gd name="T67" fmla="*/ 80 h 139"/>
              <a:gd name="T68" fmla="*/ 82 w 170"/>
              <a:gd name="T69" fmla="*/ 92 h 139"/>
              <a:gd name="T70" fmla="*/ 81 w 170"/>
              <a:gd name="T71" fmla="*/ 94 h 139"/>
              <a:gd name="T72" fmla="*/ 82 w 170"/>
              <a:gd name="T73" fmla="*/ 104 h 139"/>
              <a:gd name="T74" fmla="*/ 87 w 170"/>
              <a:gd name="T75" fmla="*/ 105 h 139"/>
              <a:gd name="T76" fmla="*/ 90 w 170"/>
              <a:gd name="T77" fmla="*/ 103 h 139"/>
              <a:gd name="T78" fmla="*/ 90 w 170"/>
              <a:gd name="T79"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 h="139">
                <a:moveTo>
                  <a:pt x="74" y="96"/>
                </a:moveTo>
                <a:cubicBezTo>
                  <a:pt x="49" y="94"/>
                  <a:pt x="25" y="85"/>
                  <a:pt x="1" y="76"/>
                </a:cubicBezTo>
                <a:cubicBezTo>
                  <a:pt x="1" y="32"/>
                  <a:pt x="1" y="32"/>
                  <a:pt x="1" y="32"/>
                </a:cubicBezTo>
                <a:cubicBezTo>
                  <a:pt x="1" y="32"/>
                  <a:pt x="1" y="32"/>
                  <a:pt x="1" y="32"/>
                </a:cubicBezTo>
                <a:cubicBezTo>
                  <a:pt x="0" y="29"/>
                  <a:pt x="3" y="26"/>
                  <a:pt x="7" y="26"/>
                </a:cubicBezTo>
                <a:cubicBezTo>
                  <a:pt x="164" y="26"/>
                  <a:pt x="164" y="26"/>
                  <a:pt x="164" y="26"/>
                </a:cubicBezTo>
                <a:cubicBezTo>
                  <a:pt x="167" y="26"/>
                  <a:pt x="170" y="28"/>
                  <a:pt x="170" y="32"/>
                </a:cubicBezTo>
                <a:cubicBezTo>
                  <a:pt x="170" y="48"/>
                  <a:pt x="170" y="63"/>
                  <a:pt x="170" y="79"/>
                </a:cubicBezTo>
                <a:cubicBezTo>
                  <a:pt x="146" y="87"/>
                  <a:pt x="121" y="95"/>
                  <a:pt x="96" y="96"/>
                </a:cubicBezTo>
                <a:moveTo>
                  <a:pt x="95" y="112"/>
                </a:moveTo>
                <a:cubicBezTo>
                  <a:pt x="95" y="112"/>
                  <a:pt x="95" y="111"/>
                  <a:pt x="95" y="110"/>
                </a:cubicBezTo>
                <a:cubicBezTo>
                  <a:pt x="96" y="103"/>
                  <a:pt x="97" y="95"/>
                  <a:pt x="96" y="88"/>
                </a:cubicBezTo>
                <a:cubicBezTo>
                  <a:pt x="96" y="87"/>
                  <a:pt x="96" y="86"/>
                  <a:pt x="95" y="85"/>
                </a:cubicBezTo>
                <a:cubicBezTo>
                  <a:pt x="94" y="84"/>
                  <a:pt x="92" y="84"/>
                  <a:pt x="91" y="84"/>
                </a:cubicBezTo>
                <a:cubicBezTo>
                  <a:pt x="86" y="84"/>
                  <a:pt x="81" y="84"/>
                  <a:pt x="76" y="84"/>
                </a:cubicBezTo>
                <a:cubicBezTo>
                  <a:pt x="76" y="84"/>
                  <a:pt x="75" y="84"/>
                  <a:pt x="75" y="84"/>
                </a:cubicBezTo>
                <a:cubicBezTo>
                  <a:pt x="75" y="84"/>
                  <a:pt x="75" y="85"/>
                  <a:pt x="75" y="86"/>
                </a:cubicBezTo>
                <a:cubicBezTo>
                  <a:pt x="74" y="93"/>
                  <a:pt x="74" y="100"/>
                  <a:pt x="74" y="107"/>
                </a:cubicBezTo>
                <a:cubicBezTo>
                  <a:pt x="74" y="108"/>
                  <a:pt x="74" y="110"/>
                  <a:pt x="75" y="111"/>
                </a:cubicBezTo>
                <a:cubicBezTo>
                  <a:pt x="76" y="112"/>
                  <a:pt x="78" y="113"/>
                  <a:pt x="80" y="113"/>
                </a:cubicBezTo>
                <a:cubicBezTo>
                  <a:pt x="84" y="113"/>
                  <a:pt x="88" y="113"/>
                  <a:pt x="92" y="113"/>
                </a:cubicBezTo>
                <a:cubicBezTo>
                  <a:pt x="93" y="113"/>
                  <a:pt x="94" y="113"/>
                  <a:pt x="95" y="112"/>
                </a:cubicBezTo>
                <a:close/>
                <a:moveTo>
                  <a:pt x="75" y="25"/>
                </a:moveTo>
                <a:cubicBezTo>
                  <a:pt x="75" y="24"/>
                  <a:pt x="75" y="23"/>
                  <a:pt x="75" y="22"/>
                </a:cubicBezTo>
                <a:cubicBezTo>
                  <a:pt x="75" y="21"/>
                  <a:pt x="75" y="20"/>
                  <a:pt x="74" y="19"/>
                </a:cubicBezTo>
                <a:cubicBezTo>
                  <a:pt x="73" y="19"/>
                  <a:pt x="73" y="19"/>
                  <a:pt x="72" y="19"/>
                </a:cubicBezTo>
                <a:cubicBezTo>
                  <a:pt x="69" y="19"/>
                  <a:pt x="66" y="19"/>
                  <a:pt x="64" y="19"/>
                </a:cubicBezTo>
                <a:cubicBezTo>
                  <a:pt x="63" y="19"/>
                  <a:pt x="62" y="19"/>
                  <a:pt x="61" y="19"/>
                </a:cubicBezTo>
                <a:cubicBezTo>
                  <a:pt x="60" y="20"/>
                  <a:pt x="60" y="21"/>
                  <a:pt x="60" y="22"/>
                </a:cubicBezTo>
                <a:cubicBezTo>
                  <a:pt x="61" y="23"/>
                  <a:pt x="61" y="24"/>
                  <a:pt x="60" y="25"/>
                </a:cubicBezTo>
                <a:moveTo>
                  <a:pt x="113" y="25"/>
                </a:moveTo>
                <a:cubicBezTo>
                  <a:pt x="112" y="24"/>
                  <a:pt x="112" y="23"/>
                  <a:pt x="112" y="22"/>
                </a:cubicBezTo>
                <a:cubicBezTo>
                  <a:pt x="113" y="21"/>
                  <a:pt x="112" y="20"/>
                  <a:pt x="111" y="19"/>
                </a:cubicBezTo>
                <a:cubicBezTo>
                  <a:pt x="111" y="19"/>
                  <a:pt x="110" y="19"/>
                  <a:pt x="110" y="19"/>
                </a:cubicBezTo>
                <a:cubicBezTo>
                  <a:pt x="107" y="19"/>
                  <a:pt x="104" y="19"/>
                  <a:pt x="101" y="19"/>
                </a:cubicBezTo>
                <a:cubicBezTo>
                  <a:pt x="100" y="19"/>
                  <a:pt x="99" y="19"/>
                  <a:pt x="99" y="19"/>
                </a:cubicBezTo>
                <a:cubicBezTo>
                  <a:pt x="98" y="20"/>
                  <a:pt x="98" y="21"/>
                  <a:pt x="98" y="22"/>
                </a:cubicBezTo>
                <a:cubicBezTo>
                  <a:pt x="98" y="23"/>
                  <a:pt x="98" y="24"/>
                  <a:pt x="98" y="25"/>
                </a:cubicBezTo>
                <a:moveTo>
                  <a:pt x="102" y="18"/>
                </a:moveTo>
                <a:cubicBezTo>
                  <a:pt x="102" y="17"/>
                  <a:pt x="102" y="16"/>
                  <a:pt x="102" y="14"/>
                </a:cubicBezTo>
                <a:cubicBezTo>
                  <a:pt x="102" y="13"/>
                  <a:pt x="101" y="12"/>
                  <a:pt x="100" y="11"/>
                </a:cubicBezTo>
                <a:cubicBezTo>
                  <a:pt x="99" y="10"/>
                  <a:pt x="98" y="10"/>
                  <a:pt x="97" y="10"/>
                </a:cubicBezTo>
                <a:cubicBezTo>
                  <a:pt x="90" y="9"/>
                  <a:pt x="84" y="9"/>
                  <a:pt x="78" y="9"/>
                </a:cubicBezTo>
                <a:cubicBezTo>
                  <a:pt x="77" y="9"/>
                  <a:pt x="75" y="9"/>
                  <a:pt x="74" y="10"/>
                </a:cubicBezTo>
                <a:cubicBezTo>
                  <a:pt x="73" y="11"/>
                  <a:pt x="72" y="12"/>
                  <a:pt x="72" y="14"/>
                </a:cubicBezTo>
                <a:cubicBezTo>
                  <a:pt x="71" y="15"/>
                  <a:pt x="71" y="17"/>
                  <a:pt x="71" y="19"/>
                </a:cubicBezTo>
                <a:moveTo>
                  <a:pt x="111" y="18"/>
                </a:moveTo>
                <a:cubicBezTo>
                  <a:pt x="111" y="15"/>
                  <a:pt x="111" y="12"/>
                  <a:pt x="111" y="9"/>
                </a:cubicBezTo>
                <a:cubicBezTo>
                  <a:pt x="110" y="6"/>
                  <a:pt x="108" y="3"/>
                  <a:pt x="105" y="2"/>
                </a:cubicBezTo>
                <a:cubicBezTo>
                  <a:pt x="103" y="1"/>
                  <a:pt x="101" y="1"/>
                  <a:pt x="98" y="1"/>
                </a:cubicBezTo>
                <a:cubicBezTo>
                  <a:pt x="90" y="1"/>
                  <a:pt x="81" y="0"/>
                  <a:pt x="72" y="1"/>
                </a:cubicBezTo>
                <a:cubicBezTo>
                  <a:pt x="70" y="1"/>
                  <a:pt x="67" y="2"/>
                  <a:pt x="65" y="3"/>
                </a:cubicBezTo>
                <a:cubicBezTo>
                  <a:pt x="63" y="5"/>
                  <a:pt x="62" y="8"/>
                  <a:pt x="62" y="10"/>
                </a:cubicBezTo>
                <a:cubicBezTo>
                  <a:pt x="62" y="13"/>
                  <a:pt x="63" y="16"/>
                  <a:pt x="62" y="19"/>
                </a:cubicBezTo>
                <a:moveTo>
                  <a:pt x="6" y="78"/>
                </a:moveTo>
                <a:cubicBezTo>
                  <a:pt x="6" y="92"/>
                  <a:pt x="6" y="105"/>
                  <a:pt x="6" y="119"/>
                </a:cubicBezTo>
                <a:cubicBezTo>
                  <a:pt x="6" y="122"/>
                  <a:pt x="6" y="125"/>
                  <a:pt x="6" y="128"/>
                </a:cubicBezTo>
                <a:cubicBezTo>
                  <a:pt x="7" y="130"/>
                  <a:pt x="8" y="133"/>
                  <a:pt x="10" y="135"/>
                </a:cubicBezTo>
                <a:cubicBezTo>
                  <a:pt x="12" y="137"/>
                  <a:pt x="15" y="139"/>
                  <a:pt x="18" y="138"/>
                </a:cubicBezTo>
                <a:cubicBezTo>
                  <a:pt x="54" y="138"/>
                  <a:pt x="54" y="138"/>
                  <a:pt x="54" y="138"/>
                </a:cubicBezTo>
                <a:cubicBezTo>
                  <a:pt x="68" y="138"/>
                  <a:pt x="83" y="138"/>
                  <a:pt x="97" y="138"/>
                </a:cubicBezTo>
                <a:cubicBezTo>
                  <a:pt x="108" y="138"/>
                  <a:pt x="118" y="138"/>
                  <a:pt x="128" y="138"/>
                </a:cubicBezTo>
                <a:cubicBezTo>
                  <a:pt x="133" y="138"/>
                  <a:pt x="138" y="138"/>
                  <a:pt x="144" y="138"/>
                </a:cubicBezTo>
                <a:cubicBezTo>
                  <a:pt x="148" y="138"/>
                  <a:pt x="153" y="139"/>
                  <a:pt x="157" y="138"/>
                </a:cubicBezTo>
                <a:cubicBezTo>
                  <a:pt x="160" y="137"/>
                  <a:pt x="162" y="136"/>
                  <a:pt x="164" y="134"/>
                </a:cubicBezTo>
                <a:cubicBezTo>
                  <a:pt x="165" y="131"/>
                  <a:pt x="166" y="128"/>
                  <a:pt x="166" y="126"/>
                </a:cubicBezTo>
                <a:cubicBezTo>
                  <a:pt x="167" y="116"/>
                  <a:pt x="166" y="107"/>
                  <a:pt x="166" y="97"/>
                </a:cubicBezTo>
                <a:cubicBezTo>
                  <a:pt x="166" y="91"/>
                  <a:pt x="166" y="86"/>
                  <a:pt x="166" y="80"/>
                </a:cubicBezTo>
                <a:moveTo>
                  <a:pt x="88" y="92"/>
                </a:moveTo>
                <a:cubicBezTo>
                  <a:pt x="86" y="92"/>
                  <a:pt x="84" y="92"/>
                  <a:pt x="82" y="92"/>
                </a:cubicBezTo>
                <a:cubicBezTo>
                  <a:pt x="82" y="92"/>
                  <a:pt x="82" y="92"/>
                  <a:pt x="82" y="92"/>
                </a:cubicBezTo>
                <a:cubicBezTo>
                  <a:pt x="81" y="93"/>
                  <a:pt x="81" y="93"/>
                  <a:pt x="81" y="94"/>
                </a:cubicBezTo>
                <a:cubicBezTo>
                  <a:pt x="81" y="96"/>
                  <a:pt x="81" y="99"/>
                  <a:pt x="81" y="101"/>
                </a:cubicBezTo>
                <a:cubicBezTo>
                  <a:pt x="81" y="102"/>
                  <a:pt x="81" y="104"/>
                  <a:pt x="82" y="104"/>
                </a:cubicBezTo>
                <a:cubicBezTo>
                  <a:pt x="82" y="105"/>
                  <a:pt x="83" y="105"/>
                  <a:pt x="83" y="105"/>
                </a:cubicBezTo>
                <a:cubicBezTo>
                  <a:pt x="85" y="105"/>
                  <a:pt x="86" y="105"/>
                  <a:pt x="87" y="105"/>
                </a:cubicBezTo>
                <a:cubicBezTo>
                  <a:pt x="88" y="105"/>
                  <a:pt x="89" y="105"/>
                  <a:pt x="89" y="104"/>
                </a:cubicBezTo>
                <a:cubicBezTo>
                  <a:pt x="90" y="104"/>
                  <a:pt x="90" y="103"/>
                  <a:pt x="90" y="103"/>
                </a:cubicBezTo>
                <a:cubicBezTo>
                  <a:pt x="90" y="100"/>
                  <a:pt x="90" y="97"/>
                  <a:pt x="90" y="94"/>
                </a:cubicBezTo>
                <a:cubicBezTo>
                  <a:pt x="90" y="94"/>
                  <a:pt x="90" y="93"/>
                  <a:pt x="90" y="93"/>
                </a:cubicBezTo>
                <a:cubicBezTo>
                  <a:pt x="89" y="92"/>
                  <a:pt x="89" y="92"/>
                  <a:pt x="88" y="92"/>
                </a:cubicBezTo>
                <a:close/>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6">
            <a:extLst>
              <a:ext uri="{FF2B5EF4-FFF2-40B4-BE49-F238E27FC236}">
                <a16:creationId xmlns:a16="http://schemas.microsoft.com/office/drawing/2014/main" id="{749FF635-93C8-1A4F-A0F3-06520E340299}"/>
              </a:ext>
            </a:extLst>
          </p:cNvPr>
          <p:cNvSpPr>
            <a:spLocks noEditPoints="1"/>
          </p:cNvSpPr>
          <p:nvPr/>
        </p:nvSpPr>
        <p:spPr bwMode="auto">
          <a:xfrm>
            <a:off x="8090050" y="2305050"/>
            <a:ext cx="514350" cy="495300"/>
          </a:xfrm>
          <a:custGeom>
            <a:avLst/>
            <a:gdLst>
              <a:gd name="T0" fmla="*/ 90 w 135"/>
              <a:gd name="T1" fmla="*/ 56 h 130"/>
              <a:gd name="T2" fmla="*/ 86 w 135"/>
              <a:gd name="T3" fmla="*/ 85 h 130"/>
              <a:gd name="T4" fmla="*/ 59 w 135"/>
              <a:gd name="T5" fmla="*/ 97 h 130"/>
              <a:gd name="T6" fmla="*/ 43 w 135"/>
              <a:gd name="T7" fmla="*/ 88 h 130"/>
              <a:gd name="T8" fmla="*/ 34 w 135"/>
              <a:gd name="T9" fmla="*/ 64 h 130"/>
              <a:gd name="T10" fmla="*/ 49 w 135"/>
              <a:gd name="T11" fmla="*/ 43 h 130"/>
              <a:gd name="T12" fmla="*/ 75 w 135"/>
              <a:gd name="T13" fmla="*/ 42 h 130"/>
              <a:gd name="T14" fmla="*/ 87 w 135"/>
              <a:gd name="T15" fmla="*/ 31 h 130"/>
              <a:gd name="T16" fmla="*/ 38 w 135"/>
              <a:gd name="T17" fmla="*/ 31 h 130"/>
              <a:gd name="T18" fmla="*/ 19 w 135"/>
              <a:gd name="T19" fmla="*/ 76 h 130"/>
              <a:gd name="T20" fmla="*/ 54 w 135"/>
              <a:gd name="T21" fmla="*/ 111 h 130"/>
              <a:gd name="T22" fmla="*/ 100 w 135"/>
              <a:gd name="T23" fmla="*/ 94 h 130"/>
              <a:gd name="T24" fmla="*/ 103 w 135"/>
              <a:gd name="T25" fmla="*/ 44 h 130"/>
              <a:gd name="T26" fmla="*/ 96 w 135"/>
              <a:gd name="T27" fmla="*/ 20 h 130"/>
              <a:gd name="T28" fmla="*/ 30 w 135"/>
              <a:gd name="T29" fmla="*/ 20 h 130"/>
              <a:gd name="T30" fmla="*/ 4 w 135"/>
              <a:gd name="T31" fmla="*/ 81 h 130"/>
              <a:gd name="T32" fmla="*/ 17 w 135"/>
              <a:gd name="T33" fmla="*/ 107 h 130"/>
              <a:gd name="T34" fmla="*/ 70 w 135"/>
              <a:gd name="T35" fmla="*/ 127 h 130"/>
              <a:gd name="T36" fmla="*/ 116 w 135"/>
              <a:gd name="T37" fmla="*/ 93 h 130"/>
              <a:gd name="T38" fmla="*/ 112 w 135"/>
              <a:gd name="T39" fmla="*/ 36 h 130"/>
              <a:gd name="T40" fmla="*/ 63 w 135"/>
              <a:gd name="T41" fmla="*/ 68 h 130"/>
              <a:gd name="T42" fmla="*/ 129 w 135"/>
              <a:gd name="T43" fmla="*/ 4 h 130"/>
              <a:gd name="T44" fmla="*/ 113 w 135"/>
              <a:gd name="T45" fmla="*/ 0 h 130"/>
              <a:gd name="T46" fmla="*/ 113 w 135"/>
              <a:gd name="T47" fmla="*/ 19 h 130"/>
              <a:gd name="T48" fmla="*/ 135 w 135"/>
              <a:gd name="T49" fmla="*/ 19 h 130"/>
              <a:gd name="T50" fmla="*/ 25 w 135"/>
              <a:gd name="T51" fmla="*/ 115 h 130"/>
              <a:gd name="T52" fmla="*/ 14 w 135"/>
              <a:gd name="T53" fmla="*/ 129 h 130"/>
              <a:gd name="T54" fmla="*/ 100 w 135"/>
              <a:gd name="T55" fmla="*/ 114 h 130"/>
              <a:gd name="T56" fmla="*/ 112 w 135"/>
              <a:gd name="T57"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0">
                <a:moveTo>
                  <a:pt x="90" y="56"/>
                </a:moveTo>
                <a:cubicBezTo>
                  <a:pt x="93" y="66"/>
                  <a:pt x="91" y="77"/>
                  <a:pt x="86" y="85"/>
                </a:cubicBezTo>
                <a:cubicBezTo>
                  <a:pt x="80" y="93"/>
                  <a:pt x="69" y="98"/>
                  <a:pt x="59" y="97"/>
                </a:cubicBezTo>
                <a:cubicBezTo>
                  <a:pt x="53" y="96"/>
                  <a:pt x="47" y="92"/>
                  <a:pt x="43" y="88"/>
                </a:cubicBezTo>
                <a:cubicBezTo>
                  <a:pt x="37" y="81"/>
                  <a:pt x="33" y="72"/>
                  <a:pt x="34" y="64"/>
                </a:cubicBezTo>
                <a:cubicBezTo>
                  <a:pt x="35" y="55"/>
                  <a:pt x="41" y="46"/>
                  <a:pt x="49" y="43"/>
                </a:cubicBezTo>
                <a:cubicBezTo>
                  <a:pt x="57" y="39"/>
                  <a:pt x="66" y="40"/>
                  <a:pt x="75" y="42"/>
                </a:cubicBezTo>
                <a:moveTo>
                  <a:pt x="87" y="31"/>
                </a:moveTo>
                <a:cubicBezTo>
                  <a:pt x="72" y="21"/>
                  <a:pt x="52" y="21"/>
                  <a:pt x="38" y="31"/>
                </a:cubicBezTo>
                <a:cubicBezTo>
                  <a:pt x="24" y="41"/>
                  <a:pt x="16" y="59"/>
                  <a:pt x="19" y="76"/>
                </a:cubicBezTo>
                <a:cubicBezTo>
                  <a:pt x="23" y="93"/>
                  <a:pt x="37" y="108"/>
                  <a:pt x="54" y="111"/>
                </a:cubicBezTo>
                <a:cubicBezTo>
                  <a:pt x="71" y="115"/>
                  <a:pt x="90" y="108"/>
                  <a:pt x="100" y="94"/>
                </a:cubicBezTo>
                <a:cubicBezTo>
                  <a:pt x="110" y="80"/>
                  <a:pt x="111" y="60"/>
                  <a:pt x="103" y="44"/>
                </a:cubicBezTo>
                <a:moveTo>
                  <a:pt x="96" y="20"/>
                </a:moveTo>
                <a:cubicBezTo>
                  <a:pt x="77" y="7"/>
                  <a:pt x="49" y="7"/>
                  <a:pt x="30" y="20"/>
                </a:cubicBezTo>
                <a:cubicBezTo>
                  <a:pt x="10" y="33"/>
                  <a:pt x="0" y="58"/>
                  <a:pt x="4" y="81"/>
                </a:cubicBezTo>
                <a:cubicBezTo>
                  <a:pt x="6" y="91"/>
                  <a:pt x="11" y="99"/>
                  <a:pt x="17" y="107"/>
                </a:cubicBezTo>
                <a:cubicBezTo>
                  <a:pt x="30" y="122"/>
                  <a:pt x="50" y="130"/>
                  <a:pt x="70" y="127"/>
                </a:cubicBezTo>
                <a:cubicBezTo>
                  <a:pt x="90" y="125"/>
                  <a:pt x="107" y="111"/>
                  <a:pt x="116" y="93"/>
                </a:cubicBezTo>
                <a:cubicBezTo>
                  <a:pt x="124" y="75"/>
                  <a:pt x="123" y="53"/>
                  <a:pt x="112" y="36"/>
                </a:cubicBezTo>
                <a:moveTo>
                  <a:pt x="63" y="68"/>
                </a:moveTo>
                <a:cubicBezTo>
                  <a:pt x="85" y="47"/>
                  <a:pt x="107" y="26"/>
                  <a:pt x="129" y="4"/>
                </a:cubicBezTo>
                <a:moveTo>
                  <a:pt x="113" y="0"/>
                </a:moveTo>
                <a:cubicBezTo>
                  <a:pt x="113" y="6"/>
                  <a:pt x="113" y="13"/>
                  <a:pt x="113" y="19"/>
                </a:cubicBezTo>
                <a:cubicBezTo>
                  <a:pt x="120" y="20"/>
                  <a:pt x="128" y="20"/>
                  <a:pt x="135" y="19"/>
                </a:cubicBezTo>
                <a:moveTo>
                  <a:pt x="25" y="115"/>
                </a:moveTo>
                <a:cubicBezTo>
                  <a:pt x="21" y="120"/>
                  <a:pt x="17" y="124"/>
                  <a:pt x="14" y="129"/>
                </a:cubicBezTo>
                <a:moveTo>
                  <a:pt x="100" y="114"/>
                </a:moveTo>
                <a:cubicBezTo>
                  <a:pt x="104" y="119"/>
                  <a:pt x="108" y="123"/>
                  <a:pt x="112" y="127"/>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198167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6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8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2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4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6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2F774-4DD2-5046-B9D9-6B63FE61CDEC}"/>
              </a:ext>
            </a:extLst>
          </p:cNvPr>
          <p:cNvSpPr>
            <a:spLocks noGrp="1"/>
          </p:cNvSpPr>
          <p:nvPr>
            <p:ph type="body" sz="quarter" idx="20"/>
          </p:nvPr>
        </p:nvSpPr>
        <p:spPr/>
        <p:txBody>
          <a:bodyPr/>
          <a:lstStyle/>
          <a:p>
            <a:r>
              <a:rPr lang="el-GR" dirty="0"/>
              <a:t>ΚΑΙΝΟΤΟΜΙΑ</a:t>
            </a:r>
            <a:endParaRPr lang="el" dirty="0"/>
          </a:p>
        </p:txBody>
      </p:sp>
      <p:sp>
        <p:nvSpPr>
          <p:cNvPr id="6" name="Text Placeholder 5">
            <a:extLst>
              <a:ext uri="{FF2B5EF4-FFF2-40B4-BE49-F238E27FC236}">
                <a16:creationId xmlns:a16="http://schemas.microsoft.com/office/drawing/2014/main" id="{3642986C-CA43-9A4E-BD9E-0EF74F04B71C}"/>
              </a:ext>
            </a:extLst>
          </p:cNvPr>
          <p:cNvSpPr>
            <a:spLocks noGrp="1"/>
          </p:cNvSpPr>
          <p:nvPr>
            <p:ph type="body" sz="quarter" idx="21"/>
          </p:nvPr>
        </p:nvSpPr>
        <p:spPr/>
        <p:txBody>
          <a:bodyPr/>
          <a:lstStyle/>
          <a:p>
            <a:r>
              <a:rPr lang="el" dirty="0"/>
              <a:t>ΕΓΧΕΙΡΗΜΑ</a:t>
            </a:r>
          </a:p>
        </p:txBody>
      </p:sp>
      <p:sp>
        <p:nvSpPr>
          <p:cNvPr id="7" name="Text Placeholder 6">
            <a:extLst>
              <a:ext uri="{FF2B5EF4-FFF2-40B4-BE49-F238E27FC236}">
                <a16:creationId xmlns:a16="http://schemas.microsoft.com/office/drawing/2014/main" id="{998D209D-81DE-F741-8790-081A939A857C}"/>
              </a:ext>
            </a:extLst>
          </p:cNvPr>
          <p:cNvSpPr>
            <a:spLocks noGrp="1"/>
          </p:cNvSpPr>
          <p:nvPr>
            <p:ph type="body" sz="quarter" idx="22"/>
          </p:nvPr>
        </p:nvSpPr>
        <p:spPr/>
        <p:txBody>
          <a:bodyPr/>
          <a:lstStyle/>
          <a:p>
            <a:r>
              <a:rPr lang="el" dirty="0"/>
              <a:t>ΟΜΑΔΙΚΗ ΔΟΥΛΕΙΑ</a:t>
            </a:r>
          </a:p>
        </p:txBody>
      </p:sp>
      <p:sp>
        <p:nvSpPr>
          <p:cNvPr id="8" name="Text Placeholder 7">
            <a:extLst>
              <a:ext uri="{FF2B5EF4-FFF2-40B4-BE49-F238E27FC236}">
                <a16:creationId xmlns:a16="http://schemas.microsoft.com/office/drawing/2014/main" id="{1E5CF2ED-E0A0-CE43-B7DD-1F8C0710BEBF}"/>
              </a:ext>
            </a:extLst>
          </p:cNvPr>
          <p:cNvSpPr>
            <a:spLocks noGrp="1"/>
          </p:cNvSpPr>
          <p:nvPr>
            <p:ph type="body" sz="quarter" idx="23"/>
          </p:nvPr>
        </p:nvSpPr>
        <p:spPr/>
        <p:txBody>
          <a:bodyPr/>
          <a:lstStyle/>
          <a:p>
            <a:r>
              <a:rPr lang="el" sz="3200" dirty="0">
                <a:latin typeface="Arial" panose="020B0604020202020204" pitchFamily="34" charset="0"/>
                <a:cs typeface="Arial" panose="020B0604020202020204" pitchFamily="34" charset="0"/>
              </a:rPr>
              <a:t>ΠΩΛΗΣΗ</a:t>
            </a:r>
          </a:p>
        </p:txBody>
      </p:sp>
      <p:sp>
        <p:nvSpPr>
          <p:cNvPr id="9" name="Text Placeholder 8">
            <a:extLst>
              <a:ext uri="{FF2B5EF4-FFF2-40B4-BE49-F238E27FC236}">
                <a16:creationId xmlns:a16="http://schemas.microsoft.com/office/drawing/2014/main" id="{636BA290-EE27-644E-8676-462361F2E1CE}"/>
              </a:ext>
            </a:extLst>
          </p:cNvPr>
          <p:cNvSpPr>
            <a:spLocks noGrp="1"/>
          </p:cNvSpPr>
          <p:nvPr>
            <p:ph type="body" sz="quarter" idx="24"/>
          </p:nvPr>
        </p:nvSpPr>
        <p:spPr/>
        <p:txBody>
          <a:bodyPr/>
          <a:lstStyle/>
          <a:p>
            <a:r>
              <a:rPr lang="el" dirty="0"/>
              <a:t>ΣΤΟΧΟΣ</a:t>
            </a:r>
          </a:p>
        </p:txBody>
      </p:sp>
      <p:sp>
        <p:nvSpPr>
          <p:cNvPr id="4" name="Text Placeholder 3">
            <a:extLst>
              <a:ext uri="{FF2B5EF4-FFF2-40B4-BE49-F238E27FC236}">
                <a16:creationId xmlns:a16="http://schemas.microsoft.com/office/drawing/2014/main" id="{0F71EC1C-299F-5349-8A82-83D37439DB2C}"/>
              </a:ext>
            </a:extLst>
          </p:cNvPr>
          <p:cNvSpPr>
            <a:spLocks noGrp="1"/>
          </p:cNvSpPr>
          <p:nvPr>
            <p:ph type="body" sz="quarter" idx="18"/>
          </p:nvPr>
        </p:nvSpPr>
        <p:spPr>
          <a:xfrm>
            <a:off x="1741369" y="3799156"/>
            <a:ext cx="2579872" cy="684000"/>
          </a:xfrm>
        </p:spPr>
        <p:txBody>
          <a:bodyPr/>
          <a:lstStyle/>
          <a:p>
            <a:r>
              <a:rPr lang="el" dirty="0"/>
              <a:t>- ΤΖΕΦΡΥ ΕΥΓΕΝΙΔΗΣ</a:t>
            </a:r>
          </a:p>
        </p:txBody>
      </p:sp>
      <p:sp>
        <p:nvSpPr>
          <p:cNvPr id="3" name="Text Placeholder 2">
            <a:extLst>
              <a:ext uri="{FF2B5EF4-FFF2-40B4-BE49-F238E27FC236}">
                <a16:creationId xmlns:a16="http://schemas.microsoft.com/office/drawing/2014/main" id="{70C60D44-886D-AB4F-BAC4-643F0C341ACB}"/>
              </a:ext>
            </a:extLst>
          </p:cNvPr>
          <p:cNvSpPr>
            <a:spLocks noGrp="1"/>
          </p:cNvSpPr>
          <p:nvPr>
            <p:ph type="body" sz="quarter" idx="16"/>
          </p:nvPr>
        </p:nvSpPr>
        <p:spPr/>
        <p:txBody>
          <a:bodyPr/>
          <a:lstStyle/>
          <a:p>
            <a:r>
              <a:rPr lang="el" i="1" dirty="0"/>
              <a:t>Η βιολογία σου δίνει εγκέφαλο. Η ζωή το μετατρέπει σε μυαλό.</a:t>
            </a:r>
            <a:endParaRPr lang="en-US" i="1" dirty="0"/>
          </a:p>
        </p:txBody>
      </p:sp>
      <p:sp>
        <p:nvSpPr>
          <p:cNvPr id="11" name="Text Placeholder 10">
            <a:extLst>
              <a:ext uri="{FF2B5EF4-FFF2-40B4-BE49-F238E27FC236}">
                <a16:creationId xmlns:a16="http://schemas.microsoft.com/office/drawing/2014/main" id="{EE4BC7A3-9E0C-364D-8133-031EAE65955E}"/>
              </a:ext>
            </a:extLst>
          </p:cNvPr>
          <p:cNvSpPr>
            <a:spLocks noGrp="1"/>
          </p:cNvSpPr>
          <p:nvPr>
            <p:ph type="body" sz="quarter" idx="25"/>
          </p:nvPr>
        </p:nvSpPr>
        <p:spPr>
          <a:xfrm>
            <a:off x="810999" y="2308456"/>
            <a:ext cx="796700" cy="553134"/>
          </a:xfrm>
        </p:spPr>
        <p:txBody>
          <a:bodyPr/>
          <a:lstStyle/>
          <a:p>
            <a:r>
              <a:rPr lang="el" dirty="0"/>
              <a:t>"</a:t>
            </a:r>
          </a:p>
        </p:txBody>
      </p:sp>
      <p:sp>
        <p:nvSpPr>
          <p:cNvPr id="12" name="Text Placeholder 11">
            <a:extLst>
              <a:ext uri="{FF2B5EF4-FFF2-40B4-BE49-F238E27FC236}">
                <a16:creationId xmlns:a16="http://schemas.microsoft.com/office/drawing/2014/main" id="{8880D651-3C12-D141-938E-C53B01883C8F}"/>
              </a:ext>
            </a:extLst>
          </p:cNvPr>
          <p:cNvSpPr>
            <a:spLocks noGrp="1"/>
          </p:cNvSpPr>
          <p:nvPr>
            <p:ph type="body" sz="quarter" idx="26"/>
          </p:nvPr>
        </p:nvSpPr>
        <p:spPr>
          <a:xfrm>
            <a:off x="2083464" y="2806156"/>
            <a:ext cx="2579872" cy="684000"/>
          </a:xfrm>
        </p:spPr>
        <p:txBody>
          <a:bodyPr/>
          <a:lstStyle/>
          <a:p>
            <a:r>
              <a:rPr lang="el" dirty="0"/>
              <a:t>”</a:t>
            </a:r>
          </a:p>
        </p:txBody>
      </p:sp>
    </p:spTree>
    <p:extLst>
      <p:ext uri="{BB962C8B-B14F-4D97-AF65-F5344CB8AC3E}">
        <p14:creationId xmlns:p14="http://schemas.microsoft.com/office/powerpoint/2010/main" val="42195408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2A172E-976A-4074-A342-6D66729666FA}"/>
              </a:ext>
            </a:extLst>
          </p:cNvPr>
          <p:cNvSpPr>
            <a:spLocks noGrp="1"/>
          </p:cNvSpPr>
          <p:nvPr>
            <p:ph type="body" sz="quarter" idx="17"/>
          </p:nvPr>
        </p:nvSpPr>
        <p:spPr>
          <a:xfrm>
            <a:off x="618461" y="329784"/>
            <a:ext cx="10309951" cy="648412"/>
          </a:xfrm>
        </p:spPr>
        <p:txBody>
          <a:bodyPr/>
          <a:lstStyle/>
          <a:p>
            <a:r>
              <a:rPr lang="el" sz="2400" dirty="0">
                <a:effectLst/>
                <a:latin typeface="Josefin Sans" pitchFamily="2" charset="0"/>
                <a:ea typeface="Calibri" panose="020F0502020204030204" pitchFamily="34" charset="0"/>
                <a:cs typeface="Amatic SC" panose="00000500000000000000" pitchFamily="2" charset="-79"/>
              </a:rPr>
              <a:t>2. </a:t>
            </a:r>
            <a:r>
              <a:rPr lang="el" sz="2800" dirty="0">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Ποιες είναι οι 6 αποτελεσματικές δεξιότητες ενσυναίσθησης;</a:t>
            </a:r>
          </a:p>
        </p:txBody>
      </p:sp>
      <p:sp>
        <p:nvSpPr>
          <p:cNvPr id="4" name="Text Placeholder 3">
            <a:extLst>
              <a:ext uri="{FF2B5EF4-FFF2-40B4-BE49-F238E27FC236}">
                <a16:creationId xmlns:a16="http://schemas.microsoft.com/office/drawing/2014/main" id="{04DE2704-3375-4B10-8553-4A41D2C8329F}"/>
              </a:ext>
            </a:extLst>
          </p:cNvPr>
          <p:cNvSpPr>
            <a:spLocks noGrp="1"/>
          </p:cNvSpPr>
          <p:nvPr>
            <p:ph type="body" sz="quarter" idx="16"/>
          </p:nvPr>
        </p:nvSpPr>
        <p:spPr>
          <a:xfrm>
            <a:off x="618461" y="1252885"/>
            <a:ext cx="10450032" cy="1371329"/>
          </a:xfrm>
        </p:spPr>
        <p:txBody>
          <a:bodyPr>
            <a:normAutofit fontScale="25000" lnSpcReduction="20000"/>
          </a:bodyPr>
          <a:lstStyle/>
          <a:p>
            <a:pPr algn="just">
              <a:lnSpc>
                <a:spcPct val="150000"/>
              </a:lnSpc>
            </a:pPr>
            <a:r>
              <a:rPr lang="el" sz="6400" dirty="0">
                <a:solidFill>
                  <a:srgbClr val="000000"/>
                </a:solidFill>
                <a:effectLst/>
                <a:latin typeface="Josefin Sans" pitchFamily="2" charset="0"/>
                <a:ea typeface="Calibri" panose="020F0502020204030204" pitchFamily="34" charset="0"/>
                <a:cs typeface="Calibri" panose="020F0502020204030204" pitchFamily="34" charset="0"/>
              </a:rPr>
              <a:t>Η ενσυναισθητική επικοινωνία συνεπάγεται τόσο την αποδοχή όσο και </a:t>
            </a:r>
            <a:r>
              <a:rPr lang="el" sz="6400" dirty="0">
                <a:solidFill>
                  <a:srgbClr val="000000"/>
                </a:solidFill>
                <a:latin typeface="Josefin Sans" pitchFamily="2" charset="0"/>
                <a:ea typeface="Calibri" panose="020F0502020204030204" pitchFamily="34" charset="0"/>
                <a:cs typeface="Calibri" panose="020F0502020204030204" pitchFamily="34" charset="0"/>
              </a:rPr>
              <a:t>την ενεργοποίηση </a:t>
            </a:r>
            <a:r>
              <a:rPr lang="el" sz="6400" dirty="0">
                <a:solidFill>
                  <a:srgbClr val="000000"/>
                </a:solidFill>
                <a:effectLst/>
                <a:latin typeface="Josefin Sans" pitchFamily="2" charset="0"/>
                <a:ea typeface="Calibri" panose="020F0502020204030204" pitchFamily="34" charset="0"/>
                <a:cs typeface="Calibri" panose="020F0502020204030204" pitchFamily="34" charset="0"/>
              </a:rPr>
              <a:t>διαφορετικών προοπτικών και συναισθημάτων </a:t>
            </a:r>
            <a:r>
              <a:rPr lang="el" sz="6400" dirty="0">
                <a:solidFill>
                  <a:srgbClr val="000000"/>
                </a:solidFill>
                <a:latin typeface="Josefin Sans" pitchFamily="2" charset="0"/>
                <a:ea typeface="Calibri" panose="020F0502020204030204" pitchFamily="34" charset="0"/>
                <a:cs typeface="Calibri" panose="020F0502020204030204" pitchFamily="34" charset="0"/>
              </a:rPr>
              <a:t>από </a:t>
            </a:r>
            <a:r>
              <a:rPr lang="el" sz="6400" dirty="0">
                <a:solidFill>
                  <a:srgbClr val="000000"/>
                </a:solidFill>
                <a:effectLst/>
                <a:latin typeface="Josefin Sans" pitchFamily="2" charset="0"/>
                <a:ea typeface="Calibri" panose="020F0502020204030204" pitchFamily="34" charset="0"/>
                <a:cs typeface="Calibri" panose="020F0502020204030204" pitchFamily="34" charset="0"/>
              </a:rPr>
              <a:t>τους άλλους. </a:t>
            </a:r>
            <a:r>
              <a:rPr lang="el" sz="6400" dirty="0">
                <a:solidFill>
                  <a:srgbClr val="000000"/>
                </a:solidFill>
                <a:latin typeface="Josefin Sans" pitchFamily="2" charset="0"/>
                <a:ea typeface="Calibri" panose="020F0502020204030204" pitchFamily="34" charset="0"/>
                <a:cs typeface="Calibri" panose="020F0502020204030204" pitchFamily="34" charset="0"/>
              </a:rPr>
              <a:t>Αυτή η </a:t>
            </a:r>
            <a:r>
              <a:rPr lang="el" sz="6400" dirty="0">
                <a:solidFill>
                  <a:srgbClr val="000000"/>
                </a:solidFill>
                <a:effectLst/>
                <a:latin typeface="Josefin Sans" pitchFamily="2" charset="0"/>
                <a:ea typeface="Calibri" panose="020F0502020204030204" pitchFamily="34" charset="0"/>
                <a:cs typeface="Calibri" panose="020F0502020204030204" pitchFamily="34" charset="0"/>
              </a:rPr>
              <a:t>ικανότητα ανταλλαγής προοπτικών και συναισθημάτων θα βοηθήσει στην παροχή ενθάρρυνσης και υποστήριξης. Η ενσυναισθητική </a:t>
            </a:r>
            <a:r>
              <a:rPr lang="el" sz="6400" dirty="0">
                <a:solidFill>
                  <a:srgbClr val="000000"/>
                </a:solidFill>
                <a:latin typeface="Josefin Sans" pitchFamily="2" charset="0"/>
                <a:ea typeface="Calibri" panose="020F0502020204030204" pitchFamily="34" charset="0"/>
                <a:cs typeface="Calibri" panose="020F0502020204030204" pitchFamily="34" charset="0"/>
              </a:rPr>
              <a:t>επικοινωνία περιλαμβάνει τη </a:t>
            </a:r>
            <a:r>
              <a:rPr lang="el" sz="6400" dirty="0">
                <a:solidFill>
                  <a:srgbClr val="000000"/>
                </a:solidFill>
                <a:effectLst/>
                <a:latin typeface="Josefin Sans" pitchFamily="2" charset="0"/>
                <a:ea typeface="Calibri" panose="020F0502020204030204" pitchFamily="34" charset="0"/>
                <a:cs typeface="Calibri" panose="020F0502020204030204" pitchFamily="34" charset="0"/>
              </a:rPr>
              <a:t>διαδικασία της ενεργητικής ακρόασης προκειμένου να κατανοήσετε τις συναισθηματικές αντιδράσεις του ατόμου με το οποίο </a:t>
            </a:r>
            <a:r>
              <a:rPr lang="el" sz="6400" dirty="0">
                <a:solidFill>
                  <a:srgbClr val="000000"/>
                </a:solidFill>
                <a:latin typeface="Josefin Sans" pitchFamily="2" charset="0"/>
                <a:ea typeface="Calibri" panose="020F0502020204030204" pitchFamily="34" charset="0"/>
                <a:cs typeface="Calibri" panose="020F0502020204030204" pitchFamily="34" charset="0"/>
              </a:rPr>
              <a:t>συνομιλείτε </a:t>
            </a: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US" sz="1800" dirty="0">
              <a:effectLst/>
              <a:latin typeface="Josefin Sans" pitchFamily="2" charset="0"/>
              <a:ea typeface="Calibri" panose="020F0502020204030204" pitchFamily="34" charset="0"/>
              <a:cs typeface="Arial" panose="020B0604020202020204" pitchFamily="34" charset="0"/>
            </a:endParaRPr>
          </a:p>
          <a:p>
            <a:pPr algn="just"/>
            <a:endParaRPr lang="en-US" dirty="0"/>
          </a:p>
        </p:txBody>
      </p:sp>
      <p:sp>
        <p:nvSpPr>
          <p:cNvPr id="5" name="TextBox 4">
            <a:extLst>
              <a:ext uri="{FF2B5EF4-FFF2-40B4-BE49-F238E27FC236}">
                <a16:creationId xmlns:a16="http://schemas.microsoft.com/office/drawing/2014/main" id="{CD314292-BA7F-4E79-A30B-5B10A65D7452}"/>
              </a:ext>
            </a:extLst>
          </p:cNvPr>
          <p:cNvSpPr txBox="1"/>
          <p:nvPr/>
        </p:nvSpPr>
        <p:spPr>
          <a:xfrm>
            <a:off x="618462" y="2991808"/>
            <a:ext cx="9140135" cy="3443571"/>
          </a:xfrm>
          <a:prstGeom prst="rect">
            <a:avLst/>
          </a:prstGeom>
          <a:noFill/>
        </p:spPr>
        <p:txBody>
          <a:bodyPr wrap="square" rtlCol="0">
            <a:spAutoFit/>
          </a:bodyPr>
          <a:lstStyle/>
          <a:p>
            <a:pPr algn="just">
              <a:spcAft>
                <a:spcPts val="800"/>
              </a:spcAft>
            </a:pPr>
            <a:r>
              <a:rPr lang="el" b="1" dirty="0">
                <a:solidFill>
                  <a:srgbClr val="FFC652"/>
                </a:solidFill>
                <a:effectLst/>
                <a:latin typeface="Josefin Sans" pitchFamily="2" charset="0"/>
                <a:ea typeface="Calibri" panose="020F0502020204030204" pitchFamily="34" charset="0"/>
                <a:cs typeface="Calibri" panose="020F0502020204030204" pitchFamily="34" charset="0"/>
              </a:rPr>
              <a:t>Λέγεται ότι υπάρχουν 6 απαραίτητα βήματα για να προωθήσετε τις επικοινωνιακές σας δεξιότητες:</a:t>
            </a:r>
            <a:endParaRPr lang="en-US" b="1" dirty="0">
              <a:solidFill>
                <a:srgbClr val="FFC652"/>
              </a:solidFill>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Προσδιορίστε την αξία της σχέσης σας.</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GR" sz="1600" dirty="0">
                <a:solidFill>
                  <a:srgbClr val="000000"/>
                </a:solidFill>
                <a:latin typeface="Josefin Sans" pitchFamily="2" charset="0"/>
                <a:ea typeface="Calibri" panose="020F0502020204030204" pitchFamily="34" charset="0"/>
                <a:cs typeface="Calibri" panose="020F0502020204030204" pitchFamily="34" charset="0"/>
              </a:rPr>
              <a:t>Ισορροπία.</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Σκοπός.</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Κατανοήστε τα συναισθήματά σας.</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Ενσυναίσθηση με τους άλλους.</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 sz="1600" dirty="0">
                <a:solidFill>
                  <a:srgbClr val="000000"/>
                </a:solidFill>
                <a:effectLst/>
                <a:latin typeface="Josefin Sans" pitchFamily="2" charset="0"/>
                <a:ea typeface="Calibri" panose="020F0502020204030204" pitchFamily="34" charset="0"/>
                <a:cs typeface="Calibri" panose="020F0502020204030204" pitchFamily="34" charset="0"/>
              </a:rPr>
              <a:t>Ελέγξτε τα συναισθήματά σας.</a:t>
            </a:r>
            <a:endParaRPr lang="en-US" sz="1600" dirty="0">
              <a:effectLst/>
              <a:latin typeface="Josefin Sans" pitchFamily="2" charset="0"/>
              <a:ea typeface="Calibri" panose="020F0502020204030204" pitchFamily="34" charset="0"/>
              <a:cs typeface="Arial" panose="020B0604020202020204" pitchFamily="34" charset="0"/>
            </a:endParaRPr>
          </a:p>
        </p:txBody>
      </p:sp>
      <p:pic>
        <p:nvPicPr>
          <p:cNvPr id="7" name="Picture 6" descr="A picture containing text, vector graphics&#10;&#10;Description automatically generated">
            <a:extLst>
              <a:ext uri="{FF2B5EF4-FFF2-40B4-BE49-F238E27FC236}">
                <a16:creationId xmlns:a16="http://schemas.microsoft.com/office/drawing/2014/main" id="{262FEFA4-3917-511E-B95C-15341CB20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550" y="2898903"/>
            <a:ext cx="3398795" cy="3821076"/>
          </a:xfrm>
          <a:prstGeom prst="rect">
            <a:avLst/>
          </a:prstGeom>
        </p:spPr>
      </p:pic>
    </p:spTree>
    <p:extLst>
      <p:ext uri="{BB962C8B-B14F-4D97-AF65-F5344CB8AC3E}">
        <p14:creationId xmlns:p14="http://schemas.microsoft.com/office/powerpoint/2010/main" val="5452336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a:xfrm>
            <a:off x="-14044" y="0"/>
            <a:ext cx="12206044" cy="701995"/>
          </a:xfrm>
        </p:spPr>
        <p:txBody>
          <a:bodyPr/>
          <a:lstStyle/>
          <a:p>
            <a:r>
              <a:rPr lang="el" sz="2400" dirty="0">
                <a:latin typeface="Josefin Sans" pitchFamily="2" charset="0"/>
              </a:rPr>
              <a:t>Για να ΥΠΟΣΤΗΡΙΞΕΤΕ τα 6 βήματα </a:t>
            </a:r>
            <a:r>
              <a:rPr lang="el-GR" sz="2400" dirty="0">
                <a:latin typeface="Josefin Sans" pitchFamily="2" charset="0"/>
              </a:rPr>
              <a:t>&amp;</a:t>
            </a:r>
            <a:r>
              <a:rPr lang="el" sz="2400" dirty="0">
                <a:latin typeface="Josefin Sans" pitchFamily="2" charset="0"/>
              </a:rPr>
              <a:t> να προωθήσετε την αποτελεσματική επικοινωνία</a:t>
            </a:r>
          </a:p>
          <a:p>
            <a:r>
              <a:rPr lang="el" sz="2400" dirty="0">
                <a:latin typeface="Josefin Sans" pitchFamily="2" charset="0"/>
              </a:rPr>
              <a:t>υπάρχουν 6 πυλώνες αποτελεσματικής επικοινωνίας</a:t>
            </a:r>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a:xfrm>
            <a:off x="2476854" y="2005307"/>
            <a:ext cx="1922618" cy="930105"/>
          </a:xfrm>
        </p:spPr>
        <p:txBody>
          <a:bodyPr/>
          <a:lstStyle/>
          <a:p>
            <a:r>
              <a:rPr lang="el" sz="1600" dirty="0"/>
              <a:t> </a:t>
            </a:r>
          </a:p>
          <a:p>
            <a:r>
              <a:rPr lang="el" sz="1600" dirty="0"/>
              <a:t>διεκδικητικότητα</a:t>
            </a:r>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a:xfrm>
            <a:off x="5656845" y="2005307"/>
            <a:ext cx="1604905" cy="930105"/>
          </a:xfrm>
        </p:spPr>
        <p:txBody>
          <a:bodyPr/>
          <a:lstStyle/>
          <a:p>
            <a:endParaRPr lang="en-US" sz="1400" dirty="0"/>
          </a:p>
          <a:p>
            <a:r>
              <a:rPr lang="el-GR" sz="1400" dirty="0"/>
              <a:t>α</a:t>
            </a:r>
            <a:r>
              <a:rPr lang="el" sz="1400" dirty="0"/>
              <a:t>υθεντικότητα</a:t>
            </a:r>
          </a:p>
          <a:p>
            <a:endParaRPr lang="en-US" sz="1400" dirty="0"/>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737009" y="2005307"/>
            <a:ext cx="1604905" cy="930105"/>
          </a:xfrm>
        </p:spPr>
        <p:txBody>
          <a:bodyPr/>
          <a:lstStyle/>
          <a:p>
            <a:endParaRPr lang="en-US" sz="800" dirty="0">
              <a:latin typeface="Josefin Sans" pitchFamily="2" charset="0"/>
            </a:endParaRPr>
          </a:p>
          <a:p>
            <a:r>
              <a:rPr lang="el" sz="1600" dirty="0">
                <a:latin typeface="Josefin Sans" pitchFamily="2" charset="0"/>
              </a:rPr>
              <a:t>ανοιχτό μυαλό</a:t>
            </a:r>
          </a:p>
          <a:p>
            <a:endParaRPr lang="en-US" sz="1600" dirty="0">
              <a:latin typeface="Josefin Sans" pitchFamily="2" charset="0"/>
            </a:endParaRPr>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l" dirty="0">
                <a:solidFill>
                  <a:srgbClr val="FFC652"/>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l"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p:txBody>
          <a:bodyPr/>
          <a:lstStyle/>
          <a:p>
            <a:r>
              <a:rPr lang="el"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662507" y="4199542"/>
            <a:ext cx="1952626" cy="930105"/>
          </a:xfrm>
        </p:spPr>
        <p:txBody>
          <a:bodyPr/>
          <a:lstStyle/>
          <a:p>
            <a:endParaRPr lang="en-US" sz="1800" dirty="0"/>
          </a:p>
          <a:p>
            <a:r>
              <a:rPr lang="el-GR" sz="1800" dirty="0"/>
              <a:t>ε</a:t>
            </a:r>
            <a:r>
              <a:rPr lang="el" sz="1800" dirty="0"/>
              <a:t>νσυναίσθηση</a:t>
            </a:r>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656845" y="4199542"/>
            <a:ext cx="1925774" cy="930105"/>
          </a:xfrm>
        </p:spPr>
        <p:txBody>
          <a:bodyPr/>
          <a:lstStyle/>
          <a:p>
            <a:endParaRPr lang="en-US" sz="2000" dirty="0"/>
          </a:p>
          <a:p>
            <a:r>
              <a:rPr lang="el" sz="2000" dirty="0"/>
              <a:t>σαφήνεια</a:t>
            </a:r>
          </a:p>
          <a:p>
            <a:endParaRPr lang="en-US" sz="2000" dirty="0"/>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776375" y="4199542"/>
            <a:ext cx="2063264" cy="930105"/>
          </a:xfrm>
        </p:spPr>
        <p:txBody>
          <a:bodyPr/>
          <a:lstStyle/>
          <a:p>
            <a:endParaRPr lang="en-US" sz="1800" dirty="0"/>
          </a:p>
          <a:p>
            <a:r>
              <a:rPr lang="el" sz="1800" dirty="0"/>
              <a:t>Ενεργητική ακρόαση</a:t>
            </a:r>
          </a:p>
          <a:p>
            <a:endParaRPr lang="en-US" sz="1800" dirty="0"/>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l"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l"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a:xfrm>
            <a:off x="8191994" y="4061686"/>
            <a:ext cx="584381" cy="930105"/>
          </a:xfrm>
        </p:spPr>
        <p:txBody>
          <a:bodyPr/>
          <a:lstStyle/>
          <a:p>
            <a:r>
              <a:rPr lang="el" dirty="0">
                <a:solidFill>
                  <a:srgbClr val="FFC652"/>
                </a:solidFill>
              </a:rPr>
              <a:t>6</a:t>
            </a:r>
          </a:p>
        </p:txBody>
      </p:sp>
    </p:spTree>
    <p:extLst>
      <p:ext uri="{BB962C8B-B14F-4D97-AF65-F5344CB8AC3E}">
        <p14:creationId xmlns:p14="http://schemas.microsoft.com/office/powerpoint/2010/main" val="2670498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a:xfrm>
            <a:off x="13494" y="224482"/>
            <a:ext cx="12178506" cy="729873"/>
          </a:xfrm>
        </p:spPr>
        <p:txBody>
          <a:bodyPr/>
          <a:lstStyle/>
          <a:p>
            <a:r>
              <a:rPr lang="el" sz="3200" dirty="0">
                <a:solidFill>
                  <a:srgbClr val="000000"/>
                </a:solidFill>
                <a:effectLst/>
                <a:latin typeface="Josefin Sans" pitchFamily="2" charset="0"/>
                <a:ea typeface="Calibri" panose="020F0502020204030204" pitchFamily="34" charset="0"/>
                <a:cs typeface="Amatic SC" panose="00000500000000000000" pitchFamily="2" charset="-79"/>
              </a:rPr>
              <a:t>Η ανάπτυξη αυτών των δεξιοτήτων θα πραγματοποιηθεί μέσω των παρακάτω βημάτων:</a:t>
            </a:r>
            <a:endParaRPr lang="en-US" sz="3200" dirty="0">
              <a:effectLst/>
              <a:latin typeface="Josefin Sans" pitchFamily="2" charset="0"/>
              <a:ea typeface="Calibri" panose="020F0502020204030204" pitchFamily="34" charset="0"/>
              <a:cs typeface="Amatic SC" panose="00000500000000000000" pitchFamily="2" charset="-79"/>
            </a:endParaRPr>
          </a:p>
          <a:p>
            <a:endParaRPr lang="en-US" sz="4400" dirty="0">
              <a:latin typeface="Josefin Sans" pitchFamily="2" charset="0"/>
            </a:endParaRPr>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p:txBody>
          <a:bodyPr/>
          <a:lstStyle/>
          <a:p>
            <a:r>
              <a:rPr lang="el" sz="2800" dirty="0">
                <a:latin typeface="Josefin Sans" pitchFamily="2" charset="0"/>
              </a:rPr>
              <a:t>Βήμα 01</a:t>
            </a: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p:txBody>
          <a:bodyPr/>
          <a:lstStyle/>
          <a:p>
            <a:r>
              <a:rPr lang="el" sz="2800" dirty="0">
                <a:latin typeface="Josefin Sans" pitchFamily="2" charset="0"/>
              </a:rPr>
              <a:t>Βήμα 02</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p:txBody>
          <a:bodyPr/>
          <a:lstStyle/>
          <a:p>
            <a:r>
              <a:rPr lang="el" sz="2800" dirty="0">
                <a:latin typeface="Josefin Sans" pitchFamily="2" charset="0"/>
              </a:rPr>
              <a:t>Βήμα 03</a:t>
            </a: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p:txBody>
          <a:bodyPr/>
          <a:lstStyle/>
          <a:p>
            <a:r>
              <a:rPr lang="el" sz="2800" dirty="0">
                <a:latin typeface="Josefin Sans" pitchFamily="2" charset="0"/>
              </a:rPr>
              <a:t>Βήμα 04</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p:txBody>
          <a:bodyPr/>
          <a:lstStyle/>
          <a:p>
            <a:r>
              <a:rPr lang="el" sz="2800" dirty="0">
                <a:latin typeface="Josefin Sans" pitchFamily="2" charset="0"/>
              </a:rPr>
              <a:t>Βήμα 05</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p:txBody>
          <a:bodyPr/>
          <a:lstStyle/>
          <a:p>
            <a:r>
              <a:rPr lang="el" sz="2800" dirty="0">
                <a:latin typeface="Josefin Sans" pitchFamily="2" charset="0"/>
              </a:rPr>
              <a:t>Βήμα 06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p:txBody>
          <a:bodyPr/>
          <a:lstStyle/>
          <a:p>
            <a:r>
              <a:rPr lang="el" sz="2800" dirty="0">
                <a:latin typeface="Josefin Sans" pitchFamily="2" charset="0"/>
              </a:rPr>
              <a:t>Βήμα 07</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284813" y="5520979"/>
            <a:ext cx="1873443" cy="1224595"/>
          </a:xfrm>
        </p:spPr>
        <p:txBody>
          <a:bodyPr/>
          <a:lstStyle/>
          <a:p>
            <a:pPr algn="l"/>
            <a:r>
              <a:rPr lang="el" sz="1200" dirty="0">
                <a:solidFill>
                  <a:srgbClr val="FFC652"/>
                </a:solidFill>
                <a:latin typeface="Josefin Sans" pitchFamily="2" charset="0"/>
              </a:rPr>
              <a:t>Ο εκπαιδευτής παραμένει αποκομμένος από την κατάσταση αυξάνοντας έτσι τη διαθέσιμη προσοχή και εστίαση</a:t>
            </a: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231349" y="5526338"/>
            <a:ext cx="1238531" cy="1219236"/>
          </a:xfrm>
        </p:spPr>
        <p:txBody>
          <a:bodyPr/>
          <a:lstStyle/>
          <a:p>
            <a:r>
              <a:rPr lang="el" sz="1200" dirty="0">
                <a:solidFill>
                  <a:srgbClr val="51A9BA"/>
                </a:solidFill>
                <a:latin typeface="Josefin Sans" pitchFamily="2" charset="0"/>
              </a:rPr>
              <a:t>Ανοιχτότητα σε λέξεις, σκέψεις, συναισθήματα και συναισθήματα άλλων</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886617" y="5526338"/>
            <a:ext cx="1441165" cy="1219236"/>
          </a:xfrm>
        </p:spPr>
        <p:txBody>
          <a:bodyPr/>
          <a:lstStyle/>
          <a:p>
            <a:r>
              <a:rPr lang="el" sz="1200" dirty="0">
                <a:solidFill>
                  <a:srgbClr val="F3BDB7"/>
                </a:solidFill>
                <a:latin typeface="Josefin Sans" pitchFamily="2" charset="0"/>
              </a:rPr>
              <a:t>Μην βιάζεστε σε γρήγορες αξιολογήσεις καταστάσεων, αφήστε χρόνο για κατανόηση</a:t>
            </a: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544107" y="5541328"/>
            <a:ext cx="1320113" cy="940215"/>
          </a:xfrm>
        </p:spPr>
        <p:txBody>
          <a:bodyPr/>
          <a:lstStyle/>
          <a:p>
            <a:r>
              <a:rPr lang="el" sz="1200" dirty="0">
                <a:solidFill>
                  <a:srgbClr val="FFC652"/>
                </a:solidFill>
                <a:latin typeface="Josefin Sans" pitchFamily="2" charset="0"/>
              </a:rPr>
              <a:t>Η ενεργή συμμετοχή και η ακρόαση είναι απαραίτητα για την επιτυχία</a:t>
            </a: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080545" y="5595206"/>
            <a:ext cx="1608003" cy="1112442"/>
          </a:xfrm>
        </p:spPr>
        <p:txBody>
          <a:bodyPr/>
          <a:lstStyle/>
          <a:p>
            <a:r>
              <a:rPr lang="el" sz="1200" dirty="0">
                <a:solidFill>
                  <a:srgbClr val="51A9BA"/>
                </a:solidFill>
                <a:latin typeface="Josefin Sans" pitchFamily="2" charset="0"/>
              </a:rPr>
              <a:t>Βάλτε τον εαυτό σας «στη θέση του ομιλητή», παραφράστε για να εξασφαλίσετε σαφήνεια</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06194" y="5582364"/>
            <a:ext cx="1660024" cy="1219236"/>
          </a:xfrm>
        </p:spPr>
        <p:txBody>
          <a:bodyPr/>
          <a:lstStyle/>
          <a:p>
            <a:r>
              <a:rPr lang="el" sz="1100" dirty="0">
                <a:solidFill>
                  <a:srgbClr val="F3BDB7"/>
                </a:solidFill>
                <a:latin typeface="Josefin Sans" pitchFamily="2" charset="0"/>
              </a:rPr>
              <a:t>Σημασία των δεξιοτήτων μη λεκτικής επικοινωνίας - εκφράσεις, οπτική επαφή, τόνος, άγγιγμα και χειρονομίες</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430522" y="5605611"/>
            <a:ext cx="1577670" cy="1102037"/>
          </a:xfrm>
        </p:spPr>
        <p:txBody>
          <a:bodyPr/>
          <a:lstStyle/>
          <a:p>
            <a:r>
              <a:rPr lang="el" sz="1200" dirty="0">
                <a:solidFill>
                  <a:srgbClr val="FFC652"/>
                </a:solidFill>
                <a:latin typeface="Josefin Sans" pitchFamily="2" charset="0"/>
              </a:rPr>
              <a:t>Ικανότητα επεξεργασίας και ανάλυσης δεδομένων συνομιλίας για αποφυγή υποθέσεων</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 name="TextBox 1">
            <a:extLst>
              <a:ext uri="{FF2B5EF4-FFF2-40B4-BE49-F238E27FC236}">
                <a16:creationId xmlns:a16="http://schemas.microsoft.com/office/drawing/2014/main" id="{7949603E-128C-11DA-DB77-834A31145944}"/>
              </a:ext>
            </a:extLst>
          </p:cNvPr>
          <p:cNvSpPr txBox="1"/>
          <p:nvPr/>
        </p:nvSpPr>
        <p:spPr>
          <a:xfrm>
            <a:off x="2757488" y="1157806"/>
            <a:ext cx="7360872" cy="400110"/>
          </a:xfrm>
          <a:prstGeom prst="rect">
            <a:avLst/>
          </a:prstGeom>
          <a:noFill/>
        </p:spPr>
        <p:txBody>
          <a:bodyPr wrap="square" rtlCol="0">
            <a:spAutoFit/>
          </a:bodyPr>
          <a:lstStyle/>
          <a:p>
            <a:r>
              <a:rPr lang="el" sz="2000" dirty="0">
                <a:solidFill>
                  <a:srgbClr val="51A9BA"/>
                </a:solidFill>
                <a:latin typeface="Josefin Sans" pitchFamily="2" charset="0"/>
              </a:rPr>
              <a:t>Να θυμάστε ότι απαιτείται χρόνος και υπομονή σε κάθε βήμα</a:t>
            </a:r>
          </a:p>
        </p:txBody>
      </p:sp>
      <p:sp>
        <p:nvSpPr>
          <p:cNvPr id="3" name="TextBox 2">
            <a:extLst>
              <a:ext uri="{FF2B5EF4-FFF2-40B4-BE49-F238E27FC236}">
                <a16:creationId xmlns:a16="http://schemas.microsoft.com/office/drawing/2014/main" id="{1D2633E2-EEF5-8C72-A7F8-E89CDEEE71A1}"/>
              </a:ext>
            </a:extLst>
          </p:cNvPr>
          <p:cNvSpPr txBox="1"/>
          <p:nvPr/>
        </p:nvSpPr>
        <p:spPr>
          <a:xfrm>
            <a:off x="10118360" y="1502189"/>
            <a:ext cx="1714629" cy="830997"/>
          </a:xfrm>
          <a:prstGeom prst="rect">
            <a:avLst/>
          </a:prstGeom>
          <a:noFill/>
        </p:spPr>
        <p:txBody>
          <a:bodyPr wrap="square" rtlCol="0">
            <a:spAutoFit/>
          </a:bodyPr>
          <a:lstStyle/>
          <a:p>
            <a:pPr algn="ctr"/>
            <a:r>
              <a:rPr lang="el" sz="1600" dirty="0">
                <a:solidFill>
                  <a:srgbClr val="FFC652"/>
                </a:solidFill>
                <a:latin typeface="Josefin Sans" pitchFamily="2" charset="0"/>
              </a:rPr>
              <a:t>Ίσως το πιο σημαντικό βήμα από όλα</a:t>
            </a:r>
          </a:p>
        </p:txBody>
      </p:sp>
    </p:spTree>
    <p:extLst>
      <p:ext uri="{BB962C8B-B14F-4D97-AF65-F5344CB8AC3E}">
        <p14:creationId xmlns:p14="http://schemas.microsoft.com/office/powerpoint/2010/main" val="409611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D26ED3-01F7-4AB4-B348-022049095FE0}"/>
              </a:ext>
            </a:extLst>
          </p:cNvPr>
          <p:cNvSpPr>
            <a:spLocks noGrp="1"/>
          </p:cNvSpPr>
          <p:nvPr>
            <p:ph type="body" sz="quarter" idx="17"/>
          </p:nvPr>
        </p:nvSpPr>
        <p:spPr>
          <a:xfrm>
            <a:off x="618460" y="518339"/>
            <a:ext cx="10896599" cy="863893"/>
          </a:xfrm>
        </p:spPr>
        <p:txBody>
          <a:bodyPr>
            <a:normAutofit/>
          </a:bodyPr>
          <a:lstStyle/>
          <a:p>
            <a:pPr algn="ctr"/>
            <a:r>
              <a:rPr lang="el" sz="2000" dirty="0">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3. Ποιος είναι ο ρόλος και το νόημα της ενσυναίσθησης στα επαγγέλματα υγείας και κοινωνικής φροντίδας για το θεραπευτικό ταξίδι του χρήστη υγειονομικής περίθαλψης;</a:t>
            </a:r>
          </a:p>
          <a:p>
            <a:endParaRPr lang="en-US" sz="4400" dirty="0">
              <a:latin typeface="Josefin Sans" pitchFamily="2" charset="0"/>
            </a:endParaRPr>
          </a:p>
        </p:txBody>
      </p:sp>
      <p:sp>
        <p:nvSpPr>
          <p:cNvPr id="4" name="TextBox 3">
            <a:extLst>
              <a:ext uri="{FF2B5EF4-FFF2-40B4-BE49-F238E27FC236}">
                <a16:creationId xmlns:a16="http://schemas.microsoft.com/office/drawing/2014/main" id="{8927F43C-99FD-4CED-AAFC-713C15C2F586}"/>
              </a:ext>
            </a:extLst>
          </p:cNvPr>
          <p:cNvSpPr txBox="1"/>
          <p:nvPr/>
        </p:nvSpPr>
        <p:spPr>
          <a:xfrm>
            <a:off x="416217" y="1235834"/>
            <a:ext cx="10983432" cy="5360185"/>
          </a:xfrm>
          <a:prstGeom prst="rect">
            <a:avLst/>
          </a:prstGeom>
          <a:noFill/>
        </p:spPr>
        <p:txBody>
          <a:bodyPr wrap="square" rtlCol="0">
            <a:spAutoFit/>
          </a:bodyPr>
          <a:lstStyle/>
          <a:p>
            <a:pPr algn="just">
              <a:lnSpc>
                <a:spcPct val="150000"/>
              </a:lnSpc>
              <a:spcAft>
                <a:spcPts val="800"/>
              </a:spcAft>
            </a:pPr>
            <a:r>
              <a:rPr lang="el" sz="1400" dirty="0">
                <a:solidFill>
                  <a:srgbClr val="000000"/>
                </a:solidFill>
                <a:effectLst/>
                <a:latin typeface="Josefin Sans" pitchFamily="2" charset="0"/>
                <a:ea typeface="Calibri" panose="020F0502020204030204" pitchFamily="34" charset="0"/>
                <a:cs typeface="Calibri" panose="020F0502020204030204" pitchFamily="34" charset="0"/>
              </a:rPr>
              <a:t>Η πιο σημαντική ικανότητα για έναν επαγγελματία υγείας έχει περιγραφεί ως δεξιότητες επικοινωνίας. Η αποτελεσματική επικοινωνία εξαρτάται από το ότι ο θεραπευτής είναι σίγουρος ότι έχει πραγματικά ακούσει και καταγράψει τις ανάγκες του λήπτη υγειονομικής περίθαλψης, προκειμένου να παρέχει εξατομικευμένη φροντίδα. Είναι σημαντικό να κατανοήσουμε τα συναισθήματα, τις απόψεις και τις εμπειρίες των ανθρώπων προκειμένου να αξιολογηθούν οι πραγματικές τους ανάγκες και να παρέχουμε εξατομικευμένες υπηρεσίες. Η επίτευξη αυτού του στόχου απαιτεί την ανάπτυξη δεξιοτήτων ενσυναίσθησης. Μελέτες που διεξήχθησαν σε διάφορες ομάδες ασθενών με διάφορα προβλήματα υγείας απέδωσαν θετικά αποτελέσματα όσον αφορά την πρόοδο της υγείας τους </a:t>
            </a:r>
            <a:r>
              <a:rPr lang="el" sz="1400" i="1" dirty="0">
                <a:solidFill>
                  <a:srgbClr val="000000"/>
                </a:solidFill>
                <a:effectLst/>
                <a:latin typeface="Josefin Sans" pitchFamily="2" charset="0"/>
                <a:ea typeface="Calibri" panose="020F0502020204030204" pitchFamily="34" charset="0"/>
                <a:cs typeface="Calibri" panose="020F0502020204030204" pitchFamily="34" charset="0"/>
              </a:rPr>
              <a:t>( </a:t>
            </a:r>
            <a:r>
              <a:rPr lang="el" sz="1400" dirty="0">
                <a:solidFill>
                  <a:srgbClr val="000000"/>
                </a:solidFill>
                <a:effectLst/>
                <a:latin typeface="Josefin Sans" pitchFamily="2" charset="0"/>
                <a:ea typeface="Calibri" panose="020F0502020204030204" pitchFamily="34" charset="0"/>
                <a:cs typeface="Calibri" panose="020F0502020204030204" pitchFamily="34" charset="0"/>
              </a:rPr>
              <a:t>Lim </a:t>
            </a:r>
            <a:r>
              <a:rPr lang="el" sz="1400" dirty="0">
                <a:solidFill>
                  <a:srgbClr val="000000"/>
                </a:solidFill>
                <a:latin typeface="Josefin Sans" pitchFamily="2" charset="0"/>
                <a:ea typeface="Calibri" panose="020F0502020204030204" pitchFamily="34" charset="0"/>
                <a:cs typeface="Calibri" panose="020F0502020204030204" pitchFamily="34" charset="0"/>
              </a:rPr>
              <a:t>et al- </a:t>
            </a:r>
            <a:r>
              <a:rPr lang="el" sz="1400" i="1" dirty="0">
                <a:solidFill>
                  <a:srgbClr val="000000"/>
                </a:solidFill>
                <a:effectLst/>
                <a:latin typeface="Josefin Sans" pitchFamily="2" charset="0"/>
                <a:ea typeface="Calibri" panose="020F0502020204030204" pitchFamily="34" charset="0"/>
                <a:cs typeface="Calibri" panose="020F0502020204030204" pitchFamily="34" charset="0"/>
              </a:rPr>
              <a:t>' </a:t>
            </a:r>
            <a:r>
              <a:rPr lang="el" sz="1400" dirty="0">
                <a:solidFill>
                  <a:srgbClr val="000000"/>
                </a:solidFill>
                <a:effectLst/>
                <a:latin typeface="Josefin Sans" pitchFamily="2" charset="0"/>
                <a:ea typeface="Calibri" panose="020F0502020204030204" pitchFamily="34" charset="0"/>
                <a:cs typeface="Calibri" panose="020F0502020204030204" pitchFamily="34" charset="0"/>
              </a:rPr>
              <a:t>Being-in-role' </a:t>
            </a:r>
            <a:r>
              <a:rPr lang="el" sz="1400" i="1" dirty="0">
                <a:solidFill>
                  <a:srgbClr val="000000"/>
                </a:solidFill>
                <a:effectLst/>
                <a:latin typeface="Josefin Sans" pitchFamily="2" charset="0"/>
                <a:ea typeface="Calibri" panose="020F0502020204030204" pitchFamily="34" charset="0"/>
                <a:cs typeface="Calibri" panose="020F0502020204030204" pitchFamily="34" charset="0"/>
              </a:rPr>
              <a:t>: διδακτική καινοτομία για την ενίσχυση των δεξιοτήτων ενσυναίσθησης επικοινωνίας σε φοιτητές ιατρικής.' </a:t>
            </a:r>
            <a:r>
              <a:rPr lang="el" sz="1400"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US" sz="14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l" sz="1400" dirty="0">
                <a:solidFill>
                  <a:srgbClr val="000000"/>
                </a:solidFill>
                <a:effectLst/>
                <a:latin typeface="Josefin Sans" pitchFamily="2" charset="0"/>
                <a:ea typeface="Calibri" panose="020F0502020204030204" pitchFamily="34" charset="0"/>
                <a:cs typeface="Calibri" panose="020F0502020204030204" pitchFamily="34" charset="0"/>
              </a:rPr>
              <a:t>Η ενσυναίσθηση είναι ιδιαίτερα σημαντική στον τομέα της κοινωνικής φροντίδας </a:t>
            </a:r>
            <a:r>
              <a:rPr lang="el" sz="1400" dirty="0">
                <a:solidFill>
                  <a:srgbClr val="000000"/>
                </a:solidFill>
                <a:latin typeface="Josefin Sans" pitchFamily="2" charset="0"/>
                <a:ea typeface="Calibri" panose="020F0502020204030204" pitchFamily="34" charset="0"/>
                <a:cs typeface="Calibri" panose="020F0502020204030204" pitchFamily="34" charset="0"/>
              </a:rPr>
              <a:t>, </a:t>
            </a:r>
            <a:r>
              <a:rPr lang="el" sz="1400" dirty="0">
                <a:solidFill>
                  <a:srgbClr val="000000"/>
                </a:solidFill>
                <a:effectLst/>
                <a:latin typeface="Josefin Sans" pitchFamily="2" charset="0"/>
                <a:ea typeface="Calibri" panose="020F0502020204030204" pitchFamily="34" charset="0"/>
                <a:cs typeface="Calibri" panose="020F0502020204030204" pitchFamily="34" charset="0"/>
              </a:rPr>
              <a:t>η ικανότητα του κοινωνικού λειτουργού να συμπάσχει και να κατανοεί τις εμπειρίες των χρηστών είναι κρίσιμη επειδή η ενσυναίσθηση είναι μία από τις πιο βασικές ιδιότητες που μπορούν να χρησιμοποιήσουν αυτοί οι ειδικοί για να αναπτύξουν μια θεραπευτική συμμαχία. Οι χρήστες υγειονομικής περίθαλψης που βιώνουν ενσυναίσθηση έχουν καλύτερα αποτελέσματα και μεγαλύτερες πιθανότητες βελτίωσης. Επιπλέον, οι κοινωνικοί λειτουργοί με υψηλότερα επίπεδα ενσυναίσθησης εργάζονται πιο παραγωγικά και αποτελεσματικά όσον αφορά την εκπλήρωση του ρόλου τους στον κοινωνικό μετασχηματισμό. Το </a:t>
            </a:r>
            <a:r>
              <a:rPr lang="el" sz="1400" dirty="0">
                <a:solidFill>
                  <a:srgbClr val="000000"/>
                </a:solidFill>
                <a:latin typeface="Josefin Sans" pitchFamily="2" charset="0"/>
                <a:ea typeface="Calibri" panose="020F0502020204030204" pitchFamily="34" charset="0"/>
                <a:cs typeface="Calibri" panose="020F0502020204030204" pitchFamily="34" charset="0"/>
              </a:rPr>
              <a:t>Empathy </a:t>
            </a:r>
            <a:r>
              <a:rPr lang="el" sz="1400" dirty="0">
                <a:solidFill>
                  <a:srgbClr val="000000"/>
                </a:solidFill>
                <a:effectLst/>
                <a:latin typeface="Josefin Sans" pitchFamily="2" charset="0"/>
                <a:ea typeface="Calibri" panose="020F0502020204030204" pitchFamily="34" charset="0"/>
                <a:cs typeface="Calibri" panose="020F0502020204030204" pitchFamily="34" charset="0"/>
              </a:rPr>
              <a:t>επιτρέπει στον κοινωνικό λειτουργό να εμπιστεύεται και να σέβεται τη συμπόνια για τους χρήστες υγειονομικής περίθαλψης, επιτρέποντάς τους να αισθάνονται ασφαλείς όταν εκφράζουν τις απόψεις και τα ζητήματά τους.</a:t>
            </a:r>
            <a:endParaRPr lang="en-US" sz="1400" dirty="0">
              <a:effectLst/>
              <a:latin typeface="Josefin Sans" pitchFamily="2" charset="0"/>
              <a:ea typeface="Calibri" panose="020F0502020204030204" pitchFamily="34" charset="0"/>
              <a:cs typeface="Arial" panose="020B0604020202020204" pitchFamily="34" charset="0"/>
            </a:endParaRPr>
          </a:p>
          <a:p>
            <a:pPr algn="just">
              <a:spcAft>
                <a:spcPts val="800"/>
              </a:spcAft>
            </a:pPr>
            <a:r>
              <a:rPr lang="el"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41310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48354"/>
            <a:ext cx="10512420" cy="729873"/>
          </a:xfrm>
        </p:spPr>
        <p:txBody>
          <a:bodyPr/>
          <a:lstStyle/>
          <a:p>
            <a:pPr algn="ctr"/>
            <a:r>
              <a:rPr lang="el" sz="3200" dirty="0">
                <a:effectLst>
                  <a:outerShdw blurRad="38100" dist="38100" dir="2700000" algn="tl">
                    <a:srgbClr val="000000">
                      <a:alpha val="43137"/>
                    </a:srgbClr>
                  </a:outerShdw>
                </a:effectLst>
                <a:latin typeface="Josefin Sans" pitchFamily="2" charset="0"/>
              </a:rPr>
              <a:t>Χρήση ενσυναίσθησης στις επαγγελματικές σχέσεις</a:t>
            </a:r>
          </a:p>
        </p:txBody>
      </p:sp>
      <p:sp>
        <p:nvSpPr>
          <p:cNvPr id="5" name="TextBox 4">
            <a:extLst>
              <a:ext uri="{FF2B5EF4-FFF2-40B4-BE49-F238E27FC236}">
                <a16:creationId xmlns:a16="http://schemas.microsoft.com/office/drawing/2014/main" id="{9C56E252-6B2D-DF7C-F240-CD9CD71ED53A}"/>
              </a:ext>
            </a:extLst>
          </p:cNvPr>
          <p:cNvSpPr txBox="1"/>
          <p:nvPr/>
        </p:nvSpPr>
        <p:spPr>
          <a:xfrm>
            <a:off x="618461" y="1123843"/>
            <a:ext cx="10512420" cy="3899786"/>
          </a:xfrm>
          <a:prstGeom prst="rect">
            <a:avLst/>
          </a:prstGeom>
          <a:noFill/>
        </p:spPr>
        <p:txBody>
          <a:bodyPr wrap="square">
            <a:spAutoFit/>
          </a:bodyPr>
          <a:lstStyle/>
          <a:p>
            <a:pPr algn="just">
              <a:lnSpc>
                <a:spcPct val="150000"/>
              </a:lnSpc>
              <a:spcAft>
                <a:spcPts val="800"/>
              </a:spcAft>
            </a:pP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Η ενσυναίσθηση μεταξύ πολλών χρηστών υγειονομικής περίθαλψης και ειδικών έχει σημαντικό αντίκτυπο στον τρόπο αντίδρασης και των δύο ομάδων, καθώς και στη θεραπεία και τη γενική ευημερία τους. Η ανάπτυξη δεξιοτήτων με ενσυναίσθηση είναι κρίσιμη προτεραιότητα στη μάθηση διαφορετικών μαθητών υγειονομικής περίθαλψης και θα πρέπει να έχει κίνητρα. Θα πρέπει να ευνοούνται πρακτικά εκπαιδευτικά </a:t>
            </a:r>
            <a:r>
              <a:rPr lang="el" sz="1800" dirty="0" err="1">
                <a:solidFill>
                  <a:srgbClr val="000000"/>
                </a:solidFill>
                <a:effectLst/>
                <a:latin typeface="Josefin Sans" pitchFamily="2" charset="0"/>
                <a:ea typeface="Calibri" panose="020F0502020204030204" pitchFamily="34" charset="0"/>
                <a:cs typeface="Calibri" panose="020F0502020204030204" pitchFamily="34" charset="0"/>
              </a:rPr>
              <a:t>προγράμματα </a:t>
            </a: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που ενισχύουν τις προσωπικές και κοινωνικές δεξιότητες των εκπαιδευτικών και τους επιτρέπουν να αρθρώνονται ξεκάθαρα με τους ασθενείς τους ( </a:t>
            </a:r>
            <a:r>
              <a:rPr lang="el" sz="1800" i="1" dirty="0">
                <a:solidFill>
                  <a:srgbClr val="000000"/>
                </a:solidFill>
                <a:effectLst/>
                <a:latin typeface="Josefin Sans" pitchFamily="2" charset="0"/>
                <a:ea typeface="Calibri" panose="020F0502020204030204" pitchFamily="34" charset="0"/>
                <a:cs typeface="Calibri" panose="020F0502020204030204" pitchFamily="34" charset="0"/>
              </a:rPr>
              <a:t>Kahrima </a:t>
            </a:r>
            <a:r>
              <a:rPr lang="el" i="1" dirty="0">
                <a:solidFill>
                  <a:srgbClr val="000000"/>
                </a:solidFill>
                <a:latin typeface="Josefin Sans" pitchFamily="2" charset="0"/>
                <a:ea typeface="Calibri" panose="020F0502020204030204" pitchFamily="34" charset="0"/>
                <a:cs typeface="Calibri" panose="020F0502020204030204" pitchFamily="34" charset="0"/>
              </a:rPr>
              <a:t>et al- </a:t>
            </a:r>
            <a:r>
              <a:rPr lang="el" sz="1800" i="1" dirty="0">
                <a:solidFill>
                  <a:srgbClr val="000000"/>
                </a:solidFill>
                <a:effectLst/>
                <a:latin typeface="Josefin Sans" pitchFamily="2" charset="0"/>
                <a:ea typeface="Calibri" panose="020F0502020204030204" pitchFamily="34" charset="0"/>
                <a:cs typeface="Calibri" panose="020F0502020204030204" pitchFamily="34" charset="0"/>
              </a:rPr>
              <a:t>«Η επίδραση της εκπαίδευσης στην ενσυναίσθηση στις δεξιότητες ενσυναίσθησης των νοσηλευτών.» </a:t>
            </a: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Ιράν Ερυθρά Ημισέληνος Med. J. . 2016).</a:t>
            </a:r>
            <a:endParaRPr lang="en-US" sz="18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Επιπλέον, οι πάροχοι υγειονομικής περίθαλψης θα πρέπει να βοηθούνται μέσω προγραμμάτων συνεχούς και προσωπικής εκπαίδευσης για τη βιώσιμη ανάπτυξη, καθώς και με συνεδρίες εποπτείας που τους επιτρέπουν να αναπτύξουν δεξιότητες συμπόνιας. Απαιτείται πολιτική βούληση για τη χρηματοδότηση και έμπνευση πρόσθετων μέτρων.</a:t>
            </a:r>
            <a:endParaRPr lang="en-US" sz="1800" dirty="0">
              <a:effectLst/>
              <a:latin typeface="Josefin Sans" pitchFamily="2" charset="0"/>
              <a:ea typeface="Calibri" panose="020F0502020204030204" pitchFamily="34" charset="0"/>
              <a:cs typeface="Arial" panose="020B0604020202020204" pitchFamily="34" charset="0"/>
            </a:endParaRPr>
          </a:p>
        </p:txBody>
      </p:sp>
      <p:pic>
        <p:nvPicPr>
          <p:cNvPr id="6" name="Picture 5" descr="Icon&#10;&#10;Description automatically generated with low confidence">
            <a:extLst>
              <a:ext uri="{FF2B5EF4-FFF2-40B4-BE49-F238E27FC236}">
                <a16:creationId xmlns:a16="http://schemas.microsoft.com/office/drawing/2014/main" id="{C3AA46D6-0D71-0E2E-9813-E0E51BDA5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314" y="4289318"/>
            <a:ext cx="2876450" cy="2568682"/>
          </a:xfrm>
          <a:prstGeom prst="rect">
            <a:avLst/>
          </a:prstGeom>
        </p:spPr>
      </p:pic>
    </p:spTree>
    <p:extLst>
      <p:ext uri="{BB962C8B-B14F-4D97-AF65-F5344CB8AC3E}">
        <p14:creationId xmlns:p14="http://schemas.microsoft.com/office/powerpoint/2010/main" val="9545147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C18F01-5EE3-4B09-AA2B-7EB99470C2C9}"/>
              </a:ext>
            </a:extLst>
          </p:cNvPr>
          <p:cNvSpPr>
            <a:spLocks noGrp="1"/>
          </p:cNvSpPr>
          <p:nvPr>
            <p:ph type="body" sz="quarter" idx="16"/>
          </p:nvPr>
        </p:nvSpPr>
        <p:spPr>
          <a:xfrm>
            <a:off x="513995" y="1341621"/>
            <a:ext cx="10928496" cy="5516379"/>
          </a:xfrm>
        </p:spPr>
        <p:txBody>
          <a:bodyPr>
            <a:noAutofit/>
          </a:bodyPr>
          <a:lstStyle/>
          <a:p>
            <a:pPr algn="just">
              <a:lnSpc>
                <a:spcPct val="170000"/>
              </a:lnSpc>
              <a:spcAft>
                <a:spcPts val="800"/>
              </a:spcAft>
            </a:pP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Σύμφωνα με μια έρευνα, οι χρήστες υγειονομικής περίθαλψης και οι επαγγελματίες υγείας αντιμετωπίζουν ένα κενό ως προς τις επικοινωνιακές τους δεξιότητες</a:t>
            </a:r>
            <a:r>
              <a:rPr lang="el" sz="1200" dirty="0">
                <a:solidFill>
                  <a:srgbClr val="202124"/>
                </a:solidFill>
                <a:effectLst/>
                <a:latin typeface="Josefin Sans" pitchFamily="2" charset="0"/>
                <a:ea typeface="Times New Roman" panose="02020603050405020304" pitchFamily="18" charset="0"/>
                <a:cs typeface="Courier New" panose="02070309020205020404" pitchFamily="49" charset="0"/>
              </a:rPr>
              <a:t>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και παρόλο που η ενσυναίσθηση είναι βασικό στοιχείο για τη δουλειά τους, μειώνεται συνεχώς. Η πιο κοινή άποψη για το θέμα είναι ότι οι χρήστες υγειονομικής περίθαλψης πιστεύουν ότι οι επαγγελματίες δεν κατανοούν πλήρως την κατάσταση στην οποία </a:t>
            </a:r>
            <a:r>
              <a:rPr lang="el" sz="1200" dirty="0">
                <a:solidFill>
                  <a:srgbClr val="000000"/>
                </a:solidFill>
                <a:latin typeface="Josefin Sans" pitchFamily="2" charset="0"/>
                <a:ea typeface="Calibri" panose="020F0502020204030204" pitchFamily="34" charset="0"/>
                <a:cs typeface="Calibri" panose="020F0502020204030204" pitchFamily="34" charset="0"/>
              </a:rPr>
              <a:t>βρίσκονται οι χρήστες υγειονομικής περίθαλψης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 Η έρευνα για την ενσυναίσθηση δείχνει ότι βελτιστοποιείται στα πρώτα χρόνια της εκπαίδευσης και της δραστηριότητας στο χώρο εργασίας, αλλά η ενσυναίσθηση μειώνεται όσο περισσότερο δραστηριοποιούνται οι επαγγελματίες σε περιβάλλοντα υγειονομικής περίθαλψης.</a:t>
            </a:r>
          </a:p>
          <a:p>
            <a:pPr algn="just">
              <a:lnSpc>
                <a:spcPct val="170000"/>
              </a:lnSpc>
              <a:spcAft>
                <a:spcPts val="800"/>
              </a:spcAft>
            </a:pP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Η ενσυναίσθηση υπάρχει σε διαφορετικά επίπεδα. Πιο συγκεκριμένα, υπάρχουν διαφορετικές κλίμακες αξιολόγησης για επαγγελματίες και ασθενείς-χρήστες. Για την ποσοτική μέτρηση της ενσυναίσθησης, το πιο δημοφιλές εργαλείο που χρησιμοποιείται </a:t>
            </a:r>
            <a:r>
              <a:rPr lang="el" sz="1200" dirty="0">
                <a:solidFill>
                  <a:srgbClr val="000000"/>
                </a:solidFill>
                <a:latin typeface="Josefin Sans" pitchFamily="2" charset="0"/>
                <a:ea typeface="Calibri" panose="020F0502020204030204" pitchFamily="34" charset="0"/>
                <a:cs typeface="Calibri" panose="020F0502020204030204" pitchFamily="34" charset="0"/>
              </a:rPr>
              <a:t>είναι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η Κλίμακα Ενσυναίσθησης Τζέφερσον (Hojat et al- « </a:t>
            </a:r>
            <a:r>
              <a:rPr lang="el" sz="1200" i="1" dirty="0">
                <a:solidFill>
                  <a:srgbClr val="000000"/>
                </a:solidFill>
                <a:effectLst/>
                <a:latin typeface="Josefin Sans" pitchFamily="2" charset="0"/>
                <a:ea typeface="Calibri" panose="020F0502020204030204" pitchFamily="34" charset="0"/>
                <a:cs typeface="Calibri" panose="020F0502020204030204" pitchFamily="34" charset="0"/>
              </a:rPr>
              <a:t>The Jefferson scale of physician empathy: development and preliminary psychometric data.»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Edu. Psychol. Meas. 2001). Το εργαλείο χρησιμοποιήθηκε αρχικά με φοιτητές ιατρικής και στη συνέχεια επεκτάθηκε σε επαγγελματίες υγείας και τους φοιτητές τους. Έχει </a:t>
            </a:r>
            <a:r>
              <a:rPr lang="el" sz="1200" dirty="0">
                <a:solidFill>
                  <a:srgbClr val="000000"/>
                </a:solidFill>
                <a:latin typeface="Josefin Sans" pitchFamily="2" charset="0"/>
                <a:ea typeface="Calibri" panose="020F0502020204030204" pitchFamily="34" charset="0"/>
                <a:cs typeface="Calibri" panose="020F0502020204030204" pitchFamily="34" charset="0"/>
              </a:rPr>
              <a:t>αποδειχθεί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έγκυρο και αξιόπιστο όταν ελέγχεται από γιατρούς και άλλους επαγγελματίες υγείας </a:t>
            </a:r>
            <a:r>
              <a:rPr lang="el" sz="1200" dirty="0">
                <a:solidFill>
                  <a:srgbClr val="000000"/>
                </a:solidFill>
                <a:latin typeface="Josefin Sans" pitchFamily="2" charset="0"/>
                <a:ea typeface="Calibri" panose="020F0502020204030204" pitchFamily="34" charset="0"/>
                <a:cs typeface="Calibri" panose="020F0502020204030204" pitchFamily="34" charset="0"/>
              </a:rPr>
              <a:t>.</a:t>
            </a:r>
            <a:endParaRPr lang="en-US" sz="1200" dirty="0">
              <a:solidFill>
                <a:srgbClr val="000000"/>
              </a:solidFill>
              <a:effectLst/>
              <a:latin typeface="Josefin Sans" pitchFamily="2" charset="0"/>
              <a:ea typeface="Calibri" panose="020F0502020204030204" pitchFamily="34" charset="0"/>
              <a:cs typeface="Calibri" panose="020F0502020204030204" pitchFamily="34" charset="0"/>
            </a:endParaRPr>
          </a:p>
          <a:p>
            <a:pPr algn="just">
              <a:lnSpc>
                <a:spcPct val="170000"/>
              </a:lnSpc>
              <a:spcAft>
                <a:spcPts val="800"/>
              </a:spcAft>
            </a:pP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Η συγκεκριμένη κλίμακα περιλαμβάνει 20-41 ερωτήσεις </a:t>
            </a:r>
            <a:r>
              <a:rPr lang="el" sz="1200" dirty="0">
                <a:solidFill>
                  <a:srgbClr val="000000"/>
                </a:solidFill>
                <a:latin typeface="Josefin Sans" pitchFamily="2" charset="0"/>
                <a:ea typeface="Calibri" panose="020F0502020204030204" pitchFamily="34" charset="0"/>
                <a:cs typeface="Calibri" panose="020F0502020204030204" pitchFamily="34" charset="0"/>
              </a:rPr>
              <a:t>με συνοδευτικές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βαθμολογίες μεταξύ </a:t>
            </a:r>
            <a:r>
              <a:rPr lang="el" sz="1200" dirty="0">
                <a:solidFill>
                  <a:srgbClr val="000000"/>
                </a:solidFill>
                <a:latin typeface="Josefin Sans" pitchFamily="2" charset="0"/>
                <a:ea typeface="Calibri" panose="020F0502020204030204" pitchFamily="34" charset="0"/>
                <a:cs typeface="Calibri" panose="020F0502020204030204" pitchFamily="34" charset="0"/>
              </a:rPr>
              <a:t>20-140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 </a:t>
            </a:r>
            <a:r>
              <a:rPr lang="el" sz="1200" dirty="0">
                <a:solidFill>
                  <a:srgbClr val="000000"/>
                </a:solidFill>
                <a:latin typeface="Josefin Sans" pitchFamily="2" charset="0"/>
                <a:ea typeface="Calibri" panose="020F0502020204030204" pitchFamily="34" charset="0"/>
                <a:cs typeface="Calibri" panose="020F0502020204030204" pitchFamily="34" charset="0"/>
              </a:rPr>
              <a:t>Η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υψηλότερη βαθμολογία υποδηλώνει τη μεγαλύτερη ενσυναίσθηση των επαγγελματιών υγείας και τις θεραπευτικές τους δράσεις (Kliszcz </a:t>
            </a:r>
            <a:r>
              <a:rPr lang="el" sz="1200" dirty="0">
                <a:solidFill>
                  <a:srgbClr val="000000"/>
                </a:solidFill>
                <a:latin typeface="Josefin Sans" pitchFamily="2" charset="0"/>
                <a:ea typeface="Calibri" panose="020F0502020204030204" pitchFamily="34" charset="0"/>
                <a:cs typeface="Calibri" panose="020F0502020204030204" pitchFamily="34" charset="0"/>
              </a:rPr>
              <a:t>et al- « </a:t>
            </a:r>
            <a:r>
              <a:rPr lang="el" sz="1200" i="1" dirty="0">
                <a:solidFill>
                  <a:srgbClr val="000000"/>
                </a:solidFill>
                <a:effectLst/>
                <a:latin typeface="Josefin Sans" pitchFamily="2" charset="0"/>
                <a:ea typeface="Calibri" panose="020F0502020204030204" pitchFamily="34" charset="0"/>
                <a:cs typeface="Calibri" panose="020F0502020204030204" pitchFamily="34" charset="0"/>
              </a:rPr>
              <a:t>Α. Ενσυναίσθηση στους παρόχους υγειονομικής περίθαλψης — μελέτη επικύρωσης της πολωνικής έκδοσης της κλίμακας ενσυναίσθησης του Jefferson».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Adv. Med. Sci. 2006). </a:t>
            </a:r>
            <a:r>
              <a:rPr lang="el" sz="1200" dirty="0">
                <a:solidFill>
                  <a:srgbClr val="000000"/>
                </a:solidFill>
                <a:latin typeface="Josefin Sans" pitchFamily="2" charset="0"/>
                <a:ea typeface="Calibri" panose="020F0502020204030204" pitchFamily="34" charset="0"/>
                <a:cs typeface="Calibri" panose="020F0502020204030204" pitchFamily="34" charset="0"/>
              </a:rPr>
              <a:t>Η κλίμακα αυτοαξιολόγησης έχει προσαρμοστεί για χρήση σε άλλα περιβάλλοντα, όπως η </a:t>
            </a:r>
            <a:r>
              <a:rPr lang="el" sz="1200" dirty="0">
                <a:solidFill>
                  <a:srgbClr val="000000"/>
                </a:solidFill>
                <a:effectLst/>
                <a:latin typeface="Josefin Sans" pitchFamily="2" charset="0"/>
                <a:ea typeface="Calibri" panose="020F0502020204030204" pitchFamily="34" charset="0"/>
              </a:rPr>
              <a:t>κοινωνική εργασία που χρησιμοποιεί την κλίμακα ενσυναίσθησης για κοινωνικούς λειτουργούς. Η Κλίμακα Τζέφερσον παίρνει τη μορφή ερωτηματολ</a:t>
            </a:r>
            <a:r>
              <a:rPr lang="el-GR" sz="1200" dirty="0" err="1">
                <a:solidFill>
                  <a:srgbClr val="000000"/>
                </a:solidFill>
                <a:effectLst/>
                <a:latin typeface="Josefin Sans" pitchFamily="2" charset="0"/>
                <a:ea typeface="Calibri" panose="020F0502020204030204" pitchFamily="34" charset="0"/>
              </a:rPr>
              <a:t>ογίου</a:t>
            </a:r>
            <a:r>
              <a:rPr lang="el" sz="1200" dirty="0">
                <a:solidFill>
                  <a:srgbClr val="000000"/>
                </a:solidFill>
                <a:effectLst/>
                <a:latin typeface="Josefin Sans" pitchFamily="2" charset="0"/>
                <a:ea typeface="Calibri" panose="020F0502020204030204" pitchFamily="34" charset="0"/>
              </a:rPr>
              <a:t> που </a:t>
            </a:r>
            <a:r>
              <a:rPr lang="el" sz="1200" dirty="0">
                <a:solidFill>
                  <a:srgbClr val="000000"/>
                </a:solidFill>
                <a:latin typeface="Josefin Sans" pitchFamily="2" charset="0"/>
                <a:ea typeface="Calibri" panose="020F0502020204030204" pitchFamily="34" charset="0"/>
              </a:rPr>
              <a:t>μετρά </a:t>
            </a:r>
            <a:r>
              <a:rPr lang="el" sz="1200" dirty="0">
                <a:solidFill>
                  <a:srgbClr val="000000"/>
                </a:solidFill>
                <a:effectLst/>
                <a:latin typeface="Josefin Sans" pitchFamily="2" charset="0"/>
                <a:ea typeface="Calibri" panose="020F0502020204030204" pitchFamily="34" charset="0"/>
              </a:rPr>
              <a:t>ποσοτικούς δείκτες και υποστηρίζει τη λήψη αποφάσεων για εκπαιδευτικές ή επαγγελματικές ανάγκες.</a:t>
            </a:r>
          </a:p>
          <a:p>
            <a:pPr algn="just">
              <a:lnSpc>
                <a:spcPct val="160000"/>
              </a:lnSpc>
              <a:spcAft>
                <a:spcPts val="800"/>
              </a:spcAft>
            </a:pPr>
            <a:r>
              <a:rPr lang="el" sz="300" dirty="0">
                <a:solidFill>
                  <a:schemeClr val="tx1"/>
                </a:solidFill>
                <a:effectLst/>
                <a:latin typeface="Josefin Sans" pitchFamily="2" charset="0"/>
                <a:ea typeface="Calibri" panose="020F0502020204030204" pitchFamily="34" charset="0"/>
              </a:rPr>
              <a:t>( </a:t>
            </a:r>
            <a:r>
              <a:rPr lang="el" sz="3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http://www.jefferson.edu/jmc/crmehc/jse.html </a:t>
            </a:r>
            <a:r>
              <a:rPr lang="el" sz="300" dirty="0">
                <a:solidFill>
                  <a:schemeClr val="tx1"/>
                </a:solidFill>
                <a:effectLst/>
                <a:latin typeface="Josefin Sans" pitchFamily="2" charset="0"/>
                <a:ea typeface="Calibri" panose="020F0502020204030204" pitchFamily="34" charset="0"/>
              </a:rPr>
              <a:t>).</a:t>
            </a:r>
            <a:endParaRPr lang="en-US" sz="300" dirty="0">
              <a:solidFill>
                <a:schemeClr val="tx1"/>
              </a:solidFill>
              <a:latin typeface="Josefin Sans" pitchFamily="2" charset="0"/>
            </a:endParaRPr>
          </a:p>
          <a:p>
            <a:pPr algn="just">
              <a:lnSpc>
                <a:spcPct val="110000"/>
              </a:lnSpc>
              <a:spcAft>
                <a:spcPts val="800"/>
              </a:spcAft>
            </a:pPr>
            <a:endParaRPr lang="en-US" sz="300" dirty="0">
              <a:effectLst/>
              <a:latin typeface="Josefin Sans" pitchFamily="2" charset="0"/>
              <a:ea typeface="Calibri" panose="020F0502020204030204" pitchFamily="34" charset="0"/>
              <a:cs typeface="Arial" panose="020B0604020202020204" pitchFamily="34" charset="0"/>
            </a:endParaRPr>
          </a:p>
          <a:p>
            <a:endParaRPr lang="en-US" sz="500" dirty="0"/>
          </a:p>
        </p:txBody>
      </p:sp>
      <p:sp>
        <p:nvSpPr>
          <p:cNvPr id="3" name="Text Placeholder 2">
            <a:extLst>
              <a:ext uri="{FF2B5EF4-FFF2-40B4-BE49-F238E27FC236}">
                <a16:creationId xmlns:a16="http://schemas.microsoft.com/office/drawing/2014/main" id="{17385CBA-6B23-465B-B53E-9C341B6CDE2F}"/>
              </a:ext>
            </a:extLst>
          </p:cNvPr>
          <p:cNvSpPr>
            <a:spLocks noGrp="1"/>
          </p:cNvSpPr>
          <p:nvPr>
            <p:ph type="body" sz="quarter" idx="17"/>
          </p:nvPr>
        </p:nvSpPr>
        <p:spPr>
          <a:xfrm>
            <a:off x="618461" y="384215"/>
            <a:ext cx="10512420" cy="644577"/>
          </a:xfrm>
        </p:spPr>
        <p:txBody>
          <a:bodyPr/>
          <a:lstStyle/>
          <a:p>
            <a:pPr algn="ctr"/>
            <a:r>
              <a:rPr lang="el" sz="2800" b="1" dirty="0">
                <a:solidFill>
                  <a:srgbClr val="000000"/>
                </a:solidFill>
                <a:effectLst/>
                <a:latin typeface="Josefin Sans" pitchFamily="2" charset="0"/>
                <a:ea typeface="Calibri" panose="020F0502020204030204" pitchFamily="34" charset="0"/>
                <a:cs typeface="Amatic SC" panose="00000500000000000000" pitchFamily="2" charset="-79"/>
              </a:rPr>
              <a:t>4. </a:t>
            </a:r>
            <a:r>
              <a:rPr lang="el" sz="3200" b="1" dirty="0">
                <a:solidFill>
                  <a:srgbClr val="000000"/>
                </a:solidFill>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Πώς μπορούμε να αξιολογήσουμε τα επίπεδα ενσυναίσθησης στους επαγγελματίες;</a:t>
            </a:r>
            <a:endParaRPr lang="en-US" sz="3200" dirty="0">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endParaRPr>
          </a:p>
          <a:p>
            <a:endParaRPr lang="en-US" sz="4800" dirty="0">
              <a:latin typeface="Josefin Sans" pitchFamily="2" charset="0"/>
            </a:endParaRPr>
          </a:p>
        </p:txBody>
      </p:sp>
    </p:spTree>
    <p:extLst>
      <p:ext uri="{BB962C8B-B14F-4D97-AF65-F5344CB8AC3E}">
        <p14:creationId xmlns:p14="http://schemas.microsoft.com/office/powerpoint/2010/main" val="15992273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750985" y="2001105"/>
            <a:ext cx="7223759" cy="1937971"/>
          </a:xfrm>
        </p:spPr>
        <p:txBody>
          <a:bodyPr>
            <a:normAutofit/>
          </a:bodyPr>
          <a:lstStyle/>
          <a:p>
            <a:r>
              <a:rPr lang="el" dirty="0"/>
              <a:t>Γραμματισμός Υγείας &amp; Ευημερία</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l" dirty="0">
                <a:latin typeface="Josefin Sans" pitchFamily="2" charset="0"/>
              </a:rPr>
              <a:t>Ενότητα </a:t>
            </a:r>
            <a:r>
              <a:rPr lang="el" dirty="0">
                <a:solidFill>
                  <a:srgbClr val="FFC652"/>
                </a:solidFill>
                <a:latin typeface="Josefin Sans" pitchFamily="2" charset="0"/>
              </a:rPr>
              <a:t>4</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0505" y="1303779"/>
            <a:ext cx="4918983" cy="5374189"/>
          </a:xfrm>
          <a:prstGeom prst="rect">
            <a:avLst/>
          </a:prstGeom>
        </p:spPr>
      </p:pic>
    </p:spTree>
    <p:extLst>
      <p:ext uri="{BB962C8B-B14F-4D97-AF65-F5344CB8AC3E}">
        <p14:creationId xmlns:p14="http://schemas.microsoft.com/office/powerpoint/2010/main" val="31431515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C2C05B-BB3C-D3DF-D3C3-B163CE62E532}"/>
              </a:ext>
            </a:extLst>
          </p:cNvPr>
          <p:cNvSpPr txBox="1"/>
          <p:nvPr/>
        </p:nvSpPr>
        <p:spPr>
          <a:xfrm>
            <a:off x="574624" y="1041306"/>
            <a:ext cx="4347147" cy="4472891"/>
          </a:xfrm>
          <a:prstGeom prst="rect">
            <a:avLst/>
          </a:prstGeom>
          <a:noFill/>
        </p:spPr>
        <p:txBody>
          <a:bodyPr wrap="square" rtlCol="0">
            <a:spAutoFit/>
          </a:bodyPr>
          <a:lstStyle/>
          <a:p>
            <a:pPr>
              <a:lnSpc>
                <a:spcPct val="150000"/>
              </a:lnSpc>
            </a:pPr>
            <a:r>
              <a:rPr lang="el" sz="2400" b="1" dirty="0">
                <a:latin typeface="Josefin Sans" pitchFamily="2" charset="0"/>
              </a:rPr>
              <a:t>«Ο γραμματισμός υγείας </a:t>
            </a:r>
            <a:r>
              <a:rPr lang="el" sz="2400" dirty="0">
                <a:latin typeface="Josefin Sans" pitchFamily="2" charset="0"/>
              </a:rPr>
              <a:t>ορίζεται ως η ικανότητα κάποιου να κατανοεί και να χρησιμοποιεί τις πληροφορίες σχετικά με την υγειονομική περίθαλψη που χρειάζονται για να καταστεί δυνατή η λήψη κατάλληλων αποφάσεων».</a:t>
            </a:r>
          </a:p>
        </p:txBody>
      </p:sp>
      <p:sp>
        <p:nvSpPr>
          <p:cNvPr id="5" name="TextBox 4">
            <a:extLst>
              <a:ext uri="{FF2B5EF4-FFF2-40B4-BE49-F238E27FC236}">
                <a16:creationId xmlns:a16="http://schemas.microsoft.com/office/drawing/2014/main" id="{818D6231-A4E6-1019-EA47-69FD920C9627}"/>
              </a:ext>
            </a:extLst>
          </p:cNvPr>
          <p:cNvSpPr txBox="1"/>
          <p:nvPr/>
        </p:nvSpPr>
        <p:spPr>
          <a:xfrm>
            <a:off x="7270230" y="1573967"/>
            <a:ext cx="2578308" cy="646331"/>
          </a:xfrm>
          <a:prstGeom prst="rect">
            <a:avLst/>
          </a:prstGeom>
          <a:noFill/>
        </p:spPr>
        <p:txBody>
          <a:bodyPr wrap="square" rtlCol="0">
            <a:spAutoFit/>
          </a:bodyPr>
          <a:lstStyle/>
          <a:p>
            <a:r>
              <a:rPr lang="el" sz="3600" dirty="0">
                <a:latin typeface="Josefin Sans" pitchFamily="2" charset="0"/>
              </a:rPr>
              <a:t>ΓΕΓΟΝΟΣ</a:t>
            </a:r>
          </a:p>
        </p:txBody>
      </p:sp>
      <p:sp>
        <p:nvSpPr>
          <p:cNvPr id="6" name="TextBox 5">
            <a:extLst>
              <a:ext uri="{FF2B5EF4-FFF2-40B4-BE49-F238E27FC236}">
                <a16:creationId xmlns:a16="http://schemas.microsoft.com/office/drawing/2014/main" id="{46E37B8D-375B-63E6-4115-A19331AD5447}"/>
              </a:ext>
            </a:extLst>
          </p:cNvPr>
          <p:cNvSpPr txBox="1"/>
          <p:nvPr/>
        </p:nvSpPr>
        <p:spPr>
          <a:xfrm>
            <a:off x="6550702" y="2413416"/>
            <a:ext cx="3418922" cy="3323987"/>
          </a:xfrm>
          <a:prstGeom prst="rect">
            <a:avLst/>
          </a:prstGeom>
          <a:noFill/>
        </p:spPr>
        <p:txBody>
          <a:bodyPr wrap="square" rtlCol="0">
            <a:spAutoFit/>
          </a:bodyPr>
          <a:lstStyle/>
          <a:p>
            <a:pPr algn="ctr"/>
            <a:r>
              <a:rPr lang="el" sz="1400" b="0" i="0" dirty="0">
                <a:solidFill>
                  <a:schemeClr val="tx1"/>
                </a:solidFill>
                <a:effectLst/>
                <a:latin typeface="Josefin Sans" pitchFamily="2" charset="0"/>
              </a:rPr>
              <a:t>Μια μελέτη </a:t>
            </a:r>
            <a:r>
              <a:rPr lang="el-GR" sz="1400" b="0" i="0" dirty="0">
                <a:solidFill>
                  <a:schemeClr val="tx1"/>
                </a:solidFill>
                <a:effectLst/>
                <a:latin typeface="Josefin Sans" pitchFamily="2" charset="0"/>
              </a:rPr>
              <a:t>σε </a:t>
            </a:r>
            <a:r>
              <a:rPr lang="el" sz="1400" b="0" i="0" dirty="0">
                <a:solidFill>
                  <a:schemeClr val="tx1"/>
                </a:solidFill>
                <a:effectLst/>
                <a:latin typeface="Josefin Sans" pitchFamily="2" charset="0"/>
              </a:rPr>
              <a:t>2.600 ασθενείς που διεξήχθη το 1995 από δύο νοσοκομεία των ΗΠΑ διαπίστωσε ότι μέχρι και το</a:t>
            </a:r>
            <a:endParaRPr lang="en-US" sz="1400" b="0" i="0" dirty="0">
              <a:solidFill>
                <a:schemeClr val="tx1"/>
              </a:solidFill>
              <a:effectLst/>
              <a:latin typeface="Josefin Sans" pitchFamily="2" charset="0"/>
            </a:endParaRPr>
          </a:p>
          <a:p>
            <a:pPr algn="ctr"/>
            <a:endParaRPr lang="el" sz="1400" b="0" i="0" dirty="0">
              <a:solidFill>
                <a:schemeClr val="tx1"/>
              </a:solidFill>
              <a:effectLst/>
              <a:latin typeface="Josefin Sans" pitchFamily="2" charset="0"/>
            </a:endParaRPr>
          </a:p>
          <a:p>
            <a:pPr algn="ctr"/>
            <a:endParaRPr lang="en-US" sz="1400" dirty="0">
              <a:latin typeface="Josefin Sans" pitchFamily="2" charset="0"/>
            </a:endParaRPr>
          </a:p>
          <a:p>
            <a:pPr algn="ctr"/>
            <a:r>
              <a:rPr lang="el" sz="1400" b="0" i="0" dirty="0">
                <a:solidFill>
                  <a:schemeClr val="tx1"/>
                </a:solidFill>
                <a:effectLst/>
                <a:latin typeface="Josefin Sans" pitchFamily="2" charset="0"/>
              </a:rPr>
              <a:t>60% των ασθενών δεν μπορούσαν να κατανοήσουν τις οδηγίες της φαρμακευτικής αγωγής, </a:t>
            </a:r>
            <a:endParaRPr lang="en-US" sz="1400" b="0" i="0" dirty="0">
              <a:solidFill>
                <a:schemeClr val="tx1"/>
              </a:solidFill>
              <a:effectLst/>
              <a:latin typeface="Josefin Sans" pitchFamily="2" charset="0"/>
            </a:endParaRPr>
          </a:p>
          <a:p>
            <a:pPr algn="ctr"/>
            <a:endParaRPr lang="en-US" sz="1400" dirty="0">
              <a:latin typeface="Josefin Sans" pitchFamily="2" charset="0"/>
            </a:endParaRPr>
          </a:p>
          <a:p>
            <a:pPr algn="ctr"/>
            <a:endParaRPr lang="el" sz="1400" b="0" i="0" dirty="0">
              <a:solidFill>
                <a:schemeClr val="tx1"/>
              </a:solidFill>
              <a:effectLst/>
              <a:latin typeface="Josefin Sans" pitchFamily="2" charset="0"/>
            </a:endParaRPr>
          </a:p>
          <a:p>
            <a:pPr algn="ctr"/>
            <a:endParaRPr lang="en-US" sz="1400" dirty="0">
              <a:latin typeface="Josefin Sans" pitchFamily="2" charset="0"/>
            </a:endParaRPr>
          </a:p>
          <a:p>
            <a:pPr algn="ctr"/>
            <a:r>
              <a:rPr lang="el-GR" sz="1400" dirty="0">
                <a:latin typeface="Josefin Sans" pitchFamily="2" charset="0"/>
              </a:rPr>
              <a:t>το </a:t>
            </a:r>
            <a:r>
              <a:rPr lang="el" sz="1400" b="0" i="0" dirty="0">
                <a:solidFill>
                  <a:schemeClr val="tx1"/>
                </a:solidFill>
                <a:effectLst/>
                <a:latin typeface="Josefin Sans" pitchFamily="2" charset="0"/>
              </a:rPr>
              <a:t>τυπικό έντυπο </a:t>
            </a:r>
            <a:r>
              <a:rPr lang="el" sz="1400" b="0" i="0" u="none" strike="noStrike" dirty="0">
                <a:solidFill>
                  <a:schemeClr val="tx1"/>
                </a:solidFill>
                <a:effectLst/>
                <a:latin typeface="Josefin Sans" pitchFamily="2" charset="0"/>
              </a:rPr>
              <a:t>ενημερωμένης συγκατάθεσης </a:t>
            </a:r>
            <a:r>
              <a:rPr lang="el" sz="1400" b="0" i="0" dirty="0">
                <a:solidFill>
                  <a:schemeClr val="tx1"/>
                </a:solidFill>
                <a:effectLst/>
                <a:latin typeface="Josefin Sans" pitchFamily="2" charset="0"/>
              </a:rPr>
              <a:t>ή υλικό σχετικά με τον προγραμματισμό ενός ραντεβού.</a:t>
            </a:r>
            <a:endParaRPr lang="en-US" sz="1400" b="0" i="0" baseline="30000" dirty="0">
              <a:solidFill>
                <a:schemeClr val="tx1"/>
              </a:solidFill>
              <a:effectLst/>
              <a:latin typeface="Josefin Sans" pitchFamily="2" charset="0"/>
            </a:endParaRPr>
          </a:p>
          <a:p>
            <a:endParaRPr lang="en-GB" sz="1400" dirty="0"/>
          </a:p>
        </p:txBody>
      </p:sp>
      <p:sp>
        <p:nvSpPr>
          <p:cNvPr id="9" name="TextBox 8">
            <a:extLst>
              <a:ext uri="{FF2B5EF4-FFF2-40B4-BE49-F238E27FC236}">
                <a16:creationId xmlns:a16="http://schemas.microsoft.com/office/drawing/2014/main" id="{0FB9DAFA-B443-241B-7F79-24477981FD82}"/>
              </a:ext>
            </a:extLst>
          </p:cNvPr>
          <p:cNvSpPr txBox="1"/>
          <p:nvPr/>
        </p:nvSpPr>
        <p:spPr>
          <a:xfrm>
            <a:off x="457201" y="5898986"/>
            <a:ext cx="6093500" cy="415498"/>
          </a:xfrm>
          <a:prstGeom prst="rect">
            <a:avLst/>
          </a:prstGeom>
          <a:noFill/>
        </p:spPr>
        <p:txBody>
          <a:bodyPr wrap="square">
            <a:spAutoFit/>
          </a:bodyPr>
          <a:lstStyle/>
          <a:p>
            <a:pPr algn="l"/>
            <a:r>
              <a:rPr lang="el" sz="1050" i="1" dirty="0">
                <a:solidFill>
                  <a:schemeClr val="tx1"/>
                </a:solidFill>
                <a:effectLst/>
                <a:latin typeface="Josefin Sans" pitchFamily="2" charset="0"/>
              </a:rPr>
              <a:t>(MV Williams; et al. (1995). </a:t>
            </a:r>
            <a:r>
              <a:rPr lang="el" sz="1050" i="1" strike="noStrike" dirty="0">
                <a:solidFill>
                  <a:schemeClr val="tx1"/>
                </a:solidFill>
                <a:effectLst/>
                <a:latin typeface="Josefin Sans" pitchFamily="2" charset="0"/>
              </a:rPr>
              <a:t>"Ανεπαρκής λειτουργικός γραμματισμός υγείας μεταξύ των ασθενών σε δύο δημόσια νοσοκομεία" </a:t>
            </a:r>
            <a:r>
              <a:rPr lang="el" sz="1050" i="1" dirty="0">
                <a:solidFill>
                  <a:schemeClr val="tx1"/>
                </a:solidFill>
                <a:effectLst/>
                <a:latin typeface="Josefin Sans" pitchFamily="2" charset="0"/>
              </a:rPr>
              <a:t>. JAMA. 274 (21): 677 82. Ανακτήθηκε 2006-06-30.)</a:t>
            </a:r>
            <a:endParaRPr lang="en-US" sz="1050" i="0" dirty="0">
              <a:solidFill>
                <a:schemeClr val="tx1"/>
              </a:solidFill>
              <a:effectLst/>
              <a:latin typeface="Josefin Sans" pitchFamily="2" charset="0"/>
            </a:endParaRPr>
          </a:p>
        </p:txBody>
      </p:sp>
    </p:spTree>
    <p:extLst>
      <p:ext uri="{BB962C8B-B14F-4D97-AF65-F5344CB8AC3E}">
        <p14:creationId xmlns:p14="http://schemas.microsoft.com/office/powerpoint/2010/main" val="4188877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0CD160-8613-8C4B-B3AE-A6D2DBC78BF6}"/>
              </a:ext>
            </a:extLst>
          </p:cNvPr>
          <p:cNvSpPr>
            <a:spLocks noGrp="1"/>
          </p:cNvSpPr>
          <p:nvPr>
            <p:ph type="body" sz="quarter" idx="19"/>
          </p:nvPr>
        </p:nvSpPr>
        <p:spPr>
          <a:xfrm>
            <a:off x="1553085" y="151553"/>
            <a:ext cx="3405520" cy="684000"/>
          </a:xfrm>
        </p:spPr>
        <p:txBody>
          <a:bodyPr/>
          <a:lstStyle/>
          <a:p>
            <a:r>
              <a:rPr lang="el" sz="2800" dirty="0">
                <a:solidFill>
                  <a:srgbClr val="FFC652"/>
                </a:solidFill>
                <a:effectLst>
                  <a:outerShdw blurRad="38100" dist="38100" dir="2700000" algn="tl">
                    <a:srgbClr val="000000">
                      <a:alpha val="43137"/>
                    </a:srgbClr>
                  </a:outerShdw>
                </a:effectLst>
                <a:latin typeface="Josefin Sans" pitchFamily="2" charset="0"/>
              </a:rPr>
              <a:t>1. πρόσβαση</a:t>
            </a:r>
          </a:p>
        </p:txBody>
      </p:sp>
      <p:sp>
        <p:nvSpPr>
          <p:cNvPr id="5" name="Text Placeholder 4">
            <a:extLst>
              <a:ext uri="{FF2B5EF4-FFF2-40B4-BE49-F238E27FC236}">
                <a16:creationId xmlns:a16="http://schemas.microsoft.com/office/drawing/2014/main" id="{8AA31A77-4536-4345-A61F-2358F74E038D}"/>
              </a:ext>
            </a:extLst>
          </p:cNvPr>
          <p:cNvSpPr>
            <a:spLocks noGrp="1"/>
          </p:cNvSpPr>
          <p:nvPr>
            <p:ph type="body" sz="quarter" idx="21"/>
          </p:nvPr>
        </p:nvSpPr>
        <p:spPr/>
        <p:txBody>
          <a:bodyPr/>
          <a:lstStyle/>
          <a:p>
            <a:r>
              <a:rPr lang="el" sz="2800" dirty="0"/>
              <a:t>Αξιολ</a:t>
            </a:r>
            <a:r>
              <a:rPr lang="el-GR" sz="2800" dirty="0" err="1"/>
              <a:t>όγηση</a:t>
            </a:r>
            <a:endParaRPr lang="el" sz="2800" dirty="0"/>
          </a:p>
        </p:txBody>
      </p:sp>
      <p:sp>
        <p:nvSpPr>
          <p:cNvPr id="6" name="Text Placeholder 5">
            <a:extLst>
              <a:ext uri="{FF2B5EF4-FFF2-40B4-BE49-F238E27FC236}">
                <a16:creationId xmlns:a16="http://schemas.microsoft.com/office/drawing/2014/main" id="{1A5B73B9-13CF-BB44-A8B6-8638A0C05293}"/>
              </a:ext>
            </a:extLst>
          </p:cNvPr>
          <p:cNvSpPr>
            <a:spLocks noGrp="1"/>
          </p:cNvSpPr>
          <p:nvPr>
            <p:ph type="body" sz="quarter" idx="22"/>
          </p:nvPr>
        </p:nvSpPr>
        <p:spPr/>
        <p:txBody>
          <a:bodyPr/>
          <a:lstStyle/>
          <a:p>
            <a:r>
              <a:rPr lang="el" sz="2800" dirty="0">
                <a:latin typeface="Josefin Sans" pitchFamily="2" charset="0"/>
              </a:rPr>
              <a:t>ΕΠΙΚΟΙΝΩΝΙΑ</a:t>
            </a:r>
          </a:p>
        </p:txBody>
      </p:sp>
      <p:sp>
        <p:nvSpPr>
          <p:cNvPr id="7" name="Text Placeholder 6">
            <a:extLst>
              <a:ext uri="{FF2B5EF4-FFF2-40B4-BE49-F238E27FC236}">
                <a16:creationId xmlns:a16="http://schemas.microsoft.com/office/drawing/2014/main" id="{C6B676E5-F533-D140-8FD5-A7D303C3BEEE}"/>
              </a:ext>
            </a:extLst>
          </p:cNvPr>
          <p:cNvSpPr>
            <a:spLocks noGrp="1"/>
          </p:cNvSpPr>
          <p:nvPr>
            <p:ph type="body" sz="quarter" idx="23"/>
          </p:nvPr>
        </p:nvSpPr>
        <p:spPr/>
        <p:txBody>
          <a:bodyPr/>
          <a:lstStyle/>
          <a:p>
            <a:r>
              <a:rPr lang="el" sz="2800" dirty="0"/>
              <a:t>καταν</a:t>
            </a:r>
            <a:r>
              <a:rPr lang="el-GR" sz="2800" dirty="0" err="1"/>
              <a:t>όηση</a:t>
            </a:r>
            <a:endParaRPr lang="el" sz="2800" dirty="0"/>
          </a:p>
        </p:txBody>
      </p:sp>
      <p:sp>
        <p:nvSpPr>
          <p:cNvPr id="43" name="Text Placeholder 42">
            <a:extLst>
              <a:ext uri="{FF2B5EF4-FFF2-40B4-BE49-F238E27FC236}">
                <a16:creationId xmlns:a16="http://schemas.microsoft.com/office/drawing/2014/main" id="{B2A30C4C-DE3F-B145-BBC4-E7F98E70A0F1}"/>
              </a:ext>
            </a:extLst>
          </p:cNvPr>
          <p:cNvSpPr>
            <a:spLocks noGrp="1"/>
          </p:cNvSpPr>
          <p:nvPr>
            <p:ph type="body" sz="quarter" idx="24"/>
          </p:nvPr>
        </p:nvSpPr>
        <p:spPr>
          <a:xfrm>
            <a:off x="4483892" y="3234884"/>
            <a:ext cx="3292475" cy="589706"/>
          </a:xfrm>
        </p:spPr>
        <p:txBody>
          <a:bodyPr/>
          <a:lstStyle/>
          <a:p>
            <a:r>
              <a:rPr lang="el" sz="2800" dirty="0"/>
              <a:t>σχέση</a:t>
            </a:r>
          </a:p>
        </p:txBody>
      </p:sp>
      <p:sp>
        <p:nvSpPr>
          <p:cNvPr id="44" name="Text Placeholder 43">
            <a:extLst>
              <a:ext uri="{FF2B5EF4-FFF2-40B4-BE49-F238E27FC236}">
                <a16:creationId xmlns:a16="http://schemas.microsoft.com/office/drawing/2014/main" id="{6582B1CB-D702-0A41-8B22-3AE23C49B969}"/>
              </a:ext>
            </a:extLst>
          </p:cNvPr>
          <p:cNvSpPr>
            <a:spLocks noGrp="1"/>
          </p:cNvSpPr>
          <p:nvPr>
            <p:ph type="body" sz="quarter" idx="25"/>
          </p:nvPr>
        </p:nvSpPr>
        <p:spPr/>
        <p:txBody>
          <a:bodyPr/>
          <a:lstStyle/>
          <a:p>
            <a:r>
              <a:rPr lang="el" sz="2000" dirty="0"/>
              <a:t>συνεργασία</a:t>
            </a:r>
          </a:p>
        </p:txBody>
      </p:sp>
      <p:sp>
        <p:nvSpPr>
          <p:cNvPr id="47" name="Text Placeholder 46">
            <a:extLst>
              <a:ext uri="{FF2B5EF4-FFF2-40B4-BE49-F238E27FC236}">
                <a16:creationId xmlns:a16="http://schemas.microsoft.com/office/drawing/2014/main" id="{6506BB38-B999-8748-83BD-5538E567AA3A}"/>
              </a:ext>
            </a:extLst>
          </p:cNvPr>
          <p:cNvSpPr>
            <a:spLocks noGrp="1"/>
          </p:cNvSpPr>
          <p:nvPr>
            <p:ph type="body" sz="quarter" idx="26"/>
          </p:nvPr>
        </p:nvSpPr>
        <p:spPr>
          <a:xfrm>
            <a:off x="1461186" y="717070"/>
            <a:ext cx="3405520" cy="785651"/>
          </a:xfrm>
        </p:spPr>
        <p:txBody>
          <a:bodyPr>
            <a:normAutofit/>
          </a:bodyPr>
          <a:lstStyle/>
          <a:p>
            <a:r>
              <a:rPr lang="el" sz="1600" dirty="0"/>
              <a:t>Δυνατότητα πρόσβασης σε πληροφορίες για την υγεία</a:t>
            </a:r>
          </a:p>
        </p:txBody>
      </p:sp>
      <p:sp>
        <p:nvSpPr>
          <p:cNvPr id="48" name="Text Placeholder 47">
            <a:extLst>
              <a:ext uri="{FF2B5EF4-FFF2-40B4-BE49-F238E27FC236}">
                <a16:creationId xmlns:a16="http://schemas.microsoft.com/office/drawing/2014/main" id="{1CE2A133-15EC-7543-B303-F8697311B4FB}"/>
              </a:ext>
            </a:extLst>
          </p:cNvPr>
          <p:cNvSpPr>
            <a:spLocks noGrp="1"/>
          </p:cNvSpPr>
          <p:nvPr>
            <p:ph type="body" sz="quarter" idx="27"/>
          </p:nvPr>
        </p:nvSpPr>
        <p:spPr>
          <a:xfrm>
            <a:off x="943255" y="1709908"/>
            <a:ext cx="3405520" cy="684000"/>
          </a:xfrm>
        </p:spPr>
        <p:txBody>
          <a:bodyPr/>
          <a:lstStyle/>
          <a:p>
            <a:r>
              <a:rPr lang="el" sz="2800" dirty="0">
                <a:solidFill>
                  <a:srgbClr val="FFC652"/>
                </a:solidFill>
                <a:effectLst>
                  <a:outerShdw blurRad="38100" dist="38100" dir="2700000" algn="tl">
                    <a:srgbClr val="000000">
                      <a:alpha val="43137"/>
                    </a:srgbClr>
                  </a:outerShdw>
                </a:effectLst>
                <a:latin typeface="Josefin Sans" pitchFamily="2" charset="0"/>
              </a:rPr>
              <a:t>2.αξιολόγηση</a:t>
            </a:r>
          </a:p>
        </p:txBody>
      </p:sp>
      <p:sp>
        <p:nvSpPr>
          <p:cNvPr id="49" name="Text Placeholder 48">
            <a:extLst>
              <a:ext uri="{FF2B5EF4-FFF2-40B4-BE49-F238E27FC236}">
                <a16:creationId xmlns:a16="http://schemas.microsoft.com/office/drawing/2014/main" id="{0737B414-372C-344E-B843-4D1AABD6C622}"/>
              </a:ext>
            </a:extLst>
          </p:cNvPr>
          <p:cNvSpPr>
            <a:spLocks noGrp="1"/>
          </p:cNvSpPr>
          <p:nvPr>
            <p:ph type="body" sz="quarter" idx="28"/>
          </p:nvPr>
        </p:nvSpPr>
        <p:spPr>
          <a:xfrm>
            <a:off x="1902056" y="2430298"/>
            <a:ext cx="2446719" cy="952176"/>
          </a:xfrm>
        </p:spPr>
        <p:txBody>
          <a:bodyPr>
            <a:normAutofit/>
          </a:bodyPr>
          <a:lstStyle/>
          <a:p>
            <a:r>
              <a:rPr lang="el" sz="1600" dirty="0"/>
              <a:t>Ικανότητα ερμηνείας και αξιολόγησης πληροφοριών υγείας</a:t>
            </a:r>
          </a:p>
          <a:p>
            <a:endParaRPr lang="en-US" sz="1600" dirty="0"/>
          </a:p>
        </p:txBody>
      </p:sp>
      <p:sp>
        <p:nvSpPr>
          <p:cNvPr id="53" name="Text Placeholder 52">
            <a:extLst>
              <a:ext uri="{FF2B5EF4-FFF2-40B4-BE49-F238E27FC236}">
                <a16:creationId xmlns:a16="http://schemas.microsoft.com/office/drawing/2014/main" id="{42A0AAE6-85CA-8747-819A-E54975F3F624}"/>
              </a:ext>
            </a:extLst>
          </p:cNvPr>
          <p:cNvSpPr>
            <a:spLocks noGrp="1"/>
          </p:cNvSpPr>
          <p:nvPr>
            <p:ph type="body" sz="quarter" idx="29"/>
          </p:nvPr>
        </p:nvSpPr>
        <p:spPr>
          <a:xfrm>
            <a:off x="1349755" y="4056561"/>
            <a:ext cx="3405520" cy="684000"/>
          </a:xfrm>
        </p:spPr>
        <p:txBody>
          <a:bodyPr/>
          <a:lstStyle/>
          <a:p>
            <a:r>
              <a:rPr lang="el" sz="3200" dirty="0">
                <a:solidFill>
                  <a:srgbClr val="FFC652"/>
                </a:solidFill>
                <a:effectLst>
                  <a:outerShdw blurRad="38100" dist="38100" dir="2700000" algn="tl">
                    <a:srgbClr val="000000">
                      <a:alpha val="43137"/>
                    </a:srgbClr>
                  </a:outerShdw>
                </a:effectLst>
                <a:latin typeface="Josefin Sans" pitchFamily="2" charset="0"/>
              </a:rPr>
              <a:t>3.επικοινωνία</a:t>
            </a:r>
          </a:p>
        </p:txBody>
      </p:sp>
      <p:sp>
        <p:nvSpPr>
          <p:cNvPr id="55" name="Text Placeholder 54">
            <a:extLst>
              <a:ext uri="{FF2B5EF4-FFF2-40B4-BE49-F238E27FC236}">
                <a16:creationId xmlns:a16="http://schemas.microsoft.com/office/drawing/2014/main" id="{928A580F-2838-4246-A370-16192B20781E}"/>
              </a:ext>
            </a:extLst>
          </p:cNvPr>
          <p:cNvSpPr>
            <a:spLocks noGrp="1"/>
          </p:cNvSpPr>
          <p:nvPr>
            <p:ph type="body" sz="quarter" idx="30"/>
          </p:nvPr>
        </p:nvSpPr>
        <p:spPr>
          <a:xfrm>
            <a:off x="2380871" y="4698945"/>
            <a:ext cx="2374404" cy="952176"/>
          </a:xfrm>
        </p:spPr>
        <p:txBody>
          <a:bodyPr>
            <a:normAutofit fontScale="77500" lnSpcReduction="20000"/>
          </a:bodyPr>
          <a:lstStyle/>
          <a:p>
            <a:r>
              <a:rPr lang="el" dirty="0"/>
              <a:t>Ικανότητα λήψης τεκμηριωμένων αποφάσεων σχετικά με την υγειονομική περίθαλψη</a:t>
            </a:r>
          </a:p>
          <a:p>
            <a:endParaRPr lang="en-US" dirty="0"/>
          </a:p>
        </p:txBody>
      </p:sp>
      <p:sp>
        <p:nvSpPr>
          <p:cNvPr id="56" name="Text Placeholder 55">
            <a:extLst>
              <a:ext uri="{FF2B5EF4-FFF2-40B4-BE49-F238E27FC236}">
                <a16:creationId xmlns:a16="http://schemas.microsoft.com/office/drawing/2014/main" id="{07931386-691D-0547-B3EF-4AA975A432A1}"/>
              </a:ext>
            </a:extLst>
          </p:cNvPr>
          <p:cNvSpPr>
            <a:spLocks noGrp="1"/>
          </p:cNvSpPr>
          <p:nvPr>
            <p:ph type="body" sz="quarter" idx="31"/>
          </p:nvPr>
        </p:nvSpPr>
        <p:spPr>
          <a:xfrm>
            <a:off x="7213994" y="193338"/>
            <a:ext cx="3405520" cy="684000"/>
          </a:xfrm>
        </p:spPr>
        <p:txBody>
          <a:bodyPr/>
          <a:lstStyle/>
          <a:p>
            <a:r>
              <a:rPr lang="el" sz="2800" dirty="0">
                <a:solidFill>
                  <a:srgbClr val="FFC652"/>
                </a:solidFill>
                <a:effectLst>
                  <a:outerShdw blurRad="38100" dist="38100" dir="2700000" algn="tl">
                    <a:srgbClr val="000000">
                      <a:alpha val="43137"/>
                    </a:srgbClr>
                  </a:outerShdw>
                </a:effectLst>
                <a:latin typeface="Josefin Sans" pitchFamily="2" charset="0"/>
              </a:rPr>
              <a:t>4.κατα</a:t>
            </a:r>
            <a:r>
              <a:rPr lang="el-GR" sz="2800" dirty="0">
                <a:solidFill>
                  <a:srgbClr val="FFC652"/>
                </a:solidFill>
                <a:effectLst>
                  <a:outerShdw blurRad="38100" dist="38100" dir="2700000" algn="tl">
                    <a:srgbClr val="000000">
                      <a:alpha val="43137"/>
                    </a:srgbClr>
                  </a:outerShdw>
                </a:effectLst>
                <a:latin typeface="Josefin Sans" pitchFamily="2" charset="0"/>
              </a:rPr>
              <a:t>νόηση</a:t>
            </a:r>
            <a:endParaRPr lang="el" sz="2800" dirty="0">
              <a:solidFill>
                <a:srgbClr val="FFC652"/>
              </a:solidFill>
              <a:effectLst>
                <a:outerShdw blurRad="38100" dist="38100" dir="2700000" algn="tl">
                  <a:srgbClr val="000000">
                    <a:alpha val="43137"/>
                  </a:srgbClr>
                </a:outerShdw>
              </a:effectLst>
              <a:latin typeface="Josefin Sans" pitchFamily="2" charset="0"/>
            </a:endParaRPr>
          </a:p>
        </p:txBody>
      </p:sp>
      <p:sp>
        <p:nvSpPr>
          <p:cNvPr id="58" name="Text Placeholder 57">
            <a:extLst>
              <a:ext uri="{FF2B5EF4-FFF2-40B4-BE49-F238E27FC236}">
                <a16:creationId xmlns:a16="http://schemas.microsoft.com/office/drawing/2014/main" id="{C1221465-F84E-5043-B548-DA6111026754}"/>
              </a:ext>
            </a:extLst>
          </p:cNvPr>
          <p:cNvSpPr>
            <a:spLocks noGrp="1"/>
          </p:cNvSpPr>
          <p:nvPr>
            <p:ph type="body" sz="quarter" idx="32"/>
          </p:nvPr>
        </p:nvSpPr>
        <p:spPr>
          <a:xfrm>
            <a:off x="7345836" y="705452"/>
            <a:ext cx="2609250" cy="1023267"/>
          </a:xfrm>
        </p:spPr>
        <p:txBody>
          <a:bodyPr>
            <a:noAutofit/>
          </a:bodyPr>
          <a:lstStyle/>
          <a:p>
            <a:r>
              <a:rPr lang="el" sz="1600" dirty="0"/>
              <a:t>Ικανότητα εξαγωγής νοήματος από πληροφορίες υγείας</a:t>
            </a:r>
          </a:p>
          <a:p>
            <a:endParaRPr lang="en-US" sz="1600" dirty="0"/>
          </a:p>
        </p:txBody>
      </p:sp>
      <p:sp>
        <p:nvSpPr>
          <p:cNvPr id="59" name="Text Placeholder 58">
            <a:extLst>
              <a:ext uri="{FF2B5EF4-FFF2-40B4-BE49-F238E27FC236}">
                <a16:creationId xmlns:a16="http://schemas.microsoft.com/office/drawing/2014/main" id="{143135DD-1FC6-7A40-92C3-40E83280BE9B}"/>
              </a:ext>
            </a:extLst>
          </p:cNvPr>
          <p:cNvSpPr>
            <a:spLocks noGrp="1"/>
          </p:cNvSpPr>
          <p:nvPr>
            <p:ph type="body" sz="quarter" idx="33"/>
          </p:nvPr>
        </p:nvSpPr>
        <p:spPr>
          <a:xfrm>
            <a:off x="7843227" y="2243440"/>
            <a:ext cx="3405520" cy="684000"/>
          </a:xfrm>
        </p:spPr>
        <p:txBody>
          <a:bodyPr/>
          <a:lstStyle/>
          <a:p>
            <a:r>
              <a:rPr lang="el" sz="3200" dirty="0">
                <a:solidFill>
                  <a:srgbClr val="FFC652"/>
                </a:solidFill>
                <a:effectLst>
                  <a:outerShdw blurRad="38100" dist="38100" dir="2700000" algn="tl">
                    <a:srgbClr val="000000">
                      <a:alpha val="43137"/>
                    </a:srgbClr>
                  </a:outerShdw>
                </a:effectLst>
                <a:latin typeface="Josefin Sans" pitchFamily="2" charset="0"/>
              </a:rPr>
              <a:t>5.σχέση</a:t>
            </a:r>
          </a:p>
        </p:txBody>
      </p:sp>
      <p:sp>
        <p:nvSpPr>
          <p:cNvPr id="60" name="Text Placeholder 59">
            <a:extLst>
              <a:ext uri="{FF2B5EF4-FFF2-40B4-BE49-F238E27FC236}">
                <a16:creationId xmlns:a16="http://schemas.microsoft.com/office/drawing/2014/main" id="{ECF14442-59CF-A441-B53C-512218F7E70E}"/>
              </a:ext>
            </a:extLst>
          </p:cNvPr>
          <p:cNvSpPr>
            <a:spLocks noGrp="1"/>
          </p:cNvSpPr>
          <p:nvPr>
            <p:ph type="body" sz="quarter" idx="34"/>
          </p:nvPr>
        </p:nvSpPr>
        <p:spPr>
          <a:xfrm>
            <a:off x="7911484" y="2889125"/>
            <a:ext cx="2540991" cy="1023267"/>
          </a:xfrm>
        </p:spPr>
        <p:txBody>
          <a:bodyPr>
            <a:normAutofit/>
          </a:bodyPr>
          <a:lstStyle/>
          <a:p>
            <a:r>
              <a:rPr lang="el" sz="1600" dirty="0">
                <a:latin typeface="Josefin Sans" pitchFamily="2" charset="0"/>
              </a:rPr>
              <a:t>Σεβασμός, αξίες και προτιμήσεις</a:t>
            </a:r>
          </a:p>
          <a:p>
            <a:endParaRPr lang="en-US" sz="1600" dirty="0">
              <a:latin typeface="Josefin Sans" pitchFamily="2" charset="0"/>
            </a:endParaRPr>
          </a:p>
        </p:txBody>
      </p:sp>
      <p:sp>
        <p:nvSpPr>
          <p:cNvPr id="68" name="Text Placeholder 67">
            <a:extLst>
              <a:ext uri="{FF2B5EF4-FFF2-40B4-BE49-F238E27FC236}">
                <a16:creationId xmlns:a16="http://schemas.microsoft.com/office/drawing/2014/main" id="{0CDEA0AA-389A-0546-AEBE-7D06156E551A}"/>
              </a:ext>
            </a:extLst>
          </p:cNvPr>
          <p:cNvSpPr>
            <a:spLocks noGrp="1"/>
          </p:cNvSpPr>
          <p:nvPr>
            <p:ph type="body" sz="quarter" idx="35"/>
          </p:nvPr>
        </p:nvSpPr>
        <p:spPr>
          <a:xfrm>
            <a:off x="7337110" y="3947677"/>
            <a:ext cx="3405520" cy="684000"/>
          </a:xfrm>
        </p:spPr>
        <p:txBody>
          <a:bodyPr/>
          <a:lstStyle/>
          <a:p>
            <a:r>
              <a:rPr lang="el" sz="2800" dirty="0">
                <a:solidFill>
                  <a:srgbClr val="FFC652"/>
                </a:solidFill>
                <a:effectLst>
                  <a:outerShdw blurRad="38100" dist="38100" dir="2700000" algn="tl">
                    <a:srgbClr val="000000">
                      <a:alpha val="43137"/>
                    </a:srgbClr>
                  </a:outerShdw>
                </a:effectLst>
                <a:latin typeface="Josefin Sans" pitchFamily="2" charset="0"/>
              </a:rPr>
              <a:t>6. συνεργασία</a:t>
            </a:r>
          </a:p>
        </p:txBody>
      </p:sp>
      <p:sp>
        <p:nvSpPr>
          <p:cNvPr id="69" name="Text Placeholder 68">
            <a:extLst>
              <a:ext uri="{FF2B5EF4-FFF2-40B4-BE49-F238E27FC236}">
                <a16:creationId xmlns:a16="http://schemas.microsoft.com/office/drawing/2014/main" id="{865439FD-5E63-BF45-9736-25E19493588D}"/>
              </a:ext>
            </a:extLst>
          </p:cNvPr>
          <p:cNvSpPr>
            <a:spLocks noGrp="1"/>
          </p:cNvSpPr>
          <p:nvPr>
            <p:ph type="body" sz="quarter" idx="36"/>
          </p:nvPr>
        </p:nvSpPr>
        <p:spPr>
          <a:xfrm>
            <a:off x="7436727" y="4593925"/>
            <a:ext cx="2037618" cy="785651"/>
          </a:xfrm>
        </p:spPr>
        <p:txBody>
          <a:bodyPr>
            <a:noAutofit/>
          </a:bodyPr>
          <a:lstStyle/>
          <a:p>
            <a:r>
              <a:rPr lang="el" sz="1800" dirty="0"/>
              <a:t>Υποστήριξη από ομοτίμους στην εκπαίδευση</a:t>
            </a:r>
          </a:p>
          <a:p>
            <a:endParaRPr lang="en-US" sz="1800" dirty="0"/>
          </a:p>
        </p:txBody>
      </p:sp>
      <p:sp>
        <p:nvSpPr>
          <p:cNvPr id="2" name="TextBox 1">
            <a:extLst>
              <a:ext uri="{FF2B5EF4-FFF2-40B4-BE49-F238E27FC236}">
                <a16:creationId xmlns:a16="http://schemas.microsoft.com/office/drawing/2014/main" id="{1043B9EE-A3B5-1FC6-2A67-BC65E71F9E1F}"/>
              </a:ext>
            </a:extLst>
          </p:cNvPr>
          <p:cNvSpPr txBox="1"/>
          <p:nvPr/>
        </p:nvSpPr>
        <p:spPr>
          <a:xfrm>
            <a:off x="9882" y="435513"/>
            <a:ext cx="1888761" cy="5893921"/>
          </a:xfrm>
          <a:prstGeom prst="rect">
            <a:avLst/>
          </a:prstGeom>
          <a:noFill/>
        </p:spPr>
        <p:txBody>
          <a:bodyPr wrap="square" rtlCol="0">
            <a:spAutoFit/>
          </a:bodyPr>
          <a:lstStyle/>
          <a:p>
            <a:r>
              <a:rPr lang="el" sz="1300" dirty="0">
                <a:solidFill>
                  <a:srgbClr val="51A9BA"/>
                </a:solidFill>
                <a:effectLst/>
                <a:latin typeface="Josefin Sans" pitchFamily="2" charset="0"/>
                <a:ea typeface="Calibri" panose="020F0502020204030204" pitchFamily="34" charset="0"/>
                <a:cs typeface="Calibri" panose="020F0502020204030204" pitchFamily="34" charset="0"/>
              </a:rPr>
              <a:t>Ο γραμματισμός προσωπικής υγείας αναφέρεται στην ικανότητα ενός ατόμου να εντοπίζει, να κατανοεί και να εφαρμόζει πληροφορίες και υπηρεσίες για να ενημερώνει αποφάσεις και επιλογές πο σχετίζονται με την υγεία για τον εαυτό του και τους γύρω του.</a:t>
            </a:r>
          </a:p>
          <a:p>
            <a:endParaRPr lang="en-US" sz="1300" dirty="0">
              <a:solidFill>
                <a:srgbClr val="51A9BA"/>
              </a:solidFill>
              <a:latin typeface="Josefin Sans" pitchFamily="2" charset="0"/>
              <a:ea typeface="Calibri" panose="020F0502020204030204" pitchFamily="34" charset="0"/>
              <a:cs typeface="Calibri" panose="020F0502020204030204" pitchFamily="34" charset="0"/>
            </a:endParaRPr>
          </a:p>
          <a:p>
            <a:endParaRPr lang="en-US" sz="1300" dirty="0">
              <a:solidFill>
                <a:srgbClr val="51A9BA"/>
              </a:solidFill>
              <a:effectLst/>
              <a:latin typeface="Josefin Sans" pitchFamily="2" charset="0"/>
              <a:ea typeface="Calibri" panose="020F0502020204030204" pitchFamily="34" charset="0"/>
              <a:cs typeface="Calibri" panose="020F0502020204030204" pitchFamily="34" charset="0"/>
            </a:endParaRPr>
          </a:p>
          <a:p>
            <a:r>
              <a:rPr lang="el" sz="1300" dirty="0">
                <a:solidFill>
                  <a:srgbClr val="51A9BA"/>
                </a:solidFill>
                <a:effectLst/>
                <a:latin typeface="Josefin Sans" pitchFamily="2" charset="0"/>
                <a:ea typeface="Calibri" panose="020F0502020204030204" pitchFamily="34" charset="0"/>
                <a:cs typeface="Calibri" panose="020F0502020204030204" pitchFamily="34" charset="0"/>
              </a:rPr>
              <a:t>Η κατανόηση των οδηγιών συνταγογράφησης, των οδηγιών του γιατρού και των εντύπων συγκατάθεσης και η ικανότητα πλοήγησης στο περίπλοκο σύστημα υγειονομικής περίθαλψης είναι όλα παραδείγματα προσωπικής παιδείας για την υγεία.</a:t>
            </a:r>
            <a:endParaRPr lang="en-US" sz="1300" dirty="0">
              <a:solidFill>
                <a:srgbClr val="51A9BA"/>
              </a:solidFill>
              <a:effectLst/>
              <a:latin typeface="Josefin Sans" pitchFamily="2" charset="0"/>
              <a:ea typeface="Calibri" panose="020F0502020204030204" pitchFamily="34" charset="0"/>
              <a:cs typeface="Arial" panose="020B0604020202020204" pitchFamily="34" charset="0"/>
            </a:endParaRPr>
          </a:p>
          <a:p>
            <a:endParaRPr lang="en-GB" sz="1300" dirty="0"/>
          </a:p>
        </p:txBody>
      </p:sp>
      <p:sp>
        <p:nvSpPr>
          <p:cNvPr id="8" name="TextBox 7">
            <a:extLst>
              <a:ext uri="{FF2B5EF4-FFF2-40B4-BE49-F238E27FC236}">
                <a16:creationId xmlns:a16="http://schemas.microsoft.com/office/drawing/2014/main" id="{E9C62898-36F3-3FBB-14E3-FEBF1F63097E}"/>
              </a:ext>
            </a:extLst>
          </p:cNvPr>
          <p:cNvSpPr txBox="1"/>
          <p:nvPr/>
        </p:nvSpPr>
        <p:spPr>
          <a:xfrm>
            <a:off x="10369770" y="196016"/>
            <a:ext cx="1653915" cy="5539978"/>
          </a:xfrm>
          <a:prstGeom prst="rect">
            <a:avLst/>
          </a:prstGeom>
          <a:noFill/>
        </p:spPr>
        <p:txBody>
          <a:bodyPr wrap="square" rtlCol="0">
            <a:spAutoFit/>
          </a:bodyPr>
          <a:lstStyle/>
          <a:p>
            <a:r>
              <a:rPr lang="el" sz="1400" dirty="0">
                <a:solidFill>
                  <a:srgbClr val="51A9BA"/>
                </a:solidFill>
                <a:effectLst/>
                <a:latin typeface="Josefin Sans" pitchFamily="2" charset="0"/>
                <a:ea typeface="Calibri" panose="020F0502020204030204" pitchFamily="34" charset="0"/>
                <a:cs typeface="Calibri" panose="020F0502020204030204" pitchFamily="34" charset="0"/>
              </a:rPr>
              <a:t>Αντί να κατανοείτε απλώς τις πληροφορίες για την υγεία, δώστε έμφαση στην ικανότητα των ανθρώπων να τις χρησιμοποιούν.</a:t>
            </a:r>
          </a:p>
          <a:p>
            <a:endParaRPr lang="en-US" sz="1400" dirty="0">
              <a:solidFill>
                <a:srgbClr val="51A9BA"/>
              </a:solidFill>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r>
              <a:rPr lang="el" sz="1400" dirty="0">
                <a:solidFill>
                  <a:srgbClr val="51A9BA"/>
                </a:solidFill>
                <a:effectLst/>
                <a:latin typeface="Josefin Sans" pitchFamily="2" charset="0"/>
                <a:ea typeface="Calibri" panose="020F0502020204030204" pitchFamily="34" charset="0"/>
                <a:cs typeface="Calibri" panose="020F0502020204030204" pitchFamily="34" charset="0"/>
              </a:rPr>
              <a:t>Επικεντρωθείτε στην ικανότητα λήψης</a:t>
            </a:r>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 </a:t>
            </a:r>
            <a:r>
              <a:rPr lang="el" sz="1400" dirty="0">
                <a:solidFill>
                  <a:srgbClr val="51A9BA"/>
                </a:solidFill>
                <a:effectLst/>
                <a:latin typeface="Josefin Sans" pitchFamily="2" charset="0"/>
                <a:ea typeface="Calibri" panose="020F0502020204030204" pitchFamily="34" charset="0"/>
                <a:cs typeface="Calibri" panose="020F0502020204030204" pitchFamily="34" charset="0"/>
              </a:rPr>
              <a:t>«κατάλληλων» αποφάσεων.</a:t>
            </a:r>
          </a:p>
          <a:p>
            <a:endParaRPr lang="en-US" sz="1400" dirty="0">
              <a:solidFill>
                <a:srgbClr val="51A9BA"/>
              </a:solidFill>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r>
              <a:rPr lang="el" sz="1400" dirty="0">
                <a:solidFill>
                  <a:srgbClr val="51A9BA"/>
                </a:solidFill>
                <a:effectLst/>
                <a:latin typeface="Josefin Sans" pitchFamily="2" charset="0"/>
                <a:ea typeface="Calibri" panose="020F0502020204030204" pitchFamily="34" charset="0"/>
                <a:cs typeface="Calibri" panose="020F0502020204030204" pitchFamily="34" charset="0"/>
              </a:rPr>
              <a:t>Αναγνωρίστε ότι είναι ευθύνη των οργανισμών να προσδιορίσουν τον αλφαβητισμό στον τομέα της υγείας.</a:t>
            </a:r>
            <a:endParaRPr lang="en-US" sz="1400" dirty="0">
              <a:solidFill>
                <a:srgbClr val="51A9BA"/>
              </a:solidFill>
              <a:effectLst/>
              <a:latin typeface="Josefin Sans" pitchFamily="2" charset="0"/>
              <a:ea typeface="Calibri" panose="020F0502020204030204" pitchFamily="34" charset="0"/>
              <a:cs typeface="Arial" panose="020B0604020202020204" pitchFamily="34" charset="0"/>
            </a:endParaRPr>
          </a:p>
          <a:p>
            <a:endParaRPr lang="en-GB" dirty="0"/>
          </a:p>
        </p:txBody>
      </p:sp>
      <p:sp>
        <p:nvSpPr>
          <p:cNvPr id="9" name="Text Placeholder 8">
            <a:extLst>
              <a:ext uri="{FF2B5EF4-FFF2-40B4-BE49-F238E27FC236}">
                <a16:creationId xmlns:a16="http://schemas.microsoft.com/office/drawing/2014/main" id="{D96C3A3A-726F-C569-1796-9FF080FAF436}"/>
              </a:ext>
            </a:extLst>
          </p:cNvPr>
          <p:cNvSpPr>
            <a:spLocks noGrp="1"/>
          </p:cNvSpPr>
          <p:nvPr>
            <p:ph type="body" sz="quarter" idx="20"/>
          </p:nvPr>
        </p:nvSpPr>
        <p:spPr/>
        <p:txBody>
          <a:bodyPr/>
          <a:lstStyle/>
          <a:p>
            <a:r>
              <a:rPr lang="el" sz="2400" dirty="0"/>
              <a:t>Πρόσβαση</a:t>
            </a:r>
          </a:p>
        </p:txBody>
      </p:sp>
      <p:sp>
        <p:nvSpPr>
          <p:cNvPr id="10" name="TextBox 9">
            <a:extLst>
              <a:ext uri="{FF2B5EF4-FFF2-40B4-BE49-F238E27FC236}">
                <a16:creationId xmlns:a16="http://schemas.microsoft.com/office/drawing/2014/main" id="{5FE0ACDF-0BA1-BD82-089F-6AE386C499B7}"/>
              </a:ext>
            </a:extLst>
          </p:cNvPr>
          <p:cNvSpPr txBox="1"/>
          <p:nvPr/>
        </p:nvSpPr>
        <p:spPr>
          <a:xfrm>
            <a:off x="2058458" y="5971949"/>
            <a:ext cx="9725411" cy="1107996"/>
          </a:xfrm>
          <a:prstGeom prst="rect">
            <a:avLst/>
          </a:prstGeom>
          <a:noFill/>
        </p:spPr>
        <p:txBody>
          <a:bodyPr wrap="square" rtlCol="0">
            <a:spAutoFit/>
          </a:bodyPr>
          <a:lstStyle/>
          <a:p>
            <a:r>
              <a:rPr lang="el" sz="2800" b="1" dirty="0">
                <a:solidFill>
                  <a:srgbClr val="FFC652"/>
                </a:solidFill>
                <a:effectLst>
                  <a:outerShdw blurRad="38100" dist="38100" dir="2700000" algn="tl">
                    <a:srgbClr val="000000">
                      <a:alpha val="43137"/>
                    </a:srgbClr>
                  </a:outerShdw>
                </a:effectLst>
                <a:latin typeface="Josefin Sans" pitchFamily="2" charset="0"/>
                <a:cs typeface="Amatic SC" panose="00000500000000000000" pitchFamily="2" charset="-79"/>
              </a:rPr>
              <a:t>7.κατανόηση- </a:t>
            </a:r>
            <a:r>
              <a:rPr lang="el" sz="1600" dirty="0">
                <a:latin typeface="Josefin Sans" pitchFamily="2" charset="0"/>
                <a:cs typeface="Amatic SC" panose="00000500000000000000" pitchFamily="2" charset="-79"/>
              </a:rPr>
              <a:t>εύκολη πλοήγηση, σαφής διάλογος &amp; τεχνολογία</a:t>
            </a:r>
          </a:p>
          <a:p>
            <a:endParaRPr lang="en-GB" sz="800" dirty="0">
              <a:latin typeface="Josefin Sans" pitchFamily="2" charset="0"/>
              <a:cs typeface="Amatic SC" panose="00000500000000000000" pitchFamily="2" charset="-79"/>
            </a:endParaRPr>
          </a:p>
          <a:p>
            <a:r>
              <a:rPr lang="el" sz="1000" dirty="0">
                <a:effectLst/>
                <a:latin typeface="Josefin Sans" pitchFamily="2" charset="0"/>
                <a:ea typeface="Calibri" panose="020F0502020204030204" pitchFamily="34" charset="0"/>
                <a:cs typeface="Arial" panose="020B0604020202020204" pitchFamily="34" charset="0"/>
              </a:rPr>
              <a:t>( </a:t>
            </a:r>
            <a:r>
              <a:rPr lang="el" sz="1000" u="sng" dirty="0">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http://www.institute.nhs.uk/quality_and_service_improvement_ tools/ </a:t>
            </a:r>
            <a:r>
              <a:rPr lang="el" sz="1000" u="sng" dirty="0" err="1">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quality_and_service_improvement_tools </a:t>
            </a:r>
            <a:r>
              <a:rPr lang="el" sz="1000" u="sng" dirty="0">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l" sz="1000" u="sng" dirty="0" err="1">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plan_do_study_act </a:t>
            </a:r>
            <a:r>
              <a:rPr lang="el" sz="1000" u="sng" dirty="0">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html#sthash.l4V6VaYd.dpuf </a:t>
            </a:r>
            <a:r>
              <a:rPr lang="el" sz="1000" dirty="0">
                <a:effectLst/>
                <a:latin typeface="Josefin Sans" pitchFamily="2" charset="0"/>
                <a:ea typeface="Calibri" panose="020F0502020204030204" pitchFamily="34" charset="0"/>
                <a:cs typeface="Arial" panose="020B0604020202020204" pitchFamily="34" charset="0"/>
              </a:rPr>
              <a:t>)</a:t>
            </a:r>
          </a:p>
          <a:p>
            <a:r>
              <a:rPr lang="el" sz="2000" dirty="0">
                <a:latin typeface="Josefin Sans" pitchFamily="2" charset="0"/>
                <a:cs typeface="Amatic SC" panose="00000500000000000000" pitchFamily="2" charset="-79"/>
              </a:rPr>
              <a:t> </a:t>
            </a:r>
          </a:p>
        </p:txBody>
      </p:sp>
    </p:spTree>
    <p:extLst>
      <p:ext uri="{BB962C8B-B14F-4D97-AF65-F5344CB8AC3E}">
        <p14:creationId xmlns:p14="http://schemas.microsoft.com/office/powerpoint/2010/main" val="12345589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a:xfrm>
            <a:off x="44630" y="94370"/>
            <a:ext cx="12178506" cy="1436750"/>
          </a:xfrm>
        </p:spPr>
        <p:txBody>
          <a:bodyPr/>
          <a:lstStyle/>
          <a:p>
            <a:r>
              <a:rPr lang="el" sz="3200" dirty="0">
                <a:effectLst>
                  <a:outerShdw blurRad="38100" dist="38100" dir="2700000" algn="tl">
                    <a:srgbClr val="000000">
                      <a:alpha val="43137"/>
                    </a:srgbClr>
                  </a:outerShdw>
                </a:effectLst>
                <a:latin typeface="Josefin Sans" pitchFamily="2" charset="0"/>
              </a:rPr>
              <a:t>Παράγοντες που συμβάλλουν στον </a:t>
            </a:r>
            <a:r>
              <a:rPr lang="el-GR" sz="3200" dirty="0" err="1">
                <a:effectLst>
                  <a:outerShdw blurRad="38100" dist="38100" dir="2700000" algn="tl">
                    <a:srgbClr val="000000">
                      <a:alpha val="43137"/>
                    </a:srgbClr>
                  </a:outerShdw>
                </a:effectLst>
                <a:latin typeface="Josefin Sans" pitchFamily="2" charset="0"/>
              </a:rPr>
              <a:t>Γραμματισμό</a:t>
            </a:r>
            <a:r>
              <a:rPr lang="el" sz="3200" dirty="0">
                <a:effectLst>
                  <a:outerShdw blurRad="38100" dist="38100" dir="2700000" algn="tl">
                    <a:srgbClr val="000000">
                      <a:alpha val="43137"/>
                    </a:srgbClr>
                  </a:outerShdw>
                </a:effectLst>
                <a:latin typeface="Josefin Sans" pitchFamily="2" charset="0"/>
              </a:rPr>
              <a:t> Υγείας</a:t>
            </a:r>
          </a:p>
          <a:p>
            <a:r>
              <a:rPr lang="el" sz="500" b="0" i="1" u="none" strike="noStrike" dirty="0">
                <a:solidFill>
                  <a:schemeClr val="tx1"/>
                </a:solidFill>
                <a:effectLst/>
                <a:latin typeface="Josefin Sans" pitchFamily="2" charset="0"/>
              </a:rPr>
              <a:t>("Health Literacy" </a:t>
            </a:r>
            <a:r>
              <a:rPr lang="el" sz="500" b="0" i="1" dirty="0">
                <a:solidFill>
                  <a:schemeClr val="tx1"/>
                </a:solidFill>
                <a:effectLst/>
                <a:latin typeface="Josefin Sans" pitchFamily="2" charset="0"/>
              </a:rPr>
              <a:t>. National Institutes of Health (NIH). 2015-05-08. Ανακτήθηκε 2020-04-30.)</a:t>
            </a:r>
          </a:p>
          <a:p>
            <a:r>
              <a:rPr lang="el" sz="500" b="0" i="1" u="none" strike="noStrike" dirty="0">
                <a:solidFill>
                  <a:schemeClr val="tx1"/>
                </a:solidFill>
                <a:effectLst/>
                <a:latin typeface="Josefin Sans" pitchFamily="2" charset="0"/>
              </a:rPr>
              <a:t>("Health Literacy" </a:t>
            </a:r>
            <a:r>
              <a:rPr lang="el" sz="500" b="0" i="1" dirty="0">
                <a:solidFill>
                  <a:schemeClr val="tx1"/>
                </a:solidFill>
                <a:effectLst/>
                <a:latin typeface="Josefin Sans" pitchFamily="2" charset="0"/>
              </a:rPr>
              <a:t>. Επίσημος ιστότοπος της Υπηρεσίας Πόρων &amp; Υπηρεσιών Υγείας των ΗΠΑ. 2017-03-31. Ανακτήθηκε 2020-04-30.)</a:t>
            </a:r>
          </a:p>
          <a:p>
            <a:endParaRPr lang="en-US" sz="500" dirty="0">
              <a:latin typeface="Josefin Sans" pitchFamily="2" charset="0"/>
            </a:endParaRPr>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a:xfrm>
            <a:off x="518064" y="2692786"/>
            <a:ext cx="1679865" cy="756605"/>
          </a:xfrm>
        </p:spPr>
        <p:txBody>
          <a:bodyPr/>
          <a:lstStyle/>
          <a:p>
            <a:r>
              <a:rPr lang="el" sz="2000" dirty="0"/>
              <a:t>Παράγοντας Α</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594101" y="5570255"/>
            <a:ext cx="1447765" cy="756605"/>
          </a:xfrm>
        </p:spPr>
        <p:txBody>
          <a:bodyPr/>
          <a:lstStyle/>
          <a:p>
            <a:r>
              <a:rPr lang="el" sz="1800" dirty="0">
                <a:latin typeface="Josefin Sans" pitchFamily="2" charset="0"/>
              </a:rPr>
              <a:t>Επίπεδο αγωγής υγείας</a:t>
            </a: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072322" y="5602048"/>
            <a:ext cx="1679865" cy="952627"/>
          </a:xfrm>
        </p:spPr>
        <p:txBody>
          <a:bodyPr/>
          <a:lstStyle/>
          <a:p>
            <a:r>
              <a:rPr lang="el" sz="1400" dirty="0">
                <a:latin typeface="Josefin Sans" pitchFamily="2" charset="0"/>
              </a:rPr>
              <a:t>Αναγνωσιμότητα κειμένου</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469880" y="5595965"/>
            <a:ext cx="1705706" cy="947268"/>
          </a:xfrm>
        </p:spPr>
        <p:txBody>
          <a:bodyPr/>
          <a:lstStyle/>
          <a:p>
            <a:r>
              <a:rPr lang="el" sz="1600" dirty="0"/>
              <a:t>Η τρέχουσα κατάσταση της υγείας του ατόμου</a:t>
            </a: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175586" y="5584523"/>
            <a:ext cx="1931196" cy="1273477"/>
          </a:xfrm>
        </p:spPr>
        <p:txBody>
          <a:bodyPr/>
          <a:lstStyle/>
          <a:p>
            <a:r>
              <a:rPr lang="el" sz="1800" dirty="0">
                <a:latin typeface="Josefin Sans" pitchFamily="2" charset="0"/>
              </a:rPr>
              <a:t>Απλ</a:t>
            </a:r>
            <a:r>
              <a:rPr lang="el-GR" sz="1800" dirty="0">
                <a:latin typeface="Josefin Sans" pitchFamily="2" charset="0"/>
              </a:rPr>
              <a:t>ή</a:t>
            </a:r>
            <a:endParaRPr lang="el" sz="1800" dirty="0">
              <a:latin typeface="Josefin Sans" pitchFamily="2" charset="0"/>
            </a:endParaRPr>
          </a:p>
          <a:p>
            <a:r>
              <a:rPr lang="el" sz="1800" dirty="0">
                <a:latin typeface="Josefin Sans" pitchFamily="2" charset="0"/>
              </a:rPr>
              <a:t>Γλώσσα</a:t>
            </a: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6953731" y="5570256"/>
            <a:ext cx="1858757" cy="756605"/>
          </a:xfrm>
        </p:spPr>
        <p:txBody>
          <a:bodyPr/>
          <a:lstStyle/>
          <a:p>
            <a:r>
              <a:rPr lang="el" sz="1600" dirty="0">
                <a:latin typeface="Josefin Sans" pitchFamily="2" charset="0"/>
              </a:rPr>
              <a:t>Πολιτισμική καταλληλότητα</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08719" y="5584523"/>
            <a:ext cx="1705706" cy="1130348"/>
          </a:xfrm>
        </p:spPr>
        <p:txBody>
          <a:bodyPr/>
          <a:lstStyle/>
          <a:p>
            <a:r>
              <a:rPr lang="el" sz="1200" dirty="0">
                <a:latin typeface="Josefin Sans" pitchFamily="2" charset="0"/>
              </a:rPr>
              <a:t>Χρήση εικονογραφήσεων</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266218" y="5584523"/>
            <a:ext cx="1858757" cy="1130348"/>
          </a:xfrm>
        </p:spPr>
        <p:txBody>
          <a:bodyPr/>
          <a:lstStyle/>
          <a:p>
            <a:r>
              <a:rPr lang="el" sz="1600" dirty="0">
                <a:latin typeface="Josefin Sans" pitchFamily="2" charset="0"/>
              </a:rPr>
              <a:t>Το άγχος μπορεί να εμποδίσει την κατανόηση</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 name="Text Placeholder 54">
            <a:extLst>
              <a:ext uri="{FF2B5EF4-FFF2-40B4-BE49-F238E27FC236}">
                <a16:creationId xmlns:a16="http://schemas.microsoft.com/office/drawing/2014/main" id="{C6BFEF10-3D6D-F151-2E07-42BEE0D0FD16}"/>
              </a:ext>
            </a:extLst>
          </p:cNvPr>
          <p:cNvSpPr txBox="1">
            <a:spLocks/>
          </p:cNvSpPr>
          <p:nvPr/>
        </p:nvSpPr>
        <p:spPr bwMode="auto">
          <a:xfrm>
            <a:off x="2041866" y="2157527"/>
            <a:ext cx="1679865" cy="7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34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 sz="2000" dirty="0"/>
              <a:t>Παράγοντας Β</a:t>
            </a:r>
          </a:p>
        </p:txBody>
      </p:sp>
      <p:sp>
        <p:nvSpPr>
          <p:cNvPr id="5" name="Text Placeholder 54">
            <a:extLst>
              <a:ext uri="{FF2B5EF4-FFF2-40B4-BE49-F238E27FC236}">
                <a16:creationId xmlns:a16="http://schemas.microsoft.com/office/drawing/2014/main" id="{FC5D873E-3AEB-2A49-3EF7-A012244CDED9}"/>
              </a:ext>
            </a:extLst>
          </p:cNvPr>
          <p:cNvSpPr txBox="1">
            <a:spLocks/>
          </p:cNvSpPr>
          <p:nvPr/>
        </p:nvSpPr>
        <p:spPr bwMode="auto">
          <a:xfrm>
            <a:off x="3662161" y="2848829"/>
            <a:ext cx="1679865" cy="7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34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 sz="2000" dirty="0"/>
              <a:t>Παράγοντας Γ</a:t>
            </a:r>
          </a:p>
        </p:txBody>
      </p:sp>
      <p:sp>
        <p:nvSpPr>
          <p:cNvPr id="7" name="Text Placeholder 54">
            <a:extLst>
              <a:ext uri="{FF2B5EF4-FFF2-40B4-BE49-F238E27FC236}">
                <a16:creationId xmlns:a16="http://schemas.microsoft.com/office/drawing/2014/main" id="{31EE288B-166D-E8B5-AA03-F011BEE388B3}"/>
              </a:ext>
            </a:extLst>
          </p:cNvPr>
          <p:cNvSpPr txBox="1">
            <a:spLocks/>
          </p:cNvSpPr>
          <p:nvPr/>
        </p:nvSpPr>
        <p:spPr bwMode="auto">
          <a:xfrm>
            <a:off x="5248129" y="2136041"/>
            <a:ext cx="1679865" cy="7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34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 sz="2000" dirty="0">
                <a:latin typeface="Josefin Sans" pitchFamily="2" charset="0"/>
              </a:rPr>
              <a:t>Παράγοντας Δ</a:t>
            </a:r>
          </a:p>
        </p:txBody>
      </p:sp>
      <p:sp>
        <p:nvSpPr>
          <p:cNvPr id="11" name="Text Placeholder 54">
            <a:extLst>
              <a:ext uri="{FF2B5EF4-FFF2-40B4-BE49-F238E27FC236}">
                <a16:creationId xmlns:a16="http://schemas.microsoft.com/office/drawing/2014/main" id="{AF2694E9-A0D9-A84B-7AC1-5E60EA4E3DE5}"/>
              </a:ext>
            </a:extLst>
          </p:cNvPr>
          <p:cNvSpPr txBox="1">
            <a:spLocks/>
          </p:cNvSpPr>
          <p:nvPr/>
        </p:nvSpPr>
        <p:spPr bwMode="auto">
          <a:xfrm>
            <a:off x="6849976" y="2892646"/>
            <a:ext cx="1679865" cy="7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34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 sz="2000" dirty="0"/>
              <a:t>Παράγοντας Ε</a:t>
            </a:r>
          </a:p>
        </p:txBody>
      </p:sp>
      <p:sp>
        <p:nvSpPr>
          <p:cNvPr id="12" name="Text Placeholder 54">
            <a:extLst>
              <a:ext uri="{FF2B5EF4-FFF2-40B4-BE49-F238E27FC236}">
                <a16:creationId xmlns:a16="http://schemas.microsoft.com/office/drawing/2014/main" id="{ABE410F4-211D-A867-EADC-3C7BFD3FF1AF}"/>
              </a:ext>
            </a:extLst>
          </p:cNvPr>
          <p:cNvSpPr txBox="1">
            <a:spLocks/>
          </p:cNvSpPr>
          <p:nvPr/>
        </p:nvSpPr>
        <p:spPr bwMode="auto">
          <a:xfrm>
            <a:off x="8357926" y="2136040"/>
            <a:ext cx="1679865" cy="7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34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 sz="2000" dirty="0">
                <a:latin typeface="Josefin Sans" pitchFamily="2" charset="0"/>
              </a:rPr>
              <a:t>Παράγοντας ΣΤ</a:t>
            </a:r>
          </a:p>
        </p:txBody>
      </p:sp>
      <p:sp>
        <p:nvSpPr>
          <p:cNvPr id="13" name="Text Placeholder 54">
            <a:extLst>
              <a:ext uri="{FF2B5EF4-FFF2-40B4-BE49-F238E27FC236}">
                <a16:creationId xmlns:a16="http://schemas.microsoft.com/office/drawing/2014/main" id="{93E06461-0849-7E73-E81D-C4ACC5C420DD}"/>
              </a:ext>
            </a:extLst>
          </p:cNvPr>
          <p:cNvSpPr txBox="1">
            <a:spLocks/>
          </p:cNvSpPr>
          <p:nvPr/>
        </p:nvSpPr>
        <p:spPr bwMode="auto">
          <a:xfrm>
            <a:off x="9959773" y="2767480"/>
            <a:ext cx="1679865" cy="7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34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 sz="2000" dirty="0"/>
              <a:t>Παράγοντας Ζ</a:t>
            </a:r>
          </a:p>
        </p:txBody>
      </p:sp>
    </p:spTree>
    <p:extLst>
      <p:ext uri="{BB962C8B-B14F-4D97-AF65-F5344CB8AC3E}">
        <p14:creationId xmlns:p14="http://schemas.microsoft.com/office/powerpoint/2010/main" val="24694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D65E86-EF13-A046-BFD3-B9B89E50FA4E}"/>
              </a:ext>
            </a:extLst>
          </p:cNvPr>
          <p:cNvSpPr>
            <a:spLocks noGrp="1"/>
          </p:cNvSpPr>
          <p:nvPr>
            <p:ph type="body" sz="quarter" idx="16"/>
          </p:nvPr>
        </p:nvSpPr>
        <p:spPr>
          <a:xfrm>
            <a:off x="415925" y="1918565"/>
            <a:ext cx="7718578" cy="3624549"/>
          </a:xfrm>
        </p:spPr>
        <p:txBody>
          <a:bodyPr>
            <a:noAutofit/>
          </a:bodyPr>
          <a:lstStyle/>
          <a:p>
            <a:pPr>
              <a:lnSpc>
                <a:spcPct val="170000"/>
              </a:lnSpc>
              <a:spcAft>
                <a:spcPts val="800"/>
              </a:spcAft>
            </a:pPr>
            <a:r>
              <a:rPr lang="el" sz="2400" b="1" dirty="0">
                <a:effectLst/>
                <a:latin typeface="Arial" panose="020B0604020202020204" pitchFamily="34" charset="0"/>
                <a:ea typeface="Calibri" panose="020F0502020204030204" pitchFamily="34" charset="0"/>
                <a:cs typeface="Arial" panose="020B0604020202020204" pitchFamily="34" charset="0"/>
              </a:rPr>
              <a:t>Τι είναι η Κοινωνική Συνταγογράφηση;</a:t>
            </a:r>
          </a:p>
          <a:p>
            <a:pPr>
              <a:lnSpc>
                <a:spcPct val="170000"/>
              </a:lnSpc>
              <a:spcAft>
                <a:spcPts val="800"/>
              </a:spcAft>
            </a:pPr>
            <a:r>
              <a:rPr lang="el" sz="2000" b="1" dirty="0">
                <a:effectLst/>
                <a:latin typeface="Arial" panose="020B0604020202020204" pitchFamily="34" charset="0"/>
                <a:ea typeface="Calibri" panose="020F0502020204030204" pitchFamily="34" charset="0"/>
                <a:cs typeface="Arial" panose="020B0604020202020204" pitchFamily="34" charset="0"/>
              </a:rPr>
              <a:t>« </a:t>
            </a:r>
            <a:r>
              <a:rPr lang="el" sz="2000" b="1" i="1" dirty="0">
                <a:latin typeface="Arial" panose="020B0604020202020204" pitchFamily="34" charset="0"/>
                <a:ea typeface="Calibri" panose="020F0502020204030204" pitchFamily="34" charset="0"/>
                <a:cs typeface="Arial" panose="020B0604020202020204" pitchFamily="34" charset="0"/>
              </a:rPr>
              <a:t>Αντί να θεραπεύουμε σχεδόν ολόκληρο τον ενήλικο πληθυσμό, ας επενδύσουμε τους πολύτιμους πόρους μας στην αλλαγή της κοινωνίας και του τρόπου ζωής, στη δημόσια υγεία και στην πρόληψη </a:t>
            </a:r>
            <a:r>
              <a:rPr lang="el"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p>
          <a:p>
            <a:pPr>
              <a:lnSpc>
                <a:spcPct val="170000"/>
              </a:lnSpc>
              <a:spcAft>
                <a:spcPts val="800"/>
              </a:spcAft>
            </a:pP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70000"/>
              </a:lnSpc>
              <a:spcAft>
                <a:spcPts val="800"/>
              </a:spcAft>
            </a:pPr>
            <a:r>
              <a:rPr lang="el" sz="1600" b="1" dirty="0">
                <a:solidFill>
                  <a:srgbClr val="FFC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British Medical Journal </a:t>
            </a:r>
            <a:r>
              <a:rPr lang="el" sz="1600" b="1" u="sng" dirty="0">
                <a:solidFill>
                  <a:srgbClr val="FFC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https://twitter.com/bmj_latest/status/1017491338709864448 </a:t>
            </a:r>
            <a:r>
              <a:rPr lang="el" sz="1600" b="1" dirty="0">
                <a:solidFill>
                  <a:srgbClr val="FFC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[Ιούλιος 12, 2018]</a:t>
            </a:r>
          </a:p>
          <a:p>
            <a:endParaRPr lang="en-US" sz="5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ABB11635-01BB-C04B-98BD-B9687E05DDCB}"/>
              </a:ext>
            </a:extLst>
          </p:cNvPr>
          <p:cNvSpPr>
            <a:spLocks noGrp="1"/>
          </p:cNvSpPr>
          <p:nvPr>
            <p:ph type="body" sz="quarter" idx="17"/>
          </p:nvPr>
        </p:nvSpPr>
        <p:spPr>
          <a:xfrm>
            <a:off x="214210" y="157845"/>
            <a:ext cx="10522493" cy="1038939"/>
          </a:xfrm>
        </p:spPr>
        <p:txBody>
          <a:bodyPr/>
          <a:lstStyle/>
          <a:p>
            <a:r>
              <a:rPr lang="el" sz="5400" dirty="0">
                <a:effectLst>
                  <a:outerShdw blurRad="38100" dist="38100" dir="2700000" algn="tl">
                    <a:srgbClr val="000000">
                      <a:alpha val="43137"/>
                    </a:srgbClr>
                  </a:outerShdw>
                </a:effectLst>
              </a:rPr>
              <a:t>Ενότητα 1 </a:t>
            </a:r>
            <a:r>
              <a:rPr lang="en-US" sz="5400" dirty="0">
                <a:effectLst>
                  <a:outerShdw blurRad="38100" dist="38100" dir="2700000" algn="tl">
                    <a:srgbClr val="000000">
                      <a:alpha val="43137"/>
                    </a:srgbClr>
                  </a:outerShdw>
                </a:effectLst>
              </a:rPr>
              <a:t>- </a:t>
            </a:r>
            <a:r>
              <a:rPr lang="el-GR" sz="5400" dirty="0">
                <a:effectLst>
                  <a:outerShdw blurRad="38100" dist="38100" dir="2700000" algn="tl">
                    <a:srgbClr val="000000">
                      <a:alpha val="43137"/>
                    </a:srgbClr>
                  </a:outerShdw>
                </a:effectLst>
              </a:rPr>
              <a:t>Ε</a:t>
            </a:r>
            <a:r>
              <a:rPr lang="el" sz="5400" dirty="0">
                <a:effectLst>
                  <a:outerShdw blurRad="38100" dist="38100" dir="2700000" algn="tl">
                    <a:srgbClr val="000000">
                      <a:alpha val="43137"/>
                    </a:srgbClr>
                  </a:outerShdw>
                </a:effectLst>
              </a:rPr>
              <a:t>ισαγωγή στην κοινωνική συνταγογράφηση</a:t>
            </a:r>
          </a:p>
        </p:txBody>
      </p:sp>
      <p:pic>
        <p:nvPicPr>
          <p:cNvPr id="15" name="Picture 14" descr="Icon&#10;&#10;Description automatically generated">
            <a:extLst>
              <a:ext uri="{FF2B5EF4-FFF2-40B4-BE49-F238E27FC236}">
                <a16:creationId xmlns:a16="http://schemas.microsoft.com/office/drawing/2014/main" id="{FFAD42C6-A3C3-6648-9702-7AA6D8B78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701" y="2136874"/>
            <a:ext cx="4421742" cy="3624549"/>
          </a:xfrm>
          <a:prstGeom prst="rect">
            <a:avLst/>
          </a:prstGeom>
        </p:spPr>
      </p:pic>
    </p:spTree>
    <p:extLst>
      <p:ext uri="{BB962C8B-B14F-4D97-AF65-F5344CB8AC3E}">
        <p14:creationId xmlns:p14="http://schemas.microsoft.com/office/powerpoint/2010/main" val="39715913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p:txBody>
          <a:bodyPr/>
          <a:lstStyle/>
          <a:p>
            <a:pPr algn="ctr"/>
            <a:r>
              <a:rPr lang="el" sz="4400" dirty="0">
                <a:effectLst>
                  <a:outerShdw blurRad="38100" dist="38100" dir="2700000" algn="tl">
                    <a:srgbClr val="000000">
                      <a:alpha val="43137"/>
                    </a:srgbClr>
                  </a:outerShdw>
                </a:effectLst>
                <a:latin typeface="Josefin Sans" pitchFamily="2" charset="0"/>
              </a:rPr>
              <a:t>Μερικά κουίζ για το τι είναι αλφαβητισμός υγείας!</a:t>
            </a:r>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515681" y="1944000"/>
            <a:ext cx="5477539" cy="3351013"/>
          </a:xfrm>
        </p:spPr>
        <p:txBody>
          <a:bodyPr>
            <a:noAutofit/>
          </a:bodyPr>
          <a:lstStyle/>
          <a:p>
            <a:pPr lvl="0">
              <a:lnSpc>
                <a:spcPct val="170000"/>
              </a:lnSpc>
              <a:spcAft>
                <a:spcPts val="800"/>
              </a:spcAft>
            </a:pPr>
            <a:r>
              <a:rPr lang="el-GR" sz="1300" dirty="0">
                <a:solidFill>
                  <a:srgbClr val="000000"/>
                </a:solidFill>
                <a:latin typeface="Josefin Sans" pitchFamily="2" charset="0"/>
                <a:ea typeface="Calibri" panose="020F0502020204030204" pitchFamily="34" charset="0"/>
                <a:cs typeface="Calibri" panose="020F0502020204030204" pitchFamily="34" charset="0"/>
              </a:rPr>
              <a:t>Α</a:t>
            </a:r>
            <a:r>
              <a:rPr lang="el" sz="1300" dirty="0">
                <a:solidFill>
                  <a:srgbClr val="000000"/>
                </a:solidFill>
                <a:latin typeface="Josefin Sans" pitchFamily="2" charset="0"/>
                <a:ea typeface="Calibri" panose="020F0502020204030204" pitchFamily="34" charset="0"/>
                <a:cs typeface="Calibri" panose="020F0502020204030204" pitchFamily="34" charset="0"/>
              </a:rPr>
              <a:t>λφαβητισμός </a:t>
            </a:r>
            <a:r>
              <a:rPr lang="el" sz="1300" dirty="0">
                <a:solidFill>
                  <a:srgbClr val="000000"/>
                </a:solidFill>
                <a:effectLst/>
                <a:latin typeface="Josefin Sans" pitchFamily="2" charset="0"/>
                <a:ea typeface="Calibri" panose="020F0502020204030204" pitchFamily="34" charset="0"/>
                <a:cs typeface="Calibri" panose="020F0502020204030204" pitchFamily="34" charset="0"/>
              </a:rPr>
              <a:t>στον τομέα της υγείας σημαίνει να εντοπίζουν, να κατανοούν και να εφαρμόζουν πληροφορίες και υπηρεσίες για την ενημέρωση των σχετικών με την υγεία αποφάσεων και επιλογών για τον εαυτό τους και τους γύρω τους.</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l" sz="1300" b="1" dirty="0">
                <a:solidFill>
                  <a:srgbClr val="000000"/>
                </a:solidFill>
                <a:effectLst/>
                <a:latin typeface="Josefin Sans" pitchFamily="2" charset="0"/>
                <a:ea typeface="Calibri" panose="020F0502020204030204" pitchFamily="34" charset="0"/>
                <a:cs typeface="Calibri" panose="020F0502020204030204" pitchFamily="34" charset="0"/>
              </a:rPr>
              <a:t>  </a:t>
            </a:r>
            <a:r>
              <a:rPr lang="el" sz="1300" b="1" dirty="0">
                <a:solidFill>
                  <a:srgbClr val="FF0000"/>
                </a:solidFill>
                <a:effectLst/>
                <a:latin typeface="Josefin Sans" pitchFamily="2" charset="0"/>
                <a:ea typeface="Calibri" panose="020F0502020204030204" pitchFamily="34" charset="0"/>
                <a:cs typeface="Calibri" panose="020F0502020204030204" pitchFamily="34" charset="0"/>
              </a:rPr>
              <a:t>Α. ΣΩΣΤΟ </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l" sz="1300" b="1" dirty="0">
                <a:solidFill>
                  <a:srgbClr val="000000"/>
                </a:solidFill>
                <a:effectLst/>
                <a:latin typeface="Josefin Sans" pitchFamily="2" charset="0"/>
                <a:ea typeface="Calibri" panose="020F0502020204030204" pitchFamily="34" charset="0"/>
                <a:cs typeface="Calibri" panose="020F0502020204030204" pitchFamily="34" charset="0"/>
              </a:rPr>
              <a:t>Β. ΛΑΘΟΣ</a:t>
            </a:r>
          </a:p>
          <a:p>
            <a:pPr>
              <a:lnSpc>
                <a:spcPct val="170000"/>
              </a:lnSpc>
              <a:spcAft>
                <a:spcPts val="800"/>
              </a:spcAft>
            </a:pP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l" sz="1300" dirty="0">
                <a:solidFill>
                  <a:srgbClr val="000000"/>
                </a:solidFill>
                <a:effectLst/>
                <a:latin typeface="Josefin Sans" pitchFamily="2" charset="0"/>
                <a:ea typeface="Calibri" panose="020F0502020204030204" pitchFamily="34" charset="0"/>
                <a:cs typeface="Calibri" panose="020F0502020204030204" pitchFamily="34" charset="0"/>
              </a:rPr>
              <a:t>Η αναγνωσιμότητα του κειμένου μπορεί να συμβάλει σε χαμηλότερα επίπεδα </a:t>
            </a:r>
            <a:r>
              <a:rPr lang="el" sz="1300" dirty="0">
                <a:solidFill>
                  <a:srgbClr val="000000"/>
                </a:solidFill>
                <a:latin typeface="Josefin Sans" pitchFamily="2" charset="0"/>
                <a:ea typeface="Calibri" panose="020F0502020204030204" pitchFamily="34" charset="0"/>
                <a:cs typeface="Calibri" panose="020F0502020204030204" pitchFamily="34" charset="0"/>
              </a:rPr>
              <a:t>γραμματισμού</a:t>
            </a:r>
            <a:r>
              <a:rPr lang="el" sz="1300" dirty="0">
                <a:solidFill>
                  <a:srgbClr val="000000"/>
                </a:solidFill>
                <a:effectLst/>
                <a:latin typeface="Josefin Sans" pitchFamily="2" charset="0"/>
                <a:ea typeface="Calibri" panose="020F0502020204030204" pitchFamily="34" charset="0"/>
                <a:cs typeface="Calibri" panose="020F0502020204030204" pitchFamily="34" charset="0"/>
              </a:rPr>
              <a:t> για την υγεία.</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l" sz="1300" dirty="0">
                <a:solidFill>
                  <a:srgbClr val="000000"/>
                </a:solidFill>
                <a:effectLst/>
                <a:latin typeface="Josefin Sans" pitchFamily="2" charset="0"/>
                <a:ea typeface="Calibri" panose="020F0502020204030204" pitchFamily="34" charset="0"/>
                <a:cs typeface="Calibri" panose="020F0502020204030204" pitchFamily="34" charset="0"/>
              </a:rPr>
              <a:t>  </a:t>
            </a:r>
            <a:r>
              <a:rPr lang="el" sz="1300" b="1" dirty="0">
                <a:solidFill>
                  <a:srgbClr val="FF0000"/>
                </a:solidFill>
                <a:effectLst/>
                <a:latin typeface="Josefin Sans" pitchFamily="2" charset="0"/>
                <a:ea typeface="Calibri" panose="020F0502020204030204" pitchFamily="34" charset="0"/>
                <a:cs typeface="Calibri" panose="020F0502020204030204" pitchFamily="34" charset="0"/>
              </a:rPr>
              <a:t>Α. ΣΩΣΤΟ </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l" sz="1300" b="1" dirty="0">
                <a:solidFill>
                  <a:srgbClr val="000000"/>
                </a:solidFill>
                <a:effectLst/>
                <a:latin typeface="Josefin Sans" pitchFamily="2" charset="0"/>
                <a:ea typeface="Calibri" panose="020F0502020204030204" pitchFamily="34" charset="0"/>
                <a:cs typeface="Calibri" panose="020F0502020204030204" pitchFamily="34" charset="0"/>
              </a:rPr>
              <a:t>Β. ΛΑΘΟΣ</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l" sz="13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sz="1300"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294474" y="1944000"/>
            <a:ext cx="5241852" cy="4770537"/>
          </a:xfrm>
          <a:prstGeom prst="rect">
            <a:avLst/>
          </a:prstGeom>
          <a:noFill/>
        </p:spPr>
        <p:txBody>
          <a:bodyPr wrap="square" rtlCol="0">
            <a:spAutoFit/>
          </a:bodyPr>
          <a:lstStyle/>
          <a:p>
            <a:pPr lvl="0">
              <a:lnSpc>
                <a:spcPct val="150000"/>
              </a:lnSpc>
              <a:spcAft>
                <a:spcPts val="800"/>
              </a:spcAft>
            </a:pPr>
            <a:r>
              <a:rPr lang="el-GR" sz="1300" dirty="0">
                <a:solidFill>
                  <a:srgbClr val="000000"/>
                </a:solidFill>
                <a:latin typeface="Josefin Sans" pitchFamily="2" charset="0"/>
                <a:ea typeface="Calibri" panose="020F0502020204030204" pitchFamily="34" charset="0"/>
                <a:cs typeface="Calibri" panose="020F0502020204030204" pitchFamily="34" charset="0"/>
              </a:rPr>
              <a:t>Η ανησυχία </a:t>
            </a:r>
            <a:r>
              <a:rPr lang="el" sz="1300" dirty="0">
                <a:solidFill>
                  <a:srgbClr val="000000"/>
                </a:solidFill>
                <a:effectLst/>
                <a:latin typeface="Josefin Sans" pitchFamily="2" charset="0"/>
                <a:ea typeface="Calibri" panose="020F0502020204030204" pitchFamily="34" charset="0"/>
                <a:cs typeface="Calibri" panose="020F0502020204030204" pitchFamily="34" charset="0"/>
              </a:rPr>
              <a:t>δεν επηρεάζει ποτέ την ικανότητα ενός ατόμου να απορροφά, να ανακαλεί και να χρησιμοποιεί αποτελεσματικά τις πληροφορίες υγείας</a:t>
            </a:r>
          </a:p>
          <a:p>
            <a:pPr lvl="0">
              <a:lnSpc>
                <a:spcPct val="150000"/>
              </a:lnSpc>
              <a:spcAft>
                <a:spcPts val="800"/>
              </a:spcAft>
            </a:pPr>
            <a:r>
              <a:rPr lang="el" sz="1300" b="1"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Α. ΣΩΣΤΟ </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l" sz="1300" b="1" dirty="0">
                <a:solidFill>
                  <a:srgbClr val="FF0000"/>
                </a:solidFill>
                <a:effectLst/>
                <a:latin typeface="Josefin Sans" pitchFamily="2" charset="0"/>
                <a:ea typeface="Calibri" panose="020F0502020204030204" pitchFamily="34" charset="0"/>
                <a:cs typeface="Calibri" panose="020F0502020204030204" pitchFamily="34" charset="0"/>
              </a:rPr>
              <a:t>Β. ΛΑΘΟΣ</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l" sz="1300" dirty="0">
                <a:solidFill>
                  <a:srgbClr val="000000"/>
                </a:solidFill>
                <a:effectLst/>
                <a:latin typeface="Josefin Sans" pitchFamily="2" charset="0"/>
                <a:ea typeface="Calibri" panose="020F0502020204030204" pitchFamily="34" charset="0"/>
                <a:cs typeface="Calibri" panose="020F0502020204030204" pitchFamily="34" charset="0"/>
              </a:rPr>
              <a:t>  </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l" sz="1300" dirty="0">
                <a:effectLst/>
                <a:latin typeface="Josefin Sans" pitchFamily="2" charset="0"/>
                <a:ea typeface="Calibri" panose="020F0502020204030204" pitchFamily="34" charset="0"/>
                <a:cs typeface="Calibri" panose="020F0502020204030204" pitchFamily="34" charset="0"/>
              </a:rPr>
              <a:t> </a:t>
            </a:r>
            <a:endParaRPr lang="en-US" sz="13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endParaRPr lang="en-US" sz="13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r>
              <a:rPr lang="el" sz="1300" dirty="0">
                <a:solidFill>
                  <a:srgbClr val="000000"/>
                </a:solidFill>
                <a:effectLst/>
                <a:latin typeface="Josefin Sans" pitchFamily="2" charset="0"/>
                <a:ea typeface="Calibri" panose="020F0502020204030204" pitchFamily="34" charset="0"/>
                <a:cs typeface="Calibri" panose="020F0502020204030204" pitchFamily="34" charset="0"/>
              </a:rPr>
              <a:t>Όταν λέμε «Επικοινωνώ», εννοούμε τη </a:t>
            </a:r>
            <a:r>
              <a:rPr lang="el" sz="1300" dirty="0">
                <a:solidFill>
                  <a:srgbClr val="000000"/>
                </a:solidFill>
                <a:latin typeface="Josefin Sans" pitchFamily="2" charset="0"/>
                <a:ea typeface="Calibri" panose="020F0502020204030204" pitchFamily="34" charset="0"/>
                <a:cs typeface="Calibri" panose="020F0502020204030204" pitchFamily="34" charset="0"/>
              </a:rPr>
              <a:t>δυνατότητα </a:t>
            </a:r>
            <a:r>
              <a:rPr lang="el" sz="1300" dirty="0">
                <a:solidFill>
                  <a:srgbClr val="000000"/>
                </a:solidFill>
                <a:effectLst/>
                <a:latin typeface="Josefin Sans" pitchFamily="2" charset="0"/>
                <a:ea typeface="Calibri" panose="020F0502020204030204" pitchFamily="34" charset="0"/>
                <a:cs typeface="Calibri" panose="020F0502020204030204" pitchFamily="34" charset="0"/>
              </a:rPr>
              <a:t>ερμηνείας και αξιολόγησης πληροφοριών υγείας.</a:t>
            </a:r>
          </a:p>
          <a:p>
            <a:pPr>
              <a:lnSpc>
                <a:spcPct val="150000"/>
              </a:lnSpc>
              <a:spcAft>
                <a:spcPts val="800"/>
              </a:spcAft>
            </a:pPr>
            <a:r>
              <a:rPr lang="el" sz="1300" b="1"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Α. ΣΩΣΤΟ </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l" sz="1300" b="1" dirty="0">
                <a:solidFill>
                  <a:srgbClr val="FF0000"/>
                </a:solidFill>
                <a:effectLst/>
                <a:latin typeface="Josefin Sans" pitchFamily="2" charset="0"/>
                <a:ea typeface="Calibri" panose="020F0502020204030204" pitchFamily="34" charset="0"/>
                <a:cs typeface="Calibri" panose="020F0502020204030204" pitchFamily="34" charset="0"/>
              </a:rPr>
              <a:t>Β. ΛΑΘΟΣ</a:t>
            </a:r>
            <a:endParaRPr lang="en-US" sz="1300" dirty="0">
              <a:effectLst/>
              <a:latin typeface="Josefin Sans" pitchFamily="2" charset="0"/>
              <a:ea typeface="Calibri" panose="020F0502020204030204" pitchFamily="34" charset="0"/>
              <a:cs typeface="Arial" panose="020B0604020202020204" pitchFamily="34" charset="0"/>
            </a:endParaRPr>
          </a:p>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8951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ECEFDB-5C30-4F7D-AEEE-92246A585702}"/>
              </a:ext>
            </a:extLst>
          </p:cNvPr>
          <p:cNvSpPr>
            <a:spLocks noGrp="1"/>
          </p:cNvSpPr>
          <p:nvPr>
            <p:ph type="body" sz="quarter" idx="16"/>
          </p:nvPr>
        </p:nvSpPr>
        <p:spPr>
          <a:xfrm>
            <a:off x="490870" y="838214"/>
            <a:ext cx="11024190" cy="4771789"/>
          </a:xfrm>
        </p:spPr>
        <p:txBody>
          <a:bodyPr>
            <a:normAutofit fontScale="92500" lnSpcReduction="10000"/>
          </a:bodyPr>
          <a:lstStyle/>
          <a:p>
            <a:pPr marL="685800">
              <a:lnSpc>
                <a:spcPct val="107000"/>
              </a:lnSpc>
              <a:spcAft>
                <a:spcPts val="800"/>
              </a:spcAft>
            </a:pPr>
            <a:r>
              <a:rPr lang="el" sz="1800" b="1" u="sng" dirty="0">
                <a:solidFill>
                  <a:srgbClr val="000000"/>
                </a:solidFill>
                <a:effectLst/>
                <a:latin typeface="Josefin Sans" pitchFamily="2" charset="0"/>
                <a:ea typeface="Calibri" panose="020F0502020204030204" pitchFamily="34" charset="0"/>
                <a:cs typeface="Calibri" panose="020F0502020204030204" pitchFamily="34" charset="0"/>
              </a:rPr>
              <a:t>ΑΝΟΙΚΤΕΣ ΕΡΩΤΗΣΕΙΣ </a:t>
            </a:r>
            <a:r>
              <a:rPr lang="el" sz="1800" u="sng"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US" sz="1800" dirty="0">
              <a:effectLst/>
              <a:latin typeface="Josefin Sans" pitchFamily="2" charset="0"/>
              <a:ea typeface="Calibri" panose="020F0502020204030204" pitchFamily="34" charset="0"/>
              <a:cs typeface="Arial" panose="020B0604020202020204" pitchFamily="34" charset="0"/>
            </a:endParaRPr>
          </a:p>
          <a:p>
            <a:pPr marL="685800">
              <a:lnSpc>
                <a:spcPct val="107000"/>
              </a:lnSpc>
              <a:spcAft>
                <a:spcPts val="800"/>
              </a:spcAft>
            </a:pPr>
            <a:r>
              <a:rPr lang="el" sz="1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Τι είναι ο γραμματισμός υγείας;</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Γιατί έχει σημασία η παιδεία για την υγεία;</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Είναι δύσκολο να κατανοήσετε γραπτές πληροφορίες σχετικά με το ιατρικό σας πρόβλημα;</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Έχετε επαρκείς πληροφορίες για τη διαχείριση της υγείας σας;</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lphaLcParenR"/>
            </a:pP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Ποιες πηγές αναζητάτε συνήθως για να βρείτε το ιατρικό σας πρόβλημα;</a:t>
            </a:r>
            <a:endParaRPr lang="en-US" sz="1800" dirty="0">
              <a:effectLst/>
              <a:latin typeface="Josefin Sans" pitchFamily="2" charset="0"/>
              <a:ea typeface="Calibri" panose="020F0502020204030204" pitchFamily="34" charset="0"/>
              <a:cs typeface="Arial" panose="020B0604020202020204" pitchFamily="34" charset="0"/>
            </a:endParaRPr>
          </a:p>
          <a:p>
            <a:pPr>
              <a:lnSpc>
                <a:spcPct val="107000"/>
              </a:lnSpc>
              <a:spcAft>
                <a:spcPts val="800"/>
              </a:spcAft>
            </a:pPr>
            <a:r>
              <a:rPr lang="el"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https://www.oecd.org/skills/piaac/samplequestionsandquestionnaire.htm</a:t>
            </a:r>
            <a:endParaRPr lang="en-US" sz="1800" dirty="0">
              <a:effectLst/>
              <a:latin typeface="Josefin Sans" pitchFamily="2" charset="0"/>
              <a:ea typeface="Calibri" panose="020F0502020204030204" pitchFamily="34" charset="0"/>
              <a:cs typeface="Arial" panose="020B0604020202020204" pitchFamily="34" charset="0"/>
            </a:endParaRPr>
          </a:p>
          <a:p>
            <a:pPr>
              <a:lnSpc>
                <a:spcPct val="107000"/>
              </a:lnSpc>
              <a:spcAft>
                <a:spcPts val="800"/>
              </a:spcAft>
            </a:pPr>
            <a:r>
              <a:rPr lang="el"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3"/>
              </a:rPr>
              <a:t>https://www.ahrq.gov/health-literacy/improve/precautions/tool3d.html</a:t>
            </a:r>
            <a:endParaRPr lang="en-US" sz="1800" dirty="0">
              <a:effectLst/>
              <a:latin typeface="Josefin Sans" pitchFamily="2" charset="0"/>
              <a:ea typeface="Calibri" panose="020F0502020204030204" pitchFamily="34" charset="0"/>
              <a:cs typeface="Arial" panose="020B0604020202020204" pitchFamily="34" charset="0"/>
            </a:endParaRPr>
          </a:p>
          <a:p>
            <a:pPr>
              <a:lnSpc>
                <a:spcPct val="107000"/>
              </a:lnSpc>
              <a:spcAft>
                <a:spcPts val="800"/>
              </a:spcAft>
            </a:pPr>
            <a:r>
              <a:rPr lang="el"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4"/>
              </a:rPr>
              <a:t>https://www.slideshare.net/HealthEdUS/low-health-literacy-take-our-quiz</a:t>
            </a:r>
            <a:endParaRPr lang="en-US" sz="1800" dirty="0">
              <a:effectLst/>
              <a:latin typeface="Josefin Sans" pitchFamily="2" charset="0"/>
              <a:ea typeface="Calibri" panose="020F0502020204030204" pitchFamily="34" charset="0"/>
              <a:cs typeface="Arial" panose="020B0604020202020204" pitchFamily="34" charset="0"/>
            </a:endParaRPr>
          </a:p>
          <a:p>
            <a:r>
              <a:rPr lang="el"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5"/>
              </a:rPr>
              <a:t>https://www.surveymonkey.co.uk/r/HHLShealthliteracyquiz</a:t>
            </a:r>
            <a:endParaRPr lang="en-US" dirty="0">
              <a:latin typeface="Josefin Sans" pitchFamily="2" charset="0"/>
            </a:endParaRPr>
          </a:p>
        </p:txBody>
      </p:sp>
    </p:spTree>
    <p:extLst>
      <p:ext uri="{BB962C8B-B14F-4D97-AF65-F5344CB8AC3E}">
        <p14:creationId xmlns:p14="http://schemas.microsoft.com/office/powerpoint/2010/main" val="5229367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a:xfrm>
            <a:off x="655674" y="408746"/>
            <a:ext cx="10512420" cy="729873"/>
          </a:xfrm>
        </p:spPr>
        <p:txBody>
          <a:bodyPr/>
          <a:lstStyle/>
          <a:p>
            <a:r>
              <a:rPr lang="el" dirty="0">
                <a:latin typeface="Josefin Sans" pitchFamily="2" charset="0"/>
              </a:rPr>
              <a:t>Συμπεράσματα</a:t>
            </a:r>
          </a:p>
          <a:p>
            <a:endParaRPr lang="en-US" dirty="0">
              <a:latin typeface="Josefin Sans" pitchFamily="2" charset="0"/>
            </a:endParaRPr>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515681" y="1944000"/>
            <a:ext cx="5477539" cy="3351013"/>
          </a:xfrm>
        </p:spPr>
        <p:txBody>
          <a:bodyPr>
            <a:normAutofit/>
          </a:bodyPr>
          <a:lstStyle/>
          <a:p>
            <a:pPr lvl="0">
              <a:lnSpc>
                <a:spcPct val="107000"/>
              </a:lnSpc>
              <a:spcAft>
                <a:spcPts val="800"/>
              </a:spcAft>
            </a:pPr>
            <a:br>
              <a:rPr lang="en-US" sz="1800" dirty="0">
                <a:solidFill>
                  <a:srgbClr val="000000"/>
                </a:solidFill>
                <a:effectLst/>
                <a:latin typeface="Josefin Sans" pitchFamily="2" charset="0"/>
                <a:ea typeface="Calibri" panose="020F0502020204030204" pitchFamily="34" charset="0"/>
                <a:cs typeface="Calibri" panose="020F0502020204030204" pitchFamily="34" charset="0"/>
              </a:rPr>
            </a:b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294474" y="1944000"/>
            <a:ext cx="5241852" cy="656590"/>
          </a:xfrm>
          <a:prstGeom prst="rect">
            <a:avLst/>
          </a:prstGeom>
          <a:noFill/>
        </p:spPr>
        <p:txBody>
          <a:bodyPr wrap="square" rtlCol="0">
            <a:spAutoFit/>
          </a:bodyPr>
          <a:lstStyle/>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400E3DF0-1E2A-E5A3-633B-395235747263}"/>
              </a:ext>
            </a:extLst>
          </p:cNvPr>
          <p:cNvSpPr txBox="1"/>
          <p:nvPr/>
        </p:nvSpPr>
        <p:spPr>
          <a:xfrm>
            <a:off x="552894" y="1032066"/>
            <a:ext cx="10880652" cy="5540748"/>
          </a:xfrm>
          <a:prstGeom prst="rect">
            <a:avLst/>
          </a:prstGeom>
          <a:noFill/>
        </p:spPr>
        <p:txBody>
          <a:bodyPr wrap="square">
            <a:spAutoFit/>
          </a:bodyPr>
          <a:lstStyle/>
          <a:p>
            <a:pPr algn="just">
              <a:lnSpc>
                <a:spcPct val="150000"/>
              </a:lnSpc>
              <a:spcAft>
                <a:spcPts val="800"/>
              </a:spcAft>
            </a:pPr>
            <a:r>
              <a:rPr lang="el" sz="1400" dirty="0">
                <a:effectLst/>
                <a:latin typeface="Josefin Sans" pitchFamily="2" charset="0"/>
                <a:ea typeface="Calibri" panose="020F0502020204030204" pitchFamily="34" charset="0"/>
                <a:cs typeface="Times New Roman" panose="02020603050405020304" pitchFamily="18" charset="0"/>
              </a:rPr>
              <a:t>Οι Ενότητες αυτού του μαθήματος έχουν </a:t>
            </a:r>
            <a:r>
              <a:rPr lang="el" sz="1400" dirty="0">
                <a:latin typeface="Josefin Sans" pitchFamily="2" charset="0"/>
                <a:ea typeface="Calibri" panose="020F0502020204030204" pitchFamily="34" charset="0"/>
                <a:cs typeface="Times New Roman" panose="02020603050405020304" pitchFamily="18" charset="0"/>
              </a:rPr>
              <a:t>επιδιώξει να </a:t>
            </a:r>
            <a:r>
              <a:rPr lang="el" sz="1400" dirty="0">
                <a:effectLst/>
                <a:latin typeface="Josefin Sans" pitchFamily="2" charset="0"/>
                <a:ea typeface="Calibri" panose="020F0502020204030204" pitchFamily="34" charset="0"/>
                <a:cs typeface="Times New Roman" panose="02020603050405020304" pitchFamily="18" charset="0"/>
              </a:rPr>
              <a:t>διασυνδέσουν τις έννοιες της εκπαίδευσης ενηλίκων στο πλαίσιο του ρόλου του Επαγγελματία Υγείας &amp; Φροντίδας μέσω της κοινωνικής συνταγογράφησης. </a:t>
            </a:r>
            <a:r>
              <a:rPr lang="el" sz="1400" dirty="0">
                <a:latin typeface="Josefin Sans" pitchFamily="2" charset="0"/>
                <a:ea typeface="Calibri" panose="020F0502020204030204" pitchFamily="34" charset="0"/>
                <a:cs typeface="Times New Roman" panose="02020603050405020304" pitchFamily="18" charset="0"/>
              </a:rPr>
              <a:t>Κυρίως </a:t>
            </a:r>
            <a:r>
              <a:rPr lang="el" sz="1400" dirty="0">
                <a:effectLst/>
                <a:latin typeface="Josefin Sans" pitchFamily="2" charset="0"/>
                <a:ea typeface="Calibri" panose="020F0502020204030204" pitchFamily="34" charset="0"/>
                <a:cs typeface="Times New Roman" panose="02020603050405020304" pitchFamily="18" charset="0"/>
              </a:rPr>
              <a:t>για να βελτιωθεί η κατανόηση του </a:t>
            </a:r>
            <a:r>
              <a:rPr lang="el" sz="1400" dirty="0">
                <a:latin typeface="Josefin Sans" pitchFamily="2" charset="0"/>
                <a:ea typeface="Calibri" panose="020F0502020204030204" pitchFamily="34" charset="0"/>
                <a:cs typeface="Times New Roman" panose="02020603050405020304" pitchFamily="18" charset="0"/>
              </a:rPr>
              <a:t>αντίκτυπου του αλφαβητισμού για την υγεία στις ζωές των ατόμων με κακή ψυχική υγεία και η παροχή εναλλακτικών λύσεων για τη βελτίωση των αποτελεσμάτων υγείας.</a:t>
            </a:r>
            <a:endParaRPr lang="en-US" sz="1400" dirty="0">
              <a:effectLst/>
              <a:latin typeface="Josefin Sans" pitchFamily="2" charset="0"/>
              <a:ea typeface="Calibri" panose="020F0502020204030204" pitchFamily="34" charset="0"/>
              <a:cs typeface="Times New Roman" panose="02020603050405020304" pitchFamily="18" charset="0"/>
            </a:endParaRPr>
          </a:p>
          <a:p>
            <a:pPr algn="just">
              <a:lnSpc>
                <a:spcPct val="150000"/>
              </a:lnSpc>
              <a:spcAft>
                <a:spcPts val="800"/>
              </a:spcAft>
            </a:pPr>
            <a:r>
              <a:rPr lang="el" sz="1400" dirty="0">
                <a:latin typeface="Josefin Sans" pitchFamily="2" charset="0"/>
                <a:ea typeface="Calibri" panose="020F0502020204030204" pitchFamily="34" charset="0"/>
                <a:cs typeface="Times New Roman" panose="02020603050405020304" pitchFamily="18" charset="0"/>
              </a:rPr>
              <a:t>Πρώτον, ήταν ζωτικής σημασίας να εξεταστεί και να κατανοηθεί ο ρόλος ενός επαγγελματία υγείας, προκειμένου να εντοπιστεί πιο εύκολα και να διαχωριστεί ο πρόσθετος ρόλος και η βάση δεξιοτήτων του μέσα από έννοιες εκπαίδευσης ενηλίκων που μπορούν να υποστηρίξουν και να βελτιώσουν την πρακτική τους σε περιβάλλοντα υγειονομικής περίθαλψης. Δεύτερον, καθώς η αποτελεσματική επικοινωνία είναι μια βασική δεξιότητα σε έναν εκπαιδευτή ενηλίκων, οι ενότητες το έχουν διερευνήσει σε σχέση με τον γραμματισμό στον τομέα της υγείας, εστιάζοντας στην </a:t>
            </a:r>
            <a:r>
              <a:rPr lang="el" sz="1400" dirty="0">
                <a:effectLst/>
                <a:latin typeface="Josefin Sans" pitchFamily="2" charset="0"/>
                <a:ea typeface="Calibri" panose="020F0502020204030204" pitchFamily="34" charset="0"/>
                <a:cs typeface="Times New Roman" panose="02020603050405020304" pitchFamily="18" charset="0"/>
              </a:rPr>
              <a:t>ικανότητα κατανόησης και χρήσης πληροφοριών </a:t>
            </a:r>
            <a:r>
              <a:rPr lang="el" sz="1400" dirty="0">
                <a:latin typeface="Josefin Sans" pitchFamily="2" charset="0"/>
                <a:ea typeface="Calibri" panose="020F0502020204030204" pitchFamily="34" charset="0"/>
                <a:cs typeface="Times New Roman" panose="02020603050405020304" pitchFamily="18" charset="0"/>
              </a:rPr>
              <a:t>σχετικά με την απαιτούμενη </a:t>
            </a:r>
            <a:r>
              <a:rPr lang="el" sz="1400" dirty="0">
                <a:effectLst/>
                <a:latin typeface="Josefin Sans" pitchFamily="2" charset="0"/>
                <a:ea typeface="Calibri" panose="020F0502020204030204" pitchFamily="34" charset="0"/>
                <a:cs typeface="Times New Roman" panose="02020603050405020304" pitchFamily="18" charset="0"/>
              </a:rPr>
              <a:t>υγειονομική περίθαλψη </a:t>
            </a:r>
            <a:r>
              <a:rPr lang="el" sz="1400" dirty="0">
                <a:latin typeface="Josefin Sans" pitchFamily="2" charset="0"/>
                <a:ea typeface="Calibri" panose="020F0502020204030204" pitchFamily="34" charset="0"/>
                <a:cs typeface="Times New Roman" panose="02020603050405020304" pitchFamily="18" charset="0"/>
              </a:rPr>
              <a:t>για </a:t>
            </a:r>
            <a:r>
              <a:rPr lang="el" sz="1400" dirty="0">
                <a:effectLst/>
                <a:latin typeface="Josefin Sans" pitchFamily="2" charset="0"/>
                <a:ea typeface="Calibri" panose="020F0502020204030204" pitchFamily="34" charset="0"/>
                <a:cs typeface="Times New Roman" panose="02020603050405020304" pitchFamily="18" charset="0"/>
              </a:rPr>
              <a:t>τη λήψη κατάλληλων αποφάσεων.</a:t>
            </a:r>
          </a:p>
          <a:p>
            <a:pPr algn="just">
              <a:lnSpc>
                <a:spcPct val="150000"/>
              </a:lnSpc>
              <a:spcAft>
                <a:spcPts val="800"/>
              </a:spcAft>
            </a:pPr>
            <a:r>
              <a:rPr lang="el" sz="1400" dirty="0">
                <a:effectLst/>
                <a:latin typeface="Josefin Sans" pitchFamily="2" charset="0"/>
                <a:ea typeface="Calibri" panose="020F0502020204030204" pitchFamily="34" charset="0"/>
                <a:cs typeface="Times New Roman" panose="02020603050405020304" pitchFamily="18" charset="0"/>
              </a:rPr>
              <a:t>Είναι ζωτικής σημασίας η ανάγκη να γίνουν περισσότερα προκειμένου να διασφαλιστεί ότι περισσότεροι άνθρωποι έχουν πρόσβαση σε μαθήματα παιδείας για την υγεία και μπορούν να φροντίσουν την υγεία τους. Η αγωγή υγείας πρέπει να είναι προσιτή και προσιτή σε όλους και υψηλής ποιότητας.</a:t>
            </a:r>
          </a:p>
          <a:p>
            <a:pPr algn="just">
              <a:lnSpc>
                <a:spcPct val="150000"/>
              </a:lnSpc>
              <a:spcAft>
                <a:spcPts val="800"/>
              </a:spcAft>
            </a:pPr>
            <a:r>
              <a:rPr lang="el" sz="1400" dirty="0">
                <a:effectLst/>
                <a:latin typeface="Josefin Sans" pitchFamily="2" charset="0"/>
                <a:ea typeface="Calibri" panose="020F0502020204030204" pitchFamily="34" charset="0"/>
                <a:cs typeface="Times New Roman" panose="02020603050405020304" pitchFamily="18" charset="0"/>
              </a:rPr>
              <a:t>Η εκπαίδευση ενηλίκων πρέπει να υποστηρίζεται ώστε να έχουν πρόσβαση περισσότεροι άνθρωποι, καθώς η μάθηση έχει αποδειχθεί ότι δημιουργεί μια αίσθηση ευημερίας και προσωπικής ευτυχίας για τον εκπαιδευόμενο. Είναι ένας πολύ καλός τρόπος για να παραμείνετε υγιείς και χαρούμενοι, αλλά και να καταπολεμήσετε τις ψυχικές ασθένειες με φυσικό τρόπο.</a:t>
            </a:r>
            <a:endParaRPr lang="en-US" sz="14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7987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a:xfrm>
            <a:off x="591828" y="436926"/>
            <a:ext cx="10512420" cy="729873"/>
          </a:xfrm>
        </p:spPr>
        <p:txBody>
          <a:bodyPr/>
          <a:lstStyle/>
          <a:p>
            <a:r>
              <a:rPr lang="el" dirty="0">
                <a:latin typeface="Hose"/>
              </a:rPr>
              <a:t>Συμπεράσματα</a:t>
            </a:r>
          </a:p>
          <a:p>
            <a:endParaRPr lang="en-US" dirty="0">
              <a:latin typeface="Josefin Sans" pitchFamily="2" charset="0"/>
            </a:endParaRPr>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515681" y="1944000"/>
            <a:ext cx="5477539" cy="3351013"/>
          </a:xfrm>
        </p:spPr>
        <p:txBody>
          <a:bodyPr>
            <a:normAutofit/>
          </a:bodyPr>
          <a:lstStyle/>
          <a:p>
            <a:pPr lvl="0">
              <a:lnSpc>
                <a:spcPct val="107000"/>
              </a:lnSpc>
              <a:spcAft>
                <a:spcPts val="800"/>
              </a:spcAft>
            </a:pPr>
            <a:br>
              <a:rPr lang="en-US" sz="1800" dirty="0">
                <a:solidFill>
                  <a:srgbClr val="000000"/>
                </a:solidFill>
                <a:effectLst/>
                <a:latin typeface="Josefin Sans" pitchFamily="2" charset="0"/>
                <a:ea typeface="Calibri" panose="020F0502020204030204" pitchFamily="34" charset="0"/>
                <a:cs typeface="Calibri" panose="020F0502020204030204" pitchFamily="34" charset="0"/>
              </a:rPr>
            </a:br>
            <a:r>
              <a:rPr lang="el" sz="18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294474" y="1944000"/>
            <a:ext cx="5241852" cy="656590"/>
          </a:xfrm>
          <a:prstGeom prst="rect">
            <a:avLst/>
          </a:prstGeom>
          <a:noFill/>
        </p:spPr>
        <p:txBody>
          <a:bodyPr wrap="square" rtlCol="0">
            <a:spAutoFit/>
          </a:bodyPr>
          <a:lstStyle/>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400E3DF0-1E2A-E5A3-633B-395235747263}"/>
              </a:ext>
            </a:extLst>
          </p:cNvPr>
          <p:cNvSpPr txBox="1"/>
          <p:nvPr/>
        </p:nvSpPr>
        <p:spPr>
          <a:xfrm>
            <a:off x="552894" y="1166799"/>
            <a:ext cx="10880652" cy="5524589"/>
          </a:xfrm>
          <a:prstGeom prst="rect">
            <a:avLst/>
          </a:prstGeom>
          <a:noFill/>
        </p:spPr>
        <p:txBody>
          <a:bodyPr wrap="square">
            <a:spAutoFit/>
          </a:bodyPr>
          <a:lstStyle/>
          <a:p>
            <a:pPr algn="just">
              <a:lnSpc>
                <a:spcPct val="150000"/>
              </a:lnSpc>
              <a:spcAft>
                <a:spcPts val="800"/>
              </a:spcAft>
            </a:pPr>
            <a:r>
              <a:rPr lang="el" sz="1400" dirty="0">
                <a:effectLst/>
                <a:latin typeface="Josefin Sans" pitchFamily="2" charset="0"/>
                <a:ea typeface="Calibri" panose="020F0502020204030204" pitchFamily="34" charset="0"/>
                <a:cs typeface="Times New Roman" panose="02020603050405020304" pitchFamily="18" charset="0"/>
              </a:rPr>
              <a:t>Οι ανάγκες ευημερίας των κοινοτήτων και των χωρών αλλάζουν συνεχώς και η ΑΝΑΓΚΗ για συνεχή μάθηση ενηλίκων ως μέρος της σταδιοδρομίας ενός επαγγελματία υγείας και φροντίδας δεν ήταν ποτέ πιο εμφανής από το 2022, μετά την παγκόσμια επιδημία COVID 19. Οι επαγγελματίες υγείας και φροντίδας έχουν τεράστιο ρόλο να διαδραματίσουν στη διαδικασία ανάκαμψης και το έργο ACTIVATE έχει σχεδιαστεί για να διασφαλίσει ότι οι μη ιατρικές προσεγγίσεις πρέπει να αποτελούν μέρος αυτής της απάντησης. Αυτό το εκπαιδευτικό σεμινάριο για επαγγελματίες </a:t>
            </a:r>
            <a:r>
              <a:rPr lang="el" sz="1400" dirty="0">
                <a:latin typeface="Josefin Sans" pitchFamily="2" charset="0"/>
                <a:ea typeface="Calibri" panose="020F0502020204030204" pitchFamily="34" charset="0"/>
                <a:cs typeface="Times New Roman" panose="02020603050405020304" pitchFamily="18" charset="0"/>
              </a:rPr>
              <a:t>σε </a:t>
            </a:r>
            <a:r>
              <a:rPr lang="el" sz="1400" dirty="0">
                <a:effectLst/>
                <a:latin typeface="Josefin Sans" pitchFamily="2" charset="0"/>
                <a:ea typeface="Calibri" panose="020F0502020204030204" pitchFamily="34" charset="0"/>
                <a:cs typeface="Times New Roman" panose="02020603050405020304" pitchFamily="18" charset="0"/>
              </a:rPr>
              <a:t>όλο το Θέμα 1 σκιαγράφησε τις βασικές έννοιες πίσω από την κοινωνική συνταγογράφηση ως εναλλακτικό μοντέλο φροντίδας, καθώς και την πρακτική εφαρμογή αυτών των εννοιών. Στο Θέμα 2 επικεντρώθηκε στην πολυλειτουργικότητα του ρόλου του Επαγγελματία Υγείας &amp; Φροντίδας, ενθαρρύνοντας τη χρήση των εννοιών της εκπαίδευσης ενηλίκων για την προώθηση και την ενθάρρυνση της υιοθέτησης των κοινωνικών συνταγών μεταξύ των ευάλωτων πληθυσμών.</a:t>
            </a:r>
          </a:p>
          <a:p>
            <a:pPr algn="just">
              <a:lnSpc>
                <a:spcPct val="150000"/>
              </a:lnSpc>
              <a:spcAft>
                <a:spcPts val="800"/>
              </a:spcAft>
            </a:pPr>
            <a:endParaRPr lang="en-GB" sz="1400" dirty="0">
              <a:effectLst/>
              <a:latin typeface="Josefin Sans" pitchFamily="2" charset="0"/>
              <a:ea typeface="Calibri" panose="020F0502020204030204" pitchFamily="34" charset="0"/>
              <a:cs typeface="Times New Roman" panose="02020603050405020304" pitchFamily="18" charset="0"/>
            </a:endParaRPr>
          </a:p>
          <a:p>
            <a:pPr algn="just">
              <a:lnSpc>
                <a:spcPct val="150000"/>
              </a:lnSpc>
              <a:spcAft>
                <a:spcPts val="800"/>
              </a:spcAft>
            </a:pPr>
            <a:r>
              <a:rPr lang="el" sz="1400" dirty="0">
                <a:effectLst/>
                <a:latin typeface="Josefin Sans" pitchFamily="2" charset="0"/>
                <a:ea typeface="Calibri" panose="020F0502020204030204" pitchFamily="34" charset="0"/>
                <a:cs typeface="Times New Roman" panose="02020603050405020304" pitchFamily="18" charset="0"/>
              </a:rPr>
              <a:t>Το έργο ACTIVATE κατανοεί ότι αυτό θα απαιτήσει χρόνο και προσπάθεια από την πλευρά του Επαγγελματία Υγείας, αλλά ελπίζει ότι ο αντίκτυπος και η δυνατότητα της κοινωνικής συνταγογράφησης σε άτομα με κακή ψυχική υγεία θα υπερκεράσει κάθε αμφιβολία που μπορεί να έχουν ότι αυτός θα είναι καλός χρόνος και προσπάθεια ξοδεύτηκε. Αυτό το εκπαιδευτικό σεμινάριο παρέχει χρήσιμες πληροφορίες, πρόσβαση σε χρήσιμους πόρους και ευκαιρίες μάθησης που θα επιτρέψουν όχι μόνο την αναβάθμιση των δεξιοτήτων των Επαγγελματιών Υγείας και Φροντίδας αλλά και τη χρήση των εννοιών της εκπαίδευσης ενηλίκων που θα βελτιώσουν τα αποτελέσματα για την υγεία σε γενικές γραμμές, όχι μόνο για όσους ανάγκη παιδείας για την υγεία αλλά σε ολόκληρη την κοινωνία στο σύνολό της.</a:t>
            </a:r>
          </a:p>
          <a:p>
            <a:pPr algn="just">
              <a:lnSpc>
                <a:spcPct val="100000"/>
              </a:lnSpc>
              <a:spcAft>
                <a:spcPts val="800"/>
              </a:spcAft>
            </a:pPr>
            <a:endParaRPr lang="en-US" sz="18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00155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E6DE0993-E0B5-3F4A-AE6F-4417B7D377A7}"/>
              </a:ext>
            </a:extLst>
          </p:cNvPr>
          <p:cNvSpPr>
            <a:spLocks noGrp="1"/>
          </p:cNvSpPr>
          <p:nvPr>
            <p:ph type="body" sz="quarter" idx="16"/>
          </p:nvPr>
        </p:nvSpPr>
        <p:spPr/>
        <p:txBody>
          <a:bodyPr>
            <a:normAutofit fontScale="85000" lnSpcReduction="10000"/>
          </a:bodyPr>
          <a:lstStyle/>
          <a:p>
            <a:r>
              <a:rPr lang="el" dirty="0"/>
              <a:t>Ελπίζουμε ότι βρήκατε αυτό το </a:t>
            </a:r>
            <a:r>
              <a:rPr lang="el"/>
              <a:t>μάθημα χρήσιμο</a:t>
            </a:r>
            <a:endParaRPr lang="en-US" dirty="0"/>
          </a:p>
        </p:txBody>
      </p:sp>
      <p:sp>
        <p:nvSpPr>
          <p:cNvPr id="88" name="Text Placeholder 87">
            <a:extLst>
              <a:ext uri="{FF2B5EF4-FFF2-40B4-BE49-F238E27FC236}">
                <a16:creationId xmlns:a16="http://schemas.microsoft.com/office/drawing/2014/main" id="{8D90A2CC-F560-074D-A915-F7AEB94663E5}"/>
              </a:ext>
            </a:extLst>
          </p:cNvPr>
          <p:cNvSpPr>
            <a:spLocks noGrp="1"/>
          </p:cNvSpPr>
          <p:nvPr>
            <p:ph type="body" sz="quarter" idx="17"/>
          </p:nvPr>
        </p:nvSpPr>
        <p:spPr/>
        <p:txBody>
          <a:bodyPr/>
          <a:lstStyle/>
          <a:p>
            <a:r>
              <a:rPr lang="el" dirty="0"/>
              <a:t>ΕΥΧΑΡΙΣΤΩ</a:t>
            </a:r>
          </a:p>
        </p:txBody>
      </p:sp>
    </p:spTree>
    <p:extLst>
      <p:ext uri="{BB962C8B-B14F-4D97-AF65-F5344CB8AC3E}">
        <p14:creationId xmlns:p14="http://schemas.microsoft.com/office/powerpoint/2010/main" val="338368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38619" y="1271741"/>
            <a:ext cx="2818931" cy="785651"/>
          </a:xfrm>
        </p:spPr>
        <p:txBody>
          <a:bodyPr>
            <a:normAutofit fontScale="77500" lnSpcReduction="20000"/>
          </a:bodyPr>
          <a:lstStyle/>
          <a:p>
            <a:pPr lvl="0" algn="ctr">
              <a:lnSpc>
                <a:spcPct val="150000"/>
              </a:lnSpc>
            </a:pPr>
            <a:r>
              <a:rPr lang="el" sz="1800" b="1" dirty="0">
                <a:effectLst/>
                <a:latin typeface="Amatic SC" panose="00000500000000000000" pitchFamily="2" charset="-79"/>
                <a:ea typeface="Times New Roman" panose="02020603050405020304" pitchFamily="18" charset="0"/>
                <a:cs typeface="Amatic SC" panose="00000500000000000000" pitchFamily="2" charset="-79"/>
              </a:rPr>
              <a:t>Τα βασικά στοιχεία της κοινωνικής συνταγογράφησης</a:t>
            </a:r>
            <a:r>
              <a:rPr lang="el" sz="1800" b="1"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p:txBody>
          <a:bodyPr/>
          <a:lstStyle/>
          <a:p>
            <a:r>
              <a:rPr lang="el" sz="2000" dirty="0">
                <a:solidFill>
                  <a:srgbClr val="FFC000"/>
                </a:solidFill>
                <a:latin typeface="Arial" panose="020B0604020202020204" pitchFamily="34" charset="0"/>
                <a:cs typeface="Arial" panose="020B0604020202020204" pitchFamily="34" charset="0"/>
              </a:rPr>
              <a:t>Βασικό μαθησιακό αποτέλεσμα 03</a:t>
            </a: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a:xfrm>
            <a:off x="159841" y="2687210"/>
            <a:ext cx="2569440" cy="684000"/>
          </a:xfrm>
        </p:spPr>
        <p:txBody>
          <a:bodyPr/>
          <a:lstStyle/>
          <a:p>
            <a:r>
              <a:rPr lang="el" sz="2000" dirty="0">
                <a:solidFill>
                  <a:srgbClr val="FFC000"/>
                </a:solidFill>
                <a:latin typeface="Arial" panose="020B0604020202020204" pitchFamily="34" charset="0"/>
                <a:cs typeface="Arial" panose="020B0604020202020204" pitchFamily="34" charset="0"/>
              </a:rPr>
              <a:t>Βασικό μαθησιακό αποτέλεσμα 02</a:t>
            </a: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a:xfrm>
            <a:off x="458266" y="657741"/>
            <a:ext cx="2508254" cy="684000"/>
          </a:xfrm>
        </p:spPr>
        <p:txBody>
          <a:bodyPr/>
          <a:lstStyle/>
          <a:p>
            <a:r>
              <a:rPr lang="el" sz="2000" dirty="0">
                <a:solidFill>
                  <a:srgbClr val="FFC000"/>
                </a:solidFill>
                <a:latin typeface="Arial" panose="020B0604020202020204" pitchFamily="34" charset="0"/>
                <a:cs typeface="Arial" panose="020B0604020202020204" pitchFamily="34" charset="0"/>
              </a:rPr>
              <a:t>Βασικό μαθησιακό αποτέλεσμα 01</a:t>
            </a: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a:xfrm>
            <a:off x="9333428" y="4699259"/>
            <a:ext cx="2400306" cy="684000"/>
          </a:xfrm>
        </p:spPr>
        <p:txBody>
          <a:bodyPr/>
          <a:lstStyle/>
          <a:p>
            <a:r>
              <a:rPr lang="el" sz="2000" dirty="0">
                <a:solidFill>
                  <a:srgbClr val="FFC000"/>
                </a:solidFill>
                <a:latin typeface="Arial" panose="020B0604020202020204" pitchFamily="34" charset="0"/>
                <a:cs typeface="Arial" panose="020B0604020202020204" pitchFamily="34" charset="0"/>
              </a:rPr>
              <a:t>Βασικό μαθησιακό αποτέλεσμα 06</a:t>
            </a: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371882" y="2684905"/>
            <a:ext cx="2492067" cy="684000"/>
          </a:xfrm>
        </p:spPr>
        <p:txBody>
          <a:bodyPr/>
          <a:lstStyle/>
          <a:p>
            <a:r>
              <a:rPr lang="el" sz="2000" dirty="0">
                <a:solidFill>
                  <a:srgbClr val="FFC000"/>
                </a:solidFill>
                <a:latin typeface="Arial" panose="020B0604020202020204" pitchFamily="34" charset="0"/>
                <a:cs typeface="Arial" panose="020B0604020202020204" pitchFamily="34" charset="0"/>
              </a:rPr>
              <a:t>Βασικό Μαθησιακό Αποτέλεσμα 05</a:t>
            </a: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p:txBody>
          <a:bodyPr/>
          <a:lstStyle/>
          <a:p>
            <a:r>
              <a:rPr lang="el" sz="2000" dirty="0">
                <a:solidFill>
                  <a:srgbClr val="FFC000"/>
                </a:solidFill>
                <a:latin typeface="Arial" panose="020B0604020202020204" pitchFamily="34" charset="0"/>
                <a:cs typeface="Arial" panose="020B0604020202020204" pitchFamily="34" charset="0"/>
              </a:rPr>
              <a:t>Βασικό μαθησιακό αποτέλεσμα 04</a:t>
            </a: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a:xfrm>
            <a:off x="382221" y="5294925"/>
            <a:ext cx="2448367" cy="1106361"/>
          </a:xfrm>
        </p:spPr>
        <p:txBody>
          <a:bodyPr>
            <a:normAutofit fontScale="55000" lnSpcReduction="20000"/>
          </a:bodyPr>
          <a:lstStyle/>
          <a:p>
            <a:pPr algn="ctr">
              <a:lnSpc>
                <a:spcPct val="160000"/>
              </a:lnSpc>
            </a:pPr>
            <a:r>
              <a:rPr lang="el" sz="1800" b="1" dirty="0">
                <a:effectLst/>
                <a:latin typeface="Arial" panose="020B0604020202020204" pitchFamily="34" charset="0"/>
                <a:ea typeface="Calibri" panose="020F0502020204030204" pitchFamily="34" charset="0"/>
                <a:cs typeface="Arial" panose="020B0604020202020204" pitchFamily="34" charset="0"/>
              </a:rPr>
              <a:t>Γιατί η κοινωνική συνταγογράφηση έρχεται στο προσκήνιο της ανθρωποκεντρικής παροχής φροντίδας;</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a:xfrm>
            <a:off x="382221" y="3304115"/>
            <a:ext cx="2123286" cy="1254383"/>
          </a:xfrm>
        </p:spPr>
        <p:txBody>
          <a:bodyPr>
            <a:normAutofit fontScale="47500" lnSpcReduction="20000"/>
          </a:bodyPr>
          <a:lstStyle/>
          <a:p>
            <a:pPr algn="ctr">
              <a:lnSpc>
                <a:spcPct val="160000"/>
              </a:lnSpc>
            </a:pPr>
            <a:r>
              <a:rPr lang="el" sz="2200" b="1" dirty="0">
                <a:effectLst/>
                <a:latin typeface="Arial" panose="020B0604020202020204" pitchFamily="34" charset="0"/>
                <a:ea typeface="Times New Roman" panose="02020603050405020304" pitchFamily="18" charset="0"/>
                <a:cs typeface="Arial" panose="020B0604020202020204" pitchFamily="34" charset="0"/>
              </a:rPr>
              <a:t>Όπου συμβαίνει, τόσο κοντά σας όσο και πρόσβαση σε παραδείγματα από όλη την Ευρώπη</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a:xfrm>
            <a:off x="9329721" y="1270310"/>
            <a:ext cx="2518175" cy="1016799"/>
          </a:xfrm>
        </p:spPr>
        <p:txBody>
          <a:bodyPr>
            <a:normAutofit fontScale="70000" lnSpcReduction="20000"/>
          </a:bodyPr>
          <a:lstStyle/>
          <a:p>
            <a:pPr algn="ctr">
              <a:lnSpc>
                <a:spcPct val="150000"/>
              </a:lnSpc>
            </a:pPr>
            <a:r>
              <a:rPr lang="el" sz="1800" b="1" dirty="0">
                <a:effectLst/>
                <a:latin typeface="Arial" panose="020B0604020202020204" pitchFamily="34" charset="0"/>
                <a:ea typeface="Calibri" panose="020F0502020204030204" pitchFamily="34" charset="0"/>
                <a:cs typeface="Arial" panose="020B0604020202020204" pitchFamily="34" charset="0"/>
              </a:rPr>
              <a:t>Πώς μπορείτε να είστε πιο αποτελεσματικός κοινωνικός συνταγογράφος</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a:xfrm>
            <a:off x="9285367" y="5494035"/>
            <a:ext cx="2448367" cy="907251"/>
          </a:xfrm>
        </p:spPr>
        <p:txBody>
          <a:bodyPr>
            <a:normAutofit fontScale="62500" lnSpcReduction="20000"/>
          </a:bodyPr>
          <a:lstStyle/>
          <a:p>
            <a:pPr algn="ctr">
              <a:lnSpc>
                <a:spcPct val="160000"/>
              </a:lnSpc>
            </a:pPr>
            <a:r>
              <a:rPr lang="el" sz="1800" b="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Ας γιορτάσουμε τη μάθηση αναπτύσσοντας τον προσωπικό</a:t>
            </a:r>
            <a:r>
              <a:rPr lang="en-US" sz="1800" b="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l" sz="1800" b="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ιστό φροντίδας</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a:xfrm>
            <a:off x="9740663" y="3304115"/>
            <a:ext cx="2123286" cy="785651"/>
          </a:xfrm>
        </p:spPr>
        <p:txBody>
          <a:bodyPr>
            <a:normAutofit/>
          </a:bodyPr>
          <a:lstStyle/>
          <a:p>
            <a:pPr algn="ctr"/>
            <a:r>
              <a:rPr lang="el" sz="1400" b="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Σχέδια για το μέλλον </a:t>
            </a:r>
            <a:endParaRPr lang="en-US" sz="1600" dirty="0">
              <a:latin typeface="Arial" panose="020B0604020202020204" pitchFamily="34" charset="0"/>
              <a:cs typeface="Arial" panose="020B0604020202020204" pitchFamily="34" charset="0"/>
            </a:endParaRPr>
          </a:p>
        </p:txBody>
      </p:sp>
      <p:sp>
        <p:nvSpPr>
          <p:cNvPr id="62" name="Freeform 61">
            <a:extLst>
              <a:ext uri="{FF2B5EF4-FFF2-40B4-BE49-F238E27FC236}">
                <a16:creationId xmlns:a16="http://schemas.microsoft.com/office/drawing/2014/main" id="{D255C4AE-DB93-ED4F-843A-D5944B747FC4}"/>
              </a:ext>
            </a:extLst>
          </p:cNvPr>
          <p:cNvSpPr>
            <a:spLocks noEditPoints="1"/>
          </p:cNvSpPr>
          <p:nvPr/>
        </p:nvSpPr>
        <p:spPr bwMode="auto">
          <a:xfrm>
            <a:off x="8629372" y="810934"/>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000"/>
          </a:solidFill>
          <a:ln w="19050" cap="rnd">
            <a:solidFill>
              <a:srgbClr val="231F20"/>
            </a:solidFill>
            <a:prstDash val="solid"/>
            <a:round/>
            <a:headEnd/>
            <a:tailEnd/>
          </a:ln>
          <a:effectLst>
            <a:glow>
              <a:srgbClr val="FFC000"/>
            </a:glow>
          </a:effectLst>
        </p:spPr>
        <p:txBody>
          <a:bodyPr vert="horz" wrap="square" lIns="91440" tIns="45720" rIns="91440" bIns="45720" numCol="1" anchor="t" anchorCtr="0" compatLnSpc="1">
            <a:prstTxWarp prst="textNoShape">
              <a:avLst/>
            </a:prstTxWarp>
          </a:bodyPr>
          <a:lstStyle/>
          <a:p>
            <a:endParaRPr lang="ru-UA"/>
          </a:p>
        </p:txBody>
      </p:sp>
      <p:sp>
        <p:nvSpPr>
          <p:cNvPr id="63" name="Freeform 62">
            <a:extLst>
              <a:ext uri="{FF2B5EF4-FFF2-40B4-BE49-F238E27FC236}">
                <a16:creationId xmlns:a16="http://schemas.microsoft.com/office/drawing/2014/main" id="{977E326C-86FE-9B4B-BBF4-FB5CF27EC4B6}"/>
              </a:ext>
            </a:extLst>
          </p:cNvPr>
          <p:cNvSpPr>
            <a:spLocks noEditPoints="1"/>
          </p:cNvSpPr>
          <p:nvPr/>
        </p:nvSpPr>
        <p:spPr bwMode="auto">
          <a:xfrm>
            <a:off x="3124276" y="4558498"/>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FFC652"/>
          </a:solidFill>
          <a:ln w="22225" cap="rnd">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8" name="Freeform 67">
            <a:extLst>
              <a:ext uri="{FF2B5EF4-FFF2-40B4-BE49-F238E27FC236}">
                <a16:creationId xmlns:a16="http://schemas.microsoft.com/office/drawing/2014/main" id="{BEAB750C-1F74-764C-9E62-C48BD9FCEEED}"/>
              </a:ext>
            </a:extLst>
          </p:cNvPr>
          <p:cNvSpPr>
            <a:spLocks noEditPoints="1"/>
          </p:cNvSpPr>
          <p:nvPr/>
        </p:nvSpPr>
        <p:spPr bwMode="auto">
          <a:xfrm>
            <a:off x="8695956" y="2977981"/>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FC000"/>
          </a:solid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9" name="Freeform 68">
            <a:extLst>
              <a:ext uri="{FF2B5EF4-FFF2-40B4-BE49-F238E27FC236}">
                <a16:creationId xmlns:a16="http://schemas.microsoft.com/office/drawing/2014/main" id="{9E60D675-8A83-ED46-BC1C-95CE901B692C}"/>
              </a:ext>
            </a:extLst>
          </p:cNvPr>
          <p:cNvSpPr>
            <a:spLocks noEditPoints="1"/>
          </p:cNvSpPr>
          <p:nvPr/>
        </p:nvSpPr>
        <p:spPr bwMode="auto">
          <a:xfrm>
            <a:off x="8547175" y="4747355"/>
            <a:ext cx="587375" cy="484188"/>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FFC000"/>
          </a:solidFill>
          <a:ln w="19050"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69">
            <a:extLst>
              <a:ext uri="{FF2B5EF4-FFF2-40B4-BE49-F238E27FC236}">
                <a16:creationId xmlns:a16="http://schemas.microsoft.com/office/drawing/2014/main" id="{903508D4-3184-C745-91E5-E28DC187467B}"/>
              </a:ext>
            </a:extLst>
          </p:cNvPr>
          <p:cNvSpPr>
            <a:spLocks noEditPoints="1"/>
          </p:cNvSpPr>
          <p:nvPr/>
        </p:nvSpPr>
        <p:spPr bwMode="auto">
          <a:xfrm>
            <a:off x="2820118" y="2720552"/>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FC000"/>
          </a:solidFill>
          <a:ln w="19050"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1" name="Freeform 70">
            <a:extLst>
              <a:ext uri="{FF2B5EF4-FFF2-40B4-BE49-F238E27FC236}">
                <a16:creationId xmlns:a16="http://schemas.microsoft.com/office/drawing/2014/main" id="{E68C13B8-7ACA-0B45-971D-AF3DACC007F1}"/>
              </a:ext>
            </a:extLst>
          </p:cNvPr>
          <p:cNvSpPr>
            <a:spLocks noEditPoints="1"/>
          </p:cNvSpPr>
          <p:nvPr/>
        </p:nvSpPr>
        <p:spPr bwMode="auto">
          <a:xfrm>
            <a:off x="3124276" y="657741"/>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000"/>
          </a:solidFill>
          <a:ln w="19050" cap="rnd">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39872950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14:bounceEnd="67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14:bounceEnd="67000">
                                          <p:cBhvr additive="base">
                                            <p:cTn id="11" dur="1000" fill="hold"/>
                                            <p:tgtEl>
                                              <p:spTgt spid="62"/>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14:bounceEnd="67000">
                                          <p:cBhvr additive="base">
                                            <p:cTn id="15" dur="1000" fill="hold"/>
                                            <p:tgtEl>
                                              <p:spTgt spid="68"/>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14:bounceEnd="67000">
                                          <p:cBhvr additive="base">
                                            <p:cTn id="19" dur="1000" fill="hold"/>
                                            <p:tgtEl>
                                              <p:spTgt spid="6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14:bounceEnd="67000">
                                          <p:cBhvr additive="base">
                                            <p:cTn id="23" dur="1000" fill="hold"/>
                                            <p:tgtEl>
                                              <p:spTgt spid="63"/>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14:bounceEnd="67000">
                                          <p:cBhvr additive="base">
                                            <p:cTn id="27" dur="1000" fill="hold"/>
                                            <p:tgtEl>
                                              <p:spTgt spid="7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1+#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1+#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1+#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0-#ppt_w/2"/>
                                              </p:val>
                                            </p:tav>
                                            <p:tav tm="100000">
                                              <p:val>
                                                <p:strVal val="#ppt_x"/>
                                              </p:val>
                                            </p:tav>
                                          </p:tavLst>
                                        </p:anim>
                                        <p:anim calcmode="lin" valueType="num">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97653" y="1637123"/>
            <a:ext cx="11700769" cy="4444082"/>
          </a:xfrm>
        </p:spPr>
        <p:txBody>
          <a:bodyPr numCol="2">
            <a:noAutofit/>
          </a:bodyPr>
          <a:lstStyle/>
          <a:p>
            <a:pPr eaLnBrk="1" fontAlgn="auto" hangingPunct="1">
              <a:spcBef>
                <a:spcPts val="0"/>
              </a:spcBef>
              <a:spcAft>
                <a:spcPts val="0"/>
              </a:spcAft>
              <a:defRPr/>
            </a:pPr>
            <a:endParaRPr lang="en-GB" sz="11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l" sz="1100" b="1" dirty="0">
                <a:solidFill>
                  <a:srgbClr val="313031"/>
                </a:solidFill>
                <a:effectLst>
                  <a:outerShdw blurRad="38100" dist="38100" dir="2700000" algn="tl">
                    <a:srgbClr val="000000">
                      <a:alpha val="43137"/>
                    </a:srgbClr>
                  </a:outerShdw>
                </a:effectLst>
                <a:latin typeface="Josefin Sans" pitchFamily="2" charset="0"/>
                <a:ea typeface="Calibri" panose="020F0502020204030204" pitchFamily="34" charset="0"/>
                <a:cs typeface="Calibri" panose="020F0502020204030204" pitchFamily="34" charset="0"/>
              </a:rPr>
              <a:t>Το βιοψυχοκοινωνικό μοντέλο</a:t>
            </a:r>
          </a:p>
          <a:p>
            <a:pPr eaLnBrk="1" fontAlgn="auto" hangingPunct="1">
              <a:lnSpc>
                <a:spcPct val="170000"/>
              </a:lnSpc>
              <a:spcBef>
                <a:spcPts val="0"/>
              </a:spcBef>
              <a:spcAft>
                <a:spcPts val="0"/>
              </a:spcAft>
              <a:defRPr/>
            </a:pPr>
            <a:endParaRPr lang="en-GB" sz="11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l" sz="1100" dirty="0">
                <a:effectLst/>
                <a:latin typeface="Josefin Sans" pitchFamily="2" charset="0"/>
                <a:ea typeface="Calibri" panose="020F0502020204030204" pitchFamily="34" charset="0"/>
                <a:cs typeface="Calibri" panose="020F0502020204030204" pitchFamily="34" charset="0"/>
              </a:rPr>
              <a:t>Η έννοια της βιο-ψυχο-κοινωνικής υγείας βοηθά τους επαγγελματίες να φτάσουν πέρα από την ανατομία και</a:t>
            </a:r>
            <a:r>
              <a:rPr lang="en-US" sz="1100" dirty="0">
                <a:effectLst/>
                <a:latin typeface="Josefin Sans" pitchFamily="2" charset="0"/>
                <a:ea typeface="Calibri" panose="020F0502020204030204" pitchFamily="34" charset="0"/>
                <a:cs typeface="Calibri" panose="020F0502020204030204" pitchFamily="34" charset="0"/>
              </a:rPr>
              <a:t> </a:t>
            </a:r>
            <a:r>
              <a:rPr lang="el-GR" sz="1100" dirty="0">
                <a:effectLst/>
                <a:latin typeface="Josefin Sans" pitchFamily="2" charset="0"/>
                <a:ea typeface="Calibri" panose="020F0502020204030204" pitchFamily="34" charset="0"/>
                <a:cs typeface="Calibri" panose="020F0502020204030204" pitchFamily="34" charset="0"/>
              </a:rPr>
              <a:t>την </a:t>
            </a:r>
            <a:r>
              <a:rPr lang="el" sz="1100" dirty="0">
                <a:effectLst/>
                <a:latin typeface="Josefin Sans" pitchFamily="2" charset="0"/>
                <a:ea typeface="Calibri" panose="020F0502020204030204" pitchFamily="34" charset="0"/>
                <a:cs typeface="Calibri" panose="020F0502020204030204" pitchFamily="34" charset="0"/>
              </a:rPr>
              <a:t>φυσιολογία </a:t>
            </a:r>
            <a:r>
              <a:rPr lang="el" sz="1100" dirty="0">
                <a:latin typeface="Josefin Sans" pitchFamily="2" charset="0"/>
                <a:ea typeface="Calibri" panose="020F0502020204030204" pitchFamily="34" charset="0"/>
                <a:cs typeface="Calibri" panose="020F0502020204030204" pitchFamily="34" charset="0"/>
              </a:rPr>
              <a:t>και </a:t>
            </a:r>
            <a:r>
              <a:rPr lang="el" sz="1100" dirty="0">
                <a:effectLst/>
                <a:latin typeface="Josefin Sans" pitchFamily="2" charset="0"/>
                <a:ea typeface="Calibri" panose="020F0502020204030204" pitchFamily="34" charset="0"/>
                <a:cs typeface="Calibri" panose="020F0502020204030204" pitchFamily="34" charset="0"/>
              </a:rPr>
              <a:t>εξετάστε πώς η αλληλεπίδραση του νου, του σώματος και των κοινωνικοοικονομικών συνθηκών επηρεάζει την υγεία</a:t>
            </a:r>
            <a:r>
              <a:rPr lang="el" sz="1100" dirty="0">
                <a:latin typeface="Josefin Sans" pitchFamily="2" charset="0"/>
                <a:ea typeface="Calibri" panose="020F0502020204030204" pitchFamily="34" charset="0"/>
                <a:cs typeface="Calibri" panose="020F0502020204030204" pitchFamily="34" charset="0"/>
              </a:rPr>
              <a:t>  </a:t>
            </a:r>
            <a:r>
              <a:rPr lang="el" sz="1100" dirty="0">
                <a:effectLst/>
                <a:latin typeface="Josefin Sans" pitchFamily="2" charset="0"/>
                <a:ea typeface="Calibri" panose="020F0502020204030204" pitchFamily="34" charset="0"/>
                <a:cs typeface="Calibri" panose="020F0502020204030204" pitchFamily="34" charset="0"/>
              </a:rPr>
              <a:t>ευεξία και τα αποτελέσματα της ζωής.</a:t>
            </a:r>
            <a:endParaRPr lang="en-GB" sz="1100" dirty="0">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l" sz="1100" dirty="0">
                <a:latin typeface="Josefin Sans" pitchFamily="2" charset="0"/>
                <a:ea typeface="Calibri" panose="020F0502020204030204" pitchFamily="34" charset="0"/>
                <a:cs typeface="Calibri" panose="020F0502020204030204" pitchFamily="34" charset="0"/>
              </a:rPr>
              <a:t>Οι ψυχολογικές πρωτοβουλίες δείχνουν</a:t>
            </a:r>
            <a:r>
              <a:rPr lang="el" sz="1100" b="1" dirty="0">
                <a:latin typeface="Josefin Sans" pitchFamily="2" charset="0"/>
                <a:ea typeface="Calibri" panose="020F0502020204030204" pitchFamily="34" charset="0"/>
                <a:cs typeface="Calibri" panose="020F0502020204030204" pitchFamily="34" charset="0"/>
              </a:rPr>
              <a:t> </a:t>
            </a:r>
            <a:r>
              <a:rPr lang="el" sz="1100" dirty="0">
                <a:latin typeface="Josefin Sans" pitchFamily="2" charset="0"/>
                <a:ea typeface="Calibri" panose="020F0502020204030204" pitchFamily="34" charset="0"/>
                <a:cs typeface="Calibri" panose="020F0502020204030204" pitchFamily="34" charset="0"/>
              </a:rPr>
              <a:t>εμπλοκή και βοηθούν τους ανθρώπους να αισθάνονται αποδεκτοί, να τους ακούνε και να μην κρίνονται. Επιπρόσθετα, το να βρίσκεστε κοντά σε ανθρώπους, ειδικά που είχαν ίσως παρόμοιες εμπειρίες, βοηθά στην ανάπτυξη νέων μηχανισμών αντιμετώπισης και πιο υγιών προτύπων συμπεριφοράς, προάγοντας έτσι καλύτερα ψυχικά και σωματικά αποτελέσματα.</a:t>
            </a:r>
            <a:endParaRPr lang="en-GB" sz="11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l" sz="1100" dirty="0">
                <a:latin typeface="Josefin Sans" pitchFamily="2" charset="0"/>
                <a:ea typeface="Calibri" panose="020F0502020204030204" pitchFamily="34" charset="0"/>
                <a:cs typeface="Calibri" panose="020F0502020204030204" pitchFamily="34" charset="0"/>
              </a:rPr>
              <a:t>Η ιατρική προσέγγιση έχει πολλά να προσφέρει.  Αναφέροντας </a:t>
            </a:r>
            <a:r>
              <a:rPr lang="el" sz="1100" dirty="0">
                <a:effectLst/>
                <a:latin typeface="Josefin Sans" pitchFamily="2" charset="0"/>
                <a:ea typeface="Calibri" panose="020F0502020204030204" pitchFamily="34" charset="0"/>
                <a:cs typeface="Calibri" panose="020F0502020204030204" pitchFamily="34" charset="0"/>
              </a:rPr>
              <a:t>τις βιολογικές πτυχές της ασθένειας, ωστόσο οι πρόσφατες εξελίξεις υπογραμμίζουν ότι πρέπει να δοθεί προτεραιότητα στην αντιμετώπιση της βιο-ψυχο-κοινωνικής εφαρμογής της υγείας.</a:t>
            </a:r>
          </a:p>
          <a:p>
            <a:pPr eaLnBrk="1" fontAlgn="auto" hangingPunct="1">
              <a:lnSpc>
                <a:spcPct val="170000"/>
              </a:lnSpc>
              <a:spcBef>
                <a:spcPts val="0"/>
              </a:spcBef>
              <a:spcAft>
                <a:spcPts val="0"/>
              </a:spcAft>
              <a:defRPr/>
            </a:pPr>
            <a:endParaRPr lang="el-GR" sz="11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l-GR" sz="1100" dirty="0">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l-GR" sz="11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l-GR" sz="1100" dirty="0">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GB" sz="11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l" sz="1100" dirty="0">
                <a:latin typeface="Josefin Sans" pitchFamily="2" charset="0"/>
                <a:ea typeface="Calibri" panose="020F0502020204030204" pitchFamily="34" charset="0"/>
                <a:cs typeface="Calibri" panose="020F0502020204030204" pitchFamily="34" charset="0"/>
              </a:rPr>
              <a:t>Ωστόσο, μέχρι σήμερα, η ικανότητα αντιμετώπισης των κοινωνικών προβλημάτων που επισπεύδουν και διαιωνίζουν την κακή υγεία ήταν περιορισμένη, αν και οι επαγγελματίες υγείας αντιμετωπίζουν τις μη ιατρικές αιτίες της κακής υγείας με μη κλινικές παρεμβάσεις. Ως εκ τούτου, οι θεμελιώδεις μέθοδοι κοινωνικής συνταγογράφησης έχουν χρησιμοποιηθεί εδώ και πολλά χρόνια, χωρίς να τους δοθεί πραγματικός τίτλος.</a:t>
            </a:r>
          </a:p>
          <a:p>
            <a:pPr eaLnBrk="1" fontAlgn="auto" hangingPunct="1">
              <a:lnSpc>
                <a:spcPct val="170000"/>
              </a:lnSpc>
              <a:spcBef>
                <a:spcPts val="0"/>
              </a:spcBef>
              <a:spcAft>
                <a:spcPts val="0"/>
              </a:spcAft>
              <a:defRPr/>
            </a:pPr>
            <a:r>
              <a:rPr lang="el" sz="1100" dirty="0">
                <a:latin typeface="Josefin Sans" pitchFamily="2" charset="0"/>
                <a:ea typeface="Calibri" panose="020F0502020204030204" pitchFamily="34" charset="0"/>
                <a:cs typeface="Calibri" panose="020F0502020204030204" pitchFamily="34" charset="0"/>
              </a:rPr>
              <a:t> </a:t>
            </a:r>
            <a:r>
              <a:rPr lang="el" sz="1100" dirty="0">
                <a:effectLst/>
                <a:latin typeface="Josefin Sans" pitchFamily="2" charset="0"/>
                <a:ea typeface="Calibri" panose="020F0502020204030204" pitchFamily="34" charset="0"/>
                <a:cs typeface="Calibri" panose="020F0502020204030204" pitchFamily="34" charset="0"/>
              </a:rPr>
              <a:t>                                                               </a:t>
            </a:r>
            <a:endParaRPr lang="en-GB" sz="11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sz="1100"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201210" y="157736"/>
            <a:ext cx="9523066" cy="729873"/>
          </a:xfrm>
        </p:spPr>
        <p:txBody>
          <a:bodyPr/>
          <a:lstStyle/>
          <a:p>
            <a:pPr algn="ctr"/>
            <a:r>
              <a:rPr lang="el" sz="4400" dirty="0">
                <a:effectLst>
                  <a:outerShdw blurRad="38100" dist="38100" dir="2700000" algn="tl">
                    <a:srgbClr val="000000">
                      <a:alpha val="43137"/>
                    </a:srgbClr>
                  </a:outerShdw>
                </a:effectLst>
              </a:rPr>
              <a:t>Ποια είναι τα βασικά στοιχεία της κοινωνικής συνταγογράφησης </a:t>
            </a:r>
            <a:r>
              <a:rPr lang="el" sz="2400" dirty="0">
                <a:solidFill>
                  <a:srgbClr val="FFC000"/>
                </a:solidFill>
              </a:rPr>
              <a:t>[klo1]</a:t>
            </a: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974" y="3859164"/>
            <a:ext cx="2528644" cy="2908348"/>
          </a:xfrm>
          <a:prstGeom prst="rect">
            <a:avLst/>
          </a:prstGeom>
          <a:effectLst>
            <a:outerShdw blurRad="50800" dist="50800" dir="5400000" algn="ctr" rotWithShape="0">
              <a:srgbClr val="FFC000"/>
            </a:outerShdw>
          </a:effectLst>
        </p:spPr>
      </p:pic>
    </p:spTree>
    <p:extLst>
      <p:ext uri="{BB962C8B-B14F-4D97-AF65-F5344CB8AC3E}">
        <p14:creationId xmlns:p14="http://schemas.microsoft.com/office/powerpoint/2010/main" val="246743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p:txBody>
          <a:bodyPr/>
          <a:lstStyle/>
          <a:p>
            <a:pPr algn="l"/>
            <a:endParaRPr lang="en-US" dirty="0"/>
          </a:p>
          <a:p>
            <a:pPr algn="l"/>
            <a:endParaRPr lang="en-US" dirty="0"/>
          </a:p>
        </p:txBody>
      </p:sp>
      <p:sp>
        <p:nvSpPr>
          <p:cNvPr id="7" name="Text Placeholder 6">
            <a:extLst>
              <a:ext uri="{FF2B5EF4-FFF2-40B4-BE49-F238E27FC236}">
                <a16:creationId xmlns:a16="http://schemas.microsoft.com/office/drawing/2014/main" id="{30F45EE5-AC96-0C4D-9CBD-504CACBB1C4F}"/>
              </a:ext>
            </a:extLst>
          </p:cNvPr>
          <p:cNvSpPr>
            <a:spLocks noGrp="1"/>
          </p:cNvSpPr>
          <p:nvPr>
            <p:ph type="body" sz="quarter" idx="18"/>
          </p:nvPr>
        </p:nvSpPr>
        <p:spPr>
          <a:xfrm>
            <a:off x="319489" y="1443210"/>
            <a:ext cx="8339602" cy="3734718"/>
          </a:xfrm>
        </p:spPr>
        <p:txBody>
          <a:bodyPr/>
          <a:lstStyle/>
          <a:p>
            <a:pPr>
              <a:lnSpc>
                <a:spcPct val="150000"/>
              </a:lnSpc>
              <a:spcAft>
                <a:spcPts val="800"/>
              </a:spcAft>
            </a:pPr>
            <a:r>
              <a:rPr lang="el" sz="2000" b="0" u="sng" dirty="0">
                <a:solidFill>
                  <a:schemeClr val="bg1"/>
                </a:solidFill>
                <a:effectLst/>
                <a:latin typeface="Josefin Sans" pitchFamily="2"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Εισαγωγή της κοινωνικής συνταγογράφησης</a:t>
            </a:r>
          </a:p>
          <a:p>
            <a:pPr>
              <a:lnSpc>
                <a:spcPct val="150000"/>
              </a:lnSpc>
              <a:spcAft>
                <a:spcPts val="800"/>
              </a:spcAft>
            </a:pPr>
            <a:r>
              <a:rPr lang="el" sz="2000" u="sng" dirty="0">
                <a:solidFill>
                  <a:srgbClr val="F33B48"/>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https://vimeopro.com/ehdm/social-prescribing/video/339575707</a:t>
            </a:r>
            <a:endParaRPr lang="en-GB" sz="2000" u="sng" dirty="0">
              <a:solidFill>
                <a:srgbClr val="F33B48"/>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r>
              <a:rPr lang="el" sz="2000" dirty="0">
                <a:solidFill>
                  <a:schemeClr val="bg1"/>
                </a:solidFill>
                <a:latin typeface="Josefin Sans" pitchFamily="2" charset="0"/>
                <a:ea typeface="Calibri" panose="020F0502020204030204" pitchFamily="34" charset="0"/>
                <a:cs typeface="Times New Roman" panose="02020603050405020304" pitchFamily="18" charset="0"/>
              </a:rPr>
              <a:t>Τι είναι η κοινωνική συνταγογράφηση;</a:t>
            </a:r>
            <a:endParaRPr lang="en-GB" sz="2000" dirty="0">
              <a:solidFill>
                <a:schemeClr val="bg1"/>
              </a:solidFill>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l"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https://www.youtube.com/watch?v=O9azfXNcqD8</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Κοινωνική συνταγογράφηση που μεταμορφώνει την υγεία για το Λονδίνο</a:t>
            </a:r>
          </a:p>
          <a:p>
            <a:pPr>
              <a:lnSpc>
                <a:spcPct val="150000"/>
              </a:lnSpc>
              <a:spcAft>
                <a:spcPts val="800"/>
              </a:spcAft>
            </a:pPr>
            <a:r>
              <a:rPr lang="el" sz="2000" u="sng" dirty="0">
                <a:solidFill>
                  <a:srgbClr val="F33B48"/>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https://www.youtube.com/watch?v=HA_yF9u0VsU</a:t>
            </a:r>
            <a:r>
              <a:rPr lang="el" sz="2000" u="sng" dirty="0">
                <a:effectLst/>
                <a:latin typeface="Calibri" panose="020F0502020204030204" pitchFamily="34" charset="0"/>
                <a:ea typeface="Calibri" panose="020F0502020204030204" pitchFamily="34" charset="0"/>
                <a:cs typeface="Calibri" panose="020F0502020204030204" pitchFamily="34" charset="0"/>
              </a:rPr>
              <a:t> </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4" name="Rectangle 13">
            <a:extLst>
              <a:ext uri="{FF2B5EF4-FFF2-40B4-BE49-F238E27FC236}">
                <a16:creationId xmlns:a16="http://schemas.microsoft.com/office/drawing/2014/main" id="{052BB538-463A-2224-489B-542242ECF947}"/>
              </a:ext>
            </a:extLst>
          </p:cNvPr>
          <p:cNvSpPr/>
          <p:nvPr/>
        </p:nvSpPr>
        <p:spPr>
          <a:xfrm>
            <a:off x="4955112" y="2967335"/>
            <a:ext cx="630440" cy="923330"/>
          </a:xfrm>
          <a:prstGeom prst="rect">
            <a:avLst/>
          </a:prstGeom>
          <a:noFill/>
        </p:spPr>
        <p:txBody>
          <a:bodyPr wrap="squar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6" name="TextBox 15">
            <a:extLst>
              <a:ext uri="{FF2B5EF4-FFF2-40B4-BE49-F238E27FC236}">
                <a16:creationId xmlns:a16="http://schemas.microsoft.com/office/drawing/2014/main" id="{89A52EDB-DBFC-C7C6-2DBB-6ED6D2189449}"/>
              </a:ext>
            </a:extLst>
          </p:cNvPr>
          <p:cNvSpPr txBox="1"/>
          <p:nvPr/>
        </p:nvSpPr>
        <p:spPr>
          <a:xfrm>
            <a:off x="7447402" y="3281799"/>
            <a:ext cx="5887324" cy="769441"/>
          </a:xfrm>
          <a:prstGeom prst="rect">
            <a:avLst/>
          </a:prstGeom>
          <a:noFill/>
        </p:spPr>
        <p:txBody>
          <a:bodyPr wrap="square">
            <a:spAutoFit/>
          </a:bodyPr>
          <a:lstStyle/>
          <a:p>
            <a:pPr algn="ctr"/>
            <a:r>
              <a:rPr lang="el" sz="4400" b="0" cap="none" spc="0" dirty="0">
                <a:ln w="0"/>
                <a:solidFill>
                  <a:schemeClr val="tx1"/>
                </a:solidFill>
                <a:effectLst>
                  <a:outerShdw blurRad="38100" dist="19050" dir="2700000" algn="tl" rotWithShape="0">
                    <a:schemeClr val="dk1">
                      <a:alpha val="40000"/>
                    </a:schemeClr>
                  </a:outerShdw>
                </a:effectLst>
                <a:latin typeface="Amatic SC" panose="00000500000000000000" pitchFamily="2" charset="-79"/>
                <a:cs typeface="Amatic SC" panose="00000500000000000000" pitchFamily="2" charset="-79"/>
              </a:rPr>
              <a:t>ΒΙΝΤΕΟ</a:t>
            </a:r>
          </a:p>
        </p:txBody>
      </p:sp>
    </p:spTree>
    <p:extLst>
      <p:ext uri="{BB962C8B-B14F-4D97-AF65-F5344CB8AC3E}">
        <p14:creationId xmlns:p14="http://schemas.microsoft.com/office/powerpoint/2010/main" val="135120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A0A83365-512E-1B4E-95D2-B2DD9C1A5D56}"/>
              </a:ext>
            </a:extLst>
          </p:cNvPr>
          <p:cNvSpPr>
            <a:spLocks noGrp="1"/>
          </p:cNvSpPr>
          <p:nvPr>
            <p:ph type="body" sz="quarter" idx="17"/>
          </p:nvPr>
        </p:nvSpPr>
        <p:spPr>
          <a:xfrm>
            <a:off x="335672" y="524778"/>
            <a:ext cx="4071228" cy="1752381"/>
          </a:xfrm>
        </p:spPr>
        <p:txBody>
          <a:bodyPr/>
          <a:lstStyle/>
          <a:p>
            <a:r>
              <a:rPr lang="el" sz="3200" dirty="0">
                <a:effectLst>
                  <a:outerShdw blurRad="38100" dist="38100" dir="2700000" algn="tl">
                    <a:srgbClr val="000000">
                      <a:alpha val="43137"/>
                    </a:srgbClr>
                  </a:outerShdw>
                </a:effectLst>
              </a:rPr>
              <a:t>Κύρια στοιχεία της κοινωνικής συνταγογράφησης</a:t>
            </a:r>
          </a:p>
        </p:txBody>
      </p:sp>
      <p:sp>
        <p:nvSpPr>
          <p:cNvPr id="48" name="Text Placeholder 47">
            <a:extLst>
              <a:ext uri="{FF2B5EF4-FFF2-40B4-BE49-F238E27FC236}">
                <a16:creationId xmlns:a16="http://schemas.microsoft.com/office/drawing/2014/main" id="{43CFE274-E7DC-ED49-AE0A-63C013D87284}"/>
              </a:ext>
            </a:extLst>
          </p:cNvPr>
          <p:cNvSpPr>
            <a:spLocks noGrp="1"/>
          </p:cNvSpPr>
          <p:nvPr>
            <p:ph type="body" sz="quarter" idx="20"/>
          </p:nvPr>
        </p:nvSpPr>
        <p:spPr>
          <a:xfrm>
            <a:off x="416609" y="3991486"/>
            <a:ext cx="2651294" cy="1481138"/>
          </a:xfrm>
        </p:spPr>
        <p:txBody>
          <a:bodyPr/>
          <a:lstStyle/>
          <a:p>
            <a:pPr algn="ctr">
              <a:lnSpc>
                <a:spcPct val="150000"/>
              </a:lnSpc>
            </a:pPr>
            <a:r>
              <a:rPr lang="el" sz="1800" dirty="0">
                <a:latin typeface="Josefin Sans" pitchFamily="2" charset="0"/>
                <a:ea typeface="Times New Roman" panose="02020603050405020304" pitchFamily="18" charset="0"/>
                <a:cs typeface="Amatic SC" panose="00000500000000000000" pitchFamily="2" charset="-79"/>
              </a:rPr>
              <a:t>Μια σειρά τοπικών εθελοντικών, κοινοτικών και κοινωνικών επιχειρήσεων </a:t>
            </a:r>
            <a:r>
              <a:rPr lang="el" sz="1800" dirty="0">
                <a:latin typeface="Josefin Sans" pitchFamily="2" charset="0"/>
              </a:rPr>
              <a:t>για την παροχή υπηρεσιών υποστήριξης</a:t>
            </a:r>
          </a:p>
        </p:txBody>
      </p:sp>
      <p:sp>
        <p:nvSpPr>
          <p:cNvPr id="49" name="Text Placeholder 48">
            <a:extLst>
              <a:ext uri="{FF2B5EF4-FFF2-40B4-BE49-F238E27FC236}">
                <a16:creationId xmlns:a16="http://schemas.microsoft.com/office/drawing/2014/main" id="{F2A7758E-1264-EB47-B260-EE03F90D2F42}"/>
              </a:ext>
            </a:extLst>
          </p:cNvPr>
          <p:cNvSpPr>
            <a:spLocks noGrp="1"/>
          </p:cNvSpPr>
          <p:nvPr>
            <p:ph type="body" sz="quarter" idx="21"/>
          </p:nvPr>
        </p:nvSpPr>
        <p:spPr>
          <a:xfrm>
            <a:off x="7032991" y="196098"/>
            <a:ext cx="2849105" cy="1752380"/>
          </a:xfrm>
        </p:spPr>
        <p:txBody>
          <a:bodyPr/>
          <a:lstStyle/>
          <a:p>
            <a:endParaRPr lang="en-GB" sz="1800" dirty="0">
              <a:effectLst/>
              <a:latin typeface="Josefin Sans" pitchFamily="2" charset="0"/>
              <a:ea typeface="Times New Roman" panose="02020603050405020304" pitchFamily="18" charset="0"/>
            </a:endParaRPr>
          </a:p>
          <a:p>
            <a:endParaRPr lang="en-GB" sz="1800" dirty="0">
              <a:latin typeface="Josefin Sans" pitchFamily="2" charset="0"/>
              <a:ea typeface="Times New Roman" panose="02020603050405020304" pitchFamily="18" charset="0"/>
            </a:endParaRPr>
          </a:p>
          <a:p>
            <a:pPr algn="ctr">
              <a:lnSpc>
                <a:spcPct val="150000"/>
              </a:lnSpc>
            </a:pPr>
            <a:r>
              <a:rPr lang="el" sz="1800" dirty="0">
                <a:solidFill>
                  <a:schemeClr val="tx1"/>
                </a:solidFill>
                <a:effectLst/>
                <a:latin typeface="Josefin Sans" pitchFamily="2" charset="0"/>
                <a:ea typeface="Times New Roman" panose="02020603050405020304" pitchFamily="18" charset="0"/>
                <a:cs typeface="Amatic SC" panose="00000500000000000000" pitchFamily="2" charset="-79"/>
              </a:rPr>
              <a:t>Επαγγελματίας υγείας ή άλλος επαγγελματίας που κάνει μια αρχική παραπομπή</a:t>
            </a:r>
          </a:p>
          <a:p>
            <a:endParaRPr lang="en-GB" sz="1800" dirty="0">
              <a:effectLst/>
              <a:latin typeface="Josefin Sans" pitchFamily="2" charset="0"/>
              <a:ea typeface="Times New Roman" panose="02020603050405020304" pitchFamily="18" charset="0"/>
              <a:cs typeface="Amatic SC" panose="00000500000000000000" pitchFamily="2" charset="-79"/>
            </a:endParaRPr>
          </a:p>
          <a:p>
            <a:endParaRPr lang="en-US" dirty="0">
              <a:latin typeface="Josefin Sans" pitchFamily="2" charset="0"/>
            </a:endParaRPr>
          </a:p>
        </p:txBody>
      </p:sp>
      <p:sp>
        <p:nvSpPr>
          <p:cNvPr id="50" name="Text Placeholder 49">
            <a:extLst>
              <a:ext uri="{FF2B5EF4-FFF2-40B4-BE49-F238E27FC236}">
                <a16:creationId xmlns:a16="http://schemas.microsoft.com/office/drawing/2014/main" id="{04B86E8E-CB44-804D-9827-0FC25881A350}"/>
              </a:ext>
            </a:extLst>
          </p:cNvPr>
          <p:cNvSpPr>
            <a:spLocks noGrp="1"/>
          </p:cNvSpPr>
          <p:nvPr>
            <p:ph type="body" sz="quarter" idx="22"/>
          </p:nvPr>
        </p:nvSpPr>
        <p:spPr>
          <a:xfrm>
            <a:off x="9530915" y="2277159"/>
            <a:ext cx="2494447" cy="3428654"/>
          </a:xfrm>
        </p:spPr>
        <p:txBody>
          <a:bodyPr/>
          <a:lstStyle/>
          <a:p>
            <a:endParaRPr lang="en-GB" sz="1400" dirty="0">
              <a:effectLst/>
              <a:latin typeface="Josefin Sans" pitchFamily="2" charset="0"/>
              <a:ea typeface="Times New Roman" panose="02020603050405020304" pitchFamily="18" charset="0"/>
              <a:cs typeface="Arial" panose="020B0604020202020204" pitchFamily="34" charset="0"/>
            </a:endParaRPr>
          </a:p>
          <a:p>
            <a:endParaRPr lang="en-GB" sz="1400" dirty="0">
              <a:latin typeface="Josefin Sans" pitchFamily="2" charset="0"/>
              <a:ea typeface="Times New Roman" panose="02020603050405020304" pitchFamily="18" charset="0"/>
              <a:cs typeface="Arial" panose="020B0604020202020204" pitchFamily="34" charset="0"/>
            </a:endParaRPr>
          </a:p>
          <a:p>
            <a:pPr algn="ctr">
              <a:lnSpc>
                <a:spcPct val="150000"/>
              </a:lnSpc>
            </a:pPr>
            <a:r>
              <a:rPr lang="el" sz="1400" dirty="0">
                <a:solidFill>
                  <a:schemeClr val="tx1"/>
                </a:solidFill>
                <a:latin typeface="Josefin Sans" pitchFamily="2" charset="0"/>
                <a:ea typeface="Times New Roman" panose="02020603050405020304" pitchFamily="18" charset="0"/>
                <a:cs typeface="Arial" panose="020B0604020202020204" pitchFamily="34" charset="0"/>
              </a:rPr>
              <a:t>Ένας εργαζόμενος μπορεί επίσης να ονομαστεί κοινωνικός συνταγογράφος, πλοηγός κοινωνικής δικτύωσης, σύνδεσμος κοινότητας ή οποιοδήποτε όνομα που υποδηλώνει αυτόν τον συγκεκριμένο ρόλο της εργασίας σε ατομική βάση με το άτομο που χρειάζεται υποστήριξη και το βοηθά να βρει τα κατάλληλα συστήματα υποστήριξης .</a:t>
            </a:r>
          </a:p>
          <a:p>
            <a:endParaRPr lang="en-US" sz="1400" dirty="0">
              <a:latin typeface="Josefin Sans" pitchFamily="2" charset="0"/>
              <a:cs typeface="Arial" panose="020B0604020202020204" pitchFamily="34" charset="0"/>
            </a:endParaRPr>
          </a:p>
        </p:txBody>
      </p:sp>
      <p:sp>
        <p:nvSpPr>
          <p:cNvPr id="51" name="Freeform 15">
            <a:extLst>
              <a:ext uri="{FF2B5EF4-FFF2-40B4-BE49-F238E27FC236}">
                <a16:creationId xmlns:a16="http://schemas.microsoft.com/office/drawing/2014/main" id="{3D98CC49-B54A-5444-A9F1-4F36A0275247}"/>
              </a:ext>
            </a:extLst>
          </p:cNvPr>
          <p:cNvSpPr>
            <a:spLocks noEditPoints="1"/>
          </p:cNvSpPr>
          <p:nvPr/>
        </p:nvSpPr>
        <p:spPr bwMode="auto">
          <a:xfrm>
            <a:off x="5704681" y="1172944"/>
            <a:ext cx="771525" cy="860425"/>
          </a:xfrm>
          <a:custGeom>
            <a:avLst/>
            <a:gdLst>
              <a:gd name="T0" fmla="*/ 68 w 203"/>
              <a:gd name="T1" fmla="*/ 175 h 226"/>
              <a:gd name="T2" fmla="*/ 52 w 203"/>
              <a:gd name="T3" fmla="*/ 135 h 226"/>
              <a:gd name="T4" fmla="*/ 44 w 203"/>
              <a:gd name="T5" fmla="*/ 102 h 226"/>
              <a:gd name="T6" fmla="*/ 103 w 203"/>
              <a:gd name="T7" fmla="*/ 38 h 226"/>
              <a:gd name="T8" fmla="*/ 162 w 203"/>
              <a:gd name="T9" fmla="*/ 102 h 226"/>
              <a:gd name="T10" fmla="*/ 155 w 203"/>
              <a:gd name="T11" fmla="*/ 135 h 226"/>
              <a:gd name="T12" fmla="*/ 140 w 203"/>
              <a:gd name="T13" fmla="*/ 168 h 226"/>
              <a:gd name="T14" fmla="*/ 123 w 203"/>
              <a:gd name="T15" fmla="*/ 180 h 226"/>
              <a:gd name="T16" fmla="*/ 98 w 203"/>
              <a:gd name="T17" fmla="*/ 185 h 226"/>
              <a:gd name="T18" fmla="*/ 75 w 203"/>
              <a:gd name="T19" fmla="*/ 194 h 226"/>
              <a:gd name="T20" fmla="*/ 71 w 203"/>
              <a:gd name="T21" fmla="*/ 200 h 226"/>
              <a:gd name="T22" fmla="*/ 73 w 203"/>
              <a:gd name="T23" fmla="*/ 206 h 226"/>
              <a:gd name="T24" fmla="*/ 79 w 203"/>
              <a:gd name="T25" fmla="*/ 207 h 226"/>
              <a:gd name="T26" fmla="*/ 126 w 203"/>
              <a:gd name="T27" fmla="*/ 196 h 226"/>
              <a:gd name="T28" fmla="*/ 132 w 203"/>
              <a:gd name="T29" fmla="*/ 198 h 226"/>
              <a:gd name="T30" fmla="*/ 134 w 203"/>
              <a:gd name="T31" fmla="*/ 205 h 226"/>
              <a:gd name="T32" fmla="*/ 129 w 203"/>
              <a:gd name="T33" fmla="*/ 211 h 226"/>
              <a:gd name="T34" fmla="*/ 111 w 203"/>
              <a:gd name="T35" fmla="*/ 219 h 226"/>
              <a:gd name="T36" fmla="*/ 89 w 203"/>
              <a:gd name="T37" fmla="*/ 226 h 226"/>
              <a:gd name="T38" fmla="*/ 88 w 203"/>
              <a:gd name="T39" fmla="*/ 100 h 226"/>
              <a:gd name="T40" fmla="*/ 101 w 203"/>
              <a:gd name="T41" fmla="*/ 115 h 226"/>
              <a:gd name="T42" fmla="*/ 117 w 203"/>
              <a:gd name="T43" fmla="*/ 86 h 226"/>
              <a:gd name="T44" fmla="*/ 23 w 203"/>
              <a:gd name="T45" fmla="*/ 103 h 226"/>
              <a:gd name="T46" fmla="*/ 0 w 203"/>
              <a:gd name="T47" fmla="*/ 99 h 226"/>
              <a:gd name="T48" fmla="*/ 33 w 203"/>
              <a:gd name="T49" fmla="*/ 59 h 226"/>
              <a:gd name="T50" fmla="*/ 14 w 203"/>
              <a:gd name="T51" fmla="*/ 51 h 226"/>
              <a:gd name="T52" fmla="*/ 62 w 203"/>
              <a:gd name="T53" fmla="*/ 31 h 226"/>
              <a:gd name="T54" fmla="*/ 52 w 203"/>
              <a:gd name="T55" fmla="*/ 16 h 226"/>
              <a:gd name="T56" fmla="*/ 103 w 203"/>
              <a:gd name="T57" fmla="*/ 22 h 226"/>
              <a:gd name="T58" fmla="*/ 102 w 203"/>
              <a:gd name="T59" fmla="*/ 0 h 226"/>
              <a:gd name="T60" fmla="*/ 151 w 203"/>
              <a:gd name="T61" fmla="*/ 16 h 226"/>
              <a:gd name="T62" fmla="*/ 144 w 203"/>
              <a:gd name="T63" fmla="*/ 32 h 226"/>
              <a:gd name="T64" fmla="*/ 189 w 203"/>
              <a:gd name="T65" fmla="*/ 53 h 226"/>
              <a:gd name="T66" fmla="*/ 175 w 203"/>
              <a:gd name="T67" fmla="*/ 59 h 226"/>
              <a:gd name="T68" fmla="*/ 172 w 203"/>
              <a:gd name="T69" fmla="*/ 61 h 226"/>
              <a:gd name="T70" fmla="*/ 203 w 203"/>
              <a:gd name="T71" fmla="*/ 103 h 226"/>
              <a:gd name="T72" fmla="*/ 182 w 203"/>
              <a:gd name="T73" fmla="*/ 103 h 226"/>
              <a:gd name="T74" fmla="*/ 102 w 203"/>
              <a:gd name="T75" fmla="*/ 61 h 226"/>
              <a:gd name="T76" fmla="*/ 65 w 203"/>
              <a:gd name="T77" fmla="*/ 96 h 226"/>
              <a:gd name="T78" fmla="*/ 102 w 203"/>
              <a:gd name="T79" fmla="*/ 132 h 226"/>
              <a:gd name="T80" fmla="*/ 139 w 203"/>
              <a:gd name="T81" fmla="*/ 96 h 226"/>
              <a:gd name="T82" fmla="*/ 102 w 203"/>
              <a:gd name="T83" fmla="*/ 6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226">
                <a:moveTo>
                  <a:pt x="68" y="175"/>
                </a:moveTo>
                <a:cubicBezTo>
                  <a:pt x="69" y="165"/>
                  <a:pt x="65" y="155"/>
                  <a:pt x="52" y="135"/>
                </a:cubicBezTo>
                <a:cubicBezTo>
                  <a:pt x="46" y="125"/>
                  <a:pt x="44" y="113"/>
                  <a:pt x="44" y="102"/>
                </a:cubicBezTo>
                <a:cubicBezTo>
                  <a:pt x="44" y="68"/>
                  <a:pt x="70" y="38"/>
                  <a:pt x="103" y="38"/>
                </a:cubicBezTo>
                <a:cubicBezTo>
                  <a:pt x="137" y="38"/>
                  <a:pt x="162" y="68"/>
                  <a:pt x="162" y="102"/>
                </a:cubicBezTo>
                <a:cubicBezTo>
                  <a:pt x="162" y="113"/>
                  <a:pt x="161" y="125"/>
                  <a:pt x="155" y="135"/>
                </a:cubicBezTo>
                <a:cubicBezTo>
                  <a:pt x="145" y="151"/>
                  <a:pt x="141" y="160"/>
                  <a:pt x="140" y="168"/>
                </a:cubicBezTo>
                <a:moveTo>
                  <a:pt x="123" y="180"/>
                </a:moveTo>
                <a:cubicBezTo>
                  <a:pt x="115" y="183"/>
                  <a:pt x="107" y="184"/>
                  <a:pt x="98" y="185"/>
                </a:cubicBezTo>
                <a:cubicBezTo>
                  <a:pt x="90" y="187"/>
                  <a:pt x="82" y="189"/>
                  <a:pt x="75" y="194"/>
                </a:cubicBezTo>
                <a:cubicBezTo>
                  <a:pt x="74" y="196"/>
                  <a:pt x="72" y="197"/>
                  <a:pt x="71" y="200"/>
                </a:cubicBezTo>
                <a:cubicBezTo>
                  <a:pt x="70" y="202"/>
                  <a:pt x="71" y="204"/>
                  <a:pt x="73" y="206"/>
                </a:cubicBezTo>
                <a:cubicBezTo>
                  <a:pt x="74" y="207"/>
                  <a:pt x="77" y="207"/>
                  <a:pt x="79" y="207"/>
                </a:cubicBezTo>
                <a:cubicBezTo>
                  <a:pt x="95" y="205"/>
                  <a:pt x="110" y="196"/>
                  <a:pt x="126" y="196"/>
                </a:cubicBezTo>
                <a:cubicBezTo>
                  <a:pt x="128" y="196"/>
                  <a:pt x="130" y="197"/>
                  <a:pt x="132" y="198"/>
                </a:cubicBezTo>
                <a:cubicBezTo>
                  <a:pt x="134" y="199"/>
                  <a:pt x="134" y="202"/>
                  <a:pt x="134" y="205"/>
                </a:cubicBezTo>
                <a:cubicBezTo>
                  <a:pt x="133" y="207"/>
                  <a:pt x="131" y="209"/>
                  <a:pt x="129" y="211"/>
                </a:cubicBezTo>
                <a:cubicBezTo>
                  <a:pt x="124" y="215"/>
                  <a:pt x="117" y="217"/>
                  <a:pt x="111" y="219"/>
                </a:cubicBezTo>
                <a:cubicBezTo>
                  <a:pt x="103" y="222"/>
                  <a:pt x="96" y="224"/>
                  <a:pt x="89" y="226"/>
                </a:cubicBezTo>
                <a:moveTo>
                  <a:pt x="88" y="100"/>
                </a:moveTo>
                <a:cubicBezTo>
                  <a:pt x="93" y="104"/>
                  <a:pt x="97" y="109"/>
                  <a:pt x="101" y="115"/>
                </a:cubicBezTo>
                <a:cubicBezTo>
                  <a:pt x="104" y="105"/>
                  <a:pt x="109" y="95"/>
                  <a:pt x="117" y="86"/>
                </a:cubicBezTo>
                <a:moveTo>
                  <a:pt x="23" y="103"/>
                </a:moveTo>
                <a:cubicBezTo>
                  <a:pt x="15" y="102"/>
                  <a:pt x="8" y="98"/>
                  <a:pt x="0" y="99"/>
                </a:cubicBezTo>
                <a:moveTo>
                  <a:pt x="33" y="59"/>
                </a:moveTo>
                <a:cubicBezTo>
                  <a:pt x="27" y="55"/>
                  <a:pt x="21" y="52"/>
                  <a:pt x="14" y="51"/>
                </a:cubicBezTo>
                <a:moveTo>
                  <a:pt x="62" y="31"/>
                </a:moveTo>
                <a:cubicBezTo>
                  <a:pt x="59" y="26"/>
                  <a:pt x="56" y="21"/>
                  <a:pt x="52" y="16"/>
                </a:cubicBezTo>
                <a:moveTo>
                  <a:pt x="103" y="22"/>
                </a:moveTo>
                <a:cubicBezTo>
                  <a:pt x="103" y="15"/>
                  <a:pt x="103" y="7"/>
                  <a:pt x="102" y="0"/>
                </a:cubicBezTo>
                <a:moveTo>
                  <a:pt x="151" y="16"/>
                </a:moveTo>
                <a:cubicBezTo>
                  <a:pt x="148" y="21"/>
                  <a:pt x="145" y="26"/>
                  <a:pt x="144" y="32"/>
                </a:cubicBezTo>
                <a:moveTo>
                  <a:pt x="189" y="53"/>
                </a:moveTo>
                <a:cubicBezTo>
                  <a:pt x="184" y="54"/>
                  <a:pt x="179" y="56"/>
                  <a:pt x="175" y="59"/>
                </a:cubicBezTo>
                <a:cubicBezTo>
                  <a:pt x="174" y="60"/>
                  <a:pt x="173" y="60"/>
                  <a:pt x="172" y="61"/>
                </a:cubicBezTo>
                <a:moveTo>
                  <a:pt x="203" y="103"/>
                </a:moveTo>
                <a:cubicBezTo>
                  <a:pt x="196" y="103"/>
                  <a:pt x="189" y="103"/>
                  <a:pt x="182" y="103"/>
                </a:cubicBezTo>
                <a:moveTo>
                  <a:pt x="102" y="61"/>
                </a:moveTo>
                <a:cubicBezTo>
                  <a:pt x="82" y="61"/>
                  <a:pt x="65" y="77"/>
                  <a:pt x="65" y="96"/>
                </a:cubicBezTo>
                <a:cubicBezTo>
                  <a:pt x="65" y="116"/>
                  <a:pt x="82" y="132"/>
                  <a:pt x="102" y="132"/>
                </a:cubicBezTo>
                <a:cubicBezTo>
                  <a:pt x="123" y="132"/>
                  <a:pt x="139" y="116"/>
                  <a:pt x="139" y="96"/>
                </a:cubicBezTo>
                <a:cubicBezTo>
                  <a:pt x="139" y="77"/>
                  <a:pt x="123" y="61"/>
                  <a:pt x="102" y="61"/>
                </a:cubicBezTo>
                <a:close/>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2" name="Freeform 16">
            <a:extLst>
              <a:ext uri="{FF2B5EF4-FFF2-40B4-BE49-F238E27FC236}">
                <a16:creationId xmlns:a16="http://schemas.microsoft.com/office/drawing/2014/main" id="{9B4E881E-0566-3F48-B92B-D2A9FAD328CD}"/>
              </a:ext>
            </a:extLst>
          </p:cNvPr>
          <p:cNvSpPr>
            <a:spLocks noEditPoints="1"/>
          </p:cNvSpPr>
          <p:nvPr/>
        </p:nvSpPr>
        <p:spPr bwMode="auto">
          <a:xfrm>
            <a:off x="3939381" y="4257456"/>
            <a:ext cx="801687" cy="658813"/>
          </a:xfrm>
          <a:custGeom>
            <a:avLst/>
            <a:gdLst>
              <a:gd name="T0" fmla="*/ 0 w 211"/>
              <a:gd name="T1" fmla="*/ 170 h 173"/>
              <a:gd name="T2" fmla="*/ 211 w 211"/>
              <a:gd name="T3" fmla="*/ 173 h 173"/>
              <a:gd name="T4" fmla="*/ 54 w 211"/>
              <a:gd name="T5" fmla="*/ 169 h 173"/>
              <a:gd name="T6" fmla="*/ 52 w 211"/>
              <a:gd name="T7" fmla="*/ 127 h 173"/>
              <a:gd name="T8" fmla="*/ 23 w 211"/>
              <a:gd name="T9" fmla="*/ 127 h 173"/>
              <a:gd name="T10" fmla="*/ 23 w 211"/>
              <a:gd name="T11" fmla="*/ 170 h 173"/>
              <a:gd name="T12" fmla="*/ 96 w 211"/>
              <a:gd name="T13" fmla="*/ 169 h 173"/>
              <a:gd name="T14" fmla="*/ 96 w 211"/>
              <a:gd name="T15" fmla="*/ 82 h 173"/>
              <a:gd name="T16" fmla="*/ 67 w 211"/>
              <a:gd name="T17" fmla="*/ 83 h 173"/>
              <a:gd name="T18" fmla="*/ 68 w 211"/>
              <a:gd name="T19" fmla="*/ 169 h 173"/>
              <a:gd name="T20" fmla="*/ 142 w 211"/>
              <a:gd name="T21" fmla="*/ 170 h 173"/>
              <a:gd name="T22" fmla="*/ 141 w 211"/>
              <a:gd name="T23" fmla="*/ 103 h 173"/>
              <a:gd name="T24" fmla="*/ 114 w 211"/>
              <a:gd name="T25" fmla="*/ 101 h 173"/>
              <a:gd name="T26" fmla="*/ 113 w 211"/>
              <a:gd name="T27" fmla="*/ 169 h 173"/>
              <a:gd name="T28" fmla="*/ 186 w 211"/>
              <a:gd name="T29" fmla="*/ 171 h 173"/>
              <a:gd name="T30" fmla="*/ 185 w 211"/>
              <a:gd name="T31" fmla="*/ 56 h 173"/>
              <a:gd name="T32" fmla="*/ 157 w 211"/>
              <a:gd name="T33" fmla="*/ 57 h 173"/>
              <a:gd name="T34" fmla="*/ 158 w 211"/>
              <a:gd name="T35" fmla="*/ 170 h 173"/>
              <a:gd name="T36" fmla="*/ 42 w 211"/>
              <a:gd name="T37" fmla="*/ 77 h 173"/>
              <a:gd name="T38" fmla="*/ 33 w 211"/>
              <a:gd name="T39" fmla="*/ 76 h 173"/>
              <a:gd name="T40" fmla="*/ 29 w 211"/>
              <a:gd name="T41" fmla="*/ 84 h 173"/>
              <a:gd name="T42" fmla="*/ 34 w 211"/>
              <a:gd name="T43" fmla="*/ 92 h 173"/>
              <a:gd name="T44" fmla="*/ 39 w 211"/>
              <a:gd name="T45" fmla="*/ 94 h 173"/>
              <a:gd name="T46" fmla="*/ 44 w 211"/>
              <a:gd name="T47" fmla="*/ 92 h 173"/>
              <a:gd name="T48" fmla="*/ 46 w 211"/>
              <a:gd name="T49" fmla="*/ 86 h 173"/>
              <a:gd name="T50" fmla="*/ 42 w 211"/>
              <a:gd name="T51" fmla="*/ 77 h 173"/>
              <a:gd name="T52" fmla="*/ 74 w 211"/>
              <a:gd name="T53" fmla="*/ 44 h 173"/>
              <a:gd name="T54" fmla="*/ 78 w 211"/>
              <a:gd name="T55" fmla="*/ 51 h 173"/>
              <a:gd name="T56" fmla="*/ 87 w 211"/>
              <a:gd name="T57" fmla="*/ 52 h 173"/>
              <a:gd name="T58" fmla="*/ 90 w 211"/>
              <a:gd name="T59" fmla="*/ 49 h 173"/>
              <a:gd name="T60" fmla="*/ 91 w 211"/>
              <a:gd name="T61" fmla="*/ 44 h 173"/>
              <a:gd name="T62" fmla="*/ 88 w 211"/>
              <a:gd name="T63" fmla="*/ 39 h 173"/>
              <a:gd name="T64" fmla="*/ 85 w 211"/>
              <a:gd name="T65" fmla="*/ 36 h 173"/>
              <a:gd name="T66" fmla="*/ 82 w 211"/>
              <a:gd name="T67" fmla="*/ 35 h 173"/>
              <a:gd name="T68" fmla="*/ 74 w 211"/>
              <a:gd name="T69" fmla="*/ 44 h 173"/>
              <a:gd name="T70" fmla="*/ 133 w 211"/>
              <a:gd name="T71" fmla="*/ 69 h 173"/>
              <a:gd name="T72" fmla="*/ 134 w 211"/>
              <a:gd name="T73" fmla="*/ 62 h 173"/>
              <a:gd name="T74" fmla="*/ 131 w 211"/>
              <a:gd name="T75" fmla="*/ 57 h 173"/>
              <a:gd name="T76" fmla="*/ 126 w 211"/>
              <a:gd name="T77" fmla="*/ 55 h 173"/>
              <a:gd name="T78" fmla="*/ 119 w 211"/>
              <a:gd name="T79" fmla="*/ 56 h 173"/>
              <a:gd name="T80" fmla="*/ 117 w 211"/>
              <a:gd name="T81" fmla="*/ 60 h 173"/>
              <a:gd name="T82" fmla="*/ 118 w 211"/>
              <a:gd name="T83" fmla="*/ 69 h 173"/>
              <a:gd name="T84" fmla="*/ 126 w 211"/>
              <a:gd name="T85" fmla="*/ 74 h 173"/>
              <a:gd name="T86" fmla="*/ 133 w 211"/>
              <a:gd name="T87" fmla="*/ 69 h 173"/>
              <a:gd name="T88" fmla="*/ 163 w 211"/>
              <a:gd name="T89" fmla="*/ 16 h 173"/>
              <a:gd name="T90" fmla="*/ 172 w 211"/>
              <a:gd name="T91" fmla="*/ 22 h 173"/>
              <a:gd name="T92" fmla="*/ 175 w 211"/>
              <a:gd name="T93" fmla="*/ 4 h 173"/>
              <a:gd name="T94" fmla="*/ 163 w 211"/>
              <a:gd name="T95" fmla="*/ 16 h 173"/>
              <a:gd name="T96" fmla="*/ 76 w 211"/>
              <a:gd name="T97" fmla="*/ 50 h 173"/>
              <a:gd name="T98" fmla="*/ 44 w 211"/>
              <a:gd name="T99" fmla="*/ 80 h 173"/>
              <a:gd name="T100" fmla="*/ 91 w 211"/>
              <a:gd name="T101" fmla="*/ 47 h 173"/>
              <a:gd name="T102" fmla="*/ 117 w 211"/>
              <a:gd name="T103" fmla="*/ 60 h 173"/>
              <a:gd name="T104" fmla="*/ 167 w 211"/>
              <a:gd name="T105" fmla="*/ 21 h 173"/>
              <a:gd name="T106" fmla="*/ 148 w 211"/>
              <a:gd name="T107" fmla="*/ 41 h 173"/>
              <a:gd name="T108" fmla="*/ 133 w 211"/>
              <a:gd name="T109" fmla="*/ 5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 h="173">
                <a:moveTo>
                  <a:pt x="0" y="170"/>
                </a:moveTo>
                <a:cubicBezTo>
                  <a:pt x="70" y="168"/>
                  <a:pt x="141" y="169"/>
                  <a:pt x="211" y="173"/>
                </a:cubicBezTo>
                <a:moveTo>
                  <a:pt x="54" y="169"/>
                </a:moveTo>
                <a:cubicBezTo>
                  <a:pt x="52" y="155"/>
                  <a:pt x="52" y="141"/>
                  <a:pt x="52" y="127"/>
                </a:cubicBezTo>
                <a:cubicBezTo>
                  <a:pt x="42" y="127"/>
                  <a:pt x="33" y="127"/>
                  <a:pt x="23" y="127"/>
                </a:cubicBezTo>
                <a:cubicBezTo>
                  <a:pt x="23" y="141"/>
                  <a:pt x="23" y="155"/>
                  <a:pt x="23" y="170"/>
                </a:cubicBezTo>
                <a:moveTo>
                  <a:pt x="96" y="169"/>
                </a:moveTo>
                <a:cubicBezTo>
                  <a:pt x="97" y="140"/>
                  <a:pt x="97" y="111"/>
                  <a:pt x="96" y="82"/>
                </a:cubicBezTo>
                <a:cubicBezTo>
                  <a:pt x="86" y="84"/>
                  <a:pt x="77" y="84"/>
                  <a:pt x="67" y="83"/>
                </a:cubicBezTo>
                <a:cubicBezTo>
                  <a:pt x="67" y="112"/>
                  <a:pt x="68" y="141"/>
                  <a:pt x="68" y="169"/>
                </a:cubicBezTo>
                <a:moveTo>
                  <a:pt x="142" y="170"/>
                </a:moveTo>
                <a:cubicBezTo>
                  <a:pt x="140" y="147"/>
                  <a:pt x="140" y="125"/>
                  <a:pt x="141" y="103"/>
                </a:cubicBezTo>
                <a:cubicBezTo>
                  <a:pt x="132" y="102"/>
                  <a:pt x="123" y="102"/>
                  <a:pt x="114" y="101"/>
                </a:cubicBezTo>
                <a:cubicBezTo>
                  <a:pt x="113" y="124"/>
                  <a:pt x="113" y="147"/>
                  <a:pt x="113" y="169"/>
                </a:cubicBezTo>
                <a:moveTo>
                  <a:pt x="186" y="171"/>
                </a:moveTo>
                <a:cubicBezTo>
                  <a:pt x="186" y="133"/>
                  <a:pt x="186" y="95"/>
                  <a:pt x="185" y="56"/>
                </a:cubicBezTo>
                <a:cubicBezTo>
                  <a:pt x="176" y="56"/>
                  <a:pt x="166" y="56"/>
                  <a:pt x="157" y="57"/>
                </a:cubicBezTo>
                <a:cubicBezTo>
                  <a:pt x="157" y="95"/>
                  <a:pt x="157" y="133"/>
                  <a:pt x="158" y="170"/>
                </a:cubicBezTo>
                <a:moveTo>
                  <a:pt x="42" y="77"/>
                </a:moveTo>
                <a:cubicBezTo>
                  <a:pt x="39" y="75"/>
                  <a:pt x="36" y="75"/>
                  <a:pt x="33" y="76"/>
                </a:cubicBezTo>
                <a:cubicBezTo>
                  <a:pt x="30" y="78"/>
                  <a:pt x="28" y="81"/>
                  <a:pt x="29" y="84"/>
                </a:cubicBezTo>
                <a:cubicBezTo>
                  <a:pt x="29" y="88"/>
                  <a:pt x="31" y="90"/>
                  <a:pt x="34" y="92"/>
                </a:cubicBezTo>
                <a:cubicBezTo>
                  <a:pt x="35" y="93"/>
                  <a:pt x="37" y="94"/>
                  <a:pt x="39" y="94"/>
                </a:cubicBezTo>
                <a:cubicBezTo>
                  <a:pt x="41" y="94"/>
                  <a:pt x="43" y="93"/>
                  <a:pt x="44" y="92"/>
                </a:cubicBezTo>
                <a:cubicBezTo>
                  <a:pt x="46" y="90"/>
                  <a:pt x="46" y="88"/>
                  <a:pt x="46" y="86"/>
                </a:cubicBezTo>
                <a:cubicBezTo>
                  <a:pt x="46" y="82"/>
                  <a:pt x="45" y="79"/>
                  <a:pt x="42" y="77"/>
                </a:cubicBezTo>
                <a:close/>
                <a:moveTo>
                  <a:pt x="74" y="44"/>
                </a:moveTo>
                <a:cubicBezTo>
                  <a:pt x="74" y="47"/>
                  <a:pt x="76" y="49"/>
                  <a:pt x="78" y="51"/>
                </a:cubicBezTo>
                <a:cubicBezTo>
                  <a:pt x="81" y="52"/>
                  <a:pt x="84" y="53"/>
                  <a:pt x="87" y="52"/>
                </a:cubicBezTo>
                <a:cubicBezTo>
                  <a:pt x="88" y="51"/>
                  <a:pt x="90" y="50"/>
                  <a:pt x="90" y="49"/>
                </a:cubicBezTo>
                <a:cubicBezTo>
                  <a:pt x="91" y="47"/>
                  <a:pt x="91" y="45"/>
                  <a:pt x="91" y="44"/>
                </a:cubicBezTo>
                <a:cubicBezTo>
                  <a:pt x="90" y="42"/>
                  <a:pt x="89" y="40"/>
                  <a:pt x="88" y="39"/>
                </a:cubicBezTo>
                <a:cubicBezTo>
                  <a:pt x="87" y="38"/>
                  <a:pt x="86" y="36"/>
                  <a:pt x="85" y="36"/>
                </a:cubicBezTo>
                <a:cubicBezTo>
                  <a:pt x="84" y="35"/>
                  <a:pt x="83" y="35"/>
                  <a:pt x="82" y="35"/>
                </a:cubicBezTo>
                <a:cubicBezTo>
                  <a:pt x="77" y="35"/>
                  <a:pt x="74" y="40"/>
                  <a:pt x="74" y="44"/>
                </a:cubicBezTo>
                <a:close/>
                <a:moveTo>
                  <a:pt x="133" y="69"/>
                </a:moveTo>
                <a:cubicBezTo>
                  <a:pt x="134" y="67"/>
                  <a:pt x="134" y="65"/>
                  <a:pt x="134" y="62"/>
                </a:cubicBezTo>
                <a:cubicBezTo>
                  <a:pt x="134" y="60"/>
                  <a:pt x="133" y="58"/>
                  <a:pt x="131" y="57"/>
                </a:cubicBezTo>
                <a:cubicBezTo>
                  <a:pt x="130" y="56"/>
                  <a:pt x="128" y="55"/>
                  <a:pt x="126" y="55"/>
                </a:cubicBezTo>
                <a:cubicBezTo>
                  <a:pt x="124" y="55"/>
                  <a:pt x="121" y="55"/>
                  <a:pt x="119" y="56"/>
                </a:cubicBezTo>
                <a:cubicBezTo>
                  <a:pt x="118" y="57"/>
                  <a:pt x="118" y="58"/>
                  <a:pt x="117" y="60"/>
                </a:cubicBezTo>
                <a:cubicBezTo>
                  <a:pt x="116" y="63"/>
                  <a:pt x="116" y="66"/>
                  <a:pt x="118" y="69"/>
                </a:cubicBezTo>
                <a:cubicBezTo>
                  <a:pt x="119" y="72"/>
                  <a:pt x="122" y="74"/>
                  <a:pt x="126" y="74"/>
                </a:cubicBezTo>
                <a:cubicBezTo>
                  <a:pt x="129" y="74"/>
                  <a:pt x="132" y="72"/>
                  <a:pt x="133" y="69"/>
                </a:cubicBezTo>
                <a:close/>
                <a:moveTo>
                  <a:pt x="163" y="16"/>
                </a:moveTo>
                <a:cubicBezTo>
                  <a:pt x="165" y="20"/>
                  <a:pt x="168" y="22"/>
                  <a:pt x="172" y="22"/>
                </a:cubicBezTo>
                <a:cubicBezTo>
                  <a:pt x="181" y="22"/>
                  <a:pt x="182" y="8"/>
                  <a:pt x="175" y="4"/>
                </a:cubicBezTo>
                <a:cubicBezTo>
                  <a:pt x="168" y="0"/>
                  <a:pt x="159" y="9"/>
                  <a:pt x="163" y="16"/>
                </a:cubicBezTo>
                <a:close/>
                <a:moveTo>
                  <a:pt x="76" y="50"/>
                </a:moveTo>
                <a:cubicBezTo>
                  <a:pt x="65" y="59"/>
                  <a:pt x="54" y="69"/>
                  <a:pt x="44" y="80"/>
                </a:cubicBezTo>
                <a:moveTo>
                  <a:pt x="91" y="47"/>
                </a:moveTo>
                <a:cubicBezTo>
                  <a:pt x="100" y="52"/>
                  <a:pt x="107" y="56"/>
                  <a:pt x="117" y="60"/>
                </a:cubicBezTo>
                <a:moveTo>
                  <a:pt x="167" y="21"/>
                </a:moveTo>
                <a:cubicBezTo>
                  <a:pt x="161" y="28"/>
                  <a:pt x="154" y="34"/>
                  <a:pt x="148" y="41"/>
                </a:cubicBezTo>
                <a:cubicBezTo>
                  <a:pt x="143" y="47"/>
                  <a:pt x="138" y="53"/>
                  <a:pt x="133" y="59"/>
                </a:cubicBezTo>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3" name="Freeform 17">
            <a:extLst>
              <a:ext uri="{FF2B5EF4-FFF2-40B4-BE49-F238E27FC236}">
                <a16:creationId xmlns:a16="http://schemas.microsoft.com/office/drawing/2014/main" id="{4D9A59D5-F87D-0B46-B496-E04CECC8EB6E}"/>
              </a:ext>
            </a:extLst>
          </p:cNvPr>
          <p:cNvSpPr>
            <a:spLocks noEditPoints="1"/>
          </p:cNvSpPr>
          <p:nvPr/>
        </p:nvSpPr>
        <p:spPr bwMode="auto">
          <a:xfrm>
            <a:off x="7396956" y="4232056"/>
            <a:ext cx="871537" cy="714375"/>
          </a:xfrm>
          <a:custGeom>
            <a:avLst/>
            <a:gdLst>
              <a:gd name="T0" fmla="*/ 1 w 229"/>
              <a:gd name="T1" fmla="*/ 103 h 188"/>
              <a:gd name="T2" fmla="*/ 0 w 229"/>
              <a:gd name="T3" fmla="*/ 44 h 188"/>
              <a:gd name="T4" fmla="*/ 221 w 229"/>
              <a:gd name="T5" fmla="*/ 35 h 188"/>
              <a:gd name="T6" fmla="*/ 229 w 229"/>
              <a:gd name="T7" fmla="*/ 107 h 188"/>
              <a:gd name="T8" fmla="*/ 127 w 229"/>
              <a:gd name="T9" fmla="*/ 152 h 188"/>
              <a:gd name="T10" fmla="*/ 129 w 229"/>
              <a:gd name="T11" fmla="*/ 119 h 188"/>
              <a:gd name="T12" fmla="*/ 122 w 229"/>
              <a:gd name="T13" fmla="*/ 114 h 188"/>
              <a:gd name="T14" fmla="*/ 101 w 229"/>
              <a:gd name="T15" fmla="*/ 114 h 188"/>
              <a:gd name="T16" fmla="*/ 100 w 229"/>
              <a:gd name="T17" fmla="*/ 145 h 188"/>
              <a:gd name="T18" fmla="*/ 108 w 229"/>
              <a:gd name="T19" fmla="*/ 153 h 188"/>
              <a:gd name="T20" fmla="*/ 127 w 229"/>
              <a:gd name="T21" fmla="*/ 152 h 188"/>
              <a:gd name="T22" fmla="*/ 101 w 229"/>
              <a:gd name="T23" fmla="*/ 30 h 188"/>
              <a:gd name="T24" fmla="*/ 97 w 229"/>
              <a:gd name="T25" fmla="*/ 26 h 188"/>
              <a:gd name="T26" fmla="*/ 82 w 229"/>
              <a:gd name="T27" fmla="*/ 27 h 188"/>
              <a:gd name="T28" fmla="*/ 81 w 229"/>
              <a:gd name="T29" fmla="*/ 35 h 188"/>
              <a:gd name="T30" fmla="*/ 151 w 229"/>
              <a:gd name="T31" fmla="*/ 30 h 188"/>
              <a:gd name="T32" fmla="*/ 148 w 229"/>
              <a:gd name="T33" fmla="*/ 26 h 188"/>
              <a:gd name="T34" fmla="*/ 133 w 229"/>
              <a:gd name="T35" fmla="*/ 27 h 188"/>
              <a:gd name="T36" fmla="*/ 132 w 229"/>
              <a:gd name="T37" fmla="*/ 35 h 188"/>
              <a:gd name="T38" fmla="*/ 137 w 229"/>
              <a:gd name="T39" fmla="*/ 20 h 188"/>
              <a:gd name="T40" fmla="*/ 130 w 229"/>
              <a:gd name="T41" fmla="*/ 14 h 188"/>
              <a:gd name="T42" fmla="*/ 100 w 229"/>
              <a:gd name="T43" fmla="*/ 14 h 188"/>
              <a:gd name="T44" fmla="*/ 96 w 229"/>
              <a:gd name="T45" fmla="*/ 26 h 188"/>
              <a:gd name="T46" fmla="*/ 149 w 229"/>
              <a:gd name="T47" fmla="*/ 13 h 188"/>
              <a:gd name="T48" fmla="*/ 132 w 229"/>
              <a:gd name="T49" fmla="*/ 2 h 188"/>
              <a:gd name="T50" fmla="*/ 88 w 229"/>
              <a:gd name="T51" fmla="*/ 5 h 188"/>
              <a:gd name="T52" fmla="*/ 84 w 229"/>
              <a:gd name="T53" fmla="*/ 26 h 188"/>
              <a:gd name="T54" fmla="*/ 7 w 229"/>
              <a:gd name="T55" fmla="*/ 161 h 188"/>
              <a:gd name="T56" fmla="*/ 13 w 229"/>
              <a:gd name="T57" fmla="*/ 183 h 188"/>
              <a:gd name="T58" fmla="*/ 72 w 229"/>
              <a:gd name="T59" fmla="*/ 187 h 188"/>
              <a:gd name="T60" fmla="*/ 172 w 229"/>
              <a:gd name="T61" fmla="*/ 187 h 188"/>
              <a:gd name="T62" fmla="*/ 212 w 229"/>
              <a:gd name="T63" fmla="*/ 187 h 188"/>
              <a:gd name="T64" fmla="*/ 224 w 229"/>
              <a:gd name="T65" fmla="*/ 170 h 188"/>
              <a:gd name="T66" fmla="*/ 223 w 229"/>
              <a:gd name="T67" fmla="*/ 109 h 188"/>
              <a:gd name="T68" fmla="*/ 111 w 229"/>
              <a:gd name="T69" fmla="*/ 125 h 188"/>
              <a:gd name="T70" fmla="*/ 109 w 229"/>
              <a:gd name="T71" fmla="*/ 127 h 188"/>
              <a:gd name="T72" fmla="*/ 110 w 229"/>
              <a:gd name="T73" fmla="*/ 142 h 188"/>
              <a:gd name="T74" fmla="*/ 118 w 229"/>
              <a:gd name="T75" fmla="*/ 142 h 188"/>
              <a:gd name="T76" fmla="*/ 121 w 229"/>
              <a:gd name="T77" fmla="*/ 140 h 188"/>
              <a:gd name="T78" fmla="*/ 121 w 229"/>
              <a:gd name="T79" fmla="*/ 1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 h="188">
                <a:moveTo>
                  <a:pt x="100" y="131"/>
                </a:moveTo>
                <a:cubicBezTo>
                  <a:pt x="65" y="128"/>
                  <a:pt x="33" y="115"/>
                  <a:pt x="1" y="103"/>
                </a:cubicBezTo>
                <a:cubicBezTo>
                  <a:pt x="0" y="44"/>
                  <a:pt x="0" y="44"/>
                  <a:pt x="0" y="44"/>
                </a:cubicBezTo>
                <a:cubicBezTo>
                  <a:pt x="0" y="44"/>
                  <a:pt x="0" y="44"/>
                  <a:pt x="0" y="44"/>
                </a:cubicBezTo>
                <a:cubicBezTo>
                  <a:pt x="0" y="39"/>
                  <a:pt x="4" y="35"/>
                  <a:pt x="9" y="35"/>
                </a:cubicBezTo>
                <a:cubicBezTo>
                  <a:pt x="221" y="35"/>
                  <a:pt x="221" y="35"/>
                  <a:pt x="221" y="35"/>
                </a:cubicBezTo>
                <a:cubicBezTo>
                  <a:pt x="225" y="35"/>
                  <a:pt x="229" y="39"/>
                  <a:pt x="229" y="44"/>
                </a:cubicBezTo>
                <a:cubicBezTo>
                  <a:pt x="229" y="65"/>
                  <a:pt x="229" y="86"/>
                  <a:pt x="229" y="107"/>
                </a:cubicBezTo>
                <a:cubicBezTo>
                  <a:pt x="197" y="118"/>
                  <a:pt x="163" y="128"/>
                  <a:pt x="129" y="131"/>
                </a:cubicBezTo>
                <a:moveTo>
                  <a:pt x="127" y="152"/>
                </a:moveTo>
                <a:cubicBezTo>
                  <a:pt x="128" y="151"/>
                  <a:pt x="128" y="150"/>
                  <a:pt x="128" y="149"/>
                </a:cubicBezTo>
                <a:cubicBezTo>
                  <a:pt x="129" y="139"/>
                  <a:pt x="130" y="129"/>
                  <a:pt x="129" y="119"/>
                </a:cubicBezTo>
                <a:cubicBezTo>
                  <a:pt x="129" y="118"/>
                  <a:pt x="129" y="116"/>
                  <a:pt x="128" y="115"/>
                </a:cubicBezTo>
                <a:cubicBezTo>
                  <a:pt x="127" y="114"/>
                  <a:pt x="124" y="114"/>
                  <a:pt x="122" y="114"/>
                </a:cubicBezTo>
                <a:cubicBezTo>
                  <a:pt x="116" y="114"/>
                  <a:pt x="109" y="114"/>
                  <a:pt x="102" y="114"/>
                </a:cubicBezTo>
                <a:cubicBezTo>
                  <a:pt x="102" y="114"/>
                  <a:pt x="101" y="114"/>
                  <a:pt x="101" y="114"/>
                </a:cubicBezTo>
                <a:cubicBezTo>
                  <a:pt x="100" y="115"/>
                  <a:pt x="100" y="116"/>
                  <a:pt x="100" y="116"/>
                </a:cubicBezTo>
                <a:cubicBezTo>
                  <a:pt x="100" y="126"/>
                  <a:pt x="100" y="135"/>
                  <a:pt x="100" y="145"/>
                </a:cubicBezTo>
                <a:cubicBezTo>
                  <a:pt x="100" y="147"/>
                  <a:pt x="100" y="149"/>
                  <a:pt x="101" y="151"/>
                </a:cubicBezTo>
                <a:cubicBezTo>
                  <a:pt x="103" y="153"/>
                  <a:pt x="105" y="153"/>
                  <a:pt x="108" y="153"/>
                </a:cubicBezTo>
                <a:cubicBezTo>
                  <a:pt x="113" y="153"/>
                  <a:pt x="118" y="153"/>
                  <a:pt x="123" y="153"/>
                </a:cubicBezTo>
                <a:cubicBezTo>
                  <a:pt x="125" y="153"/>
                  <a:pt x="127" y="153"/>
                  <a:pt x="127" y="152"/>
                </a:cubicBezTo>
                <a:close/>
                <a:moveTo>
                  <a:pt x="101" y="35"/>
                </a:moveTo>
                <a:cubicBezTo>
                  <a:pt x="100" y="33"/>
                  <a:pt x="101" y="32"/>
                  <a:pt x="101" y="30"/>
                </a:cubicBezTo>
                <a:cubicBezTo>
                  <a:pt x="101" y="29"/>
                  <a:pt x="101" y="27"/>
                  <a:pt x="99" y="27"/>
                </a:cubicBezTo>
                <a:cubicBezTo>
                  <a:pt x="99" y="26"/>
                  <a:pt x="98" y="26"/>
                  <a:pt x="97" y="26"/>
                </a:cubicBezTo>
                <a:cubicBezTo>
                  <a:pt x="93" y="26"/>
                  <a:pt x="89" y="26"/>
                  <a:pt x="85" y="26"/>
                </a:cubicBezTo>
                <a:cubicBezTo>
                  <a:pt x="84" y="26"/>
                  <a:pt x="83" y="26"/>
                  <a:pt x="82" y="27"/>
                </a:cubicBezTo>
                <a:cubicBezTo>
                  <a:pt x="81" y="28"/>
                  <a:pt x="81" y="29"/>
                  <a:pt x="81" y="31"/>
                </a:cubicBezTo>
                <a:cubicBezTo>
                  <a:pt x="81" y="32"/>
                  <a:pt x="82" y="34"/>
                  <a:pt x="81" y="35"/>
                </a:cubicBezTo>
                <a:moveTo>
                  <a:pt x="152" y="35"/>
                </a:moveTo>
                <a:cubicBezTo>
                  <a:pt x="151" y="33"/>
                  <a:pt x="151" y="32"/>
                  <a:pt x="151" y="30"/>
                </a:cubicBezTo>
                <a:cubicBezTo>
                  <a:pt x="151" y="29"/>
                  <a:pt x="151" y="27"/>
                  <a:pt x="150" y="27"/>
                </a:cubicBezTo>
                <a:cubicBezTo>
                  <a:pt x="149" y="26"/>
                  <a:pt x="148" y="26"/>
                  <a:pt x="148" y="26"/>
                </a:cubicBezTo>
                <a:cubicBezTo>
                  <a:pt x="144" y="26"/>
                  <a:pt x="140" y="26"/>
                  <a:pt x="136" y="26"/>
                </a:cubicBezTo>
                <a:cubicBezTo>
                  <a:pt x="135" y="26"/>
                  <a:pt x="134" y="26"/>
                  <a:pt x="133" y="27"/>
                </a:cubicBezTo>
                <a:cubicBezTo>
                  <a:pt x="132" y="28"/>
                  <a:pt x="132" y="29"/>
                  <a:pt x="132" y="31"/>
                </a:cubicBezTo>
                <a:cubicBezTo>
                  <a:pt x="132" y="32"/>
                  <a:pt x="132" y="34"/>
                  <a:pt x="132" y="35"/>
                </a:cubicBezTo>
                <a:moveTo>
                  <a:pt x="137" y="25"/>
                </a:moveTo>
                <a:cubicBezTo>
                  <a:pt x="137" y="24"/>
                  <a:pt x="137" y="22"/>
                  <a:pt x="137" y="20"/>
                </a:cubicBezTo>
                <a:cubicBezTo>
                  <a:pt x="137" y="18"/>
                  <a:pt x="136" y="16"/>
                  <a:pt x="134" y="15"/>
                </a:cubicBezTo>
                <a:cubicBezTo>
                  <a:pt x="133" y="15"/>
                  <a:pt x="132" y="14"/>
                  <a:pt x="130" y="14"/>
                </a:cubicBezTo>
                <a:cubicBezTo>
                  <a:pt x="122" y="13"/>
                  <a:pt x="113" y="13"/>
                  <a:pt x="105" y="13"/>
                </a:cubicBezTo>
                <a:cubicBezTo>
                  <a:pt x="103" y="13"/>
                  <a:pt x="101" y="14"/>
                  <a:pt x="100" y="14"/>
                </a:cubicBezTo>
                <a:cubicBezTo>
                  <a:pt x="98" y="15"/>
                  <a:pt x="97" y="17"/>
                  <a:pt x="96" y="19"/>
                </a:cubicBezTo>
                <a:cubicBezTo>
                  <a:pt x="96" y="21"/>
                  <a:pt x="96" y="24"/>
                  <a:pt x="96" y="26"/>
                </a:cubicBezTo>
                <a:moveTo>
                  <a:pt x="149" y="25"/>
                </a:moveTo>
                <a:cubicBezTo>
                  <a:pt x="150" y="21"/>
                  <a:pt x="150" y="17"/>
                  <a:pt x="149" y="13"/>
                </a:cubicBezTo>
                <a:cubicBezTo>
                  <a:pt x="148" y="9"/>
                  <a:pt x="146" y="5"/>
                  <a:pt x="142" y="3"/>
                </a:cubicBezTo>
                <a:cubicBezTo>
                  <a:pt x="139" y="2"/>
                  <a:pt x="136" y="2"/>
                  <a:pt x="132" y="2"/>
                </a:cubicBezTo>
                <a:cubicBezTo>
                  <a:pt x="121" y="2"/>
                  <a:pt x="109" y="0"/>
                  <a:pt x="97" y="2"/>
                </a:cubicBezTo>
                <a:cubicBezTo>
                  <a:pt x="93" y="2"/>
                  <a:pt x="90" y="3"/>
                  <a:pt x="88" y="5"/>
                </a:cubicBezTo>
                <a:cubicBezTo>
                  <a:pt x="85" y="7"/>
                  <a:pt x="84" y="11"/>
                  <a:pt x="84" y="15"/>
                </a:cubicBezTo>
                <a:cubicBezTo>
                  <a:pt x="84" y="18"/>
                  <a:pt x="84" y="22"/>
                  <a:pt x="84" y="26"/>
                </a:cubicBezTo>
                <a:moveTo>
                  <a:pt x="8" y="106"/>
                </a:moveTo>
                <a:cubicBezTo>
                  <a:pt x="8" y="125"/>
                  <a:pt x="8" y="143"/>
                  <a:pt x="7" y="161"/>
                </a:cubicBezTo>
                <a:cubicBezTo>
                  <a:pt x="7" y="165"/>
                  <a:pt x="7" y="169"/>
                  <a:pt x="8" y="173"/>
                </a:cubicBezTo>
                <a:cubicBezTo>
                  <a:pt x="9" y="177"/>
                  <a:pt x="10" y="180"/>
                  <a:pt x="13" y="183"/>
                </a:cubicBezTo>
                <a:cubicBezTo>
                  <a:pt x="16" y="186"/>
                  <a:pt x="20" y="188"/>
                  <a:pt x="23" y="187"/>
                </a:cubicBezTo>
                <a:cubicBezTo>
                  <a:pt x="72" y="187"/>
                  <a:pt x="72" y="187"/>
                  <a:pt x="72" y="187"/>
                </a:cubicBezTo>
                <a:cubicBezTo>
                  <a:pt x="92" y="187"/>
                  <a:pt x="111" y="187"/>
                  <a:pt x="131" y="187"/>
                </a:cubicBezTo>
                <a:cubicBezTo>
                  <a:pt x="145" y="187"/>
                  <a:pt x="159" y="187"/>
                  <a:pt x="172" y="187"/>
                </a:cubicBezTo>
                <a:cubicBezTo>
                  <a:pt x="179" y="187"/>
                  <a:pt x="186" y="187"/>
                  <a:pt x="193" y="187"/>
                </a:cubicBezTo>
                <a:cubicBezTo>
                  <a:pt x="199" y="187"/>
                  <a:pt x="206" y="188"/>
                  <a:pt x="212" y="187"/>
                </a:cubicBezTo>
                <a:cubicBezTo>
                  <a:pt x="215" y="186"/>
                  <a:pt x="219" y="184"/>
                  <a:pt x="221" y="181"/>
                </a:cubicBezTo>
                <a:cubicBezTo>
                  <a:pt x="223" y="178"/>
                  <a:pt x="223" y="174"/>
                  <a:pt x="224" y="170"/>
                </a:cubicBezTo>
                <a:cubicBezTo>
                  <a:pt x="225" y="158"/>
                  <a:pt x="223" y="145"/>
                  <a:pt x="223" y="132"/>
                </a:cubicBezTo>
                <a:cubicBezTo>
                  <a:pt x="223" y="124"/>
                  <a:pt x="223" y="117"/>
                  <a:pt x="223" y="109"/>
                </a:cubicBezTo>
                <a:moveTo>
                  <a:pt x="119" y="125"/>
                </a:moveTo>
                <a:cubicBezTo>
                  <a:pt x="116" y="125"/>
                  <a:pt x="113" y="125"/>
                  <a:pt x="111" y="125"/>
                </a:cubicBezTo>
                <a:cubicBezTo>
                  <a:pt x="110" y="125"/>
                  <a:pt x="110" y="125"/>
                  <a:pt x="110" y="125"/>
                </a:cubicBezTo>
                <a:cubicBezTo>
                  <a:pt x="109" y="126"/>
                  <a:pt x="109" y="127"/>
                  <a:pt x="109" y="127"/>
                </a:cubicBezTo>
                <a:cubicBezTo>
                  <a:pt x="109" y="131"/>
                  <a:pt x="109" y="134"/>
                  <a:pt x="109" y="137"/>
                </a:cubicBezTo>
                <a:cubicBezTo>
                  <a:pt x="109" y="139"/>
                  <a:pt x="109" y="141"/>
                  <a:pt x="110" y="142"/>
                </a:cubicBezTo>
                <a:cubicBezTo>
                  <a:pt x="111" y="142"/>
                  <a:pt x="111" y="142"/>
                  <a:pt x="112" y="142"/>
                </a:cubicBezTo>
                <a:cubicBezTo>
                  <a:pt x="114" y="142"/>
                  <a:pt x="116" y="142"/>
                  <a:pt x="118" y="142"/>
                </a:cubicBezTo>
                <a:cubicBezTo>
                  <a:pt x="119" y="142"/>
                  <a:pt x="120" y="142"/>
                  <a:pt x="120" y="142"/>
                </a:cubicBezTo>
                <a:cubicBezTo>
                  <a:pt x="121" y="141"/>
                  <a:pt x="121" y="140"/>
                  <a:pt x="121" y="140"/>
                </a:cubicBezTo>
                <a:cubicBezTo>
                  <a:pt x="121" y="136"/>
                  <a:pt x="121" y="132"/>
                  <a:pt x="121" y="128"/>
                </a:cubicBezTo>
                <a:cubicBezTo>
                  <a:pt x="121" y="128"/>
                  <a:pt x="121" y="127"/>
                  <a:pt x="121" y="126"/>
                </a:cubicBezTo>
                <a:cubicBezTo>
                  <a:pt x="120" y="125"/>
                  <a:pt x="119" y="125"/>
                  <a:pt x="119" y="125"/>
                </a:cubicBezTo>
                <a:close/>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 name="TextBox 1">
            <a:extLst>
              <a:ext uri="{FF2B5EF4-FFF2-40B4-BE49-F238E27FC236}">
                <a16:creationId xmlns:a16="http://schemas.microsoft.com/office/drawing/2014/main" id="{73E13151-9638-48F9-A93E-A67C4DE10508}"/>
              </a:ext>
            </a:extLst>
          </p:cNvPr>
          <p:cNvSpPr txBox="1"/>
          <p:nvPr/>
        </p:nvSpPr>
        <p:spPr>
          <a:xfrm>
            <a:off x="5024761" y="3006436"/>
            <a:ext cx="2157274" cy="1200329"/>
          </a:xfrm>
          <a:prstGeom prst="rect">
            <a:avLst/>
          </a:prstGeom>
          <a:noFill/>
        </p:spPr>
        <p:txBody>
          <a:bodyPr wrap="square" rtlCol="0">
            <a:spAutoFit/>
          </a:bodyPr>
          <a:lstStyle/>
          <a:p>
            <a:pPr algn="ctr"/>
            <a:r>
              <a:rPr lang="el" sz="2400" b="1"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3 αλληλένδετα στοιχεία</a:t>
            </a:r>
          </a:p>
        </p:txBody>
      </p:sp>
    </p:spTree>
    <p:extLst>
      <p:ext uri="{BB962C8B-B14F-4D97-AF65-F5344CB8AC3E}">
        <p14:creationId xmlns:p14="http://schemas.microsoft.com/office/powerpoint/2010/main" val="17512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nodeType="withEffect">
                                  <p:stCondLst>
                                    <p:cond delay="50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par>
                                <p:cTn id="15" presetID="53" presetClass="entr" presetSubtype="16" fill="hold" nodeType="withEffect">
                                  <p:stCondLst>
                                    <p:cond delay="90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943345" y="2977051"/>
            <a:ext cx="1987572" cy="2123590"/>
          </a:xfrm>
        </p:spPr>
        <p:txBody>
          <a:bodyPr>
            <a:normAutofit fontScale="25000" lnSpcReduction="20000"/>
          </a:bodyPr>
          <a:lstStyle/>
          <a:p>
            <a:pPr lvl="0">
              <a:lnSpc>
                <a:spcPct val="150000"/>
              </a:lnSpc>
            </a:pPr>
            <a:r>
              <a:rPr lang="el" sz="4800" dirty="0">
                <a:effectLst/>
                <a:latin typeface="Josefin Sans" pitchFamily="2" charset="0"/>
                <a:ea typeface="Times New Roman" panose="02020603050405020304" pitchFamily="18" charset="0"/>
                <a:cs typeface="Amatic SC" panose="00000500000000000000" pitchFamily="2" charset="-79"/>
              </a:rPr>
              <a:t>Ομάδες στις οποίες μπορεί να παραπεμφθεί ένα άτομο.</a:t>
            </a:r>
          </a:p>
          <a:p>
            <a:pPr lvl="0">
              <a:lnSpc>
                <a:spcPct val="150000"/>
              </a:lnSpc>
            </a:pPr>
            <a:endParaRPr lang="en-GB" sz="3200" dirty="0">
              <a:effectLst/>
              <a:latin typeface="Josefin Sans" pitchFamily="2" charset="0"/>
              <a:ea typeface="Times New Roman" panose="02020603050405020304" pitchFamily="18" charset="0"/>
              <a:cs typeface="Amatic SC" panose="00000500000000000000" pitchFamily="2" charset="-79"/>
            </a:endParaRPr>
          </a:p>
          <a:p>
            <a:pPr lvl="0">
              <a:lnSpc>
                <a:spcPct val="150000"/>
              </a:lnSpc>
            </a:pPr>
            <a:r>
              <a:rPr lang="el" sz="4800" dirty="0">
                <a:effectLst/>
                <a:latin typeface="Josefin Sans" pitchFamily="2" charset="0"/>
                <a:ea typeface="Times New Roman" panose="02020603050405020304" pitchFamily="18" charset="0"/>
                <a:cs typeface="Amatic SC" panose="00000500000000000000" pitchFamily="2" charset="-79"/>
              </a:rPr>
              <a:t>Αυτοί με χρόνιες και σύνθετες παθήσεις υγείας.</a:t>
            </a:r>
          </a:p>
          <a:p>
            <a:pPr lvl="0">
              <a:lnSpc>
                <a:spcPct val="150000"/>
              </a:lnSpc>
            </a:pPr>
            <a:endParaRPr lang="en-GB" sz="3200" dirty="0">
              <a:effectLst/>
              <a:latin typeface="Josefin Sans" pitchFamily="2" charset="0"/>
              <a:ea typeface="Times New Roman" panose="02020603050405020304" pitchFamily="18" charset="0"/>
              <a:cs typeface="Amatic SC" panose="00000500000000000000" pitchFamily="2" charset="-79"/>
            </a:endParaRPr>
          </a:p>
          <a:p>
            <a:pPr>
              <a:lnSpc>
                <a:spcPct val="150000"/>
              </a:lnSpc>
            </a:pPr>
            <a:r>
              <a:rPr lang="el" sz="4800" dirty="0">
                <a:effectLst/>
                <a:latin typeface="Josefin Sans" pitchFamily="2" charset="0"/>
                <a:ea typeface="Times New Roman" panose="02020603050405020304" pitchFamily="18" charset="0"/>
                <a:cs typeface="Amatic SC" panose="00000500000000000000" pitchFamily="2" charset="-79"/>
              </a:rPr>
              <a:t>Όσοι κινδυνεύουν να αναπτύξουν διαβήτη τύπου 2</a:t>
            </a:r>
          </a:p>
          <a:p>
            <a:pPr lvl="0">
              <a:lnSpc>
                <a:spcPct val="150000"/>
              </a:lnSpc>
            </a:pPr>
            <a:endParaRPr lang="en-GB" dirty="0">
              <a:effectLst/>
              <a:latin typeface="Times New Roman" panose="02020603050405020304" pitchFamily="18" charset="0"/>
              <a:ea typeface="Times New Roman" panose="02020603050405020304" pitchFamily="18" charset="0"/>
            </a:endParaRPr>
          </a:p>
          <a:p>
            <a:endParaRPr lang="en-US" dirty="0"/>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l" i="1" dirty="0">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Μερικές ερωτήσεις που μπορεί να έχετε</a:t>
            </a:r>
            <a:endParaRPr lang="en-GB" dirty="0">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endParaRPr>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638939" y="2392362"/>
            <a:ext cx="2291978" cy="666794"/>
          </a:xfrm>
        </p:spPr>
        <p:txBody>
          <a:bodyPr/>
          <a:lstStyle/>
          <a:p>
            <a:r>
              <a:rPr lang="el" sz="1400" dirty="0">
                <a:effectLst>
                  <a:outerShdw blurRad="38100" dist="38100" dir="2700000" algn="tl">
                    <a:srgbClr val="000000">
                      <a:alpha val="43137"/>
                    </a:srgbClr>
                  </a:outerShdw>
                </a:effectLst>
                <a:latin typeface="Josefin Sans" pitchFamily="2" charset="0"/>
              </a:rPr>
              <a:t>Ποιος επωφελείται από μια κοινωνική συνταγή</a:t>
            </a:r>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777916" y="2394424"/>
            <a:ext cx="1987572" cy="2790383"/>
          </a:xfrm>
        </p:spPr>
        <p:txBody>
          <a:bodyPr>
            <a:normAutofit fontScale="25000" lnSpcReduction="20000"/>
          </a:bodyPr>
          <a:lstStyle/>
          <a:p>
            <a:pPr lvl="0">
              <a:lnSpc>
                <a:spcPct val="150000"/>
              </a:lnSpc>
            </a:pPr>
            <a:r>
              <a:rPr lang="el" sz="4800" dirty="0">
                <a:effectLst/>
                <a:latin typeface="Josefin Sans" pitchFamily="2" charset="0"/>
                <a:ea typeface="Times New Roman" panose="02020603050405020304" pitchFamily="18" charset="0"/>
                <a:cs typeface="Amatic SC" panose="00000500000000000000" pitchFamily="2" charset="-79"/>
              </a:rPr>
              <a:t>Αυτοί που πηγαίνουν συχνά σε παρόχους πρωτοβάθμιας περίθαλψης</a:t>
            </a:r>
          </a:p>
          <a:p>
            <a:pPr lvl="0">
              <a:lnSpc>
                <a:spcPct val="150000"/>
              </a:lnSpc>
            </a:pPr>
            <a:endParaRPr lang="en-GB" sz="4800" dirty="0">
              <a:effectLst/>
              <a:latin typeface="Josefin Sans" pitchFamily="2" charset="0"/>
              <a:ea typeface="Times New Roman" panose="02020603050405020304" pitchFamily="18" charset="0"/>
              <a:cs typeface="Amatic SC" panose="00000500000000000000" pitchFamily="2" charset="-79"/>
            </a:endParaRPr>
          </a:p>
          <a:p>
            <a:pPr lvl="0">
              <a:lnSpc>
                <a:spcPct val="150000"/>
              </a:lnSpc>
            </a:pPr>
            <a:r>
              <a:rPr lang="el" sz="4800" dirty="0">
                <a:effectLst/>
                <a:latin typeface="Josefin Sans" pitchFamily="2" charset="0"/>
                <a:ea typeface="Times New Roman" panose="02020603050405020304" pitchFamily="18" charset="0"/>
                <a:cs typeface="Amatic SC" panose="00000500000000000000" pitchFamily="2" charset="-79"/>
              </a:rPr>
              <a:t>Αυτοί που είναι ευάλωτοι, μοναχικοί, απομονωμένοι, κοινωνικά μειονεκτούντες.</a:t>
            </a:r>
          </a:p>
          <a:p>
            <a:pPr lvl="0">
              <a:lnSpc>
                <a:spcPct val="150000"/>
              </a:lnSpc>
            </a:pPr>
            <a:endParaRPr lang="en-GB" sz="4800" dirty="0">
              <a:latin typeface="Josefin Sans" pitchFamily="2" charset="0"/>
              <a:ea typeface="Times New Roman" panose="02020603050405020304" pitchFamily="18" charset="0"/>
              <a:cs typeface="Amatic SC" panose="00000500000000000000" pitchFamily="2" charset="-79"/>
            </a:endParaRPr>
          </a:p>
          <a:p>
            <a:pPr lvl="0">
              <a:lnSpc>
                <a:spcPct val="150000"/>
              </a:lnSpc>
            </a:pPr>
            <a:r>
              <a:rPr lang="el" sz="4800" dirty="0">
                <a:effectLst/>
                <a:latin typeface="Josefin Sans" pitchFamily="2" charset="0"/>
                <a:ea typeface="Times New Roman" panose="02020603050405020304" pitchFamily="18" charset="0"/>
                <a:cs typeface="Amatic SC" panose="00000500000000000000" pitchFamily="2" charset="-79"/>
              </a:rPr>
              <a:t>υψηλός </a:t>
            </a:r>
            <a:r>
              <a:rPr lang="el" sz="4800" dirty="0">
                <a:latin typeface="Josefin Sans" pitchFamily="2" charset="0"/>
                <a:ea typeface="Times New Roman" panose="02020603050405020304" pitchFamily="18" charset="0"/>
                <a:cs typeface="Amatic SC" panose="00000500000000000000" pitchFamily="2" charset="-79"/>
              </a:rPr>
              <a:t>κίνδυνος </a:t>
            </a:r>
            <a:r>
              <a:rPr lang="el" sz="4800" dirty="0">
                <a:effectLst/>
                <a:latin typeface="Josefin Sans" pitchFamily="2" charset="0"/>
                <a:ea typeface="Times New Roman" panose="02020603050405020304" pitchFamily="18" charset="0"/>
                <a:cs typeface="Amatic SC" panose="00000500000000000000" pitchFamily="2" charset="-79"/>
              </a:rPr>
              <a:t>κρίσης ψυχικής υγείας.</a:t>
            </a:r>
          </a:p>
          <a:p>
            <a:pPr lvl="0">
              <a:lnSpc>
                <a:spcPct val="150000"/>
              </a:lnSpc>
            </a:pPr>
            <a:endParaRPr lang="en-GB" sz="4400" dirty="0">
              <a:effectLst/>
              <a:latin typeface="Josefin Sans" pitchFamily="2" charset="0"/>
              <a:ea typeface="Times New Roman" panose="02020603050405020304" pitchFamily="18" charset="0"/>
              <a:cs typeface="Amatic SC" panose="00000500000000000000" pitchFamily="2" charset="-79"/>
            </a:endParaRPr>
          </a:p>
          <a:p>
            <a:pPr lvl="0" fontAlgn="base">
              <a:lnSpc>
                <a:spcPct val="150000"/>
              </a:lnSpc>
            </a:pPr>
            <a:r>
              <a:rPr lang="el" sz="4400" dirty="0">
                <a:solidFill>
                  <a:srgbClr val="000000"/>
                </a:solidFill>
                <a:effectLst/>
                <a:latin typeface="Josefin Sans" pitchFamily="2" charset="0"/>
                <a:ea typeface="Times New Roman" panose="02020603050405020304" pitchFamily="18" charset="0"/>
                <a:cs typeface="Amatic SC" panose="00000500000000000000" pitchFamily="2" charset="-79"/>
              </a:rPr>
              <a:t>.</a:t>
            </a:r>
            <a:endParaRPr lang="en-GB" sz="4400" dirty="0">
              <a:effectLst/>
              <a:latin typeface="Josefin Sans" pitchFamily="2" charset="0"/>
              <a:ea typeface="Times New Roman" panose="02020603050405020304" pitchFamily="18" charset="0"/>
              <a:cs typeface="Amatic SC" panose="00000500000000000000" pitchFamily="2" charset="-79"/>
            </a:endParaRPr>
          </a:p>
          <a:p>
            <a:endParaRPr lang="en-US" dirty="0"/>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6305900" y="2310257"/>
            <a:ext cx="2108184" cy="831004"/>
          </a:xfrm>
        </p:spPr>
        <p:txBody>
          <a:bodyPr/>
          <a:lstStyle/>
          <a:p>
            <a:r>
              <a:rPr lang="el" sz="1600" dirty="0">
                <a:effectLst>
                  <a:outerShdw blurRad="38100" dist="38100" dir="2700000" algn="tl">
                    <a:srgbClr val="000000">
                      <a:alpha val="43137"/>
                    </a:srgbClr>
                  </a:outerShdw>
                </a:effectLst>
                <a:latin typeface="Josefin Sans" pitchFamily="2" charset="0"/>
              </a:rPr>
              <a:t>Απαραίτητες προϋποθέσεις για παραπομπή</a:t>
            </a:r>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416606" y="2956219"/>
            <a:ext cx="2072747" cy="1959379"/>
          </a:xfrm>
        </p:spPr>
        <p:txBody>
          <a:bodyPr>
            <a:normAutofit fontScale="25000" lnSpcReduction="20000"/>
          </a:bodyPr>
          <a:lstStyle/>
          <a:p>
            <a:r>
              <a:rPr lang="el" sz="4800" dirty="0">
                <a:latin typeface="Josefin Sans" pitchFamily="2" charset="0"/>
                <a:cs typeface="Amatic SC" panose="00000500000000000000" pitchFamily="2" charset="-79"/>
              </a:rPr>
              <a:t>Σαφής ενημερωμένη συγκατάθεση</a:t>
            </a:r>
          </a:p>
          <a:p>
            <a:endParaRPr lang="en-US" sz="4800" dirty="0">
              <a:latin typeface="Josefin Sans" pitchFamily="2" charset="0"/>
              <a:cs typeface="Amatic SC" panose="00000500000000000000" pitchFamily="2" charset="-79"/>
            </a:endParaRPr>
          </a:p>
          <a:p>
            <a:r>
              <a:rPr lang="el" sz="4800" dirty="0">
                <a:latin typeface="Josefin Sans" pitchFamily="2" charset="0"/>
                <a:cs typeface="Amatic SC" panose="00000500000000000000" pitchFamily="2" charset="-79"/>
              </a:rPr>
              <a:t>Κοινή κατανόηση του προγράμματος</a:t>
            </a:r>
          </a:p>
          <a:p>
            <a:endParaRPr lang="en-US" sz="4800" dirty="0">
              <a:latin typeface="Josefin Sans" pitchFamily="2" charset="0"/>
              <a:cs typeface="Amatic SC" panose="00000500000000000000" pitchFamily="2" charset="-79"/>
            </a:endParaRPr>
          </a:p>
          <a:p>
            <a:r>
              <a:rPr lang="el" sz="4800" dirty="0">
                <a:latin typeface="Josefin Sans" pitchFamily="2" charset="0"/>
                <a:cs typeface="Amatic SC" panose="00000500000000000000" pitchFamily="2" charset="-79"/>
              </a:rPr>
              <a:t>Χρήστης υπηρεσίας στο επίκεντρο του σχεδιασμού</a:t>
            </a:r>
          </a:p>
          <a:p>
            <a:endParaRPr lang="en-US" dirty="0"/>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140471" y="2310256"/>
            <a:ext cx="2108184" cy="1291926"/>
          </a:xfrm>
        </p:spPr>
        <p:txBody>
          <a:bodyPr/>
          <a:lstStyle/>
          <a:p>
            <a:endParaRPr lang="en-US" sz="2400" dirty="0"/>
          </a:p>
          <a:p>
            <a:endParaRPr lang="en-US" dirty="0"/>
          </a:p>
          <a:p>
            <a:endParaRPr lang="en-US" dirty="0"/>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408002" y="2310257"/>
            <a:ext cx="1840653" cy="2790384"/>
          </a:xfrm>
        </p:spPr>
        <p:txBody>
          <a:bodyPr>
            <a:noAutofit/>
          </a:bodyPr>
          <a:lstStyle/>
          <a:p>
            <a:r>
              <a:rPr lang="el" sz="1200" dirty="0">
                <a:latin typeface="Josefin Sans" pitchFamily="2" charset="0"/>
                <a:cs typeface="Amatic SC" panose="00000500000000000000" pitchFamily="2" charset="-79"/>
              </a:rPr>
              <a:t>Αντιμετωπίζονται τυχόν απαιτήσεις επικοινωνίας ή φυσικής πρόσβασης</a:t>
            </a:r>
          </a:p>
          <a:p>
            <a:endParaRPr lang="en-US" sz="1200" dirty="0">
              <a:latin typeface="Josefin Sans" pitchFamily="2" charset="0"/>
              <a:cs typeface="Amatic SC" panose="00000500000000000000" pitchFamily="2" charset="-79"/>
            </a:endParaRPr>
          </a:p>
          <a:p>
            <a:r>
              <a:rPr lang="el" sz="1200" dirty="0">
                <a:latin typeface="Josefin Sans" pitchFamily="2" charset="0"/>
                <a:cs typeface="Amatic SC" panose="00000500000000000000" pitchFamily="2" charset="-79"/>
              </a:rPr>
              <a:t>Σαφήνεια χρονικού πλαισίου προγράμματος</a:t>
            </a:r>
          </a:p>
          <a:p>
            <a:endParaRPr lang="en-US" sz="1200" dirty="0">
              <a:latin typeface="Josefin Sans" pitchFamily="2" charset="0"/>
              <a:cs typeface="Amatic SC" panose="00000500000000000000" pitchFamily="2" charset="-79"/>
            </a:endParaRPr>
          </a:p>
          <a:p>
            <a:r>
              <a:rPr lang="el" sz="1200" dirty="0">
                <a:latin typeface="Josefin Sans" pitchFamily="2" charset="0"/>
                <a:cs typeface="Amatic SC" panose="00000500000000000000" pitchFamily="2" charset="-79"/>
              </a:rPr>
              <a:t>Διαγράψτε τα πρωτόκολλα κοινής χρήσης πληροφοριών</a:t>
            </a:r>
          </a:p>
        </p:txBody>
      </p:sp>
    </p:spTree>
    <p:extLst>
      <p:ext uri="{BB962C8B-B14F-4D97-AF65-F5344CB8AC3E}">
        <p14:creationId xmlns:p14="http://schemas.microsoft.com/office/powerpoint/2010/main" val="209806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705079" y="1111144"/>
            <a:ext cx="8821058" cy="5746856"/>
          </a:xfrm>
        </p:spPr>
        <p:txBody>
          <a:bodyPr>
            <a:normAutofit/>
          </a:bodyPr>
          <a:lstStyle/>
          <a:p>
            <a:pPr eaLnBrk="1" fontAlgn="auto" hangingPunct="1">
              <a:lnSpc>
                <a:spcPct val="150000"/>
              </a:lnSpc>
              <a:spcBef>
                <a:spcPts val="0"/>
              </a:spcBef>
              <a:spcAft>
                <a:spcPts val="0"/>
              </a:spcAft>
              <a:defRPr/>
            </a:pPr>
            <a:r>
              <a:rPr lang="el" sz="1300" dirty="0">
                <a:effectLst/>
                <a:latin typeface="Josefin Sans" pitchFamily="2" charset="0"/>
                <a:ea typeface="Calibri" panose="020F0502020204030204" pitchFamily="34" charset="0"/>
                <a:cs typeface="Calibri" panose="020F0502020204030204" pitchFamily="34" charset="0"/>
              </a:rPr>
              <a:t>Ενώ ο όρος «κοινωνική συνταγογράφηση» έχει γίνει γνωστός τα τελευταία χρόνια, η πραγματική ιδέα λειτουργεί ενεργά βοηθώντας τους «δύσκολα ή σπάνια ακούγονται» που για πολλούς λόγους: φόβο, φτώχεια, στίγμα ή απλώς έλλειψη γνώσης, έχουν απέτυχε να έχει πρόσβαση σε παροχή υγειονομικής περίθαλψης.</a:t>
            </a:r>
          </a:p>
          <a:p>
            <a:pPr algn="ctr" eaLnBrk="1" fontAlgn="auto" hangingPunct="1">
              <a:lnSpc>
                <a:spcPct val="150000"/>
              </a:lnSpc>
              <a:spcBef>
                <a:spcPts val="0"/>
              </a:spcBef>
              <a:spcAft>
                <a:spcPts val="0"/>
              </a:spcAft>
              <a:defRPr/>
            </a:pPr>
            <a:r>
              <a:rPr lang="el" sz="1300" dirty="0">
                <a:effectLst/>
                <a:latin typeface="Josefin Sans" pitchFamily="2" charset="0"/>
                <a:ea typeface="Calibri" panose="020F0502020204030204" pitchFamily="34" charset="0"/>
                <a:cs typeface="Calibri" panose="020F0502020204030204" pitchFamily="34" charset="0"/>
              </a:rPr>
              <a:t>Το παρακάτω μοντέλο συγκεντρώνει βασικά αλληλένδετα στοιχεία </a:t>
            </a:r>
            <a:r>
              <a:rPr lang="el" sz="1300" dirty="0">
                <a:latin typeface="Josefin Sans" pitchFamily="2" charset="0"/>
                <a:ea typeface="Calibri" panose="020F0502020204030204" pitchFamily="34" charset="0"/>
                <a:cs typeface="Calibri" panose="020F0502020204030204" pitchFamily="34" charset="0"/>
              </a:rPr>
              <a:t>και </a:t>
            </a:r>
            <a:r>
              <a:rPr lang="el" sz="1300" dirty="0">
                <a:effectLst/>
                <a:latin typeface="Josefin Sans" pitchFamily="2" charset="0"/>
                <a:ea typeface="Calibri" panose="020F0502020204030204" pitchFamily="34" charset="0"/>
                <a:cs typeface="Calibri" panose="020F0502020204030204" pitchFamily="34" charset="0"/>
              </a:rPr>
              <a:t>επεξηγεί το σκεπτικό πίσω από την κοινωνική συνταγογράφηση:</a:t>
            </a:r>
          </a:p>
          <a:p>
            <a:pPr algn="ctr" eaLnBrk="1" fontAlgn="auto" hangingPunct="1">
              <a:lnSpc>
                <a:spcPct val="150000"/>
              </a:lnSpc>
              <a:spcBef>
                <a:spcPts val="0"/>
              </a:spcBef>
              <a:spcAft>
                <a:spcPts val="0"/>
              </a:spcAft>
              <a:defRPr/>
            </a:pPr>
            <a:endParaRPr lang="en-GB" sz="14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4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3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74134"/>
            <a:ext cx="9523066" cy="541866"/>
          </a:xfrm>
        </p:spPr>
        <p:txBody>
          <a:bodyPr/>
          <a:lstStyle/>
          <a:p>
            <a:r>
              <a:rPr lang="el" sz="3200" b="1" dirty="0">
                <a:solidFill>
                  <a:srgbClr val="FFD243"/>
                </a:solidFill>
                <a:effectLst/>
                <a:latin typeface="Josefin Sans" pitchFamily="2" charset="0"/>
                <a:ea typeface="Calibri" panose="020F0502020204030204" pitchFamily="34" charset="0"/>
                <a:cs typeface="Amatic SC" panose="00000500000000000000" pitchFamily="2" charset="-79"/>
              </a:rPr>
              <a:t>ΠΟΥ ΓΙΝΕΤΑΙ Η ΚΟΙΝΩΝΙΚΗ ΣΥΝΤΑΓΟΓΡΑΦΗ; </a:t>
            </a:r>
            <a:r>
              <a:rPr lang="el" sz="1200" b="1" dirty="0">
                <a:solidFill>
                  <a:srgbClr val="FFD243"/>
                </a:solidFill>
                <a:effectLst/>
                <a:latin typeface="Josefin Sans" pitchFamily="2" charset="0"/>
                <a:ea typeface="Calibri" panose="020F0502020204030204" pitchFamily="34" charset="0"/>
                <a:cs typeface="Amatic SC" panose="00000500000000000000" pitchFamily="2" charset="-79"/>
              </a:rPr>
              <a:t>[klo2]</a:t>
            </a:r>
            <a:endParaRPr lang="en-US" sz="1200" dirty="0">
              <a:latin typeface="Josefin Sans" pitchFamily="2" charset="0"/>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5796" y="2667000"/>
            <a:ext cx="2331441" cy="3266547"/>
          </a:xfrm>
          <a:prstGeom prst="rect">
            <a:avLst/>
          </a:prstGeom>
          <a:ln>
            <a:noFill/>
          </a:ln>
          <a:effectLst>
            <a:glow rad="63500">
              <a:schemeClr val="accent2">
                <a:satMod val="175000"/>
                <a:alpha val="40000"/>
              </a:schemeClr>
            </a:glow>
            <a:outerShdw blurRad="50800" dist="12700" dir="5400000" algn="ctr" rotWithShape="0">
              <a:srgbClr val="000000">
                <a:alpha val="43137"/>
              </a:srgbClr>
            </a:outerShdw>
          </a:effectLst>
          <a:scene3d>
            <a:camera prst="orthographicFront"/>
            <a:lightRig rig="threePt" dir="t"/>
          </a:scene3d>
          <a:sp3d>
            <a:bevelT w="19050" h="95250"/>
          </a:sp3d>
        </p:spPr>
      </p:pic>
      <p:pic>
        <p:nvPicPr>
          <p:cNvPr id="5" name="Picture 4" descr="Timeline&#10;&#10;Description automatically generated">
            <a:extLst>
              <a:ext uri="{FF2B5EF4-FFF2-40B4-BE49-F238E27FC236}">
                <a16:creationId xmlns:a16="http://schemas.microsoft.com/office/drawing/2014/main" id="{823194CD-B5B5-4790-8699-7B58EDCE9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424" y="2667000"/>
            <a:ext cx="7841776" cy="4195995"/>
          </a:xfrm>
          <a:prstGeom prst="rect">
            <a:avLst/>
          </a:prstGeom>
        </p:spPr>
      </p:pic>
    </p:spTree>
    <p:extLst>
      <p:ext uri="{BB962C8B-B14F-4D97-AF65-F5344CB8AC3E}">
        <p14:creationId xmlns:p14="http://schemas.microsoft.com/office/powerpoint/2010/main" val="48531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667BCB-9A25-3E4E-8394-B59238F9717C}"/>
              </a:ext>
            </a:extLst>
          </p:cNvPr>
          <p:cNvSpPr>
            <a:spLocks noGrp="1"/>
          </p:cNvSpPr>
          <p:nvPr>
            <p:ph type="body" sz="quarter" idx="17"/>
          </p:nvPr>
        </p:nvSpPr>
        <p:spPr>
          <a:xfrm>
            <a:off x="-13494" y="132648"/>
            <a:ext cx="12218988" cy="1238831"/>
          </a:xfrm>
        </p:spPr>
        <p:txBody>
          <a:bodyPr/>
          <a:lstStyle/>
          <a:p>
            <a:r>
              <a:rPr lang="el"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Εκπαίδευση Επαγγελματιών Υγείας &amp; Φροντίδας</a:t>
            </a:r>
          </a:p>
          <a:p>
            <a:r>
              <a:rPr lang="el"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Επισκόπηση μαθήματος</a:t>
            </a:r>
          </a:p>
        </p:txBody>
      </p:sp>
      <p:sp>
        <p:nvSpPr>
          <p:cNvPr id="4" name="Text Placeholder 3">
            <a:extLst>
              <a:ext uri="{FF2B5EF4-FFF2-40B4-BE49-F238E27FC236}">
                <a16:creationId xmlns:a16="http://schemas.microsoft.com/office/drawing/2014/main" id="{096916DA-E8F4-BB4C-84BF-8C1F0DB67F87}"/>
              </a:ext>
            </a:extLst>
          </p:cNvPr>
          <p:cNvSpPr>
            <a:spLocks noGrp="1"/>
          </p:cNvSpPr>
          <p:nvPr>
            <p:ph type="body" sz="quarter" idx="41"/>
          </p:nvPr>
        </p:nvSpPr>
        <p:spPr>
          <a:xfrm>
            <a:off x="371860" y="1371479"/>
            <a:ext cx="2046668" cy="753156"/>
          </a:xfrm>
        </p:spPr>
        <p:txBody>
          <a:bodyPr/>
          <a:lstStyle/>
          <a:p>
            <a:r>
              <a:rPr lang="el-G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Κεφάλαιο </a:t>
            </a:r>
            <a:r>
              <a:rPr lang="el"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sp>
        <p:nvSpPr>
          <p:cNvPr id="5" name="Text Placeholder 4">
            <a:extLst>
              <a:ext uri="{FF2B5EF4-FFF2-40B4-BE49-F238E27FC236}">
                <a16:creationId xmlns:a16="http://schemas.microsoft.com/office/drawing/2014/main" id="{283BAE8B-9F81-B34A-89FA-A6461DD4A08D}"/>
              </a:ext>
            </a:extLst>
          </p:cNvPr>
          <p:cNvSpPr>
            <a:spLocks noGrp="1"/>
          </p:cNvSpPr>
          <p:nvPr>
            <p:ph type="body" sz="quarter" idx="42"/>
          </p:nvPr>
        </p:nvSpPr>
        <p:spPr>
          <a:xfrm>
            <a:off x="371860" y="2124635"/>
            <a:ext cx="2046668" cy="793981"/>
          </a:xfrm>
        </p:spPr>
        <p:txBody>
          <a:bodyPr>
            <a:normAutofit fontScale="55000" lnSpcReduction="20000"/>
          </a:bodyPr>
          <a:lstStyle/>
          <a:p>
            <a:pPr>
              <a:lnSpc>
                <a:spcPct val="160000"/>
              </a:lnSpc>
            </a:pPr>
            <a:r>
              <a:rPr lang="el" dirty="0"/>
              <a:t>Εισαγωγή στην Κοινωνική Συνταγογράφηση</a:t>
            </a:r>
          </a:p>
        </p:txBody>
      </p:sp>
      <p:sp>
        <p:nvSpPr>
          <p:cNvPr id="47" name="Text Placeholder 46">
            <a:extLst>
              <a:ext uri="{FF2B5EF4-FFF2-40B4-BE49-F238E27FC236}">
                <a16:creationId xmlns:a16="http://schemas.microsoft.com/office/drawing/2014/main" id="{D3EE1DC8-0DAA-6045-877A-987B9AE4107C}"/>
              </a:ext>
            </a:extLst>
          </p:cNvPr>
          <p:cNvSpPr>
            <a:spLocks noGrp="1"/>
          </p:cNvSpPr>
          <p:nvPr>
            <p:ph type="body" sz="quarter" idx="44"/>
          </p:nvPr>
        </p:nvSpPr>
        <p:spPr>
          <a:xfrm>
            <a:off x="2429273" y="1435968"/>
            <a:ext cx="3190291" cy="2340216"/>
          </a:xfrm>
        </p:spPr>
        <p:txBody>
          <a:bodyPr>
            <a:noAutofit/>
          </a:bodyPr>
          <a:lstStyle/>
          <a:p>
            <a:pPr marL="457200" indent="-457200" algn="l">
              <a:lnSpc>
                <a:spcPct val="170000"/>
              </a:lnSpc>
              <a:buFont typeface="+mj-lt"/>
              <a:buAutoNum type="arabicPeriod"/>
            </a:pPr>
            <a:r>
              <a:rPr lang="el" sz="1100" dirty="0"/>
              <a:t>Κοινωνική συνταγογράφηση: Τι, Γιατί, Πού &amp; Πώς</a:t>
            </a:r>
          </a:p>
          <a:p>
            <a:pPr marL="457200" indent="-457200" algn="l">
              <a:lnSpc>
                <a:spcPct val="170000"/>
              </a:lnSpc>
              <a:buFont typeface="+mj-lt"/>
              <a:buAutoNum type="arabicPeriod"/>
            </a:pPr>
            <a:r>
              <a:rPr lang="el" sz="1100" dirty="0"/>
              <a:t>Ο Ρόλος του Επαγγελματία Υγείας &amp; Φροντίδας</a:t>
            </a:r>
          </a:p>
          <a:p>
            <a:pPr marL="457200" indent="-457200" algn="l">
              <a:lnSpc>
                <a:spcPct val="170000"/>
              </a:lnSpc>
              <a:buFont typeface="+mj-lt"/>
              <a:buAutoNum type="arabicPeriod"/>
            </a:pPr>
            <a:r>
              <a:rPr lang="el" sz="1100" dirty="0"/>
              <a:t>Κοινωνική Συνταγογράφηση στη Δράση</a:t>
            </a:r>
          </a:p>
          <a:p>
            <a:pPr marL="457200" indent="-457200" algn="l">
              <a:lnSpc>
                <a:spcPct val="170000"/>
              </a:lnSpc>
              <a:buFont typeface="+mj-lt"/>
              <a:buAutoNum type="arabicPeriod"/>
            </a:pPr>
            <a:r>
              <a:rPr lang="el" sz="1100" dirty="0"/>
              <a:t>Προσέγγιση και συνεργασία για την επιτυχία της κοιν. συνταγογράφησης</a:t>
            </a:r>
          </a:p>
          <a:p>
            <a:endParaRPr lang="en-US" sz="400" dirty="0"/>
          </a:p>
        </p:txBody>
      </p:sp>
      <p:sp>
        <p:nvSpPr>
          <p:cNvPr id="48" name="Text Placeholder 47">
            <a:extLst>
              <a:ext uri="{FF2B5EF4-FFF2-40B4-BE49-F238E27FC236}">
                <a16:creationId xmlns:a16="http://schemas.microsoft.com/office/drawing/2014/main" id="{F12D74C0-E1E3-024D-903C-D5A0E900DE78}"/>
              </a:ext>
            </a:extLst>
          </p:cNvPr>
          <p:cNvSpPr>
            <a:spLocks noGrp="1"/>
          </p:cNvSpPr>
          <p:nvPr>
            <p:ph type="body" sz="quarter" idx="45"/>
          </p:nvPr>
        </p:nvSpPr>
        <p:spPr>
          <a:xfrm>
            <a:off x="382606" y="3519454"/>
            <a:ext cx="2046668" cy="793981"/>
          </a:xfrm>
        </p:spPr>
        <p:txBody>
          <a:bodyPr/>
          <a:lstStyle/>
          <a:p>
            <a:r>
              <a:rPr lang="el"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Κεφάλαιο 2</a:t>
            </a:r>
          </a:p>
        </p:txBody>
      </p:sp>
      <p:sp>
        <p:nvSpPr>
          <p:cNvPr id="50" name="Text Placeholder 49">
            <a:extLst>
              <a:ext uri="{FF2B5EF4-FFF2-40B4-BE49-F238E27FC236}">
                <a16:creationId xmlns:a16="http://schemas.microsoft.com/office/drawing/2014/main" id="{4822C39B-D471-394C-8D4E-31F9D2A51E59}"/>
              </a:ext>
            </a:extLst>
          </p:cNvPr>
          <p:cNvSpPr>
            <a:spLocks noGrp="1"/>
          </p:cNvSpPr>
          <p:nvPr>
            <p:ph type="body" sz="quarter" idx="46"/>
          </p:nvPr>
        </p:nvSpPr>
        <p:spPr>
          <a:xfrm>
            <a:off x="382606" y="4272610"/>
            <a:ext cx="2046668" cy="1980272"/>
          </a:xfrm>
        </p:spPr>
        <p:txBody>
          <a:bodyPr>
            <a:normAutofit fontScale="25000" lnSpcReduction="20000"/>
          </a:bodyPr>
          <a:lstStyle/>
          <a:p>
            <a:pPr>
              <a:lnSpc>
                <a:spcPct val="170000"/>
              </a:lnSpc>
            </a:pPr>
            <a:r>
              <a:rPr lang="el" sz="6400" dirty="0"/>
              <a:t>Ρόλος του Επαγγελματία Υγείας &amp; Φροντίδας στη Μάθηση Ενηλίκων και Κοινότητας</a:t>
            </a:r>
          </a:p>
          <a:p>
            <a:endParaRPr lang="en-US" dirty="0"/>
          </a:p>
        </p:txBody>
      </p:sp>
      <p:sp>
        <p:nvSpPr>
          <p:cNvPr id="53" name="Text Placeholder 52">
            <a:extLst>
              <a:ext uri="{FF2B5EF4-FFF2-40B4-BE49-F238E27FC236}">
                <a16:creationId xmlns:a16="http://schemas.microsoft.com/office/drawing/2014/main" id="{6525CEE2-BAC8-3F47-AF9C-5EFE85C217FA}"/>
              </a:ext>
            </a:extLst>
          </p:cNvPr>
          <p:cNvSpPr>
            <a:spLocks noGrp="1"/>
          </p:cNvSpPr>
          <p:nvPr>
            <p:ph type="body" sz="quarter" idx="48"/>
          </p:nvPr>
        </p:nvSpPr>
        <p:spPr>
          <a:xfrm>
            <a:off x="2792013" y="4029838"/>
            <a:ext cx="2046668" cy="1236576"/>
          </a:xfrm>
        </p:spPr>
        <p:txBody>
          <a:bodyPr/>
          <a:lstStyle/>
          <a:p>
            <a:endParaRPr lang="en-US" dirty="0"/>
          </a:p>
          <a:p>
            <a:endParaRPr lang="en-US" dirty="0"/>
          </a:p>
        </p:txBody>
      </p:sp>
      <p:sp>
        <p:nvSpPr>
          <p:cNvPr id="67" name="Text Placeholder 66">
            <a:extLst>
              <a:ext uri="{FF2B5EF4-FFF2-40B4-BE49-F238E27FC236}">
                <a16:creationId xmlns:a16="http://schemas.microsoft.com/office/drawing/2014/main" id="{4104EF0C-1968-5641-9E9D-42665FBD0285}"/>
              </a:ext>
            </a:extLst>
          </p:cNvPr>
          <p:cNvSpPr>
            <a:spLocks noGrp="1"/>
          </p:cNvSpPr>
          <p:nvPr>
            <p:ph type="body" sz="quarter" idx="49"/>
          </p:nvPr>
        </p:nvSpPr>
        <p:spPr>
          <a:xfrm>
            <a:off x="6271514" y="4877589"/>
            <a:ext cx="1208278" cy="823964"/>
          </a:xfrm>
        </p:spPr>
        <p:txBody>
          <a:bodyPr/>
          <a:lstStyle/>
          <a:p>
            <a:r>
              <a:rPr lang="el" sz="2000" dirty="0">
                <a:effectLst>
                  <a:outerShdw blurRad="38100" dist="38100" dir="2700000" algn="tl">
                    <a:srgbClr val="000000">
                      <a:alpha val="43137"/>
                    </a:srgbClr>
                  </a:outerShdw>
                </a:effectLst>
              </a:rPr>
              <a:t>15 ώρες εκπαίδευση CPD</a:t>
            </a:r>
          </a:p>
        </p:txBody>
      </p:sp>
      <p:sp>
        <p:nvSpPr>
          <p:cNvPr id="68" name="Text Placeholder 67">
            <a:extLst>
              <a:ext uri="{FF2B5EF4-FFF2-40B4-BE49-F238E27FC236}">
                <a16:creationId xmlns:a16="http://schemas.microsoft.com/office/drawing/2014/main" id="{76555C1A-FF01-D34E-89FF-DFA6F6949A5E}"/>
              </a:ext>
            </a:extLst>
          </p:cNvPr>
          <p:cNvSpPr>
            <a:spLocks noGrp="1"/>
          </p:cNvSpPr>
          <p:nvPr>
            <p:ph type="body" sz="quarter" idx="50"/>
          </p:nvPr>
        </p:nvSpPr>
        <p:spPr>
          <a:xfrm>
            <a:off x="8569371" y="3208893"/>
            <a:ext cx="961326" cy="721909"/>
          </a:xfrm>
        </p:spPr>
        <p:txBody>
          <a:bodyPr/>
          <a:lstStyle/>
          <a:p>
            <a:r>
              <a:rPr lang="el" sz="1800" dirty="0">
                <a:effectLst>
                  <a:outerShdw blurRad="38100" dist="38100" dir="2700000" algn="tl">
                    <a:srgbClr val="000000">
                      <a:alpha val="43137"/>
                    </a:srgbClr>
                  </a:outerShdw>
                </a:effectLst>
              </a:rPr>
              <a:t>Πάνω από 28 πόροι και σύνδεσμοι ανάγνωσης</a:t>
            </a:r>
          </a:p>
        </p:txBody>
      </p:sp>
      <p:sp>
        <p:nvSpPr>
          <p:cNvPr id="69" name="Text Placeholder 68">
            <a:extLst>
              <a:ext uri="{FF2B5EF4-FFF2-40B4-BE49-F238E27FC236}">
                <a16:creationId xmlns:a16="http://schemas.microsoft.com/office/drawing/2014/main" id="{213EE7EA-892D-264F-915D-702F27C6F94D}"/>
              </a:ext>
            </a:extLst>
          </p:cNvPr>
          <p:cNvSpPr>
            <a:spLocks noGrp="1"/>
          </p:cNvSpPr>
          <p:nvPr>
            <p:ph type="body" sz="quarter" idx="51"/>
          </p:nvPr>
        </p:nvSpPr>
        <p:spPr>
          <a:xfrm>
            <a:off x="6096000" y="2124635"/>
            <a:ext cx="779653" cy="1084258"/>
          </a:xfrm>
        </p:spPr>
        <p:txBody>
          <a:bodyPr/>
          <a:lstStyle/>
          <a:p>
            <a:r>
              <a:rPr lang="el" sz="1600" dirty="0"/>
              <a:t>1 </a:t>
            </a:r>
            <a:r>
              <a:rPr lang="el" sz="1600" dirty="0">
                <a:effectLst>
                  <a:outerShdw blurRad="38100" dist="38100" dir="2700000" algn="tl">
                    <a:srgbClr val="000000">
                      <a:alpha val="43137"/>
                    </a:srgbClr>
                  </a:outerShdw>
                </a:effectLst>
              </a:rPr>
              <a:t>ώρα </a:t>
            </a:r>
            <a:r>
              <a:rPr lang="el" sz="1600" dirty="0"/>
              <a:t>χρήσιμα βίντεο</a:t>
            </a:r>
          </a:p>
          <a:p>
            <a:endParaRPr lang="en-US" sz="1200" dirty="0"/>
          </a:p>
        </p:txBody>
      </p:sp>
      <p:sp>
        <p:nvSpPr>
          <p:cNvPr id="70" name="Text Placeholder 69">
            <a:extLst>
              <a:ext uri="{FF2B5EF4-FFF2-40B4-BE49-F238E27FC236}">
                <a16:creationId xmlns:a16="http://schemas.microsoft.com/office/drawing/2014/main" id="{A8AD99C3-8C6E-0044-BD9A-2067527C1070}"/>
              </a:ext>
            </a:extLst>
          </p:cNvPr>
          <p:cNvSpPr>
            <a:spLocks noGrp="1"/>
          </p:cNvSpPr>
          <p:nvPr>
            <p:ph type="body" sz="quarter" idx="52"/>
          </p:nvPr>
        </p:nvSpPr>
        <p:spPr>
          <a:xfrm>
            <a:off x="9789459" y="1371479"/>
            <a:ext cx="942929" cy="1259191"/>
          </a:xfrm>
        </p:spPr>
        <p:txBody>
          <a:bodyPr/>
          <a:lstStyle/>
          <a:p>
            <a:r>
              <a:rPr lang="el" sz="1600" dirty="0">
                <a:effectLst>
                  <a:outerShdw blurRad="38100" dist="38100" dir="2700000" algn="tl">
                    <a:srgbClr val="000000">
                      <a:alpha val="43137"/>
                    </a:srgbClr>
                  </a:outerShdw>
                </a:effectLst>
              </a:rPr>
              <a:t>2</a:t>
            </a:r>
          </a:p>
          <a:p>
            <a:r>
              <a:rPr lang="el" sz="1400" dirty="0">
                <a:effectLst>
                  <a:outerShdw blurRad="38100" dist="38100" dir="2700000" algn="tl">
                    <a:srgbClr val="000000">
                      <a:alpha val="43137"/>
                    </a:srgbClr>
                  </a:outerShdw>
                </a:effectLst>
              </a:rPr>
              <a:t>διαδραστικές ασκήσεις</a:t>
            </a:r>
          </a:p>
        </p:txBody>
      </p:sp>
      <p:sp>
        <p:nvSpPr>
          <p:cNvPr id="9" name="TextBox 8">
            <a:extLst>
              <a:ext uri="{FF2B5EF4-FFF2-40B4-BE49-F238E27FC236}">
                <a16:creationId xmlns:a16="http://schemas.microsoft.com/office/drawing/2014/main" id="{AFA5FF8C-EB14-6833-EA32-084AFDC07C7D}"/>
              </a:ext>
            </a:extLst>
          </p:cNvPr>
          <p:cNvSpPr txBox="1"/>
          <p:nvPr/>
        </p:nvSpPr>
        <p:spPr>
          <a:xfrm>
            <a:off x="2638279" y="3967788"/>
            <a:ext cx="3043429" cy="1592295"/>
          </a:xfrm>
          <a:prstGeom prst="rect">
            <a:avLst/>
          </a:prstGeom>
          <a:noFill/>
        </p:spPr>
        <p:txBody>
          <a:bodyPr wrap="square" rtlCol="0">
            <a:spAutoFit/>
          </a:bodyPr>
          <a:lstStyle/>
          <a:p>
            <a:pPr marL="342900" indent="-342900">
              <a:lnSpc>
                <a:spcPct val="150000"/>
              </a:lnSpc>
              <a:buFont typeface="+mj-lt"/>
              <a:buAutoNum type="arabicPeriod"/>
            </a:pPr>
            <a:r>
              <a:rPr lang="el" sz="1100" dirty="0">
                <a:latin typeface="Josefin Sans" pitchFamily="2" charset="0"/>
              </a:rPr>
              <a:t>Κατανόηση των εννοιών της εκπαίδευσης ενηλίκων</a:t>
            </a:r>
          </a:p>
          <a:p>
            <a:pPr marL="342900" indent="-342900">
              <a:lnSpc>
                <a:spcPct val="150000"/>
              </a:lnSpc>
              <a:buFont typeface="+mj-lt"/>
              <a:buAutoNum type="arabicPeriod"/>
            </a:pPr>
            <a:r>
              <a:rPr lang="el" sz="1100" dirty="0">
                <a:latin typeface="Josefin Sans" pitchFamily="2" charset="0"/>
              </a:rPr>
              <a:t>7 δεξιότητες των εκπαιδευτών ενηλίκων</a:t>
            </a:r>
          </a:p>
          <a:p>
            <a:pPr marL="342900" indent="-342900">
              <a:lnSpc>
                <a:spcPct val="150000"/>
              </a:lnSpc>
              <a:buFont typeface="+mj-lt"/>
              <a:buAutoNum type="arabicPeriod"/>
            </a:pPr>
            <a:r>
              <a:rPr lang="el" sz="1100" dirty="0">
                <a:latin typeface="Josefin Sans" pitchFamily="2" charset="0"/>
              </a:rPr>
              <a:t>Προχωρημένες επικοινωνιακές δεξιότητες</a:t>
            </a:r>
          </a:p>
          <a:p>
            <a:pPr marL="342900" indent="-342900">
              <a:lnSpc>
                <a:spcPct val="150000"/>
              </a:lnSpc>
              <a:buFont typeface="+mj-lt"/>
              <a:buAutoNum type="arabicPeriod"/>
            </a:pPr>
            <a:r>
              <a:rPr lang="el" sz="1100" dirty="0">
                <a:latin typeface="Josefin Sans" pitchFamily="2" charset="0"/>
              </a:rPr>
              <a:t>Γραμματισμός Υγείας &amp; Ευεξία</a:t>
            </a:r>
          </a:p>
        </p:txBody>
      </p:sp>
    </p:spTree>
    <p:extLst>
      <p:ext uri="{BB962C8B-B14F-4D97-AF65-F5344CB8AC3E}">
        <p14:creationId xmlns:p14="http://schemas.microsoft.com/office/powerpoint/2010/main" val="93454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152252" y="441961"/>
            <a:ext cx="6218031" cy="868680"/>
          </a:xfrm>
        </p:spPr>
        <p:txBody>
          <a:bodyPr/>
          <a:lstStyle/>
          <a:p>
            <a:pPr algn="l"/>
            <a:r>
              <a:rPr lang="el" dirty="0"/>
              <a:t>Χρήσιμοι Πόροι</a:t>
            </a:r>
          </a:p>
          <a:p>
            <a:endPar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endParaRPr>
          </a:p>
          <a:p>
            <a:endParaRPr lang="en-GB" sz="2400" dirty="0">
              <a:solidFill>
                <a:schemeClr val="tx1"/>
              </a:solidFill>
              <a:latin typeface="Amatic SC" panose="00000500000000000000" pitchFamily="2" charset="-79"/>
              <a:ea typeface="Calibri" panose="020F0502020204030204" pitchFamily="34" charset="0"/>
              <a:cs typeface="Amatic SC" panose="00000500000000000000" pitchFamily="2" charset="-79"/>
            </a:endParaRPr>
          </a:p>
          <a:p>
            <a:endPar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endParaRPr>
          </a:p>
          <a:p>
            <a:pPr algn="l"/>
            <a:endParaRPr lang="en-US" dirty="0"/>
          </a:p>
        </p:txBody>
      </p:sp>
      <p:sp>
        <p:nvSpPr>
          <p:cNvPr id="11" name="TextBox 10">
            <a:extLst>
              <a:ext uri="{FF2B5EF4-FFF2-40B4-BE49-F238E27FC236}">
                <a16:creationId xmlns:a16="http://schemas.microsoft.com/office/drawing/2014/main" id="{A101709A-B327-4E49-812B-7B0FC6790892}"/>
              </a:ext>
            </a:extLst>
          </p:cNvPr>
          <p:cNvSpPr txBox="1"/>
          <p:nvPr/>
        </p:nvSpPr>
        <p:spPr>
          <a:xfrm>
            <a:off x="1152252" y="1000860"/>
            <a:ext cx="7686947" cy="5361724"/>
          </a:xfrm>
          <a:prstGeom prst="rect">
            <a:avLst/>
          </a:prstGeom>
          <a:noFill/>
        </p:spPr>
        <p:txBody>
          <a:bodyPr wrap="square">
            <a:spAutoFit/>
          </a:bodyPr>
          <a:lstStyle/>
          <a:p>
            <a:pPr>
              <a:spcAft>
                <a:spcPts val="800"/>
              </a:spcAft>
            </a:pPr>
            <a:r>
              <a:rPr lang="el" sz="2000" dirty="0">
                <a:effectLst/>
                <a:latin typeface="Josefin Sans" pitchFamily="2" charset="0"/>
                <a:ea typeface="Calibri" panose="020F0502020204030204" pitchFamily="34" charset="0"/>
                <a:cs typeface="Amatic SC" panose="00000500000000000000" pitchFamily="2" charset="-79"/>
              </a:rPr>
              <a:t>Το Δίκτυο Κοινωνικής Συνταγογράφησης</a:t>
            </a:r>
          </a:p>
          <a:p>
            <a:pPr>
              <a:spcAft>
                <a:spcPts val="800"/>
              </a:spcAft>
            </a:pPr>
            <a:r>
              <a:rPr lang="el" dirty="0">
                <a:effectLst/>
                <a:latin typeface="Josefin Sans" pitchFamily="2" charset="0"/>
                <a:ea typeface="Calibri" panose="020F0502020204030204" pitchFamily="34" charset="0"/>
                <a:cs typeface="Amatic SC" panose="00000500000000000000" pitchFamily="2" charset="-79"/>
                <a:hlinkClick r:id="rId2"/>
              </a:rPr>
              <a:t>https://www.socialprescribingnetwork.com/resources/useful-websites</a:t>
            </a:r>
            <a:r>
              <a:rPr lang="el" dirty="0">
                <a:effectLst/>
                <a:latin typeface="Josefin Sans" pitchFamily="2" charset="0"/>
                <a:ea typeface="Calibri" panose="020F0502020204030204" pitchFamily="34" charset="0"/>
                <a:cs typeface="Amatic SC" panose="00000500000000000000" pitchFamily="2" charset="-79"/>
              </a:rPr>
              <a:t> </a:t>
            </a:r>
          </a:p>
          <a:p>
            <a:pPr>
              <a:spcAft>
                <a:spcPts val="800"/>
              </a:spcAft>
            </a:pPr>
            <a:endParaRPr lang="en-GB" dirty="0">
              <a:latin typeface="Josefin Sans" pitchFamily="2" charset="0"/>
              <a:cs typeface="Amatic SC" panose="00000500000000000000" pitchFamily="2" charset="-79"/>
            </a:endParaRPr>
          </a:p>
          <a:p>
            <a:pPr>
              <a:spcAft>
                <a:spcPts val="800"/>
              </a:spcAft>
            </a:pPr>
            <a:r>
              <a:rPr lang="el" dirty="0">
                <a:latin typeface="Josefin Sans" pitchFamily="2" charset="0"/>
                <a:cs typeface="Amatic SC" panose="00000500000000000000" pitchFamily="2" charset="-79"/>
              </a:rPr>
              <a:t>Ποια είναι τα στοιχεία για το ρόλο των τεχνών στη βελτίωση της υγείας και της ευημερίας στην Ευρωπαϊκή Περιφέρεια του ΠΟΥ;</a:t>
            </a:r>
          </a:p>
          <a:p>
            <a:pPr>
              <a:spcAft>
                <a:spcPts val="800"/>
              </a:spcAft>
            </a:pPr>
            <a:r>
              <a:rPr lang="el" dirty="0">
                <a:effectLst/>
                <a:latin typeface="Josefin Sans" pitchFamily="2" charset="0"/>
                <a:ea typeface="Calibri" panose="020F0502020204030204" pitchFamily="34" charset="0"/>
                <a:cs typeface="Amatic SC" panose="00000500000000000000" pitchFamily="2" charset="-79"/>
                <a:hlinkClick r:id="rId3"/>
              </a:rPr>
              <a:t>https://gallery.mailchimp.com/a694bc0ff11d9dd94b05ccd0d/files/900a6411-424d-4617-8d31-9a6aadcf2b03/WHO_2pp_Arts_Factsheet_v6a.pdf</a:t>
            </a:r>
            <a:r>
              <a:rPr lang="el" dirty="0">
                <a:effectLst/>
                <a:latin typeface="Josefin Sans" pitchFamily="2" charset="0"/>
                <a:ea typeface="Calibri" panose="020F0502020204030204" pitchFamily="34" charset="0"/>
                <a:cs typeface="Amatic SC" panose="00000500000000000000" pitchFamily="2" charset="-79"/>
              </a:rPr>
              <a:t> </a:t>
            </a:r>
          </a:p>
          <a:p>
            <a:pPr>
              <a:spcAft>
                <a:spcPts val="800"/>
              </a:spcAft>
            </a:pPr>
            <a:endParaRPr lang="en-GB" sz="600" dirty="0">
              <a:effectLst/>
              <a:latin typeface="Josefin Sans" pitchFamily="2" charset="0"/>
              <a:ea typeface="Calibri" panose="020F0502020204030204" pitchFamily="34" charset="0"/>
              <a:cs typeface="Amatic SC" panose="00000500000000000000" pitchFamily="2" charset="-79"/>
            </a:endParaRPr>
          </a:p>
          <a:p>
            <a:pPr>
              <a:spcAft>
                <a:spcPts val="800"/>
              </a:spcAft>
            </a:pPr>
            <a:endParaRPr lang="en-GB" dirty="0">
              <a:effectLst/>
              <a:latin typeface="Josefin Sans" pitchFamily="2" charset="0"/>
              <a:ea typeface="Calibri" panose="020F0502020204030204" pitchFamily="34" charset="0"/>
              <a:cs typeface="Amatic SC" panose="00000500000000000000" pitchFamily="2" charset="-79"/>
            </a:endParaRPr>
          </a:p>
          <a:p>
            <a:pPr>
              <a:spcAft>
                <a:spcPts val="800"/>
              </a:spcAft>
            </a:pPr>
            <a:r>
              <a:rPr lang="el" dirty="0">
                <a:effectLst/>
                <a:latin typeface="Josefin Sans" pitchFamily="2" charset="0"/>
                <a:ea typeface="Calibri" panose="020F0502020204030204" pitchFamily="34" charset="0"/>
                <a:cs typeface="Amatic SC" panose="00000500000000000000" pitchFamily="2" charset="-79"/>
              </a:rPr>
              <a:t>Debs Taylor: Εμπειρογνώμονας από εμπειρία &amp; Υπεύθυνος υποστήριξης από ομοτίμους για Creative Minds</a:t>
            </a:r>
          </a:p>
          <a:p>
            <a:pPr>
              <a:spcAft>
                <a:spcPts val="800"/>
              </a:spcAft>
            </a:pPr>
            <a:r>
              <a:rPr lang="el" dirty="0">
                <a:effectLst/>
                <a:latin typeface="Josefin Sans" pitchFamily="2" charset="0"/>
                <a:ea typeface="Calibri" panose="020F0502020204030204" pitchFamily="34" charset="0"/>
                <a:cs typeface="Amatic SC" panose="00000500000000000000" pitchFamily="2" charset="-79"/>
              </a:rPr>
              <a:t>«Ο αντίκτυπος της κοινωνικής συνταγογράφησης στους ανθρώπους και τις κοινότητες»</a:t>
            </a:r>
          </a:p>
          <a:p>
            <a:pPr>
              <a:lnSpc>
                <a:spcPct val="150000"/>
              </a:lnSpc>
              <a:spcAft>
                <a:spcPts val="800"/>
              </a:spcAft>
            </a:pPr>
            <a:r>
              <a:rPr lang="el" u="sng" dirty="0">
                <a:solidFill>
                  <a:srgbClr val="0000FF"/>
                </a:solidFill>
                <a:effectLst/>
                <a:latin typeface="Josefin Sans" pitchFamily="2" charset="0"/>
                <a:ea typeface="Calibri" panose="020F0502020204030204" pitchFamily="34" charset="0"/>
                <a:cs typeface="Amatic SC" panose="00000500000000000000" pitchFamily="2" charset="-79"/>
                <a:hlinkClick r:id="rId4"/>
              </a:rPr>
              <a:t>https://www.youtube.com/watch?v=GT35aDmbTAI</a:t>
            </a:r>
            <a:endParaRPr lang="en-GB" dirty="0">
              <a:effectLst/>
              <a:latin typeface="Josefin Sans" pitchFamily="2" charset="0"/>
              <a:ea typeface="Calibri" panose="020F0502020204030204" pitchFamily="34" charset="0"/>
              <a:cs typeface="Amatic SC" panose="00000500000000000000" pitchFamily="2" charset="-79"/>
            </a:endParaRPr>
          </a:p>
          <a:p>
            <a:pPr>
              <a:lnSpc>
                <a:spcPct val="150000"/>
              </a:lnSpc>
              <a:spcAft>
                <a:spcPts val="800"/>
              </a:spcAft>
            </a:pPr>
            <a:endParaRPr lang="en-GB" dirty="0">
              <a:effectLst/>
              <a:latin typeface="Josefin Sans" pitchFamily="2" charset="0"/>
              <a:ea typeface="Calibri" panose="020F0502020204030204" pitchFamily="34" charset="0"/>
              <a:cs typeface="Amatic SC" panose="00000500000000000000" pitchFamily="2" charset="-79"/>
            </a:endParaRPr>
          </a:p>
        </p:txBody>
      </p:sp>
      <p:sp>
        <p:nvSpPr>
          <p:cNvPr id="5" name="TextBox 4">
            <a:extLst>
              <a:ext uri="{FF2B5EF4-FFF2-40B4-BE49-F238E27FC236}">
                <a16:creationId xmlns:a16="http://schemas.microsoft.com/office/drawing/2014/main" id="{7B100FEF-68C5-4DB6-A447-0A38F860E566}"/>
              </a:ext>
            </a:extLst>
          </p:cNvPr>
          <p:cNvSpPr txBox="1"/>
          <p:nvPr/>
        </p:nvSpPr>
        <p:spPr>
          <a:xfrm>
            <a:off x="9359418" y="3156625"/>
            <a:ext cx="1902579" cy="707886"/>
          </a:xfrm>
          <a:prstGeom prst="rect">
            <a:avLst/>
          </a:prstGeom>
          <a:noFill/>
        </p:spPr>
        <p:txBody>
          <a:bodyPr wrap="square" rtlCol="0">
            <a:spAutoFit/>
          </a:bodyPr>
          <a:lstStyle/>
          <a:p>
            <a:pPr algn="ctr"/>
            <a:r>
              <a:rPr lang="el" sz="2000" dirty="0">
                <a:latin typeface="Josefin Sans" pitchFamily="2" charset="0"/>
                <a:cs typeface="Amatic SC" panose="00000500000000000000" pitchFamily="2" charset="-79"/>
              </a:rPr>
              <a:t>Βίντεο</a:t>
            </a:r>
          </a:p>
          <a:p>
            <a:pPr algn="ctr"/>
            <a:r>
              <a:rPr lang="el" sz="2000" dirty="0">
                <a:latin typeface="Josefin Sans" pitchFamily="2" charset="0"/>
                <a:cs typeface="Amatic SC" panose="00000500000000000000" pitchFamily="2" charset="-79"/>
              </a:rPr>
              <a:t>&amp; ιστοσελίδες</a:t>
            </a:r>
          </a:p>
        </p:txBody>
      </p:sp>
    </p:spTree>
    <p:extLst>
      <p:ext uri="{BB962C8B-B14F-4D97-AF65-F5344CB8AC3E}">
        <p14:creationId xmlns:p14="http://schemas.microsoft.com/office/powerpoint/2010/main" val="119454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81740" y="1844040"/>
            <a:ext cx="9295659" cy="4655912"/>
          </a:xfrm>
        </p:spPr>
        <p:txBody>
          <a:bodyPr numCol="2">
            <a:normAutofit fontScale="92500" lnSpcReduction="10000"/>
          </a:bodyPr>
          <a:lstStyle/>
          <a:p>
            <a:pPr eaLnBrk="1" fontAlgn="auto" hangingPunct="1">
              <a:lnSpc>
                <a:spcPct val="150000"/>
              </a:lnSpc>
              <a:spcBef>
                <a:spcPts val="0"/>
              </a:spcBef>
              <a:spcAft>
                <a:spcPts val="0"/>
              </a:spcAft>
              <a:defRPr/>
            </a:pPr>
            <a:r>
              <a:rPr lang="el" sz="1700" b="1" dirty="0">
                <a:effectLst/>
                <a:latin typeface="Josefin Sans" pitchFamily="2" charset="0"/>
                <a:ea typeface="Calibri" panose="020F0502020204030204" pitchFamily="34" charset="0"/>
                <a:cs typeface="Calibri" panose="020F0502020204030204" pitchFamily="34" charset="0"/>
              </a:rPr>
              <a:t>Παραδείγματα υποστήριξης</a:t>
            </a:r>
          </a:p>
          <a:p>
            <a:pPr eaLnBrk="1" fontAlgn="auto" hangingPunct="1">
              <a:lnSpc>
                <a:spcPct val="150000"/>
              </a:lnSpc>
              <a:spcBef>
                <a:spcPts val="0"/>
              </a:spcBef>
              <a:spcAft>
                <a:spcPts val="0"/>
              </a:spcAft>
              <a:defRPr/>
            </a:pPr>
            <a:endParaRPr lang="en-GB" sz="14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l" sz="1500" dirty="0">
                <a:effectLst/>
                <a:latin typeface="Josefin Sans" pitchFamily="2" charset="0"/>
                <a:ea typeface="Calibri" panose="020F0502020204030204" pitchFamily="34" charset="0"/>
                <a:cs typeface="Calibri" panose="020F0502020204030204" pitchFamily="34" charset="0"/>
              </a:rPr>
              <a:t>Η υποστήριξη είναι τόσο διαφορετική όσο και τα άτομα που</a:t>
            </a:r>
            <a:r>
              <a:rPr lang="en-US" sz="1500" dirty="0">
                <a:effectLst/>
                <a:latin typeface="Josefin Sans" pitchFamily="2" charset="0"/>
                <a:ea typeface="Calibri" panose="020F0502020204030204" pitchFamily="34" charset="0"/>
                <a:cs typeface="Calibri" panose="020F0502020204030204" pitchFamily="34" charset="0"/>
              </a:rPr>
              <a:t> </a:t>
            </a:r>
            <a:r>
              <a:rPr lang="el-GR" sz="1500" dirty="0">
                <a:effectLst/>
                <a:latin typeface="Josefin Sans" pitchFamily="2" charset="0"/>
                <a:ea typeface="Calibri" panose="020F0502020204030204" pitchFamily="34" charset="0"/>
                <a:cs typeface="Calibri" panose="020F0502020204030204" pitchFamily="34" charset="0"/>
              </a:rPr>
              <a:t>τη </a:t>
            </a:r>
            <a:r>
              <a:rPr lang="el" sz="1500" dirty="0">
                <a:effectLst/>
                <a:latin typeface="Josefin Sans" pitchFamily="2" charset="0"/>
                <a:ea typeface="Calibri" panose="020F0502020204030204" pitchFamily="34" charset="0"/>
                <a:cs typeface="Calibri" panose="020F0502020204030204" pitchFamily="34" charset="0"/>
              </a:rPr>
              <a:t>χρειάζεται. Μπορεί να είναι τα πάντα, από ομάδες φίλων που συναντώνται για μια συνομιλία, ομάδες υποστήριξης συνομηλίκων</a:t>
            </a:r>
            <a:r>
              <a:rPr lang="en-US" sz="1500" dirty="0">
                <a:effectLst/>
                <a:latin typeface="Josefin Sans" pitchFamily="2" charset="0"/>
                <a:ea typeface="Calibri" panose="020F0502020204030204" pitchFamily="34" charset="0"/>
                <a:cs typeface="Calibri" panose="020F0502020204030204" pitchFamily="34" charset="0"/>
              </a:rPr>
              <a:t> </a:t>
            </a:r>
            <a:r>
              <a:rPr lang="el" sz="1500" dirty="0">
                <a:effectLst/>
                <a:latin typeface="Josefin Sans" pitchFamily="2" charset="0"/>
                <a:ea typeface="Calibri" panose="020F0502020204030204" pitchFamily="34" charset="0"/>
                <a:cs typeface="Calibri" panose="020F0502020204030204" pitchFamily="34" charset="0"/>
              </a:rPr>
              <a:t>και διαδικτυακές κοινότητες, λέσχες και ανεπίσημες ομάδες χόμπι ή δραστηριοτήτων, σε αθλητικούς, καλλιτεχνικούς και πολιτιστικούς οργανισμούς, καθώς και σε περισσότερες φιλανθρωπικές υπηρεσίες όπως πληροφορίες, συμβουλές και υπεράσπιση.</a:t>
            </a:r>
          </a:p>
          <a:p>
            <a:pPr eaLnBrk="1" fontAlgn="auto" hangingPunct="1">
              <a:lnSpc>
                <a:spcPct val="150000"/>
              </a:lnSpc>
              <a:spcBef>
                <a:spcPts val="0"/>
              </a:spcBef>
              <a:spcAft>
                <a:spcPts val="0"/>
              </a:spcAft>
              <a:defRPr/>
            </a:pPr>
            <a:endParaRPr lang="en-GB" sz="15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l" sz="1500" dirty="0">
                <a:effectLst/>
                <a:latin typeface="Josefin Sans" pitchFamily="2" charset="0"/>
                <a:ea typeface="Calibri" panose="020F0502020204030204" pitchFamily="34" charset="0"/>
                <a:cs typeface="Calibri" panose="020F0502020204030204" pitchFamily="34" charset="0"/>
              </a:rPr>
              <a:t>Παραδείγματα περιλαμβάνουν επισκέψεις στο σπίτι, φιλία, συνοδεία σε ραντεβού και ενθάρρυνση νέων δεξιοτήτων και δραστηριοτήτων. Αυτά τα παραδείγματα</a:t>
            </a:r>
          </a:p>
          <a:p>
            <a:pPr eaLnBrk="1" fontAlgn="auto" hangingPunct="1">
              <a:lnSpc>
                <a:spcPct val="150000"/>
              </a:lnSpc>
              <a:spcBef>
                <a:spcPts val="0"/>
              </a:spcBef>
              <a:spcAft>
                <a:spcPts val="0"/>
              </a:spcAft>
              <a:defRPr/>
            </a:pPr>
            <a:endParaRPr lang="en-GB" sz="15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l" sz="1500" dirty="0">
                <a:effectLst/>
                <a:latin typeface="Josefin Sans" pitchFamily="2" charset="0"/>
                <a:ea typeface="Calibri" panose="020F0502020204030204" pitchFamily="34" charset="0"/>
                <a:cs typeface="Calibri" panose="020F0502020204030204" pitchFamily="34" charset="0"/>
              </a:rPr>
              <a:t>περιλαμβάνουν τέχνες/ χειροτεχνίες/υγιεινή διατροφή/ άσκηση/ χορό/ ψήσιμο/ έργα δημιουργικότητας/ κηπουρική/ κλαμπ βιβλίων/ μαθήματα πληροφορικής. Υποστήριξη με καθημερινές εργασίες όπως ψώνια, στέγαση, μεταφορές, πρόσβαση σε βοήθεια για οικονομικά θέματα, υποβολή εντύπων και πρακτικές δραστηριότητες.</a:t>
            </a:r>
          </a:p>
          <a:p>
            <a:pPr eaLnBrk="1" fontAlgn="auto" hangingPunct="1">
              <a:lnSpc>
                <a:spcPct val="150000"/>
              </a:lnSpc>
              <a:spcBef>
                <a:spcPts val="0"/>
              </a:spcBef>
              <a:spcAft>
                <a:spcPts val="0"/>
              </a:spcAft>
              <a:defRPr/>
            </a:pPr>
            <a:endParaRPr lang="en-GB" sz="15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l" sz="1500" dirty="0">
                <a:effectLst/>
                <a:latin typeface="Josefin Sans" pitchFamily="2" charset="0"/>
                <a:ea typeface="Calibri" panose="020F0502020204030204" pitchFamily="34" charset="0"/>
                <a:cs typeface="Calibri" panose="020F0502020204030204" pitchFamily="34" charset="0"/>
              </a:rPr>
              <a:t>Σηματοδότηση σε άλλες πηγές υποστήριξης, όπως στέγαση, υπηρεσίες εξαρτήσεων και </a:t>
            </a:r>
            <a:r>
              <a:rPr lang="el" sz="1500" dirty="0">
                <a:latin typeface="Josefin Sans" pitchFamily="2" charset="0"/>
                <a:ea typeface="Calibri" panose="020F0502020204030204" pitchFamily="34" charset="0"/>
                <a:cs typeface="Calibri" panose="020F0502020204030204" pitchFamily="34" charset="0"/>
              </a:rPr>
              <a:t>πόρους ψυχικής υγείας </a:t>
            </a:r>
            <a:r>
              <a:rPr lang="el" sz="1500" dirty="0">
                <a:effectLst/>
                <a:latin typeface="Josefin Sans" pitchFamily="2" charset="0"/>
                <a:ea typeface="Calibri" panose="020F0502020204030204" pitchFamily="34" charset="0"/>
                <a:cs typeface="Calibri" panose="020F0502020204030204" pitchFamily="34" charset="0"/>
              </a:rPr>
              <a:t>. Όλα για να προτρέψουν τη συμμετοχή της κοινότητας και να μειώσουν την απομόνωση και το άγχος και να επιτύχουν καλύτερα αποτελέσματα για την υγεία.</a:t>
            </a:r>
            <a:endParaRPr lang="en-GB" sz="15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906616" y="358048"/>
            <a:ext cx="10889145" cy="1074511"/>
          </a:xfrm>
        </p:spPr>
        <p:txBody>
          <a:bodyPr/>
          <a:lstStyle/>
          <a:p>
            <a:pPr algn="ctr"/>
            <a:r>
              <a:rPr lang="el" sz="2800" b="1" dirty="0">
                <a:solidFill>
                  <a:srgbClr val="FFD243"/>
                </a:solidFill>
                <a:effectLst/>
                <a:latin typeface="Josefin Sans" pitchFamily="2" charset="0"/>
                <a:ea typeface="Times New Roman" panose="02020603050405020304" pitchFamily="18" charset="0"/>
                <a:cs typeface="Amatic SC" panose="00000500000000000000" pitchFamily="2" charset="-79"/>
              </a:rPr>
              <a:t>ΓΙΑΤΙ ΕΡΧΕΤΑΙ Η ΚΟΙΝΩΝΙΚΗ </a:t>
            </a:r>
            <a:r>
              <a:rPr lang="el" sz="2800" dirty="0">
                <a:solidFill>
                  <a:srgbClr val="FFD243"/>
                </a:solidFill>
                <a:latin typeface="Josefin Sans" pitchFamily="2" charset="0"/>
                <a:ea typeface="Times New Roman" panose="02020603050405020304" pitchFamily="18" charset="0"/>
                <a:cs typeface="Amatic SC" panose="00000500000000000000" pitchFamily="2" charset="-79"/>
              </a:rPr>
              <a:t>ΣΥΝΤΑΓΟΓΡΑΦΗ</a:t>
            </a:r>
            <a:endParaRPr lang="en-GB" sz="2800" b="1" dirty="0">
              <a:solidFill>
                <a:srgbClr val="FFD243"/>
              </a:solidFill>
              <a:effectLst/>
              <a:latin typeface="Josefin Sans" pitchFamily="2" charset="0"/>
              <a:ea typeface="Times New Roman" panose="02020603050405020304" pitchFamily="18" charset="0"/>
              <a:cs typeface="Amatic SC" panose="00000500000000000000" pitchFamily="2" charset="-79"/>
            </a:endParaRPr>
          </a:p>
          <a:p>
            <a:pPr algn="ctr"/>
            <a:r>
              <a:rPr lang="el-GR" sz="2800" dirty="0">
                <a:solidFill>
                  <a:srgbClr val="FFD243"/>
                </a:solidFill>
                <a:latin typeface="Josefin Sans" pitchFamily="2" charset="0"/>
                <a:ea typeface="Times New Roman" panose="02020603050405020304" pitchFamily="18" charset="0"/>
                <a:cs typeface="Amatic SC" panose="00000500000000000000" pitchFamily="2" charset="-79"/>
              </a:rPr>
              <a:t>ΣΤΟ ΠΡΟΣΚΗΝΙΟ </a:t>
            </a:r>
            <a:r>
              <a:rPr lang="el" sz="2800" b="1" dirty="0">
                <a:solidFill>
                  <a:srgbClr val="FFD243"/>
                </a:solidFill>
                <a:effectLst/>
                <a:latin typeface="Josefin Sans" pitchFamily="2" charset="0"/>
                <a:ea typeface="Times New Roman" panose="02020603050405020304" pitchFamily="18" charset="0"/>
                <a:cs typeface="Amatic SC" panose="00000500000000000000" pitchFamily="2" charset="-79"/>
              </a:rPr>
              <a:t>ΤΗΣ ΑΤΟΜΟΚΕΝΤΡΙΚΗΣ ΦΡΟΝΤΙΔΑΣ; </a:t>
            </a:r>
            <a:endParaRPr lang="en-GB" sz="2400" dirty="0">
              <a:effectLst/>
              <a:latin typeface="Josefin Sans" pitchFamily="2" charset="0"/>
              <a:ea typeface="Times New Roman" panose="02020603050405020304" pitchFamily="18" charset="0"/>
              <a:cs typeface="Amatic SC" panose="00000500000000000000" pitchFamily="2" charset="-79"/>
            </a:endParaRPr>
          </a:p>
        </p:txBody>
      </p:sp>
      <p:pic>
        <p:nvPicPr>
          <p:cNvPr id="6" name="Picture 5" descr="Icon&#10;&#10;Description automatically generated">
            <a:extLst>
              <a:ext uri="{FF2B5EF4-FFF2-40B4-BE49-F238E27FC236}">
                <a16:creationId xmlns:a16="http://schemas.microsoft.com/office/drawing/2014/main" id="{946E90E5-5C56-C754-A348-FDE9E8B7E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399" y="3034807"/>
            <a:ext cx="1950721" cy="3624549"/>
          </a:xfrm>
          <a:prstGeom prst="rect">
            <a:avLst/>
          </a:prstGeom>
        </p:spPr>
      </p:pic>
    </p:spTree>
    <p:extLst>
      <p:ext uri="{BB962C8B-B14F-4D97-AF65-F5344CB8AC3E}">
        <p14:creationId xmlns:p14="http://schemas.microsoft.com/office/powerpoint/2010/main" val="83389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0" y="1463043"/>
            <a:ext cx="8754139" cy="5013957"/>
          </a:xfrm>
        </p:spPr>
        <p:txBody>
          <a:bodyPr>
            <a:normAutofit fontScale="25000" lnSpcReduction="20000"/>
          </a:bodyPr>
          <a:lstStyle/>
          <a:p>
            <a:pPr algn="just">
              <a:lnSpc>
                <a:spcPct val="170000"/>
              </a:lnSpc>
              <a:spcAft>
                <a:spcPts val="800"/>
              </a:spcAft>
            </a:pPr>
            <a:r>
              <a:rPr lang="el" sz="5600" dirty="0">
                <a:latin typeface="Josefin Sans" pitchFamily="2" charset="0"/>
                <a:ea typeface="Calibri" panose="020F0502020204030204" pitchFamily="34" charset="0"/>
                <a:cs typeface="Calibri" panose="020F0502020204030204" pitchFamily="34" charset="0"/>
              </a:rPr>
              <a:t>Ο οδηγός </a:t>
            </a:r>
            <a:r>
              <a:rPr lang="el" sz="5600" dirty="0">
                <a:effectLst/>
                <a:latin typeface="Josefin Sans" pitchFamily="2" charset="0"/>
                <a:ea typeface="Calibri" panose="020F0502020204030204" pitchFamily="34" charset="0"/>
                <a:cs typeface="Calibri" panose="020F0502020204030204" pitchFamily="34" charset="0"/>
              </a:rPr>
              <a:t>περιλαμβάνει 35 παραδείγματα έργων κοινωνικής συνταγογράφησης σε δράση σε όλη την Ευρώπη - μπορείτε να αποκτήσετε πρόσβαση σε αυτό το έγγραφο εδώ [εισαγάγετε σύνδεσμο] και να δείτε την ποικιλία της διαθέσιμης υποστήριξης. Παρουσιάζει ευρωπαϊκές περιπτωσιολογικές μελέτες κοινοτικών έργων που:</a:t>
            </a:r>
            <a:endParaRPr lang="en-GB" sz="56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l" sz="5600" dirty="0">
                <a:effectLst/>
                <a:latin typeface="Josefin Sans" pitchFamily="2" charset="0"/>
                <a:ea typeface="Calibri" panose="020F0502020204030204" pitchFamily="34" charset="0"/>
                <a:cs typeface="Calibri" panose="020F0502020204030204" pitchFamily="34" charset="0"/>
              </a:rPr>
              <a:t>1) έχουν τεράστιες δυνατότητες στον τομέα της κοινωνικής συνταγογράφησης ή/και</a:t>
            </a:r>
            <a:endParaRPr lang="en-GB" sz="56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l" sz="5600" dirty="0">
                <a:effectLst/>
                <a:latin typeface="Josefin Sans" pitchFamily="2" charset="0"/>
                <a:ea typeface="Calibri" panose="020F0502020204030204" pitchFamily="34" charset="0"/>
                <a:cs typeface="Calibri" panose="020F0502020204030204" pitchFamily="34" charset="0"/>
              </a:rPr>
              <a:t>2) Έχουν ήδη αντίκτυπο στην υγεία και την ευημερία όσων εμπλέκονται σε αυτά.</a:t>
            </a:r>
            <a:endParaRPr lang="en-GB" sz="56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l" sz="5600" dirty="0">
                <a:effectLst/>
                <a:latin typeface="Josefin Sans" pitchFamily="2" charset="0"/>
                <a:ea typeface="Calibri" panose="020F0502020204030204" pitchFamily="34" charset="0"/>
                <a:cs typeface="Calibri" panose="020F0502020204030204" pitchFamily="34" charset="0"/>
              </a:rPr>
              <a:t>Κατά την εξερεύνηση της Επιτομής, είναι σαφές ότι, ενώ υπάρχουν πολλά θετικά παραδείγματα κοινωνικής συνταγογράφησης, ωστόσο δεν είναι μια λύση που ταιριάζει σε όλους. Υπάρχουν παραδείγματα όπου προηγουμένως καταθλιπτικοί άνθρωποι έχουν αναφέρει μια ανακούφιση των συμπτωμάτων επειδή έχουν συνδεθεί κοινωνικά μέσω ενός έργου ή μιας δραστηριότητας. Δεν θα έχουν όλοι την ίδια εμπειρία και η κοινωνική συνταγογράφηση δεν πρέπει να υποκαθιστά τις ιατρικές συμβουλές. </a:t>
            </a:r>
            <a:r>
              <a:rPr lang="el" sz="5600" dirty="0">
                <a:latin typeface="Josefin Sans" pitchFamily="2" charset="0"/>
                <a:ea typeface="Calibri" panose="020F0502020204030204" pitchFamily="34" charset="0"/>
                <a:cs typeface="Calibri" panose="020F0502020204030204" pitchFamily="34" charset="0"/>
              </a:rPr>
              <a:t>Εδώ </a:t>
            </a:r>
            <a:r>
              <a:rPr lang="el" sz="5600" dirty="0">
                <a:effectLst/>
                <a:latin typeface="Josefin Sans" pitchFamily="2" charset="0"/>
                <a:ea typeface="Calibri" panose="020F0502020204030204" pitchFamily="34" charset="0"/>
                <a:cs typeface="Calibri" panose="020F0502020204030204" pitchFamily="34" charset="0"/>
              </a:rPr>
              <a:t>υπάρχει μια τεράστια ποικιλία των τύπων ομάδων και δραστηριοτήτων και οι κοινωνικές συνταγές για αυτές μπορεί να κυμαίνονται από μη κυβερνητικές οργανώσεις (ΜΚΟ </a:t>
            </a:r>
            <a:r>
              <a:rPr lang="el" sz="5600" dirty="0">
                <a:latin typeface="Josefin Sans" pitchFamily="2" charset="0"/>
                <a:ea typeface="Calibri" panose="020F0502020204030204" pitchFamily="34" charset="0"/>
                <a:cs typeface="Calibri" panose="020F0502020204030204" pitchFamily="34" charset="0"/>
              </a:rPr>
              <a:t>) </a:t>
            </a:r>
            <a:r>
              <a:rPr lang="el" sz="5600" dirty="0">
                <a:effectLst/>
                <a:latin typeface="Josefin Sans" pitchFamily="2" charset="0"/>
                <a:ea typeface="Calibri" panose="020F0502020204030204" pitchFamily="34" charset="0"/>
                <a:cs typeface="Calibri" panose="020F0502020204030204" pitchFamily="34" charset="0"/>
              </a:rPr>
              <a:t>όπως αυτά τα παραδείγματα από την Ελλάδα και την Ισπανία, ομάδες κοινότητας και εθελοντικού τομέα όπως αυτές στην Ιρλανδία και το Ηνωμένο Βασίλειο και τις τέχνες και τον πολιτισμό και τα δημιουργικά έργα που κυριαρχούν στη Γαλλία και τη Δανία.</a:t>
            </a:r>
            <a:endParaRPr lang="en-GB" sz="56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0" y="259083"/>
            <a:ext cx="9523066" cy="1203960"/>
          </a:xfrm>
        </p:spPr>
        <p:txBody>
          <a:bodyPr/>
          <a:lstStyle/>
          <a:p>
            <a:pPr algn="ctr"/>
            <a:r>
              <a:rPr lang="el" sz="3200" dirty="0">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Ο οδηγός  ACTIVE Compendium of Social Prescripting Community Care Projects</a:t>
            </a:r>
            <a:endParaRPr lang="en-GB" sz="3200" dirty="0">
              <a:effectLst>
                <a:outerShdw blurRad="38100" dist="38100" dir="2700000" algn="tl">
                  <a:srgbClr val="000000">
                    <a:alpha val="43137"/>
                  </a:srgbClr>
                </a:outerShdw>
              </a:effectLst>
              <a:latin typeface="Josefin Sans" pitchFamily="2" charset="0"/>
              <a:ea typeface="Times New Roman" panose="02020603050405020304" pitchFamily="18" charset="0"/>
              <a:cs typeface="Amatic SC" panose="00000500000000000000" pitchFamily="2" charset="-79"/>
            </a:endParaRPr>
          </a:p>
        </p:txBody>
      </p:sp>
      <p:pic>
        <p:nvPicPr>
          <p:cNvPr id="5" name="Picture 4" descr="A picture containing text&#10;&#10;Description automatically generated">
            <a:extLst>
              <a:ext uri="{FF2B5EF4-FFF2-40B4-BE49-F238E27FC236}">
                <a16:creationId xmlns:a16="http://schemas.microsoft.com/office/drawing/2014/main" id="{FD7477F2-A2BE-44AE-A4E8-9855D817D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2545080"/>
            <a:ext cx="2423159" cy="3413760"/>
          </a:xfrm>
          <a:prstGeom prst="rect">
            <a:avLst/>
          </a:prstGeom>
        </p:spPr>
      </p:pic>
    </p:spTree>
    <p:extLst>
      <p:ext uri="{BB962C8B-B14F-4D97-AF65-F5344CB8AC3E}">
        <p14:creationId xmlns:p14="http://schemas.microsoft.com/office/powerpoint/2010/main" val="67795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922929" y="518161"/>
            <a:ext cx="7636706" cy="880333"/>
          </a:xfrm>
        </p:spPr>
        <p:txBody>
          <a:bodyPr/>
          <a:lstStyle/>
          <a:p>
            <a:pPr algn="ctr">
              <a:lnSpc>
                <a:spcPct val="150000"/>
              </a:lnSpc>
              <a:spcAft>
                <a:spcPts val="800"/>
              </a:spcAft>
            </a:pPr>
            <a:r>
              <a:rPr lang="el" sz="2400" b="1" dirty="0">
                <a:latin typeface="Amatic SC" panose="00000500000000000000" pitchFamily="2" charset="-79"/>
                <a:ea typeface="Calibri" panose="020F0502020204030204" pitchFamily="34" charset="0"/>
                <a:cs typeface="Amatic SC" panose="00000500000000000000" pitchFamily="2" charset="-79"/>
              </a:rPr>
              <a:t>Jennifer Neff: Ted Talk «Κοινωνική συνταγογράφηση και η δύναμη της αλλαγής»</a:t>
            </a:r>
            <a:endPar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endParaRPr>
          </a:p>
          <a:p>
            <a:pPr>
              <a:lnSpc>
                <a:spcPct val="150000"/>
              </a:lnSpc>
              <a:spcAft>
                <a:spcPts val="800"/>
              </a:spcAft>
            </a:pPr>
            <a:r>
              <a:rPr lang="el" sz="18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hlinkClick r:id="rId2"/>
              </a:rPr>
              <a:t>https://www.youtube.com/watch?v=0lVnN_eZk8k</a:t>
            </a:r>
            <a:endParaRPr lang="en-GB" sz="18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l" sz="2400" b="1" dirty="0">
                <a:solidFill>
                  <a:schemeClr val="tx1"/>
                </a:solidFill>
                <a:effectLst/>
                <a:latin typeface="Amatic SC" panose="00000500000000000000" pitchFamily="2" charset="-79"/>
                <a:ea typeface="Calibri" panose="020F0502020204030204" pitchFamily="34" charset="0"/>
                <a:cs typeface="Amatic SC" panose="00000500000000000000" pitchFamily="2" charset="-79"/>
              </a:rPr>
              <a:t>Pocket Medic </a:t>
            </a:r>
            <a:r>
              <a:rPr lang="el" sz="2400" b="1" dirty="0">
                <a:effectLst/>
                <a:latin typeface="Amatic SC" panose="00000500000000000000" pitchFamily="2" charset="-79"/>
                <a:ea typeface="Calibri" panose="020F0502020204030204" pitchFamily="34" charset="0"/>
                <a:cs typeface="Amatic SC" panose="00000500000000000000" pitchFamily="2" charset="-79"/>
              </a:rPr>
              <a:t>“Το καλύτερο φάρμακο”</a:t>
            </a:r>
          </a:p>
          <a:p>
            <a:pPr>
              <a:lnSpc>
                <a:spcPct val="150000"/>
              </a:lnSpc>
              <a:spcAft>
                <a:spcPts val="800"/>
              </a:spcAft>
            </a:pPr>
            <a:r>
              <a:rPr lang="el" sz="18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hlinkClick r:id="rId3"/>
              </a:rPr>
              <a:t>https://vimeopro.com/ehdm/social-prescribing/video/299877615</a:t>
            </a:r>
            <a:endParaRPr lang="en-GB" sz="18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l" sz="2400" b="1" dirty="0">
                <a:solidFill>
                  <a:schemeClr val="tx1"/>
                </a:solidFill>
                <a:effectLst/>
                <a:latin typeface="Amatic SC" panose="00000500000000000000" pitchFamily="2" charset="-79"/>
                <a:ea typeface="Calibri" panose="020F0502020204030204" pitchFamily="34" charset="0"/>
                <a:cs typeface="Amatic SC" panose="00000500000000000000" pitchFamily="2" charset="-79"/>
              </a:rPr>
              <a:t>University of Bath «Έκθεση σκοπιμότητας κοινωνικής συνταγογράφησης»</a:t>
            </a:r>
          </a:p>
          <a:p>
            <a:pPr>
              <a:lnSpc>
                <a:spcPct val="150000"/>
              </a:lnSpc>
              <a:spcAft>
                <a:spcPts val="800"/>
              </a:spcAft>
            </a:pPr>
            <a:r>
              <a:rPr lang="el" sz="18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hlinkClick r:id="rId4"/>
              </a:rPr>
              <a:t>https://purehost.bath.ac.uk/ws/portalfiles/portal/426828/Brandling_SocialPrescribingFeasabilityReport.</a:t>
            </a:r>
            <a:endParaRPr lang="en-US" sz="2400" dirty="0"/>
          </a:p>
          <a:p>
            <a:pPr algn="l"/>
            <a:endParaRPr lang="en-US" dirty="0"/>
          </a:p>
        </p:txBody>
      </p:sp>
      <p:sp>
        <p:nvSpPr>
          <p:cNvPr id="3" name="TextBox 2">
            <a:extLst>
              <a:ext uri="{FF2B5EF4-FFF2-40B4-BE49-F238E27FC236}">
                <a16:creationId xmlns:a16="http://schemas.microsoft.com/office/drawing/2014/main" id="{353073AD-53D8-4F5C-81B0-9D434C049CCC}"/>
              </a:ext>
            </a:extLst>
          </p:cNvPr>
          <p:cNvSpPr txBox="1"/>
          <p:nvPr/>
        </p:nvSpPr>
        <p:spPr>
          <a:xfrm>
            <a:off x="9435349" y="2974294"/>
            <a:ext cx="1717964" cy="1200329"/>
          </a:xfrm>
          <a:prstGeom prst="rect">
            <a:avLst/>
          </a:prstGeom>
          <a:noFill/>
        </p:spPr>
        <p:txBody>
          <a:bodyPr wrap="square" rtlCol="0">
            <a:spAutoFit/>
          </a:bodyPr>
          <a:lstStyle/>
          <a:p>
            <a:pPr algn="ctr"/>
            <a:r>
              <a:rPr lang="el" sz="3600" dirty="0">
                <a:latin typeface="Amatic SC" panose="00000500000000000000" pitchFamily="2" charset="-79"/>
                <a:cs typeface="Amatic SC" panose="00000500000000000000" pitchFamily="2" charset="-79"/>
              </a:rPr>
              <a:t>Βίντεο &amp; Πόροι</a:t>
            </a:r>
          </a:p>
        </p:txBody>
      </p:sp>
    </p:spTree>
    <p:extLst>
      <p:ext uri="{BB962C8B-B14F-4D97-AF65-F5344CB8AC3E}">
        <p14:creationId xmlns:p14="http://schemas.microsoft.com/office/powerpoint/2010/main" val="417000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606410"/>
            <a:ext cx="6575715" cy="4673444"/>
          </a:xfrm>
        </p:spPr>
        <p:txBody>
          <a:bodyPr>
            <a:noAutofit/>
          </a:bodyPr>
          <a:lstStyle/>
          <a:p>
            <a:pPr marL="342900" lvl="0" indent="-342900">
              <a:lnSpc>
                <a:spcPct val="150000"/>
              </a:lnSpc>
              <a:buFont typeface="Symbol" panose="05050102010706020507" pitchFamily="18" charset="2"/>
              <a:buChar char=""/>
            </a:pPr>
            <a:r>
              <a:rPr lang="el" sz="1400" b="1" dirty="0">
                <a:effectLst/>
                <a:latin typeface="Josefin Sans" pitchFamily="2" charset="0"/>
                <a:ea typeface="Times New Roman" panose="02020603050405020304" pitchFamily="18" charset="0"/>
                <a:cs typeface="Amatic SC" panose="00000500000000000000" pitchFamily="2" charset="-79"/>
              </a:rPr>
              <a:t>Σαφή κριτήρια παραπομπής και επικοινωνία μεταξύ φορέων και τομέων.</a:t>
            </a:r>
          </a:p>
          <a:p>
            <a:pPr marL="342900" lvl="0" indent="-342900">
              <a:lnSpc>
                <a:spcPct val="150000"/>
              </a:lnSpc>
              <a:buFont typeface="Symbol" panose="05050102010706020507" pitchFamily="18" charset="2"/>
              <a:buChar char=""/>
            </a:pPr>
            <a:r>
              <a:rPr lang="el" sz="1400" b="1" dirty="0">
                <a:effectLst/>
                <a:latin typeface="Josefin Sans" pitchFamily="2" charset="0"/>
                <a:ea typeface="Times New Roman" panose="02020603050405020304" pitchFamily="18" charset="0"/>
                <a:cs typeface="Amatic SC" panose="00000500000000000000" pitchFamily="2" charset="-79"/>
              </a:rPr>
              <a:t>Κοινή αξιολόγηση στρατηγικών αναγκών και συνεργασία</a:t>
            </a:r>
          </a:p>
          <a:p>
            <a:pPr marL="342900" lvl="0" indent="-342900">
              <a:lnSpc>
                <a:spcPct val="150000"/>
              </a:lnSpc>
              <a:buFont typeface="Symbol" panose="05050102010706020507" pitchFamily="18" charset="2"/>
              <a:buChar char=""/>
            </a:pPr>
            <a:r>
              <a:rPr lang="el" sz="1400" b="1" dirty="0">
                <a:effectLst/>
                <a:latin typeface="Josefin Sans" pitchFamily="2" charset="0"/>
                <a:ea typeface="Times New Roman" panose="02020603050405020304" pitchFamily="18" charset="0"/>
                <a:cs typeface="Amatic SC" panose="00000500000000000000" pitchFamily="2" charset="-79"/>
              </a:rPr>
              <a:t>Εξατομικευμένο σχέδιο συμπαραγωγής, προσαρμοσμένο στις ατομικές ανάγκες με ρυθμό κατάλληλο για κάθε άτομο.</a:t>
            </a:r>
          </a:p>
          <a:p>
            <a:pPr marL="342900" lvl="0" indent="-342900">
              <a:lnSpc>
                <a:spcPct val="150000"/>
              </a:lnSpc>
              <a:buFont typeface="Symbol" panose="05050102010706020507" pitchFamily="18" charset="2"/>
              <a:buChar char=""/>
            </a:pPr>
            <a:r>
              <a:rPr lang="el" sz="1400" b="1" dirty="0">
                <a:effectLst/>
                <a:latin typeface="Josefin Sans" pitchFamily="2" charset="0"/>
                <a:ea typeface="Times New Roman" panose="02020603050405020304" pitchFamily="18" charset="0"/>
                <a:cs typeface="Amatic SC" panose="00000500000000000000" pitchFamily="2" charset="-79"/>
              </a:rPr>
              <a:t>Συνεργατικές στρατηγικές υγείας και ευεξίας.</a:t>
            </a:r>
          </a:p>
          <a:p>
            <a:pPr marL="342900" lvl="0" indent="-342900">
              <a:lnSpc>
                <a:spcPct val="150000"/>
              </a:lnSpc>
              <a:buFont typeface="Symbol" panose="05050102010706020507" pitchFamily="18" charset="2"/>
              <a:buChar char=""/>
            </a:pPr>
            <a:r>
              <a:rPr lang="el" sz="1400" b="1" dirty="0">
                <a:effectLst/>
                <a:latin typeface="Josefin Sans" pitchFamily="2" charset="0"/>
                <a:ea typeface="Times New Roman" panose="02020603050405020304" pitchFamily="18" charset="0"/>
                <a:cs typeface="Amatic SC" panose="00000500000000000000" pitchFamily="2" charset="-79"/>
              </a:rPr>
              <a:t>Στρατηγικές πρόληψης.</a:t>
            </a:r>
          </a:p>
          <a:p>
            <a:pPr marL="342900" lvl="0" indent="-342900">
              <a:lnSpc>
                <a:spcPct val="150000"/>
              </a:lnSpc>
              <a:buFont typeface="Symbol" panose="05050102010706020507" pitchFamily="18" charset="2"/>
              <a:buChar char=""/>
            </a:pPr>
            <a:r>
              <a:rPr lang="el" sz="1400" b="1" dirty="0">
                <a:effectLst/>
                <a:latin typeface="Josefin Sans" pitchFamily="2" charset="0"/>
                <a:ea typeface="Times New Roman" panose="02020603050405020304" pitchFamily="18" charset="0"/>
                <a:cs typeface="Amatic SC" panose="00000500000000000000" pitchFamily="2" charset="-79"/>
              </a:rPr>
              <a:t>Σχεδιασμός βιωσιμότητας.</a:t>
            </a:r>
          </a:p>
          <a:p>
            <a:pPr marL="342900" lvl="0" indent="-342900">
              <a:lnSpc>
                <a:spcPct val="150000"/>
              </a:lnSpc>
              <a:buFont typeface="Symbol" panose="05050102010706020507" pitchFamily="18" charset="2"/>
              <a:buChar char=""/>
            </a:pPr>
            <a:r>
              <a:rPr lang="el" sz="1400" b="1" dirty="0">
                <a:effectLst/>
                <a:latin typeface="Josefin Sans" pitchFamily="2" charset="0"/>
                <a:ea typeface="Times New Roman" panose="02020603050405020304" pitchFamily="18" charset="0"/>
                <a:cs typeface="Amatic SC" panose="00000500000000000000" pitchFamily="2" charset="-79"/>
              </a:rPr>
              <a:t>Η έρευνα έχει δείξει ότι ο εργάτης του συνδέσμου είναι ο πιο σημαντικός ρόλος στην κοινωνική συνταγογράφηση.</a:t>
            </a:r>
          </a:p>
          <a:p>
            <a:pPr marL="342900" lvl="0" indent="-342900">
              <a:lnSpc>
                <a:spcPct val="150000"/>
              </a:lnSpc>
              <a:buFont typeface="Symbol" panose="05050102010706020507" pitchFamily="18" charset="2"/>
              <a:buChar char=""/>
            </a:pPr>
            <a:endParaRPr lang="en-GB" sz="1050" b="1" dirty="0">
              <a:latin typeface="Josefin Sans" pitchFamily="2" charset="0"/>
              <a:ea typeface="Times New Roman" panose="02020603050405020304" pitchFamily="18" charset="0"/>
              <a:cs typeface="Amatic SC" panose="00000500000000000000" pitchFamily="2" charset="-79"/>
            </a:endParaRPr>
          </a:p>
          <a:p>
            <a:pPr algn="ctr" eaLnBrk="1" fontAlgn="auto" hangingPunct="1">
              <a:spcBef>
                <a:spcPts val="0"/>
              </a:spcBef>
              <a:spcAft>
                <a:spcPts val="0"/>
              </a:spcAft>
              <a:defRPr/>
            </a:pPr>
            <a:r>
              <a:rPr lang="el" sz="2000" dirty="0">
                <a:latin typeface="Josefin Sans" pitchFamily="2" charset="0"/>
              </a:rPr>
              <a:t>“ΟΛΑ ΑΛΗΘΕΙΑ”</a:t>
            </a:r>
          </a:p>
          <a:p>
            <a:pPr marL="342900" lvl="0" indent="-342900">
              <a:lnSpc>
                <a:spcPct val="150000"/>
              </a:lnSpc>
              <a:buFont typeface="Symbol" panose="05050102010706020507" pitchFamily="18" charset="2"/>
              <a:buChar char=""/>
            </a:pPr>
            <a:endParaRPr lang="en-GB" sz="1050" b="1" dirty="0">
              <a:effectLst/>
              <a:latin typeface="Josefin Sans" pitchFamily="2" charset="0"/>
              <a:ea typeface="Times New Roman" panose="02020603050405020304" pitchFamily="18" charset="0"/>
              <a:cs typeface="Amatic SC" panose="00000500000000000000" pitchFamily="2" charset="-79"/>
            </a:endParaRPr>
          </a:p>
          <a:p>
            <a:pPr eaLnBrk="1" fontAlgn="auto" hangingPunct="1">
              <a:spcBef>
                <a:spcPts val="0"/>
              </a:spcBef>
              <a:spcAft>
                <a:spcPts val="0"/>
              </a:spcAft>
              <a:defRPr/>
            </a:pPr>
            <a:endParaRPr lang="en-IE" sz="300" dirty="0">
              <a:latin typeface="Josefin Sans" pitchFamily="2"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41821"/>
            <a:ext cx="8677939" cy="924891"/>
          </a:xfrm>
        </p:spPr>
        <p:txBody>
          <a:bodyPr/>
          <a:lstStyle/>
          <a:p>
            <a:pPr algn="ctr"/>
            <a:r>
              <a:rPr lang="el" sz="2400" dirty="0">
                <a:solidFill>
                  <a:srgbClr val="FFC000"/>
                </a:solidFill>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Μπορείτε να προσδιορίσετε τα βασικά συστατικά ενός προγράμματος κοινωνικής συνταγογράφησης;</a:t>
            </a:r>
          </a:p>
          <a:p>
            <a:pPr algn="ctr"/>
            <a:r>
              <a:rPr lang="el" sz="1800" dirty="0">
                <a:solidFill>
                  <a:srgbClr val="FFC000"/>
                </a:solidFill>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Σωστό/Λάθος Μορφή κουίζ που πρέπει να συμφωνηθεί</a:t>
            </a:r>
          </a:p>
          <a:p>
            <a:r>
              <a:rPr lang="el" sz="4400" dirty="0">
                <a:latin typeface="Josefin Sans" pitchFamily="2" charset="0"/>
              </a:rPr>
              <a:t> </a:t>
            </a:r>
          </a:p>
        </p:txBody>
      </p:sp>
      <p:pic>
        <p:nvPicPr>
          <p:cNvPr id="2050" name="Picture 2">
            <a:extLst>
              <a:ext uri="{FF2B5EF4-FFF2-40B4-BE49-F238E27FC236}">
                <a16:creationId xmlns:a16="http://schemas.microsoft.com/office/drawing/2014/main" id="{C56B1D7C-0A89-E672-19B7-ABFB0FFC9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191" y="2340021"/>
            <a:ext cx="2857500" cy="2900719"/>
          </a:xfrm>
          <a:prstGeom prst="rect">
            <a:avLst/>
          </a:prstGeom>
          <a:noFill/>
          <a:scene3d>
            <a:camera prst="orthographicFront"/>
            <a:lightRig rig="threePt" dir="t"/>
          </a:scene3d>
          <a:sp3d>
            <a:bevelT w="38100" h="1016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13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606410"/>
            <a:ext cx="7500303" cy="4576771"/>
          </a:xfrm>
        </p:spPr>
        <p:txBody>
          <a:bodyPr>
            <a:normAutofit fontScale="92500"/>
          </a:bodyPr>
          <a:lstStyle/>
          <a:p>
            <a:pPr algn="ctr">
              <a:lnSpc>
                <a:spcPct val="150000"/>
              </a:lnSpc>
              <a:spcAft>
                <a:spcPts val="800"/>
              </a:spcAft>
            </a:pPr>
            <a:r>
              <a:rPr lang="el" dirty="0">
                <a:effectLst/>
                <a:latin typeface="Josefin Sans" pitchFamily="2" charset="0"/>
                <a:ea typeface="Calibri" panose="020F0502020204030204" pitchFamily="34" charset="0"/>
                <a:cs typeface="Calibri" panose="020F0502020204030204" pitchFamily="34" charset="0"/>
              </a:rPr>
              <a:t>Τα ακόλουθα άρθρα </a:t>
            </a:r>
            <a:r>
              <a:rPr lang="el" dirty="0">
                <a:latin typeface="Josefin Sans" pitchFamily="2" charset="0"/>
                <a:ea typeface="Calibri" panose="020F0502020204030204" pitchFamily="34" charset="0"/>
                <a:cs typeface="Calibri" panose="020F0502020204030204" pitchFamily="34" charset="0"/>
              </a:rPr>
              <a:t>δείχνουν</a:t>
            </a:r>
            <a:endParaRPr lang="en-GB" dirty="0">
              <a:effectLst/>
              <a:latin typeface="Josefin Sans" pitchFamily="2" charset="0"/>
              <a:ea typeface="Calibri" panose="020F0502020204030204" pitchFamily="34" charset="0"/>
              <a:cs typeface="Calibri" panose="020F0502020204030204" pitchFamily="34" charset="0"/>
            </a:endParaRPr>
          </a:p>
          <a:p>
            <a:pPr algn="ctr">
              <a:lnSpc>
                <a:spcPct val="150000"/>
              </a:lnSpc>
              <a:spcAft>
                <a:spcPts val="800"/>
              </a:spcAft>
            </a:pPr>
            <a:r>
              <a:rPr lang="el" dirty="0">
                <a:effectLst/>
                <a:latin typeface="Josefin Sans" pitchFamily="2" charset="0"/>
                <a:ea typeface="Calibri" panose="020F0502020204030204" pitchFamily="34" charset="0"/>
                <a:cs typeface="Calibri" panose="020F0502020204030204" pitchFamily="34" charset="0"/>
              </a:rPr>
              <a:t>« </a:t>
            </a:r>
            <a:r>
              <a:rPr lang="el" i="1" dirty="0">
                <a:effectLst/>
                <a:latin typeface="Josefin Sans" pitchFamily="2" charset="0"/>
                <a:ea typeface="Calibri" panose="020F0502020204030204" pitchFamily="34" charset="0"/>
                <a:cs typeface="Calibri" panose="020F0502020204030204" pitchFamily="34" charset="0"/>
              </a:rPr>
              <a:t>Μια τυπική μέρα στη ζωή ενός κοινωνικού συνταγογράφου </a:t>
            </a:r>
            <a:r>
              <a:rPr lang="el" dirty="0">
                <a:effectLst/>
                <a:latin typeface="Josefin Sans" pitchFamily="2" charset="0"/>
                <a:ea typeface="Calibri" panose="020F0502020204030204" pitchFamily="34" charset="0"/>
                <a:cs typeface="Calibri" panose="020F0502020204030204" pitchFamily="34" charset="0"/>
              </a:rPr>
              <a:t>»</a:t>
            </a:r>
          </a:p>
          <a:p>
            <a:pPr algn="ctr">
              <a:lnSpc>
                <a:spcPct val="150000"/>
              </a:lnSpc>
              <a:spcAft>
                <a:spcPts val="800"/>
              </a:spcAft>
            </a:pPr>
            <a:endParaRPr lang="en-GB" sz="2400" dirty="0">
              <a:effectLst/>
              <a:latin typeface="Josefin Sans" pitchFamily="2" charset="0"/>
              <a:ea typeface="Calibri" panose="020F0502020204030204" pitchFamily="34" charset="0"/>
              <a:cs typeface="Times New Roman" panose="02020603050405020304" pitchFamily="18" charset="0"/>
            </a:endParaRPr>
          </a:p>
          <a:p>
            <a:pPr algn="ctr">
              <a:lnSpc>
                <a:spcPct val="150000"/>
              </a:lnSpc>
              <a:spcAft>
                <a:spcPts val="800"/>
              </a:spcAft>
            </a:pPr>
            <a:r>
              <a:rPr lang="el" sz="1900" u="sng" dirty="0">
                <a:solidFill>
                  <a:srgbClr val="0000FF"/>
                </a:solidFill>
                <a:effectLst/>
                <a:latin typeface="Josefin Sans" pitchFamily="2" charset="0"/>
                <a:ea typeface="Calibri" panose="020F0502020204030204" pitchFamily="34" charset="0"/>
                <a:cs typeface="Calibri" panose="020F0502020204030204" pitchFamily="34" charset="0"/>
                <a:hlinkClick r:id="rId2"/>
              </a:rPr>
              <a:t>https://www.healthysurrey.org.uk/community-health/social-prescribing/a-day-in-the-life-of-a-social-prescriber</a:t>
            </a:r>
            <a:r>
              <a:rPr lang="el" sz="1900" u="sng" dirty="0">
                <a:solidFill>
                  <a:srgbClr val="0000FF"/>
                </a:solidFill>
                <a:effectLst/>
                <a:latin typeface="Josefin Sans" pitchFamily="2" charset="0"/>
                <a:ea typeface="Calibri" panose="020F0502020204030204" pitchFamily="34" charset="0"/>
                <a:cs typeface="Calibri" panose="020F0502020204030204" pitchFamily="34" charset="0"/>
              </a:rPr>
              <a:t> </a:t>
            </a:r>
            <a:r>
              <a:rPr lang="el" sz="1900" dirty="0">
                <a:effectLst/>
                <a:latin typeface="Josefin Sans" pitchFamily="2" charset="0"/>
                <a:ea typeface="Calibri" panose="020F0502020204030204" pitchFamily="34" charset="0"/>
                <a:cs typeface="Calibri" panose="020F0502020204030204" pitchFamily="34" charset="0"/>
              </a:rPr>
              <a:t> </a:t>
            </a:r>
          </a:p>
          <a:p>
            <a:pPr algn="ctr">
              <a:lnSpc>
                <a:spcPct val="150000"/>
              </a:lnSpc>
              <a:spcAft>
                <a:spcPts val="800"/>
              </a:spcAft>
            </a:pPr>
            <a:endParaRPr lang="en-GB" sz="1900" dirty="0">
              <a:effectLst/>
              <a:latin typeface="Josefin Sans" pitchFamily="2" charset="0"/>
              <a:ea typeface="Calibri" panose="020F0502020204030204" pitchFamily="34" charset="0"/>
              <a:cs typeface="Times New Roman" panose="02020603050405020304" pitchFamily="18" charset="0"/>
            </a:endParaRPr>
          </a:p>
          <a:p>
            <a:pPr algn="ctr">
              <a:lnSpc>
                <a:spcPct val="150000"/>
              </a:lnSpc>
              <a:spcAft>
                <a:spcPts val="800"/>
              </a:spcAft>
            </a:pPr>
            <a:r>
              <a:rPr lang="el" sz="1900" dirty="0">
                <a:solidFill>
                  <a:srgbClr val="0000FF"/>
                </a:solidFill>
                <a:effectLst/>
                <a:latin typeface="Josefin Sans" pitchFamily="2" charset="0"/>
                <a:ea typeface="Calibri" panose="020F0502020204030204" pitchFamily="34" charset="0"/>
                <a:cs typeface="Calibri" panose="020F0502020204030204" pitchFamily="34" charset="0"/>
                <a:hlinkClick r:id="rId3"/>
              </a:rPr>
              <a:t>https://suffolkfamilycarers.org/a-day-in-the-life-of-a-social-prescriber/</a:t>
            </a:r>
            <a:r>
              <a:rPr lang="el" sz="1900" dirty="0">
                <a:solidFill>
                  <a:srgbClr val="0000FF"/>
                </a:solidFill>
                <a:effectLst/>
                <a:latin typeface="Josefin Sans" pitchFamily="2" charset="0"/>
                <a:ea typeface="Calibri" panose="020F0502020204030204" pitchFamily="34" charset="0"/>
                <a:cs typeface="Calibri" panose="020F0502020204030204" pitchFamily="34" charset="0"/>
              </a:rPr>
              <a:t> </a:t>
            </a:r>
            <a:r>
              <a:rPr lang="el" sz="1900" dirty="0">
                <a:effectLst/>
                <a:latin typeface="Josefin Sans" pitchFamily="2" charset="0"/>
                <a:ea typeface="Calibri" panose="020F0502020204030204" pitchFamily="34" charset="0"/>
                <a:cs typeface="Calibri" panose="020F0502020204030204" pitchFamily="34" charset="0"/>
              </a:rPr>
              <a:t> </a:t>
            </a:r>
            <a:endParaRPr lang="en-GB" sz="19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523066" cy="924891"/>
          </a:xfrm>
        </p:spPr>
        <p:txBody>
          <a:bodyPr/>
          <a:lstStyle/>
          <a:p>
            <a:r>
              <a:rPr lang="el" sz="3600" dirty="0">
                <a:solidFill>
                  <a:srgbClr val="FFD243"/>
                </a:solidFill>
                <a:latin typeface="Josefin Sans" pitchFamily="2" charset="0"/>
                <a:ea typeface="Calibri" panose="020F0502020204030204" pitchFamily="34" charset="0"/>
                <a:cs typeface="Amatic SC" panose="00000500000000000000" pitchFamily="2" charset="-79"/>
              </a:rPr>
              <a:t>Άρθρα που μπορεί να σας ενδιαφέρουν…</a:t>
            </a:r>
            <a:r>
              <a:rPr lang="el" sz="3600" b="1" dirty="0">
                <a:solidFill>
                  <a:srgbClr val="FFD243"/>
                </a:solidFill>
                <a:effectLst/>
                <a:latin typeface="Josefin Sans" pitchFamily="2" charset="0"/>
                <a:ea typeface="Calibri" panose="020F0502020204030204" pitchFamily="34" charset="0"/>
                <a:cs typeface="Amatic SC" panose="00000500000000000000" pitchFamily="2" charset="-79"/>
              </a:rPr>
              <a:t>      </a:t>
            </a:r>
            <a:endParaRPr lang="en-US" sz="1400" dirty="0">
              <a:latin typeface="Josefin Sans" pitchFamily="2" charset="0"/>
              <a:cs typeface="Amatic SC" panose="00000500000000000000" pitchFamily="2" charset="-79"/>
            </a:endParaRPr>
          </a:p>
        </p:txBody>
      </p:sp>
      <p:sp>
        <p:nvSpPr>
          <p:cNvPr id="5" name="Rectangle: Rounded Corners 4">
            <a:extLst>
              <a:ext uri="{FF2B5EF4-FFF2-40B4-BE49-F238E27FC236}">
                <a16:creationId xmlns:a16="http://schemas.microsoft.com/office/drawing/2014/main" id="{BAEB1F1D-2C6C-A486-3ECF-9C548710B2FB}"/>
              </a:ext>
            </a:extLst>
          </p:cNvPr>
          <p:cNvSpPr/>
          <p:nvPr/>
        </p:nvSpPr>
        <p:spPr>
          <a:xfrm>
            <a:off x="7910945" y="4184752"/>
            <a:ext cx="3460003" cy="1418203"/>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ysDash"/>
            <a:miter lim="800000"/>
          </a:ln>
          <a:effectLst>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Rounded Corners 5">
            <a:extLst>
              <a:ext uri="{FF2B5EF4-FFF2-40B4-BE49-F238E27FC236}">
                <a16:creationId xmlns:a16="http://schemas.microsoft.com/office/drawing/2014/main" id="{7729C78D-02B8-6580-B977-ED9D61499ECC}"/>
              </a:ext>
            </a:extLst>
          </p:cNvPr>
          <p:cNvSpPr/>
          <p:nvPr/>
        </p:nvSpPr>
        <p:spPr>
          <a:xfrm>
            <a:off x="7755467" y="1502489"/>
            <a:ext cx="3488795" cy="1418205"/>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w="22225" cap="flat" cmpd="sng" algn="ctr">
            <a:noFill/>
            <a:prstDash val="sysDash"/>
            <a:miter lim="800000"/>
          </a:ln>
          <a:effectLst>
            <a:glow rad="127000">
              <a:srgbClr val="FFC000"/>
            </a:glow>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Rounded Corners 6">
            <a:extLst>
              <a:ext uri="{FF2B5EF4-FFF2-40B4-BE49-F238E27FC236}">
                <a16:creationId xmlns:a16="http://schemas.microsoft.com/office/drawing/2014/main" id="{92EB8C00-876A-1059-F92D-A3D127C59AE3}"/>
              </a:ext>
            </a:extLst>
          </p:cNvPr>
          <p:cNvSpPr/>
          <p:nvPr/>
        </p:nvSpPr>
        <p:spPr>
          <a:xfrm>
            <a:off x="8580958" y="2920694"/>
            <a:ext cx="3200400" cy="1264058"/>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a:ln w="22225" cap="flat" cmpd="sng" algn="ctr">
            <a:solidFill>
              <a:srgbClr val="FFC000"/>
            </a:solidFill>
            <a:prstDash val="sysDash"/>
            <a:miter lim="800000"/>
          </a:ln>
          <a:effectLst>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l" sz="11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9360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411392"/>
            <a:ext cx="7500303" cy="4771789"/>
          </a:xfrm>
        </p:spPr>
        <p:txBody>
          <a:bodyPr>
            <a:normAutofit/>
          </a:bodyPr>
          <a:lstStyle/>
          <a:p>
            <a:pPr>
              <a:lnSpc>
                <a:spcPct val="150000"/>
              </a:lnSpc>
              <a:spcAft>
                <a:spcPts val="800"/>
              </a:spcAft>
            </a:pPr>
            <a:endParaRPr lang="en-GB" sz="24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574073" y="169704"/>
            <a:ext cx="9523066" cy="827792"/>
          </a:xfrm>
        </p:spPr>
        <p:txBody>
          <a:bodyPr/>
          <a:lstStyle/>
          <a:p>
            <a:r>
              <a:rPr lang="el" sz="2800" b="1" dirty="0">
                <a:solidFill>
                  <a:srgbClr val="FFC652"/>
                </a:solidFill>
                <a:effectLst/>
                <a:latin typeface="Josefin Sans" pitchFamily="2" charset="0"/>
                <a:ea typeface="Calibri" panose="020F0502020204030204" pitchFamily="34" charset="0"/>
                <a:cs typeface="Amatic SC" panose="00000500000000000000" pitchFamily="2" charset="-79"/>
              </a:rPr>
              <a:t>Τι κάνει ένας εργαζόμενος </a:t>
            </a:r>
            <a:r>
              <a:rPr lang="el-GR" sz="2800" dirty="0">
                <a:solidFill>
                  <a:srgbClr val="FFC652"/>
                </a:solidFill>
                <a:latin typeface="Josefin Sans" pitchFamily="2" charset="0"/>
                <a:ea typeface="Calibri" panose="020F0502020204030204" pitchFamily="34" charset="0"/>
                <a:cs typeface="Amatic SC" panose="00000500000000000000" pitchFamily="2" charset="-79"/>
              </a:rPr>
              <a:t>στην κοινωνική </a:t>
            </a:r>
            <a:r>
              <a:rPr lang="el-GR" sz="2800" dirty="0" err="1">
                <a:solidFill>
                  <a:srgbClr val="FFC652"/>
                </a:solidFill>
                <a:latin typeface="Josefin Sans" pitchFamily="2" charset="0"/>
                <a:ea typeface="Calibri" panose="020F0502020204030204" pitchFamily="34" charset="0"/>
                <a:cs typeface="Amatic SC" panose="00000500000000000000" pitchFamily="2" charset="-79"/>
              </a:rPr>
              <a:t>συνταγογράφηση</a:t>
            </a:r>
            <a:r>
              <a:rPr lang="el-GR" sz="2800" dirty="0">
                <a:solidFill>
                  <a:srgbClr val="FFC652"/>
                </a:solidFill>
                <a:latin typeface="Josefin Sans" pitchFamily="2" charset="0"/>
                <a:ea typeface="Calibri" panose="020F0502020204030204" pitchFamily="34" charset="0"/>
                <a:cs typeface="Amatic SC" panose="00000500000000000000" pitchFamily="2" charset="-79"/>
              </a:rPr>
              <a:t> </a:t>
            </a:r>
            <a:r>
              <a:rPr lang="el" sz="2800" b="1" dirty="0">
                <a:solidFill>
                  <a:srgbClr val="FFC652"/>
                </a:solidFill>
                <a:effectLst/>
                <a:latin typeface="Josefin Sans" pitchFamily="2" charset="0"/>
                <a:ea typeface="Calibri" panose="020F0502020204030204" pitchFamily="34" charset="0"/>
                <a:cs typeface="Amatic SC" panose="00000500000000000000" pitchFamily="2" charset="-79"/>
              </a:rPr>
              <a:t>για τον χρήστη της υπηρεσίας;</a:t>
            </a:r>
            <a:r>
              <a:rPr lang="el" sz="2800" dirty="0">
                <a:solidFill>
                  <a:srgbClr val="FFC652"/>
                </a:solidFill>
                <a:latin typeface="Josefin Sans" pitchFamily="2" charset="0"/>
                <a:ea typeface="Calibri" panose="020F0502020204030204" pitchFamily="34" charset="0"/>
                <a:cs typeface="Amatic SC" panose="00000500000000000000" pitchFamily="2" charset="-79"/>
              </a:rPr>
              <a:t>      </a:t>
            </a:r>
            <a:r>
              <a:rPr lang="el" sz="2800" b="1" dirty="0">
                <a:solidFill>
                  <a:srgbClr val="FFC652"/>
                </a:solidFill>
                <a:effectLst/>
                <a:latin typeface="Josefin Sans" pitchFamily="2" charset="0"/>
                <a:ea typeface="Calibri" panose="020F0502020204030204" pitchFamily="34" charset="0"/>
                <a:cs typeface="Amatic SC" panose="00000500000000000000" pitchFamily="2" charset="-79"/>
              </a:rPr>
              <a:t>      </a:t>
            </a:r>
            <a:endParaRPr lang="en-US" sz="2800" dirty="0">
              <a:solidFill>
                <a:srgbClr val="FFC652"/>
              </a:solidFill>
              <a:latin typeface="Josefin Sans" pitchFamily="2" charset="0"/>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302" y="1179829"/>
            <a:ext cx="4281056" cy="4498342"/>
          </a:xfrm>
          <a:prstGeom prst="rect">
            <a:avLst/>
          </a:prstGeom>
        </p:spPr>
      </p:pic>
      <p:graphicFrame>
        <p:nvGraphicFramePr>
          <p:cNvPr id="2" name="Diagram 1">
            <a:extLst>
              <a:ext uri="{FF2B5EF4-FFF2-40B4-BE49-F238E27FC236}">
                <a16:creationId xmlns:a16="http://schemas.microsoft.com/office/drawing/2014/main" id="{5B67D34A-C2B6-49AA-8854-F56EA761D4AE}"/>
              </a:ext>
            </a:extLst>
          </p:cNvPr>
          <p:cNvGraphicFramePr/>
          <p:nvPr>
            <p:extLst>
              <p:ext uri="{D42A27DB-BD31-4B8C-83A1-F6EECF244321}">
                <p14:modId xmlns:p14="http://schemas.microsoft.com/office/powerpoint/2010/main" val="1903501427"/>
              </p:ext>
            </p:extLst>
          </p:nvPr>
        </p:nvGraphicFramePr>
        <p:xfrm>
          <a:off x="96793" y="1411393"/>
          <a:ext cx="8217474" cy="5074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241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89468" y="1142123"/>
            <a:ext cx="8856132" cy="5819141"/>
          </a:xfrm>
        </p:spPr>
        <p:txBody>
          <a:bodyPr numCol="2">
            <a:normAutofit fontScale="92500" lnSpcReduction="10000"/>
          </a:bodyPr>
          <a:lstStyle/>
          <a:p>
            <a:pPr eaLnBrk="1" fontAlgn="auto" hangingPunct="1">
              <a:lnSpc>
                <a:spcPct val="150000"/>
              </a:lnSpc>
              <a:spcBef>
                <a:spcPts val="0"/>
              </a:spcBef>
              <a:spcAft>
                <a:spcPts val="0"/>
              </a:spcAft>
              <a:defRPr/>
            </a:pPr>
            <a:r>
              <a:rPr lang="el" sz="1700" b="1" dirty="0">
                <a:latin typeface="Josefin Sans" pitchFamily="2" charset="0"/>
                <a:ea typeface="Calibri" panose="020F0502020204030204" pitchFamily="34" charset="0"/>
                <a:cs typeface="Calibri" panose="020F0502020204030204" pitchFamily="34" charset="0"/>
              </a:rPr>
              <a:t>Διαθέσιμες Υπηρεσίες</a:t>
            </a:r>
          </a:p>
          <a:p>
            <a:pPr eaLnBrk="1" fontAlgn="auto" hangingPunct="1">
              <a:lnSpc>
                <a:spcPct val="150000"/>
              </a:lnSpc>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l" sz="1600" dirty="0">
                <a:latin typeface="Josefin Sans" pitchFamily="2" charset="0"/>
                <a:ea typeface="Calibri" panose="020F0502020204030204" pitchFamily="34" charset="0"/>
                <a:cs typeface="Calibri" panose="020F0502020204030204" pitchFamily="34" charset="0"/>
              </a:rPr>
              <a:t>Στη θέση σας ως επαγγελματίας Υγείας και Φροντίδας θα γνωρίζετε πολύ καλά τις υπηρεσίες που είναι διαθέσιμες στο δικό σας περιβάλλον υγειονομικής περίθαλψης, τα κοινωνικά μοντέλα συνταγογράφησης σας ζητούν να ξεφύγετε από τον ρόλο σας και να αναζητήσετε τις άλλες ευκαιρίες που είναι διαθέσιμες στην περιοχή σας. Θα υπάρχουν μη κυβερνητικές οργανώσεις (ΜΚΟ), κοινοτικές και εθελοντικές υπηρεσίες και κατάλογοι. Όλα προσφέρουν μενού υποβάθμισης όπως σωματικές δραστηριότητες,</a:t>
            </a:r>
          </a:p>
          <a:p>
            <a:pPr eaLnBrk="1" fontAlgn="auto" hangingPunct="1">
              <a:lnSpc>
                <a:spcPct val="150000"/>
              </a:lnSpc>
              <a:spcBef>
                <a:spcPts val="0"/>
              </a:spcBef>
              <a:spcAft>
                <a:spcPts val="0"/>
              </a:spcAft>
              <a:defRPr/>
            </a:pPr>
            <a:r>
              <a:rPr lang="el" sz="1600" dirty="0">
                <a:latin typeface="Josefin Sans" pitchFamily="2" charset="0"/>
                <a:ea typeface="Calibri" panose="020F0502020204030204" pitchFamily="34" charset="0"/>
                <a:cs typeface="Calibri" panose="020F0502020204030204" pitchFamily="34" charset="0"/>
              </a:rPr>
              <a:t>διατροφικά προγράμματα, καθοδήγηση αυτοεξυπηρέτησης, πολλά από τα οποία θα ωφελήσουν τους ασθενείς/χρήστες των υπηρεσιών σας.</a:t>
            </a:r>
          </a:p>
          <a:p>
            <a:pPr eaLnBrk="1" fontAlgn="auto" hangingPunct="1">
              <a:lnSpc>
                <a:spcPct val="150000"/>
              </a:lnSpc>
              <a:spcBef>
                <a:spcPts val="0"/>
              </a:spcBef>
              <a:spcAft>
                <a:spcPts val="0"/>
              </a:spcAft>
              <a:defRPr/>
            </a:pPr>
            <a:endParaRPr lang="en-GB" sz="16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6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l" sz="1600" dirty="0">
                <a:latin typeface="Josefin Sans" pitchFamily="2" charset="0"/>
                <a:ea typeface="Calibri" panose="020F0502020204030204" pitchFamily="34" charset="0"/>
                <a:cs typeface="Calibri" panose="020F0502020204030204" pitchFamily="34" charset="0"/>
              </a:rPr>
              <a:t>                                      </a:t>
            </a:r>
          </a:p>
          <a:p>
            <a:pPr eaLnBrk="1" fontAlgn="auto" hangingPunct="1">
              <a:lnSpc>
                <a:spcPct val="150000"/>
              </a:lnSpc>
              <a:spcBef>
                <a:spcPts val="0"/>
              </a:spcBef>
              <a:spcAft>
                <a:spcPts val="0"/>
              </a:spcAft>
              <a:defRPr/>
            </a:pPr>
            <a:r>
              <a:rPr lang="el" sz="1600" dirty="0">
                <a:latin typeface="Josefin Sans" pitchFamily="2" charset="0"/>
                <a:ea typeface="Calibri" panose="020F0502020204030204" pitchFamily="34" charset="0"/>
                <a:cs typeface="Calibri" panose="020F0502020204030204" pitchFamily="34" charset="0"/>
              </a:rPr>
              <a:t>Για να ξεκινήσετε αυτό το ταξίδι, μπορείτε να ανατρέξετε στους παρακάτω ιστότοπους για περισσότερες πληροφορίες:</a:t>
            </a:r>
          </a:p>
          <a:p>
            <a:pPr eaLnBrk="1" fontAlgn="auto" hangingPunct="1">
              <a:lnSpc>
                <a:spcPct val="150000"/>
              </a:lnSpc>
              <a:spcBef>
                <a:spcPts val="0"/>
              </a:spcBef>
              <a:spcAft>
                <a:spcPts val="0"/>
              </a:spcAft>
              <a:defRPr/>
            </a:pPr>
            <a:endParaRPr lang="en-GB" sz="16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l" sz="1600" dirty="0">
                <a:latin typeface="Josefin Sans" pitchFamily="2" charset="0"/>
                <a:ea typeface="Calibri" panose="020F0502020204030204" pitchFamily="34" charset="0"/>
                <a:cs typeface="Calibri" panose="020F0502020204030204" pitchFamily="34" charset="0"/>
              </a:rPr>
              <a:t>Συνεργασία για την υποστήριξη της κοινωνικής συνταγογράφησης σε όλο τον κόσμο.</a:t>
            </a:r>
            <a:endParaRPr lang="en-GB" sz="16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endParaRPr lang="en-GB" sz="1600" u="sng" dirty="0">
              <a:solidFill>
                <a:srgbClr val="FF0000"/>
              </a:solidFill>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l" sz="1600" u="sng" dirty="0">
                <a:solidFill>
                  <a:srgbClr val="FF0000"/>
                </a:solidFill>
                <a:latin typeface="Josefin Sans" pitchFamily="2" charset="0"/>
                <a:ea typeface="Calibri" panose="020F0502020204030204" pitchFamily="34" charset="0"/>
                <a:cs typeface="Calibri" panose="020F0502020204030204" pitchFamily="34" charset="0"/>
              </a:rPr>
              <a:t>https://www.socialprescribingnetwork.com</a:t>
            </a:r>
          </a:p>
          <a:p>
            <a:pPr eaLnBrk="1" fontAlgn="auto" hangingPunct="1">
              <a:lnSpc>
                <a:spcPct val="150000"/>
              </a:lnSpc>
              <a:spcBef>
                <a:spcPts val="0"/>
              </a:spcBef>
              <a:spcAft>
                <a:spcPts val="0"/>
              </a:spcAft>
              <a:defRPr/>
            </a:pPr>
            <a:endParaRPr lang="en-GB" sz="1600" dirty="0">
              <a:solidFill>
                <a:schemeClr val="tx1"/>
              </a:solidFill>
              <a:latin typeface="Josefin Sans" pitchFamily="2" charset="0"/>
              <a:ea typeface="Calibri" panose="020F0502020204030204" pitchFamily="34" charset="0"/>
              <a:cs typeface="Calibri" panose="020F0502020204030204" pitchFamily="34" charset="0"/>
            </a:endParaRPr>
          </a:p>
          <a:p>
            <a:pPr eaLnBrk="1" fontAlgn="auto" hangingPunct="1">
              <a:lnSpc>
                <a:spcPct val="110000"/>
              </a:lnSpc>
              <a:spcBef>
                <a:spcPts val="0"/>
              </a:spcBef>
              <a:spcAft>
                <a:spcPts val="0"/>
              </a:spcAft>
              <a:defRPr/>
            </a:pPr>
            <a:r>
              <a:rPr lang="el" sz="1600" dirty="0">
                <a:latin typeface="Josefin Sans" pitchFamily="2" charset="0"/>
                <a:ea typeface="Calibri" panose="020F0502020204030204" pitchFamily="34" charset="0"/>
                <a:cs typeface="Calibri" panose="020F0502020204030204" pitchFamily="34" charset="0"/>
              </a:rPr>
              <a:t>Healthy Living Center Alliance</a:t>
            </a:r>
          </a:p>
          <a:p>
            <a:pPr eaLnBrk="1" fontAlgn="auto" hangingPunct="1">
              <a:lnSpc>
                <a:spcPct val="110000"/>
              </a:lnSpc>
              <a:spcBef>
                <a:spcPts val="0"/>
              </a:spcBef>
              <a:spcAft>
                <a:spcPts val="0"/>
              </a:spcAft>
              <a:defRPr/>
            </a:pPr>
            <a:endParaRPr lang="en-GB" sz="1600" dirty="0">
              <a:solidFill>
                <a:schemeClr val="tx1"/>
              </a:solidFill>
              <a:latin typeface="Josefin Sans" pitchFamily="2" charset="0"/>
              <a:ea typeface="Calibri" panose="020F0502020204030204" pitchFamily="34" charset="0"/>
              <a:cs typeface="Times New Roman" panose="02020603050405020304" pitchFamily="18" charset="0"/>
            </a:endParaRPr>
          </a:p>
          <a:p>
            <a:pPr eaLnBrk="1" fontAlgn="auto" hangingPunct="1">
              <a:lnSpc>
                <a:spcPct val="110000"/>
              </a:lnSpc>
              <a:spcBef>
                <a:spcPts val="0"/>
              </a:spcBef>
              <a:spcAft>
                <a:spcPts val="0"/>
              </a:spcAft>
              <a:defRPr/>
            </a:pPr>
            <a:r>
              <a:rPr lang="el" sz="1600" u="sng" dirty="0">
                <a:solidFill>
                  <a:srgbClr val="0000FF"/>
                </a:solidFill>
                <a:latin typeface="Josefin Sans" pitchFamily="2" charset="0"/>
                <a:ea typeface="Calibri" panose="020F0502020204030204" pitchFamily="34" charset="0"/>
                <a:cs typeface="Calibri" panose="020F0502020204030204" pitchFamily="34" charset="0"/>
                <a:hlinkClick r:id="rId2"/>
              </a:rPr>
              <a:t>www.hlcalliance.org</a:t>
            </a:r>
            <a:endParaRPr lang="en-GB" sz="16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endParaRPr lang="en-GB" sz="1600" dirty="0">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94267" y="268363"/>
            <a:ext cx="9447260" cy="873760"/>
          </a:xfrm>
        </p:spPr>
        <p:txBody>
          <a:bodyPr/>
          <a:lstStyle/>
          <a:p>
            <a:pPr algn="ctr"/>
            <a:r>
              <a:rPr lang="el" sz="4000" dirty="0">
                <a:solidFill>
                  <a:srgbClr val="FFD243"/>
                </a:solidFill>
                <a:latin typeface="Josefin Sans" pitchFamily="2" charset="0"/>
                <a:ea typeface="Calibri" panose="020F0502020204030204" pitchFamily="34" charset="0"/>
                <a:cs typeface="Amatic SC" panose="00000500000000000000" pitchFamily="2" charset="-79"/>
              </a:rPr>
              <a:t>Πώς να είστε αποτελεσματικός κοινωνικός συνταγογράφος</a:t>
            </a:r>
            <a:r>
              <a:rPr lang="el" sz="4000" b="1" dirty="0">
                <a:solidFill>
                  <a:srgbClr val="FFD243"/>
                </a:solidFill>
                <a:effectLst/>
                <a:latin typeface="Josefin Sans" pitchFamily="2" charset="0"/>
                <a:ea typeface="Calibri" panose="020F0502020204030204" pitchFamily="34" charset="0"/>
                <a:cs typeface="Amatic SC" panose="00000500000000000000" pitchFamily="2" charset="-79"/>
              </a:rPr>
              <a:t>  </a:t>
            </a:r>
            <a:endParaRPr lang="en-US" sz="1600" dirty="0">
              <a:latin typeface="Josefin Sans" pitchFamily="2" charset="0"/>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600" y="2593000"/>
            <a:ext cx="2429932" cy="2917386"/>
          </a:xfrm>
          <a:prstGeom prst="rect">
            <a:avLst/>
          </a:prstGeom>
          <a:blipFill>
            <a:blip r:embed="rId4">
              <a:extLst>
                <a:ext uri="{28A0092B-C50C-407E-A947-70E740481C1C}">
                  <a14:useLocalDpi xmlns:a14="http://schemas.microsoft.com/office/drawing/2010/main" val="0"/>
                </a:ext>
              </a:extLst>
            </a:blip>
            <a:stretch>
              <a:fillRect/>
            </a:stretch>
          </a:blipFill>
        </p:spPr>
      </p:pic>
      <p:pic>
        <p:nvPicPr>
          <p:cNvPr id="5" name="Picture 4" descr="Text, logo&#10;&#10;Description automatically generated">
            <a:extLst>
              <a:ext uri="{FF2B5EF4-FFF2-40B4-BE49-F238E27FC236}">
                <a16:creationId xmlns:a16="http://schemas.microsoft.com/office/drawing/2014/main" id="{AFD79F1A-2279-0659-2F75-0F402F02F2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6600" y="5901690"/>
            <a:ext cx="1295400" cy="873760"/>
          </a:xfrm>
          <a:prstGeom prst="rect">
            <a:avLst/>
          </a:prstGeom>
        </p:spPr>
      </p:pic>
    </p:spTree>
    <p:extLst>
      <p:ext uri="{BB962C8B-B14F-4D97-AF65-F5344CB8AC3E}">
        <p14:creationId xmlns:p14="http://schemas.microsoft.com/office/powerpoint/2010/main" val="3623536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75131" y="889001"/>
            <a:ext cx="8614826" cy="5710104"/>
          </a:xfrm>
        </p:spPr>
        <p:txBody>
          <a:bodyPr>
            <a:noAutofit/>
          </a:bodyPr>
          <a:lstStyle/>
          <a:p>
            <a:pPr eaLnBrk="1" fontAlgn="auto" hangingPunct="1">
              <a:lnSpc>
                <a:spcPct val="160000"/>
              </a:lnSpc>
              <a:spcBef>
                <a:spcPts val="0"/>
              </a:spcBef>
              <a:spcAft>
                <a:spcPts val="0"/>
              </a:spcAft>
              <a:defRPr/>
            </a:pPr>
            <a:r>
              <a:rPr lang="el" sz="1400" b="1" dirty="0">
                <a:latin typeface="Josefin Sans" pitchFamily="2" charset="0"/>
                <a:ea typeface="Calibri" panose="020F0502020204030204" pitchFamily="34" charset="0"/>
                <a:cs typeface="Calibri" panose="020F0502020204030204" pitchFamily="34" charset="0"/>
              </a:rPr>
              <a:t>Ένα νέο </a:t>
            </a:r>
            <a:r>
              <a:rPr lang="el" sz="1400" b="1" kern="1200" dirty="0">
                <a:effectLst/>
                <a:latin typeface="Josefin Sans" pitchFamily="2" charset="0"/>
                <a:ea typeface="Times New Roman" panose="02020603050405020304" pitchFamily="18" charset="0"/>
                <a:cs typeface="Calibri" panose="020F0502020204030204" pitchFamily="34" charset="0"/>
              </a:rPr>
              <a:t>πρόγραμμα </a:t>
            </a:r>
            <a:endParaRPr lang="en-GB" sz="1400" b="1"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endParaRPr lang="en-GB" sz="12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l" sz="1200" dirty="0">
                <a:effectLst/>
                <a:latin typeface="Josefin Sans" pitchFamily="2" charset="0"/>
                <a:ea typeface="Calibri" panose="020F0502020204030204" pitchFamily="34" charset="0"/>
                <a:cs typeface="Calibri" panose="020F0502020204030204" pitchFamily="34" charset="0"/>
              </a:rPr>
              <a:t>Ένα παράδειγμα μιας νέας ψυχολογικής πρωτοβουλίας που ονομάζεται Darn, η οποία σκιαγραφεί ένα νέο </a:t>
            </a:r>
            <a:r>
              <a:rPr lang="el" sz="1200" kern="1200" dirty="0">
                <a:effectLst/>
                <a:latin typeface="Josefin Sans" pitchFamily="2" charset="0"/>
                <a:ea typeface="Times New Roman" panose="02020603050405020304" pitchFamily="18" charset="0"/>
                <a:cs typeface="Calibri" panose="020F0502020204030204" pitchFamily="34" charset="0"/>
              </a:rPr>
              <a:t>πρόγραμμα συμπεριφοράς για την ανάπτυξη μηχανισμών αντιμετώπισης και τη μετατόπιση νοοτροπιών σε «αλλαγή συζήτησης». </a:t>
            </a:r>
            <a:r>
              <a:rPr lang="el" sz="1200" dirty="0">
                <a:effectLst/>
                <a:latin typeface="Josefin Sans" pitchFamily="2" charset="0"/>
                <a:ea typeface="Calibri" panose="020F0502020204030204" pitchFamily="34" charset="0"/>
                <a:cs typeface="Calibri" panose="020F0502020204030204" pitchFamily="34" charset="0"/>
              </a:rPr>
              <a:t>Το DARN σημαίνει</a:t>
            </a:r>
          </a:p>
          <a:p>
            <a:pPr eaLnBrk="1" fontAlgn="auto" hangingPunct="1">
              <a:lnSpc>
                <a:spcPct val="160000"/>
              </a:lnSpc>
              <a:spcBef>
                <a:spcPts val="0"/>
              </a:spcBef>
              <a:spcAft>
                <a:spcPts val="0"/>
              </a:spcAft>
              <a:defRPr/>
            </a:pPr>
            <a:r>
              <a:rPr lang="el" sz="1200" dirty="0">
                <a:effectLst/>
                <a:latin typeface="Josefin Sans" pitchFamily="2" charset="0"/>
                <a:ea typeface="Calibri" panose="020F0502020204030204" pitchFamily="34" charset="0"/>
                <a:cs typeface="Calibri" panose="020F0502020204030204" pitchFamily="34" charset="0"/>
              </a:rPr>
              <a:t>« </a:t>
            </a:r>
            <a:r>
              <a:rPr lang="el" sz="1200" kern="1200" dirty="0">
                <a:effectLst/>
                <a:latin typeface="Josefin Sans" pitchFamily="2" charset="0"/>
                <a:ea typeface="Times New Roman" panose="02020603050405020304" pitchFamily="18" charset="0"/>
                <a:cs typeface="Calibri" panose="020F0502020204030204" pitchFamily="34" charset="0"/>
              </a:rPr>
              <a:t>Επιθυμία, Ικανότητα, Λόγος και Ανάγκη για Αλλαγή» </a:t>
            </a:r>
            <a:r>
              <a:rPr lang="el" sz="1200" dirty="0">
                <a:effectLst/>
                <a:latin typeface="Josefin Sans" pitchFamily="2" charset="0"/>
                <a:ea typeface="Calibri" panose="020F0502020204030204" pitchFamily="34" charset="0"/>
                <a:cs typeface="Calibri" panose="020F0502020204030204" pitchFamily="34" charset="0"/>
              </a:rPr>
              <a:t>. Αυτά και άλλα ψυχολογικά μέτρα χρησιμοποιούνται επί του παρόντος στην υπηρεσία μέσω του εργάτη συνδέσμου. Μέχρι σήμερα, αυτές οι πρωτοβουλίες έχουν παράγει θετικά αποτελέσματα και έχουν προκαλέσει ενθαρρυντικές αλλαγές για τους χρήστες των υπηρεσιών.</a:t>
            </a:r>
          </a:p>
          <a:p>
            <a:pPr eaLnBrk="1" fontAlgn="auto" hangingPunct="1">
              <a:lnSpc>
                <a:spcPct val="160000"/>
              </a:lnSpc>
              <a:spcBef>
                <a:spcPts val="0"/>
              </a:spcBef>
              <a:spcAft>
                <a:spcPts val="0"/>
              </a:spcAft>
              <a:defRPr/>
            </a:pPr>
            <a:endParaRPr lang="en-GB" sz="1200" dirty="0">
              <a:latin typeface="Josefin Sans" pitchFamily="2" charset="0"/>
              <a:ea typeface="Calibri" panose="020F0502020204030204" pitchFamily="34" charset="0"/>
            </a:endParaRPr>
          </a:p>
          <a:p>
            <a:pPr eaLnBrk="1" fontAlgn="auto" hangingPunct="1">
              <a:lnSpc>
                <a:spcPct val="160000"/>
              </a:lnSpc>
              <a:spcBef>
                <a:spcPts val="0"/>
              </a:spcBef>
              <a:spcAft>
                <a:spcPts val="0"/>
              </a:spcAft>
              <a:defRPr/>
            </a:pPr>
            <a:r>
              <a:rPr lang="el" sz="1200" b="1" dirty="0">
                <a:latin typeface="Josefin Sans" pitchFamily="2" charset="0"/>
                <a:ea typeface="Calibri" panose="020F0502020204030204" pitchFamily="34" charset="0"/>
              </a:rPr>
              <a:t>Συνδέστε τις δεξιότητες και το ήθος των εργαζομένων</a:t>
            </a:r>
          </a:p>
          <a:p>
            <a:pPr marL="342900" lvl="0" indent="-342900">
              <a:lnSpc>
                <a:spcPct val="160000"/>
              </a:lnSpc>
              <a:spcBef>
                <a:spcPts val="0"/>
              </a:spcBef>
              <a:buFont typeface="Symbol" panose="05050102010706020507" pitchFamily="18" charset="2"/>
              <a:buChar char=""/>
            </a:pPr>
            <a:r>
              <a:rPr lang="el" sz="1200" dirty="0">
                <a:effectLst/>
                <a:latin typeface="Josefin Sans" pitchFamily="2" charset="0"/>
                <a:ea typeface="Times New Roman" panose="02020603050405020304" pitchFamily="18" charset="0"/>
              </a:rPr>
              <a:t>Ένας εργαζόμενος συνδέσμων θα πρέπει να είναι ευαίσθητος, να μην επικρίνει και να έχει ακεραιότητα, ευελιξία και συνέπεια.</a:t>
            </a:r>
          </a:p>
          <a:p>
            <a:pPr marL="342900" lvl="0" indent="-342900">
              <a:lnSpc>
                <a:spcPct val="160000"/>
              </a:lnSpc>
              <a:spcBef>
                <a:spcPts val="0"/>
              </a:spcBef>
              <a:buFont typeface="Symbol" panose="05050102010706020507" pitchFamily="18" charset="2"/>
              <a:buChar char=""/>
            </a:pPr>
            <a:r>
              <a:rPr lang="el" sz="1200" dirty="0">
                <a:effectLst/>
                <a:latin typeface="Josefin Sans" pitchFamily="2" charset="0"/>
                <a:ea typeface="Times New Roman" panose="02020603050405020304" pitchFamily="18" charset="0"/>
              </a:rPr>
              <a:t>Καλές διαπροσωπικές δεξιότητες και εμπιστευτικότητα</a:t>
            </a:r>
          </a:p>
          <a:p>
            <a:pPr marL="342900" lvl="0" indent="-342900">
              <a:lnSpc>
                <a:spcPct val="160000"/>
              </a:lnSpc>
              <a:spcBef>
                <a:spcPts val="0"/>
              </a:spcBef>
              <a:buFont typeface="Symbol" panose="05050102010706020507" pitchFamily="18" charset="2"/>
              <a:buChar char=""/>
            </a:pPr>
            <a:r>
              <a:rPr lang="el" sz="1200" dirty="0">
                <a:effectLst/>
                <a:latin typeface="Josefin Sans" pitchFamily="2" charset="0"/>
                <a:ea typeface="Times New Roman" panose="02020603050405020304" pitchFamily="18" charset="0"/>
              </a:rPr>
              <a:t>Εργαστείτε ως μέρος μιας ομάδας και ανεξάρτητα</a:t>
            </a:r>
          </a:p>
          <a:p>
            <a:pPr marL="342900" lvl="0" indent="-342900">
              <a:lnSpc>
                <a:spcPct val="160000"/>
              </a:lnSpc>
              <a:spcBef>
                <a:spcPts val="0"/>
              </a:spcBef>
              <a:buFont typeface="Symbol" panose="05050102010706020507" pitchFamily="18" charset="2"/>
              <a:buChar char=""/>
            </a:pPr>
            <a:r>
              <a:rPr lang="el" sz="1200" dirty="0">
                <a:effectLst/>
                <a:latin typeface="Josefin Sans" pitchFamily="2" charset="0"/>
                <a:ea typeface="Times New Roman" panose="02020603050405020304" pitchFamily="18" charset="0"/>
              </a:rPr>
              <a:t>Προσωποκεντρικό ήθος</a:t>
            </a:r>
          </a:p>
          <a:p>
            <a:pPr marL="342900" lvl="0" indent="-342900">
              <a:lnSpc>
                <a:spcPct val="160000"/>
              </a:lnSpc>
              <a:spcBef>
                <a:spcPts val="0"/>
              </a:spcBef>
              <a:buFont typeface="Symbol" panose="05050102010706020507" pitchFamily="18" charset="2"/>
              <a:buChar char=""/>
            </a:pPr>
            <a:r>
              <a:rPr lang="el" sz="1200" dirty="0">
                <a:effectLst/>
                <a:latin typeface="Josefin Sans" pitchFamily="2" charset="0"/>
                <a:ea typeface="Times New Roman" panose="02020603050405020304" pitchFamily="18" charset="0"/>
              </a:rPr>
              <a:t>Ανοιχτή επικοινωνία μεταξύ φορέων και τομέων</a:t>
            </a:r>
          </a:p>
          <a:p>
            <a:pPr marL="342900" lvl="0" indent="-342900">
              <a:lnSpc>
                <a:spcPct val="160000"/>
              </a:lnSpc>
              <a:spcBef>
                <a:spcPts val="0"/>
              </a:spcBef>
              <a:buFont typeface="Symbol" panose="05050102010706020507" pitchFamily="18" charset="2"/>
              <a:buChar char=""/>
            </a:pPr>
            <a:r>
              <a:rPr lang="el" sz="1200" dirty="0">
                <a:effectLst/>
                <a:latin typeface="Josefin Sans" pitchFamily="2" charset="0"/>
                <a:ea typeface="Times New Roman" panose="02020603050405020304" pitchFamily="18" charset="0"/>
              </a:rPr>
              <a:t>Διατήρηση σχέσεων με παραπέμποντες επαγγελματίες</a:t>
            </a:r>
          </a:p>
          <a:p>
            <a:pPr marL="342900" lvl="0" indent="-342900">
              <a:lnSpc>
                <a:spcPct val="160000"/>
              </a:lnSpc>
              <a:spcBef>
                <a:spcPts val="0"/>
              </a:spcBef>
              <a:buFont typeface="Symbol" panose="05050102010706020507" pitchFamily="18" charset="2"/>
              <a:buChar char=""/>
            </a:pPr>
            <a:r>
              <a:rPr lang="el" sz="1200" dirty="0">
                <a:effectLst/>
                <a:latin typeface="Josefin Sans" pitchFamily="2" charset="0"/>
                <a:ea typeface="Times New Roman" panose="02020603050405020304" pitchFamily="18" charset="0"/>
              </a:rPr>
              <a:t>Διατηρήστε ακριβή αρχεία/δεξιότητες/διασταυρούμενες αναφορές</a:t>
            </a:r>
          </a:p>
          <a:p>
            <a:pPr marL="342900" lvl="0" indent="-342900">
              <a:lnSpc>
                <a:spcPct val="160000"/>
              </a:lnSpc>
              <a:spcBef>
                <a:spcPts val="0"/>
              </a:spcBef>
              <a:buFont typeface="Symbol" panose="05050102010706020507" pitchFamily="18" charset="2"/>
              <a:buChar char=""/>
            </a:pPr>
            <a:r>
              <a:rPr lang="el" sz="1200" dirty="0">
                <a:effectLst/>
                <a:latin typeface="Josefin Sans" pitchFamily="2" charset="0"/>
                <a:ea typeface="Times New Roman" panose="02020603050405020304" pitchFamily="18" charset="0"/>
              </a:rPr>
              <a:t>Προστασία</a:t>
            </a:r>
          </a:p>
          <a:p>
            <a:pPr marL="342900" lvl="0" indent="-342900">
              <a:lnSpc>
                <a:spcPct val="160000"/>
              </a:lnSpc>
              <a:spcBef>
                <a:spcPts val="0"/>
              </a:spcBef>
              <a:buFont typeface="Symbol" panose="05050102010706020507" pitchFamily="18" charset="2"/>
              <a:buChar char=""/>
            </a:pPr>
            <a:r>
              <a:rPr lang="el" sz="1200" dirty="0">
                <a:effectLst/>
                <a:latin typeface="Josefin Sans" pitchFamily="2" charset="0"/>
                <a:ea typeface="Times New Roman" panose="02020603050405020304" pitchFamily="18" charset="0"/>
              </a:rPr>
              <a:t>Προσδιορίστε και αξιοποιήστε τους πόρους/δεξιότητες/εμπειρίες της κοινότητας</a:t>
            </a:r>
          </a:p>
          <a:p>
            <a:pPr eaLnBrk="1" fontAlgn="auto" hangingPunct="1">
              <a:spcBef>
                <a:spcPts val="0"/>
              </a:spcBef>
              <a:spcAft>
                <a:spcPts val="0"/>
              </a:spcAft>
              <a:defRPr/>
            </a:pPr>
            <a:endParaRPr lang="en-GB" sz="4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258895"/>
            <a:ext cx="9523066" cy="740700"/>
          </a:xfrm>
        </p:spPr>
        <p:txBody>
          <a:bodyPr/>
          <a:lstStyle/>
          <a:p>
            <a:pPr algn="ctr"/>
            <a:r>
              <a:rPr lang="el" sz="4400" dirty="0">
                <a:solidFill>
                  <a:srgbClr val="FFD243"/>
                </a:solidFill>
                <a:latin typeface="Josefin Sans" pitchFamily="2" charset="0"/>
                <a:ea typeface="Calibri" panose="020F0502020204030204" pitchFamily="34" charset="0"/>
                <a:cs typeface="Amatic SC" panose="00000500000000000000" pitchFamily="2" charset="-79"/>
              </a:rPr>
              <a:t>Μια μελέτη περίπτωσης- DARN</a:t>
            </a:r>
            <a:endParaRPr lang="en-US" sz="1800" dirty="0">
              <a:latin typeface="Josefin Sans" pitchFamily="2" charset="0"/>
              <a:cs typeface="Amatic SC" panose="00000500000000000000" pitchFamily="2" charset="-79"/>
            </a:endParaRPr>
          </a:p>
        </p:txBody>
      </p:sp>
      <p:pic>
        <p:nvPicPr>
          <p:cNvPr id="5" name="Picture 4" descr="What does a Support Worker do? - Precious Homes">
            <a:extLst>
              <a:ext uri="{FF2B5EF4-FFF2-40B4-BE49-F238E27FC236}">
                <a16:creationId xmlns:a16="http://schemas.microsoft.com/office/drawing/2014/main" id="{39478963-7201-4443-68BC-FF054D86B0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0" y="1453860"/>
            <a:ext cx="2485390" cy="1975140"/>
          </a:xfrm>
          <a:prstGeom prst="rect">
            <a:avLst/>
          </a:prstGeom>
          <a:noFill/>
          <a:ln>
            <a:noFill/>
          </a:ln>
          <a:effectLst>
            <a:outerShdw blurRad="50800" dist="50800" dir="5400000" algn="ctr" rotWithShape="0">
              <a:srgbClr val="FFC000"/>
            </a:outerShdw>
            <a:softEdge rad="127000"/>
          </a:effectLst>
        </p:spPr>
      </p:pic>
      <p:sp>
        <p:nvSpPr>
          <p:cNvPr id="6" name="Rectangle: Rounded Corners 5">
            <a:extLst>
              <a:ext uri="{FF2B5EF4-FFF2-40B4-BE49-F238E27FC236}">
                <a16:creationId xmlns:a16="http://schemas.microsoft.com/office/drawing/2014/main" id="{73662CF2-EBEF-059A-2AD9-DD8FD6C33673}"/>
              </a:ext>
            </a:extLst>
          </p:cNvPr>
          <p:cNvSpPr/>
          <p:nvPr/>
        </p:nvSpPr>
        <p:spPr>
          <a:xfrm>
            <a:off x="8890000" y="4203699"/>
            <a:ext cx="2485390" cy="1642005"/>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22225">
            <a:solidFill>
              <a:schemeClr val="tx1"/>
            </a:solidFill>
            <a:prstDash val="sysDash"/>
          </a:ln>
          <a:effectLst>
            <a:outerShdw blurRad="50800" dist="50800" dir="5400000" algn="ctr" rotWithShape="0">
              <a:srgbClr val="FFC000"/>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l" sz="110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1716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411392"/>
            <a:ext cx="7500303" cy="4771789"/>
          </a:xfrm>
        </p:spPr>
        <p:txBody>
          <a:bodyPr>
            <a:normAutofit/>
          </a:bodyPr>
          <a:lstStyle/>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82601"/>
            <a:ext cx="10382048" cy="1123809"/>
          </a:xfrm>
        </p:spPr>
        <p:txBody>
          <a:bodyPr/>
          <a:lstStyle/>
          <a:p>
            <a:pPr algn="ctr"/>
            <a:r>
              <a:rPr lang="el" sz="2400" dirty="0">
                <a:solidFill>
                  <a:srgbClr val="FFD243"/>
                </a:solidFill>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Άλλα ονόματα που χρησιμοποιούνται για να περιγράψουν έναν εργαζόμενο συνδέσμου στα κοινωνικά μοντέλα συνταγογράφησης</a:t>
            </a:r>
            <a:r>
              <a:rPr lang="el" sz="2400" b="1" dirty="0">
                <a:solidFill>
                  <a:srgbClr val="FFD243"/>
                </a:solidFill>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      </a:t>
            </a:r>
            <a:endParaRPr lang="en-US" sz="1600" dirty="0">
              <a:effectLst>
                <a:outerShdw blurRad="38100" dist="38100" dir="2700000" algn="tl">
                  <a:srgbClr val="000000">
                    <a:alpha val="43137"/>
                  </a:srgbClr>
                </a:outerShdw>
              </a:effectLst>
              <a:latin typeface="Josefin Sans" pitchFamily="2" charset="0"/>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4" y="1593710"/>
            <a:ext cx="4525100" cy="3295790"/>
          </a:xfrm>
          <a:prstGeom prst="rect">
            <a:avLst/>
          </a:prstGeom>
          <a:effectLst>
            <a:outerShdw blurRad="50800" dist="50800" dir="5400000" algn="ctr" rotWithShape="0">
              <a:srgbClr val="FFC000"/>
            </a:outerShdw>
          </a:effectLst>
        </p:spPr>
      </p:pic>
      <p:pic>
        <p:nvPicPr>
          <p:cNvPr id="5" name="Picture 4" descr="Diagram&#10;&#10;Description automatically generated">
            <a:extLst>
              <a:ext uri="{FF2B5EF4-FFF2-40B4-BE49-F238E27FC236}">
                <a16:creationId xmlns:a16="http://schemas.microsoft.com/office/drawing/2014/main" id="{2A8BBF19-046C-4D9B-9729-02E901CB3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42" y="1606410"/>
            <a:ext cx="7347903" cy="4619726"/>
          </a:xfrm>
          <a:prstGeom prst="rect">
            <a:avLst/>
          </a:prstGeom>
        </p:spPr>
      </p:pic>
    </p:spTree>
    <p:extLst>
      <p:ext uri="{BB962C8B-B14F-4D97-AF65-F5344CB8AC3E}">
        <p14:creationId xmlns:p14="http://schemas.microsoft.com/office/powerpoint/2010/main" val="170538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5" y="1237130"/>
            <a:ext cx="7718578" cy="3402106"/>
          </a:xfrm>
        </p:spPr>
        <p:txBody>
          <a:bodyPr>
            <a:normAutofit/>
          </a:bodyPr>
          <a:lstStyle/>
          <a:p>
            <a:pPr algn="just">
              <a:lnSpc>
                <a:spcPct val="107000"/>
              </a:lnSpc>
              <a:spcAft>
                <a:spcPts val="800"/>
              </a:spcAft>
            </a:pPr>
            <a:r>
              <a:rPr lang="el" sz="1800" b="1" dirty="0">
                <a:solidFill>
                  <a:srgbClr val="FFD24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672" y="1652442"/>
            <a:ext cx="4490430" cy="5374189"/>
          </a:xfrm>
          <a:prstGeom prst="rect">
            <a:avLst/>
          </a:prstGeom>
        </p:spPr>
      </p:pic>
      <p:sp>
        <p:nvSpPr>
          <p:cNvPr id="6" name="TextBox 5">
            <a:extLst>
              <a:ext uri="{FF2B5EF4-FFF2-40B4-BE49-F238E27FC236}">
                <a16:creationId xmlns:a16="http://schemas.microsoft.com/office/drawing/2014/main" id="{26CF3619-F854-E7A2-A5C2-2B9C883C0F67}"/>
              </a:ext>
            </a:extLst>
          </p:cNvPr>
          <p:cNvSpPr txBox="1"/>
          <p:nvPr/>
        </p:nvSpPr>
        <p:spPr>
          <a:xfrm>
            <a:off x="268942" y="1385047"/>
            <a:ext cx="9681882" cy="1904689"/>
          </a:xfrm>
          <a:prstGeom prst="rect">
            <a:avLst/>
          </a:prstGeom>
          <a:noFill/>
        </p:spPr>
        <p:txBody>
          <a:bodyPr wrap="square">
            <a:spAutoFit/>
          </a:bodyPr>
          <a:lstStyle/>
          <a:p>
            <a:pPr algn="just">
              <a:lnSpc>
                <a:spcPct val="150000"/>
              </a:lnSpc>
            </a:pPr>
            <a:r>
              <a:rPr lang="el" sz="1600" b="0" i="0" dirty="0">
                <a:solidFill>
                  <a:srgbClr val="B2B2B2"/>
                </a:solidFill>
                <a:effectLst>
                  <a:outerShdw blurRad="38100" dist="38100" dir="2700000" algn="tl">
                    <a:srgbClr val="000000">
                      <a:alpha val="43137"/>
                    </a:srgbClr>
                  </a:outerShdw>
                </a:effectLst>
                <a:latin typeface="Josefin Sans" pitchFamily="2" charset="0"/>
              </a:rPr>
              <a:t>Αυτό το έργο έχει χρηματοδοτηθεί με την υποστήριξη της Ευρωπαϊκής Επιτροπής. Ο συγγραφέας είναι αποκλειστικά υπεύθυνος για αυτήν τη δημοσίευση (ανακοίνωση) και η Επιτροπή δεν αποδέχεται καμία ευθύνη για οποιαδήποτε χρήση των πληροφοριών που περιέχονται σε αυτήν. Σε συμμόρφωση με το νέο πλαίσιο GDPR, σημειώστε ότι η Συνεργασία θα επεξεργάζεται τα προσωπικά σας δεδομένα μόνο προς το συμφέρον και τον σκοπό του έργου και χωρίς καμία επιφύλαξη των δικαιωμάτων σας.</a:t>
            </a:r>
            <a:endParaRPr lang="en-GB" sz="1600" dirty="0">
              <a:effectLst>
                <a:outerShdw blurRad="38100" dist="38100" dir="2700000" algn="tl">
                  <a:srgbClr val="000000">
                    <a:alpha val="43137"/>
                  </a:srgbClr>
                </a:outerShdw>
              </a:effectLst>
              <a:latin typeface="Josefin Sans" pitchFamily="2" charset="0"/>
            </a:endParaRPr>
          </a:p>
        </p:txBody>
      </p:sp>
      <p:pic>
        <p:nvPicPr>
          <p:cNvPr id="1026" name="Picture 2">
            <a:extLst>
              <a:ext uri="{FF2B5EF4-FFF2-40B4-BE49-F238E27FC236}">
                <a16:creationId xmlns:a16="http://schemas.microsoft.com/office/drawing/2014/main" id="{411DB4F6-2AAB-0580-F957-9AAFFDA46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35" y="268618"/>
            <a:ext cx="4980674" cy="82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67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44322" y="850406"/>
            <a:ext cx="11290292" cy="6262369"/>
          </a:xfrm>
        </p:spPr>
        <p:txBody>
          <a:bodyPr numCol="2">
            <a:noAutofit/>
          </a:bodyPr>
          <a:lstStyle/>
          <a:p>
            <a:pPr>
              <a:lnSpc>
                <a:spcPct val="170000"/>
              </a:lnSpc>
              <a:spcAft>
                <a:spcPts val="800"/>
              </a:spcAft>
            </a:pPr>
            <a:r>
              <a:rPr lang="el" sz="1400" b="1" dirty="0">
                <a:solidFill>
                  <a:srgbClr val="FFC000"/>
                </a:solidFill>
                <a:effectLst/>
                <a:latin typeface="Josefin Sans" pitchFamily="2" charset="0"/>
                <a:ea typeface="Calibri" panose="020F0502020204030204" pitchFamily="34" charset="0"/>
                <a:cs typeface="Calibri" panose="020F0502020204030204" pitchFamily="34" charset="0"/>
              </a:rPr>
              <a:t> ερώτηση 1</a:t>
            </a:r>
          </a:p>
          <a:p>
            <a:pPr>
              <a:lnSpc>
                <a:spcPct val="170000"/>
              </a:lnSpc>
              <a:spcAft>
                <a:spcPts val="800"/>
              </a:spcAft>
            </a:pPr>
            <a:r>
              <a:rPr lang="el" sz="1400" b="1" dirty="0">
                <a:latin typeface="Josefin Sans" pitchFamily="2" charset="0"/>
                <a:ea typeface="Calibri" panose="020F0502020204030204" pitchFamily="34" charset="0"/>
              </a:rPr>
              <a:t>Λειτουργούν πραγματικά τα προγράμματα κοινωνικής συνταγογράφησης;</a:t>
            </a:r>
          </a:p>
          <a:p>
            <a:pPr>
              <a:lnSpc>
                <a:spcPct val="170000"/>
              </a:lnSpc>
              <a:spcAft>
                <a:spcPts val="800"/>
              </a:spcAft>
            </a:pPr>
            <a:r>
              <a:rPr lang="el" sz="1400" dirty="0">
                <a:latin typeface="Josefin Sans" pitchFamily="2" charset="0"/>
                <a:ea typeface="Calibri" panose="020F0502020204030204" pitchFamily="34" charset="0"/>
              </a:rPr>
              <a:t>Μπορεί να είναι δύσκολο να μετρηθεί η οικονομική εξοικονόμηση για τις υπηρεσίες υγείας, αλλά υπάρχει ένας αυξανόμενος όγκος στοιχείων που επιβεβαιώνουν ότι πρόκειται για μια πρωτοβουλία εξοικονόμησης κόστους. Το </a:t>
            </a:r>
            <a:r>
              <a:rPr lang="el-GR" sz="1400" dirty="0">
                <a:latin typeface="Josefin Sans" pitchFamily="2" charset="0"/>
                <a:ea typeface="Calibri" panose="020F0502020204030204" pitchFamily="34" charset="0"/>
              </a:rPr>
              <a:t>ΕΣΥ</a:t>
            </a:r>
            <a:r>
              <a:rPr lang="el" sz="1400" dirty="0">
                <a:latin typeface="Josefin Sans" pitchFamily="2" charset="0"/>
                <a:ea typeface="Calibri" panose="020F0502020204030204" pitchFamily="34" charset="0"/>
              </a:rPr>
              <a:t> ανέφερε ότι αντιμετωπίζουν μειωμένη πίεση με λιγότερες παρουσίες γενικών παθολόγων, μικρότερες παραμονές στο νοσοκομείο, λιγότερα παράπονα και μειωμένα αιτήματα για μακροχρόνια φαρμακευτική αγωγή</a:t>
            </a: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nSpc>
                <a:spcPct val="170000"/>
              </a:lnSpc>
            </a:pPr>
            <a:r>
              <a:rPr lang="el" sz="1400" b="1" dirty="0">
                <a:solidFill>
                  <a:srgbClr val="FFC000"/>
                </a:solidFill>
                <a:latin typeface="Josefin Sans" pitchFamily="2" charset="0"/>
                <a:ea typeface="Calibri" panose="020F0502020204030204" pitchFamily="34" charset="0"/>
                <a:cs typeface="Calibri" panose="020F0502020204030204" pitchFamily="34" charset="0"/>
              </a:rPr>
              <a:t>Ερώτηση 2</a:t>
            </a:r>
          </a:p>
          <a:p>
            <a:pPr>
              <a:lnSpc>
                <a:spcPct val="170000"/>
              </a:lnSpc>
            </a:pPr>
            <a:r>
              <a:rPr lang="el" sz="1400" b="1" dirty="0">
                <a:latin typeface="Josefin Sans" pitchFamily="2" charset="0"/>
                <a:ea typeface="Calibri" panose="020F0502020204030204" pitchFamily="34" charset="0"/>
                <a:cs typeface="Calibri" panose="020F0502020204030204" pitchFamily="34" charset="0"/>
              </a:rPr>
              <a:t>Τι γίνεται αν δεν υπάρχουν σχετικές ομάδες στην περιοχή;</a:t>
            </a:r>
          </a:p>
          <a:p>
            <a:pPr>
              <a:lnSpc>
                <a:spcPct val="170000"/>
              </a:lnSpc>
            </a:pPr>
            <a:r>
              <a:rPr lang="el" sz="1400" dirty="0">
                <a:effectLst/>
                <a:latin typeface="Josefin Sans" pitchFamily="2" charset="0"/>
                <a:ea typeface="Calibri" panose="020F0502020204030204" pitchFamily="34" charset="0"/>
                <a:cs typeface="Calibri" panose="020F0502020204030204" pitchFamily="34" charset="0"/>
              </a:rPr>
              <a:t>Ένας εργαζόμενος με συνδέσμους θα δει από πρώτο χέρι τυχόν κενά στην παροχή της κοινότητας και θα παίξει δημιουργικό ρόλο στην ανάπτυξη της δημιουργίας ομαδικών δραστηριοτήτων προσαρμοσμένων στις ανάγκες του ατόμου. Ο εργαζόμενος σύνδεσης θα συνδεθεί με τους διάφορους κόμβους που φιλοξενούν οργανώσεις-μέλη που μπορούν να παρέχουν τις κοινωνικές συνταγές. Αυτές οι οργανώσεις-μέλη θα προέρχονται από τον κοινοτικό, τον εθελοντικό και τον κοινωνικό τομέα των επιχειρήσεων καθώς και από ΜΚΟ. Όπως αναφέρθηκε προηγουμένως, το «Compendium of Social Prescribing Community Care Projects» περιγράφει 35 ευρωπαϊκές περιπτωσιολογικές μελέτες κοινωνικής συνταγογράφησης. Η πλειοψηφία των περιπτωσιολογικών μελετών περιγράφει επίσης προτάσεις για την αναπαραγωγή των υπηρεσιών τους.</a:t>
            </a:r>
          </a:p>
          <a:p>
            <a:pPr>
              <a:lnSpc>
                <a:spcPct val="170000"/>
              </a:lnSpc>
              <a:spcAft>
                <a:spcPts val="800"/>
              </a:spcAft>
            </a:pPr>
            <a:endParaRPr lang="en-GB" sz="1200" b="1" dirty="0">
              <a:effectLst/>
              <a:latin typeface="Josefin Sans" pitchFamily="2" charset="0"/>
              <a:ea typeface="Calibri" panose="020F0502020204030204" pitchFamily="34" charset="0"/>
              <a:cs typeface="Calibri" panose="020F0502020204030204" pitchFamily="34" charset="0"/>
            </a:endParaRPr>
          </a:p>
          <a:p>
            <a:pPr>
              <a:lnSpc>
                <a:spcPct val="170000"/>
              </a:lnSpc>
            </a:pPr>
            <a:endParaRPr lang="en-GB" sz="1200" b="1" dirty="0">
              <a:latin typeface="Josefin Sans" pitchFamily="2" charset="0"/>
              <a:ea typeface="Calibri" panose="020F0502020204030204" pitchFamily="34" charset="0"/>
            </a:endParaRPr>
          </a:p>
          <a:p>
            <a:pPr>
              <a:lnSpc>
                <a:spcPct val="170000"/>
              </a:lnSpc>
            </a:pPr>
            <a:r>
              <a:rPr lang="el" sz="1200" dirty="0">
                <a:latin typeface="Josefin Sans" pitchFamily="2" charset="0"/>
                <a:ea typeface="Calibri" panose="020F0502020204030204" pitchFamily="34" charset="0"/>
              </a:rPr>
              <a:t>.</a:t>
            </a:r>
            <a:endParaRPr lang="en-GB" sz="12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201210" y="208281"/>
            <a:ext cx="9523066" cy="774700"/>
          </a:xfrm>
        </p:spPr>
        <p:txBody>
          <a:bodyPr/>
          <a:lstStyle/>
          <a:p>
            <a:pPr algn="ctr"/>
            <a:r>
              <a:rPr lang="el" sz="3200" dirty="0">
                <a:solidFill>
                  <a:srgbClr val="FFD243"/>
                </a:solidFill>
                <a:latin typeface="Josefin Sans" pitchFamily="2" charset="0"/>
                <a:ea typeface="Calibri" panose="020F0502020204030204" pitchFamily="34" charset="0"/>
                <a:cs typeface="Amatic SC" panose="00000500000000000000" pitchFamily="2" charset="-79"/>
              </a:rPr>
              <a:t>Μερικές ερωτήσεις που μπορεί να έχετε</a:t>
            </a:r>
            <a:endParaRPr lang="en-US" sz="1200" dirty="0">
              <a:latin typeface="Josefin Sans" pitchFamily="2" charset="0"/>
              <a:cs typeface="Amatic SC" panose="00000500000000000000" pitchFamily="2" charset="-79"/>
            </a:endParaRPr>
          </a:p>
        </p:txBody>
      </p:sp>
      <p:pic>
        <p:nvPicPr>
          <p:cNvPr id="6" name="Picture 5" descr="A picture containing text, vector graphics&#10;&#10;Description automatically generated">
            <a:extLst>
              <a:ext uri="{FF2B5EF4-FFF2-40B4-BE49-F238E27FC236}">
                <a16:creationId xmlns:a16="http://schemas.microsoft.com/office/drawing/2014/main" id="{D1CEF9B7-5C47-4C15-0EB0-F34D4DEBD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961" y="4571508"/>
            <a:ext cx="2817219" cy="2286492"/>
          </a:xfrm>
          <a:prstGeom prst="rect">
            <a:avLst/>
          </a:prstGeom>
          <a:effectLst>
            <a:outerShdw blurRad="50800" dist="50800" dir="5400000" algn="ctr" rotWithShape="0">
              <a:srgbClr val="FFC000"/>
            </a:outerShdw>
          </a:effectLst>
        </p:spPr>
      </p:pic>
    </p:spTree>
    <p:extLst>
      <p:ext uri="{BB962C8B-B14F-4D97-AF65-F5344CB8AC3E}">
        <p14:creationId xmlns:p14="http://schemas.microsoft.com/office/powerpoint/2010/main" val="186927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999479"/>
            <a:ext cx="10739958" cy="5586470"/>
          </a:xfrm>
        </p:spPr>
        <p:txBody>
          <a:bodyPr numCol="2">
            <a:noAutofit/>
          </a:bodyPr>
          <a:lstStyle/>
          <a:p>
            <a:pPr>
              <a:lnSpc>
                <a:spcPct val="150000"/>
              </a:lnSpc>
              <a:spcAft>
                <a:spcPts val="800"/>
              </a:spcAft>
            </a:pPr>
            <a:r>
              <a:rPr lang="el" sz="1200" b="1" dirty="0">
                <a:effectLst/>
                <a:latin typeface="Josefin Sans" pitchFamily="2" charset="0"/>
                <a:ea typeface="Calibri" panose="020F0502020204030204" pitchFamily="34" charset="0"/>
                <a:cs typeface="Calibri" panose="020F0502020204030204" pitchFamily="34" charset="0"/>
              </a:rPr>
              <a:t>Ποιο είναι το μέλλον για τα προγράμματα κοινωνικής συνταγογράφησης;</a:t>
            </a:r>
            <a:endParaRPr lang="en-GB" sz="1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l" sz="1200" dirty="0">
                <a:effectLst/>
                <a:latin typeface="Josefin Sans" pitchFamily="2" charset="0"/>
                <a:ea typeface="Calibri" panose="020F0502020204030204" pitchFamily="34" charset="0"/>
                <a:cs typeface="Calibri" panose="020F0502020204030204" pitchFamily="34" charset="0"/>
              </a:rPr>
              <a:t>Καθώς αναπτύσσεται το σύστημα κοινωνικής συνταγογράφησης, θα είναι ευκολότερο να εντοπιστούν κενά στις υπηρεσίες και τους πόρους. Οι ακόλουθες δραστηριότητες θα βοηθήσουν στη συνεχή ανάπτυξη του προγράμματος και θα ενσωματώσουν μοντέλα εργασίας βέλτιστων πρακτικών:</a:t>
            </a:r>
            <a:endParaRPr lang="en-GB" sz="12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70000"/>
              </a:lnSpc>
              <a:buFont typeface="Symbol" panose="05050102010706020507" pitchFamily="18" charset="2"/>
              <a:buChar char=""/>
            </a:pPr>
            <a:endParaRPr lang="en-GB" sz="1200" dirty="0">
              <a:effectLst/>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2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200" dirty="0">
              <a:effectLst/>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2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200" dirty="0">
              <a:effectLst/>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200" dirty="0">
              <a:latin typeface="Josefin Sans" pitchFamily="2" charset="0"/>
              <a:ea typeface="Times New Roman" panose="02020603050405020304" pitchFamily="18" charset="0"/>
            </a:endParaRPr>
          </a:p>
          <a:p>
            <a:pPr lvl="0">
              <a:lnSpc>
                <a:spcPct val="170000"/>
              </a:lnSpc>
            </a:pPr>
            <a:endParaRPr lang="en-GB" sz="12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r>
              <a:rPr lang="el" sz="1200" dirty="0">
                <a:effectLst/>
                <a:latin typeface="Josefin Sans" pitchFamily="2" charset="0"/>
                <a:ea typeface="Times New Roman" panose="02020603050405020304" pitchFamily="18" charset="0"/>
              </a:rPr>
              <a:t>Αξιολόγηση και αξιολόγηση με τακτική ανάλυση δεδομένων σε καθορισμένα χρονικά σημεία, π.χ. τακτική παρακολούθηση - περίπου κάθε έξι μήνες.</a:t>
            </a:r>
            <a:endParaRPr lang="en-GB" sz="1200" dirty="0">
              <a:latin typeface="Josefin Sans" pitchFamily="2" charset="0"/>
              <a:ea typeface="Times New Roman" panose="02020603050405020304" pitchFamily="18" charset="0"/>
            </a:endParaRPr>
          </a:p>
          <a:p>
            <a:pPr marL="342900" indent="-342900">
              <a:lnSpc>
                <a:spcPct val="170000"/>
              </a:lnSpc>
              <a:buFont typeface="Symbol" panose="05050102010706020507" pitchFamily="18" charset="2"/>
              <a:buChar char=""/>
            </a:pPr>
            <a:r>
              <a:rPr lang="el" sz="1200" dirty="0">
                <a:effectLst/>
                <a:latin typeface="Josefin Sans" pitchFamily="2" charset="0"/>
                <a:ea typeface="Times New Roman" panose="02020603050405020304" pitchFamily="18" charset="0"/>
              </a:rPr>
              <a:t>Ανοίξτε και συνεχείς συζητήσεις για την αξιολόγηση και την αναθεώρηση του συμφωνηθέντος μοντέλου και διασφαλίστε ότι ταιριάζει καλά με τις υπάρχουσες </a:t>
            </a:r>
            <a:r>
              <a:rPr lang="el" sz="1200" dirty="0">
                <a:latin typeface="Josefin Sans" pitchFamily="2" charset="0"/>
                <a:ea typeface="Times New Roman" panose="02020603050405020304" pitchFamily="18" charset="0"/>
              </a:rPr>
              <a:t>παροχές και ομάδες στην περιοχή.</a:t>
            </a:r>
            <a:endParaRPr lang="en-GB" sz="1200" dirty="0">
              <a:effectLst/>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r>
              <a:rPr lang="el" sz="1200" dirty="0">
                <a:effectLst/>
                <a:latin typeface="Josefin Sans" pitchFamily="2" charset="0"/>
                <a:ea typeface="Times New Roman" panose="02020603050405020304" pitchFamily="18" charset="0"/>
              </a:rPr>
              <a:t>Κατανομή κατάλληλων πόρων για τη μέτρηση των επιπτώσεων.</a:t>
            </a:r>
          </a:p>
          <a:p>
            <a:pPr marL="342900" lvl="0" indent="-342900">
              <a:lnSpc>
                <a:spcPct val="170000"/>
              </a:lnSpc>
              <a:buFont typeface="Symbol" panose="05050102010706020507" pitchFamily="18" charset="2"/>
              <a:buChar char=""/>
            </a:pPr>
            <a:r>
              <a:rPr lang="el" sz="1200" dirty="0">
                <a:effectLst/>
                <a:latin typeface="Josefin Sans" pitchFamily="2" charset="0"/>
                <a:ea typeface="Times New Roman" panose="02020603050405020304" pitchFamily="18" charset="0"/>
              </a:rPr>
              <a:t>Αξιολογήστε τις προσδοκίες, τις αξίες και τους αντιληπτούς στόχους όλων των ενδιαφερομένων, όντας ρεαλιστές και ξεκάθαροι ως προς τα βασικά αποτελέσματα.</a:t>
            </a:r>
          </a:p>
          <a:p>
            <a:pPr marL="342900" lvl="0" indent="-342900">
              <a:lnSpc>
                <a:spcPct val="170000"/>
              </a:lnSpc>
              <a:buFont typeface="Symbol" panose="05050102010706020507" pitchFamily="18" charset="2"/>
              <a:buChar char=""/>
            </a:pPr>
            <a:r>
              <a:rPr lang="el" sz="1200" dirty="0">
                <a:effectLst/>
                <a:latin typeface="Josefin Sans" pitchFamily="2" charset="0"/>
                <a:ea typeface="Times New Roman" panose="02020603050405020304" pitchFamily="18" charset="0"/>
              </a:rPr>
              <a:t>Διατήρηση του απορρήτου κατά τη σύνδεση των αρχείων ασθενών με διάφορες εθελοντικές, κοινοτικές και επιχειρηματικές ομάδες και υπηρεσίες. Τα δεδομένα δεν πρέπει να χρησιμοποιούνται για σκοπούς άλλους εκτός από το εσωτερικό πλαίσιο και πρέπει να δοθεί ενημερωμένη συγκατάθεση.</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152399"/>
            <a:ext cx="9523066" cy="685802"/>
          </a:xfrm>
        </p:spPr>
        <p:txBody>
          <a:bodyPr/>
          <a:lstStyle/>
          <a:p>
            <a:pPr algn="ctr"/>
            <a:r>
              <a:rPr lang="el" dirty="0">
                <a:solidFill>
                  <a:srgbClr val="FFD243"/>
                </a:solidFill>
                <a:latin typeface="Josefin Sans" pitchFamily="2" charset="0"/>
                <a:ea typeface="Calibri" panose="020F0502020204030204" pitchFamily="34" charset="0"/>
                <a:cs typeface="Amatic SC" panose="00000500000000000000" pitchFamily="2" charset="-79"/>
              </a:rPr>
              <a:t>      </a:t>
            </a:r>
            <a:r>
              <a:rPr lang="el" b="1" dirty="0">
                <a:solidFill>
                  <a:srgbClr val="FFD243"/>
                </a:solidFill>
                <a:effectLst/>
                <a:latin typeface="Josefin Sans" pitchFamily="2" charset="0"/>
                <a:ea typeface="Calibri" panose="020F0502020204030204" pitchFamily="34" charset="0"/>
                <a:cs typeface="Amatic SC" panose="00000500000000000000" pitchFamily="2" charset="-79"/>
              </a:rPr>
              <a:t>σχέδια για το μέλλον</a:t>
            </a:r>
            <a:endParaRPr lang="en-US" sz="2400" dirty="0">
              <a:latin typeface="Josefin Sans" pitchFamily="2" charset="0"/>
              <a:cs typeface="Amatic SC" panose="00000500000000000000" pitchFamily="2" charset="-79"/>
            </a:endParaRPr>
          </a:p>
        </p:txBody>
      </p:sp>
      <p:pic>
        <p:nvPicPr>
          <p:cNvPr id="7" name="Picture 6">
            <a:extLst>
              <a:ext uri="{FF2B5EF4-FFF2-40B4-BE49-F238E27FC236}">
                <a16:creationId xmlns:a16="http://schemas.microsoft.com/office/drawing/2014/main" id="{0CD01B24-6B03-0D40-D836-7E7FB9680E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3719202"/>
            <a:ext cx="2984500" cy="2300597"/>
          </a:xfrm>
          <a:prstGeom prst="rect">
            <a:avLst/>
          </a:prstGeom>
          <a:noFill/>
          <a:ln>
            <a:noFill/>
          </a:ln>
        </p:spPr>
      </p:pic>
    </p:spTree>
    <p:extLst>
      <p:ext uri="{BB962C8B-B14F-4D97-AF65-F5344CB8AC3E}">
        <p14:creationId xmlns:p14="http://schemas.microsoft.com/office/powerpoint/2010/main" val="1680054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411392"/>
            <a:ext cx="8367598" cy="5004648"/>
          </a:xfrm>
        </p:spPr>
        <p:txBody>
          <a:bodyPr numCol="2">
            <a:normAutofit fontScale="47500" lnSpcReduction="20000"/>
          </a:bodyPr>
          <a:lstStyle/>
          <a:p>
            <a:pPr marL="342900" indent="-342900">
              <a:lnSpc>
                <a:spcPct val="150000"/>
              </a:lnSpc>
              <a:spcAft>
                <a:spcPts val="800"/>
              </a:spcAft>
              <a:buFont typeface="Arial" panose="020B0604020202020204" pitchFamily="34" charset="0"/>
              <a:buChar char="•"/>
            </a:pPr>
            <a:r>
              <a:rPr lang="el" sz="2500" dirty="0">
                <a:effectLst/>
                <a:latin typeface="Josefin Sans" pitchFamily="2" charset="0"/>
                <a:ea typeface="Calibri" panose="020F0502020204030204" pitchFamily="34" charset="0"/>
              </a:rPr>
              <a:t>Καθώς η έρευνα βρίσκεται ακόμη στα αρχικά στάδια, τα αποτελέσματα δεν μπορούν να αποδειχθούν πλήρως ή να ποσοτικοποιηθούν, υποδηλώνει ότι η κοινωνική συνταγογράφηση συνεχίζει να αυξάνεται σε εύρος και κλίμακα σε ολόκληρο το Ηνωμένο Βασίλειο. </a:t>
            </a:r>
            <a:r>
              <a:rPr lang="el" sz="2500" kern="1200" dirty="0">
                <a:effectLst/>
                <a:latin typeface="Josefin Sans" pitchFamily="2" charset="0"/>
              </a:rPr>
              <a:t>Η πρόκληση είναι να παραδοθεί η ιδέα σε άλλους τομείς </a:t>
            </a:r>
            <a:r>
              <a:rPr lang="el" sz="2500" dirty="0">
                <a:effectLst/>
                <a:latin typeface="Josefin Sans" pitchFamily="2" charset="0"/>
                <a:ea typeface="Calibri" panose="020F0502020204030204" pitchFamily="34" charset="0"/>
              </a:rPr>
              <a:t>.</a:t>
            </a:r>
          </a:p>
          <a:p>
            <a:pPr marL="285750" indent="-285750">
              <a:lnSpc>
                <a:spcPct val="150000"/>
              </a:lnSpc>
              <a:spcAft>
                <a:spcPts val="800"/>
              </a:spcAft>
              <a:buFont typeface="Courier New" panose="02070309020205020404" pitchFamily="49" charset="0"/>
              <a:buChar char="o"/>
            </a:pPr>
            <a:r>
              <a:rPr lang="el" sz="2500" dirty="0">
                <a:effectLst/>
                <a:latin typeface="Josefin Sans" pitchFamily="2" charset="0"/>
                <a:ea typeface="Calibri" panose="020F0502020204030204" pitchFamily="34" charset="0"/>
              </a:rPr>
              <a:t>Ωστόσο, οι απαιτήσεις κατά τη διάρκεια της πανδημίας Covid </a:t>
            </a:r>
            <a:r>
              <a:rPr lang="el" sz="2500" dirty="0">
                <a:latin typeface="Josefin Sans" pitchFamily="2" charset="0"/>
                <a:ea typeface="Calibri" panose="020F0502020204030204" pitchFamily="34" charset="0"/>
              </a:rPr>
              <a:t>αφήνουν τις υπηρεσίες υγείας </a:t>
            </a:r>
            <a:r>
              <a:rPr lang="el" sz="2500" dirty="0">
                <a:effectLst/>
                <a:latin typeface="Josefin Sans" pitchFamily="2" charset="0"/>
                <a:ea typeface="Calibri" panose="020F0502020204030204" pitchFamily="34" charset="0"/>
              </a:rPr>
              <a:t>πολύ τεντωμένες. </a:t>
            </a:r>
            <a:r>
              <a:rPr lang="el" sz="2500" dirty="0">
                <a:latin typeface="Josefin Sans" pitchFamily="2" charset="0"/>
                <a:ea typeface="Calibri" panose="020F0502020204030204" pitchFamily="34" charset="0"/>
              </a:rPr>
              <a:t>Επιπλέον, οι </a:t>
            </a:r>
            <a:r>
              <a:rPr lang="el" sz="2500" dirty="0">
                <a:effectLst/>
                <a:latin typeface="Josefin Sans" pitchFamily="2" charset="0"/>
                <a:ea typeface="Calibri" panose="020F0502020204030204" pitchFamily="34" charset="0"/>
              </a:rPr>
              <a:t>συνέπειες </a:t>
            </a:r>
            <a:r>
              <a:rPr lang="el" sz="2500" dirty="0">
                <a:solidFill>
                  <a:srgbClr val="000000"/>
                </a:solidFill>
                <a:effectLst/>
                <a:latin typeface="Josefin Sans" pitchFamily="2" charset="0"/>
                <a:ea typeface="Calibri" panose="020F0502020204030204" pitchFamily="34" charset="0"/>
              </a:rPr>
              <a:t>από τις καταστάσεις καραντίνας υποδηλώνουν ότι υπάρχουν μακροχρόνιες επιπτώσεις στην ψυχική υγεία.</a:t>
            </a:r>
          </a:p>
          <a:p>
            <a:pPr marL="285750" indent="-285750">
              <a:lnSpc>
                <a:spcPct val="150000"/>
              </a:lnSpc>
              <a:spcAft>
                <a:spcPts val="800"/>
              </a:spcAft>
              <a:buFont typeface="Courier New" panose="02070309020205020404" pitchFamily="49" charset="0"/>
              <a:buChar char="o"/>
            </a:pPr>
            <a:r>
              <a:rPr lang="el" sz="2500" dirty="0">
                <a:effectLst/>
                <a:latin typeface="Josefin Sans" pitchFamily="2" charset="0"/>
                <a:ea typeface="Calibri" panose="020F0502020204030204" pitchFamily="34" charset="0"/>
              </a:rPr>
              <a:t>Η χρηματοδότηση είναι επίσης μια διαρκής πρόκληση. Πολλοί από αυτούς τους οργανισμούς υποχρηματοδοτούνται εδώ και πολύ καιρό σε κοινότητες και τώρα βρίσκονται υπό πρόσθετη πίεση ως αποτέλεσμα του Covid-19 και της παγκόσμιας οικονομικής κρίσης.</a:t>
            </a:r>
          </a:p>
          <a:p>
            <a:pPr marL="285750" indent="-285750">
              <a:lnSpc>
                <a:spcPct val="150000"/>
              </a:lnSpc>
              <a:spcAft>
                <a:spcPts val="800"/>
              </a:spcAft>
              <a:buFont typeface="Courier New" panose="02070309020205020404" pitchFamily="49" charset="0"/>
              <a:buChar char="o"/>
            </a:pPr>
            <a:r>
              <a:rPr lang="el" sz="2500" dirty="0">
                <a:effectLst/>
                <a:latin typeface="Josefin Sans" pitchFamily="2" charset="0"/>
                <a:ea typeface="Calibri" panose="020F0502020204030204" pitchFamily="34" charset="0"/>
              </a:rPr>
              <a:t>Η επιτυχία της κοινωνικής συνταγογράφησης δεν μπορεί να κριθεί αποκλειστικά με βάση την εξοικονόμηση κόστους ή τα κλινικά αποτελέσματα, </a:t>
            </a:r>
            <a:r>
              <a:rPr lang="el" sz="2500" dirty="0">
                <a:latin typeface="Josefin Sans" pitchFamily="2" charset="0"/>
                <a:ea typeface="Calibri" panose="020F0502020204030204" pitchFamily="34" charset="0"/>
              </a:rPr>
              <a:t>τελικά είναι ο πρωταρχικός δείκτης που πρέπει να μετρηθεί. Πρόκειται </a:t>
            </a:r>
            <a:r>
              <a:rPr lang="el" sz="2500" dirty="0">
                <a:effectLst/>
                <a:latin typeface="Josefin Sans" pitchFamily="2" charset="0"/>
                <a:ea typeface="Calibri" panose="020F0502020204030204" pitchFamily="34" charset="0"/>
              </a:rPr>
              <a:t>ουσιαστικά για τη βελτίωση της ποιότητας και της ευημερίας των ατόμων, των οικογενειών και των κοινοτήτων τους.</a:t>
            </a:r>
          </a:p>
          <a:p>
            <a:pPr marL="285750" indent="-285750">
              <a:lnSpc>
                <a:spcPct val="150000"/>
              </a:lnSpc>
              <a:spcAft>
                <a:spcPts val="800"/>
              </a:spcAft>
              <a:buFont typeface="Courier New" panose="02070309020205020404" pitchFamily="49" charset="0"/>
              <a:buChar char="o"/>
            </a:pPr>
            <a:r>
              <a:rPr lang="el" sz="2500" dirty="0">
                <a:latin typeface="Josefin Sans" pitchFamily="2" charset="0"/>
                <a:ea typeface="Calibri" panose="020F0502020204030204" pitchFamily="34" charset="0"/>
              </a:rPr>
              <a:t>Αν </a:t>
            </a:r>
            <a:r>
              <a:rPr lang="el" sz="2500" dirty="0">
                <a:effectLst/>
                <a:latin typeface="Josefin Sans" pitchFamily="2" charset="0"/>
                <a:ea typeface="Calibri" panose="020F0502020204030204" pitchFamily="34" charset="0"/>
              </a:rPr>
              <a:t>και τα αποτελέσματα μπορεί να είναι δύσκολο να ποσοτικοποιηθούν, οι διαχρονικές μελέτες θα αξιολογήσουν, με τον καιρό, τον πραγματικό αντίκτυπο και την επιρροή του </a:t>
            </a:r>
            <a:r>
              <a:rPr lang="el" sz="2500" dirty="0">
                <a:latin typeface="Josefin Sans" pitchFamily="2" charset="0"/>
                <a:ea typeface="Calibri" panose="020F0502020204030204" pitchFamily="34" charset="0"/>
              </a:rPr>
              <a:t>.</a:t>
            </a:r>
          </a:p>
          <a:p>
            <a:pPr marL="285750" indent="-285750">
              <a:lnSpc>
                <a:spcPct val="150000"/>
              </a:lnSpc>
              <a:spcAft>
                <a:spcPts val="800"/>
              </a:spcAft>
              <a:buFont typeface="Courier New" panose="02070309020205020404" pitchFamily="49" charset="0"/>
              <a:buChar char="o"/>
            </a:pPr>
            <a:r>
              <a:rPr lang="el" sz="2500" dirty="0">
                <a:effectLst/>
                <a:latin typeface="Josefin Sans" pitchFamily="2" charset="0"/>
                <a:ea typeface="Calibri" panose="020F0502020204030204" pitchFamily="34" charset="0"/>
              </a:rPr>
              <a:t>Η κυβέρνηση και οι ροές χρηματοδότησης είναι ζωτικής σημασίας για τη συνεχιζόμενη επιτυχία της. Η κοινωνική πολιτική και η στρατηγική θα διαδραματίσουν επίσης βασικό ρόλο</a:t>
            </a:r>
          </a:p>
          <a:p>
            <a:pPr marL="285750" indent="-285750">
              <a:lnSpc>
                <a:spcPct val="150000"/>
              </a:lnSpc>
              <a:spcAft>
                <a:spcPts val="800"/>
              </a:spcAft>
              <a:buFont typeface="Courier New" panose="02070309020205020404" pitchFamily="49" charset="0"/>
              <a:buChar char="o"/>
            </a:pPr>
            <a:endParaRPr lang="en-GB" sz="2500" dirty="0">
              <a:effectLst/>
              <a:latin typeface="Josefin Sans" pitchFamily="2" charset="0"/>
              <a:ea typeface="Calibri" panose="020F0502020204030204" pitchFamily="34" charset="0"/>
            </a:endParaRPr>
          </a:p>
          <a:p>
            <a:pP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574073" y="413127"/>
            <a:ext cx="9523066" cy="729873"/>
          </a:xfrm>
        </p:spPr>
        <p:txBody>
          <a:bodyPr/>
          <a:lstStyle/>
          <a:p>
            <a:pPr algn="ctr"/>
            <a:r>
              <a:rPr lang="el" dirty="0">
                <a:solidFill>
                  <a:srgbClr val="FFD243"/>
                </a:solidFill>
                <a:latin typeface="Josefin Sans" pitchFamily="2" charset="0"/>
                <a:ea typeface="Calibri" panose="020F0502020204030204" pitchFamily="34" charset="0"/>
                <a:cs typeface="Amatic SC" panose="00000500000000000000" pitchFamily="2" charset="-79"/>
              </a:rPr>
              <a:t> </a:t>
            </a:r>
            <a:r>
              <a:rPr lang="el" b="1" dirty="0">
                <a:solidFill>
                  <a:srgbClr val="FFD243"/>
                </a:solidFill>
                <a:effectLst/>
                <a:latin typeface="Josefin Sans" pitchFamily="2" charset="0"/>
                <a:ea typeface="Calibri" panose="020F0502020204030204" pitchFamily="34" charset="0"/>
                <a:cs typeface="Amatic SC" panose="00000500000000000000" pitchFamily="2" charset="-79"/>
              </a:rPr>
              <a:t>σχέδια για το μέλλον</a:t>
            </a:r>
            <a:endParaRPr lang="en-US" sz="2400" dirty="0">
              <a:latin typeface="Josefin Sans" pitchFamily="2" charset="0"/>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958" y="2332176"/>
            <a:ext cx="3200400" cy="3952274"/>
          </a:xfrm>
          <a:prstGeom prst="rect">
            <a:avLst/>
          </a:prstGeom>
        </p:spPr>
      </p:pic>
      <p:pic>
        <p:nvPicPr>
          <p:cNvPr id="11" name="Picture 10">
            <a:extLst>
              <a:ext uri="{FF2B5EF4-FFF2-40B4-BE49-F238E27FC236}">
                <a16:creationId xmlns:a16="http://schemas.microsoft.com/office/drawing/2014/main" id="{FF8D200B-1AB8-F7A9-8F4F-661AB1E2C9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60619" y="1143000"/>
            <a:ext cx="1835641" cy="1590073"/>
          </a:xfrm>
          <a:prstGeom prst="rect">
            <a:avLst/>
          </a:prstGeom>
          <a:noFill/>
          <a:ln>
            <a:noFill/>
          </a:ln>
        </p:spPr>
      </p:pic>
    </p:spTree>
    <p:extLst>
      <p:ext uri="{BB962C8B-B14F-4D97-AF65-F5344CB8AC3E}">
        <p14:creationId xmlns:p14="http://schemas.microsoft.com/office/powerpoint/2010/main" val="2737274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541422" y="1249680"/>
            <a:ext cx="11315297" cy="5608320"/>
          </a:xfrm>
        </p:spPr>
        <p:txBody>
          <a:bodyPr numCol="2">
            <a:normAutofit lnSpcReduction="10000"/>
          </a:bodyPr>
          <a:lstStyle/>
          <a:p>
            <a:pPr>
              <a:lnSpc>
                <a:spcPct val="150000"/>
              </a:lnSpc>
              <a:spcAft>
                <a:spcPts val="800"/>
              </a:spcAft>
            </a:pPr>
            <a:r>
              <a:rPr lang="el" sz="1400" dirty="0">
                <a:effectLst/>
                <a:latin typeface="Josefin Sans" pitchFamily="2" charset="0"/>
                <a:ea typeface="Calibri" panose="020F0502020204030204" pitchFamily="34" charset="0"/>
              </a:rPr>
              <a:t>Ας γιορτάσουμε τη μάθησή σας αναπτύσσοντας τον δικό σας ιστό φροντίδας.</a:t>
            </a:r>
            <a:r>
              <a:rPr lang="el" sz="1400" dirty="0">
                <a:latin typeface="Josefin Sans" pitchFamily="2" charset="0"/>
                <a:ea typeface="Calibri" panose="020F0502020204030204" pitchFamily="34" charset="0"/>
                <a:cs typeface="Calibri" panose="020F0502020204030204" pitchFamily="34" charset="0"/>
              </a:rPr>
              <a:t> </a:t>
            </a:r>
          </a:p>
          <a:p>
            <a:pPr>
              <a:lnSpc>
                <a:spcPct val="150000"/>
              </a:lnSpc>
              <a:spcAft>
                <a:spcPts val="800"/>
              </a:spcAft>
            </a:pPr>
            <a:r>
              <a:rPr lang="el" sz="1400" dirty="0">
                <a:latin typeface="Josefin Sans" pitchFamily="2" charset="0"/>
                <a:ea typeface="Calibri" panose="020F0502020204030204" pitchFamily="34" charset="0"/>
                <a:cs typeface="Calibri" panose="020F0502020204030204" pitchFamily="34" charset="0"/>
              </a:rPr>
              <a:t>Λοιπόν τώρα είναι σε σας…</a:t>
            </a:r>
          </a:p>
          <a:p>
            <a:pPr>
              <a:lnSpc>
                <a:spcPct val="150000"/>
              </a:lnSpc>
              <a:spcAft>
                <a:spcPts val="800"/>
              </a:spcAft>
            </a:pPr>
            <a:r>
              <a:rPr lang="el" sz="1400" dirty="0">
                <a:effectLst/>
                <a:latin typeface="Josefin Sans" pitchFamily="2" charset="0"/>
                <a:ea typeface="Calibri" panose="020F0502020204030204" pitchFamily="34" charset="0"/>
                <a:cs typeface="Calibri" panose="020F0502020204030204" pitchFamily="34" charset="0"/>
              </a:rPr>
              <a:t>Για να ενσωματώσετε τις πληροφορίες και τα παραδείγματα που είναι διαθέσιμα σε αυτό το θέμα, το έργο ACTIVATE θα ήθελε να επινοήσετε έναν ιστό φροντίδας για έναν από τους χρήστες των υπηρεσιών σας ή τον οργανισμό σας.</a:t>
            </a:r>
          </a:p>
          <a:p>
            <a:pPr>
              <a:lnSpc>
                <a:spcPct val="150000"/>
              </a:lnSpc>
              <a:spcAft>
                <a:spcPts val="800"/>
              </a:spcAft>
            </a:pPr>
            <a:r>
              <a:rPr lang="el" sz="1400" dirty="0">
                <a:effectLst/>
                <a:latin typeface="Josefin Sans" pitchFamily="2" charset="0"/>
                <a:ea typeface="Calibri" panose="020F0502020204030204" pitchFamily="34" charset="0"/>
                <a:cs typeface="Calibri" panose="020F0502020204030204" pitchFamily="34" charset="0"/>
              </a:rPr>
              <a:t>Μην ανησυχείτε, υπάρχουν πολλά παραδείγματα προς εξερεύνηση στον </a:t>
            </a:r>
            <a:r>
              <a:rPr lang="el" sz="1400" dirty="0">
                <a:latin typeface="Josefin Sans" pitchFamily="2" charset="0"/>
                <a:ea typeface="Calibri" panose="020F0502020204030204" pitchFamily="34" charset="0"/>
                <a:cs typeface="Calibri" panose="020F0502020204030204" pitchFamily="34" charset="0"/>
              </a:rPr>
              <a:t>παρακάτω </a:t>
            </a:r>
            <a:r>
              <a:rPr lang="el" sz="1400" dirty="0">
                <a:effectLst/>
                <a:latin typeface="Josefin Sans" pitchFamily="2" charset="0"/>
                <a:ea typeface="Calibri" panose="020F0502020204030204" pitchFamily="34" charset="0"/>
                <a:cs typeface="Calibri" panose="020F0502020204030204" pitchFamily="34" charset="0"/>
              </a:rPr>
              <a:t>σύνδεσμο για να σας βοηθήσουν σε αυτήν την εργασία.</a:t>
            </a:r>
          </a:p>
          <a:p>
            <a:pPr>
              <a:lnSpc>
                <a:spcPct val="150000"/>
              </a:lnSpc>
              <a:spcAft>
                <a:spcPts val="800"/>
              </a:spcAft>
            </a:pPr>
            <a:r>
              <a:rPr lang="el" sz="1400" u="sng" dirty="0">
                <a:solidFill>
                  <a:srgbClr val="0000FF"/>
                </a:solidFill>
                <a:latin typeface="Josefin Sans" pitchFamily="2" charset="0"/>
                <a:ea typeface="Calibri" panose="020F0502020204030204" pitchFamily="34" charset="0"/>
                <a:cs typeface="Calibri" panose="020F0502020204030204" pitchFamily="34" charset="0"/>
                <a:hlinkClick r:id="rId2"/>
              </a:rPr>
              <a:t>https://www.nationalvoices.org.uk/publications/our-publications/webs-care</a:t>
            </a:r>
            <a:r>
              <a:rPr lang="el" sz="1400" u="sng" dirty="0">
                <a:solidFill>
                  <a:srgbClr val="0000FF"/>
                </a:solidFill>
                <a:latin typeface="Josefin Sans" pitchFamily="2" charset="0"/>
                <a:ea typeface="Calibri" panose="020F0502020204030204" pitchFamily="34" charset="0"/>
                <a:cs typeface="Calibri" panose="020F0502020204030204" pitchFamily="34" charset="0"/>
              </a:rPr>
              <a:t> </a:t>
            </a:r>
            <a:endParaRPr lang="en-GB" sz="14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l" sz="1400" dirty="0">
                <a:latin typeface="Josefin Sans" pitchFamily="2" charset="0"/>
                <a:ea typeface="Calibri" panose="020F0502020204030204" pitchFamily="34" charset="0"/>
                <a:cs typeface="Calibri" panose="020F0502020204030204" pitchFamily="34" charset="0"/>
              </a:rPr>
              <a:t>Ένας από τους συνεργάτες του έργου μας, ο οργανισμός NLDCHP παρουσιάζει επίσης τον δικό του ιστό φροντίδας που καθοδηγείται από την υπηρεσία.</a:t>
            </a:r>
            <a:endParaRPr lang="en-GB" sz="14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2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2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2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2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2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2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2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20040"/>
            <a:ext cx="9523066" cy="929640"/>
          </a:xfrm>
        </p:spPr>
        <p:txBody>
          <a:bodyPr/>
          <a:lstStyle/>
          <a:p>
            <a:pPr algn="ctr"/>
            <a:r>
              <a:rPr lang="el" dirty="0">
                <a:solidFill>
                  <a:srgbClr val="FFD243"/>
                </a:solidFill>
                <a:latin typeface="Josefin Sans" pitchFamily="2" charset="0"/>
                <a:ea typeface="Calibri" panose="020F0502020204030204" pitchFamily="34" charset="0"/>
                <a:cs typeface="Amatic SC" panose="00000500000000000000" pitchFamily="2" charset="-79"/>
              </a:rPr>
              <a:t>Ας γιορτάσουμε τη μάθηση</a:t>
            </a:r>
            <a:endParaRPr lang="en-US" sz="2400" dirty="0">
              <a:latin typeface="Josefin Sans" pitchFamily="2" charset="0"/>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402" y="922866"/>
            <a:ext cx="3231718" cy="3211830"/>
          </a:xfrm>
          <a:prstGeom prst="rect">
            <a:avLst/>
          </a:prstGeom>
        </p:spPr>
      </p:pic>
      <p:pic>
        <p:nvPicPr>
          <p:cNvPr id="6" name="Picture 5">
            <a:extLst>
              <a:ext uri="{FF2B5EF4-FFF2-40B4-BE49-F238E27FC236}">
                <a16:creationId xmlns:a16="http://schemas.microsoft.com/office/drawing/2014/main" id="{59C16800-69E2-F458-9638-383C55226C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00519" y="4355217"/>
            <a:ext cx="1299484" cy="1598703"/>
          </a:xfrm>
          <a:prstGeom prst="rect">
            <a:avLst/>
          </a:prstGeom>
          <a:noFill/>
          <a:ln>
            <a:noFill/>
          </a:ln>
        </p:spPr>
      </p:pic>
    </p:spTree>
    <p:extLst>
      <p:ext uri="{BB962C8B-B14F-4D97-AF65-F5344CB8AC3E}">
        <p14:creationId xmlns:p14="http://schemas.microsoft.com/office/powerpoint/2010/main" val="667743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962461"/>
            <a:ext cx="11198592" cy="5895539"/>
          </a:xfrm>
        </p:spPr>
        <p:txBody>
          <a:bodyPr numCol="2">
            <a:noAutofit/>
          </a:bodyPr>
          <a:lstStyle/>
          <a:p>
            <a:pPr>
              <a:lnSpc>
                <a:spcPct val="170000"/>
              </a:lnSpc>
              <a:spcAft>
                <a:spcPts val="800"/>
              </a:spcAft>
            </a:pPr>
            <a:r>
              <a:rPr lang="el" sz="1400" b="1" dirty="0">
                <a:effectLst/>
                <a:latin typeface="Josefin Sans" pitchFamily="2" charset="0"/>
                <a:ea typeface="Calibri" panose="020F0502020204030204" pitchFamily="34" charset="0"/>
                <a:cs typeface="Calibri" panose="020F0502020204030204" pitchFamily="34" charset="0"/>
              </a:rPr>
              <a:t>New Lodge Duncairn Community Health Partnership</a:t>
            </a:r>
          </a:p>
          <a:p>
            <a:pPr algn="ctr">
              <a:lnSpc>
                <a:spcPct val="170000"/>
              </a:lnSpc>
              <a:spcAft>
                <a:spcPts val="800"/>
              </a:spcAft>
            </a:pPr>
            <a:endParaRPr lang="en-GB" sz="1200" dirty="0">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1200" dirty="0">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l" sz="1200" dirty="0">
                <a:effectLst/>
                <a:latin typeface="Josefin Sans" pitchFamily="2" charset="0"/>
                <a:ea typeface="Calibri" panose="020F0502020204030204" pitchFamily="34" charset="0"/>
                <a:cs typeface="Calibri" panose="020F0502020204030204" pitchFamily="34" charset="0"/>
              </a:rPr>
              <a:t>Το NLDCHP είναι ένα Κέντρο Υγιεινής Διαβίωσης που βρίσκεται στο Βόρειο Μπέλφαστ και η εμπειρία διασφαλίζει ότι το προσωπικό γνωρίζει ότι καθώς οι άνθρωποι περνούν από δύσκολες καταστάσεις με συνεχή προβλήματα υγείας και μερικές φορές η ανάγκη μπορεί να κατακλύσει τη διαθεσιμότητα υπηρεσιών για την αντιμετώπισή τους.</a:t>
            </a:r>
          </a:p>
          <a:p>
            <a:pPr>
              <a:lnSpc>
                <a:spcPct val="170000"/>
              </a:lnSpc>
              <a:spcAft>
                <a:spcPts val="800"/>
              </a:spcAft>
            </a:pPr>
            <a:r>
              <a:rPr lang="el" sz="1200" dirty="0">
                <a:effectLst/>
                <a:latin typeface="Josefin Sans" pitchFamily="2" charset="0"/>
                <a:ea typeface="Calibri" panose="020F0502020204030204" pitchFamily="34" charset="0"/>
                <a:cs typeface="Calibri" panose="020F0502020204030204" pitchFamily="34" charset="0"/>
              </a:rPr>
              <a:t>Επομένως, χρησιμοποιούμε το πρότυπο </a:t>
            </a:r>
            <a:r>
              <a:rPr lang="en-US" sz="1200" dirty="0">
                <a:effectLst/>
                <a:latin typeface="Josefin Sans" pitchFamily="2" charset="0"/>
                <a:ea typeface="Calibri" panose="020F0502020204030204" pitchFamily="34" charset="0"/>
                <a:cs typeface="Calibri" panose="020F0502020204030204" pitchFamily="34" charset="0"/>
              </a:rPr>
              <a:t>“</a:t>
            </a:r>
            <a:r>
              <a:rPr lang="el" sz="1200" dirty="0">
                <a:effectLst/>
                <a:latin typeface="Josefin Sans" pitchFamily="2" charset="0"/>
                <a:ea typeface="Calibri" panose="020F0502020204030204" pitchFamily="34" charset="0"/>
                <a:cs typeface="Calibri" panose="020F0502020204030204" pitchFamily="34" charset="0"/>
              </a:rPr>
              <a:t>web of care</a:t>
            </a:r>
            <a:r>
              <a:rPr lang="en-US" sz="1200" dirty="0">
                <a:effectLst/>
                <a:latin typeface="Josefin Sans" pitchFamily="2" charset="0"/>
                <a:ea typeface="Calibri" panose="020F0502020204030204" pitchFamily="34" charset="0"/>
                <a:cs typeface="Calibri" panose="020F0502020204030204" pitchFamily="34" charset="0"/>
              </a:rPr>
              <a:t>”</a:t>
            </a:r>
            <a:r>
              <a:rPr lang="el" sz="1200" dirty="0">
                <a:effectLst/>
                <a:latin typeface="Josefin Sans" pitchFamily="2" charset="0"/>
                <a:ea typeface="Calibri" panose="020F0502020204030204" pitchFamily="34" charset="0"/>
                <a:cs typeface="Calibri" panose="020F0502020204030204" pitchFamily="34" charset="0"/>
              </a:rPr>
              <a:t> με ευάλωτες οικογένειες για να απεικονίσουμε και να βοηθήσουμε στον εντοπισμό μιας σειράς υπηρεσιών υποστήριξης στην περιοχή τους.</a:t>
            </a:r>
            <a:endParaRPr lang="en-GB" sz="1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l" sz="1200" dirty="0">
                <a:effectLst/>
                <a:latin typeface="Josefin Sans" pitchFamily="2" charset="0"/>
                <a:ea typeface="Calibri" panose="020F0502020204030204" pitchFamily="34" charset="0"/>
                <a:cs typeface="Calibri" panose="020F0502020204030204" pitchFamily="34" charset="0"/>
              </a:rPr>
              <a:t>Αρχικά, μπορείτε να επιλέξετε έναν ασθενή/χρήστη υπηρεσίας με τον οποίο συνεργάζεστε ή ακόμα και να αναπτύξετε έναν ιστό φροντίδας για τον οργανισμό σας. Για κάθε ιστό φροντίδας θα πρέπει να αναφέρετε λεπτομερώς το υπόβαθρο και το πλαίσιο στο οποίο χρησιμοποιείται το μοντέλο. Κατά τη δημιουργία του ιστού φροντίδας για την οικογένεια των υπηρεσιών τους, η NLDCHP εξέτασε:</a:t>
            </a:r>
            <a:endParaRPr lang="en-GB" sz="12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200" dirty="0">
              <a:effectLst/>
              <a:latin typeface="Josefin Sans" pitchFamily="2" charset="0"/>
              <a:ea typeface="Times New Roman" panose="02020603050405020304" pitchFamily="18" charset="0"/>
            </a:endParaRPr>
          </a:p>
          <a:p>
            <a:pPr lvl="0">
              <a:lnSpc>
                <a:spcPct val="170000"/>
              </a:lnSpc>
            </a:pPr>
            <a:endParaRPr lang="en-GB" sz="1200" dirty="0">
              <a:latin typeface="Josefin Sans" pitchFamily="2" charset="0"/>
              <a:ea typeface="Times New Roman" panose="02020603050405020304" pitchFamily="18" charset="0"/>
            </a:endParaRPr>
          </a:p>
          <a:p>
            <a:pPr lvl="0">
              <a:lnSpc>
                <a:spcPct val="170000"/>
              </a:lnSpc>
            </a:pPr>
            <a:endParaRPr lang="en-GB" sz="1200" dirty="0">
              <a:latin typeface="Josefin Sans" pitchFamily="2" charset="0"/>
              <a:ea typeface="Times New Roman" panose="02020603050405020304" pitchFamily="18" charset="0"/>
            </a:endParaRPr>
          </a:p>
          <a:p>
            <a:pPr lvl="0">
              <a:lnSpc>
                <a:spcPct val="170000"/>
              </a:lnSpc>
            </a:pPr>
            <a:endParaRPr lang="en-GB" sz="1200" dirty="0">
              <a:latin typeface="Josefin Sans" pitchFamily="2" charset="0"/>
              <a:ea typeface="Times New Roman" panose="02020603050405020304" pitchFamily="18" charset="0"/>
            </a:endParaRPr>
          </a:p>
          <a:p>
            <a:pPr lvl="0">
              <a:lnSpc>
                <a:spcPct val="170000"/>
              </a:lnSpc>
            </a:pPr>
            <a:endParaRPr lang="en-GB" sz="1200" dirty="0">
              <a:latin typeface="Josefin Sans" pitchFamily="2" charset="0"/>
              <a:ea typeface="Times New Roman" panose="02020603050405020304" pitchFamily="18" charset="0"/>
            </a:endParaRPr>
          </a:p>
          <a:p>
            <a:pPr lvl="0">
              <a:lnSpc>
                <a:spcPct val="170000"/>
              </a:lnSpc>
            </a:pPr>
            <a:endParaRPr lang="en-GB" sz="1200" dirty="0">
              <a:latin typeface="Josefin Sans" pitchFamily="2" charset="0"/>
              <a:ea typeface="Times New Roman" panose="02020603050405020304" pitchFamily="18" charset="0"/>
            </a:endParaRPr>
          </a:p>
          <a:p>
            <a:pPr lvl="0">
              <a:lnSpc>
                <a:spcPct val="170000"/>
              </a:lnSpc>
            </a:pPr>
            <a:endParaRPr lang="en-GB" sz="1200" dirty="0">
              <a:latin typeface="Josefin Sans" pitchFamily="2" charset="0"/>
              <a:ea typeface="Times New Roman" panose="02020603050405020304" pitchFamily="18" charset="0"/>
            </a:endParaRPr>
          </a:p>
          <a:p>
            <a:pPr lvl="0">
              <a:lnSpc>
                <a:spcPct val="170000"/>
              </a:lnSpc>
            </a:pPr>
            <a:endParaRPr lang="en-GB" sz="1200" dirty="0">
              <a:latin typeface="Josefin Sans" pitchFamily="2" charset="0"/>
              <a:ea typeface="Times New Roman" panose="02020603050405020304" pitchFamily="18" charset="0"/>
            </a:endParaRPr>
          </a:p>
          <a:p>
            <a:pPr marL="685800" lvl="0" indent="-685800">
              <a:lnSpc>
                <a:spcPct val="170000"/>
              </a:lnSpc>
              <a:buFont typeface="Courier New" panose="02070309020205020404" pitchFamily="49" charset="0"/>
              <a:buChar char="o"/>
            </a:pPr>
            <a:r>
              <a:rPr lang="el" sz="1200" dirty="0">
                <a:latin typeface="Josefin Sans" pitchFamily="2" charset="0"/>
                <a:ea typeface="Times New Roman" panose="02020603050405020304" pitchFamily="18" charset="0"/>
              </a:rPr>
              <a:t>Η σύνθεση των μελών της οικογένειας, η </a:t>
            </a:r>
            <a:r>
              <a:rPr lang="el" sz="1200" dirty="0">
                <a:effectLst/>
                <a:latin typeface="Josefin Sans" pitchFamily="2" charset="0"/>
                <a:ea typeface="Times New Roman" panose="02020603050405020304" pitchFamily="18" charset="0"/>
              </a:rPr>
              <a:t>τοποθεσία της κληρονομιάς και το περιβάλλον - συγκοινωνιακές συνδέσεις, καταστήματα, εγκαταστάσεις, πάρκα, χώροι πρασίνου.</a:t>
            </a:r>
          </a:p>
          <a:p>
            <a:pPr lvl="0">
              <a:lnSpc>
                <a:spcPct val="170000"/>
              </a:lnSpc>
            </a:pPr>
            <a:r>
              <a:rPr lang="el" sz="1200" dirty="0">
                <a:effectLst/>
                <a:latin typeface="Josefin Sans" pitchFamily="2" charset="0"/>
                <a:ea typeface="Times New Roman" panose="02020603050405020304" pitchFamily="18" charset="0"/>
              </a:rPr>
              <a:t>          </a:t>
            </a:r>
          </a:p>
          <a:p>
            <a:pPr marL="685800" indent="-685800">
              <a:lnSpc>
                <a:spcPct val="170000"/>
              </a:lnSpc>
              <a:buFont typeface="Courier New" panose="02070309020205020404" pitchFamily="49" charset="0"/>
              <a:buChar char="o"/>
            </a:pPr>
            <a:r>
              <a:rPr lang="el" sz="1200" dirty="0">
                <a:effectLst/>
                <a:latin typeface="Josefin Sans" pitchFamily="2" charset="0"/>
                <a:ea typeface="Times New Roman" panose="02020603050405020304" pitchFamily="18" charset="0"/>
              </a:rPr>
              <a:t>Η στεγαστική τους κατάσταση-κοινωνική, ιδιόκτητη ενοικίαση, καλύπτει τις ανάγκες τους; και αναδυόμενα ζητήματα υγείας και κοινωνικής φροντίδας </a:t>
            </a:r>
            <a:r>
              <a:rPr lang="el" sz="1200" dirty="0">
                <a:latin typeface="Josefin Sans" pitchFamily="2" charset="0"/>
                <a:ea typeface="Times New Roman" panose="02020603050405020304" pitchFamily="18" charset="0"/>
              </a:rPr>
              <a:t>. Η κοινότητά τους και τυχόν συστήματα υποστήριξης που μπορεί να διαθέτουν.</a:t>
            </a:r>
          </a:p>
          <a:p>
            <a:pPr marL="685800" indent="-685800">
              <a:lnSpc>
                <a:spcPct val="170000"/>
              </a:lnSpc>
              <a:buFont typeface="Courier New" panose="02070309020205020404" pitchFamily="49" charset="0"/>
              <a:buChar char="o"/>
            </a:pPr>
            <a:r>
              <a:rPr lang="el" sz="1200" dirty="0">
                <a:latin typeface="Josefin Sans" pitchFamily="2" charset="0"/>
                <a:ea typeface="Times New Roman" panose="02020603050405020304" pitchFamily="18" charset="0"/>
              </a:rPr>
              <a:t>Εργασιακή κατάσταση/κύρια πηγή εισοδήματος. </a:t>
            </a:r>
            <a:r>
              <a:rPr lang="el" sz="1200" dirty="0">
                <a:effectLst/>
                <a:latin typeface="Josefin Sans" pitchFamily="2" charset="0"/>
                <a:ea typeface="Calibri" panose="020F0502020204030204" pitchFamily="34" charset="0"/>
                <a:cs typeface="Calibri" panose="020F0502020204030204" pitchFamily="34" charset="0"/>
              </a:rPr>
              <a:t>Αυτές οι βασικές πληροφορίες χρησιμοποιούνται για την ανάπτυξη του ιστού της </a:t>
            </a:r>
            <a:r>
              <a:rPr lang="el" sz="1200" dirty="0">
                <a:latin typeface="Josefin Sans" pitchFamily="2" charset="0"/>
                <a:ea typeface="Calibri" panose="020F0502020204030204" pitchFamily="34" charset="0"/>
                <a:cs typeface="Calibri" panose="020F0502020204030204" pitchFamily="34" charset="0"/>
              </a:rPr>
              <a:t>φροντίδας εξερευνώντας τα διαθέσιμα </a:t>
            </a:r>
            <a:r>
              <a:rPr lang="el" sz="1200" dirty="0">
                <a:effectLst/>
                <a:latin typeface="Josefin Sans" pitchFamily="2" charset="0"/>
                <a:ea typeface="Calibri" panose="020F0502020204030204" pitchFamily="34" charset="0"/>
                <a:cs typeface="Calibri" panose="020F0502020204030204" pitchFamily="34" charset="0"/>
              </a:rPr>
              <a:t>κοινοτικά περιουσιακά στοιχεία/πόρους που θα μπορούσε να έχει ήδη η οικογένεια</a:t>
            </a:r>
            <a:r>
              <a:rPr lang="el" sz="1200" dirty="0">
                <a:latin typeface="Josefin Sans" pitchFamily="2" charset="0"/>
                <a:ea typeface="Calibri" panose="020F0502020204030204" pitchFamily="34" charset="0"/>
                <a:cs typeface="Calibri" panose="020F0502020204030204" pitchFamily="34" charset="0"/>
              </a:rPr>
              <a:t> </a:t>
            </a:r>
            <a:r>
              <a:rPr lang="el" sz="1200" dirty="0">
                <a:effectLst/>
                <a:latin typeface="Josefin Sans" pitchFamily="2" charset="0"/>
                <a:ea typeface="Calibri" panose="020F0502020204030204" pitchFamily="34" charset="0"/>
                <a:cs typeface="Calibri" panose="020F0502020204030204" pitchFamily="34" charset="0"/>
              </a:rPr>
              <a:t>επωφελήθηκε παράλληλα με τις πιο επίσημες νομοθετικές υποστηρίξεις.</a:t>
            </a:r>
            <a:endParaRPr lang="en-GB" sz="12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70000"/>
              </a:lnSpc>
              <a:buFont typeface="Symbol" panose="05050102010706020507" pitchFamily="18" charset="2"/>
              <a:buChar char=""/>
            </a:pPr>
            <a:endParaRPr lang="en-GB" sz="1200" dirty="0">
              <a:latin typeface="Josefin Sans" pitchFamily="2" charset="0"/>
              <a:ea typeface="Times New Roman" panose="02020603050405020304" pitchFamily="18" charset="0"/>
            </a:endParaRPr>
          </a:p>
          <a:p>
            <a:pPr lvl="0">
              <a:lnSpc>
                <a:spcPct val="170000"/>
              </a:lnSpc>
            </a:pPr>
            <a:r>
              <a:rPr lang="el" sz="1100" dirty="0">
                <a:effectLst/>
                <a:latin typeface="Josefin Sans" pitchFamily="2" charset="0"/>
                <a:ea typeface="Times New Roman" panose="02020603050405020304" pitchFamily="18" charset="0"/>
              </a:rPr>
              <a:t>       </a:t>
            </a:r>
          </a:p>
          <a:p>
            <a:pPr lvl="0">
              <a:lnSpc>
                <a:spcPct val="170000"/>
              </a:lnSpc>
            </a:pPr>
            <a:r>
              <a:rPr lang="el" sz="1100" dirty="0">
                <a:latin typeface="Josefin Sans" pitchFamily="2" charset="0"/>
                <a:ea typeface="Times New Roman" panose="02020603050405020304" pitchFamily="18" charset="0"/>
              </a:rPr>
              <a:t>   </a:t>
            </a:r>
          </a:p>
          <a:p>
            <a:pPr marL="342900" lvl="0" indent="-342900">
              <a:lnSpc>
                <a:spcPct val="170000"/>
              </a:lnSpc>
              <a:buFont typeface="Symbol" panose="05050102010706020507" pitchFamily="18" charset="2"/>
              <a:buChar char=""/>
            </a:pPr>
            <a:endParaRPr lang="en-GB" sz="1100" dirty="0">
              <a:effectLst/>
              <a:latin typeface="Josefin Sans" pitchFamily="2" charset="0"/>
              <a:ea typeface="Times New Roman" panose="02020603050405020304" pitchFamily="18" charset="0"/>
            </a:endParaRPr>
          </a:p>
          <a:p>
            <a:pPr>
              <a:lnSpc>
                <a:spcPct val="170000"/>
              </a:lnSpc>
            </a:pPr>
            <a:endParaRPr lang="en-GB" sz="11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100" dirty="0">
              <a:effectLst/>
              <a:latin typeface="Josefin Sans" pitchFamily="2" charset="0"/>
              <a:ea typeface="Times New Roman" panose="02020603050405020304" pitchFamily="18" charset="0"/>
            </a:endParaRPr>
          </a:p>
          <a:p>
            <a:pPr>
              <a:lnSpc>
                <a:spcPct val="150000"/>
              </a:lnSpc>
              <a:spcAft>
                <a:spcPts val="800"/>
              </a:spcAft>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410642" y="209736"/>
            <a:ext cx="9523066" cy="834389"/>
          </a:xfrm>
        </p:spPr>
        <p:txBody>
          <a:bodyPr/>
          <a:lstStyle/>
          <a:p>
            <a:r>
              <a:rPr lang="el" sz="4800" dirty="0">
                <a:solidFill>
                  <a:srgbClr val="FFD243"/>
                </a:solidFill>
                <a:latin typeface="Josefin Sans" pitchFamily="2" charset="0"/>
                <a:ea typeface="Calibri" panose="020F0502020204030204" pitchFamily="34" charset="0"/>
                <a:cs typeface="Amatic SC" panose="00000500000000000000" pitchFamily="2" charset="-79"/>
              </a:rPr>
              <a:t>Ας γιορτάσουμε τη μάθηση</a:t>
            </a:r>
            <a:endParaRPr lang="en-US" sz="2000" dirty="0">
              <a:latin typeface="Josefin Sans" pitchFamily="2" charset="0"/>
              <a:cs typeface="Amatic SC" panose="00000500000000000000" pitchFamily="2" charset="-79"/>
            </a:endParaRPr>
          </a:p>
        </p:txBody>
      </p:sp>
      <p:pic>
        <p:nvPicPr>
          <p:cNvPr id="1026" name="Picture 2">
            <a:extLst>
              <a:ext uri="{FF2B5EF4-FFF2-40B4-BE49-F238E27FC236}">
                <a16:creationId xmlns:a16="http://schemas.microsoft.com/office/drawing/2014/main" id="{1DD36A98-4AFA-68C3-9CD5-FD5810886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098" y="1613647"/>
            <a:ext cx="3337560"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0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351FC7-B59D-4FF6-8206-222F4D531EDB}"/>
              </a:ext>
            </a:extLst>
          </p:cNvPr>
          <p:cNvSpPr>
            <a:spLocks noGrp="1"/>
          </p:cNvSpPr>
          <p:nvPr>
            <p:ph type="body" sz="quarter" idx="16"/>
          </p:nvPr>
        </p:nvSpPr>
        <p:spPr/>
        <p:txBody>
          <a:bodyPr/>
          <a:lstStyle/>
          <a:p>
            <a:endParaRPr lang="en-GB" dirty="0"/>
          </a:p>
        </p:txBody>
      </p:sp>
      <p:sp>
        <p:nvSpPr>
          <p:cNvPr id="3" name="Text Placeholder 2">
            <a:extLst>
              <a:ext uri="{FF2B5EF4-FFF2-40B4-BE49-F238E27FC236}">
                <a16:creationId xmlns:a16="http://schemas.microsoft.com/office/drawing/2014/main" id="{83B0F9DA-BDCC-405D-9142-98AE5BF35783}"/>
              </a:ext>
            </a:extLst>
          </p:cNvPr>
          <p:cNvSpPr>
            <a:spLocks noGrp="1"/>
          </p:cNvSpPr>
          <p:nvPr>
            <p:ph type="body" sz="quarter" idx="17"/>
          </p:nvPr>
        </p:nvSpPr>
        <p:spPr>
          <a:xfrm>
            <a:off x="618461" y="319879"/>
            <a:ext cx="10512420" cy="746922"/>
          </a:xfrm>
        </p:spPr>
        <p:txBody>
          <a:bodyPr/>
          <a:lstStyle/>
          <a:p>
            <a:pPr algn="ctr"/>
            <a:r>
              <a:rPr lang="el" sz="3600" dirty="0">
                <a:latin typeface="Josefin Sans" pitchFamily="2" charset="0"/>
              </a:rPr>
              <a:t>Πληροφορίες &amp; Περιεχόμενο φόντου</a:t>
            </a:r>
          </a:p>
        </p:txBody>
      </p:sp>
      <p:pic>
        <p:nvPicPr>
          <p:cNvPr id="6" name="Picture 5" descr="Timeline&#10;&#10;Description automatically generated">
            <a:extLst>
              <a:ext uri="{FF2B5EF4-FFF2-40B4-BE49-F238E27FC236}">
                <a16:creationId xmlns:a16="http://schemas.microsoft.com/office/drawing/2014/main" id="{74945168-C30C-453D-883F-FE9CB1682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62" y="1066801"/>
            <a:ext cx="10723417" cy="5471322"/>
          </a:xfrm>
          <a:prstGeom prst="rect">
            <a:avLst/>
          </a:prstGeom>
        </p:spPr>
      </p:pic>
    </p:spTree>
    <p:extLst>
      <p:ext uri="{BB962C8B-B14F-4D97-AF65-F5344CB8AC3E}">
        <p14:creationId xmlns:p14="http://schemas.microsoft.com/office/powerpoint/2010/main" val="247709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1A165-2524-44F4-8F65-0B773B8EDB38}"/>
              </a:ext>
            </a:extLst>
          </p:cNvPr>
          <p:cNvSpPr>
            <a:spLocks noGrp="1"/>
          </p:cNvSpPr>
          <p:nvPr>
            <p:ph type="body" sz="quarter" idx="16"/>
          </p:nvPr>
        </p:nvSpPr>
        <p:spPr/>
        <p:txBody>
          <a:bodyPr/>
          <a:lstStyle/>
          <a:p>
            <a:endParaRPr lang="en-GB"/>
          </a:p>
        </p:txBody>
      </p:sp>
      <p:sp>
        <p:nvSpPr>
          <p:cNvPr id="3" name="Text Placeholder 2">
            <a:extLst>
              <a:ext uri="{FF2B5EF4-FFF2-40B4-BE49-F238E27FC236}">
                <a16:creationId xmlns:a16="http://schemas.microsoft.com/office/drawing/2014/main" id="{CBE9D60F-85AD-49B4-8E95-5432B4B9AB3D}"/>
              </a:ext>
            </a:extLst>
          </p:cNvPr>
          <p:cNvSpPr>
            <a:spLocks noGrp="1"/>
          </p:cNvSpPr>
          <p:nvPr>
            <p:ph type="body" sz="quarter" idx="17"/>
          </p:nvPr>
        </p:nvSpPr>
        <p:spPr/>
        <p:txBody>
          <a:bodyPr/>
          <a:lstStyle/>
          <a:p>
            <a:pPr algn="ctr"/>
            <a:r>
              <a:rPr lang="el" dirty="0">
                <a:effectLst>
                  <a:outerShdw blurRad="38100" dist="38100" dir="2700000" algn="tl">
                    <a:srgbClr val="000000">
                      <a:alpha val="43137"/>
                    </a:srgbClr>
                  </a:outerShdw>
                </a:effectLst>
              </a:rPr>
              <a:t>Ιστός φροντίδας</a:t>
            </a:r>
          </a:p>
        </p:txBody>
      </p:sp>
      <p:pic>
        <p:nvPicPr>
          <p:cNvPr id="4" name="Graphic 25">
            <a:extLst>
              <a:ext uri="{FF2B5EF4-FFF2-40B4-BE49-F238E27FC236}">
                <a16:creationId xmlns:a16="http://schemas.microsoft.com/office/drawing/2014/main" id="{6469E4D0-A8F4-4132-BC33-518CED5E34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461" y="1508064"/>
            <a:ext cx="10512420" cy="4771789"/>
          </a:xfrm>
          <a:prstGeom prst="rect">
            <a:avLst/>
          </a:prstGeom>
        </p:spPr>
      </p:pic>
    </p:spTree>
    <p:extLst>
      <p:ext uri="{BB962C8B-B14F-4D97-AF65-F5344CB8AC3E}">
        <p14:creationId xmlns:p14="http://schemas.microsoft.com/office/powerpoint/2010/main" val="1520006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8E0BF2-E52C-0CAA-1ECD-3AD7D147CC55}"/>
              </a:ext>
            </a:extLst>
          </p:cNvPr>
          <p:cNvSpPr>
            <a:spLocks noGrp="1"/>
          </p:cNvSpPr>
          <p:nvPr>
            <p:ph type="body" sz="quarter" idx="17"/>
          </p:nvPr>
        </p:nvSpPr>
        <p:spPr>
          <a:xfrm>
            <a:off x="315186" y="376518"/>
            <a:ext cx="3540815" cy="1982349"/>
          </a:xfrm>
        </p:spPr>
        <p:txBody>
          <a:bodyPr/>
          <a:lstStyle/>
          <a:p>
            <a:r>
              <a:rPr lang="el" sz="3200" dirty="0">
                <a:latin typeface="Josefin Sans" pitchFamily="2" charset="0"/>
              </a:rPr>
              <a:t>Πρότυπο </a:t>
            </a:r>
            <a:endParaRPr lang="en-US" sz="3200" dirty="0">
              <a:latin typeface="Josefin Sans" pitchFamily="2" charset="0"/>
            </a:endParaRPr>
          </a:p>
          <a:p>
            <a:r>
              <a:rPr lang="el-GR" sz="3200" dirty="0">
                <a:latin typeface="Josefin Sans" pitchFamily="2" charset="0"/>
              </a:rPr>
              <a:t>Ιστού </a:t>
            </a:r>
          </a:p>
          <a:p>
            <a:r>
              <a:rPr lang="el-GR" sz="3200" dirty="0">
                <a:latin typeface="Josefin Sans" pitchFamily="2" charset="0"/>
              </a:rPr>
              <a:t>φροντίδας</a:t>
            </a:r>
            <a:endParaRPr lang="en-US" sz="3200" dirty="0">
              <a:latin typeface="Josefin Sans" pitchFamily="2" charset="0"/>
            </a:endParaRPr>
          </a:p>
        </p:txBody>
      </p:sp>
      <p:grpSp>
        <p:nvGrpSpPr>
          <p:cNvPr id="210" name="Group 209">
            <a:extLst>
              <a:ext uri="{FF2B5EF4-FFF2-40B4-BE49-F238E27FC236}">
                <a16:creationId xmlns:a16="http://schemas.microsoft.com/office/drawing/2014/main" id="{D4A56099-0E0C-5A30-CE42-60DE5ACD21C1}"/>
              </a:ext>
            </a:extLst>
          </p:cNvPr>
          <p:cNvGrpSpPr/>
          <p:nvPr/>
        </p:nvGrpSpPr>
        <p:grpSpPr>
          <a:xfrm>
            <a:off x="2541998" y="363555"/>
            <a:ext cx="8590460" cy="6130890"/>
            <a:chOff x="-17781631" y="-3630839"/>
            <a:chExt cx="5918282" cy="5331891"/>
          </a:xfrm>
        </p:grpSpPr>
        <p:sp>
          <p:nvSpPr>
            <p:cNvPr id="211" name="Freeform 210">
              <a:extLst>
                <a:ext uri="{FF2B5EF4-FFF2-40B4-BE49-F238E27FC236}">
                  <a16:creationId xmlns:a16="http://schemas.microsoft.com/office/drawing/2014/main" id="{07A11543-9551-23B9-3916-701B4DEEDE02}"/>
                </a:ext>
              </a:extLst>
            </p:cNvPr>
            <p:cNvSpPr/>
            <p:nvPr/>
          </p:nvSpPr>
          <p:spPr>
            <a:xfrm>
              <a:off x="-13628479" y="-1648891"/>
              <a:ext cx="200907" cy="182867"/>
            </a:xfrm>
            <a:custGeom>
              <a:avLst/>
              <a:gdLst>
                <a:gd name="connsiteX0" fmla="*/ 8037 w 200907"/>
                <a:gd name="connsiteY0" fmla="*/ 25491 h 182867"/>
                <a:gd name="connsiteX1" fmla="*/ 83660 w 200907"/>
                <a:gd name="connsiteY1" fmla="*/ 31901 h 182867"/>
                <a:gd name="connsiteX2" fmla="*/ 137494 w 200907"/>
                <a:gd name="connsiteY2" fmla="*/ 38310 h 182867"/>
                <a:gd name="connsiteX3" fmla="*/ 161847 w 200907"/>
                <a:gd name="connsiteY3" fmla="*/ 39592 h 182867"/>
                <a:gd name="connsiteX4" fmla="*/ 149029 w 200907"/>
                <a:gd name="connsiteY4" fmla="*/ 74204 h 182867"/>
                <a:gd name="connsiteX5" fmla="*/ 134930 w 200907"/>
                <a:gd name="connsiteY5" fmla="*/ 108816 h 182867"/>
                <a:gd name="connsiteX6" fmla="*/ 120831 w 200907"/>
                <a:gd name="connsiteY6" fmla="*/ 175476 h 182867"/>
                <a:gd name="connsiteX7" fmla="*/ 136212 w 200907"/>
                <a:gd name="connsiteY7" fmla="*/ 181885 h 182867"/>
                <a:gd name="connsiteX8" fmla="*/ 178510 w 200907"/>
                <a:gd name="connsiteY8" fmla="*/ 102406 h 182867"/>
                <a:gd name="connsiteX9" fmla="*/ 197736 w 200907"/>
                <a:gd name="connsiteY9" fmla="*/ 24210 h 182867"/>
                <a:gd name="connsiteX10" fmla="*/ 129803 w 200907"/>
                <a:gd name="connsiteY10" fmla="*/ 3699 h 182867"/>
                <a:gd name="connsiteX11" fmla="*/ 9319 w 200907"/>
                <a:gd name="connsiteY11" fmla="*/ 4981 h 182867"/>
                <a:gd name="connsiteX12" fmla="*/ 8037 w 200907"/>
                <a:gd name="connsiteY12" fmla="*/ 25491 h 182867"/>
                <a:gd name="connsiteX13" fmla="*/ 8037 w 200907"/>
                <a:gd name="connsiteY13" fmla="*/ 25491 h 1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907" h="182867">
                  <a:moveTo>
                    <a:pt x="8037" y="25491"/>
                  </a:moveTo>
                  <a:cubicBezTo>
                    <a:pt x="32391" y="29337"/>
                    <a:pt x="58025" y="29337"/>
                    <a:pt x="83660" y="31901"/>
                  </a:cubicBezTo>
                  <a:cubicBezTo>
                    <a:pt x="101605" y="33183"/>
                    <a:pt x="119549" y="35747"/>
                    <a:pt x="137494" y="38310"/>
                  </a:cubicBezTo>
                  <a:cubicBezTo>
                    <a:pt x="142621" y="39592"/>
                    <a:pt x="166974" y="47284"/>
                    <a:pt x="161847" y="39592"/>
                  </a:cubicBezTo>
                  <a:cubicBezTo>
                    <a:pt x="163129" y="42156"/>
                    <a:pt x="150311" y="71640"/>
                    <a:pt x="149029" y="74204"/>
                  </a:cubicBezTo>
                  <a:cubicBezTo>
                    <a:pt x="145184" y="85741"/>
                    <a:pt x="140057" y="97279"/>
                    <a:pt x="134930" y="108816"/>
                  </a:cubicBezTo>
                  <a:cubicBezTo>
                    <a:pt x="127240" y="130608"/>
                    <a:pt x="111859" y="152401"/>
                    <a:pt x="120831" y="175476"/>
                  </a:cubicBezTo>
                  <a:cubicBezTo>
                    <a:pt x="123395" y="181885"/>
                    <a:pt x="129803" y="184449"/>
                    <a:pt x="136212" y="181885"/>
                  </a:cubicBezTo>
                  <a:cubicBezTo>
                    <a:pt x="163129" y="169066"/>
                    <a:pt x="168256" y="128044"/>
                    <a:pt x="178510" y="102406"/>
                  </a:cubicBezTo>
                  <a:cubicBezTo>
                    <a:pt x="186200" y="83177"/>
                    <a:pt x="209272" y="46002"/>
                    <a:pt x="197736" y="24210"/>
                  </a:cubicBezTo>
                  <a:cubicBezTo>
                    <a:pt x="186200" y="3699"/>
                    <a:pt x="149029" y="6262"/>
                    <a:pt x="129803" y="3699"/>
                  </a:cubicBezTo>
                  <a:cubicBezTo>
                    <a:pt x="90069" y="-147"/>
                    <a:pt x="47772" y="-2711"/>
                    <a:pt x="9319" y="4981"/>
                  </a:cubicBezTo>
                  <a:cubicBezTo>
                    <a:pt x="-2216" y="6262"/>
                    <a:pt x="-3498" y="24210"/>
                    <a:pt x="8037" y="25491"/>
                  </a:cubicBezTo>
                  <a:lnTo>
                    <a:pt x="8037" y="25491"/>
                  </a:lnTo>
                  <a:close/>
                </a:path>
              </a:pathLst>
            </a:custGeom>
            <a:solidFill>
              <a:srgbClr val="313031"/>
            </a:solidFill>
            <a:ln w="128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A4D36AE8-7396-DE42-0926-2CDB1A250B9B}"/>
                </a:ext>
              </a:extLst>
            </p:cNvPr>
            <p:cNvSpPr/>
            <p:nvPr/>
          </p:nvSpPr>
          <p:spPr>
            <a:xfrm>
              <a:off x="-13732812" y="-1574811"/>
              <a:ext cx="194566" cy="168519"/>
            </a:xfrm>
            <a:custGeom>
              <a:avLst/>
              <a:gdLst>
                <a:gd name="connsiteX0" fmla="*/ 187994 w 194566"/>
                <a:gd name="connsiteY0" fmla="*/ 124 h 168519"/>
                <a:gd name="connsiteX1" fmla="*/ 3423 w 194566"/>
                <a:gd name="connsiteY1" fmla="*/ 143698 h 168519"/>
                <a:gd name="connsiteX2" fmla="*/ 34184 w 194566"/>
                <a:gd name="connsiteY2" fmla="*/ 147544 h 168519"/>
                <a:gd name="connsiteX3" fmla="*/ 32903 w 194566"/>
                <a:gd name="connsiteY3" fmla="*/ 141135 h 168519"/>
                <a:gd name="connsiteX4" fmla="*/ 27776 w 194566"/>
                <a:gd name="connsiteY4" fmla="*/ 136007 h 168519"/>
                <a:gd name="connsiteX5" fmla="*/ 22649 w 194566"/>
                <a:gd name="connsiteY5" fmla="*/ 134725 h 168519"/>
                <a:gd name="connsiteX6" fmla="*/ 32903 w 194566"/>
                <a:gd name="connsiteY6" fmla="*/ 160364 h 168519"/>
                <a:gd name="connsiteX7" fmla="*/ 108526 w 194566"/>
                <a:gd name="connsiteY7" fmla="*/ 77039 h 168519"/>
                <a:gd name="connsiteX8" fmla="*/ 191839 w 194566"/>
                <a:gd name="connsiteY8" fmla="*/ 12943 h 168519"/>
                <a:gd name="connsiteX9" fmla="*/ 187994 w 194566"/>
                <a:gd name="connsiteY9" fmla="*/ 124 h 168519"/>
                <a:gd name="connsiteX10" fmla="*/ 187994 w 194566"/>
                <a:gd name="connsiteY10" fmla="*/ 124 h 16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566" h="168519">
                  <a:moveTo>
                    <a:pt x="187994" y="124"/>
                  </a:moveTo>
                  <a:cubicBezTo>
                    <a:pt x="113653" y="5251"/>
                    <a:pt x="43157" y="86012"/>
                    <a:pt x="3423" y="143698"/>
                  </a:cubicBezTo>
                  <a:cubicBezTo>
                    <a:pt x="-14522" y="170619"/>
                    <a:pt x="44439" y="180874"/>
                    <a:pt x="34184" y="147544"/>
                  </a:cubicBezTo>
                  <a:cubicBezTo>
                    <a:pt x="34184" y="144980"/>
                    <a:pt x="32903" y="143698"/>
                    <a:pt x="32903" y="141135"/>
                  </a:cubicBezTo>
                  <a:cubicBezTo>
                    <a:pt x="32903" y="138571"/>
                    <a:pt x="30339" y="137289"/>
                    <a:pt x="27776" y="136007"/>
                  </a:cubicBezTo>
                  <a:cubicBezTo>
                    <a:pt x="26494" y="136007"/>
                    <a:pt x="23931" y="134725"/>
                    <a:pt x="22649" y="134725"/>
                  </a:cubicBezTo>
                  <a:cubicBezTo>
                    <a:pt x="26494" y="143698"/>
                    <a:pt x="29057" y="151390"/>
                    <a:pt x="32903" y="160364"/>
                  </a:cubicBezTo>
                  <a:cubicBezTo>
                    <a:pt x="54692" y="129598"/>
                    <a:pt x="80327" y="101395"/>
                    <a:pt x="108526" y="77039"/>
                  </a:cubicBezTo>
                  <a:cubicBezTo>
                    <a:pt x="135443" y="53964"/>
                    <a:pt x="168768" y="38581"/>
                    <a:pt x="191839" y="12943"/>
                  </a:cubicBezTo>
                  <a:cubicBezTo>
                    <a:pt x="196966" y="7815"/>
                    <a:pt x="194402" y="-1158"/>
                    <a:pt x="187994" y="124"/>
                  </a:cubicBezTo>
                  <a:lnTo>
                    <a:pt x="187994" y="124"/>
                  </a:lnTo>
                  <a:close/>
                </a:path>
              </a:pathLst>
            </a:custGeom>
            <a:solidFill>
              <a:srgbClr val="313031"/>
            </a:solidFill>
            <a:ln w="128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C61AB8E-64C9-01EB-E38F-8A1194889A11}"/>
                </a:ext>
              </a:extLst>
            </p:cNvPr>
            <p:cNvSpPr/>
            <p:nvPr/>
          </p:nvSpPr>
          <p:spPr>
            <a:xfrm>
              <a:off x="-17781631" y="-2450871"/>
              <a:ext cx="1711166" cy="1020102"/>
            </a:xfrm>
            <a:custGeom>
              <a:avLst/>
              <a:gdLst>
                <a:gd name="connsiteX0" fmla="*/ 1570783 w 1711166"/>
                <a:gd name="connsiteY0" fmla="*/ 231380 h 1020102"/>
                <a:gd name="connsiteX1" fmla="*/ 1120890 w 1711166"/>
                <a:gd name="connsiteY1" fmla="*/ 22427 h 1020102"/>
                <a:gd name="connsiteX2" fmla="*/ 819680 w 1711166"/>
                <a:gd name="connsiteY2" fmla="*/ 4481 h 1020102"/>
                <a:gd name="connsiteX3" fmla="*/ 668434 w 1711166"/>
                <a:gd name="connsiteY3" fmla="*/ 18582 h 1020102"/>
                <a:gd name="connsiteX4" fmla="*/ 614601 w 1711166"/>
                <a:gd name="connsiteY4" fmla="*/ 21145 h 1020102"/>
                <a:gd name="connsiteX5" fmla="*/ 373633 w 1711166"/>
                <a:gd name="connsiteY5" fmla="*/ 66013 h 1020102"/>
                <a:gd name="connsiteX6" fmla="*/ 51915 w 1711166"/>
                <a:gd name="connsiteY6" fmla="*/ 322396 h 1020102"/>
                <a:gd name="connsiteX7" fmla="*/ 63450 w 1711166"/>
                <a:gd name="connsiteY7" fmla="*/ 721072 h 1020102"/>
                <a:gd name="connsiteX8" fmla="*/ 460791 w 1711166"/>
                <a:gd name="connsiteY8" fmla="*/ 959509 h 1020102"/>
                <a:gd name="connsiteX9" fmla="*/ 986307 w 1711166"/>
                <a:gd name="connsiteY9" fmla="*/ 1018477 h 1020102"/>
                <a:gd name="connsiteX10" fmla="*/ 1440045 w 1711166"/>
                <a:gd name="connsiteY10" fmla="*/ 923615 h 1020102"/>
                <a:gd name="connsiteX11" fmla="*/ 1706648 w 1711166"/>
                <a:gd name="connsiteY11" fmla="*/ 590317 h 1020102"/>
                <a:gd name="connsiteX12" fmla="*/ 1570783 w 1711166"/>
                <a:gd name="connsiteY12" fmla="*/ 231380 h 10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1166" h="1020102">
                  <a:moveTo>
                    <a:pt x="1570783" y="231380"/>
                  </a:moveTo>
                  <a:cubicBezTo>
                    <a:pt x="1449017" y="127545"/>
                    <a:pt x="1274700" y="60885"/>
                    <a:pt x="1120890" y="22427"/>
                  </a:cubicBezTo>
                  <a:cubicBezTo>
                    <a:pt x="1019632" y="-3211"/>
                    <a:pt x="923501" y="-3211"/>
                    <a:pt x="819680" y="4481"/>
                  </a:cubicBezTo>
                  <a:cubicBezTo>
                    <a:pt x="772255" y="8326"/>
                    <a:pt x="719704" y="10890"/>
                    <a:pt x="668434" y="18582"/>
                  </a:cubicBezTo>
                  <a:cubicBezTo>
                    <a:pt x="650490" y="19863"/>
                    <a:pt x="632545" y="21145"/>
                    <a:pt x="614601" y="21145"/>
                  </a:cubicBezTo>
                  <a:cubicBezTo>
                    <a:pt x="532569" y="26273"/>
                    <a:pt x="450537" y="39092"/>
                    <a:pt x="373633" y="66013"/>
                  </a:cubicBezTo>
                  <a:cubicBezTo>
                    <a:pt x="241613" y="112162"/>
                    <a:pt x="118565" y="195486"/>
                    <a:pt x="51915" y="322396"/>
                  </a:cubicBezTo>
                  <a:cubicBezTo>
                    <a:pt x="-12173" y="444178"/>
                    <a:pt x="-26272" y="608264"/>
                    <a:pt x="63450" y="721072"/>
                  </a:cubicBezTo>
                  <a:cubicBezTo>
                    <a:pt x="154454" y="837727"/>
                    <a:pt x="324926" y="910796"/>
                    <a:pt x="460791" y="959509"/>
                  </a:cubicBezTo>
                  <a:cubicBezTo>
                    <a:pt x="627418" y="1019759"/>
                    <a:pt x="810708" y="1023605"/>
                    <a:pt x="986307" y="1018477"/>
                  </a:cubicBezTo>
                  <a:cubicBezTo>
                    <a:pt x="1141398" y="1014631"/>
                    <a:pt x="1299053" y="996684"/>
                    <a:pt x="1440045" y="923615"/>
                  </a:cubicBezTo>
                  <a:cubicBezTo>
                    <a:pt x="1568219" y="856956"/>
                    <a:pt x="1682295" y="736455"/>
                    <a:pt x="1706648" y="590317"/>
                  </a:cubicBezTo>
                  <a:cubicBezTo>
                    <a:pt x="1727156" y="454434"/>
                    <a:pt x="1677168" y="321114"/>
                    <a:pt x="1570783" y="231380"/>
                  </a:cubicBezTo>
                  <a:close/>
                </a:path>
              </a:pathLst>
            </a:custGeom>
            <a:solidFill>
              <a:srgbClr val="F2BCB7"/>
            </a:solidFill>
            <a:ln w="128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D312EB27-283F-FFDD-D9FB-2A8854748E1A}"/>
                </a:ext>
              </a:extLst>
            </p:cNvPr>
            <p:cNvSpPr/>
            <p:nvPr/>
          </p:nvSpPr>
          <p:spPr>
            <a:xfrm>
              <a:off x="-13461382" y="-2587588"/>
              <a:ext cx="1549225" cy="1046331"/>
            </a:xfrm>
            <a:custGeom>
              <a:avLst/>
              <a:gdLst>
                <a:gd name="connsiteX0" fmla="*/ 1545662 w 1549225"/>
                <a:gd name="connsiteY0" fmla="*/ 462958 h 1046331"/>
                <a:gd name="connsiteX1" fmla="*/ 1463630 w 1549225"/>
                <a:gd name="connsiteY1" fmla="*/ 277080 h 1046331"/>
                <a:gd name="connsiteX2" fmla="*/ 1320075 w 1549225"/>
                <a:gd name="connsiteY2" fmla="*/ 123250 h 1046331"/>
                <a:gd name="connsiteX3" fmla="*/ 1066289 w 1549225"/>
                <a:gd name="connsiteY3" fmla="*/ 46335 h 1046331"/>
                <a:gd name="connsiteX4" fmla="*/ 793278 w 1549225"/>
                <a:gd name="connsiteY4" fmla="*/ 186 h 1046331"/>
                <a:gd name="connsiteX5" fmla="*/ 531801 w 1549225"/>
                <a:gd name="connsiteY5" fmla="*/ 68128 h 1046331"/>
                <a:gd name="connsiteX6" fmla="*/ 320314 w 1549225"/>
                <a:gd name="connsiteY6" fmla="*/ 160426 h 1046331"/>
                <a:gd name="connsiteX7" fmla="*/ 35766 w 1549225"/>
                <a:gd name="connsiteY7" fmla="*/ 445011 h 1046331"/>
                <a:gd name="connsiteX8" fmla="*/ 454897 w 1549225"/>
                <a:gd name="connsiteY8" fmla="*/ 1023156 h 1046331"/>
                <a:gd name="connsiteX9" fmla="*/ 1336738 w 1549225"/>
                <a:gd name="connsiteY9" fmla="*/ 816767 h 1046331"/>
                <a:gd name="connsiteX10" fmla="*/ 1545662 w 1549225"/>
                <a:gd name="connsiteY10" fmla="*/ 462958 h 10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9225" h="1046331">
                  <a:moveTo>
                    <a:pt x="1545662" y="462958"/>
                  </a:moveTo>
                  <a:cubicBezTo>
                    <a:pt x="1534126" y="396298"/>
                    <a:pt x="1502083" y="334767"/>
                    <a:pt x="1463630" y="277080"/>
                  </a:cubicBezTo>
                  <a:cubicBezTo>
                    <a:pt x="1425178" y="221958"/>
                    <a:pt x="1381598" y="156580"/>
                    <a:pt x="1320075" y="123250"/>
                  </a:cubicBezTo>
                  <a:cubicBezTo>
                    <a:pt x="1245734" y="83511"/>
                    <a:pt x="1148321" y="69410"/>
                    <a:pt x="1066289" y="46335"/>
                  </a:cubicBezTo>
                  <a:cubicBezTo>
                    <a:pt x="976567" y="21979"/>
                    <a:pt x="888127" y="-2378"/>
                    <a:pt x="793278" y="186"/>
                  </a:cubicBezTo>
                  <a:cubicBezTo>
                    <a:pt x="700992" y="4032"/>
                    <a:pt x="612552" y="29670"/>
                    <a:pt x="531801" y="68128"/>
                  </a:cubicBezTo>
                  <a:cubicBezTo>
                    <a:pt x="457460" y="86075"/>
                    <a:pt x="385683" y="115559"/>
                    <a:pt x="320314" y="160426"/>
                  </a:cubicBezTo>
                  <a:cubicBezTo>
                    <a:pt x="210084" y="234777"/>
                    <a:pt x="94727" y="327075"/>
                    <a:pt x="35766" y="445011"/>
                  </a:cubicBezTo>
                  <a:cubicBezTo>
                    <a:pt x="-102662" y="727033"/>
                    <a:pt x="187012" y="960342"/>
                    <a:pt x="454897" y="1023156"/>
                  </a:cubicBezTo>
                  <a:cubicBezTo>
                    <a:pt x="772770" y="1097507"/>
                    <a:pt x="1076543" y="983416"/>
                    <a:pt x="1336738" y="816767"/>
                  </a:cubicBezTo>
                  <a:cubicBezTo>
                    <a:pt x="1466194" y="734725"/>
                    <a:pt x="1570015" y="616788"/>
                    <a:pt x="1545662" y="462958"/>
                  </a:cubicBezTo>
                  <a:close/>
                </a:path>
              </a:pathLst>
            </a:custGeom>
            <a:solidFill>
              <a:srgbClr val="50A9BA"/>
            </a:solidFill>
            <a:ln w="128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CAEB89E-D96C-8315-03EE-BB6C3F884965}"/>
                </a:ext>
              </a:extLst>
            </p:cNvPr>
            <p:cNvSpPr/>
            <p:nvPr/>
          </p:nvSpPr>
          <p:spPr>
            <a:xfrm>
              <a:off x="-13399122" y="-369121"/>
              <a:ext cx="1466623" cy="985297"/>
            </a:xfrm>
            <a:custGeom>
              <a:avLst/>
              <a:gdLst>
                <a:gd name="connsiteX0" fmla="*/ 1280886 w 1466623"/>
                <a:gd name="connsiteY0" fmla="*/ 187877 h 985297"/>
                <a:gd name="connsiteX1" fmla="*/ 877136 w 1466623"/>
                <a:gd name="connsiteY1" fmla="*/ 7127 h 985297"/>
                <a:gd name="connsiteX2" fmla="*/ 570799 w 1466623"/>
                <a:gd name="connsiteY2" fmla="*/ 23792 h 985297"/>
                <a:gd name="connsiteX3" fmla="*/ 392636 w 1466623"/>
                <a:gd name="connsiteY3" fmla="*/ 46866 h 985297"/>
                <a:gd name="connsiteX4" fmla="*/ 61946 w 1466623"/>
                <a:gd name="connsiteY4" fmla="*/ 255819 h 985297"/>
                <a:gd name="connsiteX5" fmla="*/ 343930 w 1466623"/>
                <a:gd name="connsiteY5" fmla="*/ 912160 h 985297"/>
                <a:gd name="connsiteX6" fmla="*/ 788696 w 1466623"/>
                <a:gd name="connsiteY6" fmla="*/ 985230 h 985297"/>
                <a:gd name="connsiteX7" fmla="*/ 1220643 w 1466623"/>
                <a:gd name="connsiteY7" fmla="*/ 878831 h 985297"/>
                <a:gd name="connsiteX8" fmla="*/ 1465457 w 1466623"/>
                <a:gd name="connsiteY8" fmla="*/ 557070 h 985297"/>
                <a:gd name="connsiteX9" fmla="*/ 1280886 w 1466623"/>
                <a:gd name="connsiteY9" fmla="*/ 187877 h 98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623" h="985297">
                  <a:moveTo>
                    <a:pt x="1280886" y="187877"/>
                  </a:moveTo>
                  <a:cubicBezTo>
                    <a:pt x="1166810" y="89170"/>
                    <a:pt x="1027100" y="26356"/>
                    <a:pt x="877136" y="7127"/>
                  </a:cubicBezTo>
                  <a:cubicBezTo>
                    <a:pt x="781005" y="-5692"/>
                    <a:pt x="672057" y="-1846"/>
                    <a:pt x="570799" y="23792"/>
                  </a:cubicBezTo>
                  <a:cubicBezTo>
                    <a:pt x="509275" y="26356"/>
                    <a:pt x="449033" y="35329"/>
                    <a:pt x="392636" y="46866"/>
                  </a:cubicBezTo>
                  <a:cubicBezTo>
                    <a:pt x="261898" y="73787"/>
                    <a:pt x="136287" y="141728"/>
                    <a:pt x="61946" y="255819"/>
                  </a:cubicBezTo>
                  <a:cubicBezTo>
                    <a:pt x="-107245" y="513484"/>
                    <a:pt x="97835" y="810889"/>
                    <a:pt x="343930" y="912160"/>
                  </a:cubicBezTo>
                  <a:cubicBezTo>
                    <a:pt x="482358" y="969847"/>
                    <a:pt x="640013" y="986512"/>
                    <a:pt x="788696" y="985230"/>
                  </a:cubicBezTo>
                  <a:cubicBezTo>
                    <a:pt x="937378" y="983948"/>
                    <a:pt x="1091187" y="955746"/>
                    <a:pt x="1220643" y="878831"/>
                  </a:cubicBezTo>
                  <a:cubicBezTo>
                    <a:pt x="1334719" y="812171"/>
                    <a:pt x="1453921" y="695516"/>
                    <a:pt x="1465457" y="557070"/>
                  </a:cubicBezTo>
                  <a:cubicBezTo>
                    <a:pt x="1478274" y="414777"/>
                    <a:pt x="1383425" y="276330"/>
                    <a:pt x="1280886" y="187877"/>
                  </a:cubicBezTo>
                  <a:close/>
                </a:path>
              </a:pathLst>
            </a:custGeom>
            <a:solidFill>
              <a:srgbClr val="F2BCB7"/>
            </a:solidFill>
            <a:ln w="128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A91B73C-BF3B-5465-6590-5ECA92FC7071}"/>
                </a:ext>
              </a:extLst>
            </p:cNvPr>
            <p:cNvSpPr/>
            <p:nvPr/>
          </p:nvSpPr>
          <p:spPr>
            <a:xfrm>
              <a:off x="-15663035" y="682672"/>
              <a:ext cx="1793971" cy="1018380"/>
            </a:xfrm>
            <a:custGeom>
              <a:avLst/>
              <a:gdLst>
                <a:gd name="connsiteX0" fmla="*/ 1620899 w 1793971"/>
                <a:gd name="connsiteY0" fmla="*/ 155208 h 1018380"/>
                <a:gd name="connsiteX1" fmla="*/ 1104356 w 1793971"/>
                <a:gd name="connsiteY1" fmla="*/ 1378 h 1018380"/>
                <a:gd name="connsiteX2" fmla="*/ 728805 w 1793971"/>
                <a:gd name="connsiteY2" fmla="*/ 50091 h 1018380"/>
                <a:gd name="connsiteX3" fmla="*/ 628829 w 1793971"/>
                <a:gd name="connsiteY3" fmla="*/ 61628 h 1018380"/>
                <a:gd name="connsiteX4" fmla="*/ 355817 w 1793971"/>
                <a:gd name="connsiteY4" fmla="*/ 116750 h 1018380"/>
                <a:gd name="connsiteX5" fmla="*/ 35381 w 1793971"/>
                <a:gd name="connsiteY5" fmla="*/ 373134 h 1018380"/>
                <a:gd name="connsiteX6" fmla="*/ 102031 w 1793971"/>
                <a:gd name="connsiteY6" fmla="*/ 755145 h 1018380"/>
                <a:gd name="connsiteX7" fmla="*/ 504499 w 1793971"/>
                <a:gd name="connsiteY7" fmla="*/ 949996 h 1018380"/>
                <a:gd name="connsiteX8" fmla="*/ 1031297 w 1793971"/>
                <a:gd name="connsiteY8" fmla="*/ 1016656 h 1018380"/>
                <a:gd name="connsiteX9" fmla="*/ 1509387 w 1793971"/>
                <a:gd name="connsiteY9" fmla="*/ 883337 h 1018380"/>
                <a:gd name="connsiteX10" fmla="*/ 1790090 w 1793971"/>
                <a:gd name="connsiteY10" fmla="*/ 548757 h 1018380"/>
                <a:gd name="connsiteX11" fmla="*/ 1620899 w 1793971"/>
                <a:gd name="connsiteY11" fmla="*/ 155208 h 101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71" h="1018380">
                  <a:moveTo>
                    <a:pt x="1620899" y="155208"/>
                  </a:moveTo>
                  <a:cubicBezTo>
                    <a:pt x="1470935" y="33426"/>
                    <a:pt x="1291491" y="10351"/>
                    <a:pt x="1104356" y="1378"/>
                  </a:cubicBezTo>
                  <a:cubicBezTo>
                    <a:pt x="988999" y="-3750"/>
                    <a:pt x="848007" y="3942"/>
                    <a:pt x="728805" y="50091"/>
                  </a:cubicBezTo>
                  <a:cubicBezTo>
                    <a:pt x="695479" y="53936"/>
                    <a:pt x="662154" y="57782"/>
                    <a:pt x="628829" y="61628"/>
                  </a:cubicBezTo>
                  <a:cubicBezTo>
                    <a:pt x="536543" y="73165"/>
                    <a:pt x="444257" y="87266"/>
                    <a:pt x="355817" y="116750"/>
                  </a:cubicBezTo>
                  <a:cubicBezTo>
                    <a:pt x="225079" y="161617"/>
                    <a:pt x="100749" y="246224"/>
                    <a:pt x="35381" y="373134"/>
                  </a:cubicBezTo>
                  <a:cubicBezTo>
                    <a:pt x="-29989" y="501325"/>
                    <a:pt x="-3072" y="656438"/>
                    <a:pt x="102031" y="755145"/>
                  </a:cubicBezTo>
                  <a:cubicBezTo>
                    <a:pt x="214825" y="860262"/>
                    <a:pt x="357098" y="915384"/>
                    <a:pt x="504499" y="949996"/>
                  </a:cubicBezTo>
                  <a:cubicBezTo>
                    <a:pt x="673690" y="989736"/>
                    <a:pt x="856979" y="1026911"/>
                    <a:pt x="1031297" y="1016656"/>
                  </a:cubicBezTo>
                  <a:cubicBezTo>
                    <a:pt x="1196642" y="1006401"/>
                    <a:pt x="1358142" y="952560"/>
                    <a:pt x="1509387" y="883337"/>
                  </a:cubicBezTo>
                  <a:cubicBezTo>
                    <a:pt x="1650379" y="819241"/>
                    <a:pt x="1769582" y="708996"/>
                    <a:pt x="1790090" y="548757"/>
                  </a:cubicBezTo>
                  <a:cubicBezTo>
                    <a:pt x="1811879" y="392362"/>
                    <a:pt x="1740101" y="251352"/>
                    <a:pt x="1620899" y="155208"/>
                  </a:cubicBezTo>
                  <a:close/>
                </a:path>
              </a:pathLst>
            </a:custGeom>
            <a:solidFill>
              <a:srgbClr val="FFC654"/>
            </a:solidFill>
            <a:ln w="1281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A417F82-07B1-0DAF-CE1E-5196C14F4481}"/>
                </a:ext>
              </a:extLst>
            </p:cNvPr>
            <p:cNvSpPr/>
            <p:nvPr/>
          </p:nvSpPr>
          <p:spPr>
            <a:xfrm>
              <a:off x="-17651654" y="-327711"/>
              <a:ext cx="1562569" cy="1046888"/>
            </a:xfrm>
            <a:custGeom>
              <a:avLst/>
              <a:gdLst>
                <a:gd name="connsiteX0" fmla="*/ 1453623 w 1562569"/>
                <a:gd name="connsiteY0" fmla="*/ 205436 h 1046888"/>
                <a:gd name="connsiteX1" fmla="*/ 1037056 w 1562569"/>
                <a:gd name="connsiteY1" fmla="*/ 18276 h 1046888"/>
                <a:gd name="connsiteX2" fmla="*/ 533330 w 1562569"/>
                <a:gd name="connsiteY2" fmla="*/ 33659 h 1046888"/>
                <a:gd name="connsiteX3" fmla="*/ 20632 w 1562569"/>
                <a:gd name="connsiteY3" fmla="*/ 404133 h 1046888"/>
                <a:gd name="connsiteX4" fmla="*/ 444890 w 1562569"/>
                <a:gd name="connsiteY4" fmla="*/ 997661 h 1046888"/>
                <a:gd name="connsiteX5" fmla="*/ 906318 w 1562569"/>
                <a:gd name="connsiteY5" fmla="*/ 1041246 h 1046888"/>
                <a:gd name="connsiteX6" fmla="*/ 1306223 w 1562569"/>
                <a:gd name="connsiteY6" fmla="*/ 887416 h 1046888"/>
                <a:gd name="connsiteX7" fmla="*/ 1554881 w 1562569"/>
                <a:gd name="connsiteY7" fmla="*/ 584884 h 1046888"/>
                <a:gd name="connsiteX8" fmla="*/ 1453623 w 1562569"/>
                <a:gd name="connsiteY8" fmla="*/ 205436 h 104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69" h="1046888">
                  <a:moveTo>
                    <a:pt x="1453623" y="205436"/>
                  </a:moveTo>
                  <a:cubicBezTo>
                    <a:pt x="1351084" y="70835"/>
                    <a:pt x="1197274" y="40069"/>
                    <a:pt x="1037056" y="18276"/>
                  </a:cubicBezTo>
                  <a:cubicBezTo>
                    <a:pt x="880683" y="-2234"/>
                    <a:pt x="689703" y="-15054"/>
                    <a:pt x="533330" y="33659"/>
                  </a:cubicBezTo>
                  <a:cubicBezTo>
                    <a:pt x="319279" y="64425"/>
                    <a:pt x="91128" y="209282"/>
                    <a:pt x="20632" y="404133"/>
                  </a:cubicBezTo>
                  <a:cubicBezTo>
                    <a:pt x="-80626" y="682309"/>
                    <a:pt x="211612" y="922028"/>
                    <a:pt x="444890" y="997661"/>
                  </a:cubicBezTo>
                  <a:cubicBezTo>
                    <a:pt x="587164" y="1043810"/>
                    <a:pt x="757636" y="1055347"/>
                    <a:pt x="906318" y="1041246"/>
                  </a:cubicBezTo>
                  <a:cubicBezTo>
                    <a:pt x="1048592" y="1027145"/>
                    <a:pt x="1188302" y="966895"/>
                    <a:pt x="1306223" y="887416"/>
                  </a:cubicBezTo>
                  <a:cubicBezTo>
                    <a:pt x="1416453" y="814347"/>
                    <a:pt x="1527965" y="722049"/>
                    <a:pt x="1554881" y="584884"/>
                  </a:cubicBezTo>
                  <a:cubicBezTo>
                    <a:pt x="1581798" y="450282"/>
                    <a:pt x="1535655" y="314399"/>
                    <a:pt x="1453623" y="205436"/>
                  </a:cubicBezTo>
                  <a:close/>
                </a:path>
              </a:pathLst>
            </a:custGeom>
            <a:solidFill>
              <a:srgbClr val="50A9BA"/>
            </a:solidFill>
            <a:ln w="128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9E0CA6E2-12A8-6D46-93D8-3B4EBFB0CCD1}"/>
                </a:ext>
              </a:extLst>
            </p:cNvPr>
            <p:cNvSpPr/>
            <p:nvPr/>
          </p:nvSpPr>
          <p:spPr>
            <a:xfrm>
              <a:off x="-15713211" y="-3574478"/>
              <a:ext cx="1677392" cy="1066187"/>
            </a:xfrm>
            <a:custGeom>
              <a:avLst/>
              <a:gdLst>
                <a:gd name="connsiteX0" fmla="*/ 1615961 w 1677392"/>
                <a:gd name="connsiteY0" fmla="*/ 312788 h 1066187"/>
                <a:gd name="connsiteX1" fmla="*/ 1431389 w 1677392"/>
                <a:gd name="connsiteY1" fmla="*/ 135883 h 1066187"/>
                <a:gd name="connsiteX2" fmla="*/ 1310905 w 1677392"/>
                <a:gd name="connsiteY2" fmla="*/ 91016 h 1066187"/>
                <a:gd name="connsiteX3" fmla="*/ 1223747 w 1677392"/>
                <a:gd name="connsiteY3" fmla="*/ 43585 h 1066187"/>
                <a:gd name="connsiteX4" fmla="*/ 943045 w 1677392"/>
                <a:gd name="connsiteY4" fmla="*/ 0 h 1066187"/>
                <a:gd name="connsiteX5" fmla="*/ 727711 w 1677392"/>
                <a:gd name="connsiteY5" fmla="*/ 43585 h 1066187"/>
                <a:gd name="connsiteX6" fmla="*/ 322680 w 1677392"/>
                <a:gd name="connsiteY6" fmla="*/ 171777 h 1066187"/>
                <a:gd name="connsiteX7" fmla="*/ 13779 w 1677392"/>
                <a:gd name="connsiteY7" fmla="*/ 507639 h 1066187"/>
                <a:gd name="connsiteX8" fmla="*/ 185533 w 1677392"/>
                <a:gd name="connsiteY8" fmla="*/ 903752 h 1066187"/>
                <a:gd name="connsiteX9" fmla="*/ 685414 w 1677392"/>
                <a:gd name="connsiteY9" fmla="*/ 1056300 h 1066187"/>
                <a:gd name="connsiteX10" fmla="*/ 1180167 w 1677392"/>
                <a:gd name="connsiteY10" fmla="*/ 1022970 h 1066187"/>
                <a:gd name="connsiteX11" fmla="*/ 1586480 w 1677392"/>
                <a:gd name="connsiteY11" fmla="*/ 748640 h 1066187"/>
                <a:gd name="connsiteX12" fmla="*/ 1615961 w 1677392"/>
                <a:gd name="connsiteY12" fmla="*/ 312788 h 106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7392" h="1066187">
                  <a:moveTo>
                    <a:pt x="1615961" y="312788"/>
                  </a:moveTo>
                  <a:cubicBezTo>
                    <a:pt x="1563409" y="251256"/>
                    <a:pt x="1495476" y="185878"/>
                    <a:pt x="1431389" y="135883"/>
                  </a:cubicBezTo>
                  <a:cubicBezTo>
                    <a:pt x="1391655" y="105117"/>
                    <a:pt x="1357048" y="102553"/>
                    <a:pt x="1310905" y="91016"/>
                  </a:cubicBezTo>
                  <a:cubicBezTo>
                    <a:pt x="1277580" y="82043"/>
                    <a:pt x="1255790" y="58968"/>
                    <a:pt x="1223747" y="43585"/>
                  </a:cubicBezTo>
                  <a:cubicBezTo>
                    <a:pt x="1142996" y="5128"/>
                    <a:pt x="1030203" y="1282"/>
                    <a:pt x="943045" y="0"/>
                  </a:cubicBezTo>
                  <a:cubicBezTo>
                    <a:pt x="867421" y="0"/>
                    <a:pt x="793080" y="10255"/>
                    <a:pt x="727711" y="43585"/>
                  </a:cubicBezTo>
                  <a:cubicBezTo>
                    <a:pt x="585437" y="61532"/>
                    <a:pt x="447009" y="101271"/>
                    <a:pt x="322680" y="171777"/>
                  </a:cubicBezTo>
                  <a:cubicBezTo>
                    <a:pt x="193223" y="246128"/>
                    <a:pt x="59922" y="360219"/>
                    <a:pt x="13779" y="507639"/>
                  </a:cubicBezTo>
                  <a:cubicBezTo>
                    <a:pt x="-34927" y="667879"/>
                    <a:pt x="50950" y="819145"/>
                    <a:pt x="185533" y="903752"/>
                  </a:cubicBezTo>
                  <a:cubicBezTo>
                    <a:pt x="330370" y="996050"/>
                    <a:pt x="517505" y="1034507"/>
                    <a:pt x="685414" y="1056300"/>
                  </a:cubicBezTo>
                  <a:cubicBezTo>
                    <a:pt x="849477" y="1076810"/>
                    <a:pt x="1019949" y="1065273"/>
                    <a:pt x="1180167" y="1022970"/>
                  </a:cubicBezTo>
                  <a:cubicBezTo>
                    <a:pt x="1345512" y="979385"/>
                    <a:pt x="1492913" y="897342"/>
                    <a:pt x="1586480" y="748640"/>
                  </a:cubicBezTo>
                  <a:cubicBezTo>
                    <a:pt x="1668512" y="620448"/>
                    <a:pt x="1727472" y="443543"/>
                    <a:pt x="1615961" y="312788"/>
                  </a:cubicBezTo>
                  <a:close/>
                </a:path>
              </a:pathLst>
            </a:custGeom>
            <a:solidFill>
              <a:srgbClr val="FFC654"/>
            </a:solidFill>
            <a:ln w="128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CA942E5F-D955-2AF4-62DB-9DFD5DD811F5}"/>
                </a:ext>
              </a:extLst>
            </p:cNvPr>
            <p:cNvSpPr/>
            <p:nvPr/>
          </p:nvSpPr>
          <p:spPr>
            <a:xfrm>
              <a:off x="-15691145" y="-3630839"/>
              <a:ext cx="1670127" cy="1123121"/>
            </a:xfrm>
            <a:custGeom>
              <a:avLst/>
              <a:gdLst>
                <a:gd name="connsiteX0" fmla="*/ 751788 w 1670127"/>
                <a:gd name="connsiteY0" fmla="*/ 16622 h 1123121"/>
                <a:gd name="connsiteX1" fmla="*/ 34010 w 1670127"/>
                <a:gd name="connsiteY1" fmla="*/ 402479 h 1123121"/>
                <a:gd name="connsiteX2" fmla="*/ 63491 w 1670127"/>
                <a:gd name="connsiteY2" fmla="*/ 784490 h 1123121"/>
                <a:gd name="connsiteX3" fmla="*/ 396744 w 1670127"/>
                <a:gd name="connsiteY3" fmla="*/ 1020363 h 1123121"/>
                <a:gd name="connsiteX4" fmla="*/ 892780 w 1670127"/>
                <a:gd name="connsiteY4" fmla="*/ 1121635 h 1123121"/>
                <a:gd name="connsiteX5" fmla="*/ 1369589 w 1670127"/>
                <a:gd name="connsiteY5" fmla="*/ 998571 h 1123121"/>
                <a:gd name="connsiteX6" fmla="*/ 1652854 w 1670127"/>
                <a:gd name="connsiteY6" fmla="*/ 716549 h 1123121"/>
                <a:gd name="connsiteX7" fmla="*/ 1602867 w 1670127"/>
                <a:gd name="connsiteY7" fmla="*/ 357612 h 1123121"/>
                <a:gd name="connsiteX8" fmla="*/ 1250387 w 1670127"/>
                <a:gd name="connsiteY8" fmla="*/ 80718 h 1123121"/>
                <a:gd name="connsiteX9" fmla="*/ 744097 w 1670127"/>
                <a:gd name="connsiteY9" fmla="*/ 21750 h 1123121"/>
                <a:gd name="connsiteX10" fmla="*/ 750506 w 1670127"/>
                <a:gd name="connsiteY10" fmla="*/ 46106 h 1123121"/>
                <a:gd name="connsiteX11" fmla="*/ 1160664 w 1670127"/>
                <a:gd name="connsiteY11" fmla="*/ 88410 h 1123121"/>
                <a:gd name="connsiteX12" fmla="*/ 1499045 w 1670127"/>
                <a:gd name="connsiteY12" fmla="*/ 287107 h 1123121"/>
                <a:gd name="connsiteX13" fmla="*/ 1628501 w 1670127"/>
                <a:gd name="connsiteY13" fmla="*/ 626815 h 1123121"/>
                <a:gd name="connsiteX14" fmla="*/ 1391379 w 1670127"/>
                <a:gd name="connsiteY14" fmla="*/ 940884 h 1123121"/>
                <a:gd name="connsiteX15" fmla="*/ 982502 w 1670127"/>
                <a:gd name="connsiteY15" fmla="*/ 1070358 h 1123121"/>
                <a:gd name="connsiteX16" fmla="*/ 541582 w 1670127"/>
                <a:gd name="connsiteY16" fmla="*/ 1025491 h 1123121"/>
                <a:gd name="connsiteX17" fmla="*/ 169876 w 1670127"/>
                <a:gd name="connsiteY17" fmla="*/ 853714 h 1123121"/>
                <a:gd name="connsiteX18" fmla="*/ 45546 w 1670127"/>
                <a:gd name="connsiteY18" fmla="*/ 465293 h 1123121"/>
                <a:gd name="connsiteX19" fmla="*/ 754351 w 1670127"/>
                <a:gd name="connsiteY19" fmla="*/ 32005 h 1123121"/>
                <a:gd name="connsiteX20" fmla="*/ 751788 w 1670127"/>
                <a:gd name="connsiteY20" fmla="*/ 16622 h 1123121"/>
                <a:gd name="connsiteX21" fmla="*/ 751788 w 1670127"/>
                <a:gd name="connsiteY21" fmla="*/ 16622 h 112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0127" h="1123121">
                  <a:moveTo>
                    <a:pt x="751788" y="16622"/>
                  </a:moveTo>
                  <a:cubicBezTo>
                    <a:pt x="483903" y="39697"/>
                    <a:pt x="153213" y="130713"/>
                    <a:pt x="34010" y="402479"/>
                  </a:cubicBezTo>
                  <a:cubicBezTo>
                    <a:pt x="-19823" y="525543"/>
                    <a:pt x="-9569" y="670400"/>
                    <a:pt x="63491" y="784490"/>
                  </a:cubicBezTo>
                  <a:cubicBezTo>
                    <a:pt x="139114" y="903709"/>
                    <a:pt x="267288" y="974214"/>
                    <a:pt x="396744" y="1020363"/>
                  </a:cubicBezTo>
                  <a:cubicBezTo>
                    <a:pt x="550554" y="1075486"/>
                    <a:pt x="727435" y="1133172"/>
                    <a:pt x="892780" y="1121635"/>
                  </a:cubicBezTo>
                  <a:cubicBezTo>
                    <a:pt x="1055562" y="1110098"/>
                    <a:pt x="1223470" y="1074204"/>
                    <a:pt x="1369589" y="998571"/>
                  </a:cubicBezTo>
                  <a:cubicBezTo>
                    <a:pt x="1490073" y="935757"/>
                    <a:pt x="1610557" y="851150"/>
                    <a:pt x="1652854" y="716549"/>
                  </a:cubicBezTo>
                  <a:cubicBezTo>
                    <a:pt x="1690025" y="597331"/>
                    <a:pt x="1664391" y="464011"/>
                    <a:pt x="1602867" y="357612"/>
                  </a:cubicBezTo>
                  <a:cubicBezTo>
                    <a:pt x="1525962" y="224293"/>
                    <a:pt x="1390097" y="137122"/>
                    <a:pt x="1250387" y="80718"/>
                  </a:cubicBezTo>
                  <a:cubicBezTo>
                    <a:pt x="1092732" y="17904"/>
                    <a:pt x="910724" y="-29527"/>
                    <a:pt x="744097" y="21750"/>
                  </a:cubicBezTo>
                  <a:cubicBezTo>
                    <a:pt x="728717" y="26878"/>
                    <a:pt x="735125" y="49952"/>
                    <a:pt x="750506" y="46106"/>
                  </a:cubicBezTo>
                  <a:cubicBezTo>
                    <a:pt x="886371" y="12776"/>
                    <a:pt x="1029927" y="46106"/>
                    <a:pt x="1160664" y="88410"/>
                  </a:cubicBezTo>
                  <a:cubicBezTo>
                    <a:pt x="1286276" y="129431"/>
                    <a:pt x="1408041" y="189681"/>
                    <a:pt x="1499045" y="287107"/>
                  </a:cubicBezTo>
                  <a:cubicBezTo>
                    <a:pt x="1584922" y="376841"/>
                    <a:pt x="1637474" y="502469"/>
                    <a:pt x="1628501" y="626815"/>
                  </a:cubicBezTo>
                  <a:cubicBezTo>
                    <a:pt x="1618248" y="774235"/>
                    <a:pt x="1511863" y="871661"/>
                    <a:pt x="1391379" y="940884"/>
                  </a:cubicBezTo>
                  <a:cubicBezTo>
                    <a:pt x="1263204" y="1013954"/>
                    <a:pt x="1128621" y="1048565"/>
                    <a:pt x="982502" y="1070358"/>
                  </a:cubicBezTo>
                  <a:cubicBezTo>
                    <a:pt x="827411" y="1094715"/>
                    <a:pt x="691546" y="1066512"/>
                    <a:pt x="541582" y="1025491"/>
                  </a:cubicBezTo>
                  <a:cubicBezTo>
                    <a:pt x="409562" y="989597"/>
                    <a:pt x="273697" y="946012"/>
                    <a:pt x="169876" y="853714"/>
                  </a:cubicBezTo>
                  <a:cubicBezTo>
                    <a:pt x="60927" y="756288"/>
                    <a:pt x="7094" y="608868"/>
                    <a:pt x="45546" y="465293"/>
                  </a:cubicBezTo>
                  <a:cubicBezTo>
                    <a:pt x="131423" y="149941"/>
                    <a:pt x="487748" y="98665"/>
                    <a:pt x="754351" y="32005"/>
                  </a:cubicBezTo>
                  <a:cubicBezTo>
                    <a:pt x="763323" y="32005"/>
                    <a:pt x="760760" y="16622"/>
                    <a:pt x="751788" y="16622"/>
                  </a:cubicBezTo>
                  <a:lnTo>
                    <a:pt x="751788" y="16622"/>
                  </a:lnTo>
                  <a:close/>
                </a:path>
              </a:pathLst>
            </a:custGeom>
            <a:solidFill>
              <a:srgbClr val="313031"/>
            </a:solidFill>
            <a:ln w="128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8D02EF29-9E7D-5ABD-F30C-A436F71696DA}"/>
                </a:ext>
              </a:extLst>
            </p:cNvPr>
            <p:cNvSpPr/>
            <p:nvPr/>
          </p:nvSpPr>
          <p:spPr>
            <a:xfrm>
              <a:off x="-17739345" y="-2507940"/>
              <a:ext cx="1672351" cy="1065351"/>
            </a:xfrm>
            <a:custGeom>
              <a:avLst/>
              <a:gdLst>
                <a:gd name="connsiteX0" fmla="*/ 938894 w 1672351"/>
                <a:gd name="connsiteY0" fmla="*/ 35911 h 1065351"/>
                <a:gd name="connsiteX1" fmla="*/ 116014 w 1672351"/>
                <a:gd name="connsiteY1" fmla="*/ 226917 h 1065351"/>
                <a:gd name="connsiteX2" fmla="*/ 253161 w 1672351"/>
                <a:gd name="connsiteY2" fmla="*/ 926843 h 1065351"/>
                <a:gd name="connsiteX3" fmla="*/ 704335 w 1672351"/>
                <a:gd name="connsiteY3" fmla="*/ 1062727 h 1065351"/>
                <a:gd name="connsiteX4" fmla="*/ 1217033 w 1672351"/>
                <a:gd name="connsiteY4" fmla="*/ 1011450 h 1065351"/>
                <a:gd name="connsiteX5" fmla="*/ 1564386 w 1672351"/>
                <a:gd name="connsiteY5" fmla="*/ 851210 h 1065351"/>
                <a:gd name="connsiteX6" fmla="*/ 1664362 w 1672351"/>
                <a:gd name="connsiteY6" fmla="*/ 489710 h 1065351"/>
                <a:gd name="connsiteX7" fmla="*/ 887625 w 1672351"/>
                <a:gd name="connsiteY7" fmla="*/ 6427 h 1065351"/>
                <a:gd name="connsiteX8" fmla="*/ 887625 w 1672351"/>
                <a:gd name="connsiteY8" fmla="*/ 32065 h 1065351"/>
                <a:gd name="connsiteX9" fmla="*/ 1588739 w 1672351"/>
                <a:gd name="connsiteY9" fmla="*/ 383311 h 1065351"/>
                <a:gd name="connsiteX10" fmla="*/ 1581049 w 1672351"/>
                <a:gd name="connsiteY10" fmla="*/ 767886 h 1065351"/>
                <a:gd name="connsiteX11" fmla="*/ 1264458 w 1672351"/>
                <a:gd name="connsiteY11" fmla="*/ 960173 h 1065351"/>
                <a:gd name="connsiteX12" fmla="*/ 426196 w 1672351"/>
                <a:gd name="connsiteY12" fmla="*/ 962737 h 1065351"/>
                <a:gd name="connsiteX13" fmla="*/ 86534 w 1672351"/>
                <a:gd name="connsiteY13" fmla="*/ 717891 h 1065351"/>
                <a:gd name="connsiteX14" fmla="*/ 98070 w 1672351"/>
                <a:gd name="connsiteY14" fmla="*/ 305114 h 1065351"/>
                <a:gd name="connsiteX15" fmla="*/ 487720 w 1672351"/>
                <a:gd name="connsiteY15" fmla="*/ 61549 h 1065351"/>
                <a:gd name="connsiteX16" fmla="*/ 933767 w 1672351"/>
                <a:gd name="connsiteY16" fmla="*/ 58985 h 1065351"/>
                <a:gd name="connsiteX17" fmla="*/ 938894 w 1672351"/>
                <a:gd name="connsiteY17" fmla="*/ 35911 h 1065351"/>
                <a:gd name="connsiteX18" fmla="*/ 938894 w 1672351"/>
                <a:gd name="connsiteY18" fmla="*/ 35911 h 10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2351" h="1065351">
                  <a:moveTo>
                    <a:pt x="938894" y="35911"/>
                  </a:moveTo>
                  <a:cubicBezTo>
                    <a:pt x="665883" y="-48696"/>
                    <a:pt x="319812" y="16682"/>
                    <a:pt x="116014" y="226917"/>
                  </a:cubicBezTo>
                  <a:cubicBezTo>
                    <a:pt x="-96756" y="446124"/>
                    <a:pt x="3221" y="788396"/>
                    <a:pt x="253161" y="926843"/>
                  </a:cubicBezTo>
                  <a:cubicBezTo>
                    <a:pt x="390308" y="1002476"/>
                    <a:pt x="547962" y="1053753"/>
                    <a:pt x="704335" y="1062727"/>
                  </a:cubicBezTo>
                  <a:cubicBezTo>
                    <a:pt x="874807" y="1074264"/>
                    <a:pt x="1050406" y="1046062"/>
                    <a:pt x="1217033" y="1011450"/>
                  </a:cubicBezTo>
                  <a:cubicBezTo>
                    <a:pt x="1341362" y="985812"/>
                    <a:pt x="1472100" y="944790"/>
                    <a:pt x="1564386" y="851210"/>
                  </a:cubicBezTo>
                  <a:cubicBezTo>
                    <a:pt x="1657953" y="756348"/>
                    <a:pt x="1688715" y="617901"/>
                    <a:pt x="1664362" y="489710"/>
                  </a:cubicBezTo>
                  <a:cubicBezTo>
                    <a:pt x="1600275" y="153847"/>
                    <a:pt x="1199089" y="-25621"/>
                    <a:pt x="887625" y="6427"/>
                  </a:cubicBezTo>
                  <a:cubicBezTo>
                    <a:pt x="872244" y="7709"/>
                    <a:pt x="870962" y="32065"/>
                    <a:pt x="887625" y="32065"/>
                  </a:cubicBezTo>
                  <a:cubicBezTo>
                    <a:pt x="1154228" y="33347"/>
                    <a:pt x="1460565" y="126927"/>
                    <a:pt x="1588739" y="383311"/>
                  </a:cubicBezTo>
                  <a:cubicBezTo>
                    <a:pt x="1647700" y="502529"/>
                    <a:pt x="1654108" y="653795"/>
                    <a:pt x="1581049" y="767886"/>
                  </a:cubicBezTo>
                  <a:cubicBezTo>
                    <a:pt x="1511835" y="878130"/>
                    <a:pt x="1386223" y="929407"/>
                    <a:pt x="1264458" y="960173"/>
                  </a:cubicBezTo>
                  <a:cubicBezTo>
                    <a:pt x="990164" y="1028115"/>
                    <a:pt x="695363" y="1061445"/>
                    <a:pt x="426196" y="962737"/>
                  </a:cubicBezTo>
                  <a:cubicBezTo>
                    <a:pt x="291613" y="912742"/>
                    <a:pt x="159593" y="847364"/>
                    <a:pt x="86534" y="717891"/>
                  </a:cubicBezTo>
                  <a:cubicBezTo>
                    <a:pt x="14756" y="589699"/>
                    <a:pt x="16038" y="428178"/>
                    <a:pt x="98070" y="305114"/>
                  </a:cubicBezTo>
                  <a:cubicBezTo>
                    <a:pt x="182665" y="176922"/>
                    <a:pt x="345446" y="98725"/>
                    <a:pt x="487720" y="61549"/>
                  </a:cubicBezTo>
                  <a:cubicBezTo>
                    <a:pt x="635121" y="23092"/>
                    <a:pt x="786367" y="25656"/>
                    <a:pt x="933767" y="58985"/>
                  </a:cubicBezTo>
                  <a:cubicBezTo>
                    <a:pt x="947867" y="61549"/>
                    <a:pt x="952994" y="41039"/>
                    <a:pt x="938894" y="35911"/>
                  </a:cubicBezTo>
                  <a:lnTo>
                    <a:pt x="938894" y="35911"/>
                  </a:lnTo>
                  <a:close/>
                </a:path>
              </a:pathLst>
            </a:custGeom>
            <a:solidFill>
              <a:srgbClr val="313031"/>
            </a:solidFill>
            <a:ln w="128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14A8EB85-2175-5B1F-08E7-02715381CE09}"/>
                </a:ext>
              </a:extLst>
            </p:cNvPr>
            <p:cNvSpPr/>
            <p:nvPr/>
          </p:nvSpPr>
          <p:spPr>
            <a:xfrm>
              <a:off x="-12511732" y="-2486130"/>
              <a:ext cx="6408" cy="11216"/>
            </a:xfrm>
            <a:custGeom>
              <a:avLst/>
              <a:gdLst>
                <a:gd name="connsiteX0" fmla="*/ 6409 w 6408"/>
                <a:gd name="connsiteY0" fmla="*/ 10255 h 11216"/>
                <a:gd name="connsiteX1" fmla="*/ 1282 w 6408"/>
                <a:gd name="connsiteY1" fmla="*/ 0 h 11216"/>
                <a:gd name="connsiteX2" fmla="*/ 0 w 6408"/>
                <a:gd name="connsiteY2" fmla="*/ 0 h 11216"/>
                <a:gd name="connsiteX3" fmla="*/ 6409 w 6408"/>
                <a:gd name="connsiteY3" fmla="*/ 10255 h 11216"/>
                <a:gd name="connsiteX4" fmla="*/ 6409 w 6408"/>
                <a:gd name="connsiteY4" fmla="*/ 10255 h 11216"/>
                <a:gd name="connsiteX5" fmla="*/ 6409 w 6408"/>
                <a:gd name="connsiteY5" fmla="*/ 10255 h 1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8" h="11216">
                  <a:moveTo>
                    <a:pt x="6409" y="10255"/>
                  </a:moveTo>
                  <a:cubicBezTo>
                    <a:pt x="5127" y="6410"/>
                    <a:pt x="2564" y="3846"/>
                    <a:pt x="1282" y="0"/>
                  </a:cubicBezTo>
                  <a:cubicBezTo>
                    <a:pt x="1282" y="0"/>
                    <a:pt x="0" y="0"/>
                    <a:pt x="0" y="0"/>
                  </a:cubicBezTo>
                  <a:cubicBezTo>
                    <a:pt x="2564" y="3846"/>
                    <a:pt x="3845" y="7692"/>
                    <a:pt x="6409" y="10255"/>
                  </a:cubicBezTo>
                  <a:cubicBezTo>
                    <a:pt x="5127" y="11537"/>
                    <a:pt x="6409" y="11537"/>
                    <a:pt x="6409" y="10255"/>
                  </a:cubicBezTo>
                  <a:lnTo>
                    <a:pt x="6409" y="10255"/>
                  </a:lnTo>
                  <a:close/>
                </a:path>
              </a:pathLst>
            </a:custGeom>
            <a:solidFill>
              <a:srgbClr val="313031"/>
            </a:solidFill>
            <a:ln w="128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27CEF2DF-276A-C7CE-2DE7-84750EB7745A}"/>
                </a:ext>
              </a:extLst>
            </p:cNvPr>
            <p:cNvSpPr/>
            <p:nvPr/>
          </p:nvSpPr>
          <p:spPr>
            <a:xfrm>
              <a:off x="-13479788" y="-2640354"/>
              <a:ext cx="1616439" cy="1082341"/>
            </a:xfrm>
            <a:custGeom>
              <a:avLst/>
              <a:gdLst>
                <a:gd name="connsiteX0" fmla="*/ 939858 w 1616439"/>
                <a:gd name="connsiteY0" fmla="*/ 14495 h 1082341"/>
                <a:gd name="connsiteX1" fmla="*/ 456640 w 1616439"/>
                <a:gd name="connsiteY1" fmla="*/ 56798 h 1082341"/>
                <a:gd name="connsiteX2" fmla="*/ 111851 w 1616439"/>
                <a:gd name="connsiteY2" fmla="*/ 340102 h 1082341"/>
                <a:gd name="connsiteX3" fmla="*/ 15720 w 1616439"/>
                <a:gd name="connsiteY3" fmla="*/ 481113 h 1082341"/>
                <a:gd name="connsiteX4" fmla="*/ 9311 w 1616439"/>
                <a:gd name="connsiteY4" fmla="*/ 693911 h 1082341"/>
                <a:gd name="connsiteX5" fmla="*/ 220799 w 1616439"/>
                <a:gd name="connsiteY5" fmla="*/ 974651 h 1082341"/>
                <a:gd name="connsiteX6" fmla="*/ 1103921 w 1616439"/>
                <a:gd name="connsiteY6" fmla="*/ 1009263 h 1082341"/>
                <a:gd name="connsiteX7" fmla="*/ 1614056 w 1616439"/>
                <a:gd name="connsiteY7" fmla="*/ 470857 h 1082341"/>
                <a:gd name="connsiteX8" fmla="*/ 953957 w 1616439"/>
                <a:gd name="connsiteY8" fmla="*/ 394 h 1082341"/>
                <a:gd name="connsiteX9" fmla="*/ 953957 w 1616439"/>
                <a:gd name="connsiteY9" fmla="*/ 28596 h 1082341"/>
                <a:gd name="connsiteX10" fmla="*/ 1557659 w 1616439"/>
                <a:gd name="connsiteY10" fmla="*/ 392660 h 1082341"/>
                <a:gd name="connsiteX11" fmla="*/ 1473064 w 1616439"/>
                <a:gd name="connsiteY11" fmla="*/ 768262 h 1082341"/>
                <a:gd name="connsiteX12" fmla="*/ 1128274 w 1616439"/>
                <a:gd name="connsiteY12" fmla="*/ 963113 h 1082341"/>
                <a:gd name="connsiteX13" fmla="*/ 364354 w 1616439"/>
                <a:gd name="connsiteY13" fmla="*/ 1001571 h 1082341"/>
                <a:gd name="connsiteX14" fmla="*/ 54172 w 1616439"/>
                <a:gd name="connsiteY14" fmla="*/ 751597 h 1082341"/>
                <a:gd name="connsiteX15" fmla="*/ 33664 w 1616439"/>
                <a:gd name="connsiteY15" fmla="*/ 573411 h 1082341"/>
                <a:gd name="connsiteX16" fmla="*/ 128513 w 1616439"/>
                <a:gd name="connsiteY16" fmla="*/ 373432 h 1082341"/>
                <a:gd name="connsiteX17" fmla="*/ 478430 w 1616439"/>
                <a:gd name="connsiteY17" fmla="*/ 87564 h 1082341"/>
                <a:gd name="connsiteX18" fmla="*/ 941139 w 1616439"/>
                <a:gd name="connsiteY18" fmla="*/ 36287 h 1082341"/>
                <a:gd name="connsiteX19" fmla="*/ 939858 w 1616439"/>
                <a:gd name="connsiteY19" fmla="*/ 14495 h 1082341"/>
                <a:gd name="connsiteX20" fmla="*/ 939858 w 1616439"/>
                <a:gd name="connsiteY20" fmla="*/ 14495 h 10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16439" h="1082341">
                  <a:moveTo>
                    <a:pt x="939858" y="14495"/>
                  </a:moveTo>
                  <a:cubicBezTo>
                    <a:pt x="779640" y="4239"/>
                    <a:pt x="611731" y="6803"/>
                    <a:pt x="456640" y="56798"/>
                  </a:cubicBezTo>
                  <a:cubicBezTo>
                    <a:pt x="314366" y="102947"/>
                    <a:pt x="206700" y="231139"/>
                    <a:pt x="111851" y="340102"/>
                  </a:cubicBezTo>
                  <a:cubicBezTo>
                    <a:pt x="74680" y="382405"/>
                    <a:pt x="34946" y="427272"/>
                    <a:pt x="15720" y="481113"/>
                  </a:cubicBezTo>
                  <a:cubicBezTo>
                    <a:pt x="-8633" y="547772"/>
                    <a:pt x="339" y="624687"/>
                    <a:pt x="9311" y="693911"/>
                  </a:cubicBezTo>
                  <a:cubicBezTo>
                    <a:pt x="25973" y="828512"/>
                    <a:pt x="106724" y="909273"/>
                    <a:pt x="220799" y="974651"/>
                  </a:cubicBezTo>
                  <a:cubicBezTo>
                    <a:pt x="491247" y="1127199"/>
                    <a:pt x="818092" y="1097715"/>
                    <a:pt x="1103921" y="1009263"/>
                  </a:cubicBezTo>
                  <a:cubicBezTo>
                    <a:pt x="1348735" y="932348"/>
                    <a:pt x="1646099" y="775954"/>
                    <a:pt x="1614056" y="470857"/>
                  </a:cubicBezTo>
                  <a:cubicBezTo>
                    <a:pt x="1583294" y="181144"/>
                    <a:pt x="1217996" y="-9862"/>
                    <a:pt x="953957" y="394"/>
                  </a:cubicBezTo>
                  <a:cubicBezTo>
                    <a:pt x="936013" y="1676"/>
                    <a:pt x="936013" y="27314"/>
                    <a:pt x="953957" y="28596"/>
                  </a:cubicBezTo>
                  <a:cubicBezTo>
                    <a:pt x="1188517" y="43979"/>
                    <a:pt x="1466655" y="155506"/>
                    <a:pt x="1557659" y="392660"/>
                  </a:cubicBezTo>
                  <a:cubicBezTo>
                    <a:pt x="1607647" y="522134"/>
                    <a:pt x="1562786" y="668273"/>
                    <a:pt x="1473064" y="768262"/>
                  </a:cubicBezTo>
                  <a:cubicBezTo>
                    <a:pt x="1382060" y="869533"/>
                    <a:pt x="1255167" y="922092"/>
                    <a:pt x="1128274" y="963113"/>
                  </a:cubicBezTo>
                  <a:cubicBezTo>
                    <a:pt x="883461" y="1045156"/>
                    <a:pt x="614294" y="1086178"/>
                    <a:pt x="364354" y="1001571"/>
                  </a:cubicBezTo>
                  <a:cubicBezTo>
                    <a:pt x="243870" y="960549"/>
                    <a:pt x="91343" y="883634"/>
                    <a:pt x="54172" y="751597"/>
                  </a:cubicBezTo>
                  <a:cubicBezTo>
                    <a:pt x="38791" y="696474"/>
                    <a:pt x="32382" y="629815"/>
                    <a:pt x="33664" y="573411"/>
                  </a:cubicBezTo>
                  <a:cubicBezTo>
                    <a:pt x="36228" y="491368"/>
                    <a:pt x="75961" y="433681"/>
                    <a:pt x="128513" y="373432"/>
                  </a:cubicBezTo>
                  <a:cubicBezTo>
                    <a:pt x="223362" y="264469"/>
                    <a:pt x="334874" y="129867"/>
                    <a:pt x="478430" y="87564"/>
                  </a:cubicBezTo>
                  <a:cubicBezTo>
                    <a:pt x="623267" y="43979"/>
                    <a:pt x="789894" y="32442"/>
                    <a:pt x="941139" y="36287"/>
                  </a:cubicBezTo>
                  <a:cubicBezTo>
                    <a:pt x="952675" y="33724"/>
                    <a:pt x="952675" y="14495"/>
                    <a:pt x="939858" y="14495"/>
                  </a:cubicBezTo>
                  <a:lnTo>
                    <a:pt x="939858" y="14495"/>
                  </a:lnTo>
                  <a:close/>
                </a:path>
              </a:pathLst>
            </a:custGeom>
            <a:solidFill>
              <a:srgbClr val="313031"/>
            </a:solidFill>
            <a:ln w="128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9EE1A68D-1726-1571-D103-F145B7FFE94E}"/>
                </a:ext>
              </a:extLst>
            </p:cNvPr>
            <p:cNvSpPr/>
            <p:nvPr/>
          </p:nvSpPr>
          <p:spPr>
            <a:xfrm>
              <a:off x="-15055283" y="-2345001"/>
              <a:ext cx="243128" cy="155954"/>
            </a:xfrm>
            <a:custGeom>
              <a:avLst/>
              <a:gdLst>
                <a:gd name="connsiteX0" fmla="*/ 19795 w 243128"/>
                <a:gd name="connsiteY0" fmla="*/ 143456 h 155954"/>
                <a:gd name="connsiteX1" fmla="*/ 63375 w 243128"/>
                <a:gd name="connsiteY1" fmla="*/ 72951 h 155954"/>
                <a:gd name="connsiteX2" fmla="*/ 105672 w 243128"/>
                <a:gd name="connsiteY2" fmla="*/ 37057 h 155954"/>
                <a:gd name="connsiteX3" fmla="*/ 136434 w 243128"/>
                <a:gd name="connsiteY3" fmla="*/ 58850 h 155954"/>
                <a:gd name="connsiteX4" fmla="*/ 190267 w 243128"/>
                <a:gd name="connsiteY4" fmla="*/ 112690 h 155954"/>
                <a:gd name="connsiteX5" fmla="*/ 228720 w 243128"/>
                <a:gd name="connsiteY5" fmla="*/ 154993 h 155954"/>
                <a:gd name="connsiteX6" fmla="*/ 242819 w 243128"/>
                <a:gd name="connsiteY6" fmla="*/ 147302 h 155954"/>
                <a:gd name="connsiteX7" fmla="*/ 108236 w 243128"/>
                <a:gd name="connsiteY7" fmla="*/ 2445 h 155954"/>
                <a:gd name="connsiteX8" fmla="*/ 58248 w 243128"/>
                <a:gd name="connsiteY8" fmla="*/ 19110 h 155954"/>
                <a:gd name="connsiteX9" fmla="*/ 569 w 243128"/>
                <a:gd name="connsiteY9" fmla="*/ 137047 h 155954"/>
                <a:gd name="connsiteX10" fmla="*/ 19795 w 243128"/>
                <a:gd name="connsiteY10" fmla="*/ 143456 h 155954"/>
                <a:gd name="connsiteX11" fmla="*/ 19795 w 243128"/>
                <a:gd name="connsiteY11" fmla="*/ 143456 h 15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128" h="155954">
                  <a:moveTo>
                    <a:pt x="19795" y="143456"/>
                  </a:moveTo>
                  <a:cubicBezTo>
                    <a:pt x="36458" y="120381"/>
                    <a:pt x="49275" y="97307"/>
                    <a:pt x="63375" y="72951"/>
                  </a:cubicBezTo>
                  <a:cubicBezTo>
                    <a:pt x="73629" y="56286"/>
                    <a:pt x="78756" y="31929"/>
                    <a:pt x="105672" y="37057"/>
                  </a:cubicBezTo>
                  <a:cubicBezTo>
                    <a:pt x="115926" y="38339"/>
                    <a:pt x="128744" y="52440"/>
                    <a:pt x="136434" y="58850"/>
                  </a:cubicBezTo>
                  <a:cubicBezTo>
                    <a:pt x="155660" y="74232"/>
                    <a:pt x="173605" y="92179"/>
                    <a:pt x="190267" y="112690"/>
                  </a:cubicBezTo>
                  <a:cubicBezTo>
                    <a:pt x="203085" y="129355"/>
                    <a:pt x="209493" y="146020"/>
                    <a:pt x="228720" y="154993"/>
                  </a:cubicBezTo>
                  <a:cubicBezTo>
                    <a:pt x="235128" y="157557"/>
                    <a:pt x="241537" y="154993"/>
                    <a:pt x="242819" y="147302"/>
                  </a:cubicBezTo>
                  <a:cubicBezTo>
                    <a:pt x="249228" y="96025"/>
                    <a:pt x="154379" y="16546"/>
                    <a:pt x="108236" y="2445"/>
                  </a:cubicBezTo>
                  <a:cubicBezTo>
                    <a:pt x="87728" y="-3964"/>
                    <a:pt x="72347" y="2445"/>
                    <a:pt x="58248" y="19110"/>
                  </a:cubicBezTo>
                  <a:cubicBezTo>
                    <a:pt x="33895" y="51158"/>
                    <a:pt x="14668" y="98589"/>
                    <a:pt x="569" y="137047"/>
                  </a:cubicBezTo>
                  <a:cubicBezTo>
                    <a:pt x="-3276" y="147302"/>
                    <a:pt x="13387" y="151147"/>
                    <a:pt x="19795" y="143456"/>
                  </a:cubicBezTo>
                  <a:lnTo>
                    <a:pt x="19795" y="143456"/>
                  </a:lnTo>
                  <a:close/>
                </a:path>
              </a:pathLst>
            </a:custGeom>
            <a:solidFill>
              <a:srgbClr val="313031"/>
            </a:solidFill>
            <a:ln w="128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298384AE-016C-BD43-F2AF-1237B3377C08}"/>
                </a:ext>
              </a:extLst>
            </p:cNvPr>
            <p:cNvSpPr/>
            <p:nvPr/>
          </p:nvSpPr>
          <p:spPr>
            <a:xfrm>
              <a:off x="-14949676" y="-2240349"/>
              <a:ext cx="55714" cy="333512"/>
            </a:xfrm>
            <a:custGeom>
              <a:avLst/>
              <a:gdLst>
                <a:gd name="connsiteX0" fmla="*/ 65 w 55714"/>
                <a:gd name="connsiteY0" fmla="*/ 9321 h 333512"/>
                <a:gd name="connsiteX1" fmla="*/ 18010 w 55714"/>
                <a:gd name="connsiteY1" fmla="*/ 177252 h 333512"/>
                <a:gd name="connsiteX2" fmla="*/ 23137 w 55714"/>
                <a:gd name="connsiteY2" fmla="*/ 327236 h 333512"/>
                <a:gd name="connsiteX3" fmla="*/ 39799 w 55714"/>
                <a:gd name="connsiteY3" fmla="*/ 329800 h 333512"/>
                <a:gd name="connsiteX4" fmla="*/ 51335 w 55714"/>
                <a:gd name="connsiteY4" fmla="*/ 178534 h 333512"/>
                <a:gd name="connsiteX5" fmla="*/ 20573 w 55714"/>
                <a:gd name="connsiteY5" fmla="*/ 8039 h 333512"/>
                <a:gd name="connsiteX6" fmla="*/ 65 w 55714"/>
                <a:gd name="connsiteY6" fmla="*/ 9321 h 333512"/>
                <a:gd name="connsiteX7" fmla="*/ 65 w 55714"/>
                <a:gd name="connsiteY7" fmla="*/ 9321 h 3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14" h="333512">
                  <a:moveTo>
                    <a:pt x="65" y="9321"/>
                  </a:moveTo>
                  <a:cubicBezTo>
                    <a:pt x="6474" y="65725"/>
                    <a:pt x="15446" y="120847"/>
                    <a:pt x="18010" y="177252"/>
                  </a:cubicBezTo>
                  <a:cubicBezTo>
                    <a:pt x="20573" y="225964"/>
                    <a:pt x="9037" y="279805"/>
                    <a:pt x="23137" y="327236"/>
                  </a:cubicBezTo>
                  <a:cubicBezTo>
                    <a:pt x="25700" y="333646"/>
                    <a:pt x="35954" y="336209"/>
                    <a:pt x="39799" y="329800"/>
                  </a:cubicBezTo>
                  <a:cubicBezTo>
                    <a:pt x="62871" y="284933"/>
                    <a:pt x="55180" y="227246"/>
                    <a:pt x="51335" y="178534"/>
                  </a:cubicBezTo>
                  <a:cubicBezTo>
                    <a:pt x="47490" y="120847"/>
                    <a:pt x="38518" y="63161"/>
                    <a:pt x="20573" y="8039"/>
                  </a:cubicBezTo>
                  <a:cubicBezTo>
                    <a:pt x="16728" y="-3499"/>
                    <a:pt x="-1216" y="-2217"/>
                    <a:pt x="65" y="9321"/>
                  </a:cubicBezTo>
                  <a:lnTo>
                    <a:pt x="65" y="9321"/>
                  </a:lnTo>
                  <a:close/>
                </a:path>
              </a:pathLst>
            </a:custGeom>
            <a:solidFill>
              <a:srgbClr val="313031"/>
            </a:solidFill>
            <a:ln w="12815" cap="flat">
              <a:noFill/>
              <a:prstDash val="solid"/>
              <a:miter/>
            </a:ln>
          </p:spPr>
          <p:txBody>
            <a:bodyPr rtlCol="0" anchor="ctr"/>
            <a:lstStyle/>
            <a:p>
              <a:endParaRPr lang="en-US"/>
            </a:p>
          </p:txBody>
        </p:sp>
        <p:grpSp>
          <p:nvGrpSpPr>
            <p:cNvPr id="225" name="Graphic 4">
              <a:extLst>
                <a:ext uri="{FF2B5EF4-FFF2-40B4-BE49-F238E27FC236}">
                  <a16:creationId xmlns:a16="http://schemas.microsoft.com/office/drawing/2014/main" id="{AEDD0517-8E7E-2C50-5AE3-DB92D76ACDC2}"/>
                </a:ext>
              </a:extLst>
            </p:cNvPr>
            <p:cNvGrpSpPr/>
            <p:nvPr/>
          </p:nvGrpSpPr>
          <p:grpSpPr>
            <a:xfrm>
              <a:off x="-13785803" y="-631696"/>
              <a:ext cx="351512" cy="343624"/>
              <a:chOff x="-13785803" y="-631696"/>
              <a:chExt cx="351512" cy="343624"/>
            </a:xfrm>
            <a:solidFill>
              <a:srgbClr val="313031"/>
            </a:solidFill>
          </p:grpSpPr>
          <p:sp>
            <p:nvSpPr>
              <p:cNvPr id="255" name="Freeform 254">
                <a:extLst>
                  <a:ext uri="{FF2B5EF4-FFF2-40B4-BE49-F238E27FC236}">
                    <a16:creationId xmlns:a16="http://schemas.microsoft.com/office/drawing/2014/main" id="{4F9F925B-BB3C-548B-619D-EFB4EA110194}"/>
                  </a:ext>
                </a:extLst>
              </p:cNvPr>
              <p:cNvSpPr/>
              <p:nvPr/>
            </p:nvSpPr>
            <p:spPr>
              <a:xfrm>
                <a:off x="-13785803" y="-631696"/>
                <a:ext cx="274122" cy="262948"/>
              </a:xfrm>
              <a:custGeom>
                <a:avLst/>
                <a:gdLst>
                  <a:gd name="connsiteX0" fmla="*/ 271747 w 274122"/>
                  <a:gd name="connsiteY0" fmla="*/ 253037 h 262948"/>
                  <a:gd name="connsiteX1" fmla="*/ 135882 w 274122"/>
                  <a:gd name="connsiteY1" fmla="*/ 150484 h 262948"/>
                  <a:gd name="connsiteX2" fmla="*/ 87175 w 274122"/>
                  <a:gd name="connsiteY2" fmla="*/ 97925 h 262948"/>
                  <a:gd name="connsiteX3" fmla="*/ 29497 w 274122"/>
                  <a:gd name="connsiteY3" fmla="*/ 19729 h 262948"/>
                  <a:gd name="connsiteX4" fmla="*/ 12834 w 274122"/>
                  <a:gd name="connsiteY4" fmla="*/ 23574 h 262948"/>
                  <a:gd name="connsiteX5" fmla="*/ 15398 w 274122"/>
                  <a:gd name="connsiteY5" fmla="*/ 24856 h 262948"/>
                  <a:gd name="connsiteX6" fmla="*/ 30779 w 274122"/>
                  <a:gd name="connsiteY6" fmla="*/ 15883 h 262948"/>
                  <a:gd name="connsiteX7" fmla="*/ 30779 w 274122"/>
                  <a:gd name="connsiteY7" fmla="*/ 13319 h 262948"/>
                  <a:gd name="connsiteX8" fmla="*/ 21807 w 274122"/>
                  <a:gd name="connsiteY8" fmla="*/ 1782 h 262948"/>
                  <a:gd name="connsiteX9" fmla="*/ 17961 w 274122"/>
                  <a:gd name="connsiteY9" fmla="*/ 500 h 262948"/>
                  <a:gd name="connsiteX10" fmla="*/ 17 w 274122"/>
                  <a:gd name="connsiteY10" fmla="*/ 14601 h 262948"/>
                  <a:gd name="connsiteX11" fmla="*/ 102557 w 274122"/>
                  <a:gd name="connsiteY11" fmla="*/ 158176 h 262948"/>
                  <a:gd name="connsiteX12" fmla="*/ 266620 w 274122"/>
                  <a:gd name="connsiteY12" fmla="*/ 262011 h 262948"/>
                  <a:gd name="connsiteX13" fmla="*/ 271747 w 274122"/>
                  <a:gd name="connsiteY13" fmla="*/ 253037 h 262948"/>
                  <a:gd name="connsiteX14" fmla="*/ 271747 w 274122"/>
                  <a:gd name="connsiteY14" fmla="*/ 253037 h 26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122" h="262948">
                    <a:moveTo>
                      <a:pt x="271747" y="253037"/>
                    </a:moveTo>
                    <a:cubicBezTo>
                      <a:pt x="224322" y="220989"/>
                      <a:pt x="176898" y="190223"/>
                      <a:pt x="135882" y="150484"/>
                    </a:cubicBezTo>
                    <a:cubicBezTo>
                      <a:pt x="119219" y="133819"/>
                      <a:pt x="102557" y="117154"/>
                      <a:pt x="87175" y="97925"/>
                    </a:cubicBezTo>
                    <a:cubicBezTo>
                      <a:pt x="85894" y="96644"/>
                      <a:pt x="28215" y="22292"/>
                      <a:pt x="29497" y="19729"/>
                    </a:cubicBezTo>
                    <a:cubicBezTo>
                      <a:pt x="24370" y="21010"/>
                      <a:pt x="19243" y="22292"/>
                      <a:pt x="12834" y="23574"/>
                    </a:cubicBezTo>
                    <a:cubicBezTo>
                      <a:pt x="14116" y="23574"/>
                      <a:pt x="15398" y="24856"/>
                      <a:pt x="15398" y="24856"/>
                    </a:cubicBezTo>
                    <a:cubicBezTo>
                      <a:pt x="21807" y="27420"/>
                      <a:pt x="30779" y="24856"/>
                      <a:pt x="30779" y="15883"/>
                    </a:cubicBezTo>
                    <a:cubicBezTo>
                      <a:pt x="30779" y="14601"/>
                      <a:pt x="30779" y="13319"/>
                      <a:pt x="30779" y="13319"/>
                    </a:cubicBezTo>
                    <a:cubicBezTo>
                      <a:pt x="30779" y="8191"/>
                      <a:pt x="26934" y="3064"/>
                      <a:pt x="21807" y="1782"/>
                    </a:cubicBezTo>
                    <a:cubicBezTo>
                      <a:pt x="20525" y="1782"/>
                      <a:pt x="19243" y="500"/>
                      <a:pt x="17961" y="500"/>
                    </a:cubicBezTo>
                    <a:cubicBezTo>
                      <a:pt x="8989" y="-2064"/>
                      <a:pt x="17" y="5628"/>
                      <a:pt x="17" y="14601"/>
                    </a:cubicBezTo>
                    <a:cubicBezTo>
                      <a:pt x="-1265" y="62032"/>
                      <a:pt x="70513" y="128692"/>
                      <a:pt x="102557" y="158176"/>
                    </a:cubicBezTo>
                    <a:cubicBezTo>
                      <a:pt x="149981" y="203043"/>
                      <a:pt x="205096" y="240218"/>
                      <a:pt x="266620" y="262011"/>
                    </a:cubicBezTo>
                    <a:cubicBezTo>
                      <a:pt x="273029" y="265857"/>
                      <a:pt x="276874" y="256883"/>
                      <a:pt x="271747" y="253037"/>
                    </a:cubicBezTo>
                    <a:lnTo>
                      <a:pt x="271747" y="253037"/>
                    </a:lnTo>
                    <a:close/>
                  </a:path>
                </a:pathLst>
              </a:custGeom>
              <a:solidFill>
                <a:srgbClr val="313031"/>
              </a:solidFill>
              <a:ln w="1281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A6E71B71-0341-6D1B-A680-0CD9B47958BF}"/>
                  </a:ext>
                </a:extLst>
              </p:cNvPr>
              <p:cNvSpPr/>
              <p:nvPr/>
            </p:nvSpPr>
            <p:spPr>
              <a:xfrm>
                <a:off x="-13595688" y="-504243"/>
                <a:ext cx="161397" cy="216171"/>
              </a:xfrm>
              <a:custGeom>
                <a:avLst/>
                <a:gdLst>
                  <a:gd name="connsiteX0" fmla="*/ 103421 w 161397"/>
                  <a:gd name="connsiteY0" fmla="*/ 24313 h 216171"/>
                  <a:gd name="connsiteX1" fmla="*/ 111111 w 161397"/>
                  <a:gd name="connsiteY1" fmla="*/ 17903 h 216171"/>
                  <a:gd name="connsiteX2" fmla="*/ 93167 w 161397"/>
                  <a:gd name="connsiteY2" fmla="*/ 12775 h 216171"/>
                  <a:gd name="connsiteX3" fmla="*/ 117520 w 161397"/>
                  <a:gd name="connsiteY3" fmla="*/ 149940 h 216171"/>
                  <a:gd name="connsiteX4" fmla="*/ 53433 w 161397"/>
                  <a:gd name="connsiteY4" fmla="*/ 174297 h 216171"/>
                  <a:gd name="connsiteX5" fmla="*/ 2163 w 161397"/>
                  <a:gd name="connsiteY5" fmla="*/ 202499 h 216171"/>
                  <a:gd name="connsiteX6" fmla="*/ 6008 w 161397"/>
                  <a:gd name="connsiteY6" fmla="*/ 215318 h 216171"/>
                  <a:gd name="connsiteX7" fmla="*/ 98294 w 161397"/>
                  <a:gd name="connsiteY7" fmla="*/ 190962 h 216171"/>
                  <a:gd name="connsiteX8" fmla="*/ 157254 w 161397"/>
                  <a:gd name="connsiteY8" fmla="*/ 164041 h 216171"/>
                  <a:gd name="connsiteX9" fmla="*/ 152127 w 161397"/>
                  <a:gd name="connsiteY9" fmla="*/ 99946 h 216171"/>
                  <a:gd name="connsiteX10" fmla="*/ 113675 w 161397"/>
                  <a:gd name="connsiteY10" fmla="*/ 5084 h 216171"/>
                  <a:gd name="connsiteX11" fmla="*/ 97012 w 161397"/>
                  <a:gd name="connsiteY11" fmla="*/ 17903 h 216171"/>
                  <a:gd name="connsiteX12" fmla="*/ 103421 w 161397"/>
                  <a:gd name="connsiteY12" fmla="*/ 24313 h 216171"/>
                  <a:gd name="connsiteX13" fmla="*/ 103421 w 161397"/>
                  <a:gd name="connsiteY13" fmla="*/ 24313 h 216171"/>
                  <a:gd name="connsiteX14" fmla="*/ 103421 w 161397"/>
                  <a:gd name="connsiteY14" fmla="*/ 24313 h 21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397" h="216171">
                    <a:moveTo>
                      <a:pt x="103421" y="24313"/>
                    </a:moveTo>
                    <a:cubicBezTo>
                      <a:pt x="105984" y="21749"/>
                      <a:pt x="108548" y="20467"/>
                      <a:pt x="111111" y="17903"/>
                    </a:cubicBezTo>
                    <a:cubicBezTo>
                      <a:pt x="104703" y="16621"/>
                      <a:pt x="99576" y="15339"/>
                      <a:pt x="93167" y="12775"/>
                    </a:cubicBezTo>
                    <a:cubicBezTo>
                      <a:pt x="99576" y="42259"/>
                      <a:pt x="145719" y="125584"/>
                      <a:pt x="117520" y="149940"/>
                    </a:cubicBezTo>
                    <a:cubicBezTo>
                      <a:pt x="103421" y="162759"/>
                      <a:pt x="71377" y="166605"/>
                      <a:pt x="53433" y="174297"/>
                    </a:cubicBezTo>
                    <a:cubicBezTo>
                      <a:pt x="31643" y="181988"/>
                      <a:pt x="16262" y="184552"/>
                      <a:pt x="2163" y="202499"/>
                    </a:cubicBezTo>
                    <a:cubicBezTo>
                      <a:pt x="-1682" y="206345"/>
                      <a:pt x="-401" y="214036"/>
                      <a:pt x="6008" y="215318"/>
                    </a:cubicBezTo>
                    <a:cubicBezTo>
                      <a:pt x="38052" y="220446"/>
                      <a:pt x="68814" y="201217"/>
                      <a:pt x="98294" y="190962"/>
                    </a:cubicBezTo>
                    <a:cubicBezTo>
                      <a:pt x="114956" y="184552"/>
                      <a:pt x="147000" y="179425"/>
                      <a:pt x="157254" y="164041"/>
                    </a:cubicBezTo>
                    <a:cubicBezTo>
                      <a:pt x="167508" y="148659"/>
                      <a:pt x="155972" y="115329"/>
                      <a:pt x="152127" y="99946"/>
                    </a:cubicBezTo>
                    <a:cubicBezTo>
                      <a:pt x="144437" y="67898"/>
                      <a:pt x="134183" y="32004"/>
                      <a:pt x="113675" y="5084"/>
                    </a:cubicBezTo>
                    <a:cubicBezTo>
                      <a:pt x="104703" y="-7735"/>
                      <a:pt x="86758" y="6366"/>
                      <a:pt x="97012" y="17903"/>
                    </a:cubicBezTo>
                    <a:cubicBezTo>
                      <a:pt x="97012" y="19185"/>
                      <a:pt x="99576" y="21749"/>
                      <a:pt x="103421" y="24313"/>
                    </a:cubicBezTo>
                    <a:cubicBezTo>
                      <a:pt x="102139" y="24313"/>
                      <a:pt x="102139" y="24313"/>
                      <a:pt x="103421" y="24313"/>
                    </a:cubicBezTo>
                    <a:lnTo>
                      <a:pt x="103421" y="24313"/>
                    </a:lnTo>
                    <a:close/>
                  </a:path>
                </a:pathLst>
              </a:custGeom>
              <a:solidFill>
                <a:srgbClr val="313031"/>
              </a:solidFill>
              <a:ln w="128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EB80E84-619D-81E5-4CCC-9D5419D6EFB4}"/>
                </a:ext>
              </a:extLst>
            </p:cNvPr>
            <p:cNvSpPr/>
            <p:nvPr/>
          </p:nvSpPr>
          <p:spPr>
            <a:xfrm>
              <a:off x="-14681250" y="356305"/>
              <a:ext cx="247300" cy="169748"/>
            </a:xfrm>
            <a:custGeom>
              <a:avLst/>
              <a:gdLst>
                <a:gd name="connsiteX0" fmla="*/ 2087 w 247300"/>
                <a:gd name="connsiteY0" fmla="*/ 16238 h 169748"/>
                <a:gd name="connsiteX1" fmla="*/ 120008 w 247300"/>
                <a:gd name="connsiteY1" fmla="*/ 164941 h 169748"/>
                <a:gd name="connsiteX2" fmla="*/ 144361 w 247300"/>
                <a:gd name="connsiteY2" fmla="*/ 164941 h 169748"/>
                <a:gd name="connsiteX3" fmla="*/ 207166 w 247300"/>
                <a:gd name="connsiteY3" fmla="*/ 84180 h 169748"/>
                <a:gd name="connsiteX4" fmla="*/ 246900 w 247300"/>
                <a:gd name="connsiteY4" fmla="*/ 20084 h 169748"/>
                <a:gd name="connsiteX5" fmla="*/ 230238 w 247300"/>
                <a:gd name="connsiteY5" fmla="*/ 7265 h 169748"/>
                <a:gd name="connsiteX6" fmla="*/ 178968 w 247300"/>
                <a:gd name="connsiteY6" fmla="*/ 61106 h 169748"/>
                <a:gd name="connsiteX7" fmla="*/ 117444 w 247300"/>
                <a:gd name="connsiteY7" fmla="*/ 141866 h 169748"/>
                <a:gd name="connsiteX8" fmla="*/ 144361 w 247300"/>
                <a:gd name="connsiteY8" fmla="*/ 138021 h 169748"/>
                <a:gd name="connsiteX9" fmla="*/ 18750 w 247300"/>
                <a:gd name="connsiteY9" fmla="*/ 2137 h 169748"/>
                <a:gd name="connsiteX10" fmla="*/ 2087 w 247300"/>
                <a:gd name="connsiteY10" fmla="*/ 16238 h 169748"/>
                <a:gd name="connsiteX11" fmla="*/ 2087 w 247300"/>
                <a:gd name="connsiteY11" fmla="*/ 16238 h 1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00" h="169748">
                  <a:moveTo>
                    <a:pt x="2087" y="16238"/>
                  </a:moveTo>
                  <a:cubicBezTo>
                    <a:pt x="34131" y="70079"/>
                    <a:pt x="80274" y="116228"/>
                    <a:pt x="120008" y="164941"/>
                  </a:cubicBezTo>
                  <a:cubicBezTo>
                    <a:pt x="125135" y="171351"/>
                    <a:pt x="139234" y="171351"/>
                    <a:pt x="144361" y="164941"/>
                  </a:cubicBezTo>
                  <a:cubicBezTo>
                    <a:pt x="166151" y="138021"/>
                    <a:pt x="186659" y="111100"/>
                    <a:pt x="207166" y="84180"/>
                  </a:cubicBezTo>
                  <a:cubicBezTo>
                    <a:pt x="223829" y="62388"/>
                    <a:pt x="240492" y="47004"/>
                    <a:pt x="246900" y="20084"/>
                  </a:cubicBezTo>
                  <a:cubicBezTo>
                    <a:pt x="249464" y="9829"/>
                    <a:pt x="239210" y="2137"/>
                    <a:pt x="230238" y="7265"/>
                  </a:cubicBezTo>
                  <a:cubicBezTo>
                    <a:pt x="205885" y="20084"/>
                    <a:pt x="194349" y="40595"/>
                    <a:pt x="178968" y="61106"/>
                  </a:cubicBezTo>
                  <a:cubicBezTo>
                    <a:pt x="158460" y="88026"/>
                    <a:pt x="137952" y="114946"/>
                    <a:pt x="117444" y="141866"/>
                  </a:cubicBezTo>
                  <a:cubicBezTo>
                    <a:pt x="126416" y="140585"/>
                    <a:pt x="135389" y="139303"/>
                    <a:pt x="144361" y="138021"/>
                  </a:cubicBezTo>
                  <a:cubicBezTo>
                    <a:pt x="103345" y="91871"/>
                    <a:pt x="64893" y="40595"/>
                    <a:pt x="18750" y="2137"/>
                  </a:cubicBezTo>
                  <a:cubicBezTo>
                    <a:pt x="9778" y="-4272"/>
                    <a:pt x="-5603" y="4701"/>
                    <a:pt x="2087" y="16238"/>
                  </a:cubicBezTo>
                  <a:lnTo>
                    <a:pt x="2087" y="16238"/>
                  </a:lnTo>
                  <a:close/>
                </a:path>
              </a:pathLst>
            </a:custGeom>
            <a:solidFill>
              <a:srgbClr val="313031"/>
            </a:solidFill>
            <a:ln w="128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661A2C5B-9799-4F84-6C5F-35B29CB3D8DC}"/>
                </a:ext>
              </a:extLst>
            </p:cNvPr>
            <p:cNvSpPr/>
            <p:nvPr/>
          </p:nvSpPr>
          <p:spPr>
            <a:xfrm>
              <a:off x="-14567510" y="73216"/>
              <a:ext cx="44417" cy="335541"/>
            </a:xfrm>
            <a:custGeom>
              <a:avLst/>
              <a:gdLst>
                <a:gd name="connsiteX0" fmla="*/ 30621 w 44417"/>
                <a:gd name="connsiteY0" fmla="*/ 332657 h 335541"/>
                <a:gd name="connsiteX1" fmla="*/ 38312 w 44417"/>
                <a:gd name="connsiteY1" fmla="*/ 17306 h 335541"/>
                <a:gd name="connsiteX2" fmla="*/ 2423 w 44417"/>
                <a:gd name="connsiteY2" fmla="*/ 17306 h 335541"/>
                <a:gd name="connsiteX3" fmla="*/ 22931 w 44417"/>
                <a:gd name="connsiteY3" fmla="*/ 332657 h 335541"/>
                <a:gd name="connsiteX4" fmla="*/ 30621 w 44417"/>
                <a:gd name="connsiteY4" fmla="*/ 332657 h 335541"/>
                <a:gd name="connsiteX5" fmla="*/ 30621 w 44417"/>
                <a:gd name="connsiteY5" fmla="*/ 332657 h 33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17" h="335541">
                  <a:moveTo>
                    <a:pt x="30621" y="332657"/>
                  </a:moveTo>
                  <a:cubicBezTo>
                    <a:pt x="56256" y="236514"/>
                    <a:pt x="38312" y="116014"/>
                    <a:pt x="38312" y="17306"/>
                  </a:cubicBezTo>
                  <a:cubicBezTo>
                    <a:pt x="38312" y="-5769"/>
                    <a:pt x="2423" y="-5769"/>
                    <a:pt x="2423" y="17306"/>
                  </a:cubicBezTo>
                  <a:cubicBezTo>
                    <a:pt x="2423" y="116014"/>
                    <a:pt x="-10394" y="239077"/>
                    <a:pt x="22931" y="332657"/>
                  </a:cubicBezTo>
                  <a:cubicBezTo>
                    <a:pt x="24212" y="336503"/>
                    <a:pt x="29339" y="336503"/>
                    <a:pt x="30621" y="332657"/>
                  </a:cubicBezTo>
                  <a:lnTo>
                    <a:pt x="30621" y="332657"/>
                  </a:lnTo>
                  <a:close/>
                </a:path>
              </a:pathLst>
            </a:custGeom>
            <a:solidFill>
              <a:srgbClr val="313031"/>
            </a:solidFill>
            <a:ln w="12815" cap="flat">
              <a:noFill/>
              <a:prstDash val="solid"/>
              <a:miter/>
            </a:ln>
          </p:spPr>
          <p:txBody>
            <a:bodyPr rtlCol="0" anchor="ctr"/>
            <a:lstStyle/>
            <a:p>
              <a:endParaRPr lang="en-US"/>
            </a:p>
          </p:txBody>
        </p:sp>
        <p:grpSp>
          <p:nvGrpSpPr>
            <p:cNvPr id="228" name="Graphic 4">
              <a:extLst>
                <a:ext uri="{FF2B5EF4-FFF2-40B4-BE49-F238E27FC236}">
                  <a16:creationId xmlns:a16="http://schemas.microsoft.com/office/drawing/2014/main" id="{36F4D9F2-6C40-0186-182F-7CD8CF039CDB}"/>
                </a:ext>
              </a:extLst>
            </p:cNvPr>
            <p:cNvGrpSpPr/>
            <p:nvPr/>
          </p:nvGrpSpPr>
          <p:grpSpPr>
            <a:xfrm>
              <a:off x="-15970883" y="-475511"/>
              <a:ext cx="392166" cy="362262"/>
              <a:chOff x="-15970883" y="-475511"/>
              <a:chExt cx="392166" cy="362262"/>
            </a:xfrm>
            <a:solidFill>
              <a:srgbClr val="313031"/>
            </a:solidFill>
          </p:grpSpPr>
          <p:sp>
            <p:nvSpPr>
              <p:cNvPr id="253" name="Freeform 252">
                <a:extLst>
                  <a:ext uri="{FF2B5EF4-FFF2-40B4-BE49-F238E27FC236}">
                    <a16:creationId xmlns:a16="http://schemas.microsoft.com/office/drawing/2014/main" id="{B987D73D-175D-258B-A8A9-824E3607A9C1}"/>
                  </a:ext>
                </a:extLst>
              </p:cNvPr>
              <p:cNvSpPr/>
              <p:nvPr/>
            </p:nvSpPr>
            <p:spPr>
              <a:xfrm>
                <a:off x="-15970883" y="-308973"/>
                <a:ext cx="197140" cy="195724"/>
              </a:xfrm>
              <a:custGeom>
                <a:avLst/>
                <a:gdLst>
                  <a:gd name="connsiteX0" fmla="*/ 50991 w 197140"/>
                  <a:gd name="connsiteY0" fmla="*/ 9793 h 195724"/>
                  <a:gd name="connsiteX1" fmla="*/ 2285 w 197140"/>
                  <a:gd name="connsiteY1" fmla="*/ 157213 h 195724"/>
                  <a:gd name="connsiteX2" fmla="*/ 17666 w 197140"/>
                  <a:gd name="connsiteY2" fmla="*/ 184134 h 195724"/>
                  <a:gd name="connsiteX3" fmla="*/ 107388 w 197140"/>
                  <a:gd name="connsiteY3" fmla="*/ 189261 h 195724"/>
                  <a:gd name="connsiteX4" fmla="*/ 188138 w 197140"/>
                  <a:gd name="connsiteY4" fmla="*/ 191825 h 195724"/>
                  <a:gd name="connsiteX5" fmla="*/ 190701 w 197140"/>
                  <a:gd name="connsiteY5" fmla="*/ 168751 h 195724"/>
                  <a:gd name="connsiteX6" fmla="*/ 113796 w 197140"/>
                  <a:gd name="connsiteY6" fmla="*/ 152086 h 195724"/>
                  <a:gd name="connsiteX7" fmla="*/ 17666 w 197140"/>
                  <a:gd name="connsiteY7" fmla="*/ 148240 h 195724"/>
                  <a:gd name="connsiteX8" fmla="*/ 33047 w 197140"/>
                  <a:gd name="connsiteY8" fmla="*/ 175160 h 195724"/>
                  <a:gd name="connsiteX9" fmla="*/ 76626 w 197140"/>
                  <a:gd name="connsiteY9" fmla="*/ 13638 h 195724"/>
                  <a:gd name="connsiteX10" fmla="*/ 50991 w 197140"/>
                  <a:gd name="connsiteY10" fmla="*/ 9793 h 195724"/>
                  <a:gd name="connsiteX11" fmla="*/ 50991 w 197140"/>
                  <a:gd name="connsiteY11" fmla="*/ 9793 h 19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140" h="195724">
                    <a:moveTo>
                      <a:pt x="50991" y="9793"/>
                    </a:moveTo>
                    <a:cubicBezTo>
                      <a:pt x="35610" y="61070"/>
                      <a:pt x="27920" y="109782"/>
                      <a:pt x="2285" y="157213"/>
                    </a:cubicBezTo>
                    <a:cubicBezTo>
                      <a:pt x="-4124" y="168751"/>
                      <a:pt x="3567" y="184134"/>
                      <a:pt x="17666" y="184134"/>
                    </a:cubicBezTo>
                    <a:cubicBezTo>
                      <a:pt x="48428" y="184134"/>
                      <a:pt x="77908" y="186697"/>
                      <a:pt x="107388" y="189261"/>
                    </a:cubicBezTo>
                    <a:cubicBezTo>
                      <a:pt x="133023" y="191825"/>
                      <a:pt x="162503" y="200798"/>
                      <a:pt x="188138" y="191825"/>
                    </a:cubicBezTo>
                    <a:cubicBezTo>
                      <a:pt x="199674" y="187979"/>
                      <a:pt x="199674" y="175160"/>
                      <a:pt x="190701" y="168751"/>
                    </a:cubicBezTo>
                    <a:cubicBezTo>
                      <a:pt x="170193" y="153367"/>
                      <a:pt x="139431" y="154649"/>
                      <a:pt x="113796" y="152086"/>
                    </a:cubicBezTo>
                    <a:cubicBezTo>
                      <a:pt x="81753" y="149522"/>
                      <a:pt x="49709" y="148240"/>
                      <a:pt x="17666" y="148240"/>
                    </a:cubicBezTo>
                    <a:cubicBezTo>
                      <a:pt x="22793" y="157213"/>
                      <a:pt x="27920" y="166187"/>
                      <a:pt x="33047" y="175160"/>
                    </a:cubicBezTo>
                    <a:cubicBezTo>
                      <a:pt x="58682" y="126447"/>
                      <a:pt x="81753" y="68761"/>
                      <a:pt x="76626" y="13638"/>
                    </a:cubicBezTo>
                    <a:cubicBezTo>
                      <a:pt x="75344" y="-1744"/>
                      <a:pt x="56118" y="-5590"/>
                      <a:pt x="50991" y="9793"/>
                    </a:cubicBezTo>
                    <a:lnTo>
                      <a:pt x="50991" y="9793"/>
                    </a:lnTo>
                    <a:close/>
                  </a:path>
                </a:pathLst>
              </a:custGeom>
              <a:solidFill>
                <a:srgbClr val="313031"/>
              </a:solidFill>
              <a:ln w="128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B1BF9553-1872-1217-9FE5-4C1F28D41B41}"/>
                  </a:ext>
                </a:extLst>
              </p:cNvPr>
              <p:cNvSpPr/>
              <p:nvPr/>
            </p:nvSpPr>
            <p:spPr>
              <a:xfrm>
                <a:off x="-15872683" y="-475511"/>
                <a:ext cx="293966" cy="266163"/>
              </a:xfrm>
              <a:custGeom>
                <a:avLst/>
                <a:gdLst>
                  <a:gd name="connsiteX0" fmla="*/ 14315 w 293966"/>
                  <a:gd name="connsiteY0" fmla="*/ 264783 h 266163"/>
                  <a:gd name="connsiteX1" fmla="*/ 169406 w 293966"/>
                  <a:gd name="connsiteY1" fmla="*/ 141719 h 266163"/>
                  <a:gd name="connsiteX2" fmla="*/ 291172 w 293966"/>
                  <a:gd name="connsiteY2" fmla="*/ 31474 h 266163"/>
                  <a:gd name="connsiteX3" fmla="*/ 288608 w 293966"/>
                  <a:gd name="connsiteY3" fmla="*/ 7118 h 266163"/>
                  <a:gd name="connsiteX4" fmla="*/ 286045 w 293966"/>
                  <a:gd name="connsiteY4" fmla="*/ 4554 h 266163"/>
                  <a:gd name="connsiteX5" fmla="*/ 259128 w 293966"/>
                  <a:gd name="connsiteY5" fmla="*/ 8400 h 266163"/>
                  <a:gd name="connsiteX6" fmla="*/ 1497 w 293966"/>
                  <a:gd name="connsiteY6" fmla="*/ 251964 h 266163"/>
                  <a:gd name="connsiteX7" fmla="*/ 14315 w 293966"/>
                  <a:gd name="connsiteY7" fmla="*/ 264783 h 266163"/>
                  <a:gd name="connsiteX8" fmla="*/ 14315 w 293966"/>
                  <a:gd name="connsiteY8" fmla="*/ 264783 h 26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66" h="266163">
                    <a:moveTo>
                      <a:pt x="14315" y="264783"/>
                    </a:moveTo>
                    <a:cubicBezTo>
                      <a:pt x="68148" y="226326"/>
                      <a:pt x="116854" y="181459"/>
                      <a:pt x="169406" y="141719"/>
                    </a:cubicBezTo>
                    <a:cubicBezTo>
                      <a:pt x="210422" y="109671"/>
                      <a:pt x="262973" y="76341"/>
                      <a:pt x="291172" y="31474"/>
                    </a:cubicBezTo>
                    <a:cubicBezTo>
                      <a:pt x="296299" y="23783"/>
                      <a:pt x="293735" y="13528"/>
                      <a:pt x="288608" y="7118"/>
                    </a:cubicBezTo>
                    <a:cubicBezTo>
                      <a:pt x="287327" y="5836"/>
                      <a:pt x="287327" y="5836"/>
                      <a:pt x="286045" y="4554"/>
                    </a:cubicBezTo>
                    <a:cubicBezTo>
                      <a:pt x="278354" y="-3137"/>
                      <a:pt x="265537" y="-574"/>
                      <a:pt x="259128" y="8400"/>
                    </a:cubicBezTo>
                    <a:cubicBezTo>
                      <a:pt x="196323" y="108389"/>
                      <a:pt x="57894" y="145565"/>
                      <a:pt x="1497" y="251964"/>
                    </a:cubicBezTo>
                    <a:cubicBezTo>
                      <a:pt x="-3630" y="259656"/>
                      <a:pt x="5343" y="269911"/>
                      <a:pt x="14315" y="264783"/>
                    </a:cubicBezTo>
                    <a:lnTo>
                      <a:pt x="14315" y="264783"/>
                    </a:lnTo>
                    <a:close/>
                  </a:path>
                </a:pathLst>
              </a:custGeom>
              <a:solidFill>
                <a:srgbClr val="313031"/>
              </a:solidFill>
              <a:ln w="128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B4FEFF9-5A71-CEC9-41D8-8A24C313940F}"/>
                </a:ext>
              </a:extLst>
            </p:cNvPr>
            <p:cNvSpPr/>
            <p:nvPr/>
          </p:nvSpPr>
          <p:spPr>
            <a:xfrm>
              <a:off x="-16099657" y="-1586269"/>
              <a:ext cx="185377" cy="223780"/>
            </a:xfrm>
            <a:custGeom>
              <a:avLst/>
              <a:gdLst>
                <a:gd name="connsiteX0" fmla="*/ 87479 w 185377"/>
                <a:gd name="connsiteY0" fmla="*/ 210279 h 223780"/>
                <a:gd name="connsiteX1" fmla="*/ 32364 w 185377"/>
                <a:gd name="connsiteY1" fmla="*/ 56449 h 223780"/>
                <a:gd name="connsiteX2" fmla="*/ 24674 w 185377"/>
                <a:gd name="connsiteY2" fmla="*/ 74395 h 223780"/>
                <a:gd name="connsiteX3" fmla="*/ 174638 w 185377"/>
                <a:gd name="connsiteY3" fmla="*/ 29528 h 223780"/>
                <a:gd name="connsiteX4" fmla="*/ 170793 w 185377"/>
                <a:gd name="connsiteY4" fmla="*/ 44 h 223780"/>
                <a:gd name="connsiteX5" fmla="*/ 8011 w 185377"/>
                <a:gd name="connsiteY5" fmla="*/ 46193 h 223780"/>
                <a:gd name="connsiteX6" fmla="*/ 320 w 185377"/>
                <a:gd name="connsiteY6" fmla="*/ 64140 h 223780"/>
                <a:gd name="connsiteX7" fmla="*/ 66971 w 185377"/>
                <a:gd name="connsiteY7" fmla="*/ 219252 h 223780"/>
                <a:gd name="connsiteX8" fmla="*/ 87479 w 185377"/>
                <a:gd name="connsiteY8" fmla="*/ 210279 h 223780"/>
                <a:gd name="connsiteX9" fmla="*/ 87479 w 185377"/>
                <a:gd name="connsiteY9" fmla="*/ 210279 h 22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377" h="223780">
                  <a:moveTo>
                    <a:pt x="87479" y="210279"/>
                  </a:moveTo>
                  <a:cubicBezTo>
                    <a:pt x="69535" y="157720"/>
                    <a:pt x="43900" y="111571"/>
                    <a:pt x="32364" y="56449"/>
                  </a:cubicBezTo>
                  <a:cubicBezTo>
                    <a:pt x="29801" y="62858"/>
                    <a:pt x="27237" y="67986"/>
                    <a:pt x="24674" y="74395"/>
                  </a:cubicBezTo>
                  <a:cubicBezTo>
                    <a:pt x="73380" y="52603"/>
                    <a:pt x="123368" y="42347"/>
                    <a:pt x="174638" y="29528"/>
                  </a:cubicBezTo>
                  <a:cubicBezTo>
                    <a:pt x="191300" y="25683"/>
                    <a:pt x="187455" y="-1238"/>
                    <a:pt x="170793" y="44"/>
                  </a:cubicBezTo>
                  <a:cubicBezTo>
                    <a:pt x="114396" y="3890"/>
                    <a:pt x="59281" y="23119"/>
                    <a:pt x="8011" y="46193"/>
                  </a:cubicBezTo>
                  <a:cubicBezTo>
                    <a:pt x="1602" y="48757"/>
                    <a:pt x="-961" y="57731"/>
                    <a:pt x="320" y="64140"/>
                  </a:cubicBezTo>
                  <a:cubicBezTo>
                    <a:pt x="11856" y="116698"/>
                    <a:pt x="31082" y="178231"/>
                    <a:pt x="66971" y="219252"/>
                  </a:cubicBezTo>
                  <a:cubicBezTo>
                    <a:pt x="75943" y="229507"/>
                    <a:pt x="90043" y="220534"/>
                    <a:pt x="87479" y="210279"/>
                  </a:cubicBezTo>
                  <a:lnTo>
                    <a:pt x="87479" y="210279"/>
                  </a:lnTo>
                  <a:close/>
                </a:path>
              </a:pathLst>
            </a:custGeom>
            <a:solidFill>
              <a:srgbClr val="313031"/>
            </a:solidFill>
            <a:ln w="128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DA23B176-284D-F0E3-CA03-4E289E95F8F3}"/>
                </a:ext>
              </a:extLst>
            </p:cNvPr>
            <p:cNvSpPr/>
            <p:nvPr/>
          </p:nvSpPr>
          <p:spPr>
            <a:xfrm>
              <a:off x="-16002956" y="-1492973"/>
              <a:ext cx="273180" cy="170565"/>
            </a:xfrm>
            <a:custGeom>
              <a:avLst/>
              <a:gdLst>
                <a:gd name="connsiteX0" fmla="*/ 1032 w 273180"/>
                <a:gd name="connsiteY0" fmla="*/ 8020 h 170565"/>
                <a:gd name="connsiteX1" fmla="*/ 125361 w 273180"/>
                <a:gd name="connsiteY1" fmla="*/ 75961 h 170565"/>
                <a:gd name="connsiteX2" fmla="*/ 252254 w 273180"/>
                <a:gd name="connsiteY2" fmla="*/ 168260 h 170565"/>
                <a:gd name="connsiteX3" fmla="*/ 270198 w 273180"/>
                <a:gd name="connsiteY3" fmla="*/ 145185 h 170565"/>
                <a:gd name="connsiteX4" fmla="*/ 140742 w 273180"/>
                <a:gd name="connsiteY4" fmla="*/ 49041 h 170565"/>
                <a:gd name="connsiteX5" fmla="*/ 4877 w 273180"/>
                <a:gd name="connsiteY5" fmla="*/ 328 h 170565"/>
                <a:gd name="connsiteX6" fmla="*/ 1032 w 273180"/>
                <a:gd name="connsiteY6" fmla="*/ 8020 h 170565"/>
                <a:gd name="connsiteX7" fmla="*/ 1032 w 273180"/>
                <a:gd name="connsiteY7" fmla="*/ 8020 h 1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180" h="170565">
                  <a:moveTo>
                    <a:pt x="1032" y="8020"/>
                  </a:moveTo>
                  <a:cubicBezTo>
                    <a:pt x="34357" y="38786"/>
                    <a:pt x="85627" y="51605"/>
                    <a:pt x="125361" y="75961"/>
                  </a:cubicBezTo>
                  <a:cubicBezTo>
                    <a:pt x="171504" y="102882"/>
                    <a:pt x="208675" y="140057"/>
                    <a:pt x="252254" y="168260"/>
                  </a:cubicBezTo>
                  <a:cubicBezTo>
                    <a:pt x="266353" y="177233"/>
                    <a:pt x="279171" y="158004"/>
                    <a:pt x="270198" y="145185"/>
                  </a:cubicBezTo>
                  <a:cubicBezTo>
                    <a:pt x="238155" y="104164"/>
                    <a:pt x="185603" y="73398"/>
                    <a:pt x="140742" y="49041"/>
                  </a:cubicBezTo>
                  <a:cubicBezTo>
                    <a:pt x="101008" y="27249"/>
                    <a:pt x="51020" y="-3517"/>
                    <a:pt x="4877" y="328"/>
                  </a:cubicBezTo>
                  <a:cubicBezTo>
                    <a:pt x="1032" y="328"/>
                    <a:pt x="-1532" y="4174"/>
                    <a:pt x="1032" y="8020"/>
                  </a:cubicBezTo>
                  <a:lnTo>
                    <a:pt x="1032" y="8020"/>
                  </a:lnTo>
                  <a:close/>
                </a:path>
              </a:pathLst>
            </a:custGeom>
            <a:solidFill>
              <a:srgbClr val="313031"/>
            </a:solidFill>
            <a:ln w="128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98F885D9-712D-7D8A-7C50-75AD0CD08D7D}"/>
                </a:ext>
              </a:extLst>
            </p:cNvPr>
            <p:cNvSpPr/>
            <p:nvPr/>
          </p:nvSpPr>
          <p:spPr>
            <a:xfrm>
              <a:off x="-13421797" y="-436530"/>
              <a:ext cx="1525530" cy="995046"/>
            </a:xfrm>
            <a:custGeom>
              <a:avLst/>
              <a:gdLst>
                <a:gd name="connsiteX0" fmla="*/ 734467 w 1525530"/>
                <a:gd name="connsiteY0" fmla="*/ 59153 h 995046"/>
                <a:gd name="connsiteX1" fmla="*/ 737030 w 1525530"/>
                <a:gd name="connsiteY1" fmla="*/ 62999 h 995046"/>
                <a:gd name="connsiteX2" fmla="*/ 740875 w 1525530"/>
                <a:gd name="connsiteY2" fmla="*/ 64281 h 995046"/>
                <a:gd name="connsiteX3" fmla="*/ 747284 w 1525530"/>
                <a:gd name="connsiteY3" fmla="*/ 60435 h 995046"/>
                <a:gd name="connsiteX4" fmla="*/ 749847 w 1525530"/>
                <a:gd name="connsiteY4" fmla="*/ 55307 h 995046"/>
                <a:gd name="connsiteX5" fmla="*/ 644744 w 1525530"/>
                <a:gd name="connsiteY5" fmla="*/ 27105 h 995046"/>
                <a:gd name="connsiteX6" fmla="*/ 408903 w 1525530"/>
                <a:gd name="connsiteY6" fmla="*/ 59153 h 995046"/>
                <a:gd name="connsiteX7" fmla="*/ 88467 w 1525530"/>
                <a:gd name="connsiteY7" fmla="*/ 219393 h 995046"/>
                <a:gd name="connsiteX8" fmla="*/ 20534 w 1525530"/>
                <a:gd name="connsiteY8" fmla="*/ 610377 h 995046"/>
                <a:gd name="connsiteX9" fmla="*/ 296110 w 1525530"/>
                <a:gd name="connsiteY9" fmla="*/ 877016 h 995046"/>
                <a:gd name="connsiteX10" fmla="*/ 707550 w 1525530"/>
                <a:gd name="connsiteY10" fmla="*/ 994952 h 995046"/>
                <a:gd name="connsiteX11" fmla="*/ 1166414 w 1525530"/>
                <a:gd name="connsiteY11" fmla="*/ 943676 h 995046"/>
                <a:gd name="connsiteX12" fmla="*/ 1480442 w 1525530"/>
                <a:gd name="connsiteY12" fmla="*/ 368095 h 995046"/>
                <a:gd name="connsiteX13" fmla="*/ 754974 w 1525530"/>
                <a:gd name="connsiteY13" fmla="*/ 6594 h 995046"/>
                <a:gd name="connsiteX14" fmla="*/ 758820 w 1525530"/>
                <a:gd name="connsiteY14" fmla="*/ 32233 h 995046"/>
                <a:gd name="connsiteX15" fmla="*/ 1357394 w 1525530"/>
                <a:gd name="connsiteY15" fmla="*/ 256568 h 995046"/>
                <a:gd name="connsiteX16" fmla="*/ 1489414 w 1525530"/>
                <a:gd name="connsiteY16" fmla="*/ 606532 h 995046"/>
                <a:gd name="connsiteX17" fmla="*/ 1261264 w 1525530"/>
                <a:gd name="connsiteY17" fmla="*/ 870606 h 995046"/>
                <a:gd name="connsiteX18" fmla="*/ 881867 w 1525530"/>
                <a:gd name="connsiteY18" fmla="*/ 951367 h 995046"/>
                <a:gd name="connsiteX19" fmla="*/ 512724 w 1525530"/>
                <a:gd name="connsiteY19" fmla="*/ 937266 h 995046"/>
                <a:gd name="connsiteX20" fmla="*/ 182034 w 1525530"/>
                <a:gd name="connsiteY20" fmla="*/ 748824 h 995046"/>
                <a:gd name="connsiteX21" fmla="*/ 71804 w 1525530"/>
                <a:gd name="connsiteY21" fmla="*/ 634734 h 995046"/>
                <a:gd name="connsiteX22" fmla="*/ 51296 w 1525530"/>
                <a:gd name="connsiteY22" fmla="*/ 401425 h 995046"/>
                <a:gd name="connsiteX23" fmla="*/ 320463 w 1525530"/>
                <a:gd name="connsiteY23" fmla="*/ 118121 h 995046"/>
                <a:gd name="connsiteX24" fmla="*/ 516570 w 1525530"/>
                <a:gd name="connsiteY24" fmla="*/ 70690 h 995046"/>
                <a:gd name="connsiteX25" fmla="*/ 634490 w 1525530"/>
                <a:gd name="connsiteY25" fmla="*/ 57871 h 995046"/>
                <a:gd name="connsiteX26" fmla="*/ 734467 w 1525530"/>
                <a:gd name="connsiteY26" fmla="*/ 59153 h 995046"/>
                <a:gd name="connsiteX27" fmla="*/ 734467 w 1525530"/>
                <a:gd name="connsiteY27" fmla="*/ 59153 h 995046"/>
                <a:gd name="connsiteX28" fmla="*/ 734467 w 1525530"/>
                <a:gd name="connsiteY28" fmla="*/ 59153 h 99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5530" h="995046">
                  <a:moveTo>
                    <a:pt x="734467" y="59153"/>
                  </a:moveTo>
                  <a:cubicBezTo>
                    <a:pt x="735748" y="60435"/>
                    <a:pt x="735748" y="61717"/>
                    <a:pt x="737030" y="62999"/>
                  </a:cubicBezTo>
                  <a:cubicBezTo>
                    <a:pt x="738312" y="64281"/>
                    <a:pt x="739593" y="64281"/>
                    <a:pt x="740875" y="64281"/>
                  </a:cubicBezTo>
                  <a:cubicBezTo>
                    <a:pt x="743439" y="62999"/>
                    <a:pt x="744720" y="61717"/>
                    <a:pt x="747284" y="60435"/>
                  </a:cubicBezTo>
                  <a:cubicBezTo>
                    <a:pt x="748565" y="59153"/>
                    <a:pt x="749847" y="56589"/>
                    <a:pt x="749847" y="55307"/>
                  </a:cubicBezTo>
                  <a:cubicBezTo>
                    <a:pt x="735748" y="20695"/>
                    <a:pt x="674224" y="27105"/>
                    <a:pt x="644744" y="27105"/>
                  </a:cubicBezTo>
                  <a:cubicBezTo>
                    <a:pt x="565276" y="25823"/>
                    <a:pt x="485808" y="41206"/>
                    <a:pt x="408903" y="59153"/>
                  </a:cubicBezTo>
                  <a:cubicBezTo>
                    <a:pt x="293546" y="86073"/>
                    <a:pt x="166653" y="123249"/>
                    <a:pt x="88467" y="219393"/>
                  </a:cubicBezTo>
                  <a:cubicBezTo>
                    <a:pt x="12844" y="315536"/>
                    <a:pt x="-26890" y="495005"/>
                    <a:pt x="20534" y="610377"/>
                  </a:cubicBezTo>
                  <a:cubicBezTo>
                    <a:pt x="67959" y="725750"/>
                    <a:pt x="196134" y="809074"/>
                    <a:pt x="296110" y="877016"/>
                  </a:cubicBezTo>
                  <a:cubicBezTo>
                    <a:pt x="420439" y="960341"/>
                    <a:pt x="558867" y="992388"/>
                    <a:pt x="707550" y="994952"/>
                  </a:cubicBezTo>
                  <a:cubicBezTo>
                    <a:pt x="858796" y="996234"/>
                    <a:pt x="1020296" y="984697"/>
                    <a:pt x="1166414" y="943676"/>
                  </a:cubicBezTo>
                  <a:cubicBezTo>
                    <a:pt x="1421482" y="870606"/>
                    <a:pt x="1617588" y="632170"/>
                    <a:pt x="1480442" y="368095"/>
                  </a:cubicBezTo>
                  <a:cubicBezTo>
                    <a:pt x="1344577" y="109148"/>
                    <a:pt x="1038240" y="-33145"/>
                    <a:pt x="754974" y="6594"/>
                  </a:cubicBezTo>
                  <a:cubicBezTo>
                    <a:pt x="740875" y="9158"/>
                    <a:pt x="743439" y="33515"/>
                    <a:pt x="758820" y="32233"/>
                  </a:cubicBezTo>
                  <a:cubicBezTo>
                    <a:pt x="979280" y="13004"/>
                    <a:pt x="1206149" y="93765"/>
                    <a:pt x="1357394" y="256568"/>
                  </a:cubicBezTo>
                  <a:cubicBezTo>
                    <a:pt x="1443271" y="348866"/>
                    <a:pt x="1516331" y="477058"/>
                    <a:pt x="1489414" y="606532"/>
                  </a:cubicBezTo>
                  <a:cubicBezTo>
                    <a:pt x="1463779" y="725750"/>
                    <a:pt x="1367648" y="819330"/>
                    <a:pt x="1261264" y="870606"/>
                  </a:cubicBezTo>
                  <a:cubicBezTo>
                    <a:pt x="1143343" y="927011"/>
                    <a:pt x="1010042" y="941112"/>
                    <a:pt x="881867" y="951367"/>
                  </a:cubicBezTo>
                  <a:cubicBezTo>
                    <a:pt x="758820" y="961623"/>
                    <a:pt x="633208" y="966750"/>
                    <a:pt x="512724" y="937266"/>
                  </a:cubicBezTo>
                  <a:cubicBezTo>
                    <a:pt x="385832" y="906500"/>
                    <a:pt x="282010" y="829585"/>
                    <a:pt x="182034" y="748824"/>
                  </a:cubicBezTo>
                  <a:cubicBezTo>
                    <a:pt x="141018" y="715495"/>
                    <a:pt x="100003" y="679601"/>
                    <a:pt x="71804" y="634734"/>
                  </a:cubicBezTo>
                  <a:cubicBezTo>
                    <a:pt x="26943" y="561665"/>
                    <a:pt x="34634" y="480904"/>
                    <a:pt x="51296" y="401425"/>
                  </a:cubicBezTo>
                  <a:cubicBezTo>
                    <a:pt x="82058" y="248877"/>
                    <a:pt x="175626" y="165552"/>
                    <a:pt x="320463" y="118121"/>
                  </a:cubicBezTo>
                  <a:cubicBezTo>
                    <a:pt x="384550" y="97610"/>
                    <a:pt x="451201" y="82227"/>
                    <a:pt x="516570" y="70690"/>
                  </a:cubicBezTo>
                  <a:cubicBezTo>
                    <a:pt x="556304" y="64281"/>
                    <a:pt x="594756" y="59153"/>
                    <a:pt x="634490" y="57871"/>
                  </a:cubicBezTo>
                  <a:cubicBezTo>
                    <a:pt x="657562" y="55307"/>
                    <a:pt x="713959" y="48898"/>
                    <a:pt x="734467" y="59153"/>
                  </a:cubicBezTo>
                  <a:cubicBezTo>
                    <a:pt x="735748" y="57871"/>
                    <a:pt x="734467" y="57871"/>
                    <a:pt x="734467" y="59153"/>
                  </a:cubicBezTo>
                  <a:lnTo>
                    <a:pt x="734467" y="59153"/>
                  </a:lnTo>
                  <a:close/>
                </a:path>
              </a:pathLst>
            </a:custGeom>
            <a:solidFill>
              <a:srgbClr val="313031"/>
            </a:solidFill>
            <a:ln w="128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46A44DB8-E1BE-59C3-71FF-3817978D6365}"/>
                </a:ext>
              </a:extLst>
            </p:cNvPr>
            <p:cNvSpPr/>
            <p:nvPr/>
          </p:nvSpPr>
          <p:spPr>
            <a:xfrm>
              <a:off x="-15608446" y="635626"/>
              <a:ext cx="1774665" cy="1052512"/>
            </a:xfrm>
            <a:custGeom>
              <a:avLst/>
              <a:gdLst>
                <a:gd name="connsiteX0" fmla="*/ 899803 w 1774665"/>
                <a:gd name="connsiteY0" fmla="*/ 29195 h 1052512"/>
                <a:gd name="connsiteX1" fmla="*/ 76923 w 1774665"/>
                <a:gd name="connsiteY1" fmla="*/ 339419 h 1052512"/>
                <a:gd name="connsiteX2" fmla="*/ 41034 w 1774665"/>
                <a:gd name="connsiteY2" fmla="*/ 695792 h 1052512"/>
                <a:gd name="connsiteX3" fmla="*/ 371724 w 1774665"/>
                <a:gd name="connsiteY3" fmla="*/ 959868 h 1052512"/>
                <a:gd name="connsiteX4" fmla="*/ 1258692 w 1774665"/>
                <a:gd name="connsiteY4" fmla="*/ 988069 h 1052512"/>
                <a:gd name="connsiteX5" fmla="*/ 1766263 w 1774665"/>
                <a:gd name="connsiteY5" fmla="*/ 424026 h 1052512"/>
                <a:gd name="connsiteX6" fmla="*/ 1440700 w 1774665"/>
                <a:gd name="connsiteY6" fmla="*/ 93291 h 1052512"/>
                <a:gd name="connsiteX7" fmla="*/ 889549 w 1774665"/>
                <a:gd name="connsiteY7" fmla="*/ 4839 h 1052512"/>
                <a:gd name="connsiteX8" fmla="*/ 889549 w 1774665"/>
                <a:gd name="connsiteY8" fmla="*/ 24068 h 1052512"/>
                <a:gd name="connsiteX9" fmla="*/ 1320216 w 1774665"/>
                <a:gd name="connsiteY9" fmla="*/ 81754 h 1052512"/>
                <a:gd name="connsiteX10" fmla="*/ 1684231 w 1774665"/>
                <a:gd name="connsiteY10" fmla="*/ 321472 h 1052512"/>
                <a:gd name="connsiteX11" fmla="*/ 1307398 w 1774665"/>
                <a:gd name="connsiteY11" fmla="*/ 931665 h 1052512"/>
                <a:gd name="connsiteX12" fmla="*/ 538351 w 1774665"/>
                <a:gd name="connsiteY12" fmla="*/ 977814 h 1052512"/>
                <a:gd name="connsiteX13" fmla="*/ 165363 w 1774665"/>
                <a:gd name="connsiteY13" fmla="*/ 806037 h 1052512"/>
                <a:gd name="connsiteX14" fmla="*/ 75641 w 1774665"/>
                <a:gd name="connsiteY14" fmla="*/ 393260 h 1052512"/>
                <a:gd name="connsiteX15" fmla="*/ 452474 w 1774665"/>
                <a:gd name="connsiteY15" fmla="*/ 121493 h 1052512"/>
                <a:gd name="connsiteX16" fmla="*/ 898521 w 1774665"/>
                <a:gd name="connsiteY16" fmla="*/ 53552 h 1052512"/>
                <a:gd name="connsiteX17" fmla="*/ 899803 w 1774665"/>
                <a:gd name="connsiteY17" fmla="*/ 29195 h 1052512"/>
                <a:gd name="connsiteX18" fmla="*/ 899803 w 1774665"/>
                <a:gd name="connsiteY18" fmla="*/ 29195 h 10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4665" h="1052512">
                  <a:moveTo>
                    <a:pt x="899803" y="29195"/>
                  </a:moveTo>
                  <a:cubicBezTo>
                    <a:pt x="608847" y="-9262"/>
                    <a:pt x="266621" y="112520"/>
                    <a:pt x="76923" y="339419"/>
                  </a:cubicBezTo>
                  <a:cubicBezTo>
                    <a:pt x="-12799" y="447101"/>
                    <a:pt x="-23053" y="571446"/>
                    <a:pt x="41034" y="695792"/>
                  </a:cubicBezTo>
                  <a:cubicBezTo>
                    <a:pt x="108967" y="829112"/>
                    <a:pt x="235859" y="904744"/>
                    <a:pt x="371724" y="959868"/>
                  </a:cubicBezTo>
                  <a:cubicBezTo>
                    <a:pt x="651145" y="1072676"/>
                    <a:pt x="972863" y="1082931"/>
                    <a:pt x="1258692" y="988069"/>
                  </a:cubicBezTo>
                  <a:cubicBezTo>
                    <a:pt x="1488124" y="912436"/>
                    <a:pt x="1832914" y="718866"/>
                    <a:pt x="1766263" y="424026"/>
                  </a:cubicBezTo>
                  <a:cubicBezTo>
                    <a:pt x="1729093" y="261223"/>
                    <a:pt x="1585537" y="157387"/>
                    <a:pt x="1440700" y="93291"/>
                  </a:cubicBezTo>
                  <a:cubicBezTo>
                    <a:pt x="1263819" y="13812"/>
                    <a:pt x="1081811" y="-11826"/>
                    <a:pt x="889549" y="4839"/>
                  </a:cubicBezTo>
                  <a:cubicBezTo>
                    <a:pt x="876732" y="6121"/>
                    <a:pt x="876732" y="25350"/>
                    <a:pt x="889549" y="24068"/>
                  </a:cubicBezTo>
                  <a:cubicBezTo>
                    <a:pt x="1033105" y="16376"/>
                    <a:pt x="1183069" y="36887"/>
                    <a:pt x="1320216" y="81754"/>
                  </a:cubicBezTo>
                  <a:cubicBezTo>
                    <a:pt x="1457362" y="126621"/>
                    <a:pt x="1602199" y="197126"/>
                    <a:pt x="1684231" y="321472"/>
                  </a:cubicBezTo>
                  <a:cubicBezTo>
                    <a:pt x="1868803" y="606058"/>
                    <a:pt x="1541958" y="839367"/>
                    <a:pt x="1307398" y="931665"/>
                  </a:cubicBezTo>
                  <a:cubicBezTo>
                    <a:pt x="1065148" y="1026527"/>
                    <a:pt x="790855" y="1041910"/>
                    <a:pt x="538351" y="977814"/>
                  </a:cubicBezTo>
                  <a:cubicBezTo>
                    <a:pt x="408895" y="944484"/>
                    <a:pt x="267903" y="895772"/>
                    <a:pt x="165363" y="806037"/>
                  </a:cubicBezTo>
                  <a:cubicBezTo>
                    <a:pt x="48725" y="703484"/>
                    <a:pt x="-17926" y="531707"/>
                    <a:pt x="75641" y="393260"/>
                  </a:cubicBezTo>
                  <a:cubicBezTo>
                    <a:pt x="161518" y="267632"/>
                    <a:pt x="312764" y="175334"/>
                    <a:pt x="452474" y="121493"/>
                  </a:cubicBezTo>
                  <a:cubicBezTo>
                    <a:pt x="596030" y="65089"/>
                    <a:pt x="745994" y="48424"/>
                    <a:pt x="898521" y="53552"/>
                  </a:cubicBezTo>
                  <a:cubicBezTo>
                    <a:pt x="915184" y="53552"/>
                    <a:pt x="915184" y="31759"/>
                    <a:pt x="899803" y="29195"/>
                  </a:cubicBezTo>
                  <a:lnTo>
                    <a:pt x="899803" y="29195"/>
                  </a:lnTo>
                  <a:close/>
                </a:path>
              </a:pathLst>
            </a:custGeom>
            <a:solidFill>
              <a:srgbClr val="313031"/>
            </a:solidFill>
            <a:ln w="128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6B075070-213B-178F-3B11-3A50D21FF333}"/>
                </a:ext>
              </a:extLst>
            </p:cNvPr>
            <p:cNvSpPr/>
            <p:nvPr/>
          </p:nvSpPr>
          <p:spPr>
            <a:xfrm>
              <a:off x="-17642602" y="-397770"/>
              <a:ext cx="1572587" cy="1062782"/>
            </a:xfrm>
            <a:custGeom>
              <a:avLst/>
              <a:gdLst>
                <a:gd name="connsiteX0" fmla="*/ 798572 w 1572587"/>
                <a:gd name="connsiteY0" fmla="*/ 17829 h 1062782"/>
                <a:gd name="connsiteX1" fmla="*/ 365342 w 1572587"/>
                <a:gd name="connsiteY1" fmla="*/ 107563 h 1062782"/>
                <a:gd name="connsiteX2" fmla="*/ 55160 w 1572587"/>
                <a:gd name="connsiteY2" fmla="*/ 353692 h 1062782"/>
                <a:gd name="connsiteX3" fmla="*/ 285874 w 1572587"/>
                <a:gd name="connsiteY3" fmla="*/ 972857 h 1062782"/>
                <a:gd name="connsiteX4" fmla="*/ 1221548 w 1572587"/>
                <a:gd name="connsiteY4" fmla="*/ 969012 h 1062782"/>
                <a:gd name="connsiteX5" fmla="*/ 1531730 w 1572587"/>
                <a:gd name="connsiteY5" fmla="*/ 720320 h 1062782"/>
                <a:gd name="connsiteX6" fmla="*/ 1535576 w 1572587"/>
                <a:gd name="connsiteY6" fmla="*/ 375484 h 1062782"/>
                <a:gd name="connsiteX7" fmla="*/ 726794 w 1572587"/>
                <a:gd name="connsiteY7" fmla="*/ 12701 h 1062782"/>
                <a:gd name="connsiteX8" fmla="*/ 730640 w 1572587"/>
                <a:gd name="connsiteY8" fmla="*/ 37058 h 1062782"/>
                <a:gd name="connsiteX9" fmla="*/ 1447135 w 1572587"/>
                <a:gd name="connsiteY9" fmla="*/ 290878 h 1062782"/>
                <a:gd name="connsiteX10" fmla="*/ 1525322 w 1572587"/>
                <a:gd name="connsiteY10" fmla="*/ 642123 h 1062782"/>
                <a:gd name="connsiteX11" fmla="*/ 1270254 w 1572587"/>
                <a:gd name="connsiteY11" fmla="*/ 906198 h 1062782"/>
                <a:gd name="connsiteX12" fmla="*/ 464037 w 1572587"/>
                <a:gd name="connsiteY12" fmla="*/ 988240 h 1062782"/>
                <a:gd name="connsiteX13" fmla="*/ 121811 w 1572587"/>
                <a:gd name="connsiteY13" fmla="*/ 811336 h 1062782"/>
                <a:gd name="connsiteX14" fmla="*/ 52596 w 1572587"/>
                <a:gd name="connsiteY14" fmla="*/ 443426 h 1062782"/>
                <a:gd name="connsiteX15" fmla="*/ 344834 w 1572587"/>
                <a:gd name="connsiteY15" fmla="*/ 152430 h 1062782"/>
                <a:gd name="connsiteX16" fmla="*/ 799854 w 1572587"/>
                <a:gd name="connsiteY16" fmla="*/ 37058 h 1062782"/>
                <a:gd name="connsiteX17" fmla="*/ 798572 w 1572587"/>
                <a:gd name="connsiteY17" fmla="*/ 17829 h 1062782"/>
                <a:gd name="connsiteX18" fmla="*/ 798572 w 1572587"/>
                <a:gd name="connsiteY18" fmla="*/ 17829 h 106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587" h="1062782">
                  <a:moveTo>
                    <a:pt x="798572" y="17829"/>
                  </a:moveTo>
                  <a:cubicBezTo>
                    <a:pt x="649890" y="1164"/>
                    <a:pt x="501207" y="47313"/>
                    <a:pt x="365342" y="107563"/>
                  </a:cubicBezTo>
                  <a:cubicBezTo>
                    <a:pt x="243576" y="161404"/>
                    <a:pt x="121811" y="234473"/>
                    <a:pt x="55160" y="353692"/>
                  </a:cubicBezTo>
                  <a:cubicBezTo>
                    <a:pt x="-78142" y="589564"/>
                    <a:pt x="42342" y="875432"/>
                    <a:pt x="285874" y="972857"/>
                  </a:cubicBezTo>
                  <a:cubicBezTo>
                    <a:pt x="592211" y="1095921"/>
                    <a:pt x="916493" y="1090794"/>
                    <a:pt x="1221548" y="969012"/>
                  </a:cubicBezTo>
                  <a:cubicBezTo>
                    <a:pt x="1345877" y="919017"/>
                    <a:pt x="1467643" y="842102"/>
                    <a:pt x="1531730" y="720320"/>
                  </a:cubicBezTo>
                  <a:cubicBezTo>
                    <a:pt x="1588127" y="612639"/>
                    <a:pt x="1583000" y="484447"/>
                    <a:pt x="1535576" y="375484"/>
                  </a:cubicBezTo>
                  <a:cubicBezTo>
                    <a:pt x="1415092" y="89617"/>
                    <a:pt x="1015187" y="-43703"/>
                    <a:pt x="726794" y="12701"/>
                  </a:cubicBezTo>
                  <a:cubicBezTo>
                    <a:pt x="712695" y="15265"/>
                    <a:pt x="715259" y="39622"/>
                    <a:pt x="730640" y="37058"/>
                  </a:cubicBezTo>
                  <a:cubicBezTo>
                    <a:pt x="976735" y="11419"/>
                    <a:pt x="1288199" y="85771"/>
                    <a:pt x="1447135" y="290878"/>
                  </a:cubicBezTo>
                  <a:cubicBezTo>
                    <a:pt x="1524040" y="389585"/>
                    <a:pt x="1563774" y="520341"/>
                    <a:pt x="1525322" y="642123"/>
                  </a:cubicBezTo>
                  <a:cubicBezTo>
                    <a:pt x="1486869" y="763905"/>
                    <a:pt x="1383048" y="852357"/>
                    <a:pt x="1270254" y="906198"/>
                  </a:cubicBezTo>
                  <a:cubicBezTo>
                    <a:pt x="1017751" y="1029262"/>
                    <a:pt x="735767" y="1056182"/>
                    <a:pt x="464037" y="988240"/>
                  </a:cubicBezTo>
                  <a:cubicBezTo>
                    <a:pt x="337144" y="957475"/>
                    <a:pt x="207688" y="917735"/>
                    <a:pt x="121811" y="811336"/>
                  </a:cubicBezTo>
                  <a:cubicBezTo>
                    <a:pt x="38497" y="708783"/>
                    <a:pt x="11581" y="569053"/>
                    <a:pt x="52596" y="443426"/>
                  </a:cubicBezTo>
                  <a:cubicBezTo>
                    <a:pt x="98739" y="302415"/>
                    <a:pt x="216660" y="213963"/>
                    <a:pt x="344834" y="152430"/>
                  </a:cubicBezTo>
                  <a:cubicBezTo>
                    <a:pt x="488390" y="83207"/>
                    <a:pt x="639636" y="37058"/>
                    <a:pt x="799854" y="37058"/>
                  </a:cubicBezTo>
                  <a:cubicBezTo>
                    <a:pt x="812671" y="38340"/>
                    <a:pt x="811389" y="19111"/>
                    <a:pt x="798572" y="17829"/>
                  </a:cubicBezTo>
                  <a:lnTo>
                    <a:pt x="798572" y="17829"/>
                  </a:lnTo>
                  <a:close/>
                </a:path>
              </a:pathLst>
            </a:custGeom>
            <a:solidFill>
              <a:srgbClr val="313031"/>
            </a:solidFill>
            <a:ln w="128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7A9BD193-1C3A-3148-3053-9DB75B280EA9}"/>
                </a:ext>
              </a:extLst>
            </p:cNvPr>
            <p:cNvSpPr/>
            <p:nvPr/>
          </p:nvSpPr>
          <p:spPr>
            <a:xfrm>
              <a:off x="-15607773" y="-1704161"/>
              <a:ext cx="1759282" cy="1603242"/>
            </a:xfrm>
            <a:custGeom>
              <a:avLst/>
              <a:gdLst>
                <a:gd name="connsiteX0" fmla="*/ 869650 w 1759282"/>
                <a:gd name="connsiteY0" fmla="*/ 0 h 1603242"/>
                <a:gd name="connsiteX1" fmla="*/ 336444 w 1759282"/>
                <a:gd name="connsiteY1" fmla="*/ 89734 h 1603242"/>
                <a:gd name="connsiteX2" fmla="*/ 35234 w 1759282"/>
                <a:gd name="connsiteY2" fmla="*/ 520458 h 1603242"/>
                <a:gd name="connsiteX3" fmla="*/ 387713 w 1759282"/>
                <a:gd name="connsiteY3" fmla="*/ 1498561 h 1603242"/>
                <a:gd name="connsiteX4" fmla="*/ 992697 w 1759282"/>
                <a:gd name="connsiteY4" fmla="*/ 1601114 h 1603242"/>
                <a:gd name="connsiteX5" fmla="*/ 1505395 w 1759282"/>
                <a:gd name="connsiteY5" fmla="*/ 1406263 h 1603242"/>
                <a:gd name="connsiteX6" fmla="*/ 1674586 w 1759282"/>
                <a:gd name="connsiteY6" fmla="*/ 399958 h 1603242"/>
                <a:gd name="connsiteX7" fmla="*/ 1306725 w 1759282"/>
                <a:gd name="connsiteY7" fmla="*/ 49995 h 1603242"/>
                <a:gd name="connsiteX8" fmla="*/ 799154 w 1759282"/>
                <a:gd name="connsiteY8" fmla="*/ 14101 h 1603242"/>
                <a:gd name="connsiteX9" fmla="*/ 799154 w 1759282"/>
                <a:gd name="connsiteY9" fmla="*/ 37176 h 1603242"/>
                <a:gd name="connsiteX10" fmla="*/ 1561792 w 1759282"/>
                <a:gd name="connsiteY10" fmla="*/ 280740 h 1603242"/>
                <a:gd name="connsiteX11" fmla="*/ 1582300 w 1759282"/>
                <a:gd name="connsiteY11" fmla="*/ 1261406 h 1603242"/>
                <a:gd name="connsiteX12" fmla="*/ 571003 w 1759282"/>
                <a:gd name="connsiteY12" fmla="*/ 1524199 h 1603242"/>
                <a:gd name="connsiteX13" fmla="*/ 137773 w 1759282"/>
                <a:gd name="connsiteY13" fmla="*/ 1228076 h 1603242"/>
                <a:gd name="connsiteX14" fmla="*/ 42924 w 1759282"/>
                <a:gd name="connsiteY14" fmla="*/ 676852 h 1603242"/>
                <a:gd name="connsiteX15" fmla="*/ 328753 w 1759282"/>
                <a:gd name="connsiteY15" fmla="*/ 130756 h 1603242"/>
                <a:gd name="connsiteX16" fmla="*/ 873495 w 1759282"/>
                <a:gd name="connsiteY16" fmla="*/ 15383 h 1603242"/>
                <a:gd name="connsiteX17" fmla="*/ 869650 w 1759282"/>
                <a:gd name="connsiteY17" fmla="*/ 0 h 1603242"/>
                <a:gd name="connsiteX18" fmla="*/ 869650 w 1759282"/>
                <a:gd name="connsiteY18" fmla="*/ 0 h 160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282" h="1603242">
                  <a:moveTo>
                    <a:pt x="869650" y="0"/>
                  </a:moveTo>
                  <a:cubicBezTo>
                    <a:pt x="694050" y="2564"/>
                    <a:pt x="496662" y="8974"/>
                    <a:pt x="336444" y="89734"/>
                  </a:cubicBezTo>
                  <a:cubicBezTo>
                    <a:pt x="168535" y="174341"/>
                    <a:pt x="78813" y="343554"/>
                    <a:pt x="35234" y="520458"/>
                  </a:cubicBezTo>
                  <a:cubicBezTo>
                    <a:pt x="-54489" y="889650"/>
                    <a:pt x="14726" y="1319093"/>
                    <a:pt x="387713" y="1498561"/>
                  </a:cubicBezTo>
                  <a:cubicBezTo>
                    <a:pt x="569721" y="1585732"/>
                    <a:pt x="794026" y="1611370"/>
                    <a:pt x="992697" y="1601114"/>
                  </a:cubicBezTo>
                  <a:cubicBezTo>
                    <a:pt x="1181114" y="1592141"/>
                    <a:pt x="1363122" y="1533173"/>
                    <a:pt x="1505395" y="1406263"/>
                  </a:cubicBezTo>
                  <a:cubicBezTo>
                    <a:pt x="1779689" y="1161417"/>
                    <a:pt x="1824550" y="724283"/>
                    <a:pt x="1674586" y="399958"/>
                  </a:cubicBezTo>
                  <a:cubicBezTo>
                    <a:pt x="1600244" y="239719"/>
                    <a:pt x="1474633" y="110245"/>
                    <a:pt x="1306725" y="49995"/>
                  </a:cubicBezTo>
                  <a:cubicBezTo>
                    <a:pt x="1146506" y="-7692"/>
                    <a:pt x="965781" y="-6410"/>
                    <a:pt x="799154" y="14101"/>
                  </a:cubicBezTo>
                  <a:cubicBezTo>
                    <a:pt x="785054" y="15383"/>
                    <a:pt x="783773" y="37176"/>
                    <a:pt x="799154" y="37176"/>
                  </a:cubicBezTo>
                  <a:cubicBezTo>
                    <a:pt x="1081138" y="32048"/>
                    <a:pt x="1375939" y="30766"/>
                    <a:pt x="1561792" y="280740"/>
                  </a:cubicBezTo>
                  <a:cubicBezTo>
                    <a:pt x="1764308" y="552506"/>
                    <a:pt x="1779689" y="981949"/>
                    <a:pt x="1582300" y="1261406"/>
                  </a:cubicBezTo>
                  <a:cubicBezTo>
                    <a:pt x="1356713" y="1581886"/>
                    <a:pt x="922201" y="1610088"/>
                    <a:pt x="571003" y="1524199"/>
                  </a:cubicBezTo>
                  <a:cubicBezTo>
                    <a:pt x="394122" y="1480614"/>
                    <a:pt x="235186" y="1384471"/>
                    <a:pt x="137773" y="1228076"/>
                  </a:cubicBezTo>
                  <a:cubicBezTo>
                    <a:pt x="35234" y="1063991"/>
                    <a:pt x="21134" y="865294"/>
                    <a:pt x="42924" y="676852"/>
                  </a:cubicBezTo>
                  <a:cubicBezTo>
                    <a:pt x="67277" y="470464"/>
                    <a:pt x="137773" y="242282"/>
                    <a:pt x="328753" y="130756"/>
                  </a:cubicBezTo>
                  <a:cubicBezTo>
                    <a:pt x="492816" y="35894"/>
                    <a:pt x="691487" y="43585"/>
                    <a:pt x="873495" y="15383"/>
                  </a:cubicBezTo>
                  <a:cubicBezTo>
                    <a:pt x="883749" y="16665"/>
                    <a:pt x="879904" y="0"/>
                    <a:pt x="869650" y="0"/>
                  </a:cubicBezTo>
                  <a:lnTo>
                    <a:pt x="869650" y="0"/>
                  </a:lnTo>
                  <a:close/>
                </a:path>
              </a:pathLst>
            </a:custGeom>
            <a:solidFill>
              <a:srgbClr val="313031"/>
            </a:solidFill>
            <a:ln w="12815" cap="flat">
              <a:noFill/>
              <a:prstDash val="solid"/>
              <a:miter/>
            </a:ln>
          </p:spPr>
          <p:txBody>
            <a:bodyPr rtlCol="0" anchor="ctr"/>
            <a:lstStyle/>
            <a:p>
              <a:endParaRPr lang="en-US"/>
            </a:p>
          </p:txBody>
        </p:sp>
        <p:grpSp>
          <p:nvGrpSpPr>
            <p:cNvPr id="235" name="Graphic 4">
              <a:extLst>
                <a:ext uri="{FF2B5EF4-FFF2-40B4-BE49-F238E27FC236}">
                  <a16:creationId xmlns:a16="http://schemas.microsoft.com/office/drawing/2014/main" id="{EAA2C941-ECC3-6C71-7045-881007AFEA59}"/>
                </a:ext>
              </a:extLst>
            </p:cNvPr>
            <p:cNvGrpSpPr/>
            <p:nvPr/>
          </p:nvGrpSpPr>
          <p:grpSpPr>
            <a:xfrm>
              <a:off x="-16757562" y="-3223304"/>
              <a:ext cx="967501" cy="668956"/>
              <a:chOff x="-16757562" y="-3223304"/>
              <a:chExt cx="967501" cy="668956"/>
            </a:xfrm>
            <a:solidFill>
              <a:srgbClr val="313031"/>
            </a:solidFill>
          </p:grpSpPr>
          <p:sp>
            <p:nvSpPr>
              <p:cNvPr id="251" name="Freeform 250">
                <a:extLst>
                  <a:ext uri="{FF2B5EF4-FFF2-40B4-BE49-F238E27FC236}">
                    <a16:creationId xmlns:a16="http://schemas.microsoft.com/office/drawing/2014/main" id="{B0AC2EF6-205F-C663-35F5-19876FE45821}"/>
                  </a:ext>
                </a:extLst>
              </p:cNvPr>
              <p:cNvSpPr/>
              <p:nvPr/>
            </p:nvSpPr>
            <p:spPr>
              <a:xfrm>
                <a:off x="-16757562" y="-3131419"/>
                <a:ext cx="832662" cy="577070"/>
              </a:xfrm>
              <a:custGeom>
                <a:avLst/>
                <a:gdLst>
                  <a:gd name="connsiteX0" fmla="*/ 7099 w 832662"/>
                  <a:gd name="connsiteY0" fmla="*/ 576065 h 577070"/>
                  <a:gd name="connsiteX1" fmla="*/ 159627 w 832662"/>
                  <a:gd name="connsiteY1" fmla="*/ 408134 h 577070"/>
                  <a:gd name="connsiteX2" fmla="*/ 351888 w 832662"/>
                  <a:gd name="connsiteY2" fmla="*/ 245330 h 577070"/>
                  <a:gd name="connsiteX3" fmla="*/ 817162 w 832662"/>
                  <a:gd name="connsiteY3" fmla="*/ 37660 h 577070"/>
                  <a:gd name="connsiteX4" fmla="*/ 813317 w 832662"/>
                  <a:gd name="connsiteY4" fmla="*/ 484 h 577070"/>
                  <a:gd name="connsiteX5" fmla="*/ 337789 w 832662"/>
                  <a:gd name="connsiteY5" fmla="*/ 209437 h 577070"/>
                  <a:gd name="connsiteX6" fmla="*/ 146809 w 832662"/>
                  <a:gd name="connsiteY6" fmla="*/ 370958 h 577070"/>
                  <a:gd name="connsiteX7" fmla="*/ 690 w 832662"/>
                  <a:gd name="connsiteY7" fmla="*/ 570937 h 577070"/>
                  <a:gd name="connsiteX8" fmla="*/ 7099 w 832662"/>
                  <a:gd name="connsiteY8" fmla="*/ 576065 h 577070"/>
                  <a:gd name="connsiteX9" fmla="*/ 7099 w 832662"/>
                  <a:gd name="connsiteY9" fmla="*/ 576065 h 57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662" h="577070">
                    <a:moveTo>
                      <a:pt x="7099" y="576065"/>
                    </a:moveTo>
                    <a:cubicBezTo>
                      <a:pt x="66059" y="535044"/>
                      <a:pt x="108357" y="459411"/>
                      <a:pt x="159627" y="408134"/>
                    </a:cubicBezTo>
                    <a:cubicBezTo>
                      <a:pt x="218587" y="347884"/>
                      <a:pt x="282674" y="294043"/>
                      <a:pt x="351888" y="245330"/>
                    </a:cubicBezTo>
                    <a:cubicBezTo>
                      <a:pt x="492880" y="145341"/>
                      <a:pt x="650535" y="78681"/>
                      <a:pt x="817162" y="37660"/>
                    </a:cubicBezTo>
                    <a:cubicBezTo>
                      <a:pt x="840233" y="32532"/>
                      <a:pt x="836388" y="-4643"/>
                      <a:pt x="813317" y="484"/>
                    </a:cubicBezTo>
                    <a:cubicBezTo>
                      <a:pt x="642844" y="37660"/>
                      <a:pt x="481344" y="110729"/>
                      <a:pt x="337789" y="209437"/>
                    </a:cubicBezTo>
                    <a:cubicBezTo>
                      <a:pt x="269856" y="256868"/>
                      <a:pt x="205769" y="311990"/>
                      <a:pt x="146809" y="370958"/>
                    </a:cubicBezTo>
                    <a:cubicBezTo>
                      <a:pt x="94257" y="424799"/>
                      <a:pt x="18635" y="496586"/>
                      <a:pt x="690" y="570937"/>
                    </a:cubicBezTo>
                    <a:cubicBezTo>
                      <a:pt x="-1873" y="576065"/>
                      <a:pt x="3253" y="578629"/>
                      <a:pt x="7099" y="576065"/>
                    </a:cubicBezTo>
                    <a:lnTo>
                      <a:pt x="7099" y="576065"/>
                    </a:lnTo>
                    <a:close/>
                  </a:path>
                </a:pathLst>
              </a:custGeom>
              <a:solidFill>
                <a:srgbClr val="313031"/>
              </a:solidFill>
              <a:ln w="128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72C25BDB-9B45-A81F-7A90-642A8F886FE1}"/>
                  </a:ext>
                </a:extLst>
              </p:cNvPr>
              <p:cNvSpPr/>
              <p:nvPr/>
            </p:nvSpPr>
            <p:spPr>
              <a:xfrm>
                <a:off x="-15932752" y="-3223304"/>
                <a:ext cx="142691" cy="199449"/>
              </a:xfrm>
              <a:custGeom>
                <a:avLst/>
                <a:gdLst>
                  <a:gd name="connsiteX0" fmla="*/ 3888 w 142691"/>
                  <a:gd name="connsiteY0" fmla="*/ 21864 h 199449"/>
                  <a:gd name="connsiteX1" fmla="*/ 107709 w 142691"/>
                  <a:gd name="connsiteY1" fmla="*/ 97497 h 199449"/>
                  <a:gd name="connsiteX2" fmla="*/ 85919 w 142691"/>
                  <a:gd name="connsiteY2" fmla="*/ 192359 h 199449"/>
                  <a:gd name="connsiteX3" fmla="*/ 106427 w 142691"/>
                  <a:gd name="connsiteY3" fmla="*/ 194923 h 199449"/>
                  <a:gd name="connsiteX4" fmla="*/ 137189 w 142691"/>
                  <a:gd name="connsiteY4" fmla="*/ 74423 h 199449"/>
                  <a:gd name="connsiteX5" fmla="*/ 15423 w 142691"/>
                  <a:gd name="connsiteY5" fmla="*/ 1354 h 199449"/>
                  <a:gd name="connsiteX6" fmla="*/ 3888 w 142691"/>
                  <a:gd name="connsiteY6" fmla="*/ 21864 h 199449"/>
                  <a:gd name="connsiteX7" fmla="*/ 3888 w 142691"/>
                  <a:gd name="connsiteY7" fmla="*/ 21864 h 19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691" h="199449">
                    <a:moveTo>
                      <a:pt x="3888" y="21864"/>
                    </a:moveTo>
                    <a:cubicBezTo>
                      <a:pt x="32086" y="50066"/>
                      <a:pt x="102582" y="53912"/>
                      <a:pt x="107709" y="97497"/>
                    </a:cubicBezTo>
                    <a:cubicBezTo>
                      <a:pt x="111554" y="132109"/>
                      <a:pt x="75665" y="156465"/>
                      <a:pt x="85919" y="192359"/>
                    </a:cubicBezTo>
                    <a:cubicBezTo>
                      <a:pt x="88483" y="201333"/>
                      <a:pt x="101300" y="201333"/>
                      <a:pt x="106427" y="194923"/>
                    </a:cubicBezTo>
                    <a:cubicBezTo>
                      <a:pt x="129499" y="166721"/>
                      <a:pt x="153852" y="110317"/>
                      <a:pt x="137189" y="74423"/>
                    </a:cubicBezTo>
                    <a:cubicBezTo>
                      <a:pt x="116681" y="28274"/>
                      <a:pt x="56439" y="19300"/>
                      <a:pt x="15423" y="1354"/>
                    </a:cubicBezTo>
                    <a:cubicBezTo>
                      <a:pt x="2606" y="-5056"/>
                      <a:pt x="-5085" y="12891"/>
                      <a:pt x="3888" y="21864"/>
                    </a:cubicBezTo>
                    <a:lnTo>
                      <a:pt x="3888" y="21864"/>
                    </a:lnTo>
                    <a:close/>
                  </a:path>
                </a:pathLst>
              </a:custGeom>
              <a:solidFill>
                <a:srgbClr val="313031"/>
              </a:solidFill>
              <a:ln w="12815" cap="flat">
                <a:noFill/>
                <a:prstDash val="solid"/>
                <a:miter/>
              </a:ln>
            </p:spPr>
            <p:txBody>
              <a:bodyPr rtlCol="0" anchor="ctr"/>
              <a:lstStyle/>
              <a:p>
                <a:endParaRPr lang="en-US"/>
              </a:p>
            </p:txBody>
          </p:sp>
        </p:grpSp>
        <p:grpSp>
          <p:nvGrpSpPr>
            <p:cNvPr id="236" name="Graphic 4">
              <a:extLst>
                <a:ext uri="{FF2B5EF4-FFF2-40B4-BE49-F238E27FC236}">
                  <a16:creationId xmlns:a16="http://schemas.microsoft.com/office/drawing/2014/main" id="{05129F8D-FF8F-744F-6D47-2AC3117961C4}"/>
                </a:ext>
              </a:extLst>
            </p:cNvPr>
            <p:cNvGrpSpPr/>
            <p:nvPr/>
          </p:nvGrpSpPr>
          <p:grpSpPr>
            <a:xfrm>
              <a:off x="-13857544" y="-3195120"/>
              <a:ext cx="862739" cy="508920"/>
              <a:chOff x="-13857544" y="-3195120"/>
              <a:chExt cx="862739" cy="508920"/>
            </a:xfrm>
            <a:solidFill>
              <a:srgbClr val="313031"/>
            </a:solidFill>
          </p:grpSpPr>
          <p:sp>
            <p:nvSpPr>
              <p:cNvPr id="249" name="Freeform 248">
                <a:extLst>
                  <a:ext uri="{FF2B5EF4-FFF2-40B4-BE49-F238E27FC236}">
                    <a16:creationId xmlns:a16="http://schemas.microsoft.com/office/drawing/2014/main" id="{D27628F1-3131-666F-EA0C-82CCEA9B36D6}"/>
                  </a:ext>
                </a:extLst>
              </p:cNvPr>
              <p:cNvSpPr/>
              <p:nvPr/>
            </p:nvSpPr>
            <p:spPr>
              <a:xfrm>
                <a:off x="-13857544" y="-3195120"/>
                <a:ext cx="761556" cy="437556"/>
              </a:xfrm>
              <a:custGeom>
                <a:avLst/>
                <a:gdLst>
                  <a:gd name="connsiteX0" fmla="*/ 5107 w 761556"/>
                  <a:gd name="connsiteY0" fmla="*/ 14191 h 437556"/>
                  <a:gd name="connsiteX1" fmla="*/ 399884 w 761556"/>
                  <a:gd name="connsiteY1" fmla="*/ 169303 h 437556"/>
                  <a:gd name="connsiteX2" fmla="*/ 567793 w 761556"/>
                  <a:gd name="connsiteY2" fmla="*/ 273138 h 437556"/>
                  <a:gd name="connsiteX3" fmla="*/ 736983 w 761556"/>
                  <a:gd name="connsiteY3" fmla="*/ 430814 h 437556"/>
                  <a:gd name="connsiteX4" fmla="*/ 761336 w 761556"/>
                  <a:gd name="connsiteY4" fmla="*/ 420559 h 437556"/>
                  <a:gd name="connsiteX5" fmla="*/ 644698 w 761556"/>
                  <a:gd name="connsiteY5" fmla="*/ 292367 h 437556"/>
                  <a:gd name="connsiteX6" fmla="*/ 443464 w 761556"/>
                  <a:gd name="connsiteY6" fmla="*/ 159048 h 437556"/>
                  <a:gd name="connsiteX7" fmla="*/ 8952 w 761556"/>
                  <a:gd name="connsiteY7" fmla="*/ 90 h 437556"/>
                  <a:gd name="connsiteX8" fmla="*/ 5107 w 761556"/>
                  <a:gd name="connsiteY8" fmla="*/ 14191 h 437556"/>
                  <a:gd name="connsiteX9" fmla="*/ 5107 w 761556"/>
                  <a:gd name="connsiteY9" fmla="*/ 14191 h 43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556" h="437556">
                    <a:moveTo>
                      <a:pt x="5107" y="14191"/>
                    </a:moveTo>
                    <a:cubicBezTo>
                      <a:pt x="140972" y="52649"/>
                      <a:pt x="275555" y="102643"/>
                      <a:pt x="399884" y="169303"/>
                    </a:cubicBezTo>
                    <a:cubicBezTo>
                      <a:pt x="457563" y="200069"/>
                      <a:pt x="513960" y="234681"/>
                      <a:pt x="567793" y="273138"/>
                    </a:cubicBezTo>
                    <a:cubicBezTo>
                      <a:pt x="625472" y="314160"/>
                      <a:pt x="707503" y="364154"/>
                      <a:pt x="736983" y="430814"/>
                    </a:cubicBezTo>
                    <a:cubicBezTo>
                      <a:pt x="743392" y="444915"/>
                      <a:pt x="763900" y="434660"/>
                      <a:pt x="761336" y="420559"/>
                    </a:cubicBezTo>
                    <a:cubicBezTo>
                      <a:pt x="749801" y="362872"/>
                      <a:pt x="688277" y="326979"/>
                      <a:pt x="644698" y="292367"/>
                    </a:cubicBezTo>
                    <a:cubicBezTo>
                      <a:pt x="580610" y="242372"/>
                      <a:pt x="513960" y="198787"/>
                      <a:pt x="443464" y="159048"/>
                    </a:cubicBezTo>
                    <a:cubicBezTo>
                      <a:pt x="307598" y="83414"/>
                      <a:pt x="161480" y="28292"/>
                      <a:pt x="8952" y="90"/>
                    </a:cubicBezTo>
                    <a:cubicBezTo>
                      <a:pt x="-20" y="-1192"/>
                      <a:pt x="-3865" y="11627"/>
                      <a:pt x="5107" y="14191"/>
                    </a:cubicBezTo>
                    <a:lnTo>
                      <a:pt x="5107" y="14191"/>
                    </a:lnTo>
                    <a:close/>
                  </a:path>
                </a:pathLst>
              </a:custGeom>
              <a:solidFill>
                <a:srgbClr val="313031"/>
              </a:solidFill>
              <a:ln w="128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4452041A-0F23-38D9-599B-F12CC6B4A028}"/>
                  </a:ext>
                </a:extLst>
              </p:cNvPr>
              <p:cNvSpPr/>
              <p:nvPr/>
            </p:nvSpPr>
            <p:spPr>
              <a:xfrm>
                <a:off x="-13196382" y="-2827401"/>
                <a:ext cx="201577" cy="141201"/>
              </a:xfrm>
              <a:custGeom>
                <a:avLst/>
                <a:gdLst>
                  <a:gd name="connsiteX0" fmla="*/ 1480 w 201577"/>
                  <a:gd name="connsiteY0" fmla="*/ 111807 h 141201"/>
                  <a:gd name="connsiteX1" fmla="*/ 73258 w 201577"/>
                  <a:gd name="connsiteY1" fmla="*/ 133600 h 141201"/>
                  <a:gd name="connsiteX2" fmla="*/ 150163 w 201577"/>
                  <a:gd name="connsiteY2" fmla="*/ 136164 h 141201"/>
                  <a:gd name="connsiteX3" fmla="*/ 179643 w 201577"/>
                  <a:gd name="connsiteY3" fmla="*/ 87451 h 141201"/>
                  <a:gd name="connsiteX4" fmla="*/ 200151 w 201577"/>
                  <a:gd name="connsiteY4" fmla="*/ 6690 h 141201"/>
                  <a:gd name="connsiteX5" fmla="*/ 186051 w 201577"/>
                  <a:gd name="connsiteY5" fmla="*/ 1562 h 141201"/>
                  <a:gd name="connsiteX6" fmla="*/ 120682 w 201577"/>
                  <a:gd name="connsiteY6" fmla="*/ 105398 h 141201"/>
                  <a:gd name="connsiteX7" fmla="*/ 55313 w 201577"/>
                  <a:gd name="connsiteY7" fmla="*/ 97706 h 141201"/>
                  <a:gd name="connsiteX8" fmla="*/ 1480 w 201577"/>
                  <a:gd name="connsiteY8" fmla="*/ 102834 h 141201"/>
                  <a:gd name="connsiteX9" fmla="*/ 1480 w 201577"/>
                  <a:gd name="connsiteY9" fmla="*/ 111807 h 141201"/>
                  <a:gd name="connsiteX10" fmla="*/ 1480 w 201577"/>
                  <a:gd name="connsiteY10" fmla="*/ 111807 h 14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77" h="141201">
                    <a:moveTo>
                      <a:pt x="1480" y="111807"/>
                    </a:moveTo>
                    <a:cubicBezTo>
                      <a:pt x="20706" y="129754"/>
                      <a:pt x="47623" y="129754"/>
                      <a:pt x="73258" y="133600"/>
                    </a:cubicBezTo>
                    <a:cubicBezTo>
                      <a:pt x="95047" y="136164"/>
                      <a:pt x="129655" y="147701"/>
                      <a:pt x="150163" y="136164"/>
                    </a:cubicBezTo>
                    <a:cubicBezTo>
                      <a:pt x="168107" y="127190"/>
                      <a:pt x="173234" y="105398"/>
                      <a:pt x="179643" y="87451"/>
                    </a:cubicBezTo>
                    <a:cubicBezTo>
                      <a:pt x="189896" y="60531"/>
                      <a:pt x="206559" y="34892"/>
                      <a:pt x="200151" y="6690"/>
                    </a:cubicBezTo>
                    <a:cubicBezTo>
                      <a:pt x="198869" y="1562"/>
                      <a:pt x="191178" y="-2283"/>
                      <a:pt x="186051" y="1562"/>
                    </a:cubicBezTo>
                    <a:cubicBezTo>
                      <a:pt x="154008" y="23355"/>
                      <a:pt x="159135" y="95142"/>
                      <a:pt x="120682" y="105398"/>
                    </a:cubicBezTo>
                    <a:cubicBezTo>
                      <a:pt x="102738" y="110525"/>
                      <a:pt x="73258" y="100270"/>
                      <a:pt x="55313" y="97706"/>
                    </a:cubicBezTo>
                    <a:cubicBezTo>
                      <a:pt x="33524" y="95142"/>
                      <a:pt x="20706" y="92579"/>
                      <a:pt x="1480" y="102834"/>
                    </a:cubicBezTo>
                    <a:cubicBezTo>
                      <a:pt x="198" y="104116"/>
                      <a:pt x="-1084" y="109243"/>
                      <a:pt x="1480" y="111807"/>
                    </a:cubicBezTo>
                    <a:lnTo>
                      <a:pt x="1480" y="111807"/>
                    </a:lnTo>
                    <a:close/>
                  </a:path>
                </a:pathLst>
              </a:custGeom>
              <a:solidFill>
                <a:srgbClr val="313031"/>
              </a:solidFill>
              <a:ln w="12815" cap="flat">
                <a:noFill/>
                <a:prstDash val="solid"/>
                <a:miter/>
              </a:ln>
            </p:spPr>
            <p:txBody>
              <a:bodyPr rtlCol="0" anchor="ctr"/>
              <a:lstStyle/>
              <a:p>
                <a:endParaRPr lang="en-US"/>
              </a:p>
            </p:txBody>
          </p:sp>
        </p:grpSp>
        <p:grpSp>
          <p:nvGrpSpPr>
            <p:cNvPr id="237" name="Graphic 4">
              <a:extLst>
                <a:ext uri="{FF2B5EF4-FFF2-40B4-BE49-F238E27FC236}">
                  <a16:creationId xmlns:a16="http://schemas.microsoft.com/office/drawing/2014/main" id="{A770159B-1781-28E5-421D-792D81CFFD80}"/>
                </a:ext>
              </a:extLst>
            </p:cNvPr>
            <p:cNvGrpSpPr/>
            <p:nvPr/>
          </p:nvGrpSpPr>
          <p:grpSpPr>
            <a:xfrm>
              <a:off x="-12697585" y="-1404325"/>
              <a:ext cx="243295" cy="863442"/>
              <a:chOff x="-12697585" y="-1404325"/>
              <a:chExt cx="243295" cy="863442"/>
            </a:xfrm>
            <a:solidFill>
              <a:srgbClr val="313031"/>
            </a:solidFill>
          </p:grpSpPr>
          <p:sp>
            <p:nvSpPr>
              <p:cNvPr id="247" name="Freeform 246">
                <a:extLst>
                  <a:ext uri="{FF2B5EF4-FFF2-40B4-BE49-F238E27FC236}">
                    <a16:creationId xmlns:a16="http://schemas.microsoft.com/office/drawing/2014/main" id="{D170BC11-3713-63FF-23DF-4A2A98580583}"/>
                  </a:ext>
                </a:extLst>
              </p:cNvPr>
              <p:cNvSpPr/>
              <p:nvPr/>
            </p:nvSpPr>
            <p:spPr>
              <a:xfrm>
                <a:off x="-12596437" y="-1404325"/>
                <a:ext cx="135476" cy="754491"/>
              </a:xfrm>
              <a:custGeom>
                <a:avLst/>
                <a:gdLst>
                  <a:gd name="connsiteX0" fmla="*/ 78296 w 135476"/>
                  <a:gd name="connsiteY0" fmla="*/ 15516 h 754491"/>
                  <a:gd name="connsiteX1" fmla="*/ 93677 w 135476"/>
                  <a:gd name="connsiteY1" fmla="*/ 385990 h 754491"/>
                  <a:gd name="connsiteX2" fmla="*/ 56507 w 135476"/>
                  <a:gd name="connsiteY2" fmla="*/ 570586 h 754491"/>
                  <a:gd name="connsiteX3" fmla="*/ 110 w 135476"/>
                  <a:gd name="connsiteY3" fmla="*/ 742363 h 754491"/>
                  <a:gd name="connsiteX4" fmla="*/ 15491 w 135476"/>
                  <a:gd name="connsiteY4" fmla="*/ 751337 h 754491"/>
                  <a:gd name="connsiteX5" fmla="*/ 125721 w 135476"/>
                  <a:gd name="connsiteY5" fmla="*/ 407783 h 754491"/>
                  <a:gd name="connsiteX6" fmla="*/ 101368 w 135476"/>
                  <a:gd name="connsiteY6" fmla="*/ 7825 h 754491"/>
                  <a:gd name="connsiteX7" fmla="*/ 78296 w 135476"/>
                  <a:gd name="connsiteY7" fmla="*/ 15516 h 754491"/>
                  <a:gd name="connsiteX8" fmla="*/ 78296 w 135476"/>
                  <a:gd name="connsiteY8" fmla="*/ 15516 h 75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76" h="754491">
                    <a:moveTo>
                      <a:pt x="78296" y="15516"/>
                    </a:moveTo>
                    <a:cubicBezTo>
                      <a:pt x="94959" y="139862"/>
                      <a:pt x="107776" y="260362"/>
                      <a:pt x="93677" y="385990"/>
                    </a:cubicBezTo>
                    <a:cubicBezTo>
                      <a:pt x="85987" y="448804"/>
                      <a:pt x="74451" y="510336"/>
                      <a:pt x="56507" y="570586"/>
                    </a:cubicBezTo>
                    <a:cubicBezTo>
                      <a:pt x="39844" y="628272"/>
                      <a:pt x="7800" y="684677"/>
                      <a:pt x="110" y="742363"/>
                    </a:cubicBezTo>
                    <a:cubicBezTo>
                      <a:pt x="-1172" y="751337"/>
                      <a:pt x="9082" y="759028"/>
                      <a:pt x="15491" y="751337"/>
                    </a:cubicBezTo>
                    <a:cubicBezTo>
                      <a:pt x="91114" y="668012"/>
                      <a:pt x="111622" y="514182"/>
                      <a:pt x="125721" y="407783"/>
                    </a:cubicBezTo>
                    <a:cubicBezTo>
                      <a:pt x="142383" y="277027"/>
                      <a:pt x="139820" y="134734"/>
                      <a:pt x="101368" y="7825"/>
                    </a:cubicBezTo>
                    <a:cubicBezTo>
                      <a:pt x="97522" y="-6277"/>
                      <a:pt x="75733" y="133"/>
                      <a:pt x="78296" y="15516"/>
                    </a:cubicBezTo>
                    <a:lnTo>
                      <a:pt x="78296" y="15516"/>
                    </a:lnTo>
                    <a:close/>
                  </a:path>
                </a:pathLst>
              </a:custGeom>
              <a:solidFill>
                <a:srgbClr val="313031"/>
              </a:solidFill>
              <a:ln w="128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6372695-8FE3-6229-EE79-81955ED212EA}"/>
                  </a:ext>
                </a:extLst>
              </p:cNvPr>
              <p:cNvSpPr/>
              <p:nvPr/>
            </p:nvSpPr>
            <p:spPr>
              <a:xfrm>
                <a:off x="-12697585" y="-702060"/>
                <a:ext cx="243295" cy="161176"/>
              </a:xfrm>
              <a:custGeom>
                <a:avLst/>
                <a:gdLst>
                  <a:gd name="connsiteX0" fmla="*/ 0 w 243295"/>
                  <a:gd name="connsiteY0" fmla="*/ 9332 h 161176"/>
                  <a:gd name="connsiteX1" fmla="*/ 35889 w 243295"/>
                  <a:gd name="connsiteY1" fmla="*/ 150343 h 161176"/>
                  <a:gd name="connsiteX2" fmla="*/ 53833 w 243295"/>
                  <a:gd name="connsiteY2" fmla="*/ 160598 h 161176"/>
                  <a:gd name="connsiteX3" fmla="*/ 237123 w 243295"/>
                  <a:gd name="connsiteY3" fmla="*/ 90093 h 161176"/>
                  <a:gd name="connsiteX4" fmla="*/ 226869 w 243295"/>
                  <a:gd name="connsiteY4" fmla="*/ 67018 h 161176"/>
                  <a:gd name="connsiteX5" fmla="*/ 44861 w 243295"/>
                  <a:gd name="connsiteY5" fmla="*/ 132396 h 161176"/>
                  <a:gd name="connsiteX6" fmla="*/ 61524 w 243295"/>
                  <a:gd name="connsiteY6" fmla="*/ 138805 h 161176"/>
                  <a:gd name="connsiteX7" fmla="*/ 19226 w 243295"/>
                  <a:gd name="connsiteY7" fmla="*/ 5486 h 161176"/>
                  <a:gd name="connsiteX8" fmla="*/ 0 w 243295"/>
                  <a:gd name="connsiteY8" fmla="*/ 9332 h 161176"/>
                  <a:gd name="connsiteX9" fmla="*/ 0 w 243295"/>
                  <a:gd name="connsiteY9" fmla="*/ 9332 h 16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295" h="161176">
                    <a:moveTo>
                      <a:pt x="0" y="9332"/>
                    </a:moveTo>
                    <a:cubicBezTo>
                      <a:pt x="1282" y="59326"/>
                      <a:pt x="16663" y="104193"/>
                      <a:pt x="35889" y="150343"/>
                    </a:cubicBezTo>
                    <a:cubicBezTo>
                      <a:pt x="38452" y="156752"/>
                      <a:pt x="44861" y="163162"/>
                      <a:pt x="53833" y="160598"/>
                    </a:cubicBezTo>
                    <a:cubicBezTo>
                      <a:pt x="114075" y="141369"/>
                      <a:pt x="183290" y="124704"/>
                      <a:pt x="237123" y="90093"/>
                    </a:cubicBezTo>
                    <a:cubicBezTo>
                      <a:pt x="249940" y="82401"/>
                      <a:pt x="240968" y="63172"/>
                      <a:pt x="226869" y="67018"/>
                    </a:cubicBezTo>
                    <a:cubicBezTo>
                      <a:pt x="165345" y="81119"/>
                      <a:pt x="105103" y="111885"/>
                      <a:pt x="44861" y="132396"/>
                    </a:cubicBezTo>
                    <a:cubicBezTo>
                      <a:pt x="49988" y="134960"/>
                      <a:pt x="55115" y="136241"/>
                      <a:pt x="61524" y="138805"/>
                    </a:cubicBezTo>
                    <a:cubicBezTo>
                      <a:pt x="39734" y="96502"/>
                      <a:pt x="29480" y="51635"/>
                      <a:pt x="19226" y="5486"/>
                    </a:cubicBezTo>
                    <a:cubicBezTo>
                      <a:pt x="16663" y="-3487"/>
                      <a:pt x="0" y="-923"/>
                      <a:pt x="0" y="9332"/>
                    </a:cubicBezTo>
                    <a:lnTo>
                      <a:pt x="0" y="9332"/>
                    </a:lnTo>
                    <a:close/>
                  </a:path>
                </a:pathLst>
              </a:custGeom>
              <a:solidFill>
                <a:srgbClr val="313031"/>
              </a:solidFill>
              <a:ln w="12815" cap="flat">
                <a:noFill/>
                <a:prstDash val="solid"/>
                <a:miter/>
              </a:ln>
            </p:spPr>
            <p:txBody>
              <a:bodyPr rtlCol="0" anchor="ctr"/>
              <a:lstStyle/>
              <a:p>
                <a:endParaRPr lang="en-US"/>
              </a:p>
            </p:txBody>
          </p:sp>
        </p:grpSp>
        <p:grpSp>
          <p:nvGrpSpPr>
            <p:cNvPr id="238" name="Graphic 4">
              <a:extLst>
                <a:ext uri="{FF2B5EF4-FFF2-40B4-BE49-F238E27FC236}">
                  <a16:creationId xmlns:a16="http://schemas.microsoft.com/office/drawing/2014/main" id="{7FFEEB23-63FB-1A2F-7548-E345749ADFEA}"/>
                </a:ext>
              </a:extLst>
            </p:cNvPr>
            <p:cNvGrpSpPr/>
            <p:nvPr/>
          </p:nvGrpSpPr>
          <p:grpSpPr>
            <a:xfrm>
              <a:off x="-13752512" y="633817"/>
              <a:ext cx="751351" cy="559517"/>
              <a:chOff x="-13752512" y="633817"/>
              <a:chExt cx="751351" cy="559517"/>
            </a:xfrm>
            <a:solidFill>
              <a:srgbClr val="313031"/>
            </a:solidFill>
          </p:grpSpPr>
          <p:sp>
            <p:nvSpPr>
              <p:cNvPr id="245" name="Freeform 244">
                <a:extLst>
                  <a:ext uri="{FF2B5EF4-FFF2-40B4-BE49-F238E27FC236}">
                    <a16:creationId xmlns:a16="http://schemas.microsoft.com/office/drawing/2014/main" id="{AAEF5DED-D496-F3E4-F188-BB3A178D69C6}"/>
                  </a:ext>
                </a:extLst>
              </p:cNvPr>
              <p:cNvSpPr/>
              <p:nvPr/>
            </p:nvSpPr>
            <p:spPr>
              <a:xfrm>
                <a:off x="-13675516" y="633817"/>
                <a:ext cx="674355" cy="457881"/>
              </a:xfrm>
              <a:custGeom>
                <a:avLst/>
                <a:gdLst>
                  <a:gd name="connsiteX0" fmla="*/ 663903 w 674355"/>
                  <a:gd name="connsiteY0" fmla="*/ 1519 h 457881"/>
                  <a:gd name="connsiteX1" fmla="*/ 539574 w 674355"/>
                  <a:gd name="connsiteY1" fmla="*/ 133557 h 457881"/>
                  <a:gd name="connsiteX2" fmla="*/ 379356 w 674355"/>
                  <a:gd name="connsiteY2" fmla="*/ 278413 h 457881"/>
                  <a:gd name="connsiteX3" fmla="*/ 10213 w 674355"/>
                  <a:gd name="connsiteY3" fmla="*/ 429680 h 457881"/>
                  <a:gd name="connsiteX4" fmla="*/ 14059 w 674355"/>
                  <a:gd name="connsiteY4" fmla="*/ 457882 h 457881"/>
                  <a:gd name="connsiteX5" fmla="*/ 388328 w 674355"/>
                  <a:gd name="connsiteY5" fmla="*/ 314308 h 457881"/>
                  <a:gd name="connsiteX6" fmla="*/ 540856 w 674355"/>
                  <a:gd name="connsiteY6" fmla="*/ 182270 h 457881"/>
                  <a:gd name="connsiteX7" fmla="*/ 674158 w 674355"/>
                  <a:gd name="connsiteY7" fmla="*/ 11775 h 457881"/>
                  <a:gd name="connsiteX8" fmla="*/ 663903 w 674355"/>
                  <a:gd name="connsiteY8" fmla="*/ 1519 h 457881"/>
                  <a:gd name="connsiteX9" fmla="*/ 663903 w 674355"/>
                  <a:gd name="connsiteY9" fmla="*/ 1519 h 45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355" h="457881">
                    <a:moveTo>
                      <a:pt x="663903" y="1519"/>
                    </a:moveTo>
                    <a:cubicBezTo>
                      <a:pt x="615197" y="37413"/>
                      <a:pt x="580590" y="88690"/>
                      <a:pt x="539574" y="133557"/>
                    </a:cubicBezTo>
                    <a:cubicBezTo>
                      <a:pt x="490868" y="186115"/>
                      <a:pt x="438316" y="237392"/>
                      <a:pt x="379356" y="278413"/>
                    </a:cubicBezTo>
                    <a:cubicBezTo>
                      <a:pt x="265281" y="359175"/>
                      <a:pt x="142233" y="393786"/>
                      <a:pt x="10213" y="429680"/>
                    </a:cubicBezTo>
                    <a:cubicBezTo>
                      <a:pt x="-5167" y="433526"/>
                      <a:pt x="-2604" y="457882"/>
                      <a:pt x="14059" y="457882"/>
                    </a:cubicBezTo>
                    <a:cubicBezTo>
                      <a:pt x="144797" y="450190"/>
                      <a:pt x="281943" y="387376"/>
                      <a:pt x="388328" y="314308"/>
                    </a:cubicBezTo>
                    <a:cubicBezTo>
                      <a:pt x="443443" y="275850"/>
                      <a:pt x="494713" y="230983"/>
                      <a:pt x="540856" y="182270"/>
                    </a:cubicBezTo>
                    <a:cubicBezTo>
                      <a:pt x="588280" y="132275"/>
                      <a:pt x="644677" y="75870"/>
                      <a:pt x="674158" y="11775"/>
                    </a:cubicBezTo>
                    <a:cubicBezTo>
                      <a:pt x="675439" y="5365"/>
                      <a:pt x="670312" y="-3608"/>
                      <a:pt x="663903" y="1519"/>
                    </a:cubicBezTo>
                    <a:lnTo>
                      <a:pt x="663903" y="1519"/>
                    </a:lnTo>
                    <a:close/>
                  </a:path>
                </a:pathLst>
              </a:custGeom>
              <a:solidFill>
                <a:srgbClr val="313031"/>
              </a:solidFill>
              <a:ln w="128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627A30A-84EA-EEA5-3AD2-26E12FEAECC5}"/>
                  </a:ext>
                </a:extLst>
              </p:cNvPr>
              <p:cNvSpPr/>
              <p:nvPr/>
            </p:nvSpPr>
            <p:spPr>
              <a:xfrm>
                <a:off x="-13752512" y="977785"/>
                <a:ext cx="129770" cy="215550"/>
              </a:xfrm>
              <a:custGeom>
                <a:avLst/>
                <a:gdLst>
                  <a:gd name="connsiteX0" fmla="*/ 97464 w 129770"/>
                  <a:gd name="connsiteY0" fmla="*/ 2388 h 215550"/>
                  <a:gd name="connsiteX1" fmla="*/ 32095 w 129770"/>
                  <a:gd name="connsiteY1" fmla="*/ 83148 h 215550"/>
                  <a:gd name="connsiteX2" fmla="*/ 51 w 129770"/>
                  <a:gd name="connsiteY2" fmla="*/ 135707 h 215550"/>
                  <a:gd name="connsiteX3" fmla="*/ 26968 w 129770"/>
                  <a:gd name="connsiteY3" fmla="*/ 163909 h 215550"/>
                  <a:gd name="connsiteX4" fmla="*/ 117972 w 129770"/>
                  <a:gd name="connsiteY4" fmla="*/ 215186 h 215550"/>
                  <a:gd name="connsiteX5" fmla="*/ 126944 w 129770"/>
                  <a:gd name="connsiteY5" fmla="*/ 198521 h 215550"/>
                  <a:gd name="connsiteX6" fmla="*/ 78238 w 129770"/>
                  <a:gd name="connsiteY6" fmla="*/ 162627 h 215550"/>
                  <a:gd name="connsiteX7" fmla="*/ 29531 w 129770"/>
                  <a:gd name="connsiteY7" fmla="*/ 133143 h 215550"/>
                  <a:gd name="connsiteX8" fmla="*/ 66702 w 129770"/>
                  <a:gd name="connsiteY8" fmla="*/ 79303 h 215550"/>
                  <a:gd name="connsiteX9" fmla="*/ 109000 w 129770"/>
                  <a:gd name="connsiteY9" fmla="*/ 11361 h 215550"/>
                  <a:gd name="connsiteX10" fmla="*/ 97464 w 129770"/>
                  <a:gd name="connsiteY10" fmla="*/ 2388 h 215550"/>
                  <a:gd name="connsiteX11" fmla="*/ 97464 w 129770"/>
                  <a:gd name="connsiteY11" fmla="*/ 2388 h 21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770" h="215550">
                    <a:moveTo>
                      <a:pt x="97464" y="2388"/>
                    </a:moveTo>
                    <a:cubicBezTo>
                      <a:pt x="71829" y="25462"/>
                      <a:pt x="52603" y="56228"/>
                      <a:pt x="32095" y="83148"/>
                    </a:cubicBezTo>
                    <a:cubicBezTo>
                      <a:pt x="21841" y="97249"/>
                      <a:pt x="-1231" y="116478"/>
                      <a:pt x="51" y="135707"/>
                    </a:cubicBezTo>
                    <a:cubicBezTo>
                      <a:pt x="1333" y="151090"/>
                      <a:pt x="16714" y="157499"/>
                      <a:pt x="26968" y="163909"/>
                    </a:cubicBezTo>
                    <a:cubicBezTo>
                      <a:pt x="55166" y="181856"/>
                      <a:pt x="84647" y="206212"/>
                      <a:pt x="117972" y="215186"/>
                    </a:cubicBezTo>
                    <a:cubicBezTo>
                      <a:pt x="128226" y="217750"/>
                      <a:pt x="133353" y="206212"/>
                      <a:pt x="126944" y="198521"/>
                    </a:cubicBezTo>
                    <a:cubicBezTo>
                      <a:pt x="112845" y="183138"/>
                      <a:pt x="96182" y="172883"/>
                      <a:pt x="78238" y="162627"/>
                    </a:cubicBezTo>
                    <a:cubicBezTo>
                      <a:pt x="69265" y="157499"/>
                      <a:pt x="30813" y="138271"/>
                      <a:pt x="29531" y="133143"/>
                    </a:cubicBezTo>
                    <a:cubicBezTo>
                      <a:pt x="26968" y="124170"/>
                      <a:pt x="61575" y="88276"/>
                      <a:pt x="66702" y="79303"/>
                    </a:cubicBezTo>
                    <a:cubicBezTo>
                      <a:pt x="82083" y="57510"/>
                      <a:pt x="97464" y="35717"/>
                      <a:pt x="109000" y="11361"/>
                    </a:cubicBezTo>
                    <a:cubicBezTo>
                      <a:pt x="112845" y="3669"/>
                      <a:pt x="103873" y="-4022"/>
                      <a:pt x="97464" y="2388"/>
                    </a:cubicBezTo>
                    <a:lnTo>
                      <a:pt x="97464" y="2388"/>
                    </a:lnTo>
                    <a:close/>
                  </a:path>
                </a:pathLst>
              </a:custGeom>
              <a:solidFill>
                <a:srgbClr val="313031"/>
              </a:solidFill>
              <a:ln w="12815" cap="flat">
                <a:noFill/>
                <a:prstDash val="solid"/>
                <a:miter/>
              </a:ln>
            </p:spPr>
            <p:txBody>
              <a:bodyPr rtlCol="0" anchor="ctr"/>
              <a:lstStyle/>
              <a:p>
                <a:endParaRPr lang="en-US"/>
              </a:p>
            </p:txBody>
          </p:sp>
        </p:grpSp>
        <p:grpSp>
          <p:nvGrpSpPr>
            <p:cNvPr id="239" name="Graphic 4">
              <a:extLst>
                <a:ext uri="{FF2B5EF4-FFF2-40B4-BE49-F238E27FC236}">
                  <a16:creationId xmlns:a16="http://schemas.microsoft.com/office/drawing/2014/main" id="{54F12F16-99E3-A4D3-6368-59552D778939}"/>
                </a:ext>
              </a:extLst>
            </p:cNvPr>
            <p:cNvGrpSpPr/>
            <p:nvPr/>
          </p:nvGrpSpPr>
          <p:grpSpPr>
            <a:xfrm>
              <a:off x="-16441297" y="755801"/>
              <a:ext cx="734023" cy="396423"/>
              <a:chOff x="-16441297" y="755801"/>
              <a:chExt cx="734023" cy="396423"/>
            </a:xfrm>
            <a:solidFill>
              <a:srgbClr val="313031"/>
            </a:solidFill>
          </p:grpSpPr>
          <p:sp>
            <p:nvSpPr>
              <p:cNvPr id="243" name="Freeform 242">
                <a:extLst>
                  <a:ext uri="{FF2B5EF4-FFF2-40B4-BE49-F238E27FC236}">
                    <a16:creationId xmlns:a16="http://schemas.microsoft.com/office/drawing/2014/main" id="{76C52984-8924-3B2D-74B3-7EDDF46C6860}"/>
                  </a:ext>
                </a:extLst>
              </p:cNvPr>
              <p:cNvSpPr/>
              <p:nvPr/>
            </p:nvSpPr>
            <p:spPr>
              <a:xfrm>
                <a:off x="-16380495" y="808763"/>
                <a:ext cx="673221" cy="343461"/>
              </a:xfrm>
              <a:custGeom>
                <a:avLst/>
                <a:gdLst>
                  <a:gd name="connsiteX0" fmla="*/ 666964 w 673221"/>
                  <a:gd name="connsiteY0" fmla="*/ 318830 h 343461"/>
                  <a:gd name="connsiteX1" fmla="*/ 487519 w 673221"/>
                  <a:gd name="connsiteY1" fmla="*/ 282936 h 343461"/>
                  <a:gd name="connsiteX2" fmla="*/ 310638 w 673221"/>
                  <a:gd name="connsiteY2" fmla="*/ 197048 h 343461"/>
                  <a:gd name="connsiteX3" fmla="*/ 160674 w 673221"/>
                  <a:gd name="connsiteY3" fmla="*/ 103467 h 343461"/>
                  <a:gd name="connsiteX4" fmla="*/ 15837 w 673221"/>
                  <a:gd name="connsiteY4" fmla="*/ 914 h 343461"/>
                  <a:gd name="connsiteX5" fmla="*/ 1738 w 673221"/>
                  <a:gd name="connsiteY5" fmla="*/ 15016 h 343461"/>
                  <a:gd name="connsiteX6" fmla="*/ 126067 w 673221"/>
                  <a:gd name="connsiteY6" fmla="*/ 118851 h 343461"/>
                  <a:gd name="connsiteX7" fmla="*/ 315765 w 673221"/>
                  <a:gd name="connsiteY7" fmla="*/ 236787 h 343461"/>
                  <a:gd name="connsiteX8" fmla="*/ 666964 w 673221"/>
                  <a:gd name="connsiteY8" fmla="*/ 336776 h 343461"/>
                  <a:gd name="connsiteX9" fmla="*/ 666964 w 673221"/>
                  <a:gd name="connsiteY9" fmla="*/ 318830 h 343461"/>
                  <a:gd name="connsiteX10" fmla="*/ 666964 w 673221"/>
                  <a:gd name="connsiteY10" fmla="*/ 318830 h 34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221" h="343461">
                    <a:moveTo>
                      <a:pt x="666964" y="318830"/>
                    </a:moveTo>
                    <a:cubicBezTo>
                      <a:pt x="605440" y="308574"/>
                      <a:pt x="546480" y="303447"/>
                      <a:pt x="487519" y="282936"/>
                    </a:cubicBezTo>
                    <a:cubicBezTo>
                      <a:pt x="425996" y="261144"/>
                      <a:pt x="367035" y="229096"/>
                      <a:pt x="310638" y="197048"/>
                    </a:cubicBezTo>
                    <a:cubicBezTo>
                      <a:pt x="259369" y="167563"/>
                      <a:pt x="209381" y="136798"/>
                      <a:pt x="160674" y="103467"/>
                    </a:cubicBezTo>
                    <a:cubicBezTo>
                      <a:pt x="111968" y="70138"/>
                      <a:pt x="68389" y="25271"/>
                      <a:pt x="15837" y="914"/>
                    </a:cubicBezTo>
                    <a:cubicBezTo>
                      <a:pt x="8147" y="-2932"/>
                      <a:pt x="-4671" y="6042"/>
                      <a:pt x="1738" y="15016"/>
                    </a:cubicBezTo>
                    <a:cubicBezTo>
                      <a:pt x="32500" y="57319"/>
                      <a:pt x="82488" y="88085"/>
                      <a:pt x="126067" y="118851"/>
                    </a:cubicBezTo>
                    <a:cubicBezTo>
                      <a:pt x="186309" y="161154"/>
                      <a:pt x="250397" y="200894"/>
                      <a:pt x="315765" y="236787"/>
                    </a:cubicBezTo>
                    <a:cubicBezTo>
                      <a:pt x="415742" y="291909"/>
                      <a:pt x="549043" y="366260"/>
                      <a:pt x="666964" y="336776"/>
                    </a:cubicBezTo>
                    <a:cubicBezTo>
                      <a:pt x="674654" y="332931"/>
                      <a:pt x="675936" y="320112"/>
                      <a:pt x="666964" y="318830"/>
                    </a:cubicBezTo>
                    <a:lnTo>
                      <a:pt x="666964" y="318830"/>
                    </a:lnTo>
                    <a:close/>
                  </a:path>
                </a:pathLst>
              </a:custGeom>
              <a:solidFill>
                <a:srgbClr val="313031"/>
              </a:solidFill>
              <a:ln w="128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5BE2BBFA-2801-8DAF-2D21-BA883CF20E50}"/>
                  </a:ext>
                </a:extLst>
              </p:cNvPr>
              <p:cNvSpPr/>
              <p:nvPr/>
            </p:nvSpPr>
            <p:spPr>
              <a:xfrm>
                <a:off x="-16441297" y="755801"/>
                <a:ext cx="183208" cy="134637"/>
              </a:xfrm>
              <a:custGeom>
                <a:avLst/>
                <a:gdLst>
                  <a:gd name="connsiteX0" fmla="*/ 13834 w 183208"/>
                  <a:gd name="connsiteY0" fmla="*/ 134637 h 134637"/>
                  <a:gd name="connsiteX1" fmla="*/ 27933 w 183208"/>
                  <a:gd name="connsiteY1" fmla="*/ 93616 h 134637"/>
                  <a:gd name="connsiteX2" fmla="*/ 43314 w 183208"/>
                  <a:gd name="connsiteY2" fmla="*/ 29520 h 134637"/>
                  <a:gd name="connsiteX3" fmla="*/ 33060 w 183208"/>
                  <a:gd name="connsiteY3" fmla="*/ 39775 h 134637"/>
                  <a:gd name="connsiteX4" fmla="*/ 106119 w 183208"/>
                  <a:gd name="connsiteY4" fmla="*/ 32084 h 134637"/>
                  <a:gd name="connsiteX5" fmla="*/ 171488 w 183208"/>
                  <a:gd name="connsiteY5" fmla="*/ 41057 h 134637"/>
                  <a:gd name="connsiteX6" fmla="*/ 177897 w 183208"/>
                  <a:gd name="connsiteY6" fmla="*/ 17982 h 134637"/>
                  <a:gd name="connsiteX7" fmla="*/ 100992 w 183208"/>
                  <a:gd name="connsiteY7" fmla="*/ 36 h 134637"/>
                  <a:gd name="connsiteX8" fmla="*/ 21524 w 183208"/>
                  <a:gd name="connsiteY8" fmla="*/ 11573 h 134637"/>
                  <a:gd name="connsiteX9" fmla="*/ 2298 w 183208"/>
                  <a:gd name="connsiteY9" fmla="*/ 74387 h 134637"/>
                  <a:gd name="connsiteX10" fmla="*/ 12552 w 183208"/>
                  <a:gd name="connsiteY10" fmla="*/ 134637 h 134637"/>
                  <a:gd name="connsiteX11" fmla="*/ 13834 w 183208"/>
                  <a:gd name="connsiteY11" fmla="*/ 134637 h 134637"/>
                  <a:gd name="connsiteX12" fmla="*/ 13834 w 183208"/>
                  <a:gd name="connsiteY12" fmla="*/ 134637 h 13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208" h="134637">
                    <a:moveTo>
                      <a:pt x="13834" y="134637"/>
                    </a:moveTo>
                    <a:cubicBezTo>
                      <a:pt x="25369" y="124381"/>
                      <a:pt x="25369" y="108999"/>
                      <a:pt x="27933" y="93616"/>
                    </a:cubicBezTo>
                    <a:cubicBezTo>
                      <a:pt x="31778" y="71823"/>
                      <a:pt x="36905" y="50030"/>
                      <a:pt x="43314" y="29520"/>
                    </a:cubicBezTo>
                    <a:cubicBezTo>
                      <a:pt x="39468" y="33366"/>
                      <a:pt x="35623" y="37211"/>
                      <a:pt x="33060" y="39775"/>
                    </a:cubicBezTo>
                    <a:cubicBezTo>
                      <a:pt x="57413" y="33366"/>
                      <a:pt x="81766" y="30802"/>
                      <a:pt x="106119" y="32084"/>
                    </a:cubicBezTo>
                    <a:cubicBezTo>
                      <a:pt x="127909" y="33366"/>
                      <a:pt x="149699" y="41057"/>
                      <a:pt x="171488" y="41057"/>
                    </a:cubicBezTo>
                    <a:cubicBezTo>
                      <a:pt x="184306" y="41057"/>
                      <a:pt x="186869" y="24392"/>
                      <a:pt x="177897" y="17982"/>
                    </a:cubicBezTo>
                    <a:cubicBezTo>
                      <a:pt x="156107" y="2600"/>
                      <a:pt x="126627" y="1318"/>
                      <a:pt x="100992" y="36"/>
                    </a:cubicBezTo>
                    <a:cubicBezTo>
                      <a:pt x="80484" y="36"/>
                      <a:pt x="39468" y="-1246"/>
                      <a:pt x="21524" y="11573"/>
                    </a:cubicBezTo>
                    <a:cubicBezTo>
                      <a:pt x="6143" y="23110"/>
                      <a:pt x="4861" y="57722"/>
                      <a:pt x="2298" y="74387"/>
                    </a:cubicBezTo>
                    <a:cubicBezTo>
                      <a:pt x="-266" y="93616"/>
                      <a:pt x="-4111" y="120536"/>
                      <a:pt x="12552" y="134637"/>
                    </a:cubicBezTo>
                    <a:cubicBezTo>
                      <a:pt x="12552" y="134637"/>
                      <a:pt x="13834" y="134637"/>
                      <a:pt x="13834" y="134637"/>
                    </a:cubicBezTo>
                    <a:lnTo>
                      <a:pt x="13834" y="134637"/>
                    </a:lnTo>
                    <a:close/>
                  </a:path>
                </a:pathLst>
              </a:custGeom>
              <a:solidFill>
                <a:srgbClr val="313031"/>
              </a:solidFill>
              <a:ln w="12815" cap="flat">
                <a:noFill/>
                <a:prstDash val="solid"/>
                <a:miter/>
              </a:ln>
            </p:spPr>
            <p:txBody>
              <a:bodyPr rtlCol="0" anchor="ctr"/>
              <a:lstStyle/>
              <a:p>
                <a:endParaRPr lang="en-US"/>
              </a:p>
            </p:txBody>
          </p:sp>
        </p:grpSp>
        <p:grpSp>
          <p:nvGrpSpPr>
            <p:cNvPr id="240" name="Graphic 4">
              <a:extLst>
                <a:ext uri="{FF2B5EF4-FFF2-40B4-BE49-F238E27FC236}">
                  <a16:creationId xmlns:a16="http://schemas.microsoft.com/office/drawing/2014/main" id="{0E4ED199-03F2-77A4-F2FC-84FB24327E6F}"/>
                </a:ext>
              </a:extLst>
            </p:cNvPr>
            <p:cNvGrpSpPr/>
            <p:nvPr/>
          </p:nvGrpSpPr>
          <p:grpSpPr>
            <a:xfrm>
              <a:off x="-17077588" y="-1330188"/>
              <a:ext cx="276124" cy="912510"/>
              <a:chOff x="-17077588" y="-1330188"/>
              <a:chExt cx="276124" cy="912510"/>
            </a:xfrm>
            <a:solidFill>
              <a:srgbClr val="313031"/>
            </a:solidFill>
          </p:grpSpPr>
          <p:sp>
            <p:nvSpPr>
              <p:cNvPr id="241" name="Freeform 240">
                <a:extLst>
                  <a:ext uri="{FF2B5EF4-FFF2-40B4-BE49-F238E27FC236}">
                    <a16:creationId xmlns:a16="http://schemas.microsoft.com/office/drawing/2014/main" id="{7FACA8CD-7251-2558-ED26-A936A1BC9708}"/>
                  </a:ext>
                </a:extLst>
              </p:cNvPr>
              <p:cNvSpPr/>
              <p:nvPr/>
            </p:nvSpPr>
            <p:spPr>
              <a:xfrm>
                <a:off x="-17039272" y="-1247179"/>
                <a:ext cx="104714" cy="829502"/>
              </a:xfrm>
              <a:custGeom>
                <a:avLst/>
                <a:gdLst>
                  <a:gd name="connsiteX0" fmla="*/ 82448 w 104714"/>
                  <a:gd name="connsiteY0" fmla="*/ 8354 h 829502"/>
                  <a:gd name="connsiteX1" fmla="*/ 5543 w 104714"/>
                  <a:gd name="connsiteY1" fmla="*/ 410876 h 829502"/>
                  <a:gd name="connsiteX2" fmla="*/ 35023 w 104714"/>
                  <a:gd name="connsiteY2" fmla="*/ 819808 h 829502"/>
                  <a:gd name="connsiteX3" fmla="*/ 61940 w 104714"/>
                  <a:gd name="connsiteY3" fmla="*/ 815962 h 829502"/>
                  <a:gd name="connsiteX4" fmla="*/ 42714 w 104714"/>
                  <a:gd name="connsiteY4" fmla="*/ 626238 h 829502"/>
                  <a:gd name="connsiteX5" fmla="*/ 40150 w 104714"/>
                  <a:gd name="connsiteY5" fmla="*/ 422413 h 829502"/>
                  <a:gd name="connsiteX6" fmla="*/ 104238 w 104714"/>
                  <a:gd name="connsiteY6" fmla="*/ 13482 h 829502"/>
                  <a:gd name="connsiteX7" fmla="*/ 82448 w 104714"/>
                  <a:gd name="connsiteY7" fmla="*/ 8354 h 829502"/>
                  <a:gd name="connsiteX8" fmla="*/ 82448 w 104714"/>
                  <a:gd name="connsiteY8" fmla="*/ 8354 h 8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14" h="829502">
                    <a:moveTo>
                      <a:pt x="82448" y="8354"/>
                    </a:moveTo>
                    <a:cubicBezTo>
                      <a:pt x="32460" y="133982"/>
                      <a:pt x="13234" y="276275"/>
                      <a:pt x="5543" y="410876"/>
                    </a:cubicBezTo>
                    <a:cubicBezTo>
                      <a:pt x="-2147" y="540350"/>
                      <a:pt x="-8556" y="696744"/>
                      <a:pt x="35023" y="819808"/>
                    </a:cubicBezTo>
                    <a:cubicBezTo>
                      <a:pt x="40150" y="833909"/>
                      <a:pt x="63222" y="832627"/>
                      <a:pt x="61940" y="815962"/>
                    </a:cubicBezTo>
                    <a:cubicBezTo>
                      <a:pt x="61940" y="753148"/>
                      <a:pt x="47841" y="689052"/>
                      <a:pt x="42714" y="626238"/>
                    </a:cubicBezTo>
                    <a:cubicBezTo>
                      <a:pt x="37587" y="558297"/>
                      <a:pt x="37587" y="490355"/>
                      <a:pt x="40150" y="422413"/>
                    </a:cubicBezTo>
                    <a:cubicBezTo>
                      <a:pt x="46559" y="282685"/>
                      <a:pt x="77321" y="150647"/>
                      <a:pt x="104238" y="13482"/>
                    </a:cubicBezTo>
                    <a:cubicBezTo>
                      <a:pt x="108083" y="-619"/>
                      <a:pt x="87575" y="-5747"/>
                      <a:pt x="82448" y="8354"/>
                    </a:cubicBezTo>
                    <a:lnTo>
                      <a:pt x="82448" y="8354"/>
                    </a:lnTo>
                    <a:close/>
                  </a:path>
                </a:pathLst>
              </a:custGeom>
              <a:solidFill>
                <a:srgbClr val="313031"/>
              </a:solidFill>
              <a:ln w="128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5C29FF6-4056-67EE-9188-F5BDF0E47806}"/>
                  </a:ext>
                </a:extLst>
              </p:cNvPr>
              <p:cNvSpPr/>
              <p:nvPr/>
            </p:nvSpPr>
            <p:spPr>
              <a:xfrm>
                <a:off x="-17077588" y="-1330188"/>
                <a:ext cx="276124" cy="134760"/>
              </a:xfrm>
              <a:custGeom>
                <a:avLst/>
                <a:gdLst>
                  <a:gd name="connsiteX0" fmla="*/ 6689 w 276124"/>
                  <a:gd name="connsiteY0" fmla="*/ 92645 h 134760"/>
                  <a:gd name="connsiteX1" fmla="*/ 163062 w 276124"/>
                  <a:gd name="connsiteY1" fmla="*/ 34958 h 134760"/>
                  <a:gd name="connsiteX2" fmla="*/ 263038 w 276124"/>
                  <a:gd name="connsiteY2" fmla="*/ 132384 h 134760"/>
                  <a:gd name="connsiteX3" fmla="*/ 275856 w 276124"/>
                  <a:gd name="connsiteY3" fmla="*/ 127257 h 134760"/>
                  <a:gd name="connsiteX4" fmla="*/ 169471 w 276124"/>
                  <a:gd name="connsiteY4" fmla="*/ 4193 h 134760"/>
                  <a:gd name="connsiteX5" fmla="*/ 123328 w 276124"/>
                  <a:gd name="connsiteY5" fmla="*/ 8038 h 134760"/>
                  <a:gd name="connsiteX6" fmla="*/ 1562 w 276124"/>
                  <a:gd name="connsiteY6" fmla="*/ 84953 h 134760"/>
                  <a:gd name="connsiteX7" fmla="*/ 6689 w 276124"/>
                  <a:gd name="connsiteY7" fmla="*/ 92645 h 134760"/>
                  <a:gd name="connsiteX8" fmla="*/ 6689 w 276124"/>
                  <a:gd name="connsiteY8" fmla="*/ 92645 h 1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124" h="134760">
                    <a:moveTo>
                      <a:pt x="6689" y="92645"/>
                    </a:moveTo>
                    <a:cubicBezTo>
                      <a:pt x="50268" y="83672"/>
                      <a:pt x="120764" y="19576"/>
                      <a:pt x="163062" y="34958"/>
                    </a:cubicBezTo>
                    <a:cubicBezTo>
                      <a:pt x="207923" y="52905"/>
                      <a:pt x="229713" y="101618"/>
                      <a:pt x="263038" y="132384"/>
                    </a:cubicBezTo>
                    <a:cubicBezTo>
                      <a:pt x="268165" y="137512"/>
                      <a:pt x="275856" y="133666"/>
                      <a:pt x="275856" y="127257"/>
                    </a:cubicBezTo>
                    <a:cubicBezTo>
                      <a:pt x="280983" y="78544"/>
                      <a:pt x="211768" y="20857"/>
                      <a:pt x="169471" y="4193"/>
                    </a:cubicBezTo>
                    <a:cubicBezTo>
                      <a:pt x="151526" y="-3499"/>
                      <a:pt x="141272" y="347"/>
                      <a:pt x="123328" y="8038"/>
                    </a:cubicBezTo>
                    <a:cubicBezTo>
                      <a:pt x="82312" y="25985"/>
                      <a:pt x="33606" y="52905"/>
                      <a:pt x="1562" y="84953"/>
                    </a:cubicBezTo>
                    <a:cubicBezTo>
                      <a:pt x="-2283" y="88799"/>
                      <a:pt x="1562" y="93927"/>
                      <a:pt x="6689" y="92645"/>
                    </a:cubicBezTo>
                    <a:lnTo>
                      <a:pt x="6689" y="92645"/>
                    </a:lnTo>
                    <a:close/>
                  </a:path>
                </a:pathLst>
              </a:custGeom>
              <a:solidFill>
                <a:srgbClr val="313031"/>
              </a:solidFill>
              <a:ln w="12815" cap="flat">
                <a:noFill/>
                <a:prstDash val="solid"/>
                <a:miter/>
              </a:ln>
            </p:spPr>
            <p:txBody>
              <a:bodyPr rtlCol="0" anchor="ctr"/>
              <a:lstStyle/>
              <a:p>
                <a:endParaRPr lang="en-US"/>
              </a:p>
            </p:txBody>
          </p:sp>
        </p:grpSp>
      </p:grpSp>
      <p:sp>
        <p:nvSpPr>
          <p:cNvPr id="257" name="Flowchart: Connector 5">
            <a:extLst>
              <a:ext uri="{FF2B5EF4-FFF2-40B4-BE49-F238E27FC236}">
                <a16:creationId xmlns:a16="http://schemas.microsoft.com/office/drawing/2014/main" id="{345F98E8-54A5-30C5-A0B7-1E158CCD288E}"/>
              </a:ext>
            </a:extLst>
          </p:cNvPr>
          <p:cNvSpPr/>
          <p:nvPr/>
        </p:nvSpPr>
        <p:spPr>
          <a:xfrm>
            <a:off x="8666036" y="3955518"/>
            <a:ext cx="2670684" cy="138535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l" dirty="0">
                <a:solidFill>
                  <a:srgbClr val="000000"/>
                </a:solidFill>
                <a:latin typeface="Calibri" panose="020F0502020204030204" pitchFamily="34" charset="0"/>
                <a:cs typeface="Calibri" panose="020F0502020204030204" pitchFamily="34" charset="0"/>
              </a:rPr>
              <a:t>Άτυπη υποστήριξη - φίλοι και οικογένεια</a:t>
            </a:r>
          </a:p>
        </p:txBody>
      </p:sp>
      <p:sp>
        <p:nvSpPr>
          <p:cNvPr id="258" name="Flowchart: Connector 7">
            <a:extLst>
              <a:ext uri="{FF2B5EF4-FFF2-40B4-BE49-F238E27FC236}">
                <a16:creationId xmlns:a16="http://schemas.microsoft.com/office/drawing/2014/main" id="{C71A37EE-A803-C1EC-3B88-60233D791094}"/>
              </a:ext>
            </a:extLst>
          </p:cNvPr>
          <p:cNvSpPr/>
          <p:nvPr/>
        </p:nvSpPr>
        <p:spPr>
          <a:xfrm>
            <a:off x="5724084" y="5016751"/>
            <a:ext cx="2565525" cy="1636917"/>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l" dirty="0">
                <a:solidFill>
                  <a:srgbClr val="000000"/>
                </a:solidFill>
                <a:latin typeface="Calibri" panose="020F0502020204030204" pitchFamily="34" charset="0"/>
                <a:cs typeface="Calibri" panose="020F0502020204030204" pitchFamily="34" charset="0"/>
              </a:rPr>
              <a:t>Τοπική υποδομή/ Κατάσταση στέγασης</a:t>
            </a:r>
          </a:p>
        </p:txBody>
      </p:sp>
      <p:sp>
        <p:nvSpPr>
          <p:cNvPr id="259" name="Flowchart: Connector 8">
            <a:extLst>
              <a:ext uri="{FF2B5EF4-FFF2-40B4-BE49-F238E27FC236}">
                <a16:creationId xmlns:a16="http://schemas.microsoft.com/office/drawing/2014/main" id="{F85093A3-BABE-C8B1-C2BF-EA82BEB7FC3C}"/>
              </a:ext>
            </a:extLst>
          </p:cNvPr>
          <p:cNvSpPr/>
          <p:nvPr/>
        </p:nvSpPr>
        <p:spPr>
          <a:xfrm>
            <a:off x="8783945" y="1539760"/>
            <a:ext cx="2400602" cy="1171017"/>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l" dirty="0">
                <a:solidFill>
                  <a:srgbClr val="000000"/>
                </a:solidFill>
                <a:latin typeface="Calibri" panose="020F0502020204030204" pitchFamily="34" charset="0"/>
                <a:cs typeface="Calibri" panose="020F0502020204030204" pitchFamily="34" charset="0"/>
              </a:rPr>
              <a:t>ΤΕΧΝΟΛΟΓΙΑ της ΠΛΗΡΟΦΟΡΙΑΣ</a:t>
            </a:r>
          </a:p>
        </p:txBody>
      </p:sp>
      <p:sp>
        <p:nvSpPr>
          <p:cNvPr id="260" name="Flowchart: Connector 9">
            <a:extLst>
              <a:ext uri="{FF2B5EF4-FFF2-40B4-BE49-F238E27FC236}">
                <a16:creationId xmlns:a16="http://schemas.microsoft.com/office/drawing/2014/main" id="{4643025A-1187-E6E5-1D22-7EED3514B5CA}"/>
              </a:ext>
            </a:extLst>
          </p:cNvPr>
          <p:cNvSpPr/>
          <p:nvPr/>
        </p:nvSpPr>
        <p:spPr>
          <a:xfrm>
            <a:off x="5373292" y="162439"/>
            <a:ext cx="2899059" cy="175259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l" dirty="0">
                <a:solidFill>
                  <a:srgbClr val="000000"/>
                </a:solidFill>
                <a:latin typeface="Calibri" panose="020F0502020204030204" pitchFamily="34" charset="0"/>
                <a:cs typeface="Calibri" panose="020F0502020204030204" pitchFamily="34" charset="0"/>
              </a:rPr>
              <a:t>Υποστήριξη Κοινότητας-συμβουλευτική, ομάδες &amp; οργανώσεις</a:t>
            </a:r>
          </a:p>
        </p:txBody>
      </p:sp>
      <p:sp>
        <p:nvSpPr>
          <p:cNvPr id="261" name="Flowchart: Connector 10">
            <a:extLst>
              <a:ext uri="{FF2B5EF4-FFF2-40B4-BE49-F238E27FC236}">
                <a16:creationId xmlns:a16="http://schemas.microsoft.com/office/drawing/2014/main" id="{DA81C36D-CDCC-9F59-4150-C4D91359E3EF}"/>
              </a:ext>
            </a:extLst>
          </p:cNvPr>
          <p:cNvSpPr/>
          <p:nvPr/>
        </p:nvSpPr>
        <p:spPr>
          <a:xfrm>
            <a:off x="2469274" y="1553186"/>
            <a:ext cx="2668077" cy="1468581"/>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l" dirty="0">
                <a:solidFill>
                  <a:srgbClr val="000000"/>
                </a:solidFill>
                <a:latin typeface="Calibri" panose="020F0502020204030204" pitchFamily="34" charset="0"/>
                <a:cs typeface="Calibri" panose="020F0502020204030204" pitchFamily="34" charset="0"/>
              </a:rPr>
              <a:t>Νόμιμες υποστηρίξεις- εκπαιδευτικές ρυθμίσεις κ.λπ</a:t>
            </a:r>
          </a:p>
        </p:txBody>
      </p:sp>
      <p:sp>
        <p:nvSpPr>
          <p:cNvPr id="262" name="Flowchart: Connector 11">
            <a:extLst>
              <a:ext uri="{FF2B5EF4-FFF2-40B4-BE49-F238E27FC236}">
                <a16:creationId xmlns:a16="http://schemas.microsoft.com/office/drawing/2014/main" id="{A07F14F7-FFB3-F367-04F6-9AF7CA9C83D7}"/>
              </a:ext>
            </a:extLst>
          </p:cNvPr>
          <p:cNvSpPr/>
          <p:nvPr/>
        </p:nvSpPr>
        <p:spPr>
          <a:xfrm>
            <a:off x="2679224" y="3967458"/>
            <a:ext cx="2399614" cy="1426132"/>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l" dirty="0">
                <a:solidFill>
                  <a:srgbClr val="000000"/>
                </a:solidFill>
                <a:latin typeface="Calibri" panose="020F0502020204030204" pitchFamily="34" charset="0"/>
                <a:cs typeface="Calibri" panose="020F0502020204030204" pitchFamily="34" charset="0"/>
              </a:rPr>
              <a:t>Υγεία Υποστηρίζει τόσο επίσημες όσο και ανεπίσημες</a:t>
            </a:r>
          </a:p>
        </p:txBody>
      </p:sp>
      <p:sp>
        <p:nvSpPr>
          <p:cNvPr id="263" name="Text Placeholder 3">
            <a:extLst>
              <a:ext uri="{FF2B5EF4-FFF2-40B4-BE49-F238E27FC236}">
                <a16:creationId xmlns:a16="http://schemas.microsoft.com/office/drawing/2014/main" id="{F57A66DD-BCE2-2EEC-28DB-DF23EA017FC6}"/>
              </a:ext>
            </a:extLst>
          </p:cNvPr>
          <p:cNvSpPr txBox="1">
            <a:spLocks/>
          </p:cNvSpPr>
          <p:nvPr/>
        </p:nvSpPr>
        <p:spPr bwMode="auto">
          <a:xfrm>
            <a:off x="5699178" y="2823096"/>
            <a:ext cx="2457288" cy="24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50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3800"/>
              </a:lnSpc>
              <a:spcBef>
                <a:spcPts val="0"/>
              </a:spcBef>
            </a:pPr>
            <a:r>
              <a:rPr lang="el" sz="1800" dirty="0">
                <a:latin typeface="Josefin Sans" pitchFamily="2" charset="0"/>
              </a:rPr>
              <a:t>Προσωποκεντρικός σχεδιασμός φροντίδας</a:t>
            </a:r>
          </a:p>
        </p:txBody>
      </p:sp>
    </p:spTree>
    <p:extLst>
      <p:ext uri="{BB962C8B-B14F-4D97-AF65-F5344CB8AC3E}">
        <p14:creationId xmlns:p14="http://schemas.microsoft.com/office/powerpoint/2010/main" val="3529791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42FB14-58A2-0645-AA15-28B796EDD6ED}"/>
              </a:ext>
            </a:extLst>
          </p:cNvPr>
          <p:cNvSpPr>
            <a:spLocks noGrp="1"/>
          </p:cNvSpPr>
          <p:nvPr>
            <p:ph type="body" sz="quarter" idx="16"/>
          </p:nvPr>
        </p:nvSpPr>
        <p:spPr>
          <a:xfrm>
            <a:off x="685835" y="2349768"/>
            <a:ext cx="7718578" cy="867565"/>
          </a:xfrm>
        </p:spPr>
        <p:txBody>
          <a:bodyPr>
            <a:normAutofit/>
          </a:bodyPr>
          <a:lstStyle/>
          <a:p>
            <a:r>
              <a:rPr lang="el" sz="2800" dirty="0"/>
              <a:t>Ο Ρόλος του Επαγγελματία Υγείας &amp; Φροντίδας</a:t>
            </a:r>
          </a:p>
        </p:txBody>
      </p:sp>
      <p:sp>
        <p:nvSpPr>
          <p:cNvPr id="6" name="Text Placeholder 5">
            <a:extLst>
              <a:ext uri="{FF2B5EF4-FFF2-40B4-BE49-F238E27FC236}">
                <a16:creationId xmlns:a16="http://schemas.microsoft.com/office/drawing/2014/main" id="{35F093E0-56A9-9B45-9742-FBECB7DE5998}"/>
              </a:ext>
            </a:extLst>
          </p:cNvPr>
          <p:cNvSpPr>
            <a:spLocks noGrp="1"/>
          </p:cNvSpPr>
          <p:nvPr>
            <p:ph type="body" sz="quarter" idx="17"/>
          </p:nvPr>
        </p:nvSpPr>
        <p:spPr/>
        <p:txBody>
          <a:bodyPr/>
          <a:lstStyle/>
          <a:p>
            <a:r>
              <a:rPr lang="el" dirty="0"/>
              <a:t>Ενότητα 2</a:t>
            </a:r>
          </a:p>
        </p:txBody>
      </p:sp>
      <p:pic>
        <p:nvPicPr>
          <p:cNvPr id="13" name="Picture 12" descr="Icon&#10;&#10;Description automatically generated">
            <a:extLst>
              <a:ext uri="{FF2B5EF4-FFF2-40B4-BE49-F238E27FC236}">
                <a16:creationId xmlns:a16="http://schemas.microsoft.com/office/drawing/2014/main" id="{86217A21-FA65-3047-AE4D-39B36A48F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625" y="2048682"/>
            <a:ext cx="5829266" cy="5205558"/>
          </a:xfrm>
          <a:prstGeom prst="rect">
            <a:avLst/>
          </a:prstGeom>
        </p:spPr>
      </p:pic>
    </p:spTree>
    <p:extLst>
      <p:ext uri="{BB962C8B-B14F-4D97-AF65-F5344CB8AC3E}">
        <p14:creationId xmlns:p14="http://schemas.microsoft.com/office/powerpoint/2010/main" val="2625530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38619" y="1260991"/>
            <a:ext cx="2518175" cy="912067"/>
          </a:xfrm>
        </p:spPr>
        <p:txBody>
          <a:bodyPr>
            <a:noAutofit/>
          </a:bodyPr>
          <a:lstStyle/>
          <a:p>
            <a:pPr lvl="0" algn="ctr">
              <a:lnSpc>
                <a:spcPct val="150000"/>
              </a:lnSpc>
            </a:pPr>
            <a:r>
              <a:rPr lang="el" sz="1200" b="1" dirty="0">
                <a:latin typeface="Josefin Sans" pitchFamily="2" charset="0"/>
                <a:ea typeface="Times New Roman" panose="02020603050405020304" pitchFamily="18" charset="0"/>
                <a:cs typeface="Amatic SC" panose="00000500000000000000" pitchFamily="2" charset="-79"/>
              </a:rPr>
              <a:t>Επαναπλαισίωση της συζήτησης γύρω από τα τρέχοντα μοντέλα υγειονομικής περίθαλψης</a:t>
            </a:r>
            <a:r>
              <a:rPr lang="el" sz="400" b="1" dirty="0">
                <a:effectLst/>
                <a:latin typeface="Josefin Sans" pitchFamily="2" charset="0"/>
                <a:ea typeface="Times New Roman" panose="02020603050405020304" pitchFamily="18" charset="0"/>
                <a:cs typeface="Amatic SC" panose="00000500000000000000" pitchFamily="2" charset="-79"/>
              </a:rPr>
              <a:t> </a:t>
            </a:r>
            <a:r>
              <a:rPr lang="el" sz="200" b="1" dirty="0">
                <a:effectLst/>
                <a:latin typeface="Josefin Sans" pitchFamily="2" charset="0"/>
                <a:ea typeface="Times New Roman" panose="02020603050405020304" pitchFamily="18" charset="0"/>
              </a:rPr>
              <a:t> </a:t>
            </a:r>
            <a:endParaRPr lang="en-GB" sz="200" dirty="0">
              <a:effectLst/>
              <a:latin typeface="Josefin Sans" pitchFamily="2" charset="0"/>
              <a:ea typeface="Times New Roman" panose="02020603050405020304" pitchFamily="18" charset="0"/>
            </a:endParaRP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p:txBody>
          <a:bodyPr/>
          <a:lstStyle/>
          <a:p>
            <a:r>
              <a:rPr lang="el" sz="1800" dirty="0">
                <a:latin typeface="Josefin Sans" pitchFamily="2" charset="0"/>
              </a:rPr>
              <a:t>Βασικό μαθησιακό αποτέλεσμα </a:t>
            </a:r>
            <a:r>
              <a:rPr lang="el" sz="1800" dirty="0">
                <a:solidFill>
                  <a:srgbClr val="FFC652"/>
                </a:solidFill>
                <a:effectLst>
                  <a:outerShdw blurRad="38100" dist="38100" dir="2700000" algn="tl">
                    <a:srgbClr val="000000">
                      <a:alpha val="43137"/>
                    </a:srgbClr>
                  </a:outerShdw>
                </a:effectLst>
                <a:latin typeface="Josefin Sans" pitchFamily="2" charset="0"/>
              </a:rPr>
              <a:t>03</a:t>
            </a: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a:xfrm>
            <a:off x="166255" y="2697936"/>
            <a:ext cx="2569440" cy="684000"/>
          </a:xfrm>
        </p:spPr>
        <p:txBody>
          <a:bodyPr/>
          <a:lstStyle/>
          <a:p>
            <a:r>
              <a:rPr lang="el" sz="1800" dirty="0">
                <a:latin typeface="Josefin Sans" pitchFamily="2" charset="0"/>
              </a:rPr>
              <a:t>Βασικό μαθησιακό αποτέλεσμα </a:t>
            </a:r>
            <a:r>
              <a:rPr lang="el" sz="1800" dirty="0">
                <a:solidFill>
                  <a:srgbClr val="FFC652"/>
                </a:solidFill>
                <a:effectLst>
                  <a:outerShdw blurRad="38100" dist="38100" dir="2700000" algn="tl">
                    <a:srgbClr val="000000">
                      <a:alpha val="43137"/>
                    </a:srgbClr>
                  </a:outerShdw>
                </a:effectLst>
                <a:latin typeface="Josefin Sans" pitchFamily="2" charset="0"/>
              </a:rPr>
              <a:t>02</a:t>
            </a: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p:txBody>
          <a:bodyPr/>
          <a:lstStyle/>
          <a:p>
            <a:r>
              <a:rPr lang="el" sz="2000" dirty="0">
                <a:latin typeface="Josefin Sans" pitchFamily="2" charset="0"/>
              </a:rPr>
              <a:t>Βασικό μαθησιακό αποτέλεσμα </a:t>
            </a:r>
            <a:r>
              <a:rPr lang="el" sz="2000" dirty="0">
                <a:solidFill>
                  <a:srgbClr val="FFC652"/>
                </a:solidFill>
                <a:effectLst>
                  <a:outerShdw blurRad="38100" dist="38100" dir="2700000" algn="tl">
                    <a:srgbClr val="000000">
                      <a:alpha val="43137"/>
                    </a:srgbClr>
                  </a:outerShdw>
                </a:effectLst>
                <a:latin typeface="Josefin Sans" pitchFamily="2" charset="0"/>
              </a:rPr>
              <a:t>01</a:t>
            </a: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p:txBody>
          <a:bodyPr/>
          <a:lstStyle/>
          <a:p>
            <a:r>
              <a:rPr lang="el" sz="1800" dirty="0">
                <a:latin typeface="Josefin Sans" pitchFamily="2" charset="0"/>
              </a:rPr>
              <a:t>Βασικό μαθησιακό αποτέλεσμα </a:t>
            </a:r>
            <a:r>
              <a:rPr lang="el" sz="1800" dirty="0">
                <a:solidFill>
                  <a:srgbClr val="FFC652"/>
                </a:solidFill>
                <a:effectLst>
                  <a:outerShdw blurRad="38100" dist="38100" dir="2700000" algn="tl">
                    <a:srgbClr val="000000">
                      <a:alpha val="43137"/>
                    </a:srgbClr>
                  </a:outerShdw>
                </a:effectLst>
                <a:latin typeface="Josefin Sans" pitchFamily="2" charset="0"/>
              </a:rPr>
              <a:t>06</a:t>
            </a: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371882" y="2687418"/>
            <a:ext cx="2492067" cy="684000"/>
          </a:xfrm>
        </p:spPr>
        <p:txBody>
          <a:bodyPr/>
          <a:lstStyle/>
          <a:p>
            <a:r>
              <a:rPr lang="el" sz="1800" dirty="0">
                <a:latin typeface="Josefin Sans" pitchFamily="2" charset="0"/>
              </a:rPr>
              <a:t>Βασικό Μαθησιακό Αποτέλεσμα </a:t>
            </a:r>
            <a:r>
              <a:rPr lang="el" sz="1800" dirty="0">
                <a:solidFill>
                  <a:srgbClr val="FFC652"/>
                </a:solidFill>
                <a:effectLst>
                  <a:outerShdw blurRad="38100" dist="38100" dir="2700000" algn="tl">
                    <a:srgbClr val="000000">
                      <a:alpha val="43137"/>
                    </a:srgbClr>
                  </a:outerShdw>
                </a:effectLst>
                <a:latin typeface="Josefin Sans" pitchFamily="2" charset="0"/>
              </a:rPr>
              <a:t>05</a:t>
            </a: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p:txBody>
          <a:bodyPr/>
          <a:lstStyle/>
          <a:p>
            <a:r>
              <a:rPr lang="el" sz="1800" dirty="0">
                <a:latin typeface="Josefin Sans" pitchFamily="2" charset="0"/>
              </a:rPr>
              <a:t>Βασικό μαθησιακό αποτέλεσμα </a:t>
            </a:r>
            <a:r>
              <a:rPr lang="el" sz="1800" dirty="0">
                <a:solidFill>
                  <a:srgbClr val="FFC652"/>
                </a:solidFill>
                <a:effectLst>
                  <a:outerShdw blurRad="38100" dist="38100" dir="2700000" algn="tl">
                    <a:srgbClr val="000000">
                      <a:alpha val="43137"/>
                    </a:srgbClr>
                  </a:outerShdw>
                </a:effectLst>
                <a:latin typeface="Josefin Sans" pitchFamily="2" charset="0"/>
              </a:rPr>
              <a:t>04</a:t>
            </a: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p:txBody>
          <a:bodyPr>
            <a:normAutofit/>
          </a:bodyPr>
          <a:lstStyle/>
          <a:p>
            <a:pPr algn="ctr"/>
            <a:r>
              <a:rPr lang="el" sz="1200" b="1" dirty="0">
                <a:latin typeface="Josefin Sans" pitchFamily="2" charset="0"/>
                <a:ea typeface="Calibri" panose="020F0502020204030204" pitchFamily="34" charset="0"/>
                <a:cs typeface="Amatic SC" panose="00000500000000000000" pitchFamily="2" charset="-79"/>
              </a:rPr>
              <a:t>Το </a:t>
            </a:r>
            <a:r>
              <a:rPr lang="el" sz="1200" b="1" dirty="0">
                <a:effectLst/>
                <a:latin typeface="Josefin Sans" pitchFamily="2" charset="0"/>
                <a:ea typeface="Calibri" panose="020F0502020204030204" pitchFamily="34" charset="0"/>
                <a:cs typeface="Amatic SC" panose="00000500000000000000" pitchFamily="2" charset="-79"/>
              </a:rPr>
              <a:t>μοντέλο Steped</a:t>
            </a:r>
            <a:endParaRPr lang="en-US" sz="1200" dirty="0">
              <a:latin typeface="Josefin Sans" pitchFamily="2" charset="0"/>
              <a:cs typeface="Amatic SC" panose="00000500000000000000" pitchFamily="2" charset="-79"/>
            </a:endParaRPr>
          </a:p>
          <a:p>
            <a:endParaRPr lang="en-US" sz="1200" dirty="0">
              <a:latin typeface="Josefin Sans" pitchFamily="2" charset="0"/>
            </a:endParaRPr>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a:xfrm>
            <a:off x="448540" y="3303081"/>
            <a:ext cx="2022312" cy="785651"/>
          </a:xfrm>
        </p:spPr>
        <p:txBody>
          <a:bodyPr>
            <a:normAutofit/>
          </a:bodyPr>
          <a:lstStyle/>
          <a:p>
            <a:r>
              <a:rPr lang="el" sz="1200" b="1" dirty="0">
                <a:latin typeface="Josefin Sans" pitchFamily="2" charset="0"/>
                <a:ea typeface="Times New Roman" panose="02020603050405020304" pitchFamily="18" charset="0"/>
                <a:cs typeface="Amatic SC" panose="00000500000000000000" pitchFamily="2" charset="-79"/>
              </a:rPr>
              <a:t>Ισότητα &amp; Πραγματικότητα</a:t>
            </a:r>
            <a:endParaRPr lang="en-GB" sz="1200" dirty="0">
              <a:effectLst/>
              <a:latin typeface="Josefin Sans" pitchFamily="2" charset="0"/>
              <a:ea typeface="Times New Roman" panose="02020603050405020304" pitchFamily="18" charset="0"/>
              <a:cs typeface="Amatic SC" panose="00000500000000000000" pitchFamily="2" charset="-79"/>
            </a:endParaRPr>
          </a:p>
          <a:p>
            <a:endParaRPr lang="en-US" sz="1400" dirty="0">
              <a:latin typeface="Josefin Sans" pitchFamily="2" charset="0"/>
            </a:endParaRPr>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p:txBody>
          <a:bodyPr>
            <a:normAutofit/>
          </a:bodyPr>
          <a:lstStyle/>
          <a:p>
            <a:pPr>
              <a:lnSpc>
                <a:spcPct val="160000"/>
              </a:lnSpc>
            </a:pPr>
            <a:r>
              <a:rPr lang="el" sz="1100" b="1" dirty="0">
                <a:latin typeface="Josefin Sans" pitchFamily="2" charset="0"/>
                <a:cs typeface="Amatic SC" panose="00000500000000000000" pitchFamily="2" charset="-79"/>
              </a:rPr>
              <a:t>Ξεπερνώντας την απροθυμία να εμπλακούν</a:t>
            </a:r>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a:xfrm>
            <a:off x="9273323" y="5293008"/>
            <a:ext cx="2448367" cy="1067451"/>
          </a:xfrm>
        </p:spPr>
        <p:txBody>
          <a:bodyPr>
            <a:noAutofit/>
          </a:bodyPr>
          <a:lstStyle/>
          <a:p>
            <a:pPr>
              <a:lnSpc>
                <a:spcPct val="160000"/>
              </a:lnSpc>
            </a:pPr>
            <a:r>
              <a:rPr lang="el" sz="900" b="1" spc="25" dirty="0">
                <a:solidFill>
                  <a:srgbClr val="000000"/>
                </a:solidFill>
                <a:effectLst/>
                <a:latin typeface="Josefin Sans" pitchFamily="2" charset="0"/>
                <a:ea typeface="Calibri" panose="020F0502020204030204" pitchFamily="34" charset="0"/>
                <a:cs typeface="Amatic SC" panose="00000500000000000000" pitchFamily="2" charset="-79"/>
              </a:rPr>
              <a:t>Ας γιορτάσουμε τη μάθηση αναπτύσσοντας ένα </a:t>
            </a:r>
            <a:r>
              <a:rPr lang="el" sz="900" b="1" spc="25" dirty="0">
                <a:solidFill>
                  <a:srgbClr val="000000"/>
                </a:solidFill>
                <a:latin typeface="Josefin Sans" pitchFamily="2" charset="0"/>
                <a:ea typeface="Calibri" panose="020F0502020204030204" pitchFamily="34" charset="0"/>
                <a:cs typeface="Amatic SC" panose="00000500000000000000" pitchFamily="2" charset="-79"/>
              </a:rPr>
              <a:t>εργαλείο χαρτογράφησης στοιχείων που βασίζεται στην κοινότητα</a:t>
            </a:r>
            <a:endParaRPr lang="en-US" sz="1000" dirty="0">
              <a:latin typeface="Josefin Sans" pitchFamily="2" charset="0"/>
              <a:cs typeface="Amatic SC" panose="00000500000000000000" pitchFamily="2" charset="-79"/>
            </a:endParaRPr>
          </a:p>
          <a:p>
            <a:endParaRPr lang="en-US" sz="1000" dirty="0">
              <a:latin typeface="Josefin Sans" pitchFamily="2" charset="0"/>
            </a:endParaRPr>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a:xfrm>
            <a:off x="9740665" y="3288256"/>
            <a:ext cx="2123286" cy="1108932"/>
          </a:xfrm>
        </p:spPr>
        <p:txBody>
          <a:bodyPr>
            <a:normAutofit/>
          </a:bodyPr>
          <a:lstStyle/>
          <a:p>
            <a:pPr>
              <a:lnSpc>
                <a:spcPct val="170000"/>
              </a:lnSpc>
            </a:pPr>
            <a:r>
              <a:rPr lang="el" sz="1000" b="1" spc="25" dirty="0">
                <a:solidFill>
                  <a:srgbClr val="000000"/>
                </a:solidFill>
                <a:latin typeface="Josefin Sans" pitchFamily="2" charset="0"/>
                <a:ea typeface="Calibri" panose="020F0502020204030204" pitchFamily="34" charset="0"/>
                <a:cs typeface="Amatic SC" panose="00000500000000000000" pitchFamily="2" charset="-79"/>
              </a:rPr>
              <a:t>Βασικές αρχές δέσμευσης για Επαγγελματίες Υγείας &amp; Φροντίδας</a:t>
            </a:r>
            <a:r>
              <a:rPr lang="el" sz="900" b="1" spc="25" dirty="0">
                <a:solidFill>
                  <a:srgbClr val="000000"/>
                </a:solidFill>
                <a:effectLst/>
                <a:latin typeface="Josefin Sans" pitchFamily="2" charset="0"/>
                <a:ea typeface="Calibri" panose="020F0502020204030204" pitchFamily="34" charset="0"/>
              </a:rPr>
              <a:t> </a:t>
            </a:r>
            <a:endParaRPr lang="en-US" sz="1000" dirty="0">
              <a:latin typeface="Josefin Sans" pitchFamily="2" charset="0"/>
            </a:endParaRPr>
          </a:p>
        </p:txBody>
      </p:sp>
      <p:sp>
        <p:nvSpPr>
          <p:cNvPr id="62" name="Freeform 61">
            <a:extLst>
              <a:ext uri="{FF2B5EF4-FFF2-40B4-BE49-F238E27FC236}">
                <a16:creationId xmlns:a16="http://schemas.microsoft.com/office/drawing/2014/main" id="{D255C4AE-DB93-ED4F-843A-D5944B747FC4}"/>
              </a:ext>
            </a:extLst>
          </p:cNvPr>
          <p:cNvSpPr>
            <a:spLocks noEditPoints="1"/>
          </p:cNvSpPr>
          <p:nvPr/>
        </p:nvSpPr>
        <p:spPr bwMode="auto">
          <a:xfrm>
            <a:off x="8629372" y="810934"/>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3" name="Freeform 62">
            <a:extLst>
              <a:ext uri="{FF2B5EF4-FFF2-40B4-BE49-F238E27FC236}">
                <a16:creationId xmlns:a16="http://schemas.microsoft.com/office/drawing/2014/main" id="{977E326C-86FE-9B4B-BBF4-FB5CF27EC4B6}"/>
              </a:ext>
            </a:extLst>
          </p:cNvPr>
          <p:cNvSpPr>
            <a:spLocks noEditPoints="1"/>
          </p:cNvSpPr>
          <p:nvPr/>
        </p:nvSpPr>
        <p:spPr bwMode="auto">
          <a:xfrm>
            <a:off x="3124276" y="4534630"/>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FFC652"/>
          </a:solidFill>
          <a:ln w="22225"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8" name="Freeform 67">
            <a:extLst>
              <a:ext uri="{FF2B5EF4-FFF2-40B4-BE49-F238E27FC236}">
                <a16:creationId xmlns:a16="http://schemas.microsoft.com/office/drawing/2014/main" id="{BEAB750C-1F74-764C-9E62-C48BD9FCEEED}"/>
              </a:ext>
            </a:extLst>
          </p:cNvPr>
          <p:cNvSpPr>
            <a:spLocks noEditPoints="1"/>
          </p:cNvSpPr>
          <p:nvPr/>
        </p:nvSpPr>
        <p:spPr bwMode="auto">
          <a:xfrm>
            <a:off x="8695956" y="2977981"/>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9" name="Freeform 68">
            <a:extLst>
              <a:ext uri="{FF2B5EF4-FFF2-40B4-BE49-F238E27FC236}">
                <a16:creationId xmlns:a16="http://schemas.microsoft.com/office/drawing/2014/main" id="{9E60D675-8A83-ED46-BC1C-95CE901B692C}"/>
              </a:ext>
            </a:extLst>
          </p:cNvPr>
          <p:cNvSpPr>
            <a:spLocks noEditPoints="1"/>
          </p:cNvSpPr>
          <p:nvPr/>
        </p:nvSpPr>
        <p:spPr bwMode="auto">
          <a:xfrm>
            <a:off x="8547175" y="4747355"/>
            <a:ext cx="587375" cy="484188"/>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69">
            <a:extLst>
              <a:ext uri="{FF2B5EF4-FFF2-40B4-BE49-F238E27FC236}">
                <a16:creationId xmlns:a16="http://schemas.microsoft.com/office/drawing/2014/main" id="{903508D4-3184-C745-91E5-E28DC187467B}"/>
              </a:ext>
            </a:extLst>
          </p:cNvPr>
          <p:cNvSpPr>
            <a:spLocks noEditPoints="1"/>
          </p:cNvSpPr>
          <p:nvPr/>
        </p:nvSpPr>
        <p:spPr bwMode="auto">
          <a:xfrm>
            <a:off x="2820118" y="2720552"/>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1" name="Freeform 70">
            <a:extLst>
              <a:ext uri="{FF2B5EF4-FFF2-40B4-BE49-F238E27FC236}">
                <a16:creationId xmlns:a16="http://schemas.microsoft.com/office/drawing/2014/main" id="{E68C13B8-7ACA-0B45-971D-AF3DACC007F1}"/>
              </a:ext>
            </a:extLst>
          </p:cNvPr>
          <p:cNvSpPr>
            <a:spLocks noEditPoints="1"/>
          </p:cNvSpPr>
          <p:nvPr/>
        </p:nvSpPr>
        <p:spPr bwMode="auto">
          <a:xfrm>
            <a:off x="3124276" y="657741"/>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1499685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14:bounceEnd="67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14:bounceEnd="67000">
                                          <p:cBhvr additive="base">
                                            <p:cTn id="11" dur="1000" fill="hold"/>
                                            <p:tgtEl>
                                              <p:spTgt spid="62"/>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14:bounceEnd="67000">
                                          <p:cBhvr additive="base">
                                            <p:cTn id="15" dur="1000" fill="hold"/>
                                            <p:tgtEl>
                                              <p:spTgt spid="68"/>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14:bounceEnd="67000">
                                          <p:cBhvr additive="base">
                                            <p:cTn id="19" dur="1000" fill="hold"/>
                                            <p:tgtEl>
                                              <p:spTgt spid="6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14:bounceEnd="67000">
                                          <p:cBhvr additive="base">
                                            <p:cTn id="23" dur="1000" fill="hold"/>
                                            <p:tgtEl>
                                              <p:spTgt spid="63"/>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14:bounceEnd="67000">
                                          <p:cBhvr additive="base">
                                            <p:cTn id="27" dur="1000" fill="hold"/>
                                            <p:tgtEl>
                                              <p:spTgt spid="7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1+#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1+#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1+#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0-#ppt_w/2"/>
                                              </p:val>
                                            </p:tav>
                                            <p:tav tm="100000">
                                              <p:val>
                                                <p:strVal val="#ppt_x"/>
                                              </p:val>
                                            </p:tav>
                                          </p:tavLst>
                                        </p:anim>
                                        <p:anim calcmode="lin" valueType="num">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4D8AF7-2D80-7C11-0A20-F669FE04B172}"/>
              </a:ext>
            </a:extLst>
          </p:cNvPr>
          <p:cNvSpPr>
            <a:spLocks noGrp="1"/>
          </p:cNvSpPr>
          <p:nvPr>
            <p:ph type="body" sz="quarter" idx="17"/>
          </p:nvPr>
        </p:nvSpPr>
        <p:spPr>
          <a:xfrm>
            <a:off x="618461" y="487681"/>
            <a:ext cx="10512420" cy="792480"/>
          </a:xfrm>
        </p:spPr>
        <p:txBody>
          <a:bodyPr numCol="2"/>
          <a:lstStyle/>
          <a:p>
            <a:r>
              <a:rPr lang="el" sz="6000" dirty="0">
                <a:effectLst>
                  <a:outerShdw blurRad="38100" dist="38100" dir="2700000" algn="tl">
                    <a:srgbClr val="000000">
                      <a:alpha val="43137"/>
                    </a:srgbClr>
                  </a:outerShdw>
                </a:effectLst>
              </a:rPr>
              <a:t>Εισαγωγή</a:t>
            </a:r>
            <a:endParaRPr lang="en-GB" sz="6000" b="1" dirty="0">
              <a:effectLst>
                <a:outerShdw blurRad="38100" dist="38100" dir="2700000" algn="tl">
                  <a:srgbClr val="000000">
                    <a:alpha val="43137"/>
                  </a:srgbClr>
                </a:outerShdw>
              </a:effectLst>
              <a:latin typeface="Josefin Sans" pitchFamily="2" charset="0"/>
              <a:ea typeface="Times New Roman" panose="02020603050405020304" pitchFamily="18" charset="0"/>
              <a:cs typeface="Amatic SC" panose="00000500000000000000" pitchFamily="2" charset="-79"/>
            </a:endParaRPr>
          </a:p>
          <a:p>
            <a:pPr>
              <a:lnSpc>
                <a:spcPct val="150000"/>
              </a:lnSpc>
            </a:pPr>
            <a:r>
              <a:rPr lang="el" sz="1300" b="0" dirty="0">
                <a:effectLst/>
                <a:latin typeface="Josefin Sans" pitchFamily="2" charset="0"/>
                <a:ea typeface="Times New Roman" panose="02020603050405020304" pitchFamily="18" charset="0"/>
                <a:cs typeface="Amatic SC" panose="00000500000000000000" pitchFamily="2" charset="-79"/>
              </a:rPr>
              <a:t>Το Εκπαιδευτικό μάθημα ACTIVATE Social Prescribing/Open Educational Resources έχει αναπτυχθεί και σχεδιαστεί από επαγγελματίες υγείας που εργάζονται στην κοινότητα για να παρέχουν πληροφορίες, πόρους και υποστήριξη για τη συνεχή επαγγελματική ανάπτυξη των επαγγελματιών υγείας και φροντίδας με ανοιχτό και προσβάσιμο τρόπο.</a:t>
            </a:r>
          </a:p>
          <a:p>
            <a:pPr>
              <a:lnSpc>
                <a:spcPct val="150000"/>
              </a:lnSpc>
            </a:pPr>
            <a:r>
              <a:rPr lang="el" sz="1300" b="0" dirty="0">
                <a:effectLst/>
                <a:latin typeface="Josefin Sans" pitchFamily="2" charset="0"/>
                <a:ea typeface="Times New Roman" panose="02020603050405020304" pitchFamily="18" charset="0"/>
                <a:cs typeface="Amatic SC" panose="00000500000000000000" pitchFamily="2" charset="-79"/>
              </a:rPr>
              <a:t>Αυτό το μάθημα θα συμπληρώσει τους πόρους που είναι ήδη διαθέσιμοι από το έργο ACTIVE:</a:t>
            </a:r>
          </a:p>
          <a:p>
            <a:pPr marL="342900" lvl="0" indent="-342900">
              <a:lnSpc>
                <a:spcPct val="150000"/>
              </a:lnSpc>
              <a:buFont typeface="Symbol" panose="05050102010706020507" pitchFamily="18" charset="2"/>
              <a:buChar char=""/>
            </a:pPr>
            <a:r>
              <a:rPr lang="el" sz="1300" b="0" dirty="0">
                <a:effectLst/>
                <a:latin typeface="Josefin Sans" pitchFamily="2" charset="0"/>
                <a:ea typeface="Times New Roman" panose="02020603050405020304" pitchFamily="18" charset="0"/>
                <a:cs typeface="Amatic SC" panose="00000500000000000000" pitchFamily="2" charset="-79"/>
              </a:rPr>
              <a:t>Προσοχή τώρα -</a:t>
            </a:r>
          </a:p>
          <a:p>
            <a:pPr lvl="0">
              <a:lnSpc>
                <a:spcPct val="150000"/>
              </a:lnSpc>
            </a:pPr>
            <a:r>
              <a:rPr lang="el" sz="1300" b="0" dirty="0">
                <a:effectLst/>
                <a:latin typeface="Josefin Sans" pitchFamily="2" charset="0"/>
                <a:ea typeface="Times New Roman" panose="02020603050405020304" pitchFamily="18" charset="0"/>
                <a:cs typeface="Amatic SC" panose="00000500000000000000" pitchFamily="2" charset="-79"/>
              </a:rPr>
              <a:t>Ο οδηγός «Health Literacy Empowerment Guide for Adults» παρέχει πληροφορίες που μας βοηθούν να υποστηρίξουμε την υγεία και την ευημερία μας. </a:t>
            </a:r>
            <a:r>
              <a:rPr lang="el" sz="1300" b="0" dirty="0">
                <a:solidFill>
                  <a:srgbClr val="FFC000"/>
                </a:solidFill>
                <a:latin typeface="Josefin Sans" pitchFamily="2" charset="0"/>
                <a:ea typeface="Times New Roman" panose="02020603050405020304" pitchFamily="18" charset="0"/>
                <a:cs typeface="Amatic SC" panose="00000500000000000000" pitchFamily="2" charset="-79"/>
                <a:hlinkClick r:id="rId2">
                  <a:extLst>
                    <a:ext uri="{A12FA001-AC4F-418D-AE19-62706E023703}">
                      <ahyp:hlinkClr xmlns:ahyp="http://schemas.microsoft.com/office/drawing/2018/hyperlinkcolor" val="tx"/>
                    </a:ext>
                  </a:extLst>
                </a:hlinkClick>
              </a:rPr>
              <a:t>https://www.socialprescribers.eu/the-health-literacy-empowerment-guide/</a:t>
            </a:r>
            <a:r>
              <a:rPr lang="el" sz="1300" b="0" dirty="0">
                <a:solidFill>
                  <a:srgbClr val="FFC000"/>
                </a:solidFill>
                <a:latin typeface="Josefin Sans" pitchFamily="2" charset="0"/>
                <a:ea typeface="Times New Roman" panose="02020603050405020304" pitchFamily="18" charset="0"/>
                <a:cs typeface="Amatic SC" panose="00000500000000000000" pitchFamily="2" charset="-79"/>
              </a:rPr>
              <a:t> </a:t>
            </a:r>
          </a:p>
          <a:p>
            <a:pPr marL="342900" lvl="0" indent="-342900">
              <a:lnSpc>
                <a:spcPct val="150000"/>
              </a:lnSpc>
              <a:buFont typeface="Symbol" panose="05050102010706020507" pitchFamily="18" charset="2"/>
              <a:buChar char=""/>
            </a:pPr>
            <a:endParaRPr lang="en-GB" sz="1300" b="0" dirty="0">
              <a:effectLst/>
              <a:latin typeface="Josefin Sans" pitchFamily="2" charset="0"/>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endParaRPr lang="en-GB" sz="1300" b="0" dirty="0">
              <a:latin typeface="Josefin Sans" pitchFamily="2" charset="0"/>
              <a:ea typeface="Times New Roman" panose="02020603050405020304" pitchFamily="18" charset="0"/>
              <a:cs typeface="Amatic SC" panose="00000500000000000000" pitchFamily="2" charset="-79"/>
            </a:endParaRPr>
          </a:p>
          <a:p>
            <a:pPr lvl="0">
              <a:lnSpc>
                <a:spcPct val="150000"/>
              </a:lnSpc>
            </a:pPr>
            <a:endParaRPr lang="en-GB" sz="1300" b="0" dirty="0">
              <a:latin typeface="Josefin Sans" pitchFamily="2" charset="0"/>
              <a:ea typeface="Times New Roman" panose="02020603050405020304" pitchFamily="18" charset="0"/>
              <a:cs typeface="Amatic SC" panose="00000500000000000000" pitchFamily="2" charset="-79"/>
            </a:endParaRPr>
          </a:p>
          <a:p>
            <a:pPr lvl="0">
              <a:lnSpc>
                <a:spcPct val="150000"/>
              </a:lnSpc>
            </a:pPr>
            <a:endParaRPr lang="el" sz="1300" b="0" dirty="0">
              <a:effectLst/>
              <a:latin typeface="Josefin Sans" pitchFamily="2" charset="0"/>
              <a:ea typeface="Times New Roman" panose="02020603050405020304" pitchFamily="18" charset="0"/>
              <a:cs typeface="Amatic SC" panose="00000500000000000000" pitchFamily="2" charset="-79"/>
            </a:endParaRPr>
          </a:p>
          <a:p>
            <a:pPr lvl="0">
              <a:lnSpc>
                <a:spcPct val="150000"/>
              </a:lnSpc>
            </a:pPr>
            <a:r>
              <a:rPr lang="el" sz="1300" b="0" dirty="0">
                <a:effectLst/>
                <a:latin typeface="Josefin Sans" pitchFamily="2" charset="0"/>
                <a:ea typeface="Times New Roman" panose="02020603050405020304" pitchFamily="18" charset="0"/>
                <a:cs typeface="Amatic SC" panose="00000500000000000000" pitchFamily="2" charset="-79"/>
              </a:rPr>
              <a:t>Ο οδηγός «Κοινωνικής Συνταγογράφησης και Κοινοτικής Φροντίδα» περιγράφει 35 Ευρωπαϊκές Περιπτωσιολογικές Μελέτες σε μια σειρά κατηγοριών, όπως Τέχνες &amp; Πολιτισμός, Φυσική Δραστηριότητα, Ψυχική Υγεία &amp; Κοινωνική Συνταγογράφηση [σύνδεσμος προς τη σύνοψη].</a:t>
            </a:r>
          </a:p>
          <a:p>
            <a:pPr>
              <a:lnSpc>
                <a:spcPct val="150000"/>
              </a:lnSpc>
            </a:pPr>
            <a:r>
              <a:rPr lang="el" sz="1300" b="0" dirty="0">
                <a:effectLst/>
                <a:latin typeface="Josefin Sans" pitchFamily="2" charset="0"/>
                <a:ea typeface="Times New Roman" panose="02020603050405020304" pitchFamily="18" charset="0"/>
                <a:cs typeface="Amatic SC" panose="00000500000000000000" pitchFamily="2" charset="-79"/>
              </a:rPr>
              <a:t>Επιπλέον, το τελικό παραδοτέο του έργου είναι επί του παρόντος υπό ανάπτυξη: Το μάθημα εισαγωγής στη κοινωνική συνταγογράφηση για εκπαιδευτικούς κοινωνικών/πολιτιστικών υπηρεσιών θα ολοκληρώσει το χαρτοφυλάκιο πόρων για αυτό το καινοτόμο και συναρπαστικό έργο.</a:t>
            </a:r>
          </a:p>
          <a:p>
            <a:pPr>
              <a:lnSpc>
                <a:spcPct val="150000"/>
              </a:lnSpc>
            </a:pPr>
            <a:r>
              <a:rPr lang="el" sz="1300" b="0" dirty="0">
                <a:effectLst/>
                <a:latin typeface="Josefin Sans" pitchFamily="2" charset="0"/>
                <a:ea typeface="Times New Roman" panose="02020603050405020304" pitchFamily="18" charset="0"/>
                <a:cs typeface="Amatic SC" panose="00000500000000000000" pitchFamily="2" charset="-79"/>
              </a:rPr>
              <a:t>Ο τελικός πόρος είναι ένα μάθημα που θα βοηθήσει τους εκπαιδευτικούς Κοινωνικών, Πολιτιστικών και Κοινοτικών Υπηρεσιών να κατανοήσουν την Κοινωνική Συνταγογράφηση, ώστε να μπορούν να δημιουργήσουν και να προσφέρουν εξατομικευμένη εκπαίδευση ενηλίκων </a:t>
            </a:r>
            <a:r>
              <a:rPr lang="el" sz="1300" b="0" dirty="0">
                <a:latin typeface="Josefin Sans" pitchFamily="2" charset="0"/>
                <a:ea typeface="Times New Roman" panose="02020603050405020304" pitchFamily="18" charset="0"/>
                <a:cs typeface="Amatic SC" panose="00000500000000000000" pitchFamily="2" charset="-79"/>
              </a:rPr>
              <a:t>για </a:t>
            </a:r>
            <a:r>
              <a:rPr lang="el" sz="1300" b="0" dirty="0">
                <a:effectLst/>
                <a:latin typeface="Josefin Sans" pitchFamily="2" charset="0"/>
                <a:ea typeface="Times New Roman" panose="02020603050405020304" pitchFamily="18" charset="0"/>
                <a:cs typeface="Amatic SC" panose="00000500000000000000" pitchFamily="2" charset="-79"/>
              </a:rPr>
              <a:t>τα οφέλη που εκείνη έχει για την υγεία και την ευημερία.</a:t>
            </a:r>
            <a:endParaRPr lang="en-GB" sz="1300" b="0" dirty="0">
              <a:effectLst/>
              <a:latin typeface="Josefin Sans" pitchFamily="2" charset="0"/>
              <a:ea typeface="Times New Roman" panose="02020603050405020304" pitchFamily="18" charset="0"/>
              <a:cs typeface="Amatic SC" panose="00000500000000000000" pitchFamily="2" charset="-79"/>
            </a:endParaRPr>
          </a:p>
          <a:p>
            <a:endParaRPr lang="en-GB" sz="1600" dirty="0">
              <a:latin typeface="Josefin Sans" pitchFamily="2" charset="0"/>
            </a:endParaRPr>
          </a:p>
        </p:txBody>
      </p:sp>
      <p:pic>
        <p:nvPicPr>
          <p:cNvPr id="4" name="Picture 3" descr="Text, logo&#10;&#10;Description automatically generated">
            <a:extLst>
              <a:ext uri="{FF2B5EF4-FFF2-40B4-BE49-F238E27FC236}">
                <a16:creationId xmlns:a16="http://schemas.microsoft.com/office/drawing/2014/main" id="{5F4D747D-0622-FC8C-423D-81B05BA37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0080" y="55565"/>
            <a:ext cx="1947333" cy="1224596"/>
          </a:xfrm>
          <a:prstGeom prst="rect">
            <a:avLst/>
          </a:prstGeom>
        </p:spPr>
      </p:pic>
    </p:spTree>
    <p:extLst>
      <p:ext uri="{BB962C8B-B14F-4D97-AF65-F5344CB8AC3E}">
        <p14:creationId xmlns:p14="http://schemas.microsoft.com/office/powerpoint/2010/main" val="157804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723753" y="1360028"/>
            <a:ext cx="5379114" cy="2062797"/>
          </a:xfrm>
        </p:spPr>
        <p:txBody>
          <a:bodyPr/>
          <a:lstStyle/>
          <a:p>
            <a:pPr algn="ctr">
              <a:lnSpc>
                <a:spcPct val="150000"/>
              </a:lnSpc>
              <a:spcAft>
                <a:spcPts val="800"/>
              </a:spcAft>
            </a:pPr>
            <a:r>
              <a:rPr lang="el" sz="3600" dirty="0">
                <a:ln>
                  <a:noFill/>
                </a:ln>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Amatic SC" panose="00000500000000000000" pitchFamily="2" charset="-79"/>
              </a:rPr>
              <a:t>Η ιατρική υποστήριξη με κρατάει ζωντανό.</a:t>
            </a:r>
            <a:endParaRPr lang="en-GB" sz="3600" dirty="0">
              <a:effectLst/>
              <a:latin typeface="Josefin Sans" pitchFamily="2" charset="0"/>
              <a:ea typeface="Calibri" panose="020F0502020204030204" pitchFamily="34" charset="0"/>
              <a:cs typeface="Amatic SC" panose="00000500000000000000" pitchFamily="2" charset="-79"/>
            </a:endParaRPr>
          </a:p>
          <a:p>
            <a:pPr algn="ctr">
              <a:lnSpc>
                <a:spcPct val="150000"/>
              </a:lnSpc>
              <a:spcAft>
                <a:spcPts val="800"/>
              </a:spcAft>
            </a:pPr>
            <a:r>
              <a:rPr lang="el" dirty="0">
                <a:ln>
                  <a:noFill/>
                </a:ln>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Amatic SC" panose="00000500000000000000" pitchFamily="2" charset="-79"/>
              </a:rPr>
              <a:t>Είναι όμως κυρίως η ψυχολογική και κοινωνική</a:t>
            </a:r>
            <a:r>
              <a:rPr lang="el" dirty="0">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Amatic SC" panose="00000500000000000000" pitchFamily="2" charset="-79"/>
              </a:rPr>
              <a:t> </a:t>
            </a:r>
            <a:r>
              <a:rPr lang="el" dirty="0">
                <a:ln>
                  <a:noFill/>
                </a:ln>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Amatic SC" panose="00000500000000000000" pitchFamily="2" charset="-79"/>
              </a:rPr>
              <a:t>υποστήριξη που με κάνει </a:t>
            </a:r>
            <a:r>
              <a:rPr lang="el" sz="3600" dirty="0">
                <a:ln>
                  <a:noFill/>
                </a:ln>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Amatic SC" panose="00000500000000000000" pitchFamily="2" charset="-79"/>
              </a:rPr>
              <a:t>να ζω</a:t>
            </a:r>
            <a:r>
              <a:rPr lang="el" sz="3600" dirty="0">
                <a:effectLst/>
                <a:latin typeface="Josefin Sans" pitchFamily="2" charset="0"/>
                <a:ea typeface="Calibri" panose="020F0502020204030204" pitchFamily="34" charset="0"/>
                <a:cs typeface="Amatic SC" panose="00000500000000000000" pitchFamily="2" charset="-79"/>
              </a:rPr>
              <a:t> </a:t>
            </a:r>
          </a:p>
          <a:p>
            <a:pPr>
              <a:spcAft>
                <a:spcPts val="800"/>
              </a:spcAft>
            </a:pPr>
            <a:r>
              <a:rPr lang="el" sz="1800" dirty="0">
                <a:effectLst/>
                <a:latin typeface="Josefin Sans" pitchFamily="2" charset="0"/>
                <a:ea typeface="Calibri" panose="020F0502020204030204" pitchFamily="34" charset="0"/>
                <a:cs typeface="Times New Roman" panose="02020603050405020304" pitchFamily="18" charset="0"/>
              </a:rPr>
              <a:t> </a:t>
            </a:r>
            <a:endParaRPr lang="en-US" dirty="0">
              <a:latin typeface="Josefin Sans" pitchFamily="2" charset="0"/>
            </a:endParaRPr>
          </a:p>
        </p:txBody>
      </p:sp>
    </p:spTree>
    <p:extLst>
      <p:ext uri="{BB962C8B-B14F-4D97-AF65-F5344CB8AC3E}">
        <p14:creationId xmlns:p14="http://schemas.microsoft.com/office/powerpoint/2010/main" val="2924230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169332" y="930168"/>
            <a:ext cx="11626427" cy="5612131"/>
          </a:xfrm>
        </p:spPr>
        <p:txBody>
          <a:bodyPr numCol="2">
            <a:noAutofit/>
          </a:bodyPr>
          <a:lstStyle/>
          <a:p>
            <a:pPr marL="457200">
              <a:lnSpc>
                <a:spcPct val="170000"/>
              </a:lnSpc>
            </a:pPr>
            <a:r>
              <a:rPr lang="el" sz="1100" dirty="0">
                <a:ln>
                  <a:noFill/>
                </a:ln>
                <a:solidFill>
                  <a:srgbClr val="000000"/>
                </a:solidFill>
                <a:latin typeface="Josefin Sans" pitchFamily="2" charset="0"/>
                <a:ea typeface="Times New Roman" panose="02020603050405020304" pitchFamily="18" charset="0"/>
                <a:cs typeface="Calibri" panose="020F0502020204030204" pitchFamily="34" charset="0"/>
              </a:rPr>
              <a:t>Επαναπροσδιορίστε και εξετάστε τις βασικές ερωτήσεις</a:t>
            </a:r>
          </a:p>
          <a:p>
            <a:pPr marL="457200">
              <a:lnSpc>
                <a:spcPct val="170000"/>
              </a:lnSpc>
            </a:pPr>
            <a:r>
              <a:rPr lang="el" sz="1100" dirty="0">
                <a:ln>
                  <a:noFill/>
                </a:ln>
                <a:solidFill>
                  <a:srgbClr val="000000"/>
                </a:solidFill>
                <a:latin typeface="Josefin Sans" pitchFamily="2" charset="0"/>
                <a:ea typeface="Times New Roman" panose="02020603050405020304" pitchFamily="18" charset="0"/>
                <a:cs typeface="Calibri" panose="020F0502020204030204" pitchFamily="34" charset="0"/>
              </a:rPr>
              <a:t>Στην Ενότητα 2, το εκπαιδευτικό πρόγραμμα για Επαγγελματίες Υγείας και Φροντίδας θα βασιστεί στην εισαγωγή στην κοινωνική συνταγογράφηση και στην εξερεύνηση των βασικών στοιχείων που περιγράφονται λεπτομερώς στην Ενότητα 1. Επιδιώκοντας να αναδιατυπωθούν βασικά στοιχεία μοντέλων που έχουν ήδη καθιερωθεί στον τομέα της υγειονομικής περίθαλψης, όπως π.χ. ως συμπαραγωγή, διαχείριση των προσδοκιών και σταδιακά μοντέλα φροντίδας.</a:t>
            </a:r>
          </a:p>
          <a:p>
            <a:pPr marL="457200">
              <a:lnSpc>
                <a:spcPct val="170000"/>
              </a:lnSpc>
            </a:pPr>
            <a:r>
              <a:rPr lang="el" sz="1100" dirty="0">
                <a:ln>
                  <a:noFill/>
                </a:ln>
                <a:solidFill>
                  <a:srgbClr val="000000"/>
                </a:solidFill>
                <a:latin typeface="Josefin Sans" pitchFamily="2" charset="0"/>
                <a:ea typeface="Times New Roman" panose="02020603050405020304" pitchFamily="18" charset="0"/>
                <a:cs typeface="Calibri" panose="020F0502020204030204" pitchFamily="34" charset="0"/>
              </a:rPr>
              <a:t>Παρέχοντας έτσι μεγαλύτερη κατανόηση των οδών ολιστικής φροντίδας και των προληπτικών μέτρων που μπορούν να βοηθήσουν τους ασθενείς/χρήστες υπηρεσιών να διαχειριστούν αποτελεσματικά τις συνθήκες υγείας, συμπεριλαμβανομένης της </a:t>
            </a:r>
            <a:r>
              <a:rPr lang="el" sz="1100" dirty="0">
                <a:ln>
                  <a:noFill/>
                </a:ln>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Calibri" panose="020F0502020204030204" pitchFamily="34" charset="0"/>
              </a:rPr>
              <a:t>ψυχικής υγείας, των περίπλοκων αναγκών και της κοινωνικής απομόνωσης. </a:t>
            </a:r>
            <a:r>
              <a:rPr lang="el" sz="1100" dirty="0">
                <a:latin typeface="Josefin Sans" pitchFamily="2" charset="0"/>
                <a:ea typeface="Calibri" panose="020F0502020204030204" pitchFamily="34" charset="0"/>
                <a:cs typeface="Times New Roman" panose="02020603050405020304" pitchFamily="18" charset="0"/>
              </a:rPr>
              <a:t>Να καθιερώσει μια κουλτούρα συνεργασίας με νέες ευκαιρίες, στις οποίες συμβάλλουν όλοι οι τομείς, να δημιουργήσει ένα στρατηγικό όραμα και στόχο για την παροχή υπηρεσιών υψηλής ποιότητας.</a:t>
            </a:r>
          </a:p>
          <a:p>
            <a:pPr marL="457200">
              <a:lnSpc>
                <a:spcPct val="170000"/>
              </a:lnSpc>
            </a:pPr>
            <a:r>
              <a:rPr lang="el" sz="1100" dirty="0">
                <a:latin typeface="Josefin Sans" pitchFamily="2" charset="0"/>
                <a:ea typeface="Calibri" panose="020F0502020204030204" pitchFamily="34" charset="0"/>
                <a:cs typeface="Times New Roman" panose="02020603050405020304" pitchFamily="18" charset="0"/>
              </a:rPr>
              <a:t>Σε αυτήν την ενότητα, το εκπαιδευτικό σεμινάριο για επαγγελματίες υγείας θα </a:t>
            </a:r>
            <a:r>
              <a:rPr lang="el" sz="1100" dirty="0">
                <a:effectLst/>
                <a:latin typeface="Josefin Sans" pitchFamily="2" charset="0"/>
                <a:ea typeface="Calibri" panose="020F0502020204030204" pitchFamily="34" charset="0"/>
                <a:cs typeface="Times New Roman" panose="02020603050405020304" pitchFamily="18" charset="0"/>
              </a:rPr>
              <a:t>διερευνήσει αυτά τα ζητήματα, με τη βοήθεια μιας αφήγησης γύρω από βασικούς όρους, με βίντεο και μελέτες περιπτώσεων για περαιτέρω απεικόνιση και εμπέδωση της μάθησης. Η ενότητα θα προσπαθήσει να απαντήσει σε οποιεσδήποτε ερωτήσεις μπορεί να έχετε:</a:t>
            </a:r>
          </a:p>
          <a:p>
            <a:pPr marL="1028700" lvl="1" indent="-342900">
              <a:lnSpc>
                <a:spcPct val="170000"/>
              </a:lnSpc>
              <a:buFont typeface="Symbol" panose="05050102010706020507" pitchFamily="18" charset="2"/>
              <a:buChar char=""/>
            </a:pPr>
            <a:r>
              <a:rPr lang="el" sz="1100" dirty="0">
                <a:effectLst/>
                <a:latin typeface="Josefin Sans" pitchFamily="2" charset="0"/>
                <a:ea typeface="Calibri" panose="020F0502020204030204" pitchFamily="34" charset="0"/>
                <a:cs typeface="Times New Roman" panose="02020603050405020304" pitchFamily="18" charset="0"/>
              </a:rPr>
              <a:t>Γιατί πρέπει να συμμετάσχω;</a:t>
            </a:r>
          </a:p>
          <a:p>
            <a:pPr marL="1028700" lvl="1" indent="-342900">
              <a:lnSpc>
                <a:spcPct val="170000"/>
              </a:lnSpc>
              <a:buFont typeface="Symbol" panose="05050102010706020507" pitchFamily="18" charset="2"/>
              <a:buChar char=""/>
            </a:pPr>
            <a:r>
              <a:rPr lang="el" sz="1100" dirty="0">
                <a:effectLst/>
                <a:latin typeface="Josefin Sans" pitchFamily="2" charset="0"/>
                <a:ea typeface="Calibri" panose="020F0502020204030204" pitchFamily="34" charset="0"/>
                <a:cs typeface="Times New Roman" panose="02020603050405020304" pitchFamily="18" charset="0"/>
              </a:rPr>
              <a:t>Πώς ξέρω ότι η παραπομπή που κάνω </a:t>
            </a:r>
            <a:r>
              <a:rPr lang="el-GR" sz="1100" dirty="0">
                <a:latin typeface="Josefin Sans" pitchFamily="2" charset="0"/>
                <a:ea typeface="Calibri" panose="020F0502020204030204" pitchFamily="34" charset="0"/>
                <a:cs typeface="Times New Roman" panose="02020603050405020304" pitchFamily="18" charset="0"/>
              </a:rPr>
              <a:t>θα έχει συνέχεια;</a:t>
            </a:r>
            <a:endParaRPr lang="el" sz="1100" dirty="0">
              <a:effectLst/>
              <a:latin typeface="Josefin Sans" pitchFamily="2" charset="0"/>
              <a:ea typeface="Calibri" panose="020F0502020204030204" pitchFamily="34" charset="0"/>
              <a:cs typeface="Times New Roman" panose="02020603050405020304" pitchFamily="18" charset="0"/>
            </a:endParaRPr>
          </a:p>
          <a:p>
            <a:pPr marL="1028700" lvl="1" indent="-342900">
              <a:lnSpc>
                <a:spcPct val="170000"/>
              </a:lnSpc>
              <a:buFont typeface="Symbol" panose="05050102010706020507" pitchFamily="18" charset="2"/>
              <a:buChar char=""/>
            </a:pPr>
            <a:r>
              <a:rPr lang="el" sz="1100" dirty="0">
                <a:effectLst/>
                <a:latin typeface="Josefin Sans" pitchFamily="2" charset="0"/>
                <a:ea typeface="Calibri" panose="020F0502020204030204" pitchFamily="34" charset="0"/>
                <a:cs typeface="Times New Roman" panose="02020603050405020304" pitchFamily="18" charset="0"/>
              </a:rPr>
              <a:t>Πώς μπορώ να μάθω για τις ευκαιρίες κοινωνικής συνταγογράφησης</a:t>
            </a:r>
          </a:p>
          <a:p>
            <a:pPr lvl="1" indent="0">
              <a:lnSpc>
                <a:spcPct val="170000"/>
              </a:lnSpc>
              <a:buNone/>
            </a:pPr>
            <a:r>
              <a:rPr lang="el" sz="1100" dirty="0">
                <a:latin typeface="Josefin Sans" pitchFamily="2" charset="0"/>
                <a:ea typeface="Calibri" panose="020F0502020204030204" pitchFamily="34" charset="0"/>
                <a:cs typeface="Times New Roman" panose="02020603050405020304" pitchFamily="18" charset="0"/>
              </a:rPr>
              <a:t>      </a:t>
            </a:r>
            <a:r>
              <a:rPr lang="el" sz="1100" dirty="0">
                <a:effectLst/>
                <a:latin typeface="Josefin Sans" pitchFamily="2" charset="0"/>
                <a:ea typeface="Calibri" panose="020F0502020204030204" pitchFamily="34" charset="0"/>
                <a:cs typeface="Times New Roman" panose="02020603050405020304" pitchFamily="18" charset="0"/>
              </a:rPr>
              <a:t>στην περιοχή μου;</a:t>
            </a:r>
          </a:p>
          <a:p>
            <a:pPr marL="1028700" lvl="1" indent="-342900">
              <a:lnSpc>
                <a:spcPct val="170000"/>
              </a:lnSpc>
              <a:spcAft>
                <a:spcPts val="800"/>
              </a:spcAft>
              <a:buFont typeface="Symbol" panose="05050102010706020507" pitchFamily="18" charset="2"/>
              <a:buChar char=""/>
            </a:pPr>
            <a:r>
              <a:rPr lang="el" sz="1100" dirty="0">
                <a:effectLst/>
                <a:latin typeface="Josefin Sans" pitchFamily="2" charset="0"/>
                <a:ea typeface="Calibri" panose="020F0502020204030204" pitchFamily="34" charset="0"/>
                <a:cs typeface="Times New Roman" panose="02020603050405020304" pitchFamily="18" charset="0"/>
              </a:rPr>
              <a:t>Μπορεί η κοινωνική συνταγογράφηση να γεφυρώσει τα κενά;</a:t>
            </a:r>
          </a:p>
          <a:p>
            <a:pPr lvl="1" indent="0">
              <a:lnSpc>
                <a:spcPct val="170000"/>
              </a:lnSpc>
              <a:spcAft>
                <a:spcPts val="800"/>
              </a:spcAft>
              <a:buNone/>
            </a:pPr>
            <a:r>
              <a:rPr lang="el" sz="1100" dirty="0">
                <a:effectLst/>
                <a:latin typeface="Josefin Sans" pitchFamily="2" charset="0"/>
                <a:ea typeface="Calibri" panose="020F0502020204030204" pitchFamily="34" charset="0"/>
                <a:cs typeface="Times New Roman" panose="02020603050405020304" pitchFamily="18" charset="0"/>
              </a:rPr>
              <a:t>Η κύρια έμφαση αυτής της ενότητας θα δοθεί στην ορθή πρακτική έννοια της κοινωνικής συνταγογράφησης, αναγνωρίζοντας πλήρως ότι οι επαγγελματίες δεν αναμένεται να έχουν ενημερωμένη γνώση των τοπικών πόρων, αλλά μέσω της χρήσης επαφών με τους τοπικούς εργαζομένους θα τηρούνται ενήμεροι για ποιες υπηρεσίες είναι διαθέσιμες στην τοπική και ευρύτερη κοινότητα.</a:t>
            </a:r>
          </a:p>
          <a:p>
            <a:pPr marL="457200">
              <a:lnSpc>
                <a:spcPct val="170000"/>
              </a:lnSpc>
              <a:spcAft>
                <a:spcPts val="800"/>
              </a:spcAft>
            </a:pPr>
            <a:endParaRPr lang="en-GB" sz="9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200" dirty="0">
              <a:effectLst/>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2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2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2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2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2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2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sz="400"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09583" y="315701"/>
            <a:ext cx="10512420" cy="628649"/>
          </a:xfrm>
        </p:spPr>
        <p:txBody>
          <a:bodyPr/>
          <a:lstStyle/>
          <a:p>
            <a:pPr algn="ctr"/>
            <a:r>
              <a:rPr lang="el" sz="4800" dirty="0">
                <a:latin typeface="Josefin Sans" pitchFamily="2" charset="0"/>
              </a:rPr>
              <a:t>συνομιλία </a:t>
            </a:r>
            <a:endParaRPr lang="en-US" sz="4800" dirty="0">
              <a:latin typeface="Josefin Sans" pitchFamily="2" charset="0"/>
            </a:endParaRPr>
          </a:p>
        </p:txBody>
      </p:sp>
      <p:pic>
        <p:nvPicPr>
          <p:cNvPr id="6" name="Picture 5" descr="Text, logo&#10;&#10;Description automatically generated">
            <a:extLst>
              <a:ext uri="{FF2B5EF4-FFF2-40B4-BE49-F238E27FC236}">
                <a16:creationId xmlns:a16="http://schemas.microsoft.com/office/drawing/2014/main" id="{23E754BB-410F-170B-B63D-78771FD712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8426" y="4999836"/>
            <a:ext cx="1947333" cy="1422383"/>
          </a:xfrm>
          <a:prstGeom prst="rect">
            <a:avLst/>
          </a:prstGeom>
        </p:spPr>
      </p:pic>
    </p:spTree>
    <p:extLst>
      <p:ext uri="{BB962C8B-B14F-4D97-AF65-F5344CB8AC3E}">
        <p14:creationId xmlns:p14="http://schemas.microsoft.com/office/powerpoint/2010/main" val="2225770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525780" y="1040129"/>
            <a:ext cx="11269980" cy="5406391"/>
          </a:xfrm>
        </p:spPr>
        <p:txBody>
          <a:bodyPr numCol="2">
            <a:noAutofit/>
          </a:bodyPr>
          <a:lstStyle/>
          <a:p>
            <a:pPr>
              <a:lnSpc>
                <a:spcPct val="170000"/>
              </a:lnSpc>
              <a:spcAft>
                <a:spcPts val="800"/>
              </a:spcAft>
            </a:pPr>
            <a:r>
              <a:rPr lang="el" sz="1200" b="1" dirty="0">
                <a:effectLst>
                  <a:outerShdw blurRad="38100" dist="38100" dir="2700000" algn="tl">
                    <a:srgbClr val="000000">
                      <a:alpha val="43137"/>
                    </a:srgbClr>
                  </a:outerShdw>
                </a:effectLst>
                <a:latin typeface="Josefin Sans" pitchFamily="2" charset="0"/>
                <a:ea typeface="Times New Roman" panose="02020603050405020304" pitchFamily="18" charset="0"/>
                <a:cs typeface="Calibri" panose="020F0502020204030204" pitchFamily="34" charset="0"/>
              </a:rPr>
              <a:t>Βιοψυχοκοινωνικό μοντέλο</a:t>
            </a:r>
          </a:p>
          <a:p>
            <a:pPr>
              <a:lnSpc>
                <a:spcPct val="170000"/>
              </a:lnSpc>
              <a:spcAft>
                <a:spcPts val="800"/>
              </a:spcAft>
            </a:pPr>
            <a:r>
              <a:rPr lang="el" sz="1100" dirty="0">
                <a:effectLst/>
                <a:latin typeface="Josefin Sans" pitchFamily="2" charset="0"/>
                <a:ea typeface="Times New Roman" panose="02020603050405020304" pitchFamily="18" charset="0"/>
                <a:cs typeface="Calibri" panose="020F0502020204030204" pitchFamily="34" charset="0"/>
              </a:rPr>
              <a:t>Οι γενικοί ιατροί και άλλοι επαγγελματίες είναι εξοικειωμένοι με το βιοψυχοκοινωνικό μοντέλο της υγειονομικής περίθαλψης. Σύμφωνα </a:t>
            </a:r>
            <a:r>
              <a:rPr lang="el" sz="1100" dirty="0">
                <a:solidFill>
                  <a:srgbClr val="000000"/>
                </a:solidFill>
                <a:effectLst/>
                <a:latin typeface="Josefin Sans" pitchFamily="2" charset="0"/>
                <a:ea typeface="Calibri" panose="020F0502020204030204" pitchFamily="34" charset="0"/>
                <a:cs typeface="Calibri" panose="020F0502020204030204" pitchFamily="34" charset="0"/>
              </a:rPr>
              <a:t>με αυτήν την έννοια, οι αλληλεπιδράσεις μεταξύ της γενετικής σύνθεσης των ανθρώπων (βιολογία), της ψυχικής υγείας και προσωπικότητας (ψυχολογία) και του κοινωνικοπολιτισμικού περιβάλλοντος (κοινωνικός κόσμος) συμβάλλουν στην εμπειρία ενός ατόμου για την υγεία ή την ασθένεια.</a:t>
            </a:r>
          </a:p>
          <a:p>
            <a:pPr>
              <a:lnSpc>
                <a:spcPct val="170000"/>
              </a:lnSpc>
              <a:spcAft>
                <a:spcPts val="800"/>
              </a:spcAft>
            </a:pPr>
            <a:r>
              <a:rPr lang="el" sz="1100" dirty="0">
                <a:solidFill>
                  <a:srgbClr val="000000"/>
                </a:solidFill>
                <a:effectLst/>
                <a:latin typeface="Josefin Sans" pitchFamily="2" charset="0"/>
                <a:ea typeface="Calibri" panose="020F0502020204030204" pitchFamily="34" charset="0"/>
                <a:cs typeface="Calibri" panose="020F0502020204030204" pitchFamily="34" charset="0"/>
              </a:rPr>
              <a:t>Το κοινωνικοπολιτισμικό περιβάλλον γίνεται πιο σημαντικό στην παροχή υγειονομικής περίθαλψης και η κοινωνική συνταγογράφηση </a:t>
            </a:r>
            <a:r>
              <a:rPr lang="el" sz="1100" dirty="0">
                <a:effectLst/>
                <a:latin typeface="Josefin Sans" pitchFamily="2" charset="0"/>
                <a:ea typeface="Times New Roman" panose="02020603050405020304" pitchFamily="18" charset="0"/>
                <a:cs typeface="Calibri" panose="020F0502020204030204" pitchFamily="34" charset="0"/>
              </a:rPr>
              <a:t>βασίζεται σε αυτό το μοντέλο χρησιμοποιώντας τα πλεονεκτήματα της τοπικής κοινότητας</a:t>
            </a:r>
            <a:endParaRPr lang="en-GB" sz="11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r>
              <a:rPr lang="el" sz="1100" dirty="0">
                <a:effectLst/>
                <a:latin typeface="Josefin Sans" pitchFamily="2" charset="0"/>
                <a:ea typeface="Times New Roman" panose="02020603050405020304" pitchFamily="18" charset="0"/>
                <a:cs typeface="Calibri" panose="020F0502020204030204" pitchFamily="34" charset="0"/>
              </a:rPr>
              <a:t>Οι γενικοί ιατροί και το προσωπικό υγειονομικής περίθαλψης μπορούν να έχουν μια επιλογή μη ιατρικής παραπομπής που λειτουργεί παράλληλα με τις υπάρχουσες ιατρικές θεραπείες.</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r>
              <a:rPr lang="el" sz="1100" dirty="0">
                <a:latin typeface="Josefin Sans" pitchFamily="2" charset="0"/>
                <a:ea typeface="Times New Roman" panose="02020603050405020304" pitchFamily="18" charset="0"/>
                <a:cs typeface="Calibri" panose="020F0502020204030204" pitchFamily="34" charset="0"/>
              </a:rPr>
              <a:t>Οι κοινοτικές διέξοδοι και οι πόροι επιτρέπουν μια περαιτέρω διάσταση παραπομπής.</a:t>
            </a:r>
            <a:endParaRPr lang="en-GB"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11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11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11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11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11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11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r>
              <a:rPr lang="el" sz="1100" dirty="0">
                <a:latin typeface="Josefin Sans" pitchFamily="2" charset="0"/>
                <a:ea typeface="Times New Roman" panose="02020603050405020304" pitchFamily="18" charset="0"/>
                <a:cs typeface="Calibri" panose="020F0502020204030204" pitchFamily="34" charset="0"/>
              </a:rPr>
              <a:t>Ο ασθενής είναι συνδεδεμένος με τις κοινοτικές υπηρεσίες είτε για τη διατήρηση των σημερινών επιπέδων φυσικής κατάστασης είτε μπορεί να λειτουργήσει ως παρέμβαση υποχώρησης μόλις ολοκληρωθεί μια κλινική παρέμβαση ή ως παρέμβαση διακοπής κατά τη διάρκεια της περιόδου αναμονής για μια κλινική παρέμβαση.</a:t>
            </a:r>
          </a:p>
          <a:p>
            <a:pPr>
              <a:lnSpc>
                <a:spcPct val="170000"/>
              </a:lnSpc>
              <a:spcAft>
                <a:spcPts val="800"/>
              </a:spcAft>
            </a:pPr>
            <a:r>
              <a:rPr lang="el" sz="1100" b="1" dirty="0">
                <a:effectLst/>
                <a:latin typeface="Calibri" panose="020F0502020204030204" pitchFamily="34" charset="0"/>
                <a:ea typeface="Calibri" panose="020F0502020204030204" pitchFamily="34" charset="0"/>
                <a:cs typeface="Times New Roman" panose="02020603050405020304" pitchFamily="18" charset="0"/>
              </a:rPr>
              <a:t>Μπορεί η κοινωνική συνταγογράφηση να γεφυρώσει τα κενά;</a:t>
            </a:r>
          </a:p>
          <a:p>
            <a:pPr>
              <a:lnSpc>
                <a:spcPct val="170000"/>
              </a:lnSpc>
            </a:pPr>
            <a:r>
              <a:rPr lang="el"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https://www.cambridge.org/core/journals/primary-health-care-research-and-development/article/can-social-prescribing-provide-the-missing-link/9AEB484609AADB9EAA480D42E301700F</a:t>
            </a:r>
            <a:endPar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r>
              <a:rPr lang="el" sz="1100" b="1" dirty="0">
                <a:effectLst/>
                <a:latin typeface="Calibri" panose="020F0502020204030204" pitchFamily="34" charset="0"/>
                <a:ea typeface="Calibri" panose="020F0502020204030204" pitchFamily="34" charset="0"/>
                <a:cs typeface="Times New Roman" panose="02020603050405020304" pitchFamily="18" charset="0"/>
              </a:rPr>
              <a:t>Κατανοώντας το νόημα της κοινωνικής συνταγογράφησης</a:t>
            </a:r>
            <a:endParaRPr lang="en-GB" sz="1100" b="1" dirty="0">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r>
              <a:rPr lang="el"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https://westminsterresearch.westminster.ac.uk/download/f3cf4b949511304f762bdec137844251031072697ae511a462eac9150d6ba8e0/1340196/Making%2696/Making%social-sense</a:t>
            </a:r>
            <a:r>
              <a:rPr lang="el"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70000"/>
              </a:lnSpc>
              <a:spcAft>
                <a:spcPts val="800"/>
              </a:spcAft>
            </a:pPr>
            <a:endParaRPr lang="en-GB" sz="105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105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1050" b="1"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105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70000"/>
              </a:lnSpc>
            </a:pPr>
            <a:endParaRPr lang="en-GB" sz="105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GB" sz="105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2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2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2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2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2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sz="400"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13981"/>
            <a:ext cx="10512420" cy="817589"/>
          </a:xfrm>
        </p:spPr>
        <p:txBody>
          <a:bodyPr/>
          <a:lstStyle/>
          <a:p>
            <a:pPr algn="ctr"/>
            <a:r>
              <a:rPr lang="el" sz="4400" dirty="0">
                <a:latin typeface="Josefin Sans" pitchFamily="2" charset="0"/>
              </a:rPr>
              <a:t>Επαναπλαισίωση της συνομιλίας</a:t>
            </a:r>
          </a:p>
        </p:txBody>
      </p:sp>
      <p:pic>
        <p:nvPicPr>
          <p:cNvPr id="5" name="Picture 4" descr="Icon&#10;&#10;Description automatically generated with low confidence">
            <a:extLst>
              <a:ext uri="{FF2B5EF4-FFF2-40B4-BE49-F238E27FC236}">
                <a16:creationId xmlns:a16="http://schemas.microsoft.com/office/drawing/2014/main" id="{C2D1F1C8-0939-4DBB-BFF3-8DB092ACD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539" y="2043256"/>
            <a:ext cx="1634986" cy="4814744"/>
          </a:xfrm>
          <a:prstGeom prst="rect">
            <a:avLst/>
          </a:prstGeom>
        </p:spPr>
      </p:pic>
    </p:spTree>
    <p:extLst>
      <p:ext uri="{BB962C8B-B14F-4D97-AF65-F5344CB8AC3E}">
        <p14:creationId xmlns:p14="http://schemas.microsoft.com/office/powerpoint/2010/main" val="4001638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81001"/>
            <a:ext cx="10512420" cy="792479"/>
          </a:xfrm>
        </p:spPr>
        <p:txBody>
          <a:bodyPr/>
          <a:lstStyle/>
          <a:p>
            <a:pPr algn="ctr"/>
            <a:r>
              <a:rPr lang="el" sz="4400" dirty="0">
                <a:latin typeface="Josefin Sans" pitchFamily="2" charset="0"/>
              </a:rPr>
              <a:t>Συν-σχεδιασμός &amp; Συμπαραγωγή</a:t>
            </a:r>
            <a:endParaRPr lang="en-US" sz="4400" dirty="0">
              <a:latin typeface="Josefin Sans" pitchFamily="2" charset="0"/>
            </a:endParaRP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051560"/>
            <a:ext cx="10512420" cy="5425439"/>
          </a:xfrm>
        </p:spPr>
        <p:txBody>
          <a:bodyPr numCol="2">
            <a:normAutofit/>
          </a:bodyPr>
          <a:lstStyle/>
          <a:p>
            <a:pPr>
              <a:lnSpc>
                <a:spcPct val="150000"/>
              </a:lnSpc>
              <a:spcAft>
                <a:spcPts val="800"/>
              </a:spcAft>
            </a:pPr>
            <a:r>
              <a:rPr lang="el" sz="1400" dirty="0">
                <a:effectLst/>
                <a:latin typeface="Josefin Sans" pitchFamily="2" charset="0"/>
                <a:ea typeface="Times New Roman" panose="02020603050405020304" pitchFamily="18" charset="0"/>
                <a:cs typeface="Calibri" panose="020F0502020204030204" pitchFamily="34" charset="0"/>
              </a:rPr>
              <a:t>Σε αυτήν την επόμενη ενότητα θα διερευνήσουμε πληρέστερα τις βασικές έννοιες που ισχύουν ήδη σε επαγγελματικούς χώρους υγείας και φροντίδας και θα προσθέσουμε την περαιτέρω διάσταση που επιτρέπει την αποτελεσματική και αποτελεσματική κοινωνική συνταγογράφηση.</a:t>
            </a: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l" sz="1400" dirty="0">
                <a:effectLst/>
                <a:latin typeface="Josefin Sans" pitchFamily="2" charset="0"/>
                <a:ea typeface="Times New Roman" panose="02020603050405020304" pitchFamily="18" charset="0"/>
                <a:cs typeface="Calibri" panose="020F0502020204030204" pitchFamily="34" charset="0"/>
              </a:rPr>
              <a:t>Ο ακόλουθος ορισμός συνοψίζει αυτές τις έννοιες με πρακτικό τρόπο:</a:t>
            </a: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l" sz="1400" dirty="0">
                <a:solidFill>
                  <a:srgbClr val="202124"/>
                </a:solidFill>
                <a:effectLst/>
                <a:latin typeface="Josefin Sans" pitchFamily="2" charset="0"/>
                <a:ea typeface="Calibri" panose="020F0502020204030204" pitchFamily="34" charset="0"/>
                <a:cs typeface="Calibri" panose="020F0502020204030204" pitchFamily="34" charset="0"/>
              </a:rPr>
              <a:t>« </a:t>
            </a:r>
            <a:r>
              <a:rPr lang="el" sz="1400" i="1" dirty="0">
                <a:solidFill>
                  <a:srgbClr val="202124"/>
                </a:solidFill>
                <a:effectLst/>
                <a:latin typeface="Josefin Sans" pitchFamily="2" charset="0"/>
                <a:ea typeface="Calibri" panose="020F0502020204030204" pitchFamily="34" charset="0"/>
                <a:cs typeface="Calibri" panose="020F0502020204030204" pitchFamily="34" charset="0"/>
              </a:rPr>
              <a:t>Ο συν-σχεδιασμός είναι μια προσπάθεια ορισμού ενός προβλήματος και στη συνέχεια ορισμού λύσης. Συμπαραγωγή είναι η προσπάθεια υλοποίησης της προτεινόμενης λύσης. η συνδημιουργία είναι η διαδικασία με την οποία οι άνθρωποι κάνουν και τα δύο </a:t>
            </a:r>
            <a:r>
              <a:rPr lang="el" sz="1400" dirty="0">
                <a:solidFill>
                  <a:srgbClr val="202124"/>
                </a:solidFill>
                <a:effectLst/>
                <a:latin typeface="Josefin Sans" pitchFamily="2" charset="0"/>
                <a:ea typeface="Calibri" panose="020F0502020204030204" pitchFamily="34" charset="0"/>
                <a:cs typeface="Calibri" panose="020F0502020204030204" pitchFamily="34" charset="0"/>
              </a:rPr>
              <a:t>.»</a:t>
            </a:r>
            <a:endParaRPr lang="en-GB" sz="1400" dirty="0">
              <a:solidFill>
                <a:srgbClr val="202124"/>
              </a:solidFill>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l" sz="1400" dirty="0">
                <a:effectLst/>
                <a:latin typeface="Josefin Sans" pitchFamily="2" charset="0"/>
                <a:ea typeface="Calibri" panose="020F0502020204030204" pitchFamily="34" charset="0"/>
              </a:rPr>
              <a:t> </a:t>
            </a:r>
            <a:r>
              <a:rPr lang="el" sz="1400"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https://www.stakeholderdesign.com/co-production-versus-co-design-what-is-the-difference/#:~:text=Co%2Ddesign%20is%20an%20attempt,by%20which%20people% 20%20και τα δύο</a:t>
            </a:r>
            <a:endParaRPr lang="en-GB" sz="1400" u="sng" dirty="0">
              <a:solidFill>
                <a:srgbClr val="0563C1"/>
              </a:solidFill>
              <a:effectLst/>
              <a:latin typeface="Josefin Sans" pitchFamily="2" charset="0"/>
              <a:ea typeface="Calibri" panose="020F0502020204030204" pitchFamily="34" charset="0"/>
              <a:cs typeface="Calibri" panose="020F0502020204030204" pitchFamily="34" charset="0"/>
            </a:endParaRPr>
          </a:p>
          <a:p>
            <a:pPr>
              <a:lnSpc>
                <a:spcPct val="150000"/>
              </a:lnSpc>
            </a:pPr>
            <a:r>
              <a:rPr lang="el" sz="1400" dirty="0">
                <a:effectLst/>
                <a:latin typeface="Josefin Sans" pitchFamily="2" charset="0"/>
                <a:ea typeface="Calibri" panose="020F0502020204030204" pitchFamily="34" charset="0"/>
                <a:cs typeface="Times New Roman" panose="02020603050405020304" pitchFamily="18" charset="0"/>
              </a:rPr>
              <a:t>Οι έννοιες του συν-σχεδιασμού και της συμπαραγωγής είναι κεντρικές στην κοινωνική συνταγογράφηση και είναι πολύ οικείες έννοιες για τους επαγγελματίες υγείας και φροντίδας στην καθημερινή τους εργασία. Στην εισαγωγή του μαθήματος αναφερθήκαμε και δώσαμε κάποιες βασικές πληροφορίες για αυτές τις έννοιες τις οποίες θα επανεξετάσουμε εδώ και θα επιδιώξουμε να </a:t>
            </a:r>
            <a:r>
              <a:rPr lang="el" sz="1400" dirty="0">
                <a:latin typeface="Josefin Sans" pitchFamily="2" charset="0"/>
                <a:ea typeface="Calibri" panose="020F0502020204030204" pitchFamily="34" charset="0"/>
                <a:cs typeface="Times New Roman" panose="02020603050405020304" pitchFamily="18" charset="0"/>
              </a:rPr>
              <a:t>προωθήσουμε την </a:t>
            </a:r>
            <a:r>
              <a:rPr lang="el" sz="1400" dirty="0">
                <a:effectLst/>
                <a:latin typeface="Josefin Sans" pitchFamily="2" charset="0"/>
                <a:ea typeface="Calibri" panose="020F0502020204030204" pitchFamily="34" charset="0"/>
                <a:cs typeface="Times New Roman" panose="02020603050405020304" pitchFamily="18" charset="0"/>
              </a:rPr>
              <a:t>κατανόηση της συμπαραγωγής που είναι αμοιβαία επωφελής για ασθενείς, επαγγελματίες υγείας και περίθαλψης μαζί με κοινοτικές και εθελοντικές οργανώσεις και εταίρους ΜΚΟ. Αυτό το πρόσθετο επίπεδο υποστήριξης ενσωματώνει την κοινωνική συνταγογράφηση στην παροχή υγειονομικής περίθαλψης.</a:t>
            </a:r>
          </a:p>
          <a:p>
            <a:pPr>
              <a:lnSpc>
                <a:spcPct val="150000"/>
              </a:lnSpc>
            </a:pPr>
            <a:r>
              <a:rPr lang="el" sz="1400" dirty="0">
                <a:latin typeface="Josefin Sans" pitchFamily="2" charset="0"/>
              </a:rPr>
              <a:t>                             </a:t>
            </a:r>
          </a:p>
        </p:txBody>
      </p:sp>
      <p:pic>
        <p:nvPicPr>
          <p:cNvPr id="8" name="Picture 7">
            <a:extLst>
              <a:ext uri="{FF2B5EF4-FFF2-40B4-BE49-F238E27FC236}">
                <a16:creationId xmlns:a16="http://schemas.microsoft.com/office/drawing/2014/main" id="{8A47868E-EF8C-768C-B414-5B1B219F89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5726" y="4877752"/>
            <a:ext cx="1619250" cy="1857375"/>
          </a:xfrm>
          <a:prstGeom prst="rect">
            <a:avLst/>
          </a:prstGeom>
          <a:noFill/>
          <a:ln>
            <a:noFill/>
          </a:ln>
        </p:spPr>
      </p:pic>
    </p:spTree>
    <p:extLst>
      <p:ext uri="{BB962C8B-B14F-4D97-AF65-F5344CB8AC3E}">
        <p14:creationId xmlns:p14="http://schemas.microsoft.com/office/powerpoint/2010/main" val="3339820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219516-A897-C144-A3A9-B1E78CF89CD4}"/>
              </a:ext>
            </a:extLst>
          </p:cNvPr>
          <p:cNvSpPr>
            <a:spLocks noGrp="1"/>
          </p:cNvSpPr>
          <p:nvPr>
            <p:ph type="body" sz="quarter" idx="22"/>
          </p:nvPr>
        </p:nvSpPr>
        <p:spPr>
          <a:xfrm>
            <a:off x="889000" y="660001"/>
            <a:ext cx="2682631" cy="684000"/>
          </a:xfrm>
        </p:spPr>
        <p:txBody>
          <a:bodyPr/>
          <a:lstStyle/>
          <a:p>
            <a:pPr algn="ctr"/>
            <a:r>
              <a:rPr lang="el" sz="2400" dirty="0">
                <a:solidFill>
                  <a:srgbClr val="FFC652"/>
                </a:solidFill>
                <a:latin typeface="Josefin Sans" pitchFamily="2" charset="0"/>
              </a:rPr>
              <a:t>Συν-σχεδιασμός</a:t>
            </a:r>
          </a:p>
        </p:txBody>
      </p:sp>
      <p:sp>
        <p:nvSpPr>
          <p:cNvPr id="4" name="Text Placeholder 3">
            <a:extLst>
              <a:ext uri="{FF2B5EF4-FFF2-40B4-BE49-F238E27FC236}">
                <a16:creationId xmlns:a16="http://schemas.microsoft.com/office/drawing/2014/main" id="{8CFFD72A-DDDC-5B46-9405-D80147F651A6}"/>
              </a:ext>
            </a:extLst>
          </p:cNvPr>
          <p:cNvSpPr>
            <a:spLocks noGrp="1"/>
          </p:cNvSpPr>
          <p:nvPr>
            <p:ph type="body" sz="quarter" idx="28"/>
          </p:nvPr>
        </p:nvSpPr>
        <p:spPr>
          <a:xfrm>
            <a:off x="1063894" y="1260838"/>
            <a:ext cx="2507737" cy="1589938"/>
          </a:xfrm>
        </p:spPr>
        <p:txBody>
          <a:bodyPr>
            <a:normAutofit fontScale="85000" lnSpcReduction="20000"/>
          </a:bodyPr>
          <a:lstStyle/>
          <a:p>
            <a:pPr algn="ctr">
              <a:lnSpc>
                <a:spcPct val="160000"/>
              </a:lnSpc>
            </a:pPr>
            <a:r>
              <a:rPr lang="el" dirty="0"/>
              <a:t>Είναι η διαδικασία μέσω της οποίας ορίζεται ένα πρόβλημα και ως εκ τούτου μια λύση</a:t>
            </a:r>
          </a:p>
        </p:txBody>
      </p:sp>
      <p:sp>
        <p:nvSpPr>
          <p:cNvPr id="5" name="Text Placeholder 4">
            <a:extLst>
              <a:ext uri="{FF2B5EF4-FFF2-40B4-BE49-F238E27FC236}">
                <a16:creationId xmlns:a16="http://schemas.microsoft.com/office/drawing/2014/main" id="{0A17221E-7C5E-B441-AC02-5E88792AD046}"/>
              </a:ext>
            </a:extLst>
          </p:cNvPr>
          <p:cNvSpPr>
            <a:spLocks noGrp="1"/>
          </p:cNvSpPr>
          <p:nvPr>
            <p:ph type="body" sz="quarter" idx="37"/>
          </p:nvPr>
        </p:nvSpPr>
        <p:spPr/>
        <p:txBody>
          <a:bodyPr/>
          <a:lstStyle/>
          <a:p>
            <a:r>
              <a:rPr lang="el" dirty="0"/>
              <a:t>02</a:t>
            </a:r>
          </a:p>
        </p:txBody>
      </p:sp>
      <p:sp>
        <p:nvSpPr>
          <p:cNvPr id="6" name="Text Placeholder 5">
            <a:extLst>
              <a:ext uri="{FF2B5EF4-FFF2-40B4-BE49-F238E27FC236}">
                <a16:creationId xmlns:a16="http://schemas.microsoft.com/office/drawing/2014/main" id="{C15022E2-2212-284F-88FE-F035F6FE1178}"/>
              </a:ext>
            </a:extLst>
          </p:cNvPr>
          <p:cNvSpPr>
            <a:spLocks noGrp="1"/>
          </p:cNvSpPr>
          <p:nvPr>
            <p:ph type="body" sz="quarter" idx="38"/>
          </p:nvPr>
        </p:nvSpPr>
        <p:spPr/>
        <p:txBody>
          <a:bodyPr/>
          <a:lstStyle/>
          <a:p>
            <a:r>
              <a:rPr lang="el" dirty="0"/>
              <a:t>03</a:t>
            </a:r>
          </a:p>
        </p:txBody>
      </p:sp>
      <p:sp>
        <p:nvSpPr>
          <p:cNvPr id="24" name="Text Placeholder 23">
            <a:extLst>
              <a:ext uri="{FF2B5EF4-FFF2-40B4-BE49-F238E27FC236}">
                <a16:creationId xmlns:a16="http://schemas.microsoft.com/office/drawing/2014/main" id="{DDF420A5-55EC-FE42-ACF7-48FC8135D961}"/>
              </a:ext>
            </a:extLst>
          </p:cNvPr>
          <p:cNvSpPr>
            <a:spLocks noGrp="1"/>
          </p:cNvSpPr>
          <p:nvPr>
            <p:ph type="body" sz="quarter" idx="39"/>
          </p:nvPr>
        </p:nvSpPr>
        <p:spPr/>
        <p:txBody>
          <a:bodyPr/>
          <a:lstStyle/>
          <a:p>
            <a:r>
              <a:rPr lang="el" dirty="0"/>
              <a:t>01</a:t>
            </a:r>
          </a:p>
        </p:txBody>
      </p:sp>
      <p:sp>
        <p:nvSpPr>
          <p:cNvPr id="25" name="Text Placeholder 24">
            <a:extLst>
              <a:ext uri="{FF2B5EF4-FFF2-40B4-BE49-F238E27FC236}">
                <a16:creationId xmlns:a16="http://schemas.microsoft.com/office/drawing/2014/main" id="{B010A0FC-1E92-C94B-BFD6-AA723A013B2E}"/>
              </a:ext>
            </a:extLst>
          </p:cNvPr>
          <p:cNvSpPr>
            <a:spLocks noGrp="1"/>
          </p:cNvSpPr>
          <p:nvPr>
            <p:ph type="body" sz="quarter" idx="40"/>
          </p:nvPr>
        </p:nvSpPr>
        <p:spPr/>
        <p:txBody>
          <a:bodyPr/>
          <a:lstStyle/>
          <a:p>
            <a:r>
              <a:rPr lang="el" dirty="0"/>
              <a:t>04</a:t>
            </a:r>
          </a:p>
        </p:txBody>
      </p:sp>
      <p:sp>
        <p:nvSpPr>
          <p:cNvPr id="26" name="Text Placeholder 25">
            <a:extLst>
              <a:ext uri="{FF2B5EF4-FFF2-40B4-BE49-F238E27FC236}">
                <a16:creationId xmlns:a16="http://schemas.microsoft.com/office/drawing/2014/main" id="{90424211-CFB4-E84F-8B60-444B5A26CC8A}"/>
              </a:ext>
            </a:extLst>
          </p:cNvPr>
          <p:cNvSpPr>
            <a:spLocks noGrp="1"/>
          </p:cNvSpPr>
          <p:nvPr>
            <p:ph type="body" sz="quarter" idx="41"/>
          </p:nvPr>
        </p:nvSpPr>
        <p:spPr>
          <a:xfrm>
            <a:off x="889000" y="3429000"/>
            <a:ext cx="2682631" cy="887488"/>
          </a:xfrm>
        </p:spPr>
        <p:txBody>
          <a:bodyPr/>
          <a:lstStyle/>
          <a:p>
            <a:pPr algn="ctr"/>
            <a:r>
              <a:rPr lang="el" sz="2400" dirty="0">
                <a:solidFill>
                  <a:srgbClr val="FFC652"/>
                </a:solidFill>
                <a:latin typeface="Josefin Sans" pitchFamily="2" charset="0"/>
              </a:rPr>
              <a:t>Πλαισιώνετε ξανά τις έννοιες</a:t>
            </a:r>
          </a:p>
        </p:txBody>
      </p:sp>
      <p:sp>
        <p:nvSpPr>
          <p:cNvPr id="27" name="Text Placeholder 26">
            <a:extLst>
              <a:ext uri="{FF2B5EF4-FFF2-40B4-BE49-F238E27FC236}">
                <a16:creationId xmlns:a16="http://schemas.microsoft.com/office/drawing/2014/main" id="{8C6CBAD1-C6F2-2247-AF88-38BD5D736F38}"/>
              </a:ext>
            </a:extLst>
          </p:cNvPr>
          <p:cNvSpPr>
            <a:spLocks noGrp="1"/>
          </p:cNvSpPr>
          <p:nvPr>
            <p:ph type="body" sz="quarter" idx="42"/>
          </p:nvPr>
        </p:nvSpPr>
        <p:spPr>
          <a:xfrm>
            <a:off x="1039893" y="4316488"/>
            <a:ext cx="2507737" cy="1147082"/>
          </a:xfrm>
        </p:spPr>
        <p:txBody>
          <a:bodyPr>
            <a:normAutofit fontScale="62500" lnSpcReduction="20000"/>
          </a:bodyPr>
          <a:lstStyle/>
          <a:p>
            <a:pPr algn="ctr">
              <a:lnSpc>
                <a:spcPct val="150000"/>
              </a:lnSpc>
            </a:pPr>
            <a:r>
              <a:rPr lang="el-GR" dirty="0"/>
              <a:t>Διαδικασία όπου αναζητούμε αν υπάρχει κάποιο εμπόδιο ή </a:t>
            </a:r>
            <a:r>
              <a:rPr lang="el" dirty="0"/>
              <a:t>ανισότητα στην παροχή υγείας</a:t>
            </a:r>
          </a:p>
          <a:p>
            <a:endParaRPr lang="en-US" dirty="0"/>
          </a:p>
        </p:txBody>
      </p:sp>
      <p:sp>
        <p:nvSpPr>
          <p:cNvPr id="29" name="Text Placeholder 28">
            <a:extLst>
              <a:ext uri="{FF2B5EF4-FFF2-40B4-BE49-F238E27FC236}">
                <a16:creationId xmlns:a16="http://schemas.microsoft.com/office/drawing/2014/main" id="{DCD60479-1F6B-2B46-84D9-7DA1E2325BA1}"/>
              </a:ext>
            </a:extLst>
          </p:cNvPr>
          <p:cNvSpPr>
            <a:spLocks noGrp="1"/>
          </p:cNvSpPr>
          <p:nvPr>
            <p:ph type="body" sz="quarter" idx="43"/>
          </p:nvPr>
        </p:nvSpPr>
        <p:spPr>
          <a:xfrm>
            <a:off x="8644371" y="660001"/>
            <a:ext cx="2682631" cy="684000"/>
          </a:xfrm>
        </p:spPr>
        <p:txBody>
          <a:bodyPr/>
          <a:lstStyle/>
          <a:p>
            <a:r>
              <a:rPr lang="el" sz="2800" dirty="0">
                <a:solidFill>
                  <a:srgbClr val="FFC652"/>
                </a:solidFill>
                <a:latin typeface="Josefin Sans" pitchFamily="2" charset="0"/>
              </a:rPr>
              <a:t>Συμπαραγωγή</a:t>
            </a:r>
          </a:p>
        </p:txBody>
      </p:sp>
      <p:sp>
        <p:nvSpPr>
          <p:cNvPr id="30" name="Text Placeholder 29">
            <a:extLst>
              <a:ext uri="{FF2B5EF4-FFF2-40B4-BE49-F238E27FC236}">
                <a16:creationId xmlns:a16="http://schemas.microsoft.com/office/drawing/2014/main" id="{64CE5023-5A91-9E4E-B470-3CC086CE6CC4}"/>
              </a:ext>
            </a:extLst>
          </p:cNvPr>
          <p:cNvSpPr>
            <a:spLocks noGrp="1"/>
          </p:cNvSpPr>
          <p:nvPr>
            <p:ph type="body" sz="quarter" idx="44"/>
          </p:nvPr>
        </p:nvSpPr>
        <p:spPr>
          <a:xfrm>
            <a:off x="8644371" y="1344000"/>
            <a:ext cx="2507737" cy="1506776"/>
          </a:xfrm>
        </p:spPr>
        <p:txBody>
          <a:bodyPr>
            <a:normAutofit fontScale="85000" lnSpcReduction="20000"/>
          </a:bodyPr>
          <a:lstStyle/>
          <a:p>
            <a:pPr algn="ctr">
              <a:lnSpc>
                <a:spcPct val="150000"/>
              </a:lnSpc>
            </a:pPr>
            <a:r>
              <a:rPr lang="el" dirty="0"/>
              <a:t>Είναι η διαδικασία μέσω της οποίας θα εφαρμοστεί η προτεινόμενη λύση</a:t>
            </a:r>
          </a:p>
          <a:p>
            <a:endParaRPr lang="en-US" dirty="0"/>
          </a:p>
        </p:txBody>
      </p:sp>
      <p:sp>
        <p:nvSpPr>
          <p:cNvPr id="31" name="Text Placeholder 30">
            <a:extLst>
              <a:ext uri="{FF2B5EF4-FFF2-40B4-BE49-F238E27FC236}">
                <a16:creationId xmlns:a16="http://schemas.microsoft.com/office/drawing/2014/main" id="{D9B3C583-298E-7048-AD76-076D27E5C285}"/>
              </a:ext>
            </a:extLst>
          </p:cNvPr>
          <p:cNvSpPr>
            <a:spLocks noGrp="1"/>
          </p:cNvSpPr>
          <p:nvPr>
            <p:ph type="body" sz="quarter" idx="45"/>
          </p:nvPr>
        </p:nvSpPr>
        <p:spPr>
          <a:xfrm>
            <a:off x="8644371" y="3632488"/>
            <a:ext cx="2682631" cy="684000"/>
          </a:xfrm>
        </p:spPr>
        <p:txBody>
          <a:bodyPr/>
          <a:lstStyle/>
          <a:p>
            <a:pPr algn="ctr"/>
            <a:r>
              <a:rPr lang="el" sz="2400" dirty="0">
                <a:solidFill>
                  <a:srgbClr val="FFC000"/>
                </a:solidFill>
                <a:latin typeface="Josefin Sans" pitchFamily="2" charset="0"/>
              </a:rPr>
              <a:t>Συνδημιουργία</a:t>
            </a:r>
          </a:p>
        </p:txBody>
      </p:sp>
      <p:sp>
        <p:nvSpPr>
          <p:cNvPr id="32" name="Text Placeholder 31">
            <a:extLst>
              <a:ext uri="{FF2B5EF4-FFF2-40B4-BE49-F238E27FC236}">
                <a16:creationId xmlns:a16="http://schemas.microsoft.com/office/drawing/2014/main" id="{B07BD9DD-C3DA-6A45-8C3B-2080F03DD0AB}"/>
              </a:ext>
            </a:extLst>
          </p:cNvPr>
          <p:cNvSpPr>
            <a:spLocks noGrp="1"/>
          </p:cNvSpPr>
          <p:nvPr>
            <p:ph type="body" sz="quarter" idx="46"/>
          </p:nvPr>
        </p:nvSpPr>
        <p:spPr>
          <a:xfrm>
            <a:off x="8644371" y="4191000"/>
            <a:ext cx="2507737" cy="1323000"/>
          </a:xfrm>
        </p:spPr>
        <p:txBody>
          <a:bodyPr>
            <a:normAutofit fontScale="77500" lnSpcReduction="20000"/>
          </a:bodyPr>
          <a:lstStyle/>
          <a:p>
            <a:pPr algn="ctr">
              <a:lnSpc>
                <a:spcPct val="150000"/>
              </a:lnSpc>
            </a:pPr>
            <a:r>
              <a:rPr lang="el" dirty="0"/>
              <a:t>Είναι η διαδικασία μέσω της οποίας οι άνθρωποι κάνουν όλα τα παραπάνω</a:t>
            </a:r>
          </a:p>
          <a:p>
            <a:endParaRPr lang="en-US" dirty="0"/>
          </a:p>
        </p:txBody>
      </p:sp>
    </p:spTree>
    <p:extLst>
      <p:ext uri="{BB962C8B-B14F-4D97-AF65-F5344CB8AC3E}">
        <p14:creationId xmlns:p14="http://schemas.microsoft.com/office/powerpoint/2010/main" val="2238064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tile tx="0" ty="0" sx="100000" sy="100000" flip="none" algn="tl"/>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723753" y="839649"/>
            <a:ext cx="5379114" cy="4155397"/>
          </a:xfrm>
        </p:spPr>
        <p:txBody>
          <a:bodyPr/>
          <a:lstStyle/>
          <a:p>
            <a:pPr algn="ctr">
              <a:lnSpc>
                <a:spcPct val="150000"/>
              </a:lnSpc>
              <a:spcAft>
                <a:spcPts val="800"/>
              </a:spcAft>
            </a:pPr>
            <a:r>
              <a:rPr lang="el" sz="2400" dirty="0">
                <a:solidFill>
                  <a:srgbClr val="000000"/>
                </a:solidFill>
                <a:effectLst>
                  <a:outerShdw blurRad="38100" dist="19050" dir="2700000" algn="tl">
                    <a:schemeClr val="dk1">
                      <a:alpha val="40000"/>
                    </a:schemeClr>
                  </a:outerShdw>
                </a:effectLst>
                <a:latin typeface="Josefin Sans" pitchFamily="2" charset="0"/>
                <a:ea typeface="Calibri" panose="020F0502020204030204" pitchFamily="34" charset="0"/>
                <a:cs typeface="Amatic SC" panose="00000500000000000000" pitchFamily="2" charset="-79"/>
              </a:rPr>
              <a:t>«Η συμπαραγωγή έχει να κάνει με το συνδυασμό των αμοιβαίων δυνατοτήτων και ικανοτήτων μας, έτσι ώστε να μπορούμε να συνεργαζόμαστε μεταξύ μας σε ίση βάση για να επιτύχουμε θετικές αλλαγές».</a:t>
            </a:r>
            <a:endParaRPr lang="en-GB" sz="2400" dirty="0">
              <a:effectLst/>
              <a:latin typeface="Josefin Sans" pitchFamily="2" charset="0"/>
              <a:ea typeface="Calibri" panose="020F0502020204030204" pitchFamily="34" charset="0"/>
              <a:cs typeface="Amatic SC" panose="00000500000000000000" pitchFamily="2" charset="-79"/>
            </a:endParaRPr>
          </a:p>
          <a:p>
            <a:pPr algn="ctr">
              <a:spcAft>
                <a:spcPts val="800"/>
              </a:spcAft>
            </a:pPr>
            <a:r>
              <a:rPr lang="el" sz="1200" dirty="0">
                <a:effectLst/>
                <a:latin typeface="Josefin Sans" pitchFamily="2" charset="0"/>
                <a:ea typeface="Calibri" panose="020F0502020204030204" pitchFamily="34" charset="0"/>
                <a:cs typeface="Times New Roman" panose="02020603050405020304" pitchFamily="18" charset="0"/>
              </a:rPr>
              <a:t> </a:t>
            </a:r>
            <a:endParaRPr lang="en-US" sz="1800" dirty="0">
              <a:latin typeface="Josefin Sans" pitchFamily="2" charset="0"/>
            </a:endParaRPr>
          </a:p>
        </p:txBody>
      </p:sp>
      <p:sp>
        <p:nvSpPr>
          <p:cNvPr id="2" name="Text Placeholder 1">
            <a:extLst>
              <a:ext uri="{FF2B5EF4-FFF2-40B4-BE49-F238E27FC236}">
                <a16:creationId xmlns:a16="http://schemas.microsoft.com/office/drawing/2014/main" id="{2065D9A2-E6DF-4141-B432-B4E7BEBCDC05}"/>
              </a:ext>
            </a:extLst>
          </p:cNvPr>
          <p:cNvSpPr>
            <a:spLocks noGrp="1"/>
          </p:cNvSpPr>
          <p:nvPr>
            <p:ph type="body" sz="quarter" idx="18"/>
          </p:nvPr>
        </p:nvSpPr>
        <p:spPr>
          <a:xfrm>
            <a:off x="831273" y="4995046"/>
            <a:ext cx="7360129" cy="684000"/>
          </a:xfrm>
        </p:spPr>
        <p:txBody>
          <a:bodyPr/>
          <a:lstStyle/>
          <a:p>
            <a:endPar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endParaRPr>
          </a:p>
          <a:p>
            <a:endParaRPr lang="en-GB" sz="1800" u="sng"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endParaRPr>
          </a:p>
          <a:p>
            <a:r>
              <a:rPr lang="el"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http://www.coproductionscotland.org.uk/about/what-is-co-production/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10900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l" sz="4400" dirty="0">
                <a:latin typeface="Josefin Sans" pitchFamily="2" charset="0"/>
              </a:rPr>
              <a:t>Συν-σχεδιασμός &amp; Συμπαραγωγή</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0" y="1508065"/>
            <a:ext cx="10783997" cy="4782565"/>
          </a:xfrm>
        </p:spPr>
        <p:txBody>
          <a:bodyPr numCol="2">
            <a:normAutofit fontScale="85000" lnSpcReduction="20000"/>
          </a:bodyPr>
          <a:lstStyle/>
          <a:p>
            <a:pPr>
              <a:lnSpc>
                <a:spcPct val="170000"/>
              </a:lnSpc>
              <a:spcAft>
                <a:spcPts val="800"/>
              </a:spcAft>
            </a:pPr>
            <a:r>
              <a:rPr lang="el" sz="1900" dirty="0">
                <a:effectLst/>
                <a:latin typeface="Josefin Sans" pitchFamily="2" charset="0"/>
                <a:ea typeface="Times New Roman" panose="02020603050405020304" pitchFamily="18" charset="0"/>
                <a:cs typeface="Calibri" panose="020F0502020204030204" pitchFamily="34" charset="0"/>
              </a:rPr>
              <a:t>Οι επαγγελματίες υγείας και φροντίδας που εργάζονται στο Ηνωμένο Βασίλειο και την Ιρλανδία θα είναι εξοικειωμένοι με τους διάφορους Οδηγούς Συμπαραγωγής του Υπουργείου Υγείας που περιγράφονται αναλυτικά ως εξής:</a:t>
            </a:r>
            <a:endParaRPr lang="en-GB" sz="1900" dirty="0">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l" sz="1900" u="sng" dirty="0">
                <a:solidFill>
                  <a:srgbClr val="FF0000"/>
                </a:solidFill>
                <a:effectLst/>
                <a:latin typeface="Josefin Sans" pitchFamily="2"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https://www.health-ni.gov.uk/publications/co-production-guide-northern-ireland-connecting-and-realising-value-through-people</a:t>
            </a:r>
            <a:endParaRPr lang="en-GB" sz="1900"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l" sz="1900" u="sng" dirty="0">
                <a:solidFill>
                  <a:schemeClr val="tx1"/>
                </a:solidFill>
                <a:effectLst/>
                <a:latin typeface="Josefin Sans" pitchFamily="2"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https://www.govint.org/fileadmin/user_upload/publications/Co-Production_of_Health_and_Wellbeing_in_Scotland </a:t>
            </a:r>
            <a:r>
              <a:rPr lang="el" sz="1900" u="sng" dirty="0">
                <a:solidFill>
                  <a:schemeClr val="tx1"/>
                </a:solidFill>
                <a:effectLst/>
                <a:latin typeface="Josefin Sans" pitchFamily="2"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.pdf</a:t>
            </a:r>
            <a:r>
              <a:rPr lang="el" sz="1900" dirty="0">
                <a:solidFill>
                  <a:schemeClr val="tx1"/>
                </a:solidFill>
                <a:effectLst/>
                <a:latin typeface="Josefin Sans" pitchFamily="2" charset="0"/>
                <a:ea typeface="Times New Roman" panose="02020603050405020304" pitchFamily="18" charset="0"/>
                <a:cs typeface="Calibri" panose="020F0502020204030204" pitchFamily="34" charset="0"/>
              </a:rPr>
              <a:t> </a:t>
            </a:r>
            <a:endParaRPr lang="en-GB" sz="1900" u="sng" dirty="0">
              <a:solidFill>
                <a:srgbClr val="F33B48"/>
              </a:solidFill>
              <a:effectLst/>
              <a:latin typeface="Josefin Sans" pitchFamily="2"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marL="342900" indent="-342900">
              <a:lnSpc>
                <a:spcPct val="170000"/>
              </a:lnSpc>
              <a:spcAft>
                <a:spcPts val="800"/>
              </a:spcAft>
              <a:buFont typeface="Courier New" panose="02070309020205020404" pitchFamily="49" charset="0"/>
              <a:buChar char="o"/>
            </a:pPr>
            <a:r>
              <a:rPr lang="el" sz="1900" u="sng" dirty="0">
                <a:solidFill>
                  <a:srgbClr val="FF0000"/>
                </a:solidFill>
                <a:effectLst/>
                <a:latin typeface="Josefin Sans" pitchFamily="2"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https://www.england.nhs.uk/get-involved/resources/co-production-resources/</a:t>
            </a:r>
            <a:r>
              <a:rPr lang="el" sz="1900" dirty="0">
                <a:solidFill>
                  <a:srgbClr val="FF0000"/>
                </a:solidFill>
                <a:effectLst/>
                <a:latin typeface="Josefin Sans" pitchFamily="2" charset="0"/>
                <a:ea typeface="Times New Roman" panose="02020603050405020304" pitchFamily="18" charset="0"/>
                <a:cs typeface="Calibri" panose="020F0502020204030204" pitchFamily="34" charset="0"/>
              </a:rPr>
              <a:t> </a:t>
            </a:r>
            <a:endParaRPr lang="en-GB" sz="1900"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l" sz="1900" u="sng" dirty="0">
                <a:solidFill>
                  <a:schemeClr val="tx1"/>
                </a:solidFill>
                <a:effectLst/>
                <a:latin typeface="Josefin Sans" pitchFamily="2"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http://www.1000livesplus.wales.nhs.uk/sitesplus/documents/1011/T4I%20%288%29%20Co-production.pdf</a:t>
            </a:r>
            <a:endParaRPr lang="en-GB" sz="1900" dirty="0">
              <a:solidFill>
                <a:schemeClr val="tx1"/>
              </a:solidFill>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l" sz="1900" u="sng" dirty="0">
                <a:solidFill>
                  <a:srgbClr val="FF0000"/>
                </a:solidFill>
                <a:effectLst/>
                <a:latin typeface="Josefin Sans" pitchFamily="2"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https://www.hse.ie/eng/services/list/4/mental-health-services/advancingrecoveryireland/national-framework-for-recovery-in-mental-health/co-production-in-practice-guidance- έγγραφο-2018-έως-2020.pdf</a:t>
            </a:r>
            <a:r>
              <a:rPr lang="el" sz="1900" dirty="0">
                <a:solidFill>
                  <a:srgbClr val="FF0000"/>
                </a:solidFill>
                <a:effectLst/>
                <a:latin typeface="Josefin Sans" pitchFamily="2" charset="0"/>
                <a:ea typeface="Times New Roman" panose="02020603050405020304" pitchFamily="18" charset="0"/>
                <a:cs typeface="Calibri" panose="020F0502020204030204" pitchFamily="34" charset="0"/>
              </a:rPr>
              <a:t> </a:t>
            </a:r>
            <a:endParaRPr lang="en-GB" sz="1900" dirty="0">
              <a:solidFill>
                <a:srgbClr val="FF0000"/>
              </a:solidFill>
              <a:effectLst/>
              <a:latin typeface="Josefin Sans" pitchFamily="2" charset="0"/>
              <a:ea typeface="Calibri" panose="020F0502020204030204" pitchFamily="34" charset="0"/>
              <a:cs typeface="Times New Roman" panose="02020603050405020304" pitchFamily="18" charset="0"/>
            </a:endParaRPr>
          </a:p>
          <a:p>
            <a:endParaRPr lang="en-GB" dirty="0">
              <a:latin typeface="Josefin Sans" pitchFamily="2" charset="0"/>
            </a:endParaRPr>
          </a:p>
        </p:txBody>
      </p:sp>
    </p:spTree>
    <p:extLst>
      <p:ext uri="{BB962C8B-B14F-4D97-AF65-F5344CB8AC3E}">
        <p14:creationId xmlns:p14="http://schemas.microsoft.com/office/powerpoint/2010/main" val="3168669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11481"/>
            <a:ext cx="10512420" cy="777240"/>
          </a:xfrm>
        </p:spPr>
        <p:txBody>
          <a:bodyPr/>
          <a:lstStyle/>
          <a:p>
            <a:pPr algn="ctr"/>
            <a:r>
              <a:rPr lang="el" sz="4400" dirty="0">
                <a:latin typeface="Josefin Sans" pitchFamily="2" charset="0"/>
              </a:rPr>
              <a:t>Συν-σχεδιασμός &amp; Συμπαραγωγή</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395056" y="1131947"/>
            <a:ext cx="11270202" cy="5091133"/>
          </a:xfrm>
        </p:spPr>
        <p:txBody>
          <a:bodyPr numCol="2">
            <a:noAutofit/>
          </a:bodyPr>
          <a:lstStyle/>
          <a:p>
            <a:pPr>
              <a:lnSpc>
                <a:spcPct val="170000"/>
              </a:lnSpc>
              <a:spcAft>
                <a:spcPts val="800"/>
              </a:spcAft>
            </a:pPr>
            <a:r>
              <a:rPr lang="el" sz="1200" dirty="0">
                <a:effectLst/>
                <a:latin typeface="Josefin Sans" pitchFamily="2" charset="0"/>
                <a:ea typeface="Calibri" panose="020F0502020204030204" pitchFamily="34" charset="0"/>
                <a:cs typeface="Times New Roman" panose="02020603050405020304" pitchFamily="18" charset="0"/>
              </a:rPr>
              <a:t>Προηγούμενες εμπειρίες και η πανδημία του Covid 19 έχουν αποκαλύψει τη συνεχιζόμενη αποτυχία των παραδοσιακών προσεγγίσεων για την κάλυψη αυξανόμενων επιπέδων αναγκών υγείας. Συμβατικά, οι υποκείμενες αιτίες της κακής υγείας δεν αντιμετωπίζονται ολιστικά, όπως τα ζητήματα ανισότητας</a:t>
            </a:r>
            <a:r>
              <a:rPr lang="en-US" sz="1200" dirty="0">
                <a:effectLst/>
                <a:latin typeface="Josefin Sans" pitchFamily="2" charset="0"/>
                <a:ea typeface="Calibri" panose="020F0502020204030204" pitchFamily="34" charset="0"/>
                <a:cs typeface="Times New Roman" panose="02020603050405020304" pitchFamily="18" charset="0"/>
              </a:rPr>
              <a:t>, </a:t>
            </a:r>
            <a:r>
              <a:rPr lang="el" sz="1200" dirty="0">
                <a:effectLst/>
                <a:latin typeface="Josefin Sans" pitchFamily="2" charset="0"/>
                <a:ea typeface="Calibri" panose="020F0502020204030204" pitchFamily="34" charset="0"/>
                <a:cs typeface="Times New Roman" panose="02020603050405020304" pitchFamily="18" charset="0"/>
              </a:rPr>
              <a:t>της στέγασης. φτώχεια, μορφωτικό επίπεδο και </a:t>
            </a:r>
            <a:r>
              <a:rPr lang="el-GR" sz="1200" dirty="0">
                <a:latin typeface="Josefin Sans" pitchFamily="2" charset="0"/>
                <a:ea typeface="Calibri" panose="020F0502020204030204" pitchFamily="34" charset="0"/>
                <a:cs typeface="Times New Roman" panose="02020603050405020304" pitchFamily="18" charset="0"/>
              </a:rPr>
              <a:t>μειωμένες</a:t>
            </a:r>
            <a:r>
              <a:rPr lang="el" sz="1200" dirty="0">
                <a:effectLst/>
                <a:latin typeface="Josefin Sans" pitchFamily="2" charset="0"/>
                <a:ea typeface="Calibri" panose="020F0502020204030204" pitchFamily="34" charset="0"/>
                <a:cs typeface="Times New Roman" panose="02020603050405020304" pitchFamily="18" charset="0"/>
              </a:rPr>
              <a:t> ευκαιρίες. Ως </a:t>
            </a:r>
            <a:r>
              <a:rPr lang="el" sz="1200" dirty="0">
                <a:latin typeface="Josefin Sans" pitchFamily="2" charset="0"/>
                <a:ea typeface="Calibri" panose="020F0502020204030204" pitchFamily="34" charset="0"/>
                <a:cs typeface="Times New Roman" panose="02020603050405020304" pitchFamily="18" charset="0"/>
              </a:rPr>
              <a:t>αποτέλεσμα, οι </a:t>
            </a:r>
            <a:r>
              <a:rPr lang="el" sz="1200" dirty="0">
                <a:effectLst/>
                <a:latin typeface="Josefin Sans" pitchFamily="2" charset="0"/>
                <a:ea typeface="Calibri" panose="020F0502020204030204" pitchFamily="34" charset="0"/>
                <a:cs typeface="Times New Roman" panose="02020603050405020304" pitchFamily="18" charset="0"/>
              </a:rPr>
              <a:t>άνθρωποι αισθάνονται συχνά αποδυναμωμένοι και </a:t>
            </a:r>
            <a:r>
              <a:rPr lang="el" sz="1200" dirty="0">
                <a:latin typeface="Josefin Sans" pitchFamily="2" charset="0"/>
                <a:ea typeface="Calibri" panose="020F0502020204030204" pitchFamily="34" charset="0"/>
                <a:cs typeface="Times New Roman" panose="02020603050405020304" pitchFamily="18" charset="0"/>
              </a:rPr>
              <a:t>υπάρχει περιφρόνηση για τις δικές τους εμπειρίες και γνώσεις όσον αφορά την παροχή συστημάτων υγείας που παρέχονται από συμβούλια, υπηρεσίες υγείας ή εκπαίδευση.</a:t>
            </a:r>
            <a:endParaRPr lang="en-GB" sz="1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l" sz="1200" dirty="0">
                <a:effectLst/>
                <a:latin typeface="Josefin Sans" pitchFamily="2" charset="0"/>
                <a:ea typeface="Calibri" panose="020F0502020204030204" pitchFamily="34" charset="0"/>
                <a:cs typeface="Times New Roman" panose="02020603050405020304" pitchFamily="18" charset="0"/>
              </a:rPr>
              <a:t>Αυτή η ανισορροπία ισχύος πρέπει να </a:t>
            </a:r>
            <a:r>
              <a:rPr lang="el" sz="1200" dirty="0">
                <a:latin typeface="Josefin Sans" pitchFamily="2" charset="0"/>
                <a:ea typeface="Calibri" panose="020F0502020204030204" pitchFamily="34" charset="0"/>
                <a:cs typeface="Times New Roman" panose="02020603050405020304" pitchFamily="18" charset="0"/>
              </a:rPr>
              <a:t>αντιμετωπιστεί </a:t>
            </a:r>
            <a:r>
              <a:rPr lang="el" sz="1200" dirty="0">
                <a:effectLst/>
                <a:latin typeface="Josefin Sans" pitchFamily="2" charset="0"/>
                <a:ea typeface="Calibri" panose="020F0502020204030204" pitchFamily="34" charset="0"/>
                <a:cs typeface="Times New Roman" panose="02020603050405020304" pitchFamily="18" charset="0"/>
              </a:rPr>
              <a:t>ως μέρος της παγκόσμιας ανάπτυξης των Ολοκληρωμένων Συστημάτων Φροντίδας. Η συμπαραγωγή είναι ένα σημαντικό μέρος της θετικής ενσωμάτωσης αυτής της διαδικασίας, καθώς συνδυάζει τις καλύτερες δημόσιες υπηρεσίες μαζί με τις κοινότητες. </a:t>
            </a:r>
            <a:r>
              <a:rPr lang="el" sz="1200" dirty="0">
                <a:latin typeface="Josefin Sans" pitchFamily="2" charset="0"/>
                <a:ea typeface="Calibri" panose="020F0502020204030204" pitchFamily="34" charset="0"/>
                <a:cs typeface="Times New Roman" panose="02020603050405020304" pitchFamily="18" charset="0"/>
              </a:rPr>
              <a:t>Αυτή η διαδικασία επιβεβαιώνει μια νέα δέσμευση στο κοινωνικό μοντέλο της υγειονομικής περίθαλψης. </a:t>
            </a:r>
            <a:r>
              <a:rPr lang="el" sz="1200" dirty="0">
                <a:effectLst/>
                <a:latin typeface="Josefin Sans" pitchFamily="2" charset="0"/>
                <a:ea typeface="Calibri" panose="020F0502020204030204" pitchFamily="34" charset="0"/>
                <a:cs typeface="Times New Roman" panose="02020603050405020304" pitchFamily="18" charset="0"/>
              </a:rPr>
              <a:t>Στην ευθυγράμμιση των περιουσιακών στοιχείων και των δεξιοτήτων των χρηστών υπηρεσιών με την κατάλληλη κατανομή πόρων σε όλα τα επίπεδα.</a:t>
            </a:r>
            <a:endParaRPr lang="en-GB" sz="1200" u="sng" dirty="0">
              <a:solidFill>
                <a:srgbClr val="0563C1"/>
              </a:solidFill>
              <a:latin typeface="Josefin Sans" pitchFamily="2" charset="0"/>
              <a:ea typeface="Times New Roman" panose="02020603050405020304" pitchFamily="18" charset="0"/>
              <a:cs typeface="Calibri" panose="020F0502020204030204" pitchFamily="34" charset="0"/>
              <a:hlinkClick r:id="rId2"/>
            </a:endParaRPr>
          </a:p>
          <a:p>
            <a:pPr>
              <a:lnSpc>
                <a:spcPct val="160000"/>
              </a:lnSpc>
              <a:spcAft>
                <a:spcPts val="800"/>
              </a:spcAft>
            </a:pPr>
            <a:endParaRPr lang="en-GB" sz="12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2"/>
            </a:endParaRPr>
          </a:p>
          <a:p>
            <a:pPr>
              <a:lnSpc>
                <a:spcPct val="160000"/>
              </a:lnSpc>
              <a:spcAft>
                <a:spcPts val="800"/>
              </a:spcAft>
            </a:pPr>
            <a:endParaRPr lang="en-GB" sz="12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r>
              <a:rPr lang="el" sz="1200" dirty="0">
                <a:latin typeface="Josefin Sans" pitchFamily="2" charset="0"/>
                <a:ea typeface="Times New Roman" panose="02020603050405020304" pitchFamily="18" charset="0"/>
                <a:cs typeface="Calibri" panose="020F0502020204030204" pitchFamily="34" charset="0"/>
              </a:rPr>
              <a:t>Παραδείγματα και συζητήσεις σχετικά με τη συμπαραγωγή από την Κοινότητα ως εξής</a:t>
            </a:r>
            <a:endParaRPr lang="en-GB" sz="1200" dirty="0">
              <a:latin typeface="Josefin Sans" pitchFamily="2" charset="0"/>
              <a:ea typeface="Calibri" panose="020F0502020204030204" pitchFamily="34" charset="0"/>
              <a:cs typeface="Times New Roman" panose="02020603050405020304" pitchFamily="18" charset="0"/>
            </a:endParaRPr>
          </a:p>
          <a:p>
            <a:pPr>
              <a:lnSpc>
                <a:spcPct val="160000"/>
              </a:lnSpc>
              <a:spcAft>
                <a:spcPts val="800"/>
              </a:spcAft>
            </a:pPr>
            <a:r>
              <a:rPr lang="el" sz="1200" u="sng" dirty="0">
                <a:solidFill>
                  <a:srgbClr val="0563C1"/>
                </a:solidFill>
                <a:latin typeface="Josefin Sans" pitchFamily="2" charset="0"/>
                <a:ea typeface="Times New Roman" panose="02020603050405020304" pitchFamily="18" charset="0"/>
                <a:cs typeface="Calibri" panose="020F0502020204030204" pitchFamily="34" charset="0"/>
                <a:hlinkClick r:id="rId2"/>
              </a:rPr>
              <a:t>https://www.cdhn.org/sites/default/files/FACTSHEETS%2018%20Co-Production%202017.pdf</a:t>
            </a:r>
            <a:r>
              <a:rPr lang="el" sz="1200" dirty="0">
                <a:latin typeface="Josefin Sans" pitchFamily="2" charset="0"/>
                <a:ea typeface="Times New Roman" panose="02020603050405020304" pitchFamily="18" charset="0"/>
                <a:cs typeface="Calibri" panose="020F0502020204030204" pitchFamily="34" charset="0"/>
              </a:rPr>
              <a:t> </a:t>
            </a:r>
            <a:endParaRPr lang="en-GB" sz="1200" dirty="0">
              <a:latin typeface="Josefin Sans" pitchFamily="2" charset="0"/>
              <a:ea typeface="Calibri" panose="020F0502020204030204" pitchFamily="34" charset="0"/>
              <a:cs typeface="Times New Roman" panose="02020603050405020304" pitchFamily="18" charset="0"/>
            </a:endParaRPr>
          </a:p>
          <a:p>
            <a:pPr>
              <a:lnSpc>
                <a:spcPct val="160000"/>
              </a:lnSpc>
              <a:spcAft>
                <a:spcPts val="800"/>
              </a:spcAft>
            </a:pPr>
            <a:r>
              <a:rPr lang="el" sz="1200" u="sng" dirty="0">
                <a:solidFill>
                  <a:srgbClr val="0563C1"/>
                </a:solidFill>
                <a:latin typeface="Josefin Sans" pitchFamily="2" charset="0"/>
                <a:ea typeface="Times New Roman" panose="02020603050405020304" pitchFamily="18" charset="0"/>
                <a:cs typeface="Calibri" panose="020F0502020204030204" pitchFamily="34" charset="0"/>
                <a:hlinkClick r:id="rId3"/>
              </a:rPr>
              <a:t>https://www.scie.org.uk/publications/guides/guide51/what-is-coproduction/principles-of-coproduction.asp</a:t>
            </a:r>
            <a:r>
              <a:rPr lang="el" sz="1200" dirty="0">
                <a:latin typeface="Josefin Sans" pitchFamily="2" charset="0"/>
                <a:ea typeface="Times New Roman" panose="02020603050405020304" pitchFamily="18" charset="0"/>
                <a:cs typeface="Calibri" panose="020F0502020204030204" pitchFamily="34" charset="0"/>
              </a:rPr>
              <a:t> </a:t>
            </a:r>
            <a:endParaRPr lang="en-GB" sz="1200" dirty="0">
              <a:latin typeface="Josefin Sans" pitchFamily="2" charset="0"/>
              <a:ea typeface="Calibri" panose="020F0502020204030204" pitchFamily="34" charset="0"/>
              <a:cs typeface="Times New Roman" panose="02020603050405020304" pitchFamily="18" charset="0"/>
            </a:endParaRPr>
          </a:p>
          <a:p>
            <a:pPr>
              <a:lnSpc>
                <a:spcPct val="160000"/>
              </a:lnSpc>
              <a:spcAft>
                <a:spcPts val="800"/>
              </a:spcAft>
            </a:pPr>
            <a:endParaRPr lang="en-GB" sz="1200" u="sng" dirty="0">
              <a:solidFill>
                <a:srgbClr val="0563C1"/>
              </a:solidFill>
              <a:latin typeface="Josefin Sans" pitchFamily="2" charset="0"/>
              <a:ea typeface="Times New Roman" panose="02020603050405020304" pitchFamily="18" charset="0"/>
              <a:cs typeface="Calibri" panose="020F0502020204030204" pitchFamily="34" charset="0"/>
              <a:hlinkClick r:id="rId2"/>
            </a:endParaRPr>
          </a:p>
          <a:p>
            <a:pPr>
              <a:lnSpc>
                <a:spcPct val="160000"/>
              </a:lnSpc>
              <a:spcAft>
                <a:spcPts val="800"/>
              </a:spcAft>
            </a:pPr>
            <a:endParaRPr lang="en-GB" sz="12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12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12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12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4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400" dirty="0">
              <a:latin typeface="Josefin Sans" pitchFamily="2" charset="0"/>
              <a:ea typeface="Times New Roman" panose="02020603050405020304" pitchFamily="18" charset="0"/>
              <a:cs typeface="Calibri" panose="020F0502020204030204" pitchFamily="34" charset="0"/>
            </a:endParaRPr>
          </a:p>
          <a:p>
            <a:endParaRPr lang="en-GB" sz="500" dirty="0">
              <a:latin typeface="Josefin Sans" pitchFamily="2" charset="0"/>
            </a:endParaRPr>
          </a:p>
        </p:txBody>
      </p:sp>
      <p:pic>
        <p:nvPicPr>
          <p:cNvPr id="5" name="Picture 4">
            <a:extLst>
              <a:ext uri="{FF2B5EF4-FFF2-40B4-BE49-F238E27FC236}">
                <a16:creationId xmlns:a16="http://schemas.microsoft.com/office/drawing/2014/main" id="{865F4496-907C-8A1A-5CE2-84533B2ED4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57160" y="3870960"/>
            <a:ext cx="1651049" cy="1866212"/>
          </a:xfrm>
          <a:prstGeom prst="rect">
            <a:avLst/>
          </a:prstGeom>
          <a:noFill/>
          <a:ln>
            <a:noFill/>
          </a:ln>
        </p:spPr>
      </p:pic>
    </p:spTree>
    <p:extLst>
      <p:ext uri="{BB962C8B-B14F-4D97-AF65-F5344CB8AC3E}">
        <p14:creationId xmlns:p14="http://schemas.microsoft.com/office/powerpoint/2010/main" val="1591521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3065255" y="539476"/>
            <a:ext cx="7506332" cy="729873"/>
          </a:xfrm>
        </p:spPr>
        <p:txBody>
          <a:bodyPr/>
          <a:lstStyle/>
          <a:p>
            <a:r>
              <a:rPr lang="el" sz="3200" dirty="0">
                <a:latin typeface="Josefin Sans" pitchFamily="2" charset="0"/>
              </a:rPr>
              <a:t>Ισότητα &amp; Πραγματικότητα</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355107" y="1411392"/>
            <a:ext cx="11026065" cy="5108023"/>
          </a:xfrm>
        </p:spPr>
        <p:txBody>
          <a:bodyPr numCol="2">
            <a:normAutofit/>
          </a:bodyPr>
          <a:lstStyle/>
          <a:p>
            <a:pPr>
              <a:lnSpc>
                <a:spcPct val="150000"/>
              </a:lnSpc>
              <a:spcAft>
                <a:spcPts val="800"/>
              </a:spcAft>
            </a:pPr>
            <a:r>
              <a:rPr lang="el" sz="1400" dirty="0">
                <a:effectLst/>
                <a:latin typeface="Josefin Sans" pitchFamily="2" charset="0"/>
                <a:ea typeface="Times New Roman" panose="02020603050405020304" pitchFamily="18" charset="0"/>
                <a:cs typeface="Calibri" panose="020F0502020204030204" pitchFamily="34" charset="0"/>
              </a:rPr>
              <a:t>Για να συζητήσουμε για τη συμπαραγωγή είναι απαραίτητο να απευθυνθούμε στον ελέφαντα στο δωμάτιο-ισότητα. </a:t>
            </a:r>
            <a:r>
              <a:rPr lang="el" sz="1400" dirty="0">
                <a:latin typeface="Josefin Sans" pitchFamily="2" charset="0"/>
                <a:ea typeface="Times New Roman" panose="02020603050405020304" pitchFamily="18" charset="0"/>
                <a:cs typeface="Calibri" panose="020F0502020204030204" pitchFamily="34" charset="0"/>
              </a:rPr>
              <a:t>Η έρευνα έχει δείξει ότι ο Covid </a:t>
            </a:r>
            <a:r>
              <a:rPr lang="el" sz="1400" dirty="0">
                <a:effectLst/>
                <a:latin typeface="Josefin Sans" pitchFamily="2" charset="0"/>
                <a:ea typeface="Times New Roman" panose="02020603050405020304" pitchFamily="18" charset="0"/>
                <a:cs typeface="Calibri" panose="020F0502020204030204" pitchFamily="34" charset="0"/>
              </a:rPr>
              <a:t>19 έχει </a:t>
            </a:r>
            <a:r>
              <a:rPr lang="el" sz="1400" dirty="0">
                <a:latin typeface="Josefin Sans" pitchFamily="2" charset="0"/>
                <a:ea typeface="Times New Roman" panose="02020603050405020304" pitchFamily="18" charset="0"/>
                <a:cs typeface="Calibri" panose="020F0502020204030204" pitchFamily="34" charset="0"/>
              </a:rPr>
              <a:t>επηρεάσει πιο σοβαρά τα πιο </a:t>
            </a:r>
            <a:r>
              <a:rPr lang="el" sz="1400" dirty="0">
                <a:effectLst/>
                <a:latin typeface="Josefin Sans" pitchFamily="2" charset="0"/>
                <a:ea typeface="Times New Roman" panose="02020603050405020304" pitchFamily="18" charset="0"/>
                <a:cs typeface="Calibri" panose="020F0502020204030204" pitchFamily="34" charset="0"/>
              </a:rPr>
              <a:t>ευάλωτα μέλη των κοινοτήτων μας. Δεν υπάρχει κλινικός ορισμός του τι συνιστά μια ευάλωτη ομάδα, οι ακόλουθες κατηγορίες περιγράφουν ένα ευρύ πλαίσιο ταξινόμησης:</a:t>
            </a:r>
            <a:endParaRPr lang="en-GB" sz="14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l" sz="1400" dirty="0">
                <a:effectLst/>
                <a:latin typeface="Josefin Sans" pitchFamily="2" charset="0"/>
                <a:ea typeface="Times New Roman" panose="02020603050405020304" pitchFamily="18" charset="0"/>
                <a:cs typeface="Calibri" panose="020F0502020204030204" pitchFamily="34" charset="0"/>
              </a:rPr>
              <a:t>Οικονομική συγκυρία</a:t>
            </a:r>
            <a:endParaRPr lang="en-GB" sz="14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l" sz="1400" dirty="0">
                <a:effectLst/>
                <a:latin typeface="Josefin Sans" pitchFamily="2" charset="0"/>
                <a:ea typeface="Times New Roman" panose="02020603050405020304" pitchFamily="18" charset="0"/>
                <a:cs typeface="Calibri" panose="020F0502020204030204" pitchFamily="34" charset="0"/>
              </a:rPr>
              <a:t>Τόπος κατοικίας</a:t>
            </a:r>
            <a:endParaRPr lang="en-GB" sz="14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l" sz="1400" dirty="0">
                <a:effectLst/>
                <a:latin typeface="Josefin Sans" pitchFamily="2" charset="0"/>
                <a:ea typeface="Times New Roman" panose="02020603050405020304" pitchFamily="18" charset="0"/>
                <a:cs typeface="Calibri" panose="020F0502020204030204" pitchFamily="34" charset="0"/>
              </a:rPr>
              <a:t>Πολιτιστικό υπόβαθρο/ εθνικότητα/ ιστορία</a:t>
            </a:r>
            <a:endParaRPr lang="en-GB" sz="14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l" sz="1400" dirty="0">
                <a:effectLst/>
                <a:latin typeface="Josefin Sans" pitchFamily="2" charset="0"/>
                <a:ea typeface="Times New Roman" panose="02020603050405020304" pitchFamily="18" charset="0"/>
                <a:cs typeface="Calibri" panose="020F0502020204030204" pitchFamily="34" charset="0"/>
              </a:rPr>
              <a:t>Ηλικία</a:t>
            </a:r>
            <a:endParaRPr lang="en-GB" sz="14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l" sz="1400" dirty="0">
                <a:effectLst/>
                <a:latin typeface="Josefin Sans" pitchFamily="2" charset="0"/>
                <a:ea typeface="Times New Roman" panose="02020603050405020304" pitchFamily="18" charset="0"/>
                <a:cs typeface="Calibri" panose="020F0502020204030204" pitchFamily="34" charset="0"/>
              </a:rPr>
              <a:t>Συνθήκες υγείας- καταληκτικές καταστάσεις</a:t>
            </a:r>
            <a:r>
              <a:rPr lang="en-US" sz="1400" dirty="0">
                <a:effectLst/>
                <a:latin typeface="Josefin Sans" pitchFamily="2" charset="0"/>
                <a:ea typeface="Times New Roman" panose="02020603050405020304" pitchFamily="18" charset="0"/>
                <a:cs typeface="Calibri" panose="020F0502020204030204" pitchFamily="34" charset="0"/>
              </a:rPr>
              <a:t>,</a:t>
            </a:r>
            <a:r>
              <a:rPr lang="el" sz="1400" dirty="0">
                <a:effectLst/>
                <a:latin typeface="Josefin Sans" pitchFamily="2" charset="0"/>
                <a:ea typeface="Times New Roman" panose="02020603050405020304" pitchFamily="18" charset="0"/>
                <a:cs typeface="Calibri" panose="020F0502020204030204" pitchFamily="34" charset="0"/>
              </a:rPr>
              <a:t> ψυχική ασθένεια καθώς και λειτουργική κατάσταση και αναπηρία</a:t>
            </a:r>
            <a:endParaRPr lang="en-GB" sz="1400" dirty="0">
              <a:effectLst/>
              <a:latin typeface="Josefin Sans" pitchFamily="2" charset="0"/>
              <a:ea typeface="Calibri" panose="020F0502020204030204" pitchFamily="34" charset="0"/>
              <a:cs typeface="Times New Roman" panose="02020603050405020304" pitchFamily="18" charset="0"/>
            </a:endParaRPr>
          </a:p>
          <a:p>
            <a:pPr marL="228600">
              <a:lnSpc>
                <a:spcPct val="150000"/>
              </a:lnSpc>
              <a:spcAft>
                <a:spcPts val="800"/>
              </a:spcAft>
            </a:pPr>
            <a:r>
              <a:rPr lang="el" sz="14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2"/>
              </a:rPr>
              <a:t>https://journals.sagepub.com/doi/abs/10.1177/0009922820973018?journalCode=cpja</a:t>
            </a:r>
            <a:r>
              <a:rPr lang="el" sz="1400" dirty="0">
                <a:effectLst/>
                <a:latin typeface="Josefin Sans" pitchFamily="2" charset="0"/>
                <a:ea typeface="Times New Roman" panose="02020603050405020304" pitchFamily="18" charset="0"/>
                <a:cs typeface="Calibri" panose="020F0502020204030204" pitchFamily="34" charset="0"/>
              </a:rPr>
              <a:t> </a:t>
            </a:r>
            <a:endParaRPr lang="en-GB" sz="1400" dirty="0">
              <a:effectLst/>
              <a:latin typeface="Josefin Sans" pitchFamily="2" charset="0"/>
              <a:ea typeface="Calibri" panose="020F0502020204030204" pitchFamily="34" charset="0"/>
              <a:cs typeface="Times New Roman" panose="02020603050405020304" pitchFamily="18" charset="0"/>
            </a:endParaRPr>
          </a:p>
          <a:p>
            <a:pPr algn="just">
              <a:lnSpc>
                <a:spcPct val="150000"/>
              </a:lnSpc>
            </a:pPr>
            <a:r>
              <a:rPr lang="el" sz="1400" dirty="0">
                <a:effectLst/>
                <a:latin typeface="Josefin Sans" pitchFamily="2" charset="0"/>
                <a:ea typeface="Times New Roman" panose="02020603050405020304" pitchFamily="18" charset="0"/>
              </a:rPr>
              <a:t>Τα ζητήματα σχετικά με την ισότητα όσον αφορά την πρόσβαση σε υπηρεσίες ή πόρους, υποστηρίζονται από την ικανότητα του ατόμου να επιδιώκει την υποστήριξη που χρειάζεται και ότι τα άτομα με περιορισμένο αλφαβητισμό υγείας συχνά δεν μπορούν να έχουν πρόσβαση στις πληροφορίες που χρειάζονται. Αυτή η αδυναμία πρόσβασης σε υπηρεσίες ανοίγει τη συζήτηση για την ισότητα v's equity.</a:t>
            </a:r>
          </a:p>
          <a:p>
            <a:pPr algn="just">
              <a:lnSpc>
                <a:spcPct val="150000"/>
              </a:lnSpc>
            </a:pPr>
            <a:endParaRPr lang="en-GB" sz="1400" dirty="0">
              <a:latin typeface="Josefin Sans" pitchFamily="2" charset="0"/>
            </a:endParaRPr>
          </a:p>
          <a:p>
            <a:pPr algn="just">
              <a:lnSpc>
                <a:spcPct val="150000"/>
              </a:lnSpc>
            </a:pPr>
            <a:r>
              <a:rPr lang="el" sz="1400" dirty="0">
                <a:latin typeface="Josefin Sans" pitchFamily="2" charset="0"/>
              </a:rPr>
              <a:t>                           </a:t>
            </a:r>
          </a:p>
        </p:txBody>
      </p:sp>
      <p:pic>
        <p:nvPicPr>
          <p:cNvPr id="6" name="Picture 5" descr="Golden Scales Of Justice Flat Icon Royalty Free SVG, Cliparts, Vectors, And  Stock Illustration. Image 42419445.">
            <a:extLst>
              <a:ext uri="{FF2B5EF4-FFF2-40B4-BE49-F238E27FC236}">
                <a16:creationId xmlns:a16="http://schemas.microsoft.com/office/drawing/2014/main" id="{75BD1775-2BAD-A098-069F-FA6BEBCEBA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4719" y="4282440"/>
            <a:ext cx="2032285" cy="1894041"/>
          </a:xfrm>
          <a:prstGeom prst="rect">
            <a:avLst/>
          </a:prstGeom>
          <a:noFill/>
          <a:ln>
            <a:noFill/>
          </a:ln>
        </p:spPr>
      </p:pic>
    </p:spTree>
    <p:extLst>
      <p:ext uri="{BB962C8B-B14F-4D97-AF65-F5344CB8AC3E}">
        <p14:creationId xmlns:p14="http://schemas.microsoft.com/office/powerpoint/2010/main" val="3948671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l" dirty="0">
                <a:latin typeface="Josefin Sans" pitchFamily="2" charset="0"/>
              </a:rPr>
              <a:t>Ισότητα</a:t>
            </a:r>
            <a:r>
              <a:rPr lang="en-US" dirty="0">
                <a:latin typeface="Josefin Sans" pitchFamily="2" charset="0"/>
              </a:rPr>
              <a:t> </a:t>
            </a:r>
            <a:r>
              <a:rPr lang="el" dirty="0">
                <a:latin typeface="Josefin Sans" pitchFamily="2" charset="0"/>
              </a:rPr>
              <a:t>και Πραγματικότητα </a:t>
            </a:r>
            <a:r>
              <a:rPr lang="el" sz="1200" u="sng" dirty="0">
                <a:solidFill>
                  <a:srgbClr val="0563C1"/>
                </a:solidFill>
                <a:effectLst/>
                <a:latin typeface="Josefin Sans" pitchFamily="2" charset="0"/>
                <a:ea typeface="Times New Roman" panose="02020603050405020304" pitchFamily="18" charset="0"/>
                <a:cs typeface="Amatic SC" panose="00000500000000000000" pitchFamily="2" charset="-79"/>
                <a:hlinkClick r:id="rId2"/>
              </a:rPr>
              <a:t>https://interactioninstitute.org/equality-equality-cartoon-gallery </a:t>
            </a:r>
            <a:r>
              <a:rPr lang="el" sz="1800" u="sng" dirty="0">
                <a:solidFill>
                  <a:srgbClr val="0563C1"/>
                </a:solidFill>
                <a:effectLst/>
                <a:latin typeface="Josefin Sans" pitchFamily="2" charset="0"/>
                <a:ea typeface="Times New Roman" panose="02020603050405020304" pitchFamily="18" charset="0"/>
                <a:cs typeface="Amatic SC" panose="00000500000000000000" pitchFamily="2" charset="-79"/>
                <a:hlinkClick r:id="rId2"/>
              </a:rPr>
              <a:t>/</a:t>
            </a:r>
            <a:r>
              <a:rPr lang="el" sz="1800" dirty="0">
                <a:effectLst/>
                <a:latin typeface="Josefin Sans" pitchFamily="2" charset="0"/>
                <a:ea typeface="Times New Roman" panose="02020603050405020304" pitchFamily="18" charset="0"/>
                <a:cs typeface="Amatic SC" panose="00000500000000000000" pitchFamily="2" charset="-79"/>
              </a:rPr>
              <a:t> </a:t>
            </a:r>
            <a:endParaRPr lang="en-GB" sz="1800" dirty="0">
              <a:effectLst/>
              <a:latin typeface="Josefin Sans" pitchFamily="2" charset="0"/>
              <a:ea typeface="Calibri" panose="020F0502020204030204" pitchFamily="34" charset="0"/>
              <a:cs typeface="Amatic SC" panose="00000500000000000000" pitchFamily="2" charset="-79"/>
            </a:endParaRPr>
          </a:p>
          <a:p>
            <a:endParaRPr lang="en-US" dirty="0">
              <a:latin typeface="Josefin Sans" pitchFamily="2" charset="0"/>
            </a:endParaRP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p:txBody>
          <a:bodyPr numCol="3">
            <a:normAutofit/>
          </a:bodyPr>
          <a:lstStyle/>
          <a:p>
            <a:pPr>
              <a:lnSpc>
                <a:spcPct val="100000"/>
              </a:lnSpc>
              <a:spcAft>
                <a:spcPts val="800"/>
              </a:spcAft>
            </a:pPr>
            <a:r>
              <a:rPr lang="el" sz="1800" dirty="0">
                <a:effectLst/>
                <a:latin typeface="Calibri" panose="020F0502020204030204" pitchFamily="34" charset="0"/>
                <a:ea typeface="Times New Roman" panose="02020603050405020304" pitchFamily="18" charset="0"/>
                <a:cs typeface="Calibri" panose="020F0502020204030204" pitchFamily="34" charset="0"/>
              </a:rPr>
              <a:t>Ισότητα – Η υπόθεση είναι ότι όλοι επωφελούνται από τις ίδιες ενισχύσεις, αυτό θεωρείται ίση μεταχείριση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Diagram&#10;&#10;Description automatically generated">
            <a:extLst>
              <a:ext uri="{FF2B5EF4-FFF2-40B4-BE49-F238E27FC236}">
                <a16:creationId xmlns:a16="http://schemas.microsoft.com/office/drawing/2014/main" id="{BF5668DA-B8EE-4A0B-A2DD-7578468197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61" y="1468228"/>
            <a:ext cx="10512420" cy="4811626"/>
          </a:xfrm>
          <a:prstGeom prst="rect">
            <a:avLst/>
          </a:prstGeom>
          <a:noFill/>
          <a:ln>
            <a:noFill/>
          </a:ln>
        </p:spPr>
      </p:pic>
    </p:spTree>
    <p:extLst>
      <p:ext uri="{BB962C8B-B14F-4D97-AF65-F5344CB8AC3E}">
        <p14:creationId xmlns:p14="http://schemas.microsoft.com/office/powerpoint/2010/main" val="116076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31470" y="1411392"/>
            <a:ext cx="11235689" cy="5115137"/>
          </a:xfrm>
        </p:spPr>
        <p:txBody>
          <a:bodyPr numCol="3"/>
          <a:lstStyle/>
          <a:p>
            <a:pPr marL="457200" lvl="1" indent="0" eaLnBrk="1" fontAlgn="auto" hangingPunct="1">
              <a:lnSpc>
                <a:spcPct val="150000"/>
              </a:lnSpc>
              <a:spcBef>
                <a:spcPts val="0"/>
              </a:spcBef>
              <a:spcAft>
                <a:spcPts val="0"/>
              </a:spcAft>
              <a:buNone/>
              <a:defRPr/>
            </a:pPr>
            <a:r>
              <a:rPr lang="el" sz="1500" dirty="0">
                <a:solidFill>
                  <a:srgbClr val="141414"/>
                </a:solidFill>
                <a:effectLst/>
                <a:latin typeface="Josefin Sans" pitchFamily="2" charset="0"/>
                <a:ea typeface="Times New Roman" panose="02020603050405020304" pitchFamily="18" charset="0"/>
              </a:rPr>
              <a:t>Αυτή η εισαγωγή θέτει το σκηνικό</a:t>
            </a:r>
          </a:p>
          <a:p>
            <a:pPr marL="457200" lvl="1" indent="0" eaLnBrk="1" fontAlgn="auto" hangingPunct="1">
              <a:lnSpc>
                <a:spcPct val="150000"/>
              </a:lnSpc>
              <a:spcBef>
                <a:spcPts val="0"/>
              </a:spcBef>
              <a:spcAft>
                <a:spcPts val="0"/>
              </a:spcAft>
              <a:buNone/>
              <a:defRPr/>
            </a:pPr>
            <a:r>
              <a:rPr lang="el-GR" sz="1500" dirty="0">
                <a:solidFill>
                  <a:srgbClr val="141414"/>
                </a:solidFill>
                <a:latin typeface="Josefin Sans" pitchFamily="2" charset="0"/>
                <a:ea typeface="Times New Roman" panose="02020603050405020304" pitchFamily="18" charset="0"/>
              </a:rPr>
              <a:t>κ</a:t>
            </a:r>
            <a:r>
              <a:rPr lang="el" sz="1500" dirty="0">
                <a:solidFill>
                  <a:srgbClr val="141414"/>
                </a:solidFill>
                <a:effectLst/>
                <a:latin typeface="Josefin Sans" pitchFamily="2" charset="0"/>
                <a:ea typeface="Times New Roman" panose="02020603050405020304" pitchFamily="18" charset="0"/>
              </a:rPr>
              <a:t>ατά το οποίο αναπτύσσονται οι έννοιες της κοινωνικής συνταγογράφησης και τοποθετεί αυτό το μοντέλο εργασίας σταθερά στις παγκόσμιες αλλαγές που συμβαίνουν </a:t>
            </a:r>
            <a:r>
              <a:rPr lang="el" sz="1500" dirty="0">
                <a:solidFill>
                  <a:srgbClr val="141414"/>
                </a:solidFill>
                <a:latin typeface="Josefin Sans" pitchFamily="2" charset="0"/>
                <a:ea typeface="Times New Roman" panose="02020603050405020304" pitchFamily="18" charset="0"/>
              </a:rPr>
              <a:t>σε όλους τους τομείς της </a:t>
            </a:r>
            <a:r>
              <a:rPr lang="el" sz="1500" dirty="0">
                <a:solidFill>
                  <a:srgbClr val="141414"/>
                </a:solidFill>
                <a:effectLst/>
                <a:latin typeface="Josefin Sans" pitchFamily="2" charset="0"/>
                <a:ea typeface="Times New Roman" panose="02020603050405020304" pitchFamily="18" charset="0"/>
              </a:rPr>
              <a:t>παροχής υγειονομικής περίθαλψης. Πολλοί από εσάς μπορεί να γνωρίζετε ήδη την «Κοινωνική Συνταγογράφηση» στον τρέχοντα ρόλο σας. Εάν συμμετέχετε σε κοινοτικές και εθελοντικές οργανώσεις, καθώς και σε ΜΚΟ και άλλες κοινωνικές επιχειρήσεις, αυτή είναι μια ολιστική προσέγγιση </a:t>
            </a:r>
            <a:r>
              <a:rPr lang="el" sz="1500" dirty="0">
                <a:solidFill>
                  <a:srgbClr val="141414"/>
                </a:solidFill>
                <a:latin typeface="Josefin Sans" pitchFamily="2" charset="0"/>
                <a:ea typeface="Times New Roman" panose="02020603050405020304" pitchFamily="18" charset="0"/>
              </a:rPr>
              <a:t>που </a:t>
            </a:r>
            <a:r>
              <a:rPr lang="el" sz="1500" dirty="0">
                <a:solidFill>
                  <a:srgbClr val="141414"/>
                </a:solidFill>
                <a:effectLst/>
                <a:latin typeface="Josefin Sans" pitchFamily="2" charset="0"/>
                <a:ea typeface="Times New Roman" panose="02020603050405020304" pitchFamily="18" charset="0"/>
              </a:rPr>
              <a:t>λειτουργεί εδώ και πολλά χρόνια.</a:t>
            </a:r>
          </a:p>
          <a:p>
            <a:pPr marL="457200" lvl="1" indent="0" eaLnBrk="1" fontAlgn="auto" hangingPunct="1">
              <a:lnSpc>
                <a:spcPct val="150000"/>
              </a:lnSpc>
              <a:spcBef>
                <a:spcPts val="0"/>
              </a:spcBef>
              <a:spcAft>
                <a:spcPts val="0"/>
              </a:spcAft>
              <a:buNone/>
              <a:defRPr/>
            </a:pPr>
            <a:r>
              <a:rPr lang="el" sz="1500" dirty="0">
                <a:solidFill>
                  <a:srgbClr val="141414"/>
                </a:solidFill>
                <a:effectLst/>
                <a:latin typeface="Josefin Sans" pitchFamily="2" charset="0"/>
                <a:ea typeface="Times New Roman" panose="02020603050405020304" pitchFamily="18" charset="0"/>
              </a:rPr>
              <a:t>Ωστόσο, μόνο από τότε που ο όρος έγινε «κοινή γλώσσα» τα τελευταία 20 χρόνια χρησιμοποιείται για να περιγράψει την πρακτική </a:t>
            </a:r>
            <a:r>
              <a:rPr lang="el" sz="1500" dirty="0">
                <a:solidFill>
                  <a:srgbClr val="141414"/>
                </a:solidFill>
                <a:latin typeface="Josefin Sans" pitchFamily="2" charset="0"/>
                <a:ea typeface="Times New Roman" panose="02020603050405020304" pitchFamily="18" charset="0"/>
              </a:rPr>
              <a:t>που παρέχουν αυτοί οι οργανισμοί </a:t>
            </a:r>
            <a:r>
              <a:rPr lang="el" sz="1500" dirty="0">
                <a:solidFill>
                  <a:srgbClr val="141414"/>
                </a:solidFill>
                <a:effectLst/>
                <a:latin typeface="Josefin Sans" pitchFamily="2" charset="0"/>
                <a:ea typeface="Times New Roman" panose="02020603050405020304" pitchFamily="18" charset="0"/>
              </a:rPr>
              <a:t>. Ο όρος «κοινωνική συνταγογράφηση» προέρχεται από το Πείραμα Peckham στο Νότιο Λονδίνο τη δεκαετία του 1950, όταν ένα ιατρείο διερεύνησε εναλλακτικούς τρόπους για να βοηθήσει τους ασθενείς και προσπάθησε να ανταποκρίνεται καλύτερα στις ανάγκες τους. Παρά τις επιτυχίες του, το πείραμα έληξε λόγω της εισαγωγής της Εθνικής Υπηρεσίας Υγείας.</a:t>
            </a:r>
          </a:p>
          <a:p>
            <a:pPr marL="457200" lvl="1" indent="0">
              <a:lnSpc>
                <a:spcPct val="150000"/>
              </a:lnSpc>
              <a:buNone/>
            </a:pPr>
            <a:r>
              <a:rPr lang="el" sz="1500" dirty="0">
                <a:solidFill>
                  <a:srgbClr val="141414"/>
                </a:solidFill>
                <a:effectLst/>
                <a:latin typeface="Josefin Sans" pitchFamily="2" charset="0"/>
                <a:ea typeface="Times New Roman" panose="02020603050405020304" pitchFamily="18" charset="0"/>
              </a:rPr>
              <a:t>Στο παρακάτω βίντεο ο Dr Michael Dixon εξηγεί την προέλευσή του </a:t>
            </a:r>
            <a:r>
              <a:rPr lang="el" sz="1500" dirty="0">
                <a:solidFill>
                  <a:srgbClr val="141414"/>
                </a:solidFill>
                <a:latin typeface="Josefin Sans" pitchFamily="2" charset="0"/>
                <a:ea typeface="Times New Roman" panose="02020603050405020304" pitchFamily="18" charset="0"/>
              </a:rPr>
              <a:t>:</a:t>
            </a:r>
          </a:p>
          <a:p>
            <a:pPr marL="457200" lvl="1" indent="0">
              <a:lnSpc>
                <a:spcPct val="150000"/>
              </a:lnSpc>
              <a:buNone/>
            </a:pPr>
            <a:endParaRPr lang="en-US" sz="1500" dirty="0">
              <a:solidFill>
                <a:srgbClr val="141414"/>
              </a:solidFill>
              <a:latin typeface="Josefin Sans" pitchFamily="2" charset="0"/>
              <a:ea typeface="Times New Roman" panose="02020603050405020304" pitchFamily="18" charset="0"/>
            </a:endParaRPr>
          </a:p>
          <a:p>
            <a:pPr marL="457200" lvl="1" indent="0">
              <a:lnSpc>
                <a:spcPct val="150000"/>
              </a:lnSpc>
              <a:buNone/>
            </a:pPr>
            <a:r>
              <a:rPr lang="el" sz="1500" dirty="0">
                <a:solidFill>
                  <a:srgbClr val="FFC000"/>
                </a:solidFill>
                <a:effectLst>
                  <a:outerShdw blurRad="38100" dist="38100" dir="2700000" algn="tl">
                    <a:srgbClr val="000000">
                      <a:alpha val="43137"/>
                    </a:srgbClr>
                  </a:outerShdw>
                </a:effectLst>
                <a:latin typeface="Josefin Sans" pitchFamily="2" charset="0"/>
                <a:ea typeface="Times New Roman" panose="02020603050405020304" pitchFamily="18" charset="0"/>
                <a:hlinkClick r:id="rId2">
                  <a:extLst>
                    <a:ext uri="{A12FA001-AC4F-418D-AE19-62706E023703}">
                      <ahyp:hlinkClr xmlns:ahyp="http://schemas.microsoft.com/office/drawing/2018/hyperlinkcolor" val="tx"/>
                    </a:ext>
                  </a:extLst>
                </a:hlinkClick>
              </a:rPr>
              <a:t>https://collegeofmedicine.org.uk/social-prescribing-is-as-old-as-the-hills-dr-michael-dixon-gives-a-potted-history-of-integrative-medicine/</a:t>
            </a:r>
            <a:r>
              <a:rPr lang="el" sz="1500" dirty="0">
                <a:solidFill>
                  <a:srgbClr val="FFC000"/>
                </a:solidFill>
                <a:effectLst>
                  <a:outerShdw blurRad="38100" dist="38100" dir="2700000" algn="tl">
                    <a:srgbClr val="000000">
                      <a:alpha val="43137"/>
                    </a:srgbClr>
                  </a:outerShdw>
                </a:effectLst>
                <a:latin typeface="Josefin Sans" pitchFamily="2" charset="0"/>
                <a:ea typeface="Times New Roman" panose="02020603050405020304" pitchFamily="18" charset="0"/>
              </a:rPr>
              <a:t> </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l" dirty="0">
                <a:effectLst>
                  <a:outerShdw blurRad="38100" dist="38100" dir="2700000" algn="tl">
                    <a:srgbClr val="000000">
                      <a:alpha val="43137"/>
                    </a:srgbClr>
                  </a:outerShdw>
                </a:effectLst>
              </a:rPr>
              <a:t>Εισαγωγή Μαθήματος</a:t>
            </a:r>
          </a:p>
        </p:txBody>
      </p:sp>
      <p:pic>
        <p:nvPicPr>
          <p:cNvPr id="6" name="Picture 5" descr="A picture containing text, vector graphics&#10;&#10;Description automatically generated">
            <a:extLst>
              <a:ext uri="{FF2B5EF4-FFF2-40B4-BE49-F238E27FC236}">
                <a16:creationId xmlns:a16="http://schemas.microsoft.com/office/drawing/2014/main" id="{30C946B2-93DB-3BA9-402A-D48CE0998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621" y="5022488"/>
            <a:ext cx="1736519" cy="2169401"/>
          </a:xfrm>
          <a:prstGeom prst="rect">
            <a:avLst/>
          </a:prstGeom>
          <a:noFill/>
          <a:effectLst>
            <a:glow rad="127000">
              <a:srgbClr val="FFC000"/>
            </a:glow>
            <a:outerShdw blurRad="50800" dist="38100" dir="2700000" algn="tl" rotWithShape="0">
              <a:srgbClr val="FFFF00">
                <a:alpha val="81000"/>
              </a:srgbClr>
            </a:outerShdw>
            <a:reflection blurRad="38100" stA="36000" endPos="35000" dir="5400000" sy="-100000" algn="bl" rotWithShape="0"/>
          </a:effectLst>
        </p:spPr>
      </p:pic>
    </p:spTree>
    <p:extLst>
      <p:ext uri="{BB962C8B-B14F-4D97-AF65-F5344CB8AC3E}">
        <p14:creationId xmlns:p14="http://schemas.microsoft.com/office/powerpoint/2010/main" val="1195224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760503" y="578146"/>
            <a:ext cx="10512420" cy="729873"/>
          </a:xfrm>
        </p:spPr>
        <p:txBody>
          <a:bodyPr/>
          <a:lstStyle/>
          <a:p>
            <a:pPr algn="ctr"/>
            <a:r>
              <a:rPr lang="el" dirty="0">
                <a:latin typeface="Josefin Sans" pitchFamily="2" charset="0"/>
              </a:rPr>
              <a:t>Ισότητα</a:t>
            </a:r>
            <a:r>
              <a:rPr lang="en-US" dirty="0">
                <a:latin typeface="Josefin Sans" pitchFamily="2" charset="0"/>
              </a:rPr>
              <a:t> </a:t>
            </a:r>
            <a:r>
              <a:rPr lang="el" dirty="0">
                <a:latin typeface="Josefin Sans" pitchFamily="2" charset="0"/>
              </a:rPr>
              <a:t>&amp; Πραγματικότητα</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p:txBody>
          <a:bodyPr numCol="3">
            <a:normAutofit/>
          </a:bodyPr>
          <a:lstStyle/>
          <a:p>
            <a:pPr marL="228600">
              <a:lnSpc>
                <a:spcPct val="150000"/>
              </a:lnSpc>
              <a:spcAft>
                <a:spcPts val="800"/>
              </a:spcAft>
            </a:pPr>
            <a:r>
              <a:rPr lang="el" sz="2800" dirty="0">
                <a:effectLst/>
                <a:latin typeface="Josefin Sans" pitchFamily="2" charset="0"/>
                <a:ea typeface="Times New Roman" panose="02020603050405020304" pitchFamily="18" charset="0"/>
                <a:cs typeface="Calibri" panose="020F0502020204030204" pitchFamily="34" charset="0"/>
              </a:rPr>
              <a:t>Ισότητα </a:t>
            </a:r>
            <a:r>
              <a:rPr lang="el" sz="2400" dirty="0">
                <a:effectLst/>
                <a:latin typeface="Josefin Sans" pitchFamily="2" charset="0"/>
                <a:ea typeface="Times New Roman" panose="02020603050405020304" pitchFamily="18" charset="0"/>
                <a:cs typeface="Calibri" panose="020F0502020204030204" pitchFamily="34" charset="0"/>
              </a:rPr>
              <a:t>-</a:t>
            </a:r>
          </a:p>
          <a:p>
            <a:pPr marL="228600">
              <a:lnSpc>
                <a:spcPct val="150000"/>
              </a:lnSpc>
              <a:spcAft>
                <a:spcPts val="800"/>
              </a:spcAft>
            </a:pPr>
            <a:r>
              <a:rPr lang="el" sz="2000" dirty="0">
                <a:effectLst/>
                <a:latin typeface="Josefin Sans" pitchFamily="2" charset="0"/>
                <a:ea typeface="Times New Roman" panose="02020603050405020304" pitchFamily="18" charset="0"/>
                <a:cs typeface="Calibri" panose="020F0502020204030204" pitchFamily="34" charset="0"/>
              </a:rPr>
              <a:t>Η υπόθεση είναι ότι όλοι επωφελούνται από την ίδια υποστήριξη, αυτό θεωρείται ίση μεταχείριση.</a:t>
            </a:r>
            <a:endParaRPr lang="en-US" sz="20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l" sz="2000" dirty="0">
                <a:effectLst/>
                <a:latin typeface="Josefin Sans" pitchFamily="2" charset="0"/>
                <a:ea typeface="Times New Roman" panose="02020603050405020304" pitchFamily="18" charset="0"/>
                <a:cs typeface="Calibri" panose="020F0502020204030204" pitchFamily="34" charset="0"/>
              </a:rPr>
              <a:t>Ο καθένας λαμβάνει την υποστήριξη που χρειάζεται.</a:t>
            </a:r>
          </a:p>
          <a:p>
            <a:pPr marL="228600">
              <a:lnSpc>
                <a:spcPct val="150000"/>
              </a:lnSpc>
              <a:spcAft>
                <a:spcPts val="800"/>
              </a:spcAft>
            </a:pPr>
            <a:endParaRPr lang="en-GB" sz="24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l" sz="2400" dirty="0">
                <a:latin typeface="Josefin Sans" pitchFamily="2" charset="0"/>
                <a:ea typeface="Times New Roman" panose="02020603050405020304" pitchFamily="18" charset="0"/>
                <a:cs typeface="Calibri" panose="020F0502020204030204" pitchFamily="34" charset="0"/>
              </a:rPr>
              <a:t> </a:t>
            </a:r>
            <a:endParaRPr lang="en-GB" sz="24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l" sz="2800" b="1" dirty="0">
                <a:effectLst/>
                <a:latin typeface="Josefin Sans" pitchFamily="2" charset="0"/>
                <a:ea typeface="Times New Roman" panose="02020603050405020304" pitchFamily="18" charset="0"/>
                <a:cs typeface="Calibri" panose="020F0502020204030204" pitchFamily="34" charset="0"/>
              </a:rPr>
              <a:t>Η πραγματικότητα…</a:t>
            </a:r>
            <a:r>
              <a:rPr lang="el" sz="2800" dirty="0">
                <a:effectLst/>
                <a:latin typeface="Josefin Sans" pitchFamily="2" charset="0"/>
                <a:ea typeface="Times New Roman" panose="02020603050405020304" pitchFamily="18" charset="0"/>
                <a:cs typeface="Calibri" panose="020F0502020204030204" pitchFamily="34" charset="0"/>
              </a:rPr>
              <a:t> </a:t>
            </a:r>
          </a:p>
          <a:p>
            <a:pPr marL="228600">
              <a:lnSpc>
                <a:spcPct val="150000"/>
              </a:lnSpc>
              <a:spcAft>
                <a:spcPts val="800"/>
              </a:spcAft>
            </a:pPr>
            <a:r>
              <a:rPr lang="el" sz="2400" dirty="0">
                <a:latin typeface="Josefin Sans" pitchFamily="2" charset="0"/>
                <a:ea typeface="Times New Roman" panose="02020603050405020304" pitchFamily="18" charset="0"/>
                <a:cs typeface="Calibri" panose="020F0502020204030204" pitchFamily="34" charset="0"/>
              </a:rPr>
              <a:t>Πραγματικότητα-</a:t>
            </a:r>
          </a:p>
          <a:p>
            <a:pPr marL="228600">
              <a:lnSpc>
                <a:spcPct val="150000"/>
              </a:lnSpc>
              <a:spcAft>
                <a:spcPts val="800"/>
              </a:spcAft>
            </a:pPr>
            <a:r>
              <a:rPr lang="el-GR" sz="2000" dirty="0">
                <a:effectLst/>
                <a:latin typeface="Josefin Sans" pitchFamily="2" charset="0"/>
                <a:ea typeface="Times New Roman" panose="02020603050405020304" pitchFamily="18" charset="0"/>
                <a:cs typeface="Calibri" panose="020F0502020204030204" pitchFamily="34" charset="0"/>
              </a:rPr>
              <a:t>Το κάθε άτομο </a:t>
            </a:r>
            <a:r>
              <a:rPr lang="el" sz="2000" dirty="0">
                <a:effectLst/>
                <a:latin typeface="Josefin Sans" pitchFamily="2" charset="0"/>
                <a:ea typeface="Times New Roman" panose="02020603050405020304" pitchFamily="18" charset="0"/>
                <a:cs typeface="Calibri" panose="020F0502020204030204" pitchFamily="34" charset="0"/>
              </a:rPr>
              <a:t>παίρνει περισσότερα από όσα χρειάζεται, ενώ ο άλλος παίρνει λιγότερα από όσα χρειάζεται, έτσι δημιουργείται μια τεράστια ανισότητα.</a:t>
            </a:r>
            <a:endParaRPr lang="en-GB" sz="20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2B5729AD-D610-4477-B0B8-398E053F9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900" y="1053927"/>
            <a:ext cx="5391626" cy="2166423"/>
          </a:xfrm>
          <a:prstGeom prst="rect">
            <a:avLst/>
          </a:prstGeom>
        </p:spPr>
      </p:pic>
      <p:pic>
        <p:nvPicPr>
          <p:cNvPr id="6" name="Picture 5" descr="Golden Scales Of Justice Flat Icon Royalty Free SVG, Cliparts, Vectors, And  Stock Illustration. Image 42419445.">
            <a:extLst>
              <a:ext uri="{FF2B5EF4-FFF2-40B4-BE49-F238E27FC236}">
                <a16:creationId xmlns:a16="http://schemas.microsoft.com/office/drawing/2014/main" id="{B62963C0-AF39-C574-86BD-29B05B8BBA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4344" y="5279942"/>
            <a:ext cx="2032285" cy="1096585"/>
          </a:xfrm>
          <a:prstGeom prst="rect">
            <a:avLst/>
          </a:prstGeom>
          <a:noFill/>
          <a:ln>
            <a:noFill/>
          </a:ln>
        </p:spPr>
      </p:pic>
    </p:spTree>
    <p:extLst>
      <p:ext uri="{BB962C8B-B14F-4D97-AF65-F5344CB8AC3E}">
        <p14:creationId xmlns:p14="http://schemas.microsoft.com/office/powerpoint/2010/main" val="550957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710123" y="624215"/>
            <a:ext cx="10512420" cy="729873"/>
          </a:xfrm>
        </p:spPr>
        <p:txBody>
          <a:bodyPr/>
          <a:lstStyle/>
          <a:p>
            <a:r>
              <a:rPr lang="el" sz="2800" dirty="0">
                <a:latin typeface="Josefin Sans" pitchFamily="2" charset="0"/>
              </a:rPr>
              <a:t>Ισότητα &amp; Πραγματικότητα</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6"/>
            <a:ext cx="10695744" cy="5041672"/>
          </a:xfrm>
        </p:spPr>
        <p:txBody>
          <a:bodyPr numCol="2">
            <a:normAutofit/>
          </a:bodyPr>
          <a:lstStyle/>
          <a:p>
            <a:pPr>
              <a:lnSpc>
                <a:spcPct val="100000"/>
              </a:lnSpc>
              <a:spcAft>
                <a:spcPts val="800"/>
              </a:spcAft>
            </a:pPr>
            <a:r>
              <a:rPr lang="el" sz="1800" dirty="0">
                <a:latin typeface="Josefin Sans" pitchFamily="2" charset="0"/>
              </a:rPr>
              <a:t>Πρέπει να είμαστε ικανοποιημένοι;</a:t>
            </a:r>
          </a:p>
          <a:p>
            <a:pPr>
              <a:lnSpc>
                <a:spcPct val="100000"/>
              </a:lnSpc>
              <a:spcAft>
                <a:spcPts val="800"/>
              </a:spcAft>
            </a:pPr>
            <a:r>
              <a:rPr lang="el" sz="1800" dirty="0">
                <a:effectLst/>
                <a:latin typeface="Josefin Sans" pitchFamily="2" charset="0"/>
                <a:ea typeface="Times New Roman" panose="02020603050405020304" pitchFamily="18" charset="0"/>
                <a:cs typeface="Calibri" panose="020F0502020204030204" pitchFamily="34" charset="0"/>
              </a:rPr>
              <a:t>Ο καθηγητής Ντέιβιντ Μέρφι, κλινικός </a:t>
            </a:r>
            <a:r>
              <a:rPr lang="el" sz="1800" dirty="0">
                <a:latin typeface="Josefin Sans" pitchFamily="2" charset="0"/>
                <a:ea typeface="Times New Roman" panose="02020603050405020304" pitchFamily="18" charset="0"/>
                <a:cs typeface="Calibri" panose="020F0502020204030204" pitchFamily="34" charset="0"/>
              </a:rPr>
              <a:t>ψυχολόγος </a:t>
            </a:r>
            <a:r>
              <a:rPr lang="el" sz="1800" dirty="0">
                <a:effectLst/>
                <a:latin typeface="Josefin Sans" pitchFamily="2" charset="0"/>
                <a:ea typeface="Times New Roman" panose="02020603050405020304" pitchFamily="18" charset="0"/>
                <a:cs typeface="Calibri" panose="020F0502020204030204" pitchFamily="34" charset="0"/>
              </a:rPr>
              <a:t>, </a:t>
            </a:r>
            <a:r>
              <a:rPr lang="el-GR" sz="1800" dirty="0">
                <a:latin typeface="Josefin Sans" pitchFamily="2" charset="0"/>
                <a:ea typeface="Times New Roman" panose="02020603050405020304" pitchFamily="18" charset="0"/>
                <a:cs typeface="Calibri" panose="020F0502020204030204" pitchFamily="34" charset="0"/>
              </a:rPr>
              <a:t>δεν συμφωνεί, </a:t>
            </a:r>
            <a:r>
              <a:rPr lang="el" sz="1800" dirty="0">
                <a:effectLst/>
                <a:latin typeface="Josefin Sans" pitchFamily="2" charset="0"/>
                <a:ea typeface="Times New Roman" panose="02020603050405020304" pitchFamily="18" charset="0"/>
                <a:cs typeface="Calibri" panose="020F0502020204030204" pitchFamily="34" charset="0"/>
              </a:rPr>
              <a:t>όπως θα δείτε από τον λογαριασμό του στο twitter.</a:t>
            </a:r>
          </a:p>
          <a:p>
            <a:pPr>
              <a:lnSpc>
                <a:spcPct val="100000"/>
              </a:lnSpc>
              <a:spcAft>
                <a:spcPts val="800"/>
              </a:spcAft>
            </a:pPr>
            <a:r>
              <a:rPr lang="el" sz="1800" dirty="0">
                <a:effectLst/>
                <a:latin typeface="Josefin Sans" pitchFamily="2" charset="0"/>
                <a:ea typeface="Calibri" panose="020F0502020204030204" pitchFamily="34" charset="0"/>
                <a:cs typeface="Times New Roman" panose="02020603050405020304" pitchFamily="18" charset="0"/>
                <a:hlinkClick r:id="rId2"/>
              </a:rPr>
              <a:t>https://www.plymouth.ac.uk/staff/david-murphy</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l" sz="1800" dirty="0">
                <a:latin typeface="Josefin Sans" pitchFamily="2" charset="0"/>
                <a:ea typeface="Calibri" panose="020F0502020204030204" pitchFamily="34" charset="0"/>
                <a:cs typeface="Times New Roman" panose="02020603050405020304" pitchFamily="18" charset="0"/>
              </a:rPr>
              <a:t>Δικαιοσύνη: Και οι 3 μπορούν να δουν το παιχνίδι χωρίς υποστήριξη ή προσαρμογές επειδή αντιμετωπίστηκε η αιτία της ανισότητας - το συστημικό εμπόδιο έχει αφαιρεθεί.</a:t>
            </a:r>
          </a:p>
          <a:p>
            <a:pPr>
              <a:lnSpc>
                <a:spcPct val="100000"/>
              </a:lnSpc>
              <a:spcAft>
                <a:spcPts val="800"/>
              </a:spcAft>
            </a:pPr>
            <a:r>
              <a:rPr lang="el" sz="1800" dirty="0">
                <a:latin typeface="Josefin Sans" pitchFamily="2" charset="0"/>
                <a:ea typeface="Calibri" panose="020F0502020204030204" pitchFamily="34" charset="0"/>
                <a:cs typeface="Times New Roman" panose="02020603050405020304" pitchFamily="18" charset="0"/>
              </a:rPr>
              <a:t>Συμπερίληψη: Όλοι ΠΕΡΙΛΑΜΒΑΝΟΝΤΑΙ στο παιχνίδι, κανείς δεν μένει στο εξωτερικό, δεν καταργήσαμε μόνο τα εμπόδια που κρατούσαν τον κόσμο έξω, φροντίσαμε να εκτιμηθούν και να εμπλακούν</a:t>
            </a:r>
            <a:endParaRPr lang="en-GB" sz="1800" dirty="0">
              <a:latin typeface="Josefin Sans" pitchFamily="2" charset="0"/>
              <a:ea typeface="Calibri" panose="020F0502020204030204" pitchFamily="34" charset="0"/>
              <a:cs typeface="Calibri" panose="020F0502020204030204" pitchFamily="34"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11" name="Picture 10" descr="A picture containing timeline&#10;&#10;Description automatically generated">
            <a:extLst>
              <a:ext uri="{FF2B5EF4-FFF2-40B4-BE49-F238E27FC236}">
                <a16:creationId xmlns:a16="http://schemas.microsoft.com/office/drawing/2014/main" id="{37FD37A7-17FF-4A88-B4A5-B340E0698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70236"/>
            <a:ext cx="5218205" cy="6079502"/>
          </a:xfrm>
          <a:prstGeom prst="rect">
            <a:avLst/>
          </a:prstGeom>
        </p:spPr>
      </p:pic>
    </p:spTree>
    <p:extLst>
      <p:ext uri="{BB962C8B-B14F-4D97-AF65-F5344CB8AC3E}">
        <p14:creationId xmlns:p14="http://schemas.microsoft.com/office/powerpoint/2010/main" val="176844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83865"/>
            <a:ext cx="10512420" cy="729873"/>
          </a:xfrm>
        </p:spPr>
        <p:txBody>
          <a:bodyPr/>
          <a:lstStyle/>
          <a:p>
            <a:pPr algn="ctr"/>
            <a:r>
              <a:rPr lang="el" sz="4800" dirty="0">
                <a:latin typeface="Josefin Sans" pitchFamily="2" charset="0"/>
              </a:rPr>
              <a:t>Ισότητα &amp; Πραγματικότητα</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419289"/>
            <a:ext cx="10695744" cy="5041672"/>
          </a:xfrm>
        </p:spPr>
        <p:txBody>
          <a:bodyPr numCol="1">
            <a:normAutofit fontScale="77500" lnSpcReduction="20000"/>
          </a:bodyPr>
          <a:lstStyle/>
          <a:p>
            <a:pPr algn="just">
              <a:lnSpc>
                <a:spcPct val="150000"/>
              </a:lnSpc>
              <a:spcAft>
                <a:spcPts val="800"/>
              </a:spcAft>
            </a:pPr>
            <a:r>
              <a:rPr lang="el" sz="2000" dirty="0">
                <a:effectLst/>
                <a:latin typeface="Josefin Sans" pitchFamily="2" charset="0"/>
                <a:ea typeface="Times New Roman" panose="02020603050405020304" pitchFamily="18" charset="0"/>
                <a:cs typeface="Calibri" panose="020F0502020204030204" pitchFamily="34" charset="0"/>
              </a:rPr>
              <a:t>Οι κοινοτικές και εθελοντικές οργανώσεις καθώς και οι ΜΚΟ έχουν μακρά κληρονομιά να προσεγγίζουν αυτούς που είναι δύσκολο να προσεγγιστούν ή που σπάνια ακούγονται, και γι' αυτό η κοινωνική συνταγογράφηση μπορεί να διαδραματίσει τόσο ζωτικό και αποτελεσματικό ρόλο στην υγεία της κοινότητας στον 21ο </a:t>
            </a:r>
            <a:r>
              <a:rPr lang="el" sz="2000" baseline="30000" dirty="0">
                <a:effectLst/>
                <a:latin typeface="Josefin Sans" pitchFamily="2" charset="0"/>
                <a:ea typeface="Times New Roman" panose="02020603050405020304" pitchFamily="18" charset="0"/>
                <a:cs typeface="Calibri" panose="020F0502020204030204" pitchFamily="34" charset="0"/>
              </a:rPr>
              <a:t>αιώνα </a:t>
            </a:r>
            <a:r>
              <a:rPr lang="el" sz="2000" dirty="0">
                <a:effectLst/>
                <a:latin typeface="Josefin Sans" pitchFamily="2" charset="0"/>
                <a:ea typeface="Times New Roman" panose="02020603050405020304" pitchFamily="18" charset="0"/>
                <a:cs typeface="Calibri" panose="020F0502020204030204" pitchFamily="34" charset="0"/>
              </a:rPr>
              <a:t>. Για τους επαγγελματίες αυτές δεν θα είναι νέες έννοιες, αλλά αυτό το μάθημα στοχεύει να επαναπροσδιορίσει τις ευκαιρίες και τις δυνατότητες που είναι διαθέσιμες εκτός του περιβάλλοντος υγειονομικής περίθαλψης σας.</a:t>
            </a:r>
          </a:p>
          <a:p>
            <a:pPr algn="just">
              <a:lnSpc>
                <a:spcPct val="150000"/>
              </a:lnSpc>
              <a:spcAft>
                <a:spcPts val="800"/>
              </a:spcAft>
            </a:pPr>
            <a:r>
              <a:rPr lang="el" sz="2000" dirty="0">
                <a:latin typeface="Josefin Sans" pitchFamily="2" charset="0"/>
                <a:ea typeface="Times New Roman" panose="02020603050405020304" pitchFamily="18" charset="0"/>
                <a:cs typeface="Calibri" panose="020F0502020204030204" pitchFamily="34" charset="0"/>
              </a:rPr>
              <a:t>Αυτή η δυνατότητα </a:t>
            </a:r>
            <a:r>
              <a:rPr lang="el" sz="2000" dirty="0">
                <a:effectLst/>
                <a:latin typeface="Josefin Sans" pitchFamily="2" charset="0"/>
                <a:ea typeface="Times New Roman" panose="02020603050405020304" pitchFamily="18" charset="0"/>
                <a:cs typeface="Calibri" panose="020F0502020204030204" pitchFamily="34" charset="0"/>
              </a:rPr>
              <a:t>θα βελτιώσει τα αποτελέσματα για τους ασθενείς/χρήστες υπηρεσιών σας μέσω της παροχής κοινοτικών προγραμμάτων υγείας, τα οποία, ενώ αντιμετωπίζουν ζητήματα υγείας, θα συνδέουν επίσης τους ανθρώπους </a:t>
            </a:r>
            <a:r>
              <a:rPr lang="el" sz="2000" dirty="0">
                <a:latin typeface="Josefin Sans" pitchFamily="2" charset="0"/>
                <a:ea typeface="Times New Roman" panose="02020603050405020304" pitchFamily="18" charset="0"/>
                <a:cs typeface="Calibri" panose="020F0502020204030204" pitchFamily="34" charset="0"/>
              </a:rPr>
              <a:t>με την ευρύτερη </a:t>
            </a:r>
            <a:r>
              <a:rPr lang="el" sz="2000" dirty="0">
                <a:effectLst/>
                <a:latin typeface="Josefin Sans" pitchFamily="2" charset="0"/>
                <a:ea typeface="Times New Roman" panose="02020603050405020304" pitchFamily="18" charset="0"/>
                <a:cs typeface="Calibri" panose="020F0502020204030204" pitchFamily="34" charset="0"/>
              </a:rPr>
              <a:t>κοινότητα, μειώνοντας έτσι την κοινωνική απομόνωση.</a:t>
            </a:r>
          </a:p>
          <a:p>
            <a:pPr algn="just">
              <a:lnSpc>
                <a:spcPct val="150000"/>
              </a:lnSpc>
              <a:spcAft>
                <a:spcPts val="800"/>
              </a:spcAft>
            </a:pPr>
            <a:r>
              <a:rPr lang="el" sz="2000" dirty="0">
                <a:effectLst/>
                <a:latin typeface="Josefin Sans" pitchFamily="2" charset="0"/>
                <a:ea typeface="Times New Roman" panose="02020603050405020304" pitchFamily="18" charset="0"/>
                <a:cs typeface="Calibri" panose="020F0502020204030204" pitchFamily="34" charset="0"/>
              </a:rPr>
              <a:t>Ολοκληρωμένα </a:t>
            </a:r>
            <a:r>
              <a:rPr lang="el" sz="2000" dirty="0">
                <a:latin typeface="Josefin Sans" pitchFamily="2" charset="0"/>
                <a:ea typeface="Times New Roman" panose="02020603050405020304" pitchFamily="18" charset="0"/>
                <a:cs typeface="Calibri" panose="020F0502020204030204" pitchFamily="34" charset="0"/>
              </a:rPr>
              <a:t>γ </a:t>
            </a:r>
            <a:r>
              <a:rPr lang="el" sz="2000" dirty="0">
                <a:effectLst/>
                <a:latin typeface="Josefin Sans" pitchFamily="2" charset="0"/>
                <a:ea typeface="Times New Roman" panose="02020603050405020304" pitchFamily="18" charset="0"/>
                <a:cs typeface="Calibri" panose="020F0502020204030204" pitchFamily="34" charset="0"/>
              </a:rPr>
              <a:t>είναι συστήματα</a:t>
            </a:r>
            <a:r>
              <a:rPr lang="el" sz="2000" dirty="0">
                <a:latin typeface="Josefin Sans" pitchFamily="2" charset="0"/>
                <a:ea typeface="Times New Roman" panose="02020603050405020304" pitchFamily="18" charset="0"/>
                <a:cs typeface="Calibri" panose="020F0502020204030204" pitchFamily="34" charset="0"/>
              </a:rPr>
              <a:t> </a:t>
            </a:r>
            <a:r>
              <a:rPr lang="el" sz="2000" dirty="0">
                <a:effectLst/>
                <a:latin typeface="Josefin Sans" pitchFamily="2" charset="0"/>
                <a:ea typeface="Times New Roman" panose="02020603050405020304" pitchFamily="18" charset="0"/>
                <a:cs typeface="Calibri" panose="020F0502020204030204" pitchFamily="34" charset="0"/>
              </a:rPr>
              <a:t>αναπτύσσονται παγκοσμίως, αν και εξακολουθούν να υπάρχουν εμπόδια σε σχέση με τις ρυθμίσεις διακυβέρνησης και λογοδοσίας, προστίθενται στους ρόλους και τις ευθύνες σε όλα τα επίπεδα, καθώς και στις χρηματοοικονομικές ατζέντες που απαιτούνται για να ενωθούν όλα αυτά. Προχωρώντας </a:t>
            </a:r>
            <a:r>
              <a:rPr lang="el" sz="2000" dirty="0">
                <a:latin typeface="Josefin Sans" pitchFamily="2" charset="0"/>
                <a:ea typeface="Times New Roman" panose="02020603050405020304" pitchFamily="18" charset="0"/>
                <a:cs typeface="Calibri" panose="020F0502020204030204" pitchFamily="34" charset="0"/>
              </a:rPr>
              <a:t>είναι </a:t>
            </a:r>
            <a:r>
              <a:rPr lang="el" sz="2000" dirty="0">
                <a:effectLst/>
                <a:latin typeface="Josefin Sans" pitchFamily="2" charset="0"/>
                <a:ea typeface="Times New Roman" panose="02020603050405020304" pitchFamily="18" charset="0"/>
                <a:cs typeface="Calibri" panose="020F0502020204030204" pitchFamily="34" charset="0"/>
              </a:rPr>
              <a:t>ένα έργο σε εξέλιξη και οι ρόλοι και οι ευθύνες θα εξελιχθούν και θα προχωρήσουν με την εμπειρία.</a:t>
            </a:r>
            <a:endParaRPr lang="en-GB" sz="2000" dirty="0">
              <a:effectLst/>
              <a:latin typeface="Josefin Sans" pitchFamily="2" charset="0"/>
              <a:ea typeface="Calibri" panose="020F0502020204030204" pitchFamily="34" charset="0"/>
              <a:cs typeface="Times New Roman" panose="02020603050405020304" pitchFamily="18" charset="0"/>
            </a:endParaRPr>
          </a:p>
          <a:p>
            <a:pPr algn="just">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gn="just">
              <a:lnSpc>
                <a:spcPct val="100000"/>
              </a:lnSpc>
              <a:spcAft>
                <a:spcPts val="800"/>
              </a:spcAft>
            </a:pPr>
            <a:endParaRPr lang="en-GB" dirty="0">
              <a:latin typeface="Josefin Sans" pitchFamily="2" charset="0"/>
            </a:endParaRPr>
          </a:p>
        </p:txBody>
      </p:sp>
    </p:spTree>
    <p:extLst>
      <p:ext uri="{BB962C8B-B14F-4D97-AF65-F5344CB8AC3E}">
        <p14:creationId xmlns:p14="http://schemas.microsoft.com/office/powerpoint/2010/main" val="1673673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25781"/>
            <a:ext cx="10512420" cy="720090"/>
          </a:xfrm>
        </p:spPr>
        <p:txBody>
          <a:bodyPr/>
          <a:lstStyle/>
          <a:p>
            <a:r>
              <a:rPr lang="en-US" sz="3200" dirty="0">
                <a:effectLst>
                  <a:outerShdw blurRad="38100" dist="38100" dir="2700000" algn="tl">
                    <a:srgbClr val="000000">
                      <a:alpha val="43137"/>
                    </a:srgbClr>
                  </a:outerShdw>
                </a:effectLst>
                <a:latin typeface="Josefin Sans" pitchFamily="2" charset="0"/>
              </a:rPr>
              <a:t>M</a:t>
            </a:r>
            <a:r>
              <a:rPr lang="el" sz="3200" dirty="0">
                <a:effectLst>
                  <a:outerShdw blurRad="38100" dist="38100" dir="2700000" algn="tl">
                    <a:srgbClr val="000000">
                      <a:alpha val="43137"/>
                    </a:srgbClr>
                  </a:outerShdw>
                </a:effectLst>
                <a:latin typeface="Josefin Sans" pitchFamily="2" charset="0"/>
              </a:rPr>
              <a:t>οντέλα φροντίδας</a:t>
            </a:r>
            <a:r>
              <a:rPr lang="el" sz="3200" dirty="0">
                <a:latin typeface="Josefin Sans" pitchFamily="2" charset="0"/>
              </a:rPr>
              <a:t>                                           </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097280"/>
            <a:ext cx="10695744" cy="5760720"/>
          </a:xfrm>
        </p:spPr>
        <p:txBody>
          <a:bodyPr numCol="2">
            <a:normAutofit/>
          </a:bodyPr>
          <a:lstStyle/>
          <a:p>
            <a:pPr>
              <a:lnSpc>
                <a:spcPct val="170000"/>
              </a:lnSpc>
              <a:spcAft>
                <a:spcPts val="800"/>
              </a:spcAft>
            </a:pPr>
            <a:r>
              <a:rPr lang="el" sz="1500" dirty="0">
                <a:solidFill>
                  <a:srgbClr val="000000"/>
                </a:solidFill>
                <a:latin typeface="Josefin Sans" pitchFamily="2" charset="0"/>
                <a:ea typeface="Calibri" panose="020F0502020204030204" pitchFamily="34" charset="0"/>
                <a:cs typeface="Times New Roman" panose="02020603050405020304" pitchFamily="18" charset="0"/>
              </a:rPr>
              <a:t>Η </a:t>
            </a:r>
            <a:r>
              <a:rPr lang="el" sz="1500" dirty="0">
                <a:solidFill>
                  <a:srgbClr val="000000"/>
                </a:solidFill>
                <a:effectLst/>
                <a:latin typeface="Josefin Sans" pitchFamily="2" charset="0"/>
                <a:ea typeface="Calibri" panose="020F0502020204030204" pitchFamily="34" charset="0"/>
                <a:cs typeface="Times New Roman" panose="02020603050405020304" pitchFamily="18" charset="0"/>
              </a:rPr>
              <a:t>αξία των υπηρεσιών που βασίζονται στην κοινότητα μπορεί να βρεθεί στην ικανότητά τους να παρέχουν υπηρεσίες υποστήριξης Βαθμίδας 1/2 μέχρι να είναι διαθέσιμες κλινικές υποστηρίξεις. Αυτό το κλιμακωτό μοντέλο φροντίδας προτάθηκε για πρώτη φορά στη Βόρεια Ιρλανδία ως μέρος της επιθεώρησης Bamford [όπως υποστηρίζεται από το Εθνικό Ινστιτούτο Αριστείας Υγείας &amp; Φροντίδας (NICE)] Το σχέδιο δράσης Bamford 2009-11 θα παρείχε το πλαίσιο για κάθε μελλοντική παροχή ψυχικής υπηρεσίες υγείας με τον αριθμό και τη φύση των βημάτων που ποικίλλουν ανάλογα με την αντιμετώπιση της ανάγκης.</a:t>
            </a:r>
          </a:p>
          <a:p>
            <a:pPr>
              <a:lnSpc>
                <a:spcPct val="100000"/>
              </a:lnSpc>
              <a:spcAft>
                <a:spcPts val="800"/>
              </a:spcAft>
            </a:pPr>
            <a:r>
              <a:rPr lang="el" sz="1500" dirty="0">
                <a:solidFill>
                  <a:srgbClr val="000000"/>
                </a:solidFill>
                <a:effectLst/>
                <a:latin typeface="Josefin Sans" pitchFamily="2" charset="0"/>
                <a:ea typeface="Calibri" panose="020F0502020204030204" pitchFamily="34" charset="0"/>
                <a:cs typeface="Times New Roman" panose="02020603050405020304" pitchFamily="18" charset="0"/>
              </a:rPr>
              <a:t>Αυτό το διάγραμμα απεικονίζει το μοντέλο σε κλινικό περιβάλλον</a:t>
            </a:r>
          </a:p>
          <a:p>
            <a:pPr>
              <a:lnSpc>
                <a:spcPct val="100000"/>
              </a:lnSpc>
              <a:spcAft>
                <a:spcPts val="800"/>
              </a:spcAft>
            </a:pPr>
            <a:endParaRPr lang="en-GB" sz="1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l" sz="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https://www.researchgate.net/publication/302519689_MODEL_FOR_THE_ORGANIZATION_AND_REIMBURSEMENT_OF_PSYCHOLOGICAL_AND_ORTHO_PEDAGOGICAL_CARE_IN_BELGIUM</a:t>
            </a: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p:txBody>
      </p:sp>
      <p:pic>
        <p:nvPicPr>
          <p:cNvPr id="5" name="Picture 4" descr="Stepped-care model developed by NICE | Download Scientific Diagram">
            <a:extLst>
              <a:ext uri="{FF2B5EF4-FFF2-40B4-BE49-F238E27FC236}">
                <a16:creationId xmlns:a16="http://schemas.microsoft.com/office/drawing/2014/main" id="{11C58FE2-39E4-4168-82ED-FB82DDB280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6332" y="411479"/>
            <a:ext cx="5875147" cy="5920739"/>
          </a:xfrm>
          <a:prstGeom prst="rect">
            <a:avLst/>
          </a:prstGeom>
          <a:noFill/>
          <a:ln>
            <a:noFill/>
          </a:ln>
        </p:spPr>
      </p:pic>
      <p:sp>
        <p:nvSpPr>
          <p:cNvPr id="2" name="Arrow: Right 1">
            <a:extLst>
              <a:ext uri="{FF2B5EF4-FFF2-40B4-BE49-F238E27FC236}">
                <a16:creationId xmlns:a16="http://schemas.microsoft.com/office/drawing/2014/main" id="{108C5389-841F-32E8-D8D9-CF74128C55EB}"/>
              </a:ext>
            </a:extLst>
          </p:cNvPr>
          <p:cNvSpPr/>
          <p:nvPr/>
        </p:nvSpPr>
        <p:spPr>
          <a:xfrm>
            <a:off x="4896263" y="5956961"/>
            <a:ext cx="978408" cy="35661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7560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87679"/>
            <a:ext cx="10512420" cy="807721"/>
          </a:xfrm>
        </p:spPr>
        <p:txBody>
          <a:bodyPr/>
          <a:lstStyle/>
          <a:p>
            <a:r>
              <a:rPr lang="en-US" sz="3600" dirty="0">
                <a:effectLst>
                  <a:outerShdw blurRad="38100" dist="38100" dir="2700000" algn="tl">
                    <a:srgbClr val="000000">
                      <a:alpha val="43137"/>
                    </a:srgbClr>
                  </a:outerShdw>
                </a:effectLst>
                <a:latin typeface="Josefin Sans" pitchFamily="2" charset="0"/>
              </a:rPr>
              <a:t>M</a:t>
            </a:r>
            <a:r>
              <a:rPr lang="el" sz="3600" dirty="0">
                <a:effectLst>
                  <a:outerShdw blurRad="38100" dist="38100" dir="2700000" algn="tl">
                    <a:srgbClr val="000000">
                      <a:alpha val="43137"/>
                    </a:srgbClr>
                  </a:outerShdw>
                </a:effectLst>
                <a:latin typeface="Josefin Sans" pitchFamily="2" charset="0"/>
              </a:rPr>
              <a:t>οντέλα φροντίδας</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295400"/>
            <a:ext cx="10695744" cy="5254338"/>
          </a:xfrm>
        </p:spPr>
        <p:txBody>
          <a:bodyPr numCol="2">
            <a:normAutofit fontScale="70000" lnSpcReduction="20000"/>
          </a:bodyPr>
          <a:lstStyle/>
          <a:p>
            <a:pPr>
              <a:lnSpc>
                <a:spcPct val="170000"/>
              </a:lnSpc>
              <a:spcAft>
                <a:spcPts val="800"/>
              </a:spcAft>
            </a:pPr>
            <a:r>
              <a:rPr lang="el" sz="1800" dirty="0">
                <a:solidFill>
                  <a:srgbClr val="333333"/>
                </a:solidFill>
                <a:effectLst/>
                <a:latin typeface="Josefin Sans" pitchFamily="2" charset="0"/>
                <a:ea typeface="Times New Roman" panose="02020603050405020304" pitchFamily="18" charset="0"/>
              </a:rPr>
              <a:t>Η σταδιακή φροντίδα είναι μια βασισμένη σε στοιχεία, σταδιακή προσέγγιση για την παροχή υπηρεσιών ψυχικής υγείας, η οποία περιλαμβάνει μια ιεραρχία παρεμβάσεων —από τις ελάχιστες έως τις πιο εντατικές— προσαρμοσμένες στις ανάγκες του ατόμου. </a:t>
            </a:r>
            <a:br>
              <a:rPr lang="en-GB" sz="1800" dirty="0">
                <a:solidFill>
                  <a:srgbClr val="333333"/>
                </a:solidFill>
                <a:effectLst/>
                <a:latin typeface="Josefin Sans" pitchFamily="2" charset="0"/>
                <a:ea typeface="Times New Roman" panose="02020603050405020304" pitchFamily="18" charset="0"/>
              </a:rPr>
            </a:br>
            <a:br>
              <a:rPr lang="en-GB" sz="1800" dirty="0">
                <a:solidFill>
                  <a:srgbClr val="333333"/>
                </a:solidFill>
                <a:effectLst/>
                <a:latin typeface="Josefin Sans" pitchFamily="2" charset="0"/>
                <a:ea typeface="Times New Roman" panose="02020603050405020304" pitchFamily="18" charset="0"/>
              </a:rPr>
            </a:br>
            <a:r>
              <a:rPr lang="el" sz="1800" dirty="0">
                <a:solidFill>
                  <a:srgbClr val="333333"/>
                </a:solidFill>
                <a:effectLst/>
                <a:latin typeface="Josefin Sans" pitchFamily="2" charset="0"/>
                <a:ea typeface="Times New Roman" panose="02020603050405020304" pitchFamily="18" charset="0"/>
              </a:rPr>
              <a:t>Έχει να κάνει με τη διασφάλιση ότι οι άνθρωποι μπορούν να έχουν πρόσβαση στις πιο κατάλληλες υπηρεσίες για τις ανάγκες ψυχικής τους υγείας ανά πάσα στιγμή—συμπεριλαμβανομένης της ικανότητας να ανεβαίνουν και να κατεβαίνουν σε διαφορετικά επίπεδα φροντίδας καθώς προχωρούν στο ταξίδι ανάρρωσής τους.</a:t>
            </a:r>
            <a:endParaRPr lang="en-GB" sz="1800" dirty="0">
              <a:effectLst/>
              <a:latin typeface="Josefin Sans" pitchFamily="2" charset="0"/>
              <a:ea typeface="Times New Roman" panose="02020603050405020304" pitchFamily="18" charset="0"/>
            </a:endParaRPr>
          </a:p>
          <a:p>
            <a:pPr fontAlgn="base">
              <a:lnSpc>
                <a:spcPct val="170000"/>
              </a:lnSpc>
            </a:pPr>
            <a:r>
              <a:rPr lang="el" sz="1800" dirty="0">
                <a:solidFill>
                  <a:srgbClr val="444444"/>
                </a:solidFill>
                <a:effectLst/>
                <a:latin typeface="Josefin Sans" pitchFamily="2" charset="0"/>
                <a:ea typeface="Times New Roman" panose="02020603050405020304" pitchFamily="18" charset="0"/>
              </a:rPr>
              <a:t>Το σχέδιο δράσης Bamford υπογραμμίζει τα βήματα από την ευαισθητοποίηση, την αναγνώριση και την αξιολόγηση/διάγνωση, στο πλαίσιο της πρωτοβάθμιας περίθαλψης στο Βήμα 1, έως τα υψηλότερα στάδια των προγραμμάτων ενδονοσοκομειακής ή εντατικής θεραπείας.</a:t>
            </a:r>
          </a:p>
          <a:p>
            <a:pPr fontAlgn="base">
              <a:lnSpc>
                <a:spcPct val="170000"/>
              </a:lnSpc>
            </a:pPr>
            <a:r>
              <a:rPr lang="en-US" sz="1800" dirty="0">
                <a:solidFill>
                  <a:srgbClr val="444444"/>
                </a:solidFill>
                <a:latin typeface="Josefin Sans" pitchFamily="2" charset="0"/>
                <a:ea typeface="Times New Roman" panose="02020603050405020304" pitchFamily="18" charset="0"/>
              </a:rPr>
              <a:t>To </a:t>
            </a:r>
            <a:r>
              <a:rPr lang="el" sz="1800" dirty="0">
                <a:solidFill>
                  <a:srgbClr val="444444"/>
                </a:solidFill>
                <a:latin typeface="Josefin Sans" pitchFamily="2" charset="0"/>
                <a:ea typeface="Times New Roman" panose="02020603050405020304" pitchFamily="18" charset="0"/>
              </a:rPr>
              <a:t>μοντέλο </a:t>
            </a:r>
            <a:r>
              <a:rPr lang="el" sz="1800" dirty="0">
                <a:solidFill>
                  <a:srgbClr val="444444"/>
                </a:solidFill>
                <a:effectLst/>
                <a:latin typeface="Josefin Sans" pitchFamily="2" charset="0"/>
                <a:ea typeface="Times New Roman" panose="02020603050405020304" pitchFamily="18" charset="0"/>
              </a:rPr>
              <a:t>που απεικονίζεται χρησιμοποιείται επί του παρόντος από τη Συνέλευση </a:t>
            </a:r>
            <a:r>
              <a:rPr lang="el-GR" sz="1800" dirty="0">
                <a:solidFill>
                  <a:srgbClr val="444444"/>
                </a:solidFill>
                <a:effectLst/>
                <a:latin typeface="Josefin Sans" pitchFamily="2" charset="0"/>
                <a:ea typeface="Times New Roman" panose="02020603050405020304" pitchFamily="18" charset="0"/>
              </a:rPr>
              <a:t>της Β. Ιρλανδίας</a:t>
            </a:r>
            <a:r>
              <a:rPr lang="el" sz="1500" dirty="0">
                <a:solidFill>
                  <a:srgbClr val="444444"/>
                </a:solidFill>
                <a:effectLst/>
                <a:latin typeface="Josefin Sans" pitchFamily="2" charset="0"/>
                <a:ea typeface="Times New Roman" panose="02020603050405020304" pitchFamily="18" charset="0"/>
              </a:rPr>
              <a:t>.</a:t>
            </a:r>
            <a:endParaRPr lang="en-GB" sz="1500" dirty="0">
              <a:effectLst/>
              <a:latin typeface="Josefin Sans" pitchFamily="2" charset="0"/>
              <a:ea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endParaRPr>
          </a:p>
          <a:p>
            <a:pPr>
              <a:lnSpc>
                <a:spcPct val="100000"/>
              </a:lnSpc>
              <a:spcAft>
                <a:spcPts val="800"/>
              </a:spcAft>
            </a:pPr>
            <a:endParaRPr lang="en-GB"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endParaRPr>
          </a:p>
          <a:p>
            <a:pPr>
              <a:lnSpc>
                <a:spcPct val="100000"/>
              </a:lnSpc>
              <a:spcAft>
                <a:spcPts val="800"/>
              </a:spcAft>
            </a:pPr>
            <a:r>
              <a:rPr lang="el"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https://www.assemblyresearchmatters.org/2017/03/21/mental-health-and-illness-in-northern-ireland-2-service-provision-care-pathways-recovery-focus/care-pathways-diagram_3/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p:txBody>
      </p:sp>
      <p:pic>
        <p:nvPicPr>
          <p:cNvPr id="3" name="Picture 2" descr="A picture containing timeline&#10;&#10;Description automatically generated">
            <a:extLst>
              <a:ext uri="{FF2B5EF4-FFF2-40B4-BE49-F238E27FC236}">
                <a16:creationId xmlns:a16="http://schemas.microsoft.com/office/drawing/2014/main" id="{984DDCA9-94AF-4887-95A6-03247326A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333" y="487679"/>
            <a:ext cx="5607206" cy="5688801"/>
          </a:xfrm>
          <a:prstGeom prst="rect">
            <a:avLst/>
          </a:prstGeom>
        </p:spPr>
      </p:pic>
    </p:spTree>
    <p:extLst>
      <p:ext uri="{BB962C8B-B14F-4D97-AF65-F5344CB8AC3E}">
        <p14:creationId xmlns:p14="http://schemas.microsoft.com/office/powerpoint/2010/main" val="116383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99594"/>
            <a:ext cx="10512420" cy="908472"/>
          </a:xfrm>
        </p:spPr>
        <p:txBody>
          <a:bodyPr/>
          <a:lstStyle/>
          <a:p>
            <a:pPr algn="ctr"/>
            <a:r>
              <a:rPr lang="el" sz="4000" dirty="0">
                <a:effectLst>
                  <a:outerShdw blurRad="38100" dist="38100" dir="2700000" algn="tl">
                    <a:srgbClr val="000000">
                      <a:alpha val="43137"/>
                    </a:srgbClr>
                  </a:outerShdw>
                </a:effectLst>
                <a:latin typeface="Josefin Sans" pitchFamily="2" charset="0"/>
              </a:rPr>
              <a:t>Ξεπερνώντας την απροθυμία να εμπλακούν</a:t>
            </a:r>
            <a:endParaRPr lang="el" sz="1600" dirty="0">
              <a:latin typeface="Josefin Sans" pitchFamily="2" charset="0"/>
            </a:endParaRP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434340" y="1206225"/>
            <a:ext cx="11323320" cy="5928158"/>
          </a:xfrm>
        </p:spPr>
        <p:txBody>
          <a:bodyPr numCol="2">
            <a:noAutofit/>
          </a:bodyPr>
          <a:lstStyle/>
          <a:p>
            <a:pPr eaLnBrk="0" fontAlgn="base" hangingPunct="0">
              <a:lnSpc>
                <a:spcPct val="170000"/>
              </a:lnSpc>
              <a:spcAft>
                <a:spcPts val="800"/>
              </a:spcAft>
            </a:pPr>
            <a:r>
              <a:rPr lang="el" sz="1600" b="1" dirty="0">
                <a:effectLst/>
                <a:latin typeface="Josefin Sans" pitchFamily="2" charset="0"/>
                <a:ea typeface="Times New Roman" panose="02020603050405020304" pitchFamily="18" charset="0"/>
                <a:cs typeface="Calibri" panose="020F0502020204030204" pitchFamily="34" charset="0"/>
              </a:rPr>
              <a:t>Κίνητρο για συμμετοχή</a:t>
            </a:r>
          </a:p>
          <a:p>
            <a:pPr eaLnBrk="0" fontAlgn="base" hangingPunct="0">
              <a:lnSpc>
                <a:spcPct val="170000"/>
              </a:lnSpc>
              <a:spcAft>
                <a:spcPts val="800"/>
              </a:spcAft>
            </a:pPr>
            <a:r>
              <a:rPr lang="el" sz="1200" dirty="0">
                <a:effectLst/>
                <a:latin typeface="Josefin Sans" pitchFamily="2" charset="0"/>
                <a:ea typeface="Times New Roman" panose="02020603050405020304" pitchFamily="18" charset="0"/>
                <a:cs typeface="Calibri" panose="020F0502020204030204" pitchFamily="34" charset="0"/>
              </a:rPr>
              <a:t>Παρά τα οφέλη για την υγεία, τις επιπτώσεις στους πόρους, τη σχέση κόστους-αποτελεσματικότητας και την έμφαση στην </a:t>
            </a:r>
            <a:r>
              <a:rPr lang="el" sz="1200" kern="1200" dirty="0">
                <a:effectLst/>
                <a:latin typeface="Josefin Sans" pitchFamily="2" charset="0"/>
                <a:ea typeface="Times New Roman" panose="02020603050405020304" pitchFamily="18" charset="0"/>
                <a:cs typeface="Calibri" panose="020F0502020204030204" pitchFamily="34" charset="0"/>
              </a:rPr>
              <a:t>πολιτική υγείας στα προληπτικά μέτρα, εξακολουθεί να φαίνεται να υπάρχει απροθυμία για την πλήρη συμμετοχή στη διαδικασία </a:t>
            </a:r>
            <a:r>
              <a:rPr lang="el" sz="1200" dirty="0">
                <a:effectLst/>
                <a:latin typeface="Josefin Sans" pitchFamily="2" charset="0"/>
                <a:ea typeface="Times New Roman" panose="02020603050405020304" pitchFamily="18" charset="0"/>
                <a:cs typeface="Calibri" panose="020F0502020204030204" pitchFamily="34" charset="0"/>
              </a:rPr>
              <a:t>κοινωνικής συνταγογράφησης </a:t>
            </a:r>
            <a:r>
              <a:rPr lang="el" sz="1200" kern="1200" dirty="0">
                <a:effectLst/>
                <a:latin typeface="Josefin Sans" pitchFamily="2" charset="0"/>
                <a:ea typeface="Times New Roman" panose="02020603050405020304" pitchFamily="18" charset="0"/>
                <a:cs typeface="Calibri" panose="020F0502020204030204" pitchFamily="34" charset="0"/>
              </a:rPr>
              <a:t>. </a:t>
            </a:r>
            <a:r>
              <a:rPr lang="el" sz="1200" dirty="0">
                <a:effectLst/>
                <a:latin typeface="Josefin Sans" pitchFamily="2" charset="0"/>
                <a:ea typeface="Times New Roman" panose="02020603050405020304" pitchFamily="18" charset="0"/>
                <a:cs typeface="Calibri" panose="020F0502020204030204" pitchFamily="34" charset="0"/>
              </a:rPr>
              <a:t>Διάφοροι παράγοντες μπορεί να εμποδίσουν τη συμμετοχή, όπως ο φόβος/άγχος για την αλλαγή, η αίσθηση αμφιθυμίας/αβεβαιότητας/ανησυχίας για την προσπάθεια νέων πρωτοβουλιών.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Κάποιοι θα υποστήριζαν </a:t>
            </a:r>
            <a:r>
              <a:rPr lang="el" sz="1200" kern="1200" dirty="0">
                <a:effectLst/>
                <a:latin typeface="Josefin Sans" pitchFamily="2" charset="0"/>
                <a:ea typeface="Times New Roman" panose="02020603050405020304" pitchFamily="18" charset="0"/>
                <a:cs typeface="Calibri" panose="020F0502020204030204" pitchFamily="34" charset="0"/>
              </a:rPr>
              <a:t>ότι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είναι ευθύνη του γιατρού να διευθετήσει τις ανάγκες τους και ως ασθενής θα πρέπει να ακολουθούν μόνο τις οδηγίες του γιατρού. Άλλοι δηλώνουν ότι είναι δύσκολο να βρει κανείς το κίνητρο ή την εμπιστοσύνη για να ασχοληθεί με έναν εργαζόμενο στον σύνδεσμο ή με μια κοινωνική ομάδα </a:t>
            </a:r>
            <a:r>
              <a:rPr lang="el" sz="1200" dirty="0">
                <a:solidFill>
                  <a:srgbClr val="000000"/>
                </a:solidFill>
                <a:latin typeface="Josefin Sans" pitchFamily="2" charset="0"/>
                <a:ea typeface="Calibri" panose="020F0502020204030204" pitchFamily="34" charset="0"/>
                <a:cs typeface="Calibri" panose="020F0502020204030204" pitchFamily="34" charset="0"/>
              </a:rPr>
              <a:t>/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δραστηριότητα, ιδιαίτερα για εκείνους που είναι καταθλιπτικοί ή υποφέρουν από άγχος.</a:t>
            </a:r>
          </a:p>
          <a:p>
            <a:pPr eaLnBrk="0" fontAlgn="base" hangingPunct="0">
              <a:lnSpc>
                <a:spcPct val="170000"/>
              </a:lnSpc>
              <a:spcAft>
                <a:spcPts val="800"/>
              </a:spcAft>
            </a:pPr>
            <a:endParaRPr lang="en-GB" sz="12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70000"/>
              </a:lnSpc>
              <a:spcAft>
                <a:spcPts val="800"/>
              </a:spcAft>
            </a:pPr>
            <a:endParaRPr lang="en-GB" sz="12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1800"/>
              </a:spcAft>
            </a:pPr>
            <a:endParaRPr lang="en-GB" sz="12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1800"/>
              </a:spcAft>
            </a:pPr>
            <a:endParaRPr lang="en-GB" sz="12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1800"/>
              </a:spcAft>
            </a:pPr>
            <a:r>
              <a:rPr lang="el" sz="1200" dirty="0">
                <a:solidFill>
                  <a:srgbClr val="000000"/>
                </a:solidFill>
                <a:effectLst/>
                <a:latin typeface="Josefin Sans" pitchFamily="2" charset="0"/>
                <a:ea typeface="Times New Roman" panose="02020603050405020304" pitchFamily="18" charset="0"/>
                <a:cs typeface="Calibri" panose="020F0502020204030204" pitchFamily="34" charset="0"/>
              </a:rPr>
              <a:t>Άλλες έρευνες έχουν δείξει ότι ορισμένοι επαγγελματίες υγείας μπορεί να είναι ανθεκτικοί στις αλλαγές </a:t>
            </a:r>
            <a:r>
              <a:rPr lang="el" sz="1200" dirty="0">
                <a:solidFill>
                  <a:srgbClr val="000000"/>
                </a:solidFill>
                <a:latin typeface="Josefin Sans" pitchFamily="2" charset="0"/>
                <a:ea typeface="Times New Roman" panose="02020603050405020304" pitchFamily="18" charset="0"/>
                <a:cs typeface="Calibri" panose="020F0502020204030204" pitchFamily="34" charset="0"/>
              </a:rPr>
              <a:t>και να προτιμούν τις </a:t>
            </a:r>
            <a:r>
              <a:rPr lang="el" sz="1200" dirty="0">
                <a:solidFill>
                  <a:srgbClr val="000000"/>
                </a:solidFill>
                <a:effectLst/>
                <a:latin typeface="Josefin Sans" pitchFamily="2" charset="0"/>
                <a:ea typeface="Times New Roman" panose="02020603050405020304" pitchFamily="18" charset="0"/>
                <a:cs typeface="Calibri" panose="020F0502020204030204" pitchFamily="34" charset="0"/>
              </a:rPr>
              <a:t>παραδοσιακές μεθόδους φροντίδας. Μερικοί δεν είναι άβολοι με την ανταλλαγή πληροφοριών με τους εργαζόμενους στον σύνδεσμο και με άλλους φορείς </a:t>
            </a:r>
            <a:r>
              <a:rPr lang="el" sz="1200" dirty="0">
                <a:solidFill>
                  <a:srgbClr val="000000"/>
                </a:solidFill>
                <a:latin typeface="Josefin Sans" pitchFamily="2" charset="0"/>
                <a:ea typeface="Times New Roman" panose="02020603050405020304" pitchFamily="18" charset="0"/>
                <a:cs typeface="Calibri" panose="020F0502020204030204" pitchFamily="34" charset="0"/>
              </a:rPr>
              <a:t>, επίσης ορισμένοι ασθενείς μπορεί να </a:t>
            </a:r>
            <a:r>
              <a:rPr lang="el" sz="1200" dirty="0">
                <a:solidFill>
                  <a:srgbClr val="000000"/>
                </a:solidFill>
                <a:effectLst/>
                <a:latin typeface="Josefin Sans" pitchFamily="2" charset="0"/>
                <a:ea typeface="Times New Roman" panose="02020603050405020304" pitchFamily="18" charset="0"/>
                <a:cs typeface="Calibri" panose="020F0502020204030204" pitchFamily="34" charset="0"/>
              </a:rPr>
              <a:t>μη ρεαλιστικές προσδοκίες από την κοινωνική συνταγογράφηση ως θεραπεία για όλα, και κατά συνέπεια να επιδεινώσουν τις συνθήκες ή την ψυχική τους υγεία. Επίσης, η έλλειψη κατανόησης μπορεί να οδηγήσει σε ακατάλληλες παραπομπές σε λάθος ομάδα-στόχο. Σε αυτήν την περίπτωση, θα μπορούσε να οδηγήσει σε επιπλέον χρόνο και ώρες προσωπικού, προκαλώντας επιπλέον κόστος και καθυστερήσεις.</a:t>
            </a:r>
          </a:p>
          <a:p>
            <a:pPr>
              <a:lnSpc>
                <a:spcPct val="170000"/>
              </a:lnSpc>
              <a:spcAft>
                <a:spcPts val="1800"/>
              </a:spcAft>
            </a:pPr>
            <a:r>
              <a:rPr lang="el" sz="1200" dirty="0">
                <a:solidFill>
                  <a:srgbClr val="333333"/>
                </a:solidFill>
                <a:effectLst/>
                <a:latin typeface="Josefin Sans" pitchFamily="2" charset="0"/>
                <a:ea typeface="Calibri" panose="020F0502020204030204" pitchFamily="34" charset="0"/>
                <a:cs typeface="Calibri" panose="020F0502020204030204" pitchFamily="34" charset="0"/>
              </a:rPr>
              <a:t>Περαιτέρω ανάγνωση: </a:t>
            </a:r>
            <a:r>
              <a:rPr lang="el" sz="1200" dirty="0">
                <a:solidFill>
                  <a:srgbClr val="333333"/>
                </a:solidFill>
                <a:latin typeface="Josefin Sans" pitchFamily="2" charset="0"/>
                <a:ea typeface="Calibri" panose="020F0502020204030204" pitchFamily="34" charset="0"/>
                <a:cs typeface="Calibri" panose="020F0502020204030204" pitchFamily="34" charset="0"/>
              </a:rPr>
              <a:t>Μη κλινικές κοινοτικές παρεμβάσεις: μια συστηματοποιημένη ανασκόπηση των προγραμμάτων κοινωνικής συνταγογράφησης.</a:t>
            </a:r>
            <a:r>
              <a:rPr lang="el" sz="1200" dirty="0">
                <a:solidFill>
                  <a:srgbClr val="333333"/>
                </a:solidFill>
                <a:effectLst/>
                <a:latin typeface="Josefin Sans" pitchFamily="2" charset="0"/>
                <a:ea typeface="Calibri" panose="020F0502020204030204" pitchFamily="34" charset="0"/>
                <a:cs typeface="Calibri" panose="020F0502020204030204" pitchFamily="34" charset="0"/>
              </a:rPr>
              <a:t>                                                                           </a:t>
            </a:r>
            <a:r>
              <a:rPr lang="el"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https://www.tandfonline.com/doi/full/10.1080/17533015.2017.1334002</a:t>
            </a:r>
            <a:endParaRPr lang="en-GB" sz="1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500" dirty="0">
              <a:latin typeface="Josefin Sans" pitchFamily="2" charset="0"/>
            </a:endParaRPr>
          </a:p>
        </p:txBody>
      </p:sp>
      <p:pic>
        <p:nvPicPr>
          <p:cNvPr id="6" name="Picture 5">
            <a:extLst>
              <a:ext uri="{FF2B5EF4-FFF2-40B4-BE49-F238E27FC236}">
                <a16:creationId xmlns:a16="http://schemas.microsoft.com/office/drawing/2014/main" id="{F3144FBD-EF75-8E92-36BB-4CD939BF13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4368" y="5357316"/>
            <a:ext cx="809182" cy="1011413"/>
          </a:xfrm>
          <a:prstGeom prst="rect">
            <a:avLst/>
          </a:prstGeom>
          <a:noFill/>
          <a:ln>
            <a:noFill/>
          </a:ln>
        </p:spPr>
      </p:pic>
    </p:spTree>
    <p:extLst>
      <p:ext uri="{BB962C8B-B14F-4D97-AF65-F5344CB8AC3E}">
        <p14:creationId xmlns:p14="http://schemas.microsoft.com/office/powerpoint/2010/main" val="4029387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l" sz="3600" dirty="0">
                <a:latin typeface="Josefin Sans" pitchFamily="2" charset="0"/>
              </a:rPr>
              <a:t>Ξεπερνώντας την απροθυμία να εμπλακούν</a:t>
            </a:r>
            <a:endParaRPr lang="el" sz="1400" dirty="0">
              <a:latin typeface="Josefin Sans" pitchFamily="2" charset="0"/>
            </a:endParaRP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5"/>
            <a:ext cx="10928770" cy="5135105"/>
          </a:xfrm>
        </p:spPr>
        <p:txBody>
          <a:bodyPr numCol="2">
            <a:normAutofit fontScale="92500"/>
          </a:bodyPr>
          <a:lstStyle/>
          <a:p>
            <a:pPr>
              <a:lnSpc>
                <a:spcPct val="150000"/>
              </a:lnSpc>
              <a:spcAft>
                <a:spcPts val="600"/>
              </a:spcAft>
            </a:pPr>
            <a:r>
              <a:rPr lang="el" sz="1600" b="1" dirty="0">
                <a:ln>
                  <a:noFill/>
                </a:ln>
                <a:solidFill>
                  <a:srgbClr val="000000"/>
                </a:solidFill>
                <a:latin typeface="Josefin Sans" pitchFamily="2" charset="0"/>
                <a:ea typeface="Times New Roman" panose="02020603050405020304" pitchFamily="18" charset="0"/>
                <a:cs typeface="Calibri" panose="020F0502020204030204" pitchFamily="34" charset="0"/>
              </a:rPr>
              <a:t>Προσωπικό υγειονομικής περίθαλψης και συμμετοχή των </a:t>
            </a:r>
            <a:r>
              <a:rPr lang="el-GR" sz="1600" b="1" dirty="0">
                <a:solidFill>
                  <a:srgbClr val="000000"/>
                </a:solidFill>
                <a:latin typeface="Josefin Sans" pitchFamily="2" charset="0"/>
                <a:ea typeface="Times New Roman" panose="02020603050405020304" pitchFamily="18" charset="0"/>
                <a:cs typeface="Calibri" panose="020F0502020204030204" pitchFamily="34" charset="0"/>
              </a:rPr>
              <a:t>ληπτών υπηρεσιών υγείας</a:t>
            </a:r>
            <a:endParaRPr lang="en-GB" sz="1600" b="1" dirty="0">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Aft>
                <a:spcPts val="800"/>
              </a:spcAft>
            </a:pPr>
            <a:r>
              <a:rPr lang="el" sz="1600" dirty="0">
                <a:latin typeface="Josefin Sans" pitchFamily="2" charset="0"/>
                <a:ea typeface="Times New Roman" panose="02020603050405020304" pitchFamily="18" charset="0"/>
                <a:cs typeface="Calibri" panose="020F0502020204030204" pitchFamily="34" charset="0"/>
              </a:rPr>
              <a:t>Οι πόροι ACTIVATE </a:t>
            </a:r>
            <a:r>
              <a:rPr lang="el" sz="1600" kern="1200" dirty="0">
                <a:effectLst/>
                <a:latin typeface="Josefin Sans" pitchFamily="2" charset="0"/>
                <a:ea typeface="Times New Roman" panose="02020603050405020304" pitchFamily="18" charset="0"/>
                <a:cs typeface="Calibri" panose="020F0502020204030204" pitchFamily="34" charset="0"/>
              </a:rPr>
              <a:t>υποστηρίζουν τους επαγγελματίες υγείας και τους ασθενείς να ξεπεράσουν και να αλλάξουν αυτές τις στάσεις </a:t>
            </a:r>
            <a:r>
              <a:rPr lang="el" sz="1600" dirty="0">
                <a:latin typeface="Josefin Sans" pitchFamily="2" charset="0"/>
                <a:ea typeface="Times New Roman" panose="02020603050405020304" pitchFamily="18" charset="0"/>
                <a:cs typeface="Calibri" panose="020F0502020204030204" pitchFamily="34" charset="0"/>
              </a:rPr>
              <a:t>, </a:t>
            </a:r>
            <a:r>
              <a:rPr lang="el" sz="1600" dirty="0">
                <a:effectLst/>
                <a:latin typeface="Josefin Sans" pitchFamily="2" charset="0"/>
                <a:ea typeface="Times New Roman" panose="02020603050405020304" pitchFamily="18" charset="0"/>
                <a:cs typeface="Calibri" panose="020F0502020204030204" pitchFamily="34" charset="0"/>
              </a:rPr>
              <a:t>αντιμετωπίζουν τα εμπόδια στη δέσμευση, δίνοντας τη δυνατότητα στους ασθενείς να διαδραματίσουν ενεργό ρόλο στη φροντίδα τους και διευκολύνουν τις συνομιλίες για τον εντοπισμό των ανησυχιών που θα ήθελαν να εργαστούν.</a:t>
            </a:r>
          </a:p>
          <a:p>
            <a:pPr eaLnBrk="0" fontAlgn="base" hangingPunct="0">
              <a:lnSpc>
                <a:spcPct val="150000"/>
              </a:lnSpc>
              <a:spcAft>
                <a:spcPts val="800"/>
              </a:spcAft>
            </a:pPr>
            <a:r>
              <a:rPr lang="el" sz="1600" dirty="0">
                <a:effectLst/>
                <a:latin typeface="Josefin Sans" pitchFamily="2" charset="0"/>
                <a:ea typeface="Calibri" panose="020F0502020204030204" pitchFamily="34" charset="0"/>
                <a:cs typeface="Calibri" panose="020F0502020204030204" pitchFamily="34" charset="0"/>
              </a:rPr>
              <a:t>Η κοινωνική συνταγογράφηση απαιτεί χρόνο, υπομονή, ανοιχτή επικοινωνία, δέσμευση </a:t>
            </a:r>
            <a:r>
              <a:rPr lang="el" sz="1600" kern="1200" dirty="0">
                <a:effectLst/>
                <a:latin typeface="Josefin Sans" pitchFamily="2" charset="0"/>
                <a:ea typeface="Times New Roman" panose="02020603050405020304" pitchFamily="18" charset="0"/>
                <a:cs typeface="Calibri" panose="020F0502020204030204" pitchFamily="34" charset="0"/>
              </a:rPr>
              <a:t>και εμπιστοσύνη για να δημιουργήσει μια σχέση συνεργασίας και εμπλοκή σε κοινοτικές δραστηριότητες. Απαιτεί μια παρακινητική και ανθρωποκεντρική προσέγγιση και σαφή και με σεβασμό ανταλλαγή πληροφοριών </a:t>
            </a:r>
            <a:r>
              <a:rPr lang="el" sz="1600" dirty="0">
                <a:effectLst/>
                <a:latin typeface="Josefin Sans" pitchFamily="2" charset="0"/>
                <a:ea typeface="Times New Roman" panose="02020603050405020304" pitchFamily="18" charset="0"/>
                <a:cs typeface="Calibri" panose="020F0502020204030204" pitchFamily="34" charset="0"/>
              </a:rPr>
              <a:t>.</a:t>
            </a:r>
          </a:p>
          <a:p>
            <a:pPr eaLnBrk="0" fontAlgn="base" hangingPunct="0">
              <a:lnSpc>
                <a:spcPct val="150000"/>
              </a:lnSpc>
              <a:spcAft>
                <a:spcPts val="800"/>
              </a:spcAft>
            </a:pPr>
            <a:endParaRPr lang="en-GB" sz="1600" kern="1200" dirty="0">
              <a:effectLst/>
              <a:latin typeface="Josefin Sans" pitchFamily="2" charset="0"/>
              <a:ea typeface="Times New Roman" panose="02020603050405020304" pitchFamily="18" charset="0"/>
              <a:cs typeface="Calibri" panose="020F0502020204030204" pitchFamily="34" charset="0"/>
            </a:endParaRPr>
          </a:p>
          <a:p>
            <a:pPr eaLnBrk="0" fontAlgn="base" hangingPunct="0">
              <a:lnSpc>
                <a:spcPct val="150000"/>
              </a:lnSpc>
              <a:spcAft>
                <a:spcPts val="800"/>
              </a:spcAft>
            </a:pPr>
            <a:r>
              <a:rPr lang="el" sz="1600" kern="1200" dirty="0">
                <a:effectLst/>
                <a:latin typeface="Josefin Sans" pitchFamily="2" charset="0"/>
                <a:ea typeface="Times New Roman" panose="02020603050405020304" pitchFamily="18" charset="0"/>
                <a:cs typeface="Calibri" panose="020F0502020204030204" pitchFamily="34" charset="0"/>
              </a:rPr>
              <a:t>Ο εργαζόμενος </a:t>
            </a:r>
            <a:r>
              <a:rPr lang="el" sz="1600" dirty="0">
                <a:effectLst/>
                <a:latin typeface="Josefin Sans" pitchFamily="2" charset="0"/>
                <a:ea typeface="Times New Roman" panose="02020603050405020304" pitchFamily="18" charset="0"/>
                <a:cs typeface="Calibri" panose="020F0502020204030204" pitchFamily="34" charset="0"/>
              </a:rPr>
              <a:t>θα εντοπίσει παράγοντες που μπορεί να επηρεάζουν την υγεία και την ευημερία </a:t>
            </a:r>
            <a:r>
              <a:rPr lang="el" sz="1600" dirty="0">
                <a:latin typeface="Josefin Sans" pitchFamily="2" charset="0"/>
                <a:ea typeface="Times New Roman" panose="02020603050405020304" pitchFamily="18" charset="0"/>
                <a:cs typeface="Calibri" panose="020F0502020204030204" pitchFamily="34" charset="0"/>
              </a:rPr>
              <a:t>των χρηστών της υπηρεσίας και θα τους βοηθήσει να ενθαρρύνουν και να τους ενδυναμώσουν </a:t>
            </a:r>
            <a:r>
              <a:rPr lang="el" sz="1600" dirty="0">
                <a:effectLst/>
                <a:latin typeface="Josefin Sans" pitchFamily="2" charset="0"/>
                <a:ea typeface="Times New Roman" panose="02020603050405020304" pitchFamily="18" charset="0"/>
                <a:cs typeface="Calibri" panose="020F0502020204030204" pitchFamily="34" charset="0"/>
              </a:rPr>
              <a:t>να κάνουν θετικές αλλαγές συμπεριφοράς, να </a:t>
            </a:r>
            <a:r>
              <a:rPr lang="el" sz="1600" kern="1200" dirty="0">
                <a:effectLst/>
                <a:latin typeface="Josefin Sans" pitchFamily="2" charset="0"/>
                <a:ea typeface="Times New Roman" panose="02020603050405020304" pitchFamily="18" charset="0"/>
                <a:cs typeface="Calibri" panose="020F0502020204030204" pitchFamily="34" charset="0"/>
              </a:rPr>
              <a:t>καθησυχάσουν και να προωθήσουν την αυτοδιαχείριση, να αναπτύξουν στρατηγικές αντιμετώπισης και μια θετική αίσθηση ευημερίας.</a:t>
            </a:r>
            <a:r>
              <a:rPr lang="el" sz="1600" dirty="0">
                <a:effectLst/>
                <a:latin typeface="Josefin Sans" pitchFamily="2" charset="0"/>
                <a:ea typeface="Times New Roman" panose="02020603050405020304" pitchFamily="18" charset="0"/>
                <a:cs typeface="Calibri" panose="020F0502020204030204" pitchFamily="34" charset="0"/>
              </a:rPr>
              <a:t> </a:t>
            </a:r>
            <a:endParaRPr lang="en-GB" sz="16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l" sz="1600" dirty="0">
                <a:effectLst/>
                <a:latin typeface="Calibri" panose="020F0502020204030204" pitchFamily="34" charset="0"/>
                <a:ea typeface="+mn-ea"/>
                <a:cs typeface="Calibri" panose="020F0502020204030204" pitchFamily="34" charset="0"/>
              </a:rPr>
              <a:t> </a:t>
            </a: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235805E0-8EED-35A4-394C-CDB3A17114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9324" y="4373880"/>
            <a:ext cx="2643994" cy="1776155"/>
          </a:xfrm>
          <a:prstGeom prst="rect">
            <a:avLst/>
          </a:prstGeom>
          <a:noFill/>
          <a:ln>
            <a:noFill/>
          </a:ln>
        </p:spPr>
      </p:pic>
    </p:spTree>
    <p:extLst>
      <p:ext uri="{BB962C8B-B14F-4D97-AF65-F5344CB8AC3E}">
        <p14:creationId xmlns:p14="http://schemas.microsoft.com/office/powerpoint/2010/main" val="1885678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D3E059F-74F7-A34F-95BA-74641647611A}"/>
              </a:ext>
            </a:extLst>
          </p:cNvPr>
          <p:cNvSpPr>
            <a:spLocks noGrp="1"/>
          </p:cNvSpPr>
          <p:nvPr>
            <p:ph type="body" sz="quarter" idx="22"/>
          </p:nvPr>
        </p:nvSpPr>
        <p:spPr>
          <a:xfrm>
            <a:off x="1154822" y="647623"/>
            <a:ext cx="2897954" cy="830997"/>
          </a:xfrm>
        </p:spPr>
        <p:txBody>
          <a:bodyPr/>
          <a:lstStyle/>
          <a:p>
            <a:pPr algn="ctr"/>
            <a:r>
              <a:rPr lang="el" sz="1800" dirty="0">
                <a:latin typeface="Josefin Sans" pitchFamily="2" charset="0"/>
              </a:rPr>
              <a:t>Υποστήριξη</a:t>
            </a:r>
            <a:endParaRPr lang="en-US" sz="1800" dirty="0">
              <a:latin typeface="Josefin Sans" pitchFamily="2" charset="0"/>
            </a:endParaRPr>
          </a:p>
          <a:p>
            <a:pPr algn="ctr"/>
            <a:r>
              <a:rPr lang="el" sz="1800" dirty="0">
                <a:latin typeface="Josefin Sans" pitchFamily="2" charset="0"/>
              </a:rPr>
              <a:t>πρόσωπο με πρόσωπο</a:t>
            </a:r>
          </a:p>
        </p:txBody>
      </p:sp>
      <p:sp>
        <p:nvSpPr>
          <p:cNvPr id="19" name="Text Placeholder 18">
            <a:extLst>
              <a:ext uri="{FF2B5EF4-FFF2-40B4-BE49-F238E27FC236}">
                <a16:creationId xmlns:a16="http://schemas.microsoft.com/office/drawing/2014/main" id="{7C453FDC-7E01-BA47-AC24-98D4452BFA4C}"/>
              </a:ext>
            </a:extLst>
          </p:cNvPr>
          <p:cNvSpPr>
            <a:spLocks noGrp="1"/>
          </p:cNvSpPr>
          <p:nvPr>
            <p:ph type="body" sz="quarter" idx="28"/>
          </p:nvPr>
        </p:nvSpPr>
        <p:spPr>
          <a:xfrm>
            <a:off x="914401" y="1369378"/>
            <a:ext cx="3404662" cy="1294653"/>
          </a:xfrm>
        </p:spPr>
        <p:txBody>
          <a:bodyPr>
            <a:noAutofit/>
          </a:bodyPr>
          <a:lstStyle/>
          <a:p>
            <a:pPr algn="ctr">
              <a:lnSpc>
                <a:spcPct val="150000"/>
              </a:lnSpc>
            </a:pPr>
            <a:r>
              <a:rPr lang="el-GR" sz="900" dirty="0">
                <a:solidFill>
                  <a:srgbClr val="000000"/>
                </a:solidFill>
                <a:effectLst/>
                <a:latin typeface="Josefin Sans" pitchFamily="2" charset="0"/>
                <a:ea typeface="Calibri" panose="020F0502020204030204" pitchFamily="34" charset="0"/>
                <a:cs typeface="Amatic SC" panose="00000500000000000000" pitchFamily="2" charset="-79"/>
              </a:rPr>
              <a:t>Οι </a:t>
            </a:r>
            <a:r>
              <a:rPr lang="el" sz="900" dirty="0">
                <a:solidFill>
                  <a:srgbClr val="000000"/>
                </a:solidFill>
                <a:effectLst/>
                <a:latin typeface="Josefin Sans" pitchFamily="2" charset="0"/>
                <a:ea typeface="Calibri" panose="020F0502020204030204" pitchFamily="34" charset="0"/>
                <a:cs typeface="Amatic SC" panose="00000500000000000000" pitchFamily="2" charset="-79"/>
              </a:rPr>
              <a:t>παραπομπές προέρχονται από γενικούς ιατρούς, τοπικές αρχές, φαρμακεία, διεπιστημονικές ομάδες, ομάδες εξιτηρίου από νοσοκομεία, συνεργάτες επαγγελματίες υγείας, πυροσβεστική υπηρεσία, αστυνομία, κέντρα εργασίας, υπηρεσίες κοινωνικής φροντίδας, συλλόγους στέγασης και εθελοντικές και κοινοτικές ενώσεις.</a:t>
            </a:r>
            <a:r>
              <a:rPr lang="el" sz="900" dirty="0">
                <a:effectLst/>
                <a:latin typeface="Josefin Sans" pitchFamily="2" charset="0"/>
                <a:ea typeface="Times New Roman" panose="02020603050405020304" pitchFamily="18" charset="0"/>
                <a:cs typeface="Amatic SC" panose="00000500000000000000" pitchFamily="2" charset="-79"/>
              </a:rPr>
              <a:t> </a:t>
            </a:r>
            <a:endParaRPr lang="en-US" sz="900" dirty="0">
              <a:latin typeface="Josefin Sans" pitchFamily="2" charset="0"/>
              <a:cs typeface="Amatic SC" panose="00000500000000000000" pitchFamily="2" charset="-79"/>
            </a:endParaRPr>
          </a:p>
        </p:txBody>
      </p:sp>
      <p:sp>
        <p:nvSpPr>
          <p:cNvPr id="20" name="Text Placeholder 19">
            <a:extLst>
              <a:ext uri="{FF2B5EF4-FFF2-40B4-BE49-F238E27FC236}">
                <a16:creationId xmlns:a16="http://schemas.microsoft.com/office/drawing/2014/main" id="{5EF96FA4-1E3F-4F4F-8784-9C41A9D5C13D}"/>
              </a:ext>
            </a:extLst>
          </p:cNvPr>
          <p:cNvSpPr>
            <a:spLocks noGrp="1"/>
          </p:cNvSpPr>
          <p:nvPr>
            <p:ph type="body" sz="quarter" idx="29"/>
          </p:nvPr>
        </p:nvSpPr>
        <p:spPr>
          <a:xfrm>
            <a:off x="1036320" y="2493877"/>
            <a:ext cx="3296735" cy="985999"/>
          </a:xfrm>
        </p:spPr>
        <p:txBody>
          <a:bodyPr/>
          <a:lstStyle/>
          <a:p>
            <a:pPr algn="ctr"/>
            <a:endParaRPr lang="en-US" sz="2000" dirty="0">
              <a:latin typeface="Josefin Sans" pitchFamily="2" charset="0"/>
            </a:endParaRPr>
          </a:p>
          <a:p>
            <a:pPr algn="ctr"/>
            <a:r>
              <a:rPr lang="el" sz="2000" dirty="0">
                <a:latin typeface="Josefin Sans" pitchFamily="2" charset="0"/>
              </a:rPr>
              <a:t>Τηλεφωνική Υποστήριξη</a:t>
            </a:r>
          </a:p>
        </p:txBody>
      </p:sp>
      <p:sp>
        <p:nvSpPr>
          <p:cNvPr id="21" name="Text Placeholder 20">
            <a:extLst>
              <a:ext uri="{FF2B5EF4-FFF2-40B4-BE49-F238E27FC236}">
                <a16:creationId xmlns:a16="http://schemas.microsoft.com/office/drawing/2014/main" id="{2C5D03A9-2A9F-C74C-B4FA-254D173F1005}"/>
              </a:ext>
            </a:extLst>
          </p:cNvPr>
          <p:cNvSpPr>
            <a:spLocks noGrp="1"/>
          </p:cNvSpPr>
          <p:nvPr>
            <p:ph type="body" sz="quarter" idx="30"/>
          </p:nvPr>
        </p:nvSpPr>
        <p:spPr>
          <a:xfrm>
            <a:off x="914401" y="3416046"/>
            <a:ext cx="3643084" cy="1143312"/>
          </a:xfrm>
        </p:spPr>
        <p:txBody>
          <a:bodyPr>
            <a:noAutofit/>
          </a:bodyPr>
          <a:lstStyle/>
          <a:p>
            <a:pPr algn="ctr">
              <a:lnSpc>
                <a:spcPct val="170000"/>
              </a:lnSpc>
            </a:pPr>
            <a:r>
              <a:rPr lang="el" sz="900" dirty="0">
                <a:solidFill>
                  <a:srgbClr val="202124"/>
                </a:solidFill>
                <a:effectLst/>
                <a:latin typeface="Josefin Sans" pitchFamily="2" charset="0"/>
                <a:ea typeface="Calibri" panose="020F0502020204030204" pitchFamily="34" charset="0"/>
                <a:cs typeface="Amatic SC" panose="00000500000000000000" pitchFamily="2" charset="-79"/>
              </a:rPr>
              <a:t>Πληροφορίες και υποστήριξη για κοινωνική συνταγογράφηση μπορούν να παρέχονται τηλεφωνικά ή διαδικτυακά, και </a:t>
            </a:r>
            <a:r>
              <a:rPr lang="el" sz="900" dirty="0">
                <a:effectLst/>
                <a:latin typeface="Josefin Sans" pitchFamily="2" charset="0"/>
                <a:ea typeface="Times New Roman" panose="02020603050405020304" pitchFamily="18" charset="0"/>
                <a:cs typeface="Amatic SC" panose="00000500000000000000" pitchFamily="2" charset="-79"/>
              </a:rPr>
              <a:t>ενημερωτικό υλικό μπορεί να βρεθεί σε όλες τις τοποθεσίες υγειονομικής περίθαλψης, τις βιβλιοθήκες, τα ταχυδρομεία και τις ρυθμίσεις της κοινότητας.</a:t>
            </a:r>
            <a:endParaRPr lang="en-GB" sz="900" dirty="0">
              <a:effectLst/>
              <a:latin typeface="Josefin Sans" pitchFamily="2" charset="0"/>
              <a:ea typeface="Calibri" panose="020F0502020204030204" pitchFamily="34" charset="0"/>
              <a:cs typeface="Amatic SC" panose="00000500000000000000" pitchFamily="2" charset="-79"/>
            </a:endParaRPr>
          </a:p>
          <a:p>
            <a:pPr algn="ctr"/>
            <a:endParaRPr lang="en-US" sz="900" dirty="0">
              <a:latin typeface="Josefin Sans" pitchFamily="2" charset="0"/>
            </a:endParaRPr>
          </a:p>
          <a:p>
            <a:pPr algn="ctr"/>
            <a:endParaRPr lang="en-US" sz="900" dirty="0">
              <a:latin typeface="Josefin Sans" pitchFamily="2" charset="0"/>
            </a:endParaRPr>
          </a:p>
        </p:txBody>
      </p:sp>
      <p:sp>
        <p:nvSpPr>
          <p:cNvPr id="22" name="Text Placeholder 21">
            <a:extLst>
              <a:ext uri="{FF2B5EF4-FFF2-40B4-BE49-F238E27FC236}">
                <a16:creationId xmlns:a16="http://schemas.microsoft.com/office/drawing/2014/main" id="{4B0133F0-B63B-384A-A396-9C61E412A5B8}"/>
              </a:ext>
            </a:extLst>
          </p:cNvPr>
          <p:cNvSpPr>
            <a:spLocks noGrp="1"/>
          </p:cNvSpPr>
          <p:nvPr>
            <p:ph type="body" sz="quarter" idx="31"/>
          </p:nvPr>
        </p:nvSpPr>
        <p:spPr>
          <a:xfrm>
            <a:off x="449944" y="4623187"/>
            <a:ext cx="3984712" cy="865435"/>
          </a:xfrm>
        </p:spPr>
        <p:txBody>
          <a:bodyPr/>
          <a:lstStyle/>
          <a:p>
            <a:pPr algn="ctr"/>
            <a:r>
              <a:rPr lang="el" sz="1800" dirty="0">
                <a:effectLst/>
                <a:latin typeface="Josefin Sans" pitchFamily="2" charset="0"/>
                <a:cs typeface="Amatic SC" panose="00000500000000000000" pitchFamily="2" charset="-79"/>
              </a:rPr>
              <a:t>Δραστηριότητες και ραντεβού στην κοινότητα</a:t>
            </a:r>
            <a:endParaRPr lang="en-US" sz="1800" dirty="0">
              <a:latin typeface="Josefin Sans" pitchFamily="2" charset="0"/>
              <a:cs typeface="Amatic SC" panose="00000500000000000000" pitchFamily="2" charset="-79"/>
            </a:endParaRPr>
          </a:p>
        </p:txBody>
      </p:sp>
      <p:sp>
        <p:nvSpPr>
          <p:cNvPr id="23" name="Text Placeholder 22">
            <a:extLst>
              <a:ext uri="{FF2B5EF4-FFF2-40B4-BE49-F238E27FC236}">
                <a16:creationId xmlns:a16="http://schemas.microsoft.com/office/drawing/2014/main" id="{BB00BD05-29EA-ED41-8EEF-13D4C1007F61}"/>
              </a:ext>
            </a:extLst>
          </p:cNvPr>
          <p:cNvSpPr>
            <a:spLocks noGrp="1"/>
          </p:cNvSpPr>
          <p:nvPr>
            <p:ph type="body" sz="quarter" idx="32"/>
          </p:nvPr>
        </p:nvSpPr>
        <p:spPr>
          <a:xfrm>
            <a:off x="562961" y="5380760"/>
            <a:ext cx="4107541" cy="1224726"/>
          </a:xfrm>
        </p:spPr>
        <p:txBody>
          <a:bodyPr>
            <a:normAutofit/>
          </a:bodyPr>
          <a:lstStyle/>
          <a:p>
            <a:pPr algn="ctr">
              <a:lnSpc>
                <a:spcPct val="150000"/>
              </a:lnSpc>
              <a:spcAft>
                <a:spcPts val="800"/>
              </a:spcAft>
              <a:tabLst>
                <a:tab pos="457200" algn="l"/>
              </a:tabLst>
            </a:pPr>
            <a:r>
              <a:rPr lang="el" sz="1000" dirty="0">
                <a:latin typeface="Josefin Sans" pitchFamily="2" charset="0"/>
                <a:cs typeface="Amatic SC" panose="00000500000000000000" pitchFamily="2" charset="-79"/>
              </a:rPr>
              <a:t>Αυτά περιλαμβάνουν μαθήματα/ χόμπι/ μαγειρική/κηπουρική/ σκάκι/ IT/ δημιουργικές τέχνες/ομάδες υποστήριξης/ ομιλητική θεραπεία/ εργαστήρια/ κοινωνικές ομάδες/ κέντρα αναψυχής/ βιβλιοθήκες/κινηματογράφο/πρωινά καφέ.</a:t>
            </a:r>
            <a:endParaRPr lang="en-GB" sz="1000" dirty="0">
              <a:latin typeface="Josefin Sans" pitchFamily="2" charset="0"/>
              <a:ea typeface="Calibri" panose="020F0502020204030204" pitchFamily="34" charset="0"/>
              <a:cs typeface="Amatic SC" panose="00000500000000000000" pitchFamily="2" charset="-79"/>
            </a:endParaRPr>
          </a:p>
          <a:p>
            <a:pPr lvl="0" algn="ctr" eaLnBrk="0" fontAlgn="base" hangingPunct="0">
              <a:lnSpc>
                <a:spcPct val="150000"/>
              </a:lnSpc>
              <a:spcAft>
                <a:spcPts val="800"/>
              </a:spcAft>
              <a:tabLst>
                <a:tab pos="457200" algn="l"/>
              </a:tabLst>
            </a:pPr>
            <a:endParaRPr lang="en-GB" sz="1000" dirty="0">
              <a:effectLst/>
              <a:latin typeface="Josefin Sans" pitchFamily="2" charset="0"/>
              <a:cs typeface="Amatic SC" panose="00000500000000000000" pitchFamily="2" charset="-79"/>
            </a:endParaRPr>
          </a:p>
          <a:p>
            <a:pPr algn="ctr"/>
            <a:endParaRPr lang="en-US" sz="1200" dirty="0">
              <a:latin typeface="Josefin Sans" pitchFamily="2" charset="0"/>
            </a:endParaRPr>
          </a:p>
        </p:txBody>
      </p:sp>
      <p:sp>
        <p:nvSpPr>
          <p:cNvPr id="24" name="Text Placeholder 23">
            <a:extLst>
              <a:ext uri="{FF2B5EF4-FFF2-40B4-BE49-F238E27FC236}">
                <a16:creationId xmlns:a16="http://schemas.microsoft.com/office/drawing/2014/main" id="{1FB51F87-32E0-E14B-9247-00A437B4ABED}"/>
              </a:ext>
            </a:extLst>
          </p:cNvPr>
          <p:cNvSpPr>
            <a:spLocks noGrp="1"/>
          </p:cNvSpPr>
          <p:nvPr>
            <p:ph type="body" sz="quarter" idx="33"/>
          </p:nvPr>
        </p:nvSpPr>
        <p:spPr>
          <a:xfrm>
            <a:off x="8169530" y="964179"/>
            <a:ext cx="3521725" cy="1149883"/>
          </a:xfrm>
        </p:spPr>
        <p:txBody>
          <a:bodyPr/>
          <a:lstStyle/>
          <a:p>
            <a:endParaRPr lang="en-GB" sz="1800" dirty="0">
              <a:effectLst/>
              <a:latin typeface="Josefin Sans" pitchFamily="2" charset="0"/>
              <a:cs typeface="Calibri" panose="020F0502020204030204" pitchFamily="34" charset="0"/>
            </a:endParaRPr>
          </a:p>
          <a:p>
            <a:pPr algn="ctr"/>
            <a:r>
              <a:rPr lang="el" sz="2800" dirty="0">
                <a:effectLst/>
                <a:latin typeface="Josefin Sans" pitchFamily="2" charset="0"/>
                <a:cs typeface="Amatic SC" panose="00000500000000000000" pitchFamily="2" charset="-79"/>
              </a:rPr>
              <a:t>Κλήση βίντεο/Εικονική ομάδα συνομιλίας</a:t>
            </a:r>
            <a:endParaRPr lang="en-GB" sz="2800" dirty="0">
              <a:effectLst/>
              <a:latin typeface="Josefin Sans" pitchFamily="2" charset="0"/>
              <a:ea typeface="Calibri" panose="020F0502020204030204" pitchFamily="34" charset="0"/>
              <a:cs typeface="Amatic SC" panose="00000500000000000000" pitchFamily="2" charset="-79"/>
            </a:endParaRPr>
          </a:p>
          <a:p>
            <a:endParaRPr lang="en-US" dirty="0">
              <a:latin typeface="Josefin Sans" pitchFamily="2" charset="0"/>
            </a:endParaRPr>
          </a:p>
        </p:txBody>
      </p:sp>
      <p:sp>
        <p:nvSpPr>
          <p:cNvPr id="25" name="Text Placeholder 24">
            <a:extLst>
              <a:ext uri="{FF2B5EF4-FFF2-40B4-BE49-F238E27FC236}">
                <a16:creationId xmlns:a16="http://schemas.microsoft.com/office/drawing/2014/main" id="{2F82DC90-AAD5-5A4C-8D6B-889F45C5C156}"/>
              </a:ext>
            </a:extLst>
          </p:cNvPr>
          <p:cNvSpPr>
            <a:spLocks noGrp="1"/>
          </p:cNvSpPr>
          <p:nvPr>
            <p:ph type="body" sz="quarter" idx="34"/>
          </p:nvPr>
        </p:nvSpPr>
        <p:spPr>
          <a:xfrm>
            <a:off x="7664821" y="1958605"/>
            <a:ext cx="4527179" cy="1410851"/>
          </a:xfrm>
        </p:spPr>
        <p:txBody>
          <a:bodyPr>
            <a:noAutofit/>
          </a:bodyPr>
          <a:lstStyle/>
          <a:p>
            <a:pPr algn="ctr">
              <a:lnSpc>
                <a:spcPct val="170000"/>
              </a:lnSpc>
            </a:pPr>
            <a:r>
              <a:rPr lang="el" sz="900" dirty="0">
                <a:solidFill>
                  <a:srgbClr val="000000"/>
                </a:solidFill>
                <a:effectLst/>
                <a:latin typeface="Josefin Sans" pitchFamily="2" charset="0"/>
                <a:ea typeface="Times New Roman" panose="02020603050405020304" pitchFamily="18" charset="0"/>
                <a:cs typeface="Amatic SC" panose="00000500000000000000" pitchFamily="2" charset="-79"/>
              </a:rPr>
              <a:t>Αυτή η εξατομικευμένη, μη κλινική προσέγγιση δίνει στους ασθενείς περισσότερο χρόνο να επικεντρωθούν σε ό,τι είναι σημαντικό για αυτούς και να δώσουν προτεραιότητα στις ανάγκες τους. </a:t>
            </a:r>
            <a:r>
              <a:rPr lang="el" sz="900" dirty="0">
                <a:solidFill>
                  <a:srgbClr val="000000"/>
                </a:solidFill>
                <a:effectLst/>
                <a:latin typeface="Josefin Sans" pitchFamily="2" charset="0"/>
                <a:cs typeface="Amatic SC" panose="00000500000000000000" pitchFamily="2" charset="-79"/>
              </a:rPr>
              <a:t>Τα σχέδια υποστήριξης μπορούν να αλλάξουν ανάλογα με τις μεταβαλλόμενες ανάγκες του χρήστη της υπηρεσίας, υπάρχουν επακόλουθες ενέργειες όπου οι επαγγελματίες υγείας έρχονται σε επαφή με τον εργαζόμενο στον σύνδεσμο , αυτό είναι προς όφελος όλων των ενδιαφερομένων.</a:t>
            </a:r>
            <a:r>
              <a:rPr lang="el" sz="900" dirty="0">
                <a:solidFill>
                  <a:srgbClr val="000000"/>
                </a:solidFill>
                <a:effectLst/>
                <a:latin typeface="Josefin Sans" pitchFamily="2" charset="0"/>
                <a:ea typeface="Times New Roman" panose="02020603050405020304" pitchFamily="18" charset="0"/>
                <a:cs typeface="Amatic SC" panose="00000500000000000000" pitchFamily="2" charset="-79"/>
              </a:rPr>
              <a:t> </a:t>
            </a:r>
            <a:endParaRPr lang="en-GB" sz="900" dirty="0">
              <a:effectLst/>
              <a:latin typeface="Josefin Sans" pitchFamily="2" charset="0"/>
              <a:ea typeface="Calibri" panose="020F0502020204030204" pitchFamily="34" charset="0"/>
              <a:cs typeface="Amatic SC" panose="00000500000000000000" pitchFamily="2" charset="-79"/>
            </a:endParaRPr>
          </a:p>
          <a:p>
            <a:pPr algn="ctr"/>
            <a:endParaRPr lang="en-US" sz="200" dirty="0">
              <a:latin typeface="Josefin Sans" pitchFamily="2" charset="0"/>
              <a:cs typeface="Amatic SC" panose="00000500000000000000" pitchFamily="2" charset="-79"/>
            </a:endParaRPr>
          </a:p>
          <a:p>
            <a:pPr algn="ctr"/>
            <a:endParaRPr lang="en-US" sz="200" dirty="0">
              <a:latin typeface="Josefin Sans" pitchFamily="2" charset="0"/>
            </a:endParaRPr>
          </a:p>
        </p:txBody>
      </p:sp>
      <p:sp>
        <p:nvSpPr>
          <p:cNvPr id="26" name="Text Placeholder 25">
            <a:extLst>
              <a:ext uri="{FF2B5EF4-FFF2-40B4-BE49-F238E27FC236}">
                <a16:creationId xmlns:a16="http://schemas.microsoft.com/office/drawing/2014/main" id="{1F3150CF-2069-0F4E-8229-266B594CD135}"/>
              </a:ext>
            </a:extLst>
          </p:cNvPr>
          <p:cNvSpPr>
            <a:spLocks noGrp="1"/>
          </p:cNvSpPr>
          <p:nvPr>
            <p:ph type="body" sz="quarter" idx="35"/>
          </p:nvPr>
        </p:nvSpPr>
        <p:spPr>
          <a:xfrm>
            <a:off x="8005458" y="3543877"/>
            <a:ext cx="3845903" cy="790789"/>
          </a:xfrm>
        </p:spPr>
        <p:txBody>
          <a:bodyPr/>
          <a:lstStyle/>
          <a:p>
            <a:endParaRPr lang="en-GB" sz="1600" dirty="0">
              <a:effectLst/>
              <a:latin typeface="Josefin Sans" pitchFamily="2" charset="0"/>
              <a:ea typeface="Calibri" panose="020F0502020204030204" pitchFamily="34" charset="0"/>
              <a:cs typeface="Times New Roman" panose="02020603050405020304" pitchFamily="18" charset="0"/>
            </a:endParaRPr>
          </a:p>
          <a:p>
            <a:pPr algn="ctr"/>
            <a:r>
              <a:rPr lang="el" sz="2400" dirty="0">
                <a:latin typeface="Josefin Sans" pitchFamily="2" charset="0"/>
              </a:rPr>
              <a:t>Επισκέψεις στο σπίτι/καφετέριες/</a:t>
            </a:r>
            <a:endParaRPr lang="en-US" sz="2400" dirty="0">
              <a:latin typeface="Josefin Sans" pitchFamily="2" charset="0"/>
            </a:endParaRPr>
          </a:p>
          <a:p>
            <a:pPr algn="ctr"/>
            <a:r>
              <a:rPr lang="el" sz="2400" dirty="0">
                <a:latin typeface="Josefin Sans" pitchFamily="2" charset="0"/>
              </a:rPr>
              <a:t>περπάτημα/ψώνια</a:t>
            </a:r>
          </a:p>
        </p:txBody>
      </p:sp>
      <p:sp>
        <p:nvSpPr>
          <p:cNvPr id="27" name="Text Placeholder 26">
            <a:extLst>
              <a:ext uri="{FF2B5EF4-FFF2-40B4-BE49-F238E27FC236}">
                <a16:creationId xmlns:a16="http://schemas.microsoft.com/office/drawing/2014/main" id="{E55CFF9F-AD12-F245-A92C-118B7E22848E}"/>
              </a:ext>
            </a:extLst>
          </p:cNvPr>
          <p:cNvSpPr>
            <a:spLocks noGrp="1"/>
          </p:cNvSpPr>
          <p:nvPr>
            <p:ph type="body" sz="quarter" idx="36"/>
          </p:nvPr>
        </p:nvSpPr>
        <p:spPr>
          <a:xfrm>
            <a:off x="8118732" y="4467400"/>
            <a:ext cx="3521724" cy="1826720"/>
          </a:xfrm>
        </p:spPr>
        <p:txBody>
          <a:bodyPr>
            <a:noAutofit/>
          </a:bodyPr>
          <a:lstStyle/>
          <a:p>
            <a:pPr algn="ctr"/>
            <a:endParaRPr lang="en-US" sz="300" dirty="0">
              <a:latin typeface="Josefin Sans" pitchFamily="2" charset="0"/>
            </a:endParaRPr>
          </a:p>
          <a:p>
            <a:pPr algn="ctr">
              <a:lnSpc>
                <a:spcPct val="170000"/>
              </a:lnSpc>
            </a:pPr>
            <a:r>
              <a:rPr lang="el" sz="1100" dirty="0">
                <a:effectLst/>
                <a:latin typeface="Josefin Sans" pitchFamily="2" charset="0"/>
                <a:cs typeface="Amatic SC" panose="00000500000000000000" pitchFamily="2" charset="-79"/>
              </a:rPr>
              <a:t>Το πλεονέκτημα </a:t>
            </a:r>
            <a:r>
              <a:rPr lang="el" sz="1100" dirty="0">
                <a:effectLst/>
                <a:latin typeface="Josefin Sans" pitchFamily="2" charset="0"/>
                <a:ea typeface="Times New Roman" panose="02020603050405020304" pitchFamily="18" charset="0"/>
                <a:cs typeface="Amatic SC" panose="00000500000000000000" pitchFamily="2" charset="-79"/>
              </a:rPr>
              <a:t>της συνάντησης σε μη κλινικά περιβάλλοντα είναι ότι ο συνεργάτης του συνδέσμου μπορεί να δώσει στον ασθενή χρόνο, εστίαση και ενσυναίσθηση, έτσι ώστε να αισθάνεται ότι τον ακούνε και τον κατανοούν, συνεργαζόμενοι στην κοινή λήψη αποφάσεων, υποστηρίζοντας τον προγραμματισμό και την εξατομικευμένη φροντίδα.</a:t>
            </a:r>
            <a:endParaRPr lang="en-US" sz="1100" dirty="0">
              <a:latin typeface="Josefin Sans" pitchFamily="2" charset="0"/>
              <a:cs typeface="Amatic SC" panose="00000500000000000000" pitchFamily="2" charset="-79"/>
            </a:endParaRPr>
          </a:p>
        </p:txBody>
      </p:sp>
      <p:sp>
        <p:nvSpPr>
          <p:cNvPr id="28" name="Text Placeholder 27">
            <a:extLst>
              <a:ext uri="{FF2B5EF4-FFF2-40B4-BE49-F238E27FC236}">
                <a16:creationId xmlns:a16="http://schemas.microsoft.com/office/drawing/2014/main" id="{EA394B44-EE20-3C4D-B38A-9F5F1AB9132D}"/>
              </a:ext>
            </a:extLst>
          </p:cNvPr>
          <p:cNvSpPr>
            <a:spLocks noGrp="1"/>
          </p:cNvSpPr>
          <p:nvPr>
            <p:ph type="body" sz="quarter" idx="37"/>
          </p:nvPr>
        </p:nvSpPr>
        <p:spPr>
          <a:xfrm>
            <a:off x="5696092" y="1244111"/>
            <a:ext cx="830122" cy="684000"/>
          </a:xfrm>
        </p:spPr>
        <p:txBody>
          <a:bodyPr/>
          <a:lstStyle/>
          <a:p>
            <a:r>
              <a:rPr lang="el" dirty="0"/>
              <a:t>01</a:t>
            </a:r>
          </a:p>
        </p:txBody>
      </p:sp>
      <p:sp>
        <p:nvSpPr>
          <p:cNvPr id="29" name="Text Placeholder 28">
            <a:extLst>
              <a:ext uri="{FF2B5EF4-FFF2-40B4-BE49-F238E27FC236}">
                <a16:creationId xmlns:a16="http://schemas.microsoft.com/office/drawing/2014/main" id="{244B0A68-F7DE-0E44-9DBC-09AA522E0260}"/>
              </a:ext>
            </a:extLst>
          </p:cNvPr>
          <p:cNvSpPr>
            <a:spLocks noGrp="1"/>
          </p:cNvSpPr>
          <p:nvPr>
            <p:ph type="body" sz="quarter" idx="38"/>
          </p:nvPr>
        </p:nvSpPr>
        <p:spPr/>
        <p:txBody>
          <a:bodyPr/>
          <a:lstStyle/>
          <a:p>
            <a:r>
              <a:rPr lang="el" dirty="0"/>
              <a:t>02</a:t>
            </a:r>
          </a:p>
        </p:txBody>
      </p:sp>
      <p:sp>
        <p:nvSpPr>
          <p:cNvPr id="30" name="Text Placeholder 29">
            <a:extLst>
              <a:ext uri="{FF2B5EF4-FFF2-40B4-BE49-F238E27FC236}">
                <a16:creationId xmlns:a16="http://schemas.microsoft.com/office/drawing/2014/main" id="{CC9D813C-A1B4-9D4D-A47C-DD4F402477FD}"/>
              </a:ext>
            </a:extLst>
          </p:cNvPr>
          <p:cNvSpPr>
            <a:spLocks noGrp="1"/>
          </p:cNvSpPr>
          <p:nvPr>
            <p:ph type="body" sz="quarter" idx="39"/>
          </p:nvPr>
        </p:nvSpPr>
        <p:spPr/>
        <p:txBody>
          <a:bodyPr/>
          <a:lstStyle/>
          <a:p>
            <a:r>
              <a:rPr lang="el" dirty="0"/>
              <a:t>03</a:t>
            </a:r>
          </a:p>
        </p:txBody>
      </p:sp>
      <p:sp>
        <p:nvSpPr>
          <p:cNvPr id="31" name="Text Placeholder 30">
            <a:extLst>
              <a:ext uri="{FF2B5EF4-FFF2-40B4-BE49-F238E27FC236}">
                <a16:creationId xmlns:a16="http://schemas.microsoft.com/office/drawing/2014/main" id="{9B77F041-314B-D44C-BFE0-BA5E7BD0B9AB}"/>
              </a:ext>
            </a:extLst>
          </p:cNvPr>
          <p:cNvSpPr>
            <a:spLocks noGrp="1"/>
          </p:cNvSpPr>
          <p:nvPr>
            <p:ph type="body" sz="quarter" idx="40"/>
          </p:nvPr>
        </p:nvSpPr>
        <p:spPr/>
        <p:txBody>
          <a:bodyPr/>
          <a:lstStyle/>
          <a:p>
            <a:r>
              <a:rPr lang="el" dirty="0"/>
              <a:t>04</a:t>
            </a:r>
          </a:p>
        </p:txBody>
      </p:sp>
      <p:sp>
        <p:nvSpPr>
          <p:cNvPr id="32" name="Text Placeholder 31">
            <a:extLst>
              <a:ext uri="{FF2B5EF4-FFF2-40B4-BE49-F238E27FC236}">
                <a16:creationId xmlns:a16="http://schemas.microsoft.com/office/drawing/2014/main" id="{636AB715-2C4A-A248-A19E-E8CE46E335FD}"/>
              </a:ext>
            </a:extLst>
          </p:cNvPr>
          <p:cNvSpPr>
            <a:spLocks noGrp="1"/>
          </p:cNvSpPr>
          <p:nvPr>
            <p:ph type="body" sz="quarter" idx="41"/>
          </p:nvPr>
        </p:nvSpPr>
        <p:spPr/>
        <p:txBody>
          <a:bodyPr/>
          <a:lstStyle/>
          <a:p>
            <a:r>
              <a:rPr lang="el" dirty="0"/>
              <a:t>05</a:t>
            </a:r>
          </a:p>
        </p:txBody>
      </p:sp>
      <p:sp>
        <p:nvSpPr>
          <p:cNvPr id="2" name="TextBox 1">
            <a:extLst>
              <a:ext uri="{FF2B5EF4-FFF2-40B4-BE49-F238E27FC236}">
                <a16:creationId xmlns:a16="http://schemas.microsoft.com/office/drawing/2014/main" id="{9F0BE807-ABC0-4DAD-B24D-5B19E4C20ACD}"/>
              </a:ext>
            </a:extLst>
          </p:cNvPr>
          <p:cNvSpPr txBox="1"/>
          <p:nvPr/>
        </p:nvSpPr>
        <p:spPr>
          <a:xfrm>
            <a:off x="-167640" y="81427"/>
            <a:ext cx="12359640" cy="369332"/>
          </a:xfrm>
          <a:prstGeom prst="rect">
            <a:avLst/>
          </a:prstGeom>
          <a:noFill/>
        </p:spPr>
        <p:txBody>
          <a:bodyPr wrap="square" rtlCol="0">
            <a:spAutoFit/>
          </a:bodyPr>
          <a:lstStyle/>
          <a:p>
            <a:pPr algn="ctr"/>
            <a:r>
              <a:rPr lang="el" b="1" dirty="0">
                <a:effectLst/>
                <a:latin typeface="Josefin Sans" pitchFamily="2" charset="0"/>
                <a:cs typeface="Amatic SC" panose="00000500000000000000" pitchFamily="2" charset="-79"/>
              </a:rPr>
              <a:t>Ο</a:t>
            </a:r>
            <a:r>
              <a:rPr lang="el-GR" b="1" dirty="0">
                <a:effectLst/>
                <a:latin typeface="Josefin Sans" pitchFamily="2" charset="0"/>
                <a:cs typeface="Amatic SC" panose="00000500000000000000" pitchFamily="2" charset="-79"/>
              </a:rPr>
              <a:t> σύμβουλος </a:t>
            </a:r>
            <a:r>
              <a:rPr lang="el" b="1" dirty="0">
                <a:effectLst/>
                <a:latin typeface="Josefin Sans" pitchFamily="2" charset="0"/>
                <a:cs typeface="Amatic SC" panose="00000500000000000000" pitchFamily="2" charset="-79"/>
              </a:rPr>
              <a:t>είναι η κρίσιμη διάσταση στην παροχή ανοιχτής επικοινωνίας, φιλίας και σηματοδότησης.</a:t>
            </a:r>
            <a:endParaRPr lang="en-GB" b="1" dirty="0">
              <a:latin typeface="Josefin Sans" pitchFamily="2" charset="0"/>
              <a:cs typeface="Amatic SC" panose="00000500000000000000" pitchFamily="2" charset="-79"/>
            </a:endParaRPr>
          </a:p>
        </p:txBody>
      </p:sp>
    </p:spTree>
    <p:extLst>
      <p:ext uri="{BB962C8B-B14F-4D97-AF65-F5344CB8AC3E}">
        <p14:creationId xmlns:p14="http://schemas.microsoft.com/office/powerpoint/2010/main" val="2807386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481301" y="518161"/>
            <a:ext cx="10512420" cy="811530"/>
          </a:xfrm>
        </p:spPr>
        <p:txBody>
          <a:bodyPr/>
          <a:lstStyle/>
          <a:p>
            <a:pPr algn="ctr"/>
            <a:r>
              <a:rPr lang="el" sz="4000" dirty="0">
                <a:latin typeface="Josefin Sans" pitchFamily="2" charset="0"/>
              </a:rPr>
              <a:t>Τα αποτελέσματα ήταν ενθαρρυντικά</a:t>
            </a:r>
            <a:endParaRPr lang="el" sz="1600" dirty="0">
              <a:latin typeface="Josefin Sans" pitchFamily="2" charset="0"/>
            </a:endParaRP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574073" y="685800"/>
            <a:ext cx="10695744" cy="5486399"/>
          </a:xfrm>
        </p:spPr>
        <p:txBody>
          <a:bodyPr numCol="2">
            <a:noAutofit/>
          </a:bodyPr>
          <a:lstStyle/>
          <a:p>
            <a:pPr>
              <a:lnSpc>
                <a:spcPct val="170000"/>
              </a:lnSpc>
              <a:spcAft>
                <a:spcPts val="600"/>
              </a:spcAft>
            </a:pPr>
            <a:endParaRPr lang="en-GB" sz="12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r>
              <a:rPr lang="el" sz="1200" dirty="0">
                <a:solidFill>
                  <a:srgbClr val="000000"/>
                </a:solidFill>
                <a:effectLst/>
                <a:latin typeface="Josefin Sans" pitchFamily="2" charset="0"/>
                <a:ea typeface="Times New Roman" panose="02020603050405020304" pitchFamily="18" charset="0"/>
                <a:cs typeface="Calibri" panose="020F0502020204030204" pitchFamily="34" charset="0"/>
              </a:rPr>
              <a:t>Συνολικά, η ανατροφοδότηση σχετικά με την κοινωνική συνταγογράφηση ήταν θετική </a:t>
            </a:r>
            <a:r>
              <a:rPr lang="el" sz="1200" dirty="0">
                <a:solidFill>
                  <a:srgbClr val="000000"/>
                </a:solidFill>
                <a:latin typeface="Josefin Sans" pitchFamily="2" charset="0"/>
                <a:ea typeface="Times New Roman" panose="02020603050405020304" pitchFamily="18" charset="0"/>
                <a:cs typeface="Calibri" panose="020F0502020204030204" pitchFamily="34" charset="0"/>
              </a:rPr>
              <a:t>. </a:t>
            </a:r>
            <a:r>
              <a:rPr lang="el" sz="1200" dirty="0">
                <a:solidFill>
                  <a:schemeClr val="tx1">
                    <a:lumMod val="50000"/>
                  </a:schemeClr>
                </a:solidFill>
                <a:latin typeface="Josefin Sans" pitchFamily="2" charset="0"/>
                <a:ea typeface="Times New Roman" panose="02020603050405020304" pitchFamily="18" charset="0"/>
                <a:cs typeface="Calibri" panose="020F0502020204030204" pitchFamily="34" charset="0"/>
              </a:rPr>
              <a:t>Ο </a:t>
            </a:r>
            <a:r>
              <a:rPr lang="el" sz="12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στόχος να υποστηρίξει τη μακροπρόθεσμη αλλαγή συμπεριφοράς και την καλύτερη αυτοφροντίδα </a:t>
            </a:r>
            <a:r>
              <a:rPr lang="el" sz="1200" dirty="0">
                <a:solidFill>
                  <a:schemeClr val="tx1">
                    <a:lumMod val="50000"/>
                  </a:schemeClr>
                </a:solidFill>
                <a:latin typeface="Josefin Sans" pitchFamily="2" charset="0"/>
                <a:ea typeface="Times New Roman" panose="02020603050405020304" pitchFamily="18" charset="0"/>
                <a:cs typeface="Calibri" panose="020F0502020204030204" pitchFamily="34" charset="0"/>
              </a:rPr>
              <a:t>είχε πολλά υποσχόμενα </a:t>
            </a:r>
            <a:r>
              <a:rPr lang="el" sz="12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αποτελέσματα. </a:t>
            </a:r>
            <a:r>
              <a:rPr lang="el" sz="1200" dirty="0">
                <a:solidFill>
                  <a:srgbClr val="000000"/>
                </a:solidFill>
                <a:effectLst/>
                <a:latin typeface="Josefin Sans" pitchFamily="2" charset="0"/>
                <a:ea typeface="Times New Roman" panose="02020603050405020304" pitchFamily="18" charset="0"/>
                <a:cs typeface="Calibri" panose="020F0502020204030204" pitchFamily="34" charset="0"/>
              </a:rPr>
              <a:t>Η έρευνα έχει δείξει σημαντική βελτίωση στην ποιότητα ζωής και τη γενική ευημερία των χρηστών υπηρεσιών και επιτρέπει στους ασθενείς να έχουν μεγαλύτερο έλεγχο στη ζωή τους.</a:t>
            </a:r>
          </a:p>
          <a:p>
            <a:pPr>
              <a:lnSpc>
                <a:spcPct val="170000"/>
              </a:lnSpc>
              <a:spcAft>
                <a:spcPts val="600"/>
              </a:spcAft>
            </a:pPr>
            <a:r>
              <a:rPr lang="el" sz="1200" dirty="0">
                <a:solidFill>
                  <a:srgbClr val="000000"/>
                </a:solidFill>
                <a:effectLst/>
                <a:latin typeface="Josefin Sans" pitchFamily="2" charset="0"/>
                <a:ea typeface="Times New Roman" panose="02020603050405020304" pitchFamily="18" charset="0"/>
                <a:cs typeface="Calibri" panose="020F0502020204030204" pitchFamily="34" charset="0"/>
              </a:rPr>
              <a:t>Επιπλέον, υπάρχει μια αναφερόμενη μείωση στα επίπεδα της κατάθλιψης, του άγχους και της μοναξιάς μεταξύ εκείνων που συμμετείχαν στη διαδικασία, όπως θα δείτε από την προηγούμενη διαφάνεια ο ρόλος του εργάτη συνδέσμου είναι κρίσιμος. Αντιμετωπίζει </a:t>
            </a:r>
            <a:r>
              <a:rPr lang="el" sz="1200" dirty="0">
                <a:solidFill>
                  <a:srgbClr val="000000"/>
                </a:solidFill>
                <a:latin typeface="Josefin Sans" pitchFamily="2" charset="0"/>
                <a:ea typeface="Times New Roman" panose="02020603050405020304" pitchFamily="18" charset="0"/>
                <a:cs typeface="Calibri" panose="020F0502020204030204" pitchFamily="34" charset="0"/>
              </a:rPr>
              <a:t>επίσης </a:t>
            </a:r>
            <a:r>
              <a:rPr lang="el" sz="1200" dirty="0">
                <a:solidFill>
                  <a:srgbClr val="000000"/>
                </a:solidFill>
                <a:effectLst/>
                <a:latin typeface="Josefin Sans" pitchFamily="2" charset="0"/>
                <a:ea typeface="Times New Roman" panose="02020603050405020304" pitchFamily="18" charset="0"/>
                <a:cs typeface="Calibri" panose="020F0502020204030204" pitchFamily="34" charset="0"/>
              </a:rPr>
              <a:t>ευρύτερες επιπτώσεις καθώς συμβάλλει στην υπέρβαση των κοινωνικών ανισοτήτων αντιμετωπίζοντας ψυχικά, ψυχοκοινωνικά και κοινωνικοοικονομικά ζητήματα. Τα ενθαρρυντικά ευρήματα αποκάλυψαν μείωση του κόστους υγειονομικής περίθαλψης, με το πρόσθετο πλεονέκτημα της </a:t>
            </a:r>
            <a:r>
              <a:rPr lang="el" sz="1200" dirty="0">
                <a:solidFill>
                  <a:srgbClr val="000000"/>
                </a:solidFill>
                <a:latin typeface="Josefin Sans" pitchFamily="2" charset="0"/>
                <a:ea typeface="Times New Roman" panose="02020603050405020304" pitchFamily="18" charset="0"/>
                <a:cs typeface="Calibri" panose="020F0502020204030204" pitchFamily="34" charset="0"/>
              </a:rPr>
              <a:t>μείωσης της αυξανόμενης πίεσης στις κλινικές γενικής ιατρικής, στις επισκέψεις Α&amp;Ε και στις παραπομπές δευτεροβάθμιας περίθαλψης.</a:t>
            </a:r>
          </a:p>
          <a:p>
            <a:pPr>
              <a:lnSpc>
                <a:spcPct val="170000"/>
              </a:lnSpc>
              <a:spcAft>
                <a:spcPts val="600"/>
              </a:spcAft>
            </a:pPr>
            <a:endParaRPr lang="en-GB" sz="12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12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r>
              <a:rPr lang="el" sz="1200" dirty="0">
                <a:solidFill>
                  <a:srgbClr val="000000"/>
                </a:solidFill>
                <a:latin typeface="Josefin Sans" pitchFamily="2" charset="0"/>
                <a:ea typeface="Times New Roman" panose="02020603050405020304" pitchFamily="18" charset="0"/>
                <a:cs typeface="Calibri" panose="020F0502020204030204" pitchFamily="34" charset="0"/>
              </a:rPr>
              <a:t>Αυτές είναι πολύ εμπνευσμένες εξελίξεις λαμβάνοντας υπόψη τις τρέχουσες στιγμές και πώς η πανδημία του Covid 19 έχει επηρεάσει την Υπηρεσία Υγείας. </a:t>
            </a:r>
            <a:r>
              <a:rPr lang="el" sz="1200" dirty="0">
                <a:solidFill>
                  <a:srgbClr val="202124"/>
                </a:solidFill>
                <a:latin typeface="Josefin Sans" pitchFamily="2" charset="0"/>
                <a:ea typeface="Calibri" panose="020F0502020204030204" pitchFamily="34" charset="0"/>
                <a:cs typeface="Calibri" panose="020F0502020204030204" pitchFamily="34" charset="0"/>
              </a:rPr>
              <a:t>Οι πληροφορίες είναι διαθέσιμες στο διαδίκτυο και </a:t>
            </a:r>
            <a:r>
              <a:rPr lang="el" sz="1200" dirty="0">
                <a:solidFill>
                  <a:srgbClr val="000000"/>
                </a:solidFill>
                <a:latin typeface="Josefin Sans" pitchFamily="2" charset="0"/>
                <a:ea typeface="Times New Roman" panose="02020603050405020304" pitchFamily="18" charset="0"/>
                <a:cs typeface="Calibri" panose="020F0502020204030204" pitchFamily="34" charset="0"/>
              </a:rPr>
              <a:t>υπάρχουν πολλά ενημερωτικά φυλλάδια σε όλες τις τοποθεσίες υγειονομικής περίθαλψης, τις βιβλιοθήκες, τα ταχυδρομεία και τις ρυθμίσεις της κοινότητας.</a:t>
            </a:r>
            <a:endParaRPr lang="en-GB" sz="12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600"/>
              </a:spcAft>
            </a:pPr>
            <a:endParaRPr lang="en-GB" sz="12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12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12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12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12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r>
              <a:rPr lang="el" sz="1200" dirty="0">
                <a:effectLst/>
                <a:latin typeface="Josefin Sans" pitchFamily="2" charset="0"/>
                <a:ea typeface="Times New Roman" panose="02020603050405020304" pitchFamily="18" charset="0"/>
                <a:cs typeface="Calibri" panose="020F0502020204030204" pitchFamily="34" charset="0"/>
              </a:rPr>
              <a:t> </a:t>
            </a:r>
            <a:endParaRPr lang="en-GB" sz="12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60000"/>
              </a:lnSpc>
              <a:spcBef>
                <a:spcPts val="575"/>
              </a:spcBef>
              <a:spcAft>
                <a:spcPts val="800"/>
              </a:spcAft>
            </a:pPr>
            <a:r>
              <a:rPr lang="el" sz="300" dirty="0">
                <a:effectLst/>
                <a:latin typeface="Calibri" panose="020F0502020204030204" pitchFamily="34" charset="0"/>
                <a:cs typeface="Calibri" panose="020F0502020204030204" pitchFamily="34" charset="0"/>
              </a:rPr>
              <a:t> </a:t>
            </a:r>
            <a:endParaRPr lang="en-GB" sz="300" dirty="0">
              <a:effectLst/>
              <a:latin typeface="Josefin Sans" pitchFamily="2" charset="0"/>
              <a:ea typeface="Calibri" panose="020F0502020204030204" pitchFamily="34" charset="0"/>
              <a:cs typeface="Times New Roman" panose="02020603050405020304" pitchFamily="18" charset="0"/>
            </a:endParaRPr>
          </a:p>
          <a:p>
            <a:pPr>
              <a:lnSpc>
                <a:spcPct val="160000"/>
              </a:lnSpc>
              <a:spcAft>
                <a:spcPts val="800"/>
              </a:spcAft>
            </a:pPr>
            <a:endParaRPr lang="en-GB" sz="3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500" dirty="0">
              <a:latin typeface="Josefin Sans" pitchFamily="2" charset="0"/>
            </a:endParaRPr>
          </a:p>
        </p:txBody>
      </p:sp>
      <p:pic>
        <p:nvPicPr>
          <p:cNvPr id="6" name="Picture 5">
            <a:extLst>
              <a:ext uri="{FF2B5EF4-FFF2-40B4-BE49-F238E27FC236}">
                <a16:creationId xmlns:a16="http://schemas.microsoft.com/office/drawing/2014/main" id="{5562E6AB-6878-C6E2-F3D7-5B12ED9F7D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1407" y="3802380"/>
            <a:ext cx="2643994" cy="2033323"/>
          </a:xfrm>
          <a:prstGeom prst="rect">
            <a:avLst/>
          </a:prstGeom>
          <a:noFill/>
          <a:ln>
            <a:noFill/>
          </a:ln>
        </p:spPr>
      </p:pic>
    </p:spTree>
    <p:extLst>
      <p:ext uri="{BB962C8B-B14F-4D97-AF65-F5344CB8AC3E}">
        <p14:creationId xmlns:p14="http://schemas.microsoft.com/office/powerpoint/2010/main" val="983431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05986-0CC9-D546-9895-1F8315B1140B}"/>
              </a:ext>
            </a:extLst>
          </p:cNvPr>
          <p:cNvSpPr>
            <a:spLocks noGrp="1"/>
          </p:cNvSpPr>
          <p:nvPr>
            <p:ph type="body" sz="quarter" idx="22"/>
          </p:nvPr>
        </p:nvSpPr>
        <p:spPr>
          <a:xfrm>
            <a:off x="1662545" y="1020719"/>
            <a:ext cx="3063423" cy="684000"/>
          </a:xfrm>
        </p:spPr>
        <p:txBody>
          <a:bodyPr/>
          <a:lstStyle/>
          <a:p>
            <a:r>
              <a:rPr lang="el" sz="2400" dirty="0">
                <a:latin typeface="Josefin Sans" pitchFamily="2" charset="0"/>
              </a:rPr>
              <a:t>Κατάσταση σωματικής υγείας</a:t>
            </a:r>
          </a:p>
        </p:txBody>
      </p:sp>
      <p:sp>
        <p:nvSpPr>
          <p:cNvPr id="4" name="Text Placeholder 3">
            <a:extLst>
              <a:ext uri="{FF2B5EF4-FFF2-40B4-BE49-F238E27FC236}">
                <a16:creationId xmlns:a16="http://schemas.microsoft.com/office/drawing/2014/main" id="{455E395E-7122-D04B-98F7-52FD0CAE5BA1}"/>
              </a:ext>
            </a:extLst>
          </p:cNvPr>
          <p:cNvSpPr>
            <a:spLocks noGrp="1"/>
          </p:cNvSpPr>
          <p:nvPr>
            <p:ph type="body" sz="quarter" idx="28"/>
          </p:nvPr>
        </p:nvSpPr>
        <p:spPr>
          <a:xfrm>
            <a:off x="1300378" y="1688639"/>
            <a:ext cx="2787535" cy="1130857"/>
          </a:xfrm>
        </p:spPr>
        <p:txBody>
          <a:bodyPr>
            <a:normAutofit fontScale="25000" lnSpcReduction="20000"/>
          </a:bodyPr>
          <a:lstStyle/>
          <a:p>
            <a:pPr algn="ctr">
              <a:lnSpc>
                <a:spcPct val="160000"/>
              </a:lnSpc>
            </a:pPr>
            <a:r>
              <a:rPr lang="el" sz="5600" dirty="0">
                <a:effectLst/>
                <a:latin typeface="Josefin Sans" pitchFamily="2" charset="0"/>
                <a:ea typeface="Calibri" panose="020F0502020204030204" pitchFamily="34" charset="0"/>
                <a:cs typeface="Calibri" panose="020F0502020204030204" pitchFamily="34" charset="0"/>
              </a:rPr>
              <a:t>Είναι υπέρβαρη, τρώει ανθυγιεινά και σπάνια ασκείται.</a:t>
            </a:r>
            <a:endParaRPr lang="en-GB" sz="5600" dirty="0">
              <a:effectLst/>
              <a:latin typeface="Josefin Sans" pitchFamily="2" charset="0"/>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6941CCEA-3856-1D43-AC06-F1FC41A024E3}"/>
              </a:ext>
            </a:extLst>
          </p:cNvPr>
          <p:cNvSpPr>
            <a:spLocks noGrp="1"/>
          </p:cNvSpPr>
          <p:nvPr>
            <p:ph type="body" sz="quarter" idx="37"/>
          </p:nvPr>
        </p:nvSpPr>
        <p:spPr/>
        <p:txBody>
          <a:bodyPr/>
          <a:lstStyle/>
          <a:p>
            <a:r>
              <a:rPr lang="el" dirty="0"/>
              <a:t>02</a:t>
            </a:r>
          </a:p>
        </p:txBody>
      </p:sp>
      <p:sp>
        <p:nvSpPr>
          <p:cNvPr id="6" name="Text Placeholder 5">
            <a:extLst>
              <a:ext uri="{FF2B5EF4-FFF2-40B4-BE49-F238E27FC236}">
                <a16:creationId xmlns:a16="http://schemas.microsoft.com/office/drawing/2014/main" id="{46D9958F-12D1-5848-A243-D6363ACA7B74}"/>
              </a:ext>
            </a:extLst>
          </p:cNvPr>
          <p:cNvSpPr>
            <a:spLocks noGrp="1"/>
          </p:cNvSpPr>
          <p:nvPr>
            <p:ph type="body" sz="quarter" idx="38"/>
          </p:nvPr>
        </p:nvSpPr>
        <p:spPr/>
        <p:txBody>
          <a:bodyPr/>
          <a:lstStyle/>
          <a:p>
            <a:r>
              <a:rPr lang="el" dirty="0"/>
              <a:t>01</a:t>
            </a:r>
          </a:p>
        </p:txBody>
      </p:sp>
      <p:sp>
        <p:nvSpPr>
          <p:cNvPr id="29" name="Text Placeholder 28">
            <a:extLst>
              <a:ext uri="{FF2B5EF4-FFF2-40B4-BE49-F238E27FC236}">
                <a16:creationId xmlns:a16="http://schemas.microsoft.com/office/drawing/2014/main" id="{F6EC120C-0783-C546-9CA6-2394111981DC}"/>
              </a:ext>
            </a:extLst>
          </p:cNvPr>
          <p:cNvSpPr>
            <a:spLocks noGrp="1"/>
          </p:cNvSpPr>
          <p:nvPr>
            <p:ph type="body" sz="quarter" idx="39"/>
          </p:nvPr>
        </p:nvSpPr>
        <p:spPr/>
        <p:txBody>
          <a:bodyPr/>
          <a:lstStyle/>
          <a:p>
            <a:r>
              <a:rPr lang="el" dirty="0"/>
              <a:t>03</a:t>
            </a:r>
          </a:p>
        </p:txBody>
      </p:sp>
      <p:sp>
        <p:nvSpPr>
          <p:cNvPr id="30" name="Text Placeholder 29">
            <a:extLst>
              <a:ext uri="{FF2B5EF4-FFF2-40B4-BE49-F238E27FC236}">
                <a16:creationId xmlns:a16="http://schemas.microsoft.com/office/drawing/2014/main" id="{9FAC6DDD-C89C-7543-80DE-E508CE67B7B1}"/>
              </a:ext>
            </a:extLst>
          </p:cNvPr>
          <p:cNvSpPr>
            <a:spLocks noGrp="1"/>
          </p:cNvSpPr>
          <p:nvPr>
            <p:ph type="body" sz="quarter" idx="40"/>
          </p:nvPr>
        </p:nvSpPr>
        <p:spPr/>
        <p:txBody>
          <a:bodyPr/>
          <a:lstStyle/>
          <a:p>
            <a:r>
              <a:rPr lang="el" dirty="0"/>
              <a:t>04</a:t>
            </a:r>
          </a:p>
        </p:txBody>
      </p:sp>
      <p:sp>
        <p:nvSpPr>
          <p:cNvPr id="31" name="Text Placeholder 30">
            <a:extLst>
              <a:ext uri="{FF2B5EF4-FFF2-40B4-BE49-F238E27FC236}">
                <a16:creationId xmlns:a16="http://schemas.microsoft.com/office/drawing/2014/main" id="{9F205796-CA87-794A-9F4E-ADC96E91A7B9}"/>
              </a:ext>
            </a:extLst>
          </p:cNvPr>
          <p:cNvSpPr>
            <a:spLocks noGrp="1"/>
          </p:cNvSpPr>
          <p:nvPr>
            <p:ph type="body" sz="quarter" idx="41"/>
          </p:nvPr>
        </p:nvSpPr>
        <p:spPr/>
        <p:txBody>
          <a:bodyPr/>
          <a:lstStyle/>
          <a:p>
            <a:pPr algn="ctr"/>
            <a:r>
              <a:rPr lang="el" sz="2400" dirty="0">
                <a:latin typeface="Josefin Sans" pitchFamily="2" charset="0"/>
              </a:rPr>
              <a:t>Η ζωή στο σπίτι</a:t>
            </a:r>
          </a:p>
        </p:txBody>
      </p:sp>
      <p:sp>
        <p:nvSpPr>
          <p:cNvPr id="32" name="Text Placeholder 31">
            <a:extLst>
              <a:ext uri="{FF2B5EF4-FFF2-40B4-BE49-F238E27FC236}">
                <a16:creationId xmlns:a16="http://schemas.microsoft.com/office/drawing/2014/main" id="{8A713028-EF8B-2C4C-8E02-3F00D09F8E26}"/>
              </a:ext>
            </a:extLst>
          </p:cNvPr>
          <p:cNvSpPr>
            <a:spLocks noGrp="1"/>
          </p:cNvSpPr>
          <p:nvPr>
            <p:ph type="body" sz="quarter" idx="42"/>
          </p:nvPr>
        </p:nvSpPr>
        <p:spPr>
          <a:xfrm>
            <a:off x="922936" y="3457108"/>
            <a:ext cx="2507737" cy="1652773"/>
          </a:xfrm>
        </p:spPr>
        <p:txBody>
          <a:bodyPr>
            <a:normAutofit fontScale="85000" lnSpcReduction="20000"/>
          </a:bodyPr>
          <a:lstStyle/>
          <a:p>
            <a:pPr algn="ctr">
              <a:lnSpc>
                <a:spcPct val="150000"/>
              </a:lnSpc>
            </a:pPr>
            <a:r>
              <a:rPr lang="el" sz="1500" dirty="0"/>
              <a:t>Ζει με τον σύντροφο της, αλλά η σχέση είναι τεταμένη. Η Josephine είναι άνεργη λόγω κακής υγείας και βασίζεται σε επιδόματα, αλλά ο σύντροφός της εργάζεται </a:t>
            </a:r>
            <a:r>
              <a:rPr lang="el" sz="1400" dirty="0"/>
              <a:t>.</a:t>
            </a:r>
          </a:p>
          <a:p>
            <a:endParaRPr lang="en-US" dirty="0"/>
          </a:p>
        </p:txBody>
      </p:sp>
      <p:sp>
        <p:nvSpPr>
          <p:cNvPr id="33" name="Text Placeholder 32">
            <a:extLst>
              <a:ext uri="{FF2B5EF4-FFF2-40B4-BE49-F238E27FC236}">
                <a16:creationId xmlns:a16="http://schemas.microsoft.com/office/drawing/2014/main" id="{6B476D1F-AFDC-4D41-90F5-D342BC32FB3B}"/>
              </a:ext>
            </a:extLst>
          </p:cNvPr>
          <p:cNvSpPr>
            <a:spLocks noGrp="1"/>
          </p:cNvSpPr>
          <p:nvPr>
            <p:ph type="body" sz="quarter" idx="43"/>
          </p:nvPr>
        </p:nvSpPr>
        <p:spPr>
          <a:xfrm>
            <a:off x="8408488" y="4383706"/>
            <a:ext cx="2507737" cy="726175"/>
          </a:xfrm>
        </p:spPr>
        <p:txBody>
          <a:bodyPr/>
          <a:lstStyle/>
          <a:p>
            <a:pPr algn="ctr"/>
            <a:r>
              <a:rPr lang="el" sz="2400" dirty="0"/>
              <a:t>Τρέχουσα κατάσταση</a:t>
            </a:r>
          </a:p>
        </p:txBody>
      </p:sp>
      <p:sp>
        <p:nvSpPr>
          <p:cNvPr id="34" name="Text Placeholder 33">
            <a:extLst>
              <a:ext uri="{FF2B5EF4-FFF2-40B4-BE49-F238E27FC236}">
                <a16:creationId xmlns:a16="http://schemas.microsoft.com/office/drawing/2014/main" id="{62BBD398-A9C6-1B4E-838B-A565E08F879F}"/>
              </a:ext>
            </a:extLst>
          </p:cNvPr>
          <p:cNvSpPr>
            <a:spLocks noGrp="1"/>
          </p:cNvSpPr>
          <p:nvPr>
            <p:ph type="body" sz="quarter" idx="44"/>
          </p:nvPr>
        </p:nvSpPr>
        <p:spPr>
          <a:xfrm>
            <a:off x="8550531" y="4936409"/>
            <a:ext cx="2507737" cy="1301752"/>
          </a:xfrm>
        </p:spPr>
        <p:txBody>
          <a:bodyPr>
            <a:normAutofit fontScale="25000" lnSpcReduction="20000"/>
          </a:bodyPr>
          <a:lstStyle/>
          <a:p>
            <a:endParaRPr lang="en-US" dirty="0"/>
          </a:p>
          <a:p>
            <a:pPr algn="ctr">
              <a:lnSpc>
                <a:spcPct val="170000"/>
              </a:lnSpc>
            </a:pPr>
            <a:r>
              <a:rPr lang="el" sz="5600" dirty="0">
                <a:effectLst/>
                <a:latin typeface="Josefin Sans" pitchFamily="2" charset="0"/>
                <a:ea typeface="Calibri" panose="020F0502020204030204" pitchFamily="34" charset="0"/>
                <a:cs typeface="Calibri" panose="020F0502020204030204" pitchFamily="34" charset="0"/>
              </a:rPr>
              <a:t>Βιώνει άγχος λόγω σύγκρουσης με τον ευρύτερο οικογενειακό κύκλο και με τον σύντροφό της.</a:t>
            </a:r>
            <a:endParaRPr lang="en-GB" sz="5600" dirty="0">
              <a:effectLst/>
              <a:latin typeface="Josefin Sans" pitchFamily="2" charset="0"/>
              <a:ea typeface="Calibri" panose="020F0502020204030204" pitchFamily="34" charset="0"/>
              <a:cs typeface="Times New Roman" panose="02020603050405020304" pitchFamily="18" charset="0"/>
            </a:endParaRPr>
          </a:p>
          <a:p>
            <a:endParaRPr lang="en-US" dirty="0"/>
          </a:p>
        </p:txBody>
      </p:sp>
      <p:sp>
        <p:nvSpPr>
          <p:cNvPr id="35" name="Text Placeholder 34">
            <a:extLst>
              <a:ext uri="{FF2B5EF4-FFF2-40B4-BE49-F238E27FC236}">
                <a16:creationId xmlns:a16="http://schemas.microsoft.com/office/drawing/2014/main" id="{A98FA5C3-E157-E349-9B82-4EF0455D1121}"/>
              </a:ext>
            </a:extLst>
          </p:cNvPr>
          <p:cNvSpPr>
            <a:spLocks noGrp="1"/>
          </p:cNvSpPr>
          <p:nvPr>
            <p:ph type="body" sz="quarter" idx="45"/>
          </p:nvPr>
        </p:nvSpPr>
        <p:spPr>
          <a:xfrm>
            <a:off x="8130644" y="790560"/>
            <a:ext cx="3063423" cy="684000"/>
          </a:xfrm>
        </p:spPr>
        <p:txBody>
          <a:bodyPr/>
          <a:lstStyle/>
          <a:p>
            <a:pPr algn="ctr"/>
            <a:r>
              <a:rPr lang="el" sz="2400" dirty="0">
                <a:latin typeface="Josefin Sans" pitchFamily="2" charset="0"/>
              </a:rPr>
              <a:t>Κατάσταση Ψυχικής Υγείας</a:t>
            </a:r>
          </a:p>
        </p:txBody>
      </p:sp>
      <p:sp>
        <p:nvSpPr>
          <p:cNvPr id="36" name="Text Placeholder 35">
            <a:extLst>
              <a:ext uri="{FF2B5EF4-FFF2-40B4-BE49-F238E27FC236}">
                <a16:creationId xmlns:a16="http://schemas.microsoft.com/office/drawing/2014/main" id="{E0766B33-F66B-4544-ACF2-F7B249054F93}"/>
              </a:ext>
            </a:extLst>
          </p:cNvPr>
          <p:cNvSpPr>
            <a:spLocks noGrp="1"/>
          </p:cNvSpPr>
          <p:nvPr>
            <p:ph type="body" sz="quarter" idx="46"/>
          </p:nvPr>
        </p:nvSpPr>
        <p:spPr>
          <a:xfrm>
            <a:off x="8066023" y="1474560"/>
            <a:ext cx="3217488" cy="1600853"/>
          </a:xfrm>
        </p:spPr>
        <p:txBody>
          <a:bodyPr>
            <a:normAutofit fontScale="25000" lnSpcReduction="20000"/>
          </a:bodyPr>
          <a:lstStyle/>
          <a:p>
            <a:pPr lvl="0" algn="ctr" hangingPunct="0">
              <a:lnSpc>
                <a:spcPct val="170000"/>
              </a:lnSpc>
              <a:spcAft>
                <a:spcPts val="800"/>
              </a:spcAft>
              <a:tabLst>
                <a:tab pos="457200" algn="l"/>
              </a:tabLst>
            </a:pPr>
            <a:r>
              <a:rPr lang="el" sz="5600" dirty="0">
                <a:effectLst/>
                <a:latin typeface="Josefin Sans" pitchFamily="2" charset="0"/>
                <a:ea typeface="Calibri" panose="020F0502020204030204" pitchFamily="34" charset="0"/>
                <a:cs typeface="Calibri" panose="020F0502020204030204" pitchFamily="34" charset="0"/>
              </a:rPr>
              <a:t>Παρακολουθείται τακτικά από </a:t>
            </a:r>
            <a:r>
              <a:rPr lang="el-GR" sz="5600" dirty="0">
                <a:effectLst/>
                <a:latin typeface="Josefin Sans" pitchFamily="2" charset="0"/>
                <a:ea typeface="Calibri" panose="020F0502020204030204" pitchFamily="34" charset="0"/>
                <a:cs typeface="Calibri" panose="020F0502020204030204" pitchFamily="34" charset="0"/>
              </a:rPr>
              <a:t>τον γιατρό της </a:t>
            </a:r>
            <a:r>
              <a:rPr lang="el" sz="5600" dirty="0">
                <a:effectLst/>
                <a:latin typeface="Josefin Sans" pitchFamily="2" charset="0"/>
                <a:ea typeface="Calibri" panose="020F0502020204030204" pitchFamily="34" charset="0"/>
                <a:cs typeface="Calibri" panose="020F0502020204030204" pitchFamily="34" charset="0"/>
              </a:rPr>
              <a:t>με προβλήματα ψυχικής υγείας, πονοκεφάλους και στομαχικά προβλήματα. Λαμβάνει αρκετά βαριά φάρμακα για το άγχος και </a:t>
            </a:r>
            <a:r>
              <a:rPr lang="el" sz="5600" dirty="0">
                <a:effectLst/>
                <a:latin typeface="Josefin Sans" pitchFamily="2" charset="0"/>
                <a:ea typeface="Calibri" panose="020F0502020204030204" pitchFamily="34" charset="0"/>
              </a:rPr>
              <a:t>νιώθει πολύ άσχημα ψυχολογικά λόγω της ψυχικής και σωματικής της υγείας</a:t>
            </a:r>
            <a:endParaRPr lang="en-US" sz="5600" dirty="0">
              <a:latin typeface="Josefin Sans" pitchFamily="2" charset="0"/>
            </a:endParaRPr>
          </a:p>
          <a:p>
            <a:endParaRPr lang="en-US" dirty="0"/>
          </a:p>
        </p:txBody>
      </p:sp>
      <p:sp>
        <p:nvSpPr>
          <p:cNvPr id="2" name="TextBox 1">
            <a:extLst>
              <a:ext uri="{FF2B5EF4-FFF2-40B4-BE49-F238E27FC236}">
                <a16:creationId xmlns:a16="http://schemas.microsoft.com/office/drawing/2014/main" id="{CEE6399A-E6C4-4668-948C-4A4E9EC83ED3}"/>
              </a:ext>
            </a:extLst>
          </p:cNvPr>
          <p:cNvSpPr txBox="1"/>
          <p:nvPr/>
        </p:nvSpPr>
        <p:spPr>
          <a:xfrm>
            <a:off x="1356150" y="-31263"/>
            <a:ext cx="9116291" cy="523220"/>
          </a:xfrm>
          <a:prstGeom prst="rect">
            <a:avLst/>
          </a:prstGeom>
          <a:noFill/>
        </p:spPr>
        <p:txBody>
          <a:bodyPr wrap="square" rtlCol="0">
            <a:spAutoFit/>
          </a:bodyPr>
          <a:lstStyle/>
          <a:p>
            <a:pPr algn="ctr"/>
            <a:r>
              <a:rPr lang="el" sz="2800" dirty="0">
                <a:latin typeface="Josefin Sans" pitchFamily="2" charset="0"/>
                <a:cs typeface="Amatic SC" panose="00000500000000000000" pitchFamily="2" charset="-79"/>
              </a:rPr>
              <a:t>Μελέτη περίπτωσης: Γνωρίστε τη Josephine -56 ετών</a:t>
            </a:r>
          </a:p>
        </p:txBody>
      </p:sp>
    </p:spTree>
    <p:extLst>
      <p:ext uri="{BB962C8B-B14F-4D97-AF65-F5344CB8AC3E}">
        <p14:creationId xmlns:p14="http://schemas.microsoft.com/office/powerpoint/2010/main" val="28308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63984" y="1078173"/>
            <a:ext cx="11123721" cy="5411336"/>
          </a:xfrm>
        </p:spPr>
        <p:txBody>
          <a:bodyPr numCol="3">
            <a:noAutofit/>
          </a:bodyPr>
          <a:lstStyle/>
          <a:p>
            <a:pPr>
              <a:lnSpc>
                <a:spcPct val="150000"/>
              </a:lnSpc>
            </a:pPr>
            <a:r>
              <a:rPr lang="el" sz="1200" b="1" dirty="0">
                <a:solidFill>
                  <a:srgbClr val="141414"/>
                </a:solidFill>
                <a:effectLst/>
                <a:latin typeface="Josefin Sans" pitchFamily="2" charset="0"/>
                <a:ea typeface="Times New Roman" panose="02020603050405020304" pitchFamily="18" charset="0"/>
              </a:rPr>
              <a:t>Τι είναι η κοινωνική συνταγογράφηση;</a:t>
            </a:r>
          </a:p>
          <a:p>
            <a:pPr>
              <a:lnSpc>
                <a:spcPct val="150000"/>
              </a:lnSpc>
            </a:pPr>
            <a:r>
              <a:rPr lang="el" sz="1200" dirty="0">
                <a:solidFill>
                  <a:srgbClr val="141414"/>
                </a:solidFill>
                <a:effectLst/>
                <a:latin typeface="Josefin Sans" pitchFamily="2" charset="0"/>
                <a:ea typeface="Times New Roman" panose="02020603050405020304" pitchFamily="18" charset="0"/>
              </a:rPr>
              <a:t>Το Kings Fund αναφέρει ότι η κοινωνική συνταγογράφηση </a:t>
            </a:r>
            <a:r>
              <a:rPr lang="el" sz="1200" dirty="0">
                <a:solidFill>
                  <a:srgbClr val="141414"/>
                </a:solidFill>
                <a:latin typeface="Josefin Sans" pitchFamily="2" charset="0"/>
                <a:ea typeface="Times New Roman" panose="02020603050405020304" pitchFamily="18" charset="0"/>
              </a:rPr>
              <a:t>ή η </a:t>
            </a:r>
            <a:r>
              <a:rPr lang="el" sz="1200" dirty="0">
                <a:solidFill>
                  <a:srgbClr val="141414"/>
                </a:solidFill>
                <a:effectLst/>
                <a:latin typeface="Josefin Sans" pitchFamily="2" charset="0"/>
                <a:ea typeface="Times New Roman" panose="02020603050405020304" pitchFamily="18" charset="0"/>
              </a:rPr>
              <a:t>παραπομπή στην κοινότητα</a:t>
            </a:r>
            <a:r>
              <a:rPr lang="el" sz="1200" dirty="0">
                <a:solidFill>
                  <a:srgbClr val="141414"/>
                </a:solidFill>
                <a:latin typeface="Josefin Sans" pitchFamily="2" charset="0"/>
                <a:ea typeface="Times New Roman" panose="02020603050405020304" pitchFamily="18" charset="0"/>
              </a:rPr>
              <a:t> </a:t>
            </a:r>
            <a:r>
              <a:rPr lang="el" sz="1200" dirty="0">
                <a:solidFill>
                  <a:srgbClr val="141414"/>
                </a:solidFill>
                <a:effectLst/>
                <a:latin typeface="Josefin Sans" pitchFamily="2" charset="0"/>
                <a:ea typeface="Times New Roman" panose="02020603050405020304" pitchFamily="18" charset="0"/>
              </a:rPr>
              <a:t>είναι ένα μέσο που δίνει τη δυνατότητα στους επαγγελματίες υγείας να παραπέμπουν τους ανθρώπους σε μια σειρά από τοπικές, μη κλινικές υπηρεσίες. Οι παραπομπές γενικά, αλλά όχι αποκλειστικά, προέρχονται από επαγγελματίες που εργάζονται σε χώρους πρωτοβάθμιας περίθαλψης, για παράδειγμα, γενικούς ιατρούς ή νοσηλευτές. Εργασία με την προϋπόθεση ότι η υγεία και η ευημερία ενός ατόμου </a:t>
            </a:r>
            <a:r>
              <a:rPr lang="el" sz="1200" dirty="0">
                <a:solidFill>
                  <a:srgbClr val="141414"/>
                </a:solidFill>
                <a:latin typeface="Josefin Sans" pitchFamily="2" charset="0"/>
                <a:ea typeface="Times New Roman" panose="02020603050405020304" pitchFamily="18" charset="0"/>
              </a:rPr>
              <a:t>γενικά καθορίζονται από </a:t>
            </a:r>
            <a:r>
              <a:rPr lang="el" sz="1200" dirty="0">
                <a:solidFill>
                  <a:srgbClr val="141414"/>
                </a:solidFill>
                <a:effectLst/>
                <a:latin typeface="Josefin Sans" pitchFamily="2" charset="0"/>
                <a:ea typeface="Times New Roman" panose="02020603050405020304" pitchFamily="18" charset="0"/>
              </a:rPr>
              <a:t>μια σειρά κοινωνικών, οικονομικών και περιβαλλοντικών παραγόντων.</a:t>
            </a:r>
            <a:r>
              <a:rPr lang="el" sz="1200" dirty="0">
                <a:solidFill>
                  <a:srgbClr val="000000"/>
                </a:solidFill>
                <a:effectLst/>
                <a:latin typeface="Josefin Sans" pitchFamily="2" charset="0"/>
                <a:ea typeface="Times New Roman" panose="02020603050405020304" pitchFamily="18" charset="0"/>
              </a:rPr>
              <a:t> </a:t>
            </a:r>
          </a:p>
          <a:p>
            <a:pPr>
              <a:lnSpc>
                <a:spcPct val="150000"/>
              </a:lnSpc>
            </a:pPr>
            <a:r>
              <a:rPr lang="el" sz="1200" dirty="0">
                <a:solidFill>
                  <a:srgbClr val="000000"/>
                </a:solidFill>
                <a:latin typeface="Josefin Sans" pitchFamily="2" charset="0"/>
                <a:ea typeface="Times New Roman" panose="02020603050405020304" pitchFamily="18" charset="0"/>
              </a:rPr>
              <a:t>Η </a:t>
            </a:r>
            <a:r>
              <a:rPr lang="el" sz="1200" dirty="0">
                <a:solidFill>
                  <a:srgbClr val="141414"/>
                </a:solidFill>
                <a:effectLst/>
                <a:latin typeface="Josefin Sans" pitchFamily="2" charset="0"/>
                <a:ea typeface="Times New Roman" panose="02020603050405020304" pitchFamily="18" charset="0"/>
              </a:rPr>
              <a:t>κοινωνική συνταγογράφηση επιδιώκει να αντιμετωπίσει τις ανάγκες των ανθρώπων με ολιστικό τρόπο.</a:t>
            </a:r>
            <a:r>
              <a:rPr lang="el" sz="1200" dirty="0">
                <a:solidFill>
                  <a:srgbClr val="000000"/>
                </a:solidFill>
                <a:latin typeface="Josefin Sans" pitchFamily="2" charset="0"/>
                <a:ea typeface="Times New Roman" panose="02020603050405020304" pitchFamily="18" charset="0"/>
              </a:rPr>
              <a:t> </a:t>
            </a:r>
            <a:r>
              <a:rPr lang="el" sz="1200" dirty="0">
                <a:solidFill>
                  <a:srgbClr val="141414"/>
                </a:solidFill>
                <a:effectLst/>
                <a:latin typeface="Josefin Sans" pitchFamily="2" charset="0"/>
                <a:ea typeface="Times New Roman" panose="02020603050405020304" pitchFamily="18" charset="0"/>
              </a:rPr>
              <a:t>Στοχεύει επίσης να παράσχει υποστήριξη σε άτομα ώστε να έχουν μεγαλύτερο έλεγχο της υγείας τους. Ουσιαστικά, πε</a:t>
            </a:r>
            <a:r>
              <a:rPr lang="el" sz="1200" dirty="0">
                <a:solidFill>
                  <a:srgbClr val="000000"/>
                </a:solidFill>
                <a:effectLst/>
                <a:latin typeface="Josefin Sans" pitchFamily="2" charset="0"/>
                <a:ea typeface="Times New Roman" panose="02020603050405020304" pitchFamily="18" charset="0"/>
              </a:rPr>
              <a:t>ριγράφεται ότι ενστερνίζεται τις αρχές </a:t>
            </a:r>
            <a:r>
              <a:rPr lang="el-GR" sz="1200" dirty="0">
                <a:solidFill>
                  <a:srgbClr val="000000"/>
                </a:solidFill>
                <a:latin typeface="Josefin Sans" pitchFamily="2" charset="0"/>
                <a:ea typeface="Times New Roman" panose="02020603050405020304" pitchFamily="18" charset="0"/>
              </a:rPr>
              <a:t>της </a:t>
            </a:r>
            <a:r>
              <a:rPr lang="el" sz="1200" dirty="0">
                <a:solidFill>
                  <a:srgbClr val="000000"/>
                </a:solidFill>
                <a:effectLst/>
                <a:latin typeface="Josefin Sans" pitchFamily="2" charset="0"/>
                <a:ea typeface="Times New Roman" panose="02020603050405020304" pitchFamily="18" charset="0"/>
              </a:rPr>
              <a:t>συμπαραγωγής για να διασφαλιστεί ότι ο χρήστης της υπηρεσίας παραμένει στο προσκήνιο του σχεδίου φροντίδας. </a:t>
            </a:r>
            <a:r>
              <a:rPr lang="el" sz="1200" dirty="0">
                <a:solidFill>
                  <a:srgbClr val="000000"/>
                </a:solidFill>
                <a:latin typeface="Josefin Sans" pitchFamily="2" charset="0"/>
                <a:ea typeface="Times New Roman" panose="02020603050405020304" pitchFamily="18" charset="0"/>
              </a:rPr>
              <a:t>Αυτές οι ανάγκες έχουν κλιμακωθεί περαιτέρω από την πρόσφατη πανδημία.</a:t>
            </a:r>
            <a:r>
              <a:rPr lang="el" sz="1200" dirty="0">
                <a:solidFill>
                  <a:srgbClr val="141414"/>
                </a:solidFill>
                <a:latin typeface="Josefin Sans" pitchFamily="2" charset="0"/>
                <a:ea typeface="Times New Roman" panose="02020603050405020304" pitchFamily="18" charset="0"/>
              </a:rPr>
              <a:t> </a:t>
            </a:r>
            <a:endParaRPr lang="en-GB" sz="1200" dirty="0">
              <a:effectLst/>
              <a:latin typeface="Josefin Sans" pitchFamily="2" charset="0"/>
              <a:ea typeface="Times New Roman" panose="02020603050405020304" pitchFamily="18" charset="0"/>
            </a:endParaRPr>
          </a:p>
          <a:p>
            <a:pPr>
              <a:lnSpc>
                <a:spcPct val="150000"/>
              </a:lnSpc>
              <a:spcAft>
                <a:spcPts val="800"/>
              </a:spcAft>
            </a:pPr>
            <a:r>
              <a:rPr lang="el" sz="1200" dirty="0">
                <a:solidFill>
                  <a:srgbClr val="000000"/>
                </a:solidFill>
                <a:effectLst/>
                <a:latin typeface="Josefin Sans" pitchFamily="2" charset="0"/>
                <a:ea typeface="Calibri" panose="020F0502020204030204" pitchFamily="34" charset="0"/>
                <a:cs typeface="Times New Roman" panose="02020603050405020304" pitchFamily="18" charset="0"/>
              </a:rPr>
              <a:t>Η έννοια της συμπαραγωγής εμφανίστηκε στις ΗΠΑ τη δεκαετία του 1960 ως σταθερός δείκτης οικονομικής ευημερίας και με την πτώση των βιομηχανικών υπηρεσιών ακολούθησε γρήγορα η αλλαγή σε μια οικονομία πιο προσανατολισμένη στις υπηρεσίες. Όταν τοποθετούμε τα συστήματα υγείας σε αυτές τις παραμέτρους συμπαραγωγής,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γίνεται γρήγορα σαφές ότι τα αποτελέσματα υγείας δεν δημιουργούνται απλώς από επαγγελματίες υγείας ή νοσοκομεία, αλλά εξαρτώνται από την περίπλοκη αλληλεπίδραση μεταξύ κλινικών γιατρών, ασθενών και συστημάτων υγειονομικής περίθαλψης.</a:t>
            </a:r>
            <a:endParaRPr lang="en-GB" sz="12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Η συμπαραγωγή αξίας και η συνεργατική προσέγγιση που απαιτεί, μπορούν να χρησιμοποιηθούν για να επανεξεταστεί ο τρόπος με τον οποίο παρέχεται η υγειονομική περίθαλψη. Αυτό δεν συμβαίνει μόνο στο πλαίσιο των προσωπικών συναντήσεων, όπου τα οφέλη μιας συνεργατικής προσέγγισης είναι ξεκάθαρα, αλλά και στο σχεδιασμό συστημάτων που μπορούν να βελτιώσουν τη φροντίδα και να ενισχύσουν την αξία. Οι </a:t>
            </a:r>
            <a:r>
              <a:rPr lang="el" sz="1200" dirty="0">
                <a:solidFill>
                  <a:srgbClr val="000000"/>
                </a:solidFill>
                <a:latin typeface="Josefin Sans" pitchFamily="2" charset="0"/>
                <a:ea typeface="Times New Roman" panose="02020603050405020304" pitchFamily="18" charset="0"/>
              </a:rPr>
              <a:t>ανάγκες των ανθρώπων έχουν κλιμακωθεί περαιτέρω λόγω της πρόσφατης πανδημίας, επομένως αυτή η προσέγγιση από άτομο δεν ήταν ποτέ πιο σχετική με αυτό το έργο.</a:t>
            </a:r>
            <a:r>
              <a:rPr lang="el" sz="1200" dirty="0">
                <a:solidFill>
                  <a:srgbClr val="141414"/>
                </a:solidFill>
                <a:latin typeface="Josefin Sans" pitchFamily="2" charset="0"/>
                <a:ea typeface="Times New Roman" panose="02020603050405020304" pitchFamily="18" charset="0"/>
              </a:rPr>
              <a:t> </a:t>
            </a:r>
            <a:endParaRPr lang="en-GB" sz="1200" dirty="0">
              <a:effectLst/>
              <a:latin typeface="Josefin Sans" pitchFamily="2" charset="0"/>
              <a:ea typeface="Times New Roman" panose="02020603050405020304" pitchFamily="18" charset="0"/>
            </a:endParaRPr>
          </a:p>
          <a:p>
            <a:pPr>
              <a:lnSpc>
                <a:spcPct val="150000"/>
              </a:lnSpc>
              <a:spcAft>
                <a:spcPts val="800"/>
              </a:spcAft>
            </a:pPr>
            <a:r>
              <a:rPr lang="el" sz="1100" dirty="0">
                <a:effectLst/>
                <a:latin typeface="Josefin Sans" pitchFamily="2" charset="0"/>
                <a:ea typeface="Calibri" panose="020F0502020204030204" pitchFamily="34" charset="0"/>
                <a:cs typeface="Times New Roman" panose="02020603050405020304" pitchFamily="18" charset="0"/>
              </a:rPr>
              <a:t>                         </a:t>
            </a:r>
          </a:p>
          <a:p>
            <a:pPr eaLnBrk="1" fontAlgn="auto" hangingPunct="1">
              <a:spcBef>
                <a:spcPts val="0"/>
              </a:spcBef>
              <a:spcAft>
                <a:spcPts val="0"/>
              </a:spcAft>
              <a:defRPr/>
            </a:pPr>
            <a:endParaRPr lang="en-IE" sz="400"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68491"/>
            <a:ext cx="10512420" cy="850417"/>
          </a:xfrm>
        </p:spPr>
        <p:txBody>
          <a:bodyPr/>
          <a:lstStyle/>
          <a:p>
            <a:pPr algn="ctr"/>
            <a:r>
              <a:rPr lang="el" sz="4800" dirty="0">
                <a:latin typeface="Arial" panose="020B0604020202020204" pitchFamily="34" charset="0"/>
                <a:cs typeface="Arial" panose="020B0604020202020204" pitchFamily="34" charset="0"/>
              </a:rPr>
              <a:t>Εισαγωγή Μαθήματος</a:t>
            </a:r>
          </a:p>
        </p:txBody>
      </p:sp>
      <p:pic>
        <p:nvPicPr>
          <p:cNvPr id="5" name="Picture 4" descr="Text, logo&#10;&#10;Description automatically generated">
            <a:extLst>
              <a:ext uri="{FF2B5EF4-FFF2-40B4-BE49-F238E27FC236}">
                <a16:creationId xmlns:a16="http://schemas.microsoft.com/office/drawing/2014/main" id="{87502D6B-91C3-3306-8327-9C667B1667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0320" y="5203209"/>
            <a:ext cx="2354242" cy="1153235"/>
          </a:xfrm>
          <a:prstGeom prst="rect">
            <a:avLst/>
          </a:prstGeom>
          <a:effectLst>
            <a:glow rad="127000">
              <a:srgbClr val="FFC000"/>
            </a:glow>
          </a:effectLst>
        </p:spPr>
      </p:pic>
    </p:spTree>
    <p:extLst>
      <p:ext uri="{BB962C8B-B14F-4D97-AF65-F5344CB8AC3E}">
        <p14:creationId xmlns:p14="http://schemas.microsoft.com/office/powerpoint/2010/main" val="2721068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E3F528A-D5AF-B44B-839B-33D58809F22A}"/>
              </a:ext>
            </a:extLst>
          </p:cNvPr>
          <p:cNvSpPr>
            <a:spLocks noGrp="1"/>
          </p:cNvSpPr>
          <p:nvPr>
            <p:ph type="body" sz="quarter" idx="16"/>
          </p:nvPr>
        </p:nvSpPr>
        <p:spPr>
          <a:xfrm>
            <a:off x="1657915" y="4090739"/>
            <a:ext cx="1830556" cy="1559225"/>
          </a:xfrm>
        </p:spPr>
        <p:txBody>
          <a:bodyPr>
            <a:noAutofit/>
          </a:bodyPr>
          <a:lstStyle/>
          <a:p>
            <a:pPr>
              <a:lnSpc>
                <a:spcPct val="160000"/>
              </a:lnSpc>
            </a:pPr>
            <a:r>
              <a:rPr lang="el" sz="1400" dirty="0">
                <a:effectLst/>
                <a:latin typeface="Josefin Sans" pitchFamily="2" charset="0"/>
                <a:ea typeface="Times New Roman" panose="02020603050405020304" pitchFamily="18" charset="0"/>
              </a:rPr>
              <a:t>Ο γιατρός έχει παρατηρήσει ότι η Josephine παρακολουθεί τακτικά τα προβλήματα της υγείας της.</a:t>
            </a:r>
            <a:endParaRPr lang="en-US" sz="1400" dirty="0">
              <a:latin typeface="Josefin Sans" pitchFamily="2" charset="0"/>
            </a:endParaRPr>
          </a:p>
        </p:txBody>
      </p:sp>
      <p:sp>
        <p:nvSpPr>
          <p:cNvPr id="18" name="Text Placeholder 17">
            <a:extLst>
              <a:ext uri="{FF2B5EF4-FFF2-40B4-BE49-F238E27FC236}">
                <a16:creationId xmlns:a16="http://schemas.microsoft.com/office/drawing/2014/main" id="{52895F42-010F-FA4A-887F-5D4B161F4E81}"/>
              </a:ext>
            </a:extLst>
          </p:cNvPr>
          <p:cNvSpPr>
            <a:spLocks noGrp="1"/>
          </p:cNvSpPr>
          <p:nvPr>
            <p:ph type="body" sz="quarter" idx="17"/>
          </p:nvPr>
        </p:nvSpPr>
        <p:spPr/>
        <p:txBody>
          <a:bodyPr/>
          <a:lstStyle/>
          <a:p>
            <a:r>
              <a:rPr lang="el" dirty="0"/>
              <a:t>01</a:t>
            </a:r>
          </a:p>
        </p:txBody>
      </p:sp>
      <p:sp>
        <p:nvSpPr>
          <p:cNvPr id="19" name="Text Placeholder 18">
            <a:extLst>
              <a:ext uri="{FF2B5EF4-FFF2-40B4-BE49-F238E27FC236}">
                <a16:creationId xmlns:a16="http://schemas.microsoft.com/office/drawing/2014/main" id="{1ACAE41D-E179-EE40-891D-619A559214DE}"/>
              </a:ext>
            </a:extLst>
          </p:cNvPr>
          <p:cNvSpPr>
            <a:spLocks noGrp="1"/>
          </p:cNvSpPr>
          <p:nvPr>
            <p:ph type="body" sz="quarter" idx="18"/>
          </p:nvPr>
        </p:nvSpPr>
        <p:spPr>
          <a:xfrm>
            <a:off x="1358900" y="3474291"/>
            <a:ext cx="2186756" cy="684000"/>
          </a:xfrm>
        </p:spPr>
        <p:txBody>
          <a:bodyPr/>
          <a:lstStyle/>
          <a:p>
            <a:r>
              <a:rPr lang="el" sz="2400" dirty="0"/>
              <a:t>Αναθεώρηση</a:t>
            </a:r>
          </a:p>
        </p:txBody>
      </p:sp>
      <p:sp>
        <p:nvSpPr>
          <p:cNvPr id="20" name="Text Placeholder 19">
            <a:extLst>
              <a:ext uri="{FF2B5EF4-FFF2-40B4-BE49-F238E27FC236}">
                <a16:creationId xmlns:a16="http://schemas.microsoft.com/office/drawing/2014/main" id="{A3354A05-6C58-FB43-80EE-297FD370A93E}"/>
              </a:ext>
            </a:extLst>
          </p:cNvPr>
          <p:cNvSpPr>
            <a:spLocks noGrp="1"/>
          </p:cNvSpPr>
          <p:nvPr>
            <p:ph type="body" sz="quarter" idx="20"/>
          </p:nvPr>
        </p:nvSpPr>
        <p:spPr/>
        <p:txBody>
          <a:bodyPr/>
          <a:lstStyle/>
          <a:p>
            <a:r>
              <a:rPr lang="el" dirty="0"/>
              <a:t>ΒΗΜΑ</a:t>
            </a:r>
          </a:p>
        </p:txBody>
      </p:sp>
      <p:sp>
        <p:nvSpPr>
          <p:cNvPr id="21" name="Text Placeholder 20">
            <a:extLst>
              <a:ext uri="{FF2B5EF4-FFF2-40B4-BE49-F238E27FC236}">
                <a16:creationId xmlns:a16="http://schemas.microsoft.com/office/drawing/2014/main" id="{C64859F9-F238-9043-81DE-1CC1DA84AB68}"/>
              </a:ext>
            </a:extLst>
          </p:cNvPr>
          <p:cNvSpPr>
            <a:spLocks noGrp="1"/>
          </p:cNvSpPr>
          <p:nvPr>
            <p:ph type="body" sz="quarter" idx="21"/>
          </p:nvPr>
        </p:nvSpPr>
        <p:spPr/>
        <p:txBody>
          <a:bodyPr/>
          <a:lstStyle/>
          <a:p>
            <a:r>
              <a:rPr lang="el" dirty="0"/>
              <a:t>02</a:t>
            </a:r>
          </a:p>
        </p:txBody>
      </p:sp>
      <p:sp>
        <p:nvSpPr>
          <p:cNvPr id="22" name="Text Placeholder 21">
            <a:extLst>
              <a:ext uri="{FF2B5EF4-FFF2-40B4-BE49-F238E27FC236}">
                <a16:creationId xmlns:a16="http://schemas.microsoft.com/office/drawing/2014/main" id="{48A51423-5B29-9940-B8A9-69BEC7376638}"/>
              </a:ext>
            </a:extLst>
          </p:cNvPr>
          <p:cNvSpPr>
            <a:spLocks noGrp="1"/>
          </p:cNvSpPr>
          <p:nvPr>
            <p:ph type="body" sz="quarter" idx="22"/>
          </p:nvPr>
        </p:nvSpPr>
        <p:spPr/>
        <p:txBody>
          <a:bodyPr/>
          <a:lstStyle/>
          <a:p>
            <a:r>
              <a:rPr lang="el" dirty="0"/>
              <a:t>ΒΗΜΑ</a:t>
            </a:r>
          </a:p>
        </p:txBody>
      </p:sp>
      <p:sp>
        <p:nvSpPr>
          <p:cNvPr id="23" name="Text Placeholder 22">
            <a:extLst>
              <a:ext uri="{FF2B5EF4-FFF2-40B4-BE49-F238E27FC236}">
                <a16:creationId xmlns:a16="http://schemas.microsoft.com/office/drawing/2014/main" id="{CAD9BDAD-620D-EC4B-8F0D-61779427F44E}"/>
              </a:ext>
            </a:extLst>
          </p:cNvPr>
          <p:cNvSpPr>
            <a:spLocks noGrp="1"/>
          </p:cNvSpPr>
          <p:nvPr>
            <p:ph type="body" sz="quarter" idx="23"/>
          </p:nvPr>
        </p:nvSpPr>
        <p:spPr/>
        <p:txBody>
          <a:bodyPr/>
          <a:lstStyle/>
          <a:p>
            <a:r>
              <a:rPr lang="el" dirty="0"/>
              <a:t>03</a:t>
            </a:r>
          </a:p>
        </p:txBody>
      </p:sp>
      <p:sp>
        <p:nvSpPr>
          <p:cNvPr id="24" name="Text Placeholder 23">
            <a:extLst>
              <a:ext uri="{FF2B5EF4-FFF2-40B4-BE49-F238E27FC236}">
                <a16:creationId xmlns:a16="http://schemas.microsoft.com/office/drawing/2014/main" id="{327E5413-3091-C749-9F40-4239B7D27271}"/>
              </a:ext>
            </a:extLst>
          </p:cNvPr>
          <p:cNvSpPr>
            <a:spLocks noGrp="1"/>
          </p:cNvSpPr>
          <p:nvPr>
            <p:ph type="body" sz="quarter" idx="24"/>
          </p:nvPr>
        </p:nvSpPr>
        <p:spPr/>
        <p:txBody>
          <a:bodyPr/>
          <a:lstStyle/>
          <a:p>
            <a:r>
              <a:rPr lang="el" dirty="0"/>
              <a:t>ΒΗΜΑ</a:t>
            </a:r>
          </a:p>
        </p:txBody>
      </p:sp>
      <p:sp>
        <p:nvSpPr>
          <p:cNvPr id="25" name="Text Placeholder 24">
            <a:extLst>
              <a:ext uri="{FF2B5EF4-FFF2-40B4-BE49-F238E27FC236}">
                <a16:creationId xmlns:a16="http://schemas.microsoft.com/office/drawing/2014/main" id="{E265BC70-68EA-764B-BC13-CA74CAF5EA26}"/>
              </a:ext>
            </a:extLst>
          </p:cNvPr>
          <p:cNvSpPr>
            <a:spLocks noGrp="1"/>
          </p:cNvSpPr>
          <p:nvPr>
            <p:ph type="body" sz="quarter" idx="25"/>
          </p:nvPr>
        </p:nvSpPr>
        <p:spPr/>
        <p:txBody>
          <a:bodyPr/>
          <a:lstStyle/>
          <a:p>
            <a:r>
              <a:rPr lang="el" dirty="0"/>
              <a:t>04</a:t>
            </a:r>
          </a:p>
        </p:txBody>
      </p:sp>
      <p:sp>
        <p:nvSpPr>
          <p:cNvPr id="26" name="Text Placeholder 25">
            <a:extLst>
              <a:ext uri="{FF2B5EF4-FFF2-40B4-BE49-F238E27FC236}">
                <a16:creationId xmlns:a16="http://schemas.microsoft.com/office/drawing/2014/main" id="{4046256D-EC52-0240-A45A-9E0608C09782}"/>
              </a:ext>
            </a:extLst>
          </p:cNvPr>
          <p:cNvSpPr>
            <a:spLocks noGrp="1"/>
          </p:cNvSpPr>
          <p:nvPr>
            <p:ph type="body" sz="quarter" idx="26"/>
          </p:nvPr>
        </p:nvSpPr>
        <p:spPr/>
        <p:txBody>
          <a:bodyPr/>
          <a:lstStyle/>
          <a:p>
            <a:r>
              <a:rPr lang="el" dirty="0"/>
              <a:t>ΒΗΜΑ</a:t>
            </a:r>
          </a:p>
        </p:txBody>
      </p:sp>
      <p:sp>
        <p:nvSpPr>
          <p:cNvPr id="27" name="Text Placeholder 26">
            <a:extLst>
              <a:ext uri="{FF2B5EF4-FFF2-40B4-BE49-F238E27FC236}">
                <a16:creationId xmlns:a16="http://schemas.microsoft.com/office/drawing/2014/main" id="{BCF7AB8F-437D-C54C-AD4A-1C56834365DE}"/>
              </a:ext>
            </a:extLst>
          </p:cNvPr>
          <p:cNvSpPr>
            <a:spLocks noGrp="1"/>
          </p:cNvSpPr>
          <p:nvPr>
            <p:ph type="body" sz="quarter" idx="27"/>
          </p:nvPr>
        </p:nvSpPr>
        <p:spPr>
          <a:xfrm>
            <a:off x="3873500" y="3474291"/>
            <a:ext cx="1974115" cy="684000"/>
          </a:xfrm>
        </p:spPr>
        <p:txBody>
          <a:bodyPr/>
          <a:lstStyle/>
          <a:p>
            <a:r>
              <a:rPr lang="el" sz="2400" dirty="0"/>
              <a:t>Γιατρός / Ασθενής</a:t>
            </a:r>
          </a:p>
        </p:txBody>
      </p:sp>
      <p:sp>
        <p:nvSpPr>
          <p:cNvPr id="28" name="Text Placeholder 27">
            <a:extLst>
              <a:ext uri="{FF2B5EF4-FFF2-40B4-BE49-F238E27FC236}">
                <a16:creationId xmlns:a16="http://schemas.microsoft.com/office/drawing/2014/main" id="{AE6389E7-3883-4F4F-9BA3-6AF3C86EE70F}"/>
              </a:ext>
            </a:extLst>
          </p:cNvPr>
          <p:cNvSpPr>
            <a:spLocks noGrp="1"/>
          </p:cNvSpPr>
          <p:nvPr>
            <p:ph type="body" sz="quarter" idx="28"/>
          </p:nvPr>
        </p:nvSpPr>
        <p:spPr/>
        <p:txBody>
          <a:bodyPr>
            <a:normAutofit fontScale="25000" lnSpcReduction="20000"/>
          </a:bodyPr>
          <a:lstStyle/>
          <a:p>
            <a:pPr>
              <a:lnSpc>
                <a:spcPct val="160000"/>
              </a:lnSpc>
            </a:pPr>
            <a:r>
              <a:rPr lang="el" sz="5600" dirty="0">
                <a:effectLst/>
                <a:latin typeface="Josefin Sans" pitchFamily="2" charset="0"/>
                <a:ea typeface="Times New Roman" panose="02020603050405020304" pitchFamily="18" charset="0"/>
              </a:rPr>
              <a:t>Ο γιατρός ρωτά τη Josephine εάν θα σκεφτόταν να υποστηρίξει την υγεία και την ευημερία της.</a:t>
            </a:r>
            <a:endParaRPr lang="en-US" sz="5600" dirty="0">
              <a:latin typeface="Josefin Sans" pitchFamily="2" charset="0"/>
            </a:endParaRPr>
          </a:p>
          <a:p>
            <a:endParaRPr lang="en-US" dirty="0"/>
          </a:p>
        </p:txBody>
      </p:sp>
      <p:sp>
        <p:nvSpPr>
          <p:cNvPr id="29" name="Text Placeholder 28">
            <a:extLst>
              <a:ext uri="{FF2B5EF4-FFF2-40B4-BE49-F238E27FC236}">
                <a16:creationId xmlns:a16="http://schemas.microsoft.com/office/drawing/2014/main" id="{9C374B52-BE3B-7245-9646-EA739AD7A36B}"/>
              </a:ext>
            </a:extLst>
          </p:cNvPr>
          <p:cNvSpPr>
            <a:spLocks noGrp="1"/>
          </p:cNvSpPr>
          <p:nvPr>
            <p:ph type="body" sz="quarter" idx="29"/>
          </p:nvPr>
        </p:nvSpPr>
        <p:spPr>
          <a:xfrm>
            <a:off x="6343840" y="3474291"/>
            <a:ext cx="1974114" cy="684000"/>
          </a:xfrm>
        </p:spPr>
        <p:txBody>
          <a:bodyPr/>
          <a:lstStyle/>
          <a:p>
            <a:r>
              <a:rPr lang="el" sz="2400" dirty="0">
                <a:latin typeface="Josefin Sans" pitchFamily="2" charset="0"/>
              </a:rPr>
              <a:t>Παραπομπή</a:t>
            </a:r>
          </a:p>
        </p:txBody>
      </p:sp>
      <p:sp>
        <p:nvSpPr>
          <p:cNvPr id="30" name="Text Placeholder 29">
            <a:extLst>
              <a:ext uri="{FF2B5EF4-FFF2-40B4-BE49-F238E27FC236}">
                <a16:creationId xmlns:a16="http://schemas.microsoft.com/office/drawing/2014/main" id="{C1A07ACE-08A7-3A47-8E84-94C8BC383526}"/>
              </a:ext>
            </a:extLst>
          </p:cNvPr>
          <p:cNvSpPr>
            <a:spLocks noGrp="1"/>
          </p:cNvSpPr>
          <p:nvPr>
            <p:ph type="body" sz="quarter" idx="30"/>
          </p:nvPr>
        </p:nvSpPr>
        <p:spPr/>
        <p:txBody>
          <a:bodyPr>
            <a:normAutofit fontScale="25000" lnSpcReduction="20000"/>
          </a:bodyPr>
          <a:lstStyle/>
          <a:p>
            <a:pPr>
              <a:lnSpc>
                <a:spcPct val="160000"/>
              </a:lnSpc>
            </a:pPr>
            <a:r>
              <a:rPr lang="el" sz="5600" dirty="0">
                <a:solidFill>
                  <a:srgbClr val="000000"/>
                </a:solidFill>
                <a:effectLst/>
                <a:latin typeface="Josefin Sans" pitchFamily="2" charset="0"/>
                <a:ea typeface="Times New Roman" panose="02020603050405020304" pitchFamily="18" charset="0"/>
                <a:cs typeface="Calibri" panose="020F0502020204030204" pitchFamily="34" charset="0"/>
              </a:rPr>
              <a:t>Η Josephine συμφωνεί ότι είναι καιρός να γίνουν αλλαγές και συναινεί σε μια παραπομπή.</a:t>
            </a:r>
            <a:endParaRPr lang="en-GB" sz="5600" dirty="0">
              <a:effectLst/>
              <a:latin typeface="Josefin Sans" pitchFamily="2" charset="0"/>
              <a:ea typeface="Calibri" panose="020F0502020204030204" pitchFamily="34" charset="0"/>
              <a:cs typeface="Times New Roman" panose="02020603050405020304" pitchFamily="18" charset="0"/>
            </a:endParaRPr>
          </a:p>
          <a:p>
            <a:endParaRPr lang="en-US" sz="5600" dirty="0"/>
          </a:p>
          <a:p>
            <a:endParaRPr lang="en-US" dirty="0"/>
          </a:p>
        </p:txBody>
      </p:sp>
      <p:sp>
        <p:nvSpPr>
          <p:cNvPr id="31" name="Text Placeholder 30">
            <a:extLst>
              <a:ext uri="{FF2B5EF4-FFF2-40B4-BE49-F238E27FC236}">
                <a16:creationId xmlns:a16="http://schemas.microsoft.com/office/drawing/2014/main" id="{2FC8AE15-7BD2-C34F-8452-F9BFFCFA84B9}"/>
              </a:ext>
            </a:extLst>
          </p:cNvPr>
          <p:cNvSpPr>
            <a:spLocks noGrp="1"/>
          </p:cNvSpPr>
          <p:nvPr>
            <p:ph type="body" sz="quarter" idx="31"/>
          </p:nvPr>
        </p:nvSpPr>
        <p:spPr>
          <a:xfrm>
            <a:off x="8877494" y="3474291"/>
            <a:ext cx="1955606" cy="684000"/>
          </a:xfrm>
        </p:spPr>
        <p:txBody>
          <a:bodyPr/>
          <a:lstStyle/>
          <a:p>
            <a:r>
              <a:rPr lang="el" sz="2400" dirty="0">
                <a:latin typeface="Josefin Sans" pitchFamily="2" charset="0"/>
              </a:rPr>
              <a:t>Κοινωνική Συνταγή</a:t>
            </a:r>
          </a:p>
        </p:txBody>
      </p:sp>
      <p:sp>
        <p:nvSpPr>
          <p:cNvPr id="32" name="Text Placeholder 31">
            <a:extLst>
              <a:ext uri="{FF2B5EF4-FFF2-40B4-BE49-F238E27FC236}">
                <a16:creationId xmlns:a16="http://schemas.microsoft.com/office/drawing/2014/main" id="{2C646ED5-3477-ED43-90BC-F811A57B7BB1}"/>
              </a:ext>
            </a:extLst>
          </p:cNvPr>
          <p:cNvSpPr>
            <a:spLocks noGrp="1"/>
          </p:cNvSpPr>
          <p:nvPr>
            <p:ph type="body" sz="quarter" idx="32"/>
          </p:nvPr>
        </p:nvSpPr>
        <p:spPr/>
        <p:txBody>
          <a:bodyPr>
            <a:normAutofit fontScale="25000" lnSpcReduction="20000"/>
          </a:bodyPr>
          <a:lstStyle/>
          <a:p>
            <a:pPr>
              <a:lnSpc>
                <a:spcPct val="160000"/>
              </a:lnSpc>
            </a:pPr>
            <a:r>
              <a:rPr lang="el" sz="4000" dirty="0">
                <a:effectLst/>
                <a:latin typeface="Josefin Sans" pitchFamily="2" charset="0"/>
                <a:ea typeface="Times New Roman" panose="02020603050405020304" pitchFamily="18" charset="0"/>
              </a:rPr>
              <a:t>Η Josephine συναντά την εργαζόμενη </a:t>
            </a:r>
            <a:r>
              <a:rPr lang="en-US" sz="4000" dirty="0">
                <a:effectLst/>
                <a:latin typeface="Josefin Sans" pitchFamily="2" charset="0"/>
                <a:ea typeface="Times New Roman" panose="02020603050405020304" pitchFamily="18" charset="0"/>
              </a:rPr>
              <a:t>Melanie</a:t>
            </a:r>
            <a:r>
              <a:rPr lang="el" sz="4000" dirty="0">
                <a:effectLst/>
                <a:latin typeface="Josefin Sans" pitchFamily="2" charset="0"/>
                <a:ea typeface="Times New Roman" panose="02020603050405020304" pitchFamily="18" charset="0"/>
              </a:rPr>
              <a:t> εντός του συμφωνημένου χρονικού πλαισίου των 4-6 εβδομάδων.</a:t>
            </a:r>
            <a:endParaRPr lang="en-US" sz="4000" dirty="0">
              <a:latin typeface="Josefin Sans" pitchFamily="2" charset="0"/>
            </a:endParaRPr>
          </a:p>
          <a:p>
            <a:endParaRPr lang="en-US" dirty="0"/>
          </a:p>
        </p:txBody>
      </p:sp>
      <p:sp>
        <p:nvSpPr>
          <p:cNvPr id="50" name="Freeform 35">
            <a:extLst>
              <a:ext uri="{FF2B5EF4-FFF2-40B4-BE49-F238E27FC236}">
                <a16:creationId xmlns:a16="http://schemas.microsoft.com/office/drawing/2014/main" id="{7F632860-B07C-8245-928B-E70081F537CF}"/>
              </a:ext>
            </a:extLst>
          </p:cNvPr>
          <p:cNvSpPr>
            <a:spLocks noEditPoints="1"/>
          </p:cNvSpPr>
          <p:nvPr/>
        </p:nvSpPr>
        <p:spPr bwMode="auto">
          <a:xfrm>
            <a:off x="2312992" y="2499773"/>
            <a:ext cx="565150" cy="630238"/>
          </a:xfrm>
          <a:custGeom>
            <a:avLst/>
            <a:gdLst>
              <a:gd name="T0" fmla="*/ 50 w 149"/>
              <a:gd name="T1" fmla="*/ 129 h 166"/>
              <a:gd name="T2" fmla="*/ 38 w 149"/>
              <a:gd name="T3" fmla="*/ 100 h 166"/>
              <a:gd name="T4" fmla="*/ 32 w 149"/>
              <a:gd name="T5" fmla="*/ 75 h 166"/>
              <a:gd name="T6" fmla="*/ 76 w 149"/>
              <a:gd name="T7" fmla="*/ 28 h 166"/>
              <a:gd name="T8" fmla="*/ 119 w 149"/>
              <a:gd name="T9" fmla="*/ 75 h 166"/>
              <a:gd name="T10" fmla="*/ 114 w 149"/>
              <a:gd name="T11" fmla="*/ 99 h 166"/>
              <a:gd name="T12" fmla="*/ 103 w 149"/>
              <a:gd name="T13" fmla="*/ 124 h 166"/>
              <a:gd name="T14" fmla="*/ 90 w 149"/>
              <a:gd name="T15" fmla="*/ 132 h 166"/>
              <a:gd name="T16" fmla="*/ 72 w 149"/>
              <a:gd name="T17" fmla="*/ 136 h 166"/>
              <a:gd name="T18" fmla="*/ 55 w 149"/>
              <a:gd name="T19" fmla="*/ 143 h 166"/>
              <a:gd name="T20" fmla="*/ 52 w 149"/>
              <a:gd name="T21" fmla="*/ 147 h 166"/>
              <a:gd name="T22" fmla="*/ 53 w 149"/>
              <a:gd name="T23" fmla="*/ 151 h 166"/>
              <a:gd name="T24" fmla="*/ 58 w 149"/>
              <a:gd name="T25" fmla="*/ 152 h 166"/>
              <a:gd name="T26" fmla="*/ 92 w 149"/>
              <a:gd name="T27" fmla="*/ 144 h 166"/>
              <a:gd name="T28" fmla="*/ 97 w 149"/>
              <a:gd name="T29" fmla="*/ 145 h 166"/>
              <a:gd name="T30" fmla="*/ 98 w 149"/>
              <a:gd name="T31" fmla="*/ 150 h 166"/>
              <a:gd name="T32" fmla="*/ 95 w 149"/>
              <a:gd name="T33" fmla="*/ 155 h 166"/>
              <a:gd name="T34" fmla="*/ 81 w 149"/>
              <a:gd name="T35" fmla="*/ 161 h 166"/>
              <a:gd name="T36" fmla="*/ 65 w 149"/>
              <a:gd name="T37" fmla="*/ 166 h 166"/>
              <a:gd name="T38" fmla="*/ 65 w 149"/>
              <a:gd name="T39" fmla="*/ 74 h 166"/>
              <a:gd name="T40" fmla="*/ 74 w 149"/>
              <a:gd name="T41" fmla="*/ 85 h 166"/>
              <a:gd name="T42" fmla="*/ 86 w 149"/>
              <a:gd name="T43" fmla="*/ 63 h 166"/>
              <a:gd name="T44" fmla="*/ 17 w 149"/>
              <a:gd name="T45" fmla="*/ 76 h 166"/>
              <a:gd name="T46" fmla="*/ 0 w 149"/>
              <a:gd name="T47" fmla="*/ 73 h 166"/>
              <a:gd name="T48" fmla="*/ 24 w 149"/>
              <a:gd name="T49" fmla="*/ 43 h 166"/>
              <a:gd name="T50" fmla="*/ 10 w 149"/>
              <a:gd name="T51" fmla="*/ 38 h 166"/>
              <a:gd name="T52" fmla="*/ 46 w 149"/>
              <a:gd name="T53" fmla="*/ 23 h 166"/>
              <a:gd name="T54" fmla="*/ 38 w 149"/>
              <a:gd name="T55" fmla="*/ 12 h 166"/>
              <a:gd name="T56" fmla="*/ 76 w 149"/>
              <a:gd name="T57" fmla="*/ 16 h 166"/>
              <a:gd name="T58" fmla="*/ 75 w 149"/>
              <a:gd name="T59" fmla="*/ 0 h 166"/>
              <a:gd name="T60" fmla="*/ 111 w 149"/>
              <a:gd name="T61" fmla="*/ 12 h 166"/>
              <a:gd name="T62" fmla="*/ 106 w 149"/>
              <a:gd name="T63" fmla="*/ 24 h 166"/>
              <a:gd name="T64" fmla="*/ 139 w 149"/>
              <a:gd name="T65" fmla="*/ 39 h 166"/>
              <a:gd name="T66" fmla="*/ 128 w 149"/>
              <a:gd name="T67" fmla="*/ 44 h 166"/>
              <a:gd name="T68" fmla="*/ 126 w 149"/>
              <a:gd name="T69" fmla="*/ 45 h 166"/>
              <a:gd name="T70" fmla="*/ 149 w 149"/>
              <a:gd name="T71" fmla="*/ 76 h 166"/>
              <a:gd name="T72" fmla="*/ 133 w 149"/>
              <a:gd name="T73" fmla="*/ 75 h 166"/>
              <a:gd name="T74" fmla="*/ 75 w 149"/>
              <a:gd name="T75" fmla="*/ 45 h 166"/>
              <a:gd name="T76" fmla="*/ 48 w 149"/>
              <a:gd name="T77" fmla="*/ 71 h 166"/>
              <a:gd name="T78" fmla="*/ 75 w 149"/>
              <a:gd name="T79" fmla="*/ 97 h 166"/>
              <a:gd name="T80" fmla="*/ 102 w 149"/>
              <a:gd name="T81" fmla="*/ 71 h 166"/>
              <a:gd name="T82" fmla="*/ 75 w 149"/>
              <a:gd name="T8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66">
                <a:moveTo>
                  <a:pt x="50" y="129"/>
                </a:moveTo>
                <a:cubicBezTo>
                  <a:pt x="51" y="121"/>
                  <a:pt x="48" y="114"/>
                  <a:pt x="38" y="100"/>
                </a:cubicBezTo>
                <a:cubicBezTo>
                  <a:pt x="33" y="92"/>
                  <a:pt x="32" y="83"/>
                  <a:pt x="32" y="75"/>
                </a:cubicBezTo>
                <a:cubicBezTo>
                  <a:pt x="32" y="50"/>
                  <a:pt x="51" y="28"/>
                  <a:pt x="76" y="28"/>
                </a:cubicBezTo>
                <a:cubicBezTo>
                  <a:pt x="101" y="28"/>
                  <a:pt x="119" y="50"/>
                  <a:pt x="119" y="75"/>
                </a:cubicBezTo>
                <a:cubicBezTo>
                  <a:pt x="119" y="83"/>
                  <a:pt x="118" y="92"/>
                  <a:pt x="114" y="99"/>
                </a:cubicBezTo>
                <a:cubicBezTo>
                  <a:pt x="106" y="111"/>
                  <a:pt x="104" y="118"/>
                  <a:pt x="103" y="124"/>
                </a:cubicBezTo>
                <a:moveTo>
                  <a:pt x="90" y="132"/>
                </a:moveTo>
                <a:cubicBezTo>
                  <a:pt x="84" y="134"/>
                  <a:pt x="78" y="135"/>
                  <a:pt x="72" y="136"/>
                </a:cubicBezTo>
                <a:cubicBezTo>
                  <a:pt x="66" y="137"/>
                  <a:pt x="60" y="139"/>
                  <a:pt x="55" y="143"/>
                </a:cubicBezTo>
                <a:cubicBezTo>
                  <a:pt x="54" y="144"/>
                  <a:pt x="53" y="145"/>
                  <a:pt x="52" y="147"/>
                </a:cubicBezTo>
                <a:cubicBezTo>
                  <a:pt x="52" y="148"/>
                  <a:pt x="52" y="150"/>
                  <a:pt x="53" y="151"/>
                </a:cubicBezTo>
                <a:cubicBezTo>
                  <a:pt x="55" y="152"/>
                  <a:pt x="56" y="152"/>
                  <a:pt x="58" y="152"/>
                </a:cubicBezTo>
                <a:cubicBezTo>
                  <a:pt x="70" y="150"/>
                  <a:pt x="81" y="144"/>
                  <a:pt x="92" y="144"/>
                </a:cubicBezTo>
                <a:cubicBezTo>
                  <a:pt x="94" y="144"/>
                  <a:pt x="96" y="145"/>
                  <a:pt x="97" y="145"/>
                </a:cubicBezTo>
                <a:cubicBezTo>
                  <a:pt x="98" y="147"/>
                  <a:pt x="99" y="149"/>
                  <a:pt x="98" y="150"/>
                </a:cubicBezTo>
                <a:cubicBezTo>
                  <a:pt x="98" y="152"/>
                  <a:pt x="96" y="154"/>
                  <a:pt x="95" y="155"/>
                </a:cubicBezTo>
                <a:cubicBezTo>
                  <a:pt x="91" y="158"/>
                  <a:pt x="86" y="160"/>
                  <a:pt x="81" y="161"/>
                </a:cubicBezTo>
                <a:cubicBezTo>
                  <a:pt x="76" y="163"/>
                  <a:pt x="70" y="165"/>
                  <a:pt x="65" y="166"/>
                </a:cubicBezTo>
                <a:moveTo>
                  <a:pt x="65" y="74"/>
                </a:moveTo>
                <a:cubicBezTo>
                  <a:pt x="68" y="77"/>
                  <a:pt x="72" y="81"/>
                  <a:pt x="74" y="85"/>
                </a:cubicBezTo>
                <a:cubicBezTo>
                  <a:pt x="76" y="77"/>
                  <a:pt x="80" y="70"/>
                  <a:pt x="86" y="63"/>
                </a:cubicBezTo>
                <a:moveTo>
                  <a:pt x="17" y="76"/>
                </a:moveTo>
                <a:cubicBezTo>
                  <a:pt x="11" y="75"/>
                  <a:pt x="6" y="72"/>
                  <a:pt x="0" y="73"/>
                </a:cubicBezTo>
                <a:moveTo>
                  <a:pt x="24" y="43"/>
                </a:moveTo>
                <a:cubicBezTo>
                  <a:pt x="20" y="40"/>
                  <a:pt x="15" y="38"/>
                  <a:pt x="10" y="38"/>
                </a:cubicBezTo>
                <a:moveTo>
                  <a:pt x="46" y="23"/>
                </a:moveTo>
                <a:cubicBezTo>
                  <a:pt x="43" y="19"/>
                  <a:pt x="41" y="16"/>
                  <a:pt x="38" y="12"/>
                </a:cubicBezTo>
                <a:moveTo>
                  <a:pt x="76" y="16"/>
                </a:moveTo>
                <a:cubicBezTo>
                  <a:pt x="76" y="11"/>
                  <a:pt x="75" y="6"/>
                  <a:pt x="75" y="0"/>
                </a:cubicBezTo>
                <a:moveTo>
                  <a:pt x="111" y="12"/>
                </a:moveTo>
                <a:cubicBezTo>
                  <a:pt x="108" y="15"/>
                  <a:pt x="107" y="19"/>
                  <a:pt x="106" y="24"/>
                </a:cubicBezTo>
                <a:moveTo>
                  <a:pt x="139" y="39"/>
                </a:moveTo>
                <a:cubicBezTo>
                  <a:pt x="135" y="40"/>
                  <a:pt x="132" y="42"/>
                  <a:pt x="128" y="44"/>
                </a:cubicBezTo>
                <a:cubicBezTo>
                  <a:pt x="128" y="44"/>
                  <a:pt x="127" y="45"/>
                  <a:pt x="126" y="45"/>
                </a:cubicBezTo>
                <a:moveTo>
                  <a:pt x="149" y="76"/>
                </a:moveTo>
                <a:cubicBezTo>
                  <a:pt x="144" y="76"/>
                  <a:pt x="139" y="76"/>
                  <a:pt x="133" y="75"/>
                </a:cubicBezTo>
                <a:moveTo>
                  <a:pt x="75" y="45"/>
                </a:moveTo>
                <a:cubicBezTo>
                  <a:pt x="60" y="45"/>
                  <a:pt x="48" y="57"/>
                  <a:pt x="48" y="71"/>
                </a:cubicBezTo>
                <a:cubicBezTo>
                  <a:pt x="48" y="85"/>
                  <a:pt x="60" y="97"/>
                  <a:pt x="75" y="97"/>
                </a:cubicBezTo>
                <a:cubicBezTo>
                  <a:pt x="90" y="97"/>
                  <a:pt x="102" y="85"/>
                  <a:pt x="102" y="71"/>
                </a:cubicBezTo>
                <a:cubicBezTo>
                  <a:pt x="102" y="57"/>
                  <a:pt x="90" y="45"/>
                  <a:pt x="75" y="45"/>
                </a:cubicBezTo>
                <a:close/>
              </a:path>
            </a:pathLst>
          </a:custGeom>
          <a:solidFill>
            <a:schemeClr val="tx1"/>
          </a:solidFill>
          <a:ln w="19050" cap="rnd">
            <a:solidFill>
              <a:srgbClr val="FFC652"/>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1" name="Freeform 50">
            <a:extLst>
              <a:ext uri="{FF2B5EF4-FFF2-40B4-BE49-F238E27FC236}">
                <a16:creationId xmlns:a16="http://schemas.microsoft.com/office/drawing/2014/main" id="{AFF2648F-5F56-DA42-AF18-D32BCEC65D55}"/>
              </a:ext>
            </a:extLst>
          </p:cNvPr>
          <p:cNvSpPr>
            <a:spLocks noEditPoints="1"/>
          </p:cNvSpPr>
          <p:nvPr/>
        </p:nvSpPr>
        <p:spPr bwMode="auto">
          <a:xfrm>
            <a:off x="4517422" y="2666400"/>
            <a:ext cx="831200" cy="463611"/>
          </a:xfrm>
          <a:custGeom>
            <a:avLst/>
            <a:gdLst>
              <a:gd name="T0" fmla="*/ 177 w 232"/>
              <a:gd name="T1" fmla="*/ 51 h 129"/>
              <a:gd name="T2" fmla="*/ 180 w 232"/>
              <a:gd name="T3" fmla="*/ 81 h 129"/>
              <a:gd name="T4" fmla="*/ 164 w 232"/>
              <a:gd name="T5" fmla="*/ 89 h 129"/>
              <a:gd name="T6" fmla="*/ 132 w 232"/>
              <a:gd name="T7" fmla="*/ 65 h 129"/>
              <a:gd name="T8" fmla="*/ 89 w 232"/>
              <a:gd name="T9" fmla="*/ 66 h 129"/>
              <a:gd name="T10" fmla="*/ 88 w 232"/>
              <a:gd name="T11" fmla="*/ 44 h 129"/>
              <a:gd name="T12" fmla="*/ 163 w 232"/>
              <a:gd name="T13" fmla="*/ 29 h 129"/>
              <a:gd name="T14" fmla="*/ 58 w 232"/>
              <a:gd name="T15" fmla="*/ 106 h 129"/>
              <a:gd name="T16" fmla="*/ 75 w 232"/>
              <a:gd name="T17" fmla="*/ 87 h 129"/>
              <a:gd name="T18" fmla="*/ 55 w 232"/>
              <a:gd name="T19" fmla="*/ 93 h 129"/>
              <a:gd name="T20" fmla="*/ 66 w 232"/>
              <a:gd name="T21" fmla="*/ 101 h 129"/>
              <a:gd name="T22" fmla="*/ 70 w 232"/>
              <a:gd name="T23" fmla="*/ 117 h 129"/>
              <a:gd name="T24" fmla="*/ 91 w 232"/>
              <a:gd name="T25" fmla="*/ 92 h 129"/>
              <a:gd name="T26" fmla="*/ 76 w 232"/>
              <a:gd name="T27" fmla="*/ 91 h 129"/>
              <a:gd name="T28" fmla="*/ 100 w 232"/>
              <a:gd name="T29" fmla="*/ 95 h 129"/>
              <a:gd name="T30" fmla="*/ 78 w 232"/>
              <a:gd name="T31" fmla="*/ 121 h 129"/>
              <a:gd name="T32" fmla="*/ 100 w 232"/>
              <a:gd name="T33" fmla="*/ 95 h 129"/>
              <a:gd name="T34" fmla="*/ 88 w 232"/>
              <a:gd name="T35" fmla="*/ 125 h 129"/>
              <a:gd name="T36" fmla="*/ 108 w 232"/>
              <a:gd name="T37" fmla="*/ 117 h 129"/>
              <a:gd name="T38" fmla="*/ 90 w 232"/>
              <a:gd name="T39" fmla="*/ 117 h 129"/>
              <a:gd name="T40" fmla="*/ 88 w 232"/>
              <a:gd name="T41" fmla="*/ 34 h 129"/>
              <a:gd name="T42" fmla="*/ 72 w 232"/>
              <a:gd name="T43" fmla="*/ 35 h 129"/>
              <a:gd name="T44" fmla="*/ 53 w 232"/>
              <a:gd name="T45" fmla="*/ 61 h 129"/>
              <a:gd name="T46" fmla="*/ 55 w 232"/>
              <a:gd name="T47" fmla="*/ 93 h 129"/>
              <a:gd name="T48" fmla="*/ 120 w 232"/>
              <a:gd name="T49" fmla="*/ 126 h 129"/>
              <a:gd name="T50" fmla="*/ 120 w 232"/>
              <a:gd name="T51" fmla="*/ 118 h 129"/>
              <a:gd name="T52" fmla="*/ 141 w 232"/>
              <a:gd name="T53" fmla="*/ 116 h 129"/>
              <a:gd name="T54" fmla="*/ 153 w 232"/>
              <a:gd name="T55" fmla="*/ 116 h 129"/>
              <a:gd name="T56" fmla="*/ 164 w 232"/>
              <a:gd name="T57" fmla="*/ 107 h 129"/>
              <a:gd name="T58" fmla="*/ 0 w 232"/>
              <a:gd name="T59" fmla="*/ 58 h 129"/>
              <a:gd name="T60" fmla="*/ 28 w 232"/>
              <a:gd name="T61" fmla="*/ 80 h 129"/>
              <a:gd name="T62" fmla="*/ 37 w 232"/>
              <a:gd name="T63" fmla="*/ 81 h 129"/>
              <a:gd name="T64" fmla="*/ 78 w 232"/>
              <a:gd name="T65" fmla="*/ 23 h 129"/>
              <a:gd name="T66" fmla="*/ 58 w 232"/>
              <a:gd name="T67" fmla="*/ 7 h 129"/>
              <a:gd name="T68" fmla="*/ 198 w 232"/>
              <a:gd name="T69" fmla="*/ 1 h 129"/>
              <a:gd name="T70" fmla="*/ 163 w 232"/>
              <a:gd name="T71" fmla="*/ 29 h 129"/>
              <a:gd name="T72" fmla="*/ 193 w 232"/>
              <a:gd name="T73" fmla="*/ 78 h 129"/>
              <a:gd name="T74" fmla="*/ 197 w 232"/>
              <a:gd name="T75" fmla="*/ 78 h 129"/>
              <a:gd name="T76" fmla="*/ 232 w 232"/>
              <a:gd name="T77" fmla="*/ 6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29">
                <a:moveTo>
                  <a:pt x="163" y="29"/>
                </a:moveTo>
                <a:cubicBezTo>
                  <a:pt x="168" y="36"/>
                  <a:pt x="172" y="44"/>
                  <a:pt x="177" y="51"/>
                </a:cubicBezTo>
                <a:cubicBezTo>
                  <a:pt x="181" y="59"/>
                  <a:pt x="186" y="67"/>
                  <a:pt x="190" y="75"/>
                </a:cubicBezTo>
                <a:cubicBezTo>
                  <a:pt x="186" y="76"/>
                  <a:pt x="183" y="78"/>
                  <a:pt x="180" y="81"/>
                </a:cubicBezTo>
                <a:cubicBezTo>
                  <a:pt x="177" y="84"/>
                  <a:pt x="175" y="87"/>
                  <a:pt x="173" y="90"/>
                </a:cubicBezTo>
                <a:cubicBezTo>
                  <a:pt x="170" y="94"/>
                  <a:pt x="167" y="92"/>
                  <a:pt x="164" y="89"/>
                </a:cubicBezTo>
                <a:cubicBezTo>
                  <a:pt x="160" y="86"/>
                  <a:pt x="156" y="83"/>
                  <a:pt x="152" y="80"/>
                </a:cubicBezTo>
                <a:cubicBezTo>
                  <a:pt x="145" y="75"/>
                  <a:pt x="139" y="69"/>
                  <a:pt x="132" y="65"/>
                </a:cubicBezTo>
                <a:cubicBezTo>
                  <a:pt x="126" y="60"/>
                  <a:pt x="118" y="56"/>
                  <a:pt x="111" y="57"/>
                </a:cubicBezTo>
                <a:cubicBezTo>
                  <a:pt x="103" y="58"/>
                  <a:pt x="97" y="65"/>
                  <a:pt x="89" y="66"/>
                </a:cubicBezTo>
                <a:cubicBezTo>
                  <a:pt x="83" y="68"/>
                  <a:pt x="74" y="66"/>
                  <a:pt x="73" y="59"/>
                </a:cubicBezTo>
                <a:cubicBezTo>
                  <a:pt x="72" y="51"/>
                  <a:pt x="82" y="47"/>
                  <a:pt x="88" y="44"/>
                </a:cubicBezTo>
                <a:cubicBezTo>
                  <a:pt x="95" y="40"/>
                  <a:pt x="103" y="37"/>
                  <a:pt x="111" y="35"/>
                </a:cubicBezTo>
                <a:cubicBezTo>
                  <a:pt x="128" y="30"/>
                  <a:pt x="146" y="23"/>
                  <a:pt x="163" y="29"/>
                </a:cubicBezTo>
                <a:cubicBezTo>
                  <a:pt x="163" y="29"/>
                  <a:pt x="163" y="29"/>
                  <a:pt x="163" y="29"/>
                </a:cubicBezTo>
                <a:close/>
                <a:moveTo>
                  <a:pt x="58" y="106"/>
                </a:moveTo>
                <a:cubicBezTo>
                  <a:pt x="64" y="107"/>
                  <a:pt x="69" y="100"/>
                  <a:pt x="72" y="96"/>
                </a:cubicBezTo>
                <a:cubicBezTo>
                  <a:pt x="74" y="93"/>
                  <a:pt x="76" y="90"/>
                  <a:pt x="75" y="87"/>
                </a:cubicBezTo>
                <a:cubicBezTo>
                  <a:pt x="74" y="85"/>
                  <a:pt x="71" y="83"/>
                  <a:pt x="68" y="83"/>
                </a:cubicBezTo>
                <a:cubicBezTo>
                  <a:pt x="63" y="84"/>
                  <a:pt x="57" y="90"/>
                  <a:pt x="55" y="93"/>
                </a:cubicBezTo>
                <a:cubicBezTo>
                  <a:pt x="52" y="97"/>
                  <a:pt x="51" y="105"/>
                  <a:pt x="58" y="106"/>
                </a:cubicBezTo>
                <a:close/>
                <a:moveTo>
                  <a:pt x="66" y="101"/>
                </a:moveTo>
                <a:cubicBezTo>
                  <a:pt x="64" y="104"/>
                  <a:pt x="60" y="107"/>
                  <a:pt x="62" y="111"/>
                </a:cubicBezTo>
                <a:cubicBezTo>
                  <a:pt x="63" y="115"/>
                  <a:pt x="66" y="118"/>
                  <a:pt x="70" y="117"/>
                </a:cubicBezTo>
                <a:cubicBezTo>
                  <a:pt x="77" y="115"/>
                  <a:pt x="82" y="106"/>
                  <a:pt x="86" y="102"/>
                </a:cubicBezTo>
                <a:cubicBezTo>
                  <a:pt x="89" y="99"/>
                  <a:pt x="91" y="96"/>
                  <a:pt x="91" y="92"/>
                </a:cubicBezTo>
                <a:cubicBezTo>
                  <a:pt x="91" y="89"/>
                  <a:pt x="88" y="86"/>
                  <a:pt x="85" y="86"/>
                </a:cubicBezTo>
                <a:cubicBezTo>
                  <a:pt x="81" y="86"/>
                  <a:pt x="79" y="88"/>
                  <a:pt x="76" y="91"/>
                </a:cubicBezTo>
                <a:cubicBezTo>
                  <a:pt x="73" y="95"/>
                  <a:pt x="70" y="98"/>
                  <a:pt x="66" y="101"/>
                </a:cubicBezTo>
                <a:close/>
                <a:moveTo>
                  <a:pt x="100" y="95"/>
                </a:moveTo>
                <a:cubicBezTo>
                  <a:pt x="94" y="90"/>
                  <a:pt x="87" y="100"/>
                  <a:pt x="83" y="104"/>
                </a:cubicBezTo>
                <a:cubicBezTo>
                  <a:pt x="80" y="108"/>
                  <a:pt x="70" y="117"/>
                  <a:pt x="78" y="121"/>
                </a:cubicBezTo>
                <a:cubicBezTo>
                  <a:pt x="84" y="126"/>
                  <a:pt x="91" y="116"/>
                  <a:pt x="95" y="112"/>
                </a:cubicBezTo>
                <a:cubicBezTo>
                  <a:pt x="99" y="108"/>
                  <a:pt x="107" y="99"/>
                  <a:pt x="100" y="95"/>
                </a:cubicBezTo>
                <a:close/>
                <a:moveTo>
                  <a:pt x="90" y="117"/>
                </a:moveTo>
                <a:cubicBezTo>
                  <a:pt x="88" y="120"/>
                  <a:pt x="87" y="122"/>
                  <a:pt x="88" y="125"/>
                </a:cubicBezTo>
                <a:cubicBezTo>
                  <a:pt x="89" y="128"/>
                  <a:pt x="92" y="129"/>
                  <a:pt x="94" y="128"/>
                </a:cubicBezTo>
                <a:cubicBezTo>
                  <a:pt x="100" y="127"/>
                  <a:pt x="106" y="121"/>
                  <a:pt x="108" y="117"/>
                </a:cubicBezTo>
                <a:cubicBezTo>
                  <a:pt x="111" y="112"/>
                  <a:pt x="110" y="105"/>
                  <a:pt x="103" y="106"/>
                </a:cubicBezTo>
                <a:cubicBezTo>
                  <a:pt x="97" y="107"/>
                  <a:pt x="93" y="113"/>
                  <a:pt x="90" y="117"/>
                </a:cubicBezTo>
                <a:close/>
                <a:moveTo>
                  <a:pt x="98" y="40"/>
                </a:moveTo>
                <a:cubicBezTo>
                  <a:pt x="95" y="38"/>
                  <a:pt x="92" y="36"/>
                  <a:pt x="88" y="34"/>
                </a:cubicBezTo>
                <a:cubicBezTo>
                  <a:pt x="85" y="33"/>
                  <a:pt x="81" y="30"/>
                  <a:pt x="78" y="31"/>
                </a:cubicBezTo>
                <a:cubicBezTo>
                  <a:pt x="75" y="31"/>
                  <a:pt x="74" y="33"/>
                  <a:pt x="72" y="35"/>
                </a:cubicBezTo>
                <a:cubicBezTo>
                  <a:pt x="70" y="38"/>
                  <a:pt x="68" y="41"/>
                  <a:pt x="66" y="44"/>
                </a:cubicBezTo>
                <a:cubicBezTo>
                  <a:pt x="62" y="50"/>
                  <a:pt x="57" y="56"/>
                  <a:pt x="53" y="61"/>
                </a:cubicBezTo>
                <a:cubicBezTo>
                  <a:pt x="48" y="68"/>
                  <a:pt x="43" y="75"/>
                  <a:pt x="37" y="80"/>
                </a:cubicBezTo>
                <a:cubicBezTo>
                  <a:pt x="43" y="85"/>
                  <a:pt x="49" y="89"/>
                  <a:pt x="55" y="93"/>
                </a:cubicBezTo>
                <a:moveTo>
                  <a:pt x="103" y="123"/>
                </a:moveTo>
                <a:cubicBezTo>
                  <a:pt x="108" y="127"/>
                  <a:pt x="114" y="128"/>
                  <a:pt x="120" y="126"/>
                </a:cubicBezTo>
                <a:cubicBezTo>
                  <a:pt x="122" y="126"/>
                  <a:pt x="125" y="125"/>
                  <a:pt x="125" y="123"/>
                </a:cubicBezTo>
                <a:cubicBezTo>
                  <a:pt x="124" y="120"/>
                  <a:pt x="120" y="120"/>
                  <a:pt x="120" y="118"/>
                </a:cubicBezTo>
                <a:cubicBezTo>
                  <a:pt x="125" y="123"/>
                  <a:pt x="131" y="129"/>
                  <a:pt x="138" y="124"/>
                </a:cubicBezTo>
                <a:cubicBezTo>
                  <a:pt x="141" y="123"/>
                  <a:pt x="142" y="119"/>
                  <a:pt x="141" y="116"/>
                </a:cubicBezTo>
                <a:cubicBezTo>
                  <a:pt x="140" y="112"/>
                  <a:pt x="136" y="110"/>
                  <a:pt x="133" y="108"/>
                </a:cubicBezTo>
                <a:cubicBezTo>
                  <a:pt x="138" y="113"/>
                  <a:pt x="145" y="120"/>
                  <a:pt x="153" y="116"/>
                </a:cubicBezTo>
                <a:cubicBezTo>
                  <a:pt x="161" y="111"/>
                  <a:pt x="154" y="102"/>
                  <a:pt x="148" y="99"/>
                </a:cubicBezTo>
                <a:cubicBezTo>
                  <a:pt x="153" y="103"/>
                  <a:pt x="157" y="108"/>
                  <a:pt x="164" y="107"/>
                </a:cubicBezTo>
                <a:cubicBezTo>
                  <a:pt x="171" y="105"/>
                  <a:pt x="172" y="98"/>
                  <a:pt x="169" y="92"/>
                </a:cubicBezTo>
                <a:moveTo>
                  <a:pt x="0" y="58"/>
                </a:moveTo>
                <a:cubicBezTo>
                  <a:pt x="6" y="62"/>
                  <a:pt x="13" y="68"/>
                  <a:pt x="19" y="73"/>
                </a:cubicBezTo>
                <a:cubicBezTo>
                  <a:pt x="22" y="75"/>
                  <a:pt x="25" y="77"/>
                  <a:pt x="28" y="80"/>
                </a:cubicBezTo>
                <a:cubicBezTo>
                  <a:pt x="29" y="81"/>
                  <a:pt x="31" y="84"/>
                  <a:pt x="33" y="84"/>
                </a:cubicBezTo>
                <a:cubicBezTo>
                  <a:pt x="34" y="84"/>
                  <a:pt x="36" y="82"/>
                  <a:pt x="37" y="81"/>
                </a:cubicBezTo>
                <a:moveTo>
                  <a:pt x="75" y="32"/>
                </a:moveTo>
                <a:cubicBezTo>
                  <a:pt x="78" y="30"/>
                  <a:pt x="82" y="27"/>
                  <a:pt x="78" y="23"/>
                </a:cubicBezTo>
                <a:cubicBezTo>
                  <a:pt x="75" y="21"/>
                  <a:pt x="72" y="18"/>
                  <a:pt x="69" y="16"/>
                </a:cubicBezTo>
                <a:cubicBezTo>
                  <a:pt x="65" y="13"/>
                  <a:pt x="62" y="10"/>
                  <a:pt x="58" y="7"/>
                </a:cubicBezTo>
                <a:cubicBezTo>
                  <a:pt x="55" y="5"/>
                  <a:pt x="51" y="2"/>
                  <a:pt x="47" y="0"/>
                </a:cubicBezTo>
                <a:moveTo>
                  <a:pt x="198" y="1"/>
                </a:moveTo>
                <a:cubicBezTo>
                  <a:pt x="185" y="8"/>
                  <a:pt x="171" y="14"/>
                  <a:pt x="158" y="21"/>
                </a:cubicBezTo>
                <a:cubicBezTo>
                  <a:pt x="160" y="23"/>
                  <a:pt x="161" y="26"/>
                  <a:pt x="163" y="29"/>
                </a:cubicBezTo>
                <a:moveTo>
                  <a:pt x="190" y="73"/>
                </a:moveTo>
                <a:cubicBezTo>
                  <a:pt x="191" y="75"/>
                  <a:pt x="191" y="77"/>
                  <a:pt x="193" y="78"/>
                </a:cubicBezTo>
                <a:cubicBezTo>
                  <a:pt x="193" y="79"/>
                  <a:pt x="193" y="79"/>
                  <a:pt x="194" y="79"/>
                </a:cubicBezTo>
                <a:cubicBezTo>
                  <a:pt x="195" y="79"/>
                  <a:pt x="197" y="78"/>
                  <a:pt x="197" y="78"/>
                </a:cubicBezTo>
                <a:cubicBezTo>
                  <a:pt x="201" y="76"/>
                  <a:pt x="205" y="75"/>
                  <a:pt x="209" y="73"/>
                </a:cubicBezTo>
                <a:cubicBezTo>
                  <a:pt x="217" y="70"/>
                  <a:pt x="225" y="66"/>
                  <a:pt x="232" y="62"/>
                </a:cubicBezTo>
              </a:path>
            </a:pathLst>
          </a:custGeom>
          <a:solidFill>
            <a:srgbClr val="F3BDB7"/>
          </a:solidFill>
          <a:ln w="19050" cap="rnd">
            <a:solidFill>
              <a:srgbClr val="FFC000"/>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2" name="Freeform 36">
            <a:extLst>
              <a:ext uri="{FF2B5EF4-FFF2-40B4-BE49-F238E27FC236}">
                <a16:creationId xmlns:a16="http://schemas.microsoft.com/office/drawing/2014/main" id="{F1E4E953-44C9-5540-9129-5B8AA840BD0C}"/>
              </a:ext>
            </a:extLst>
          </p:cNvPr>
          <p:cNvSpPr>
            <a:spLocks noEditPoints="1"/>
          </p:cNvSpPr>
          <p:nvPr/>
        </p:nvSpPr>
        <p:spPr bwMode="auto">
          <a:xfrm>
            <a:off x="7007599" y="2619313"/>
            <a:ext cx="565151" cy="463611"/>
          </a:xfrm>
          <a:custGeom>
            <a:avLst/>
            <a:gdLst>
              <a:gd name="T0" fmla="*/ 0 w 177"/>
              <a:gd name="T1" fmla="*/ 144 h 145"/>
              <a:gd name="T2" fmla="*/ 177 w 177"/>
              <a:gd name="T3" fmla="*/ 145 h 145"/>
              <a:gd name="T4" fmla="*/ 45 w 177"/>
              <a:gd name="T5" fmla="*/ 143 h 145"/>
              <a:gd name="T6" fmla="*/ 44 w 177"/>
              <a:gd name="T7" fmla="*/ 107 h 145"/>
              <a:gd name="T8" fmla="*/ 20 w 177"/>
              <a:gd name="T9" fmla="*/ 107 h 145"/>
              <a:gd name="T10" fmla="*/ 19 w 177"/>
              <a:gd name="T11" fmla="*/ 143 h 145"/>
              <a:gd name="T12" fmla="*/ 81 w 177"/>
              <a:gd name="T13" fmla="*/ 142 h 145"/>
              <a:gd name="T14" fmla="*/ 81 w 177"/>
              <a:gd name="T15" fmla="*/ 69 h 145"/>
              <a:gd name="T16" fmla="*/ 56 w 177"/>
              <a:gd name="T17" fmla="*/ 70 h 145"/>
              <a:gd name="T18" fmla="*/ 57 w 177"/>
              <a:gd name="T19" fmla="*/ 142 h 145"/>
              <a:gd name="T20" fmla="*/ 120 w 177"/>
              <a:gd name="T21" fmla="*/ 143 h 145"/>
              <a:gd name="T22" fmla="*/ 119 w 177"/>
              <a:gd name="T23" fmla="*/ 87 h 145"/>
              <a:gd name="T24" fmla="*/ 96 w 177"/>
              <a:gd name="T25" fmla="*/ 86 h 145"/>
              <a:gd name="T26" fmla="*/ 95 w 177"/>
              <a:gd name="T27" fmla="*/ 143 h 145"/>
              <a:gd name="T28" fmla="*/ 157 w 177"/>
              <a:gd name="T29" fmla="*/ 144 h 145"/>
              <a:gd name="T30" fmla="*/ 156 w 177"/>
              <a:gd name="T31" fmla="*/ 48 h 145"/>
              <a:gd name="T32" fmla="*/ 132 w 177"/>
              <a:gd name="T33" fmla="*/ 48 h 145"/>
              <a:gd name="T34" fmla="*/ 133 w 177"/>
              <a:gd name="T35" fmla="*/ 144 h 145"/>
              <a:gd name="T36" fmla="*/ 35 w 177"/>
              <a:gd name="T37" fmla="*/ 65 h 145"/>
              <a:gd name="T38" fmla="*/ 28 w 177"/>
              <a:gd name="T39" fmla="*/ 64 h 145"/>
              <a:gd name="T40" fmla="*/ 24 w 177"/>
              <a:gd name="T41" fmla="*/ 71 h 145"/>
              <a:gd name="T42" fmla="*/ 28 w 177"/>
              <a:gd name="T43" fmla="*/ 78 h 145"/>
              <a:gd name="T44" fmla="*/ 33 w 177"/>
              <a:gd name="T45" fmla="*/ 79 h 145"/>
              <a:gd name="T46" fmla="*/ 37 w 177"/>
              <a:gd name="T47" fmla="*/ 77 h 145"/>
              <a:gd name="T48" fmla="*/ 39 w 177"/>
              <a:gd name="T49" fmla="*/ 72 h 145"/>
              <a:gd name="T50" fmla="*/ 35 w 177"/>
              <a:gd name="T51" fmla="*/ 65 h 145"/>
              <a:gd name="T52" fmla="*/ 62 w 177"/>
              <a:gd name="T53" fmla="*/ 37 h 145"/>
              <a:gd name="T54" fmla="*/ 66 w 177"/>
              <a:gd name="T55" fmla="*/ 43 h 145"/>
              <a:gd name="T56" fmla="*/ 73 w 177"/>
              <a:gd name="T57" fmla="*/ 44 h 145"/>
              <a:gd name="T58" fmla="*/ 76 w 177"/>
              <a:gd name="T59" fmla="*/ 41 h 145"/>
              <a:gd name="T60" fmla="*/ 76 w 177"/>
              <a:gd name="T61" fmla="*/ 37 h 145"/>
              <a:gd name="T62" fmla="*/ 74 w 177"/>
              <a:gd name="T63" fmla="*/ 33 h 145"/>
              <a:gd name="T64" fmla="*/ 71 w 177"/>
              <a:gd name="T65" fmla="*/ 30 h 145"/>
              <a:gd name="T66" fmla="*/ 69 w 177"/>
              <a:gd name="T67" fmla="*/ 30 h 145"/>
              <a:gd name="T68" fmla="*/ 62 w 177"/>
              <a:gd name="T69" fmla="*/ 37 h 145"/>
              <a:gd name="T70" fmla="*/ 112 w 177"/>
              <a:gd name="T71" fmla="*/ 58 h 145"/>
              <a:gd name="T72" fmla="*/ 113 w 177"/>
              <a:gd name="T73" fmla="*/ 53 h 145"/>
              <a:gd name="T74" fmla="*/ 111 w 177"/>
              <a:gd name="T75" fmla="*/ 48 h 145"/>
              <a:gd name="T76" fmla="*/ 106 w 177"/>
              <a:gd name="T77" fmla="*/ 47 h 145"/>
              <a:gd name="T78" fmla="*/ 100 w 177"/>
              <a:gd name="T79" fmla="*/ 48 h 145"/>
              <a:gd name="T80" fmla="*/ 98 w 177"/>
              <a:gd name="T81" fmla="*/ 50 h 145"/>
              <a:gd name="T82" fmla="*/ 99 w 177"/>
              <a:gd name="T83" fmla="*/ 58 h 145"/>
              <a:gd name="T84" fmla="*/ 106 w 177"/>
              <a:gd name="T85" fmla="*/ 62 h 145"/>
              <a:gd name="T86" fmla="*/ 112 w 177"/>
              <a:gd name="T87" fmla="*/ 58 h 145"/>
              <a:gd name="T88" fmla="*/ 137 w 177"/>
              <a:gd name="T89" fmla="*/ 14 h 145"/>
              <a:gd name="T90" fmla="*/ 145 w 177"/>
              <a:gd name="T91" fmla="*/ 19 h 145"/>
              <a:gd name="T92" fmla="*/ 147 w 177"/>
              <a:gd name="T93" fmla="*/ 4 h 145"/>
              <a:gd name="T94" fmla="*/ 137 w 177"/>
              <a:gd name="T95" fmla="*/ 14 h 145"/>
              <a:gd name="T96" fmla="*/ 64 w 177"/>
              <a:gd name="T97" fmla="*/ 42 h 145"/>
              <a:gd name="T98" fmla="*/ 37 w 177"/>
              <a:gd name="T99" fmla="*/ 67 h 145"/>
              <a:gd name="T100" fmla="*/ 77 w 177"/>
              <a:gd name="T101" fmla="*/ 40 h 145"/>
              <a:gd name="T102" fmla="*/ 98 w 177"/>
              <a:gd name="T103" fmla="*/ 50 h 145"/>
              <a:gd name="T104" fmla="*/ 140 w 177"/>
              <a:gd name="T105" fmla="*/ 18 h 145"/>
              <a:gd name="T106" fmla="*/ 125 w 177"/>
              <a:gd name="T107" fmla="*/ 35 h 145"/>
              <a:gd name="T108" fmla="*/ 112 w 177"/>
              <a:gd name="T109"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45">
                <a:moveTo>
                  <a:pt x="0" y="144"/>
                </a:moveTo>
                <a:cubicBezTo>
                  <a:pt x="59" y="142"/>
                  <a:pt x="118" y="142"/>
                  <a:pt x="177" y="145"/>
                </a:cubicBezTo>
                <a:moveTo>
                  <a:pt x="45" y="143"/>
                </a:moveTo>
                <a:cubicBezTo>
                  <a:pt x="44" y="131"/>
                  <a:pt x="44" y="119"/>
                  <a:pt x="44" y="107"/>
                </a:cubicBezTo>
                <a:cubicBezTo>
                  <a:pt x="36" y="107"/>
                  <a:pt x="28" y="107"/>
                  <a:pt x="20" y="107"/>
                </a:cubicBezTo>
                <a:cubicBezTo>
                  <a:pt x="20" y="119"/>
                  <a:pt x="20" y="131"/>
                  <a:pt x="19" y="143"/>
                </a:cubicBezTo>
                <a:moveTo>
                  <a:pt x="81" y="142"/>
                </a:moveTo>
                <a:cubicBezTo>
                  <a:pt x="82" y="118"/>
                  <a:pt x="82" y="94"/>
                  <a:pt x="81" y="69"/>
                </a:cubicBezTo>
                <a:cubicBezTo>
                  <a:pt x="73" y="71"/>
                  <a:pt x="64" y="71"/>
                  <a:pt x="56" y="70"/>
                </a:cubicBezTo>
                <a:cubicBezTo>
                  <a:pt x="57" y="94"/>
                  <a:pt x="57" y="119"/>
                  <a:pt x="57" y="142"/>
                </a:cubicBezTo>
                <a:moveTo>
                  <a:pt x="120" y="143"/>
                </a:moveTo>
                <a:cubicBezTo>
                  <a:pt x="118" y="124"/>
                  <a:pt x="118" y="106"/>
                  <a:pt x="119" y="87"/>
                </a:cubicBezTo>
                <a:cubicBezTo>
                  <a:pt x="111" y="86"/>
                  <a:pt x="103" y="86"/>
                  <a:pt x="96" y="86"/>
                </a:cubicBezTo>
                <a:cubicBezTo>
                  <a:pt x="95" y="105"/>
                  <a:pt x="95" y="124"/>
                  <a:pt x="95" y="143"/>
                </a:cubicBezTo>
                <a:moveTo>
                  <a:pt x="157" y="144"/>
                </a:moveTo>
                <a:cubicBezTo>
                  <a:pt x="156" y="112"/>
                  <a:pt x="156" y="80"/>
                  <a:pt x="156" y="48"/>
                </a:cubicBezTo>
                <a:cubicBezTo>
                  <a:pt x="148" y="47"/>
                  <a:pt x="140" y="47"/>
                  <a:pt x="132" y="48"/>
                </a:cubicBezTo>
                <a:cubicBezTo>
                  <a:pt x="132" y="80"/>
                  <a:pt x="132" y="112"/>
                  <a:pt x="133" y="144"/>
                </a:cubicBezTo>
                <a:moveTo>
                  <a:pt x="35" y="65"/>
                </a:moveTo>
                <a:cubicBezTo>
                  <a:pt x="33" y="63"/>
                  <a:pt x="30" y="63"/>
                  <a:pt x="28" y="64"/>
                </a:cubicBezTo>
                <a:cubicBezTo>
                  <a:pt x="25" y="66"/>
                  <a:pt x="24" y="69"/>
                  <a:pt x="24" y="71"/>
                </a:cubicBezTo>
                <a:cubicBezTo>
                  <a:pt x="24" y="74"/>
                  <a:pt x="26" y="76"/>
                  <a:pt x="28" y="78"/>
                </a:cubicBezTo>
                <a:cubicBezTo>
                  <a:pt x="30" y="79"/>
                  <a:pt x="31" y="79"/>
                  <a:pt x="33" y="79"/>
                </a:cubicBezTo>
                <a:cubicBezTo>
                  <a:pt x="35" y="79"/>
                  <a:pt x="36" y="79"/>
                  <a:pt x="37" y="77"/>
                </a:cubicBezTo>
                <a:cubicBezTo>
                  <a:pt x="38" y="76"/>
                  <a:pt x="39" y="74"/>
                  <a:pt x="39" y="72"/>
                </a:cubicBezTo>
                <a:cubicBezTo>
                  <a:pt x="39" y="70"/>
                  <a:pt x="37" y="67"/>
                  <a:pt x="35" y="65"/>
                </a:cubicBezTo>
                <a:close/>
                <a:moveTo>
                  <a:pt x="62" y="37"/>
                </a:moveTo>
                <a:cubicBezTo>
                  <a:pt x="62" y="40"/>
                  <a:pt x="64" y="42"/>
                  <a:pt x="66" y="43"/>
                </a:cubicBezTo>
                <a:cubicBezTo>
                  <a:pt x="68" y="44"/>
                  <a:pt x="71" y="45"/>
                  <a:pt x="73" y="44"/>
                </a:cubicBezTo>
                <a:cubicBezTo>
                  <a:pt x="74" y="43"/>
                  <a:pt x="75" y="42"/>
                  <a:pt x="76" y="41"/>
                </a:cubicBezTo>
                <a:cubicBezTo>
                  <a:pt x="77" y="40"/>
                  <a:pt x="77" y="38"/>
                  <a:pt x="76" y="37"/>
                </a:cubicBezTo>
                <a:cubicBezTo>
                  <a:pt x="76" y="35"/>
                  <a:pt x="75" y="34"/>
                  <a:pt x="74" y="33"/>
                </a:cubicBezTo>
                <a:cubicBezTo>
                  <a:pt x="73" y="32"/>
                  <a:pt x="72" y="31"/>
                  <a:pt x="71" y="30"/>
                </a:cubicBezTo>
                <a:cubicBezTo>
                  <a:pt x="70" y="30"/>
                  <a:pt x="69" y="30"/>
                  <a:pt x="69" y="30"/>
                </a:cubicBezTo>
                <a:cubicBezTo>
                  <a:pt x="65" y="30"/>
                  <a:pt x="62" y="34"/>
                  <a:pt x="62" y="37"/>
                </a:cubicBezTo>
                <a:close/>
                <a:moveTo>
                  <a:pt x="112" y="58"/>
                </a:moveTo>
                <a:cubicBezTo>
                  <a:pt x="113" y="57"/>
                  <a:pt x="113" y="55"/>
                  <a:pt x="113" y="53"/>
                </a:cubicBezTo>
                <a:cubicBezTo>
                  <a:pt x="112" y="51"/>
                  <a:pt x="112" y="49"/>
                  <a:pt x="111" y="48"/>
                </a:cubicBezTo>
                <a:cubicBezTo>
                  <a:pt x="109" y="47"/>
                  <a:pt x="108" y="47"/>
                  <a:pt x="106" y="47"/>
                </a:cubicBezTo>
                <a:cubicBezTo>
                  <a:pt x="104" y="46"/>
                  <a:pt x="102" y="46"/>
                  <a:pt x="100" y="48"/>
                </a:cubicBezTo>
                <a:cubicBezTo>
                  <a:pt x="99" y="48"/>
                  <a:pt x="99" y="49"/>
                  <a:pt x="98" y="50"/>
                </a:cubicBezTo>
                <a:cubicBezTo>
                  <a:pt x="98" y="53"/>
                  <a:pt x="98" y="56"/>
                  <a:pt x="99" y="58"/>
                </a:cubicBezTo>
                <a:cubicBezTo>
                  <a:pt x="100" y="61"/>
                  <a:pt x="103" y="62"/>
                  <a:pt x="106" y="62"/>
                </a:cubicBezTo>
                <a:cubicBezTo>
                  <a:pt x="108" y="63"/>
                  <a:pt x="111" y="61"/>
                  <a:pt x="112" y="58"/>
                </a:cubicBezTo>
                <a:close/>
                <a:moveTo>
                  <a:pt x="137" y="14"/>
                </a:moveTo>
                <a:cubicBezTo>
                  <a:pt x="139" y="17"/>
                  <a:pt x="142" y="19"/>
                  <a:pt x="145" y="19"/>
                </a:cubicBezTo>
                <a:cubicBezTo>
                  <a:pt x="153" y="19"/>
                  <a:pt x="153" y="7"/>
                  <a:pt x="147" y="4"/>
                </a:cubicBezTo>
                <a:cubicBezTo>
                  <a:pt x="141" y="0"/>
                  <a:pt x="134" y="8"/>
                  <a:pt x="137" y="14"/>
                </a:cubicBezTo>
                <a:close/>
                <a:moveTo>
                  <a:pt x="64" y="42"/>
                </a:moveTo>
                <a:cubicBezTo>
                  <a:pt x="55" y="50"/>
                  <a:pt x="46" y="59"/>
                  <a:pt x="37" y="67"/>
                </a:cubicBezTo>
                <a:moveTo>
                  <a:pt x="77" y="40"/>
                </a:moveTo>
                <a:cubicBezTo>
                  <a:pt x="84" y="44"/>
                  <a:pt x="90" y="47"/>
                  <a:pt x="98" y="50"/>
                </a:cubicBezTo>
                <a:moveTo>
                  <a:pt x="140" y="18"/>
                </a:moveTo>
                <a:cubicBezTo>
                  <a:pt x="135" y="24"/>
                  <a:pt x="130" y="29"/>
                  <a:pt x="125" y="35"/>
                </a:cubicBezTo>
                <a:cubicBezTo>
                  <a:pt x="120" y="40"/>
                  <a:pt x="116" y="45"/>
                  <a:pt x="112" y="50"/>
                </a:cubicBezTo>
              </a:path>
            </a:pathLst>
          </a:custGeom>
          <a:solidFill>
            <a:srgbClr val="0070C0"/>
          </a:solidFill>
          <a:ln w="19050" cap="rnd">
            <a:solidFill>
              <a:srgbClr val="FFC652"/>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3" name="Freeform 38">
            <a:extLst>
              <a:ext uri="{FF2B5EF4-FFF2-40B4-BE49-F238E27FC236}">
                <a16:creationId xmlns:a16="http://schemas.microsoft.com/office/drawing/2014/main" id="{8ECA83CF-0A60-5047-B443-E03F489998C4}"/>
              </a:ext>
            </a:extLst>
          </p:cNvPr>
          <p:cNvSpPr>
            <a:spLocks noEditPoints="1"/>
          </p:cNvSpPr>
          <p:nvPr/>
        </p:nvSpPr>
        <p:spPr bwMode="auto">
          <a:xfrm>
            <a:off x="9623422" y="2666399"/>
            <a:ext cx="566343" cy="463611"/>
          </a:xfrm>
          <a:custGeom>
            <a:avLst/>
            <a:gdLst>
              <a:gd name="T0" fmla="*/ 1 w 180"/>
              <a:gd name="T1" fmla="*/ 80 h 147"/>
              <a:gd name="T2" fmla="*/ 1 w 180"/>
              <a:gd name="T3" fmla="*/ 34 h 147"/>
              <a:gd name="T4" fmla="*/ 174 w 180"/>
              <a:gd name="T5" fmla="*/ 27 h 147"/>
              <a:gd name="T6" fmla="*/ 180 w 180"/>
              <a:gd name="T7" fmla="*/ 83 h 147"/>
              <a:gd name="T8" fmla="*/ 101 w 180"/>
              <a:gd name="T9" fmla="*/ 119 h 147"/>
              <a:gd name="T10" fmla="*/ 102 w 180"/>
              <a:gd name="T11" fmla="*/ 93 h 147"/>
              <a:gd name="T12" fmla="*/ 96 w 180"/>
              <a:gd name="T13" fmla="*/ 89 h 147"/>
              <a:gd name="T14" fmla="*/ 80 w 180"/>
              <a:gd name="T15" fmla="*/ 89 h 147"/>
              <a:gd name="T16" fmla="*/ 79 w 180"/>
              <a:gd name="T17" fmla="*/ 113 h 147"/>
              <a:gd name="T18" fmla="*/ 85 w 180"/>
              <a:gd name="T19" fmla="*/ 119 h 147"/>
              <a:gd name="T20" fmla="*/ 101 w 180"/>
              <a:gd name="T21" fmla="*/ 119 h 147"/>
              <a:gd name="T22" fmla="*/ 80 w 180"/>
              <a:gd name="T23" fmla="*/ 23 h 147"/>
              <a:gd name="T24" fmla="*/ 77 w 180"/>
              <a:gd name="T25" fmla="*/ 20 h 147"/>
              <a:gd name="T26" fmla="*/ 65 w 180"/>
              <a:gd name="T27" fmla="*/ 21 h 147"/>
              <a:gd name="T28" fmla="*/ 64 w 180"/>
              <a:gd name="T29" fmla="*/ 27 h 147"/>
              <a:gd name="T30" fmla="*/ 119 w 180"/>
              <a:gd name="T31" fmla="*/ 23 h 147"/>
              <a:gd name="T32" fmla="*/ 116 w 180"/>
              <a:gd name="T33" fmla="*/ 20 h 147"/>
              <a:gd name="T34" fmla="*/ 105 w 180"/>
              <a:gd name="T35" fmla="*/ 21 h 147"/>
              <a:gd name="T36" fmla="*/ 104 w 180"/>
              <a:gd name="T37" fmla="*/ 27 h 147"/>
              <a:gd name="T38" fmla="*/ 108 w 180"/>
              <a:gd name="T39" fmla="*/ 15 h 147"/>
              <a:gd name="T40" fmla="*/ 103 w 180"/>
              <a:gd name="T41" fmla="*/ 10 h 147"/>
              <a:gd name="T42" fmla="*/ 79 w 180"/>
              <a:gd name="T43" fmla="*/ 11 h 147"/>
              <a:gd name="T44" fmla="*/ 76 w 180"/>
              <a:gd name="T45" fmla="*/ 20 h 147"/>
              <a:gd name="T46" fmla="*/ 117 w 180"/>
              <a:gd name="T47" fmla="*/ 9 h 147"/>
              <a:gd name="T48" fmla="*/ 104 w 180"/>
              <a:gd name="T49" fmla="*/ 1 h 147"/>
              <a:gd name="T50" fmla="*/ 69 w 180"/>
              <a:gd name="T51" fmla="*/ 3 h 147"/>
              <a:gd name="T52" fmla="*/ 66 w 180"/>
              <a:gd name="T53" fmla="*/ 20 h 147"/>
              <a:gd name="T54" fmla="*/ 6 w 180"/>
              <a:gd name="T55" fmla="*/ 126 h 147"/>
              <a:gd name="T56" fmla="*/ 11 w 180"/>
              <a:gd name="T57" fmla="*/ 143 h 147"/>
              <a:gd name="T58" fmla="*/ 57 w 180"/>
              <a:gd name="T59" fmla="*/ 146 h 147"/>
              <a:gd name="T60" fmla="*/ 136 w 180"/>
              <a:gd name="T61" fmla="*/ 146 h 147"/>
              <a:gd name="T62" fmla="*/ 167 w 180"/>
              <a:gd name="T63" fmla="*/ 146 h 147"/>
              <a:gd name="T64" fmla="*/ 176 w 180"/>
              <a:gd name="T65" fmla="*/ 133 h 147"/>
              <a:gd name="T66" fmla="*/ 176 w 180"/>
              <a:gd name="T67" fmla="*/ 85 h 147"/>
              <a:gd name="T68" fmla="*/ 87 w 180"/>
              <a:gd name="T69" fmla="*/ 97 h 147"/>
              <a:gd name="T70" fmla="*/ 86 w 180"/>
              <a:gd name="T71" fmla="*/ 99 h 147"/>
              <a:gd name="T72" fmla="*/ 87 w 180"/>
              <a:gd name="T73" fmla="*/ 110 h 147"/>
              <a:gd name="T74" fmla="*/ 93 w 180"/>
              <a:gd name="T75" fmla="*/ 111 h 147"/>
              <a:gd name="T76" fmla="*/ 95 w 180"/>
              <a:gd name="T77" fmla="*/ 109 h 147"/>
              <a:gd name="T78" fmla="*/ 95 w 180"/>
              <a:gd name="T79" fmla="*/ 9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47">
                <a:moveTo>
                  <a:pt x="79" y="102"/>
                </a:moveTo>
                <a:cubicBezTo>
                  <a:pt x="52" y="100"/>
                  <a:pt x="26" y="90"/>
                  <a:pt x="1" y="80"/>
                </a:cubicBezTo>
                <a:cubicBezTo>
                  <a:pt x="1" y="34"/>
                  <a:pt x="1" y="34"/>
                  <a:pt x="1" y="34"/>
                </a:cubicBezTo>
                <a:cubicBezTo>
                  <a:pt x="1" y="34"/>
                  <a:pt x="1" y="34"/>
                  <a:pt x="1" y="34"/>
                </a:cubicBezTo>
                <a:cubicBezTo>
                  <a:pt x="0" y="30"/>
                  <a:pt x="4" y="27"/>
                  <a:pt x="8" y="27"/>
                </a:cubicBezTo>
                <a:cubicBezTo>
                  <a:pt x="174" y="27"/>
                  <a:pt x="174" y="27"/>
                  <a:pt x="174" y="27"/>
                </a:cubicBezTo>
                <a:cubicBezTo>
                  <a:pt x="177" y="27"/>
                  <a:pt x="180" y="30"/>
                  <a:pt x="180" y="34"/>
                </a:cubicBezTo>
                <a:cubicBezTo>
                  <a:pt x="180" y="50"/>
                  <a:pt x="180" y="67"/>
                  <a:pt x="180" y="83"/>
                </a:cubicBezTo>
                <a:cubicBezTo>
                  <a:pt x="155" y="92"/>
                  <a:pt x="129" y="100"/>
                  <a:pt x="102" y="102"/>
                </a:cubicBezTo>
                <a:moveTo>
                  <a:pt x="101" y="119"/>
                </a:moveTo>
                <a:cubicBezTo>
                  <a:pt x="101" y="118"/>
                  <a:pt x="101" y="117"/>
                  <a:pt x="101" y="116"/>
                </a:cubicBezTo>
                <a:cubicBezTo>
                  <a:pt x="102" y="109"/>
                  <a:pt x="103" y="101"/>
                  <a:pt x="102" y="93"/>
                </a:cubicBezTo>
                <a:cubicBezTo>
                  <a:pt x="102" y="92"/>
                  <a:pt x="102" y="91"/>
                  <a:pt x="101" y="90"/>
                </a:cubicBezTo>
                <a:cubicBezTo>
                  <a:pt x="100" y="89"/>
                  <a:pt x="98" y="89"/>
                  <a:pt x="96" y="89"/>
                </a:cubicBezTo>
                <a:cubicBezTo>
                  <a:pt x="91" y="89"/>
                  <a:pt x="86" y="89"/>
                  <a:pt x="81" y="89"/>
                </a:cubicBezTo>
                <a:cubicBezTo>
                  <a:pt x="80" y="89"/>
                  <a:pt x="80" y="89"/>
                  <a:pt x="80" y="89"/>
                </a:cubicBezTo>
                <a:cubicBezTo>
                  <a:pt x="79" y="89"/>
                  <a:pt x="79" y="90"/>
                  <a:pt x="79" y="91"/>
                </a:cubicBezTo>
                <a:cubicBezTo>
                  <a:pt x="79" y="98"/>
                  <a:pt x="79" y="106"/>
                  <a:pt x="79" y="113"/>
                </a:cubicBezTo>
                <a:cubicBezTo>
                  <a:pt x="79" y="115"/>
                  <a:pt x="79" y="116"/>
                  <a:pt x="80" y="118"/>
                </a:cubicBezTo>
                <a:cubicBezTo>
                  <a:pt x="81" y="119"/>
                  <a:pt x="83" y="119"/>
                  <a:pt x="85" y="119"/>
                </a:cubicBezTo>
                <a:cubicBezTo>
                  <a:pt x="89" y="119"/>
                  <a:pt x="93" y="120"/>
                  <a:pt x="97" y="120"/>
                </a:cubicBezTo>
                <a:cubicBezTo>
                  <a:pt x="98" y="120"/>
                  <a:pt x="100" y="120"/>
                  <a:pt x="101" y="119"/>
                </a:cubicBezTo>
                <a:close/>
                <a:moveTo>
                  <a:pt x="80" y="27"/>
                </a:moveTo>
                <a:cubicBezTo>
                  <a:pt x="79" y="26"/>
                  <a:pt x="79" y="24"/>
                  <a:pt x="80" y="23"/>
                </a:cubicBezTo>
                <a:cubicBezTo>
                  <a:pt x="80" y="22"/>
                  <a:pt x="79" y="21"/>
                  <a:pt x="78" y="20"/>
                </a:cubicBezTo>
                <a:cubicBezTo>
                  <a:pt x="78" y="20"/>
                  <a:pt x="77" y="20"/>
                  <a:pt x="77" y="20"/>
                </a:cubicBezTo>
                <a:cubicBezTo>
                  <a:pt x="74" y="20"/>
                  <a:pt x="70" y="20"/>
                  <a:pt x="67" y="20"/>
                </a:cubicBezTo>
                <a:cubicBezTo>
                  <a:pt x="67" y="20"/>
                  <a:pt x="66" y="20"/>
                  <a:pt x="65" y="21"/>
                </a:cubicBezTo>
                <a:cubicBezTo>
                  <a:pt x="64" y="21"/>
                  <a:pt x="64" y="22"/>
                  <a:pt x="64" y="24"/>
                </a:cubicBezTo>
                <a:cubicBezTo>
                  <a:pt x="64" y="25"/>
                  <a:pt x="65" y="26"/>
                  <a:pt x="64" y="27"/>
                </a:cubicBezTo>
                <a:moveTo>
                  <a:pt x="119" y="27"/>
                </a:moveTo>
                <a:cubicBezTo>
                  <a:pt x="119" y="26"/>
                  <a:pt x="119" y="24"/>
                  <a:pt x="119" y="23"/>
                </a:cubicBezTo>
                <a:cubicBezTo>
                  <a:pt x="119" y="22"/>
                  <a:pt x="119" y="21"/>
                  <a:pt x="118" y="20"/>
                </a:cubicBezTo>
                <a:cubicBezTo>
                  <a:pt x="118" y="20"/>
                  <a:pt x="117" y="20"/>
                  <a:pt x="116" y="20"/>
                </a:cubicBezTo>
                <a:cubicBezTo>
                  <a:pt x="113" y="20"/>
                  <a:pt x="110" y="20"/>
                  <a:pt x="107" y="20"/>
                </a:cubicBezTo>
                <a:cubicBezTo>
                  <a:pt x="106" y="20"/>
                  <a:pt x="105" y="20"/>
                  <a:pt x="105" y="21"/>
                </a:cubicBezTo>
                <a:cubicBezTo>
                  <a:pt x="104" y="21"/>
                  <a:pt x="104" y="22"/>
                  <a:pt x="104" y="24"/>
                </a:cubicBezTo>
                <a:cubicBezTo>
                  <a:pt x="104" y="25"/>
                  <a:pt x="104" y="26"/>
                  <a:pt x="104" y="27"/>
                </a:cubicBezTo>
                <a:moveTo>
                  <a:pt x="108" y="19"/>
                </a:moveTo>
                <a:cubicBezTo>
                  <a:pt x="108" y="18"/>
                  <a:pt x="108" y="16"/>
                  <a:pt x="108" y="15"/>
                </a:cubicBezTo>
                <a:cubicBezTo>
                  <a:pt x="108" y="14"/>
                  <a:pt x="107" y="12"/>
                  <a:pt x="106" y="11"/>
                </a:cubicBezTo>
                <a:cubicBezTo>
                  <a:pt x="105" y="11"/>
                  <a:pt x="104" y="11"/>
                  <a:pt x="103" y="10"/>
                </a:cubicBezTo>
                <a:cubicBezTo>
                  <a:pt x="96" y="10"/>
                  <a:pt x="89" y="10"/>
                  <a:pt x="83" y="10"/>
                </a:cubicBezTo>
                <a:cubicBezTo>
                  <a:pt x="81" y="10"/>
                  <a:pt x="80" y="10"/>
                  <a:pt x="79" y="11"/>
                </a:cubicBezTo>
                <a:cubicBezTo>
                  <a:pt x="77" y="11"/>
                  <a:pt x="76" y="13"/>
                  <a:pt x="76" y="15"/>
                </a:cubicBezTo>
                <a:cubicBezTo>
                  <a:pt x="76" y="16"/>
                  <a:pt x="76" y="18"/>
                  <a:pt x="76" y="20"/>
                </a:cubicBezTo>
                <a:moveTo>
                  <a:pt x="118" y="19"/>
                </a:moveTo>
                <a:cubicBezTo>
                  <a:pt x="118" y="16"/>
                  <a:pt x="118" y="13"/>
                  <a:pt x="117" y="9"/>
                </a:cubicBezTo>
                <a:cubicBezTo>
                  <a:pt x="117" y="6"/>
                  <a:pt x="115" y="3"/>
                  <a:pt x="112" y="2"/>
                </a:cubicBezTo>
                <a:cubicBezTo>
                  <a:pt x="110" y="1"/>
                  <a:pt x="107" y="1"/>
                  <a:pt x="104" y="1"/>
                </a:cubicBezTo>
                <a:cubicBezTo>
                  <a:pt x="95" y="1"/>
                  <a:pt x="86" y="0"/>
                  <a:pt x="76" y="1"/>
                </a:cubicBezTo>
                <a:cubicBezTo>
                  <a:pt x="74" y="1"/>
                  <a:pt x="71" y="2"/>
                  <a:pt x="69" y="3"/>
                </a:cubicBezTo>
                <a:cubicBezTo>
                  <a:pt x="67" y="5"/>
                  <a:pt x="66" y="8"/>
                  <a:pt x="66" y="11"/>
                </a:cubicBezTo>
                <a:cubicBezTo>
                  <a:pt x="66" y="14"/>
                  <a:pt x="66" y="17"/>
                  <a:pt x="66" y="20"/>
                </a:cubicBezTo>
                <a:moveTo>
                  <a:pt x="7" y="83"/>
                </a:moveTo>
                <a:cubicBezTo>
                  <a:pt x="7" y="97"/>
                  <a:pt x="6" y="111"/>
                  <a:pt x="6" y="126"/>
                </a:cubicBezTo>
                <a:cubicBezTo>
                  <a:pt x="6" y="129"/>
                  <a:pt x="6" y="132"/>
                  <a:pt x="7" y="135"/>
                </a:cubicBezTo>
                <a:cubicBezTo>
                  <a:pt x="7" y="138"/>
                  <a:pt x="9" y="141"/>
                  <a:pt x="11" y="143"/>
                </a:cubicBezTo>
                <a:cubicBezTo>
                  <a:pt x="13" y="145"/>
                  <a:pt x="16" y="147"/>
                  <a:pt x="19" y="146"/>
                </a:cubicBezTo>
                <a:cubicBezTo>
                  <a:pt x="57" y="146"/>
                  <a:pt x="57" y="146"/>
                  <a:pt x="57" y="146"/>
                </a:cubicBezTo>
                <a:cubicBezTo>
                  <a:pt x="72" y="146"/>
                  <a:pt x="88" y="146"/>
                  <a:pt x="103" y="146"/>
                </a:cubicBezTo>
                <a:cubicBezTo>
                  <a:pt x="114" y="146"/>
                  <a:pt x="125" y="146"/>
                  <a:pt x="136" y="146"/>
                </a:cubicBezTo>
                <a:cubicBezTo>
                  <a:pt x="141" y="146"/>
                  <a:pt x="147" y="146"/>
                  <a:pt x="152" y="146"/>
                </a:cubicBezTo>
                <a:cubicBezTo>
                  <a:pt x="157" y="146"/>
                  <a:pt x="162" y="147"/>
                  <a:pt x="167" y="146"/>
                </a:cubicBezTo>
                <a:cubicBezTo>
                  <a:pt x="169" y="145"/>
                  <a:pt x="172" y="144"/>
                  <a:pt x="174" y="141"/>
                </a:cubicBezTo>
                <a:cubicBezTo>
                  <a:pt x="175" y="139"/>
                  <a:pt x="176" y="136"/>
                  <a:pt x="176" y="133"/>
                </a:cubicBezTo>
                <a:cubicBezTo>
                  <a:pt x="177" y="123"/>
                  <a:pt x="176" y="113"/>
                  <a:pt x="176" y="103"/>
                </a:cubicBezTo>
                <a:cubicBezTo>
                  <a:pt x="176" y="97"/>
                  <a:pt x="176" y="91"/>
                  <a:pt x="176" y="85"/>
                </a:cubicBezTo>
                <a:moveTo>
                  <a:pt x="94" y="98"/>
                </a:moveTo>
                <a:cubicBezTo>
                  <a:pt x="92" y="97"/>
                  <a:pt x="89" y="97"/>
                  <a:pt x="87" y="97"/>
                </a:cubicBezTo>
                <a:cubicBezTo>
                  <a:pt x="87" y="97"/>
                  <a:pt x="87" y="97"/>
                  <a:pt x="87" y="98"/>
                </a:cubicBezTo>
                <a:cubicBezTo>
                  <a:pt x="86" y="98"/>
                  <a:pt x="86" y="99"/>
                  <a:pt x="86" y="99"/>
                </a:cubicBezTo>
                <a:cubicBezTo>
                  <a:pt x="86" y="102"/>
                  <a:pt x="86" y="105"/>
                  <a:pt x="86" y="107"/>
                </a:cubicBezTo>
                <a:cubicBezTo>
                  <a:pt x="86" y="108"/>
                  <a:pt x="86" y="110"/>
                  <a:pt x="87" y="110"/>
                </a:cubicBezTo>
                <a:cubicBezTo>
                  <a:pt x="87" y="111"/>
                  <a:pt x="88" y="111"/>
                  <a:pt x="89" y="111"/>
                </a:cubicBezTo>
                <a:cubicBezTo>
                  <a:pt x="90" y="111"/>
                  <a:pt x="91" y="111"/>
                  <a:pt x="93" y="111"/>
                </a:cubicBezTo>
                <a:cubicBezTo>
                  <a:pt x="94" y="111"/>
                  <a:pt x="94" y="111"/>
                  <a:pt x="95" y="110"/>
                </a:cubicBezTo>
                <a:cubicBezTo>
                  <a:pt x="95" y="110"/>
                  <a:pt x="95" y="109"/>
                  <a:pt x="95" y="109"/>
                </a:cubicBezTo>
                <a:cubicBezTo>
                  <a:pt x="95" y="106"/>
                  <a:pt x="95" y="103"/>
                  <a:pt x="95" y="100"/>
                </a:cubicBezTo>
                <a:cubicBezTo>
                  <a:pt x="96" y="99"/>
                  <a:pt x="96" y="99"/>
                  <a:pt x="95" y="98"/>
                </a:cubicBezTo>
                <a:cubicBezTo>
                  <a:pt x="95" y="98"/>
                  <a:pt x="94" y="98"/>
                  <a:pt x="94" y="98"/>
                </a:cubicBezTo>
                <a:close/>
              </a:path>
            </a:pathLst>
          </a:custGeom>
          <a:solidFill>
            <a:srgbClr val="FFC652"/>
          </a:solidFill>
          <a:ln w="19050" cap="rnd">
            <a:solidFill>
              <a:srgbClr val="313031"/>
            </a:solidFill>
            <a:prstDash val="solid"/>
            <a:round/>
            <a:headEnd/>
            <a:tailEnd/>
          </a:ln>
        </p:spPr>
        <p:txBody>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777256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566230" y="308262"/>
            <a:ext cx="10512420" cy="729873"/>
          </a:xfrm>
        </p:spPr>
        <p:txBody>
          <a:bodyPr/>
          <a:lstStyle/>
          <a:p>
            <a:pPr algn="ctr"/>
            <a:r>
              <a:rPr lang="el" sz="4000" dirty="0">
                <a:latin typeface="Josefin Sans" pitchFamily="2" charset="0"/>
              </a:rPr>
              <a:t>Μελέτη Περίπτωσης Κοινωνικής Συνταγογράφησης</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6"/>
            <a:ext cx="10695744" cy="5041672"/>
          </a:xfrm>
        </p:spPr>
        <p:txBody>
          <a:bodyPr numCol="2">
            <a:normAutofit fontScale="77500" lnSpcReduction="20000"/>
          </a:bodyPr>
          <a:lstStyle/>
          <a:p>
            <a:pPr>
              <a:lnSpc>
                <a:spcPct val="150000"/>
              </a:lnSpc>
              <a:spcAft>
                <a:spcPts val="600"/>
              </a:spcAft>
            </a:pPr>
            <a:r>
              <a:rPr lang="el" sz="1800" dirty="0">
                <a:effectLst/>
                <a:latin typeface="Josefin Sans" pitchFamily="2" charset="0"/>
                <a:ea typeface="Calibri" panose="020F0502020204030204" pitchFamily="34" charset="0"/>
              </a:rPr>
              <a:t>Η Melanie προσφέρει ραντεβού διάρκειας 60-90 λεπτών. Αυτό δίνει στη Josephine άφθονο χρόνο για να συζητήσει τα προβλήματα και τα ζητήματά της. Η Josephine επιλέγει τον χώρο και αυτό μπορεί να διαφέρει με κάθε ραντεβού. Αυτή η σχέση χρειάζεται χρόνο για να αναπτυχθεί και αναπτύσσεται μια σχέση, κατά συνέπεια μπορεί να υπάρξουν πολλά ραντεβού πριν ολοκληρωθεί το σχέδιο υποστήριξης (σχέδιο δράσης).</a:t>
            </a:r>
            <a:endParaRPr lang="en-GB" sz="1800" dirty="0">
              <a:effectLst/>
              <a:latin typeface="Josefin Sans" pitchFamily="2" charset="0"/>
              <a:ea typeface="Times New Roman" panose="02020603050405020304" pitchFamily="18" charset="0"/>
            </a:endParaRPr>
          </a:p>
          <a:p>
            <a:pPr hangingPunct="0">
              <a:lnSpc>
                <a:spcPct val="150000"/>
              </a:lnSpc>
              <a:spcAft>
                <a:spcPts val="800"/>
              </a:spcAft>
            </a:pPr>
            <a:r>
              <a:rPr lang="el" sz="1800" dirty="0">
                <a:ln>
                  <a:noFill/>
                </a:ln>
                <a:effectLst>
                  <a:outerShdw blurRad="38100" dist="19050" dir="2700000" algn="tl">
                    <a:schemeClr val="dk1">
                      <a:alpha val="40000"/>
                    </a:schemeClr>
                  </a:outerShdw>
                </a:effectLst>
                <a:latin typeface="Josefin Sans" pitchFamily="2" charset="0"/>
                <a:ea typeface="Calibri" panose="020F0502020204030204" pitchFamily="34" charset="0"/>
                <a:cs typeface="Calibri" panose="020F0502020204030204" pitchFamily="34" charset="0"/>
              </a:rPr>
              <a:t>Κατά τη διάρκεια των ραντεβού η Josephine και η Melanie συζητούν:</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l" sz="1800" dirty="0">
                <a:effectLst/>
                <a:latin typeface="Josefin Sans" pitchFamily="2" charset="0"/>
                <a:ea typeface="Calibri" panose="020F0502020204030204" pitchFamily="34" charset="0"/>
                <a:cs typeface="Calibri" panose="020F0502020204030204" pitchFamily="34" charset="0"/>
              </a:rPr>
              <a:t>Η Josephine αισθάνεται συχνά άσχημα ψυχολογικά και δεν ξέρει τι άλλο να κάνει εκτός από το να δει τον γιατρό.</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l" sz="1800" dirty="0">
                <a:effectLst/>
                <a:latin typeface="Josefin Sans" pitchFamily="2" charset="0"/>
                <a:ea typeface="Calibri" panose="020F0502020204030204" pitchFamily="34" charset="0"/>
                <a:cs typeface="Calibri" panose="020F0502020204030204" pitchFamily="34" charset="0"/>
              </a:rPr>
              <a:t>Νιώθει κοινωνικά απομονωμένη και μερικές φορές κατακλύζεται από τα συναισθήματά της.</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l" sz="1800" dirty="0">
                <a:effectLst/>
                <a:latin typeface="Josefin Sans" pitchFamily="2" charset="0"/>
                <a:ea typeface="Calibri" panose="020F0502020204030204" pitchFamily="34" charset="0"/>
                <a:cs typeface="Calibri" panose="020F0502020204030204" pitchFamily="34" charset="0"/>
              </a:rPr>
              <a:t>Ο σύντροφός της εργάζεται και συχνά νιώθει αγανάκτηση που είναι μόνη της τις περισσότερες ώρες της ημέρας.</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l" sz="1800" dirty="0">
                <a:effectLst/>
                <a:latin typeface="Josefin Sans" pitchFamily="2" charset="0"/>
                <a:ea typeface="Calibri" panose="020F0502020204030204" pitchFamily="34" charset="0"/>
                <a:cs typeface="Calibri" panose="020F0502020204030204" pitchFamily="34" charset="0"/>
              </a:rPr>
              <a:t>Θα ήθελε να τρώει πιο υγιεινά και να γίνει πιο δραστήρια, η αύξηση του σωματικού της βάρους την κάνει να έχει κατάθλιψη και να μην έχει αυτοπεποίθηση.</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l" sz="1800" dirty="0">
                <a:effectLst/>
                <a:latin typeface="Josefin Sans" pitchFamily="2" charset="0"/>
                <a:ea typeface="Calibri" panose="020F0502020204030204" pitchFamily="34" charset="0"/>
                <a:cs typeface="Calibri" panose="020F0502020204030204" pitchFamily="34" charset="0"/>
              </a:rPr>
              <a:t>Έχει προβλήματα ύπνου.</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l" sz="1800" dirty="0">
                <a:effectLst/>
                <a:latin typeface="Josefin Sans" pitchFamily="2" charset="0"/>
                <a:ea typeface="Calibri" panose="020F0502020204030204" pitchFamily="34" charset="0"/>
                <a:cs typeface="Calibri" panose="020F0502020204030204" pitchFamily="34" charset="0"/>
              </a:rPr>
              <a:t>Έχει τσακωθεί με κάποιους από την οικογένειά της και αυτό ενισχύει τα αισθήματα της απομόνωσης.</a:t>
            </a:r>
            <a:endParaRPr lang="en-GB" sz="1800" dirty="0">
              <a:effectLst/>
              <a:latin typeface="Josefin Sans" pitchFamily="2" charset="0"/>
              <a:ea typeface="Calibri" panose="020F0502020204030204" pitchFamily="34" charset="0"/>
              <a:cs typeface="Times New Roman" panose="02020603050405020304" pitchFamily="18" charset="0"/>
            </a:endParaRPr>
          </a:p>
          <a:p>
            <a:pPr hangingPunct="0">
              <a:lnSpc>
                <a:spcPct val="150000"/>
              </a:lnSpc>
              <a:spcAft>
                <a:spcPts val="800"/>
              </a:spcAft>
            </a:pPr>
            <a:r>
              <a:rPr lang="el" sz="1800" dirty="0">
                <a:effectLst/>
                <a:latin typeface="Josefin Sans" pitchFamily="2" charset="0"/>
                <a:ea typeface="Calibri" panose="020F0502020204030204" pitchFamily="34"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l" sz="1800" dirty="0">
                <a:effectLst/>
                <a:latin typeface="Calibri" panose="020F0502020204030204" pitchFamily="34" charset="0"/>
                <a:ea typeface="+mn-ea"/>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D4301299-1387-4D17-AC25-EA9B289A8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580" y="4407467"/>
            <a:ext cx="3352801" cy="2046441"/>
          </a:xfrm>
          <a:prstGeom prst="rect">
            <a:avLst/>
          </a:prstGeom>
          <a:blipFill>
            <a:blip r:embed="rId3">
              <a:alphaModFix amt="83000"/>
            </a:blip>
            <a:stretch>
              <a:fillRect/>
            </a:stretch>
          </a:blipFill>
        </p:spPr>
      </p:pic>
    </p:spTree>
    <p:extLst>
      <p:ext uri="{BB962C8B-B14F-4D97-AF65-F5344CB8AC3E}">
        <p14:creationId xmlns:p14="http://schemas.microsoft.com/office/powerpoint/2010/main" val="3198795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98360" y="410655"/>
            <a:ext cx="10512420" cy="869505"/>
          </a:xfrm>
        </p:spPr>
        <p:txBody>
          <a:bodyPr/>
          <a:lstStyle/>
          <a:p>
            <a:pPr algn="ctr"/>
            <a:r>
              <a:rPr lang="el" sz="2800" dirty="0">
                <a:latin typeface="Josefin Sans" pitchFamily="2" charset="0"/>
              </a:rPr>
              <a:t>Κοινωνική Υποστήριξη Συνταγογράφησης/Σχέδιο Δράσης</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468170" y="845407"/>
            <a:ext cx="10972800" cy="5273865"/>
          </a:xfrm>
        </p:spPr>
        <p:txBody>
          <a:bodyPr numCol="2">
            <a:noAutofit/>
          </a:bodyPr>
          <a:lstStyle/>
          <a:p>
            <a:pPr lvl="0" hangingPunct="0">
              <a:lnSpc>
                <a:spcPct val="150000"/>
              </a:lnSpc>
              <a:spcAft>
                <a:spcPts val="800"/>
              </a:spcAft>
              <a:tabLst>
                <a:tab pos="457200" algn="l"/>
              </a:tabLst>
            </a:pPr>
            <a:r>
              <a:rPr lang="el" sz="1400" b="1" dirty="0">
                <a:solidFill>
                  <a:schemeClr val="tx1"/>
                </a:solidFill>
                <a:effectLst>
                  <a:outerShdw blurRad="38100" dist="38100" dir="2700000" algn="tl">
                    <a:srgbClr val="000000">
                      <a:alpha val="43137"/>
                    </a:srgbClr>
                  </a:outerShdw>
                </a:effectLst>
                <a:latin typeface="Josefin Sans" pitchFamily="2" charset="0"/>
                <a:ea typeface="Calibri" panose="020F0502020204030204" pitchFamily="34" charset="0"/>
                <a:cs typeface="Calibri" panose="020F0502020204030204" pitchFamily="34" charset="0"/>
              </a:rPr>
              <a:t>Σχέδιο Υποστήριξης</a:t>
            </a:r>
          </a:p>
          <a:p>
            <a:pPr lvl="0" hangingPunct="0">
              <a:lnSpc>
                <a:spcPct val="170000"/>
              </a:lnSpc>
              <a:spcAft>
                <a:spcPts val="800"/>
              </a:spcAft>
              <a:tabLst>
                <a:tab pos="457200" algn="l"/>
              </a:tabLst>
            </a:pPr>
            <a:r>
              <a:rPr lang="el" sz="1200" dirty="0">
                <a:effectLst/>
                <a:latin typeface="Josefin Sans" pitchFamily="2" charset="0"/>
                <a:ea typeface="Calibri" panose="020F0502020204030204" pitchFamily="34" charset="0"/>
                <a:cs typeface="Calibri" panose="020F0502020204030204" pitchFamily="34" charset="0"/>
              </a:rPr>
              <a:t>Η Melanie </a:t>
            </a:r>
            <a:r>
              <a:rPr lang="el" sz="1200" dirty="0">
                <a:latin typeface="Josefin Sans" pitchFamily="2" charset="0"/>
                <a:ea typeface="Calibri" panose="020F0502020204030204" pitchFamily="34" charset="0"/>
                <a:cs typeface="Calibri" panose="020F0502020204030204" pitchFamily="34" charset="0"/>
              </a:rPr>
              <a:t>καθοδηγεί τη Josephine μέσω </a:t>
            </a:r>
            <a:r>
              <a:rPr lang="el" sz="1200" dirty="0">
                <a:effectLst/>
                <a:latin typeface="Josefin Sans" pitchFamily="2" charset="0"/>
                <a:ea typeface="Calibri" panose="020F0502020204030204" pitchFamily="34" charset="0"/>
                <a:cs typeface="Calibri" panose="020F0502020204030204" pitchFamily="34" charset="0"/>
              </a:rPr>
              <a:t>των εργαλείων ευεξίας και μαζί δημιουργούν ένα σχέδιο δράσης για την ευημερία που μπορεί να </a:t>
            </a:r>
            <a:r>
              <a:rPr lang="el" sz="1200" dirty="0">
                <a:latin typeface="Josefin Sans" pitchFamily="2" charset="0"/>
                <a:ea typeface="Calibri" panose="020F0502020204030204" pitchFamily="34" charset="0"/>
                <a:cs typeface="Calibri" panose="020F0502020204030204" pitchFamily="34" charset="0"/>
              </a:rPr>
              <a:t>εφαρμόσει η Josephine </a:t>
            </a:r>
            <a:r>
              <a:rPr lang="el" sz="1200" dirty="0">
                <a:effectLst/>
                <a:latin typeface="Josefin Sans" pitchFamily="2" charset="0"/>
                <a:ea typeface="Calibri" panose="020F0502020204030204" pitchFamily="34" charset="0"/>
                <a:cs typeface="Calibri" panose="020F0502020204030204" pitchFamily="34" charset="0"/>
              </a:rPr>
              <a:t>όταν αρχίσει να αισθάνεται χαμηλά, κάτι που τη βοηθά να αισθάνεται περισσότερο έλεγχο της ψυχικής της υγείας και λιγότερο εξαρτημένη από τον γιατρό.</a:t>
            </a:r>
            <a:endParaRPr lang="en-GB" sz="12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70000"/>
              </a:lnSpc>
              <a:spcAft>
                <a:spcPts val="800"/>
              </a:spcAft>
              <a:buFont typeface="Arial" panose="020B0604020202020204" pitchFamily="34" charset="0"/>
              <a:buChar char="•"/>
              <a:tabLst>
                <a:tab pos="457200" algn="l"/>
              </a:tabLst>
            </a:pPr>
            <a:r>
              <a:rPr lang="el" sz="1200" dirty="0">
                <a:effectLst/>
                <a:latin typeface="Josefin Sans" pitchFamily="2" charset="0"/>
                <a:ea typeface="Calibri" panose="020F0502020204030204" pitchFamily="34" charset="0"/>
                <a:cs typeface="Calibri" panose="020F0502020204030204" pitchFamily="34" charset="0"/>
              </a:rPr>
              <a:t>Κοιτάξτε τις κοινοτικές ομάδες και τα χόμπι που ενδιαφέρουν η Josephine, ώστε να μπορέσει να δημιουργήσει ένα κοινωνικό δίκτυο και να μειώσει την κοινωνική της απομόνωση.</a:t>
            </a:r>
            <a:endParaRPr lang="en-GB" sz="12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70000"/>
              </a:lnSpc>
              <a:spcAft>
                <a:spcPts val="800"/>
              </a:spcAft>
              <a:buFont typeface="Arial" panose="020B0604020202020204" pitchFamily="34" charset="0"/>
              <a:buChar char="•"/>
              <a:tabLst>
                <a:tab pos="457200" algn="l"/>
              </a:tabLst>
            </a:pPr>
            <a:r>
              <a:rPr lang="el" sz="1200" dirty="0">
                <a:effectLst/>
                <a:latin typeface="Josefin Sans" pitchFamily="2" charset="0"/>
                <a:ea typeface="Calibri" panose="020F0502020204030204" pitchFamily="34" charset="0"/>
                <a:cs typeface="Calibri" panose="020F0502020204030204" pitchFamily="34" charset="0"/>
              </a:rPr>
              <a:t>Επαναξιολογήστε το δικαίωμα παροχών και παραπέμψτε τη Josephine στην </a:t>
            </a:r>
            <a:r>
              <a:rPr lang="el" sz="1200" dirty="0">
                <a:latin typeface="Josefin Sans" pitchFamily="2" charset="0"/>
                <a:ea typeface="Calibri" panose="020F0502020204030204" pitchFamily="34" charset="0"/>
                <a:cs typeface="Calibri" panose="020F0502020204030204" pitchFamily="34" charset="0"/>
              </a:rPr>
              <a:t>Ανεξάρτητη Συμβουλευτική Υπηρεσία </a:t>
            </a:r>
            <a:r>
              <a:rPr lang="el" sz="1200" dirty="0">
                <a:effectLst/>
                <a:latin typeface="Josefin Sans" pitchFamily="2" charset="0"/>
                <a:ea typeface="Calibri" panose="020F0502020204030204" pitchFamily="34" charset="0"/>
                <a:cs typeface="Calibri" panose="020F0502020204030204" pitchFamily="34" charset="0"/>
              </a:rPr>
              <a:t>για οικονομικές συμβουλές.</a:t>
            </a:r>
            <a:endParaRPr lang="en-GB" sz="12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70000"/>
              </a:lnSpc>
              <a:spcAft>
                <a:spcPts val="800"/>
              </a:spcAft>
              <a:buFont typeface="Arial" panose="020B0604020202020204" pitchFamily="34" charset="0"/>
              <a:buChar char="•"/>
              <a:tabLst>
                <a:tab pos="457200" algn="l"/>
              </a:tabLst>
            </a:pPr>
            <a:r>
              <a:rPr lang="el" sz="1200" dirty="0">
                <a:effectLst/>
                <a:latin typeface="Josefin Sans" pitchFamily="2" charset="0"/>
                <a:ea typeface="Calibri" panose="020F0502020204030204" pitchFamily="34" charset="0"/>
                <a:cs typeface="Calibri" panose="020F0502020204030204" pitchFamily="34" charset="0"/>
              </a:rPr>
              <a:t>Συνεργαστείτε με τον σύμβουλο Healthy Options στο πλαίσιο του ιατρείου για υποστήριξη με νέους παράγοντες τρόπου ζωής και για να γίνετε πιο υγιείς και χαρούμενοι και να μειώσετε την εξάρτηση από τον γιατρό και τα φάρμακα.</a:t>
            </a:r>
            <a:endParaRPr lang="en-GB" sz="1200" dirty="0">
              <a:effectLst/>
              <a:latin typeface="Josefin Sans" pitchFamily="2" charset="0"/>
              <a:ea typeface="Calibri" panose="020F0502020204030204" pitchFamily="34" charset="0"/>
              <a:cs typeface="Times New Roman" panose="02020603050405020304" pitchFamily="18" charset="0"/>
            </a:endParaRPr>
          </a:p>
          <a:p>
            <a:pPr hangingPunct="0">
              <a:lnSpc>
                <a:spcPct val="170000"/>
              </a:lnSpc>
              <a:spcAft>
                <a:spcPts val="800"/>
              </a:spcAft>
            </a:pPr>
            <a:r>
              <a:rPr lang="el" sz="1200" dirty="0">
                <a:effectLst/>
                <a:latin typeface="Josefin Sans" pitchFamily="2" charset="0"/>
                <a:ea typeface="Calibri" panose="020F0502020204030204" pitchFamily="34" charset="0"/>
                <a:cs typeface="Calibri" panose="020F0502020204030204" pitchFamily="34" charset="0"/>
              </a:rPr>
              <a:t> </a:t>
            </a:r>
          </a:p>
          <a:p>
            <a:pPr hangingPunct="0">
              <a:lnSpc>
                <a:spcPct val="170000"/>
              </a:lnSpc>
              <a:spcAft>
                <a:spcPts val="800"/>
              </a:spcAft>
            </a:pPr>
            <a:endParaRPr lang="en-GB" sz="1200" dirty="0">
              <a:latin typeface="Josefin Sans" pitchFamily="2" charset="0"/>
              <a:ea typeface="Calibri" panose="020F0502020204030204" pitchFamily="34" charset="0"/>
              <a:cs typeface="Calibri" panose="020F0502020204030204" pitchFamily="34" charset="0"/>
            </a:endParaRPr>
          </a:p>
          <a:p>
            <a:pPr algn="ctr">
              <a:lnSpc>
                <a:spcPct val="170000"/>
              </a:lnSpc>
            </a:pPr>
            <a:r>
              <a:rPr lang="el" sz="1400" kern="1200" dirty="0">
                <a:ln>
                  <a:noFill/>
                </a:ln>
                <a:effectLst>
                  <a:outerShdw blurRad="38100" dist="38100" dir="2700000" algn="tl">
                    <a:srgbClr val="000000">
                      <a:alpha val="43137"/>
                    </a:srgbClr>
                  </a:outerShdw>
                </a:effectLst>
                <a:latin typeface="Josefin Sans" pitchFamily="2" charset="0"/>
              </a:rPr>
              <a:t>Ποιες υπηρεσίες, ομάδες και δραστηριότητες υποστηρίχθηκ</a:t>
            </a:r>
            <a:r>
              <a:rPr lang="el-GR" sz="1400" dirty="0">
                <a:effectLst>
                  <a:outerShdw blurRad="38100" dist="38100" dir="2700000" algn="tl">
                    <a:srgbClr val="000000">
                      <a:alpha val="43137"/>
                    </a:srgbClr>
                  </a:outerShdw>
                </a:effectLst>
                <a:latin typeface="Josefin Sans" pitchFamily="2" charset="0"/>
              </a:rPr>
              <a:t>αν</a:t>
            </a:r>
            <a:r>
              <a:rPr lang="el" sz="1400" kern="1200" dirty="0">
                <a:ln>
                  <a:noFill/>
                </a:ln>
                <a:effectLst>
                  <a:outerShdw blurRad="38100" dist="38100" dir="2700000" algn="tl">
                    <a:srgbClr val="000000">
                      <a:alpha val="43137"/>
                    </a:srgbClr>
                  </a:outerShdw>
                </a:effectLst>
                <a:latin typeface="Josefin Sans" pitchFamily="2" charset="0"/>
              </a:rPr>
              <a:t> για πρόσβαση στη Josephine;</a:t>
            </a:r>
            <a:r>
              <a:rPr lang="el" sz="1400" kern="1200" dirty="0">
                <a:effectLst>
                  <a:outerShdw blurRad="38100" dist="38100" dir="2700000" algn="tl">
                    <a:srgbClr val="000000">
                      <a:alpha val="43137"/>
                    </a:srgbClr>
                  </a:outerShdw>
                </a:effectLst>
                <a:latin typeface="Josefin Sans" pitchFamily="2" charset="0"/>
              </a:rPr>
              <a:t> </a:t>
            </a:r>
            <a:endParaRPr lang="en-GB" sz="1400" dirty="0">
              <a:effectLst>
                <a:outerShdw blurRad="38100" dist="38100" dir="2700000" algn="tl">
                  <a:srgbClr val="000000">
                    <a:alpha val="43137"/>
                  </a:srgbClr>
                </a:outerShdw>
              </a:effectLst>
              <a:latin typeface="Josefin Sans" pitchFamily="2" charset="0"/>
              <a:ea typeface="Times New Roman" panose="02020603050405020304" pitchFamily="18" charset="0"/>
            </a:endParaRPr>
          </a:p>
          <a:p>
            <a:pPr marL="685800" lvl="0" indent="-685800">
              <a:lnSpc>
                <a:spcPct val="170000"/>
              </a:lnSpc>
              <a:buFont typeface="Arial" panose="020B0604020202020204" pitchFamily="34" charset="0"/>
              <a:buChar char="•"/>
            </a:pPr>
            <a:r>
              <a:rPr lang="el" sz="1200" kern="1200" dirty="0">
                <a:effectLst/>
                <a:latin typeface="Josefin Sans" pitchFamily="2" charset="0"/>
              </a:rPr>
              <a:t>Μέλος του τοπικού κέντρου αναψυχής, παρακολουθεί πλέον εβδομαδιαίες γυναικείες συνεδρίες στην πισίνα.</a:t>
            </a:r>
            <a:endParaRPr lang="en-GB" sz="1200" dirty="0">
              <a:latin typeface="Josefin Sans" pitchFamily="2" charset="0"/>
            </a:endParaRPr>
          </a:p>
          <a:p>
            <a:pPr marL="685800" lvl="0" indent="-685800">
              <a:lnSpc>
                <a:spcPct val="170000"/>
              </a:lnSpc>
              <a:buFont typeface="Arial" panose="020B0604020202020204" pitchFamily="34" charset="0"/>
              <a:buChar char="•"/>
            </a:pPr>
            <a:r>
              <a:rPr lang="el" sz="1200" kern="1800" spc="75" dirty="0">
                <a:effectLst/>
                <a:latin typeface="Josefin Sans" pitchFamily="2" charset="0"/>
                <a:ea typeface="Times New Roman" panose="02020603050405020304" pitchFamily="18" charset="0"/>
              </a:rPr>
              <a:t>Talking Therapy: με κοινοτική συμβουλευτική υπηρεσία</a:t>
            </a:r>
            <a:r>
              <a:rPr lang="el" sz="1200" kern="1200" dirty="0">
                <a:effectLst/>
                <a:latin typeface="Josefin Sans" pitchFamily="2" charset="0"/>
              </a:rPr>
              <a:t> </a:t>
            </a:r>
            <a:endParaRPr lang="en-GB" sz="1200" dirty="0">
              <a:effectLst/>
              <a:latin typeface="Josefin Sans" pitchFamily="2" charset="0"/>
              <a:ea typeface="Times New Roman" panose="02020603050405020304" pitchFamily="18" charset="0"/>
            </a:endParaRPr>
          </a:p>
          <a:p>
            <a:pPr marL="685800" lvl="0" indent="-685800">
              <a:lnSpc>
                <a:spcPct val="170000"/>
              </a:lnSpc>
              <a:buFont typeface="Arial" panose="020B0604020202020204" pitchFamily="34" charset="0"/>
              <a:buChar char="•"/>
            </a:pPr>
            <a:r>
              <a:rPr lang="el" sz="1200" dirty="0">
                <a:latin typeface="Josefin Sans" pitchFamily="2" charset="0"/>
                <a:ea typeface="Times New Roman" panose="02020603050405020304" pitchFamily="18" charset="0"/>
              </a:rPr>
              <a:t>Συνεδρίαση της Ομάδας Υποστήριξης Συνομηλίκων Ψυχικής Υγείας κάθε μήνα σε τοπικό ξενοδοχείο - με τη διευκόλυνση της Περιφερειακής Εθελοντικής Οργάνωσης</a:t>
            </a:r>
            <a:endParaRPr lang="en-GB" sz="1200" dirty="0">
              <a:effectLst/>
              <a:latin typeface="Josefin Sans" pitchFamily="2" charset="0"/>
              <a:ea typeface="Times New Roman" panose="02020603050405020304" pitchFamily="18" charset="0"/>
            </a:endParaRPr>
          </a:p>
          <a:p>
            <a:pPr marL="685800" indent="-685800">
              <a:lnSpc>
                <a:spcPct val="170000"/>
              </a:lnSpc>
              <a:buFont typeface="Arial" panose="020B0604020202020204" pitchFamily="34" charset="0"/>
              <a:buChar char="•"/>
            </a:pPr>
            <a:r>
              <a:rPr lang="el" sz="1200" dirty="0">
                <a:effectLst/>
                <a:latin typeface="Josefin Sans" pitchFamily="2" charset="0"/>
                <a:ea typeface="Times New Roman" panose="02020603050405020304" pitchFamily="18" charset="0"/>
              </a:rPr>
              <a:t>Μια τοπική λέσχη βιβλίου και έγινε μέλος της βιβλιοθήκης και χρησιμοποιεί τους διαθέσιμους φορητούς υπολογιστές και τους πόρους πληροφορικής.</a:t>
            </a:r>
          </a:p>
          <a:p>
            <a:pPr hangingPunct="0">
              <a:lnSpc>
                <a:spcPct val="170000"/>
              </a:lnSpc>
              <a:spcAft>
                <a:spcPts val="800"/>
              </a:spcAft>
            </a:pPr>
            <a:r>
              <a:rPr lang="el" sz="1200" dirty="0">
                <a:effectLst/>
                <a:latin typeface="Josefin Sans" pitchFamily="2" charset="0"/>
                <a:ea typeface="Times New Roman" panose="02020603050405020304" pitchFamily="18" charset="0"/>
                <a:cs typeface="Calibri" panose="020F0502020204030204" pitchFamily="34" charset="0"/>
              </a:rPr>
              <a:t> </a:t>
            </a:r>
            <a:endParaRPr lang="en-GB" sz="12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400" dirty="0">
              <a:effectLst/>
              <a:latin typeface="Josefin Sans" pitchFamily="2" charset="0"/>
              <a:ea typeface="Calibri" panose="020F0502020204030204" pitchFamily="34" charset="0"/>
              <a:cs typeface="Times New Roman" panose="02020603050405020304" pitchFamily="18" charset="0"/>
            </a:endParaRPr>
          </a:p>
          <a:p>
            <a:pPr hangingPunct="0">
              <a:lnSpc>
                <a:spcPct val="150000"/>
              </a:lnSpc>
              <a:spcAft>
                <a:spcPts val="800"/>
              </a:spcAft>
            </a:pPr>
            <a:r>
              <a:rPr lang="el" sz="400" dirty="0">
                <a:effectLst/>
                <a:latin typeface="Josefin Sans" pitchFamily="2" charset="0"/>
                <a:ea typeface="Calibri" panose="020F0502020204030204" pitchFamily="34" charset="0"/>
                <a:cs typeface="Calibri" panose="020F0502020204030204" pitchFamily="34" charset="0"/>
              </a:rPr>
              <a:t> </a:t>
            </a:r>
            <a:endParaRPr lang="en-GB" sz="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4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l" sz="400" dirty="0">
                <a:effectLst/>
                <a:latin typeface="Calibri" panose="020F0502020204030204" pitchFamily="34" charset="0"/>
                <a:cs typeface="Calibri" panose="020F0502020204030204" pitchFamily="34" charset="0"/>
              </a:rPr>
              <a:t> </a:t>
            </a:r>
            <a:endParaRPr lang="en-GB" sz="4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4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500" dirty="0">
              <a:latin typeface="Josefin Sans" pitchFamily="2" charset="0"/>
            </a:endParaRPr>
          </a:p>
        </p:txBody>
      </p:sp>
    </p:spTree>
    <p:extLst>
      <p:ext uri="{BB962C8B-B14F-4D97-AF65-F5344CB8AC3E}">
        <p14:creationId xmlns:p14="http://schemas.microsoft.com/office/powerpoint/2010/main" val="2643335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66754" y="477332"/>
            <a:ext cx="10512420" cy="729873"/>
          </a:xfrm>
        </p:spPr>
        <p:txBody>
          <a:bodyPr/>
          <a:lstStyle/>
          <a:p>
            <a:pPr algn="ctr"/>
            <a:r>
              <a:rPr lang="el" sz="4400" b="0" dirty="0">
                <a:ln>
                  <a:noFill/>
                </a:ln>
                <a:effectLst>
                  <a:outerShdw blurRad="38100" dist="19050" dir="2700000" algn="tl">
                    <a:schemeClr val="dk1">
                      <a:alpha val="40000"/>
                    </a:schemeClr>
                  </a:outerShdw>
                </a:effectLst>
                <a:latin typeface="Josefin Sans" pitchFamily="2" charset="0"/>
                <a:ea typeface="Calibri" panose="020F0502020204030204" pitchFamily="34" charset="0"/>
                <a:cs typeface="Amatic SC" panose="00000500000000000000" pitchFamily="2" charset="-79"/>
              </a:rPr>
              <a:t>Ανασκόπηση Σχεδίου Υποστήριξης </a:t>
            </a:r>
            <a:endParaRPr lang="en-GB" sz="4400" b="0" dirty="0">
              <a:effectLst/>
              <a:latin typeface="Josefin Sans" pitchFamily="2" charset="0"/>
              <a:ea typeface="Times New Roman" panose="02020603050405020304" pitchFamily="18" charset="0"/>
              <a:cs typeface="Amatic SC" panose="00000500000000000000" pitchFamily="2" charset="-79"/>
            </a:endParaRPr>
          </a:p>
          <a:p>
            <a:endParaRPr lang="en-US" sz="4400" dirty="0">
              <a:latin typeface="Josefin Sans" pitchFamily="2" charset="0"/>
            </a:endParaRP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66754" y="1207205"/>
            <a:ext cx="10695744" cy="5041672"/>
          </a:xfrm>
        </p:spPr>
        <p:txBody>
          <a:bodyPr numCol="2">
            <a:noAutofit/>
          </a:bodyPr>
          <a:lstStyle/>
          <a:p>
            <a:pPr hangingPunct="0">
              <a:lnSpc>
                <a:spcPct val="170000"/>
              </a:lnSpc>
              <a:spcAft>
                <a:spcPts val="800"/>
              </a:spcAft>
            </a:pPr>
            <a:r>
              <a:rPr lang="el" sz="1400" dirty="0">
                <a:effectLst/>
                <a:latin typeface="Josefin Sans" pitchFamily="2" charset="0"/>
                <a:ea typeface="Calibri" panose="020F0502020204030204" pitchFamily="34" charset="0"/>
              </a:rPr>
              <a:t>Η Josephine συνεχίζει να συνδέεται με τη Melanie, ασκείται περισσότερο, μαθαίνει νέες δεξιότητες και έχει γνωρίσει νέους ανθρώπους στο κέντρο αναψυχής και μέσω της λέσχης βιβλίου. Σκέφτεται να κάνει επανεξέταση φαρμάκων με τον γιατρό της, για να εξετάσει το ενδεχόμενο μείωσης της λήψης φαρμάκων της. Παρακολουθεί μια ομάδα υποστήριξης με μια περιφερειακή εθελοντική οργάνωση και </a:t>
            </a:r>
            <a:r>
              <a:rPr lang="el" sz="1400" dirty="0">
                <a:latin typeface="Josefin Sans" pitchFamily="2" charset="0"/>
                <a:ea typeface="Calibri" panose="020F0502020204030204" pitchFamily="34" charset="0"/>
              </a:rPr>
              <a:t>σε </a:t>
            </a:r>
            <a:r>
              <a:rPr lang="el" sz="1400" dirty="0">
                <a:effectLst/>
                <a:latin typeface="Josefin Sans" pitchFamily="2" charset="0"/>
                <a:ea typeface="Calibri" panose="020F0502020204030204" pitchFamily="34" charset="0"/>
              </a:rPr>
              <a:t>συνεδρίες ένας προς έναν με μια συμβουλευτική υπηρεσία που βασίζεται στην κοινότητα. Συνολικά, οι σχέσεις της έχουν βελτιωθεί και κοιμάται καλύτερα και έχει γίνει μια πιο υγιής και χαρούμενη εκδοχή του εαυτού της.</a:t>
            </a:r>
            <a:endParaRPr lang="en-GB" sz="1400" dirty="0">
              <a:effectLst/>
              <a:latin typeface="Josefin Sans" pitchFamily="2" charset="0"/>
              <a:ea typeface="Times New Roman" panose="02020603050405020304" pitchFamily="18" charset="0"/>
            </a:endParaRPr>
          </a:p>
          <a:p>
            <a:pPr>
              <a:lnSpc>
                <a:spcPct val="170000"/>
              </a:lnSpc>
              <a:spcAft>
                <a:spcPts val="800"/>
              </a:spcAft>
            </a:pPr>
            <a:endParaRPr lang="en-GB" sz="4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14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14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14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l" sz="1400" dirty="0">
                <a:solidFill>
                  <a:srgbClr val="000000"/>
                </a:solidFill>
                <a:effectLst/>
                <a:latin typeface="Josefin Sans" pitchFamily="2" charset="0"/>
                <a:ea typeface="Calibri" panose="020F0502020204030204" pitchFamily="34" charset="0"/>
                <a:cs typeface="Calibri" panose="020F0502020204030204" pitchFamily="34" charset="0"/>
              </a:rPr>
              <a:t>Η υποστήριξη κοινωνικής συνταγογράφησης μπορεί να προσαρμοστεί ανάλογα με τις αλλαγές και τα γεγονότα της κατάστασης, για ορισμένους μπορεί να υπάρξουν περίοδοι υποτροπής σε ανθυγιεινές συνήθειες, αλλά η εξατομικευμένη συνέχεια της φροντίδας από τον εργαζόμενο στον σύνδεσμο, μαζί με τις μαθημένες στρατηγικές επιτρέπουν στον χρήστη της υπηρεσίας να διατηρεί υγιεινές επιλογές τρόπου ζωής και καρπωθούν τα οφέλη του. </a:t>
            </a:r>
            <a:r>
              <a:rPr lang="el" sz="1400" dirty="0">
                <a:solidFill>
                  <a:srgbClr val="000000"/>
                </a:solidFill>
                <a:effectLst/>
                <a:latin typeface="Josefin Sans" pitchFamily="2" charset="0"/>
                <a:cs typeface="Calibri" panose="020F0502020204030204" pitchFamily="34" charset="0"/>
              </a:rPr>
              <a:t>Τα σχέδια υποστήριξης μπορούν να αλλάξουν ανάλογα, υπάρχουν τακτικές παρακολουθήσεις με επαγγελματίες υγείας που μπορούν να έρθουν σε επαφή με τον εργαζόμενο στον σύνδεσμο, αυτή η αλυσίδα επικοινωνίας είναι προς όφελος όλων των ενδιαφερομένων.</a:t>
            </a:r>
            <a:r>
              <a:rPr lang="el" sz="1400" dirty="0">
                <a:solidFill>
                  <a:srgbClr val="000000"/>
                </a:solidFill>
                <a:effectLst/>
                <a:latin typeface="Josefin Sans" pitchFamily="2" charset="0"/>
                <a:ea typeface="Times New Roman" panose="02020603050405020304" pitchFamily="18" charset="0"/>
                <a:cs typeface="Calibri" panose="020F0502020204030204" pitchFamily="34" charset="0"/>
              </a:rPr>
              <a:t> </a:t>
            </a:r>
          </a:p>
          <a:p>
            <a:pPr>
              <a:lnSpc>
                <a:spcPct val="150000"/>
              </a:lnSpc>
              <a:spcAft>
                <a:spcPts val="800"/>
              </a:spcAft>
            </a:pPr>
            <a:r>
              <a:rPr lang="el" sz="600" dirty="0">
                <a:effectLst/>
                <a:latin typeface="Josefin Sans" pitchFamily="2" charset="0"/>
                <a:ea typeface="Calibri" panose="020F0502020204030204" pitchFamily="34" charset="0"/>
                <a:cs typeface="Times New Roman" panose="02020603050405020304" pitchFamily="18" charset="0"/>
              </a:rPr>
              <a:t>Για παρόμοιες απόψεις, εξερευνήστε τον παρακάτω σύνδεσμο:</a:t>
            </a:r>
          </a:p>
          <a:p>
            <a:pPr>
              <a:lnSpc>
                <a:spcPct val="150000"/>
              </a:lnSpc>
              <a:spcAft>
                <a:spcPts val="600"/>
              </a:spcAft>
            </a:pPr>
            <a:r>
              <a:rPr lang="el" sz="600" dirty="0">
                <a:hlinkClick r:id="rId2"/>
              </a:rPr>
              <a:t>Συν-σχεδιασμός και συν-παράδοση: Τα οφέλη της ενσωμάτωσης από την οπτική γωνία του φροντιστή της οικογένειας (ijic.org)</a:t>
            </a:r>
            <a:endParaRPr lang="en-GB" sz="600" dirty="0">
              <a:effectLst/>
              <a:latin typeface="Josefin Sans" pitchFamily="2" charset="0"/>
              <a:ea typeface="Calibri" panose="020F0502020204030204" pitchFamily="34" charset="0"/>
              <a:cs typeface="Times New Roman" panose="02020603050405020304" pitchFamily="18" charset="0"/>
            </a:endParaRPr>
          </a:p>
          <a:p>
            <a:pPr hangingPunct="0">
              <a:lnSpc>
                <a:spcPct val="150000"/>
              </a:lnSpc>
              <a:spcAft>
                <a:spcPts val="800"/>
              </a:spcAft>
            </a:pPr>
            <a:r>
              <a:rPr lang="el" sz="400" dirty="0">
                <a:effectLst/>
                <a:latin typeface="Josefin Sans" pitchFamily="2" charset="0"/>
                <a:ea typeface="Calibri" panose="020F0502020204030204" pitchFamily="34" charset="0"/>
                <a:cs typeface="Calibri" panose="020F0502020204030204" pitchFamily="34" charset="0"/>
              </a:rPr>
              <a:t> </a:t>
            </a:r>
            <a:endParaRPr lang="en-GB" sz="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4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l" sz="400" dirty="0">
                <a:effectLst/>
                <a:latin typeface="Calibri" panose="020F0502020204030204" pitchFamily="34" charset="0"/>
                <a:cs typeface="Calibri" panose="020F0502020204030204" pitchFamily="34" charset="0"/>
              </a:rPr>
              <a:t> </a:t>
            </a:r>
            <a:endParaRPr lang="en-GB" sz="4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4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500"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D4301299-1387-4D17-AC25-EA9B289A8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405" y="4946572"/>
            <a:ext cx="2324559" cy="1699839"/>
          </a:xfrm>
          <a:prstGeom prst="rect">
            <a:avLst/>
          </a:prstGeom>
        </p:spPr>
      </p:pic>
    </p:spTree>
    <p:extLst>
      <p:ext uri="{BB962C8B-B14F-4D97-AF65-F5344CB8AC3E}">
        <p14:creationId xmlns:p14="http://schemas.microsoft.com/office/powerpoint/2010/main" val="84924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26721"/>
            <a:ext cx="10512420" cy="716279"/>
          </a:xfrm>
        </p:spPr>
        <p:txBody>
          <a:bodyPr/>
          <a:lstStyle/>
          <a:p>
            <a:pPr algn="ctr" eaLnBrk="0" fontAlgn="base" hangingPunct="0">
              <a:lnSpc>
                <a:spcPct val="150000"/>
              </a:lnSpc>
              <a:spcAft>
                <a:spcPts val="800"/>
              </a:spcAft>
            </a:pPr>
            <a:r>
              <a:rPr lang="el" sz="2000" b="0" dirty="0">
                <a:ln>
                  <a:noFill/>
                </a:ln>
                <a:effectLst>
                  <a:outerShdw blurRad="38100" dist="19050" dir="2700000" algn="tl">
                    <a:schemeClr val="dk1">
                      <a:alpha val="40000"/>
                    </a:schemeClr>
                  </a:outerShdw>
                </a:effectLst>
                <a:latin typeface="Josefin Sans" pitchFamily="2" charset="0"/>
                <a:ea typeface="Times New Roman" panose="02020603050405020304" pitchFamily="18" charset="0"/>
                <a:cs typeface="Amatic SC" panose="00000500000000000000" pitchFamily="2" charset="-79"/>
              </a:rPr>
              <a:t>Ταιριάζει η κοινωνική συνταγογράφηση με την ευρύτερη πολιτική υγείας και περίθαλψης; </a:t>
            </a:r>
            <a:r>
              <a:rPr lang="el" sz="1200" dirty="0">
                <a:effectLst/>
                <a:latin typeface="Josefin Sans" pitchFamily="2" charset="0"/>
                <a:ea typeface="Times New Roman" panose="02020603050405020304" pitchFamily="18" charset="0"/>
                <a:cs typeface="Calibri" panose="020F0502020204030204" pitchFamily="34" charset="0"/>
              </a:rPr>
              <a:t> </a:t>
            </a:r>
            <a:endParaRPr lang="en-GB" sz="1200" dirty="0">
              <a:effectLst/>
              <a:latin typeface="Josefin Sans" pitchFamily="2" charset="0"/>
              <a:ea typeface="Calibri" panose="020F0502020204030204" pitchFamily="34" charset="0"/>
              <a:cs typeface="Times New Roman" panose="02020603050405020304" pitchFamily="18" charset="0"/>
            </a:endParaRPr>
          </a:p>
          <a:p>
            <a:r>
              <a:rPr lang="el" sz="4000" dirty="0">
                <a:latin typeface="Josefin Sans" pitchFamily="2" charset="0"/>
              </a:rPr>
              <a:t>                      </a:t>
            </a:r>
            <a:endParaRPr lang="en-US" sz="1600" dirty="0">
              <a:latin typeface="Josefin Sans" pitchFamily="2" charset="0"/>
            </a:endParaRP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143001"/>
            <a:ext cx="10686848" cy="5406738"/>
          </a:xfrm>
        </p:spPr>
        <p:txBody>
          <a:bodyPr numCol="2">
            <a:normAutofit/>
          </a:bodyPr>
          <a:lstStyle/>
          <a:p>
            <a:pPr>
              <a:lnSpc>
                <a:spcPct val="150000"/>
              </a:lnSpc>
              <a:spcAft>
                <a:spcPts val="800"/>
              </a:spcAft>
            </a:pPr>
            <a:r>
              <a:rPr lang="el" sz="1600" kern="1200" dirty="0">
                <a:effectLst/>
                <a:latin typeface="Josefin Sans" pitchFamily="2" charset="0"/>
                <a:ea typeface="Times New Roman" panose="02020603050405020304" pitchFamily="18" charset="0"/>
                <a:cs typeface="Calibri" panose="020F0502020204030204" pitchFamily="34" charset="0"/>
              </a:rPr>
              <a:t>Η έρευνα μέχρι </a:t>
            </a:r>
            <a:r>
              <a:rPr lang="el" sz="1600" dirty="0">
                <a:effectLst/>
                <a:latin typeface="Josefin Sans" pitchFamily="2" charset="0"/>
                <a:ea typeface="Times New Roman" panose="02020603050405020304" pitchFamily="18" charset="0"/>
                <a:cs typeface="Calibri" panose="020F0502020204030204" pitchFamily="34" charset="0"/>
              </a:rPr>
              <a:t>σήμερα </a:t>
            </a:r>
            <a:r>
              <a:rPr lang="el" sz="1600" kern="1200" dirty="0">
                <a:effectLst/>
                <a:latin typeface="Josefin Sans" pitchFamily="2" charset="0"/>
                <a:ea typeface="Times New Roman" panose="02020603050405020304" pitchFamily="18" charset="0"/>
                <a:cs typeface="Calibri" panose="020F0502020204030204" pitchFamily="34" charset="0"/>
              </a:rPr>
              <a:t>υποδηλώνει ότι η κοινωνική συνταγογράφηση </a:t>
            </a:r>
            <a:r>
              <a:rPr lang="el" sz="1600" dirty="0">
                <a:effectLst/>
                <a:latin typeface="Josefin Sans" pitchFamily="2" charset="0"/>
                <a:ea typeface="Times New Roman" panose="02020603050405020304" pitchFamily="18" charset="0"/>
                <a:cs typeface="Calibri" panose="020F0502020204030204" pitchFamily="34" charset="0"/>
              </a:rPr>
              <a:t>έχει οδηγήσει σε βελτιωμένη ποιότητα ζωής και βελτιωμένη συναισθηματική ευεξία </a:t>
            </a:r>
            <a:r>
              <a:rPr lang="el" sz="1600" dirty="0">
                <a:effectLst/>
                <a:latin typeface="Josefin Sans" pitchFamily="2" charset="0"/>
                <a:ea typeface="Calibri" panose="020F0502020204030204" pitchFamily="34" charset="0"/>
                <a:cs typeface="Calibri" panose="020F0502020204030204" pitchFamily="34" charset="0"/>
              </a:rPr>
              <a:t>. Ωστόσο, όπως αναφέρθηκε, η αξιολόγηση </a:t>
            </a:r>
            <a:r>
              <a:rPr lang="el" sz="1600" dirty="0">
                <a:effectLst/>
                <a:latin typeface="Josefin Sans" pitchFamily="2" charset="0"/>
                <a:ea typeface="Times New Roman" panose="02020603050405020304" pitchFamily="18" charset="0"/>
                <a:cs typeface="Calibri" panose="020F0502020204030204" pitchFamily="34" charset="0"/>
              </a:rPr>
              <a:t>μπορεί να είναι δύσκολο να μετρηθεί και μπορεί να απαιτεί μια πιο μακροπρόθεσμη προσέγγιση. </a:t>
            </a:r>
            <a:r>
              <a:rPr lang="el" sz="1600" dirty="0">
                <a:effectLst/>
                <a:latin typeface="Josefin Sans" pitchFamily="2" charset="0"/>
                <a:ea typeface="Calibri" panose="020F0502020204030204" pitchFamily="34" charset="0"/>
                <a:cs typeface="Calibri" panose="020F0502020204030204" pitchFamily="34" charset="0"/>
              </a:rPr>
              <a:t>Το Μακροπρόθεσμο Σχέδιο του NHS 2019 ανέφερε ότι οι </a:t>
            </a:r>
            <a:r>
              <a:rPr lang="el" sz="1600" dirty="0">
                <a:latin typeface="Josefin Sans" pitchFamily="2" charset="0"/>
                <a:ea typeface="Calibri" panose="020F0502020204030204" pitchFamily="34" charset="0"/>
                <a:cs typeface="Calibri" panose="020F0502020204030204" pitchFamily="34" charset="0"/>
              </a:rPr>
              <a:t>συνεργασίες </a:t>
            </a:r>
            <a:r>
              <a:rPr lang="el" sz="1600" dirty="0">
                <a:effectLst/>
                <a:latin typeface="Josefin Sans" pitchFamily="2" charset="0"/>
                <a:ea typeface="Times New Roman" panose="02020603050405020304" pitchFamily="18" charset="0"/>
                <a:cs typeface="Calibri" panose="020F0502020204030204" pitchFamily="34" charset="0"/>
              </a:rPr>
              <a:t>μεταξύ του NHS και του εθελοντικού και κοινοτικού τομέα είναι αναπόσπαστο κομμάτι της αποτελεσματικής υγείας και περίθαλψης.</a:t>
            </a:r>
          </a:p>
          <a:p>
            <a:pPr>
              <a:lnSpc>
                <a:spcPct val="150000"/>
              </a:lnSpc>
              <a:spcAft>
                <a:spcPts val="800"/>
              </a:spcAft>
            </a:pPr>
            <a:r>
              <a:rPr lang="el" sz="1600" dirty="0">
                <a:effectLst/>
                <a:latin typeface="Josefin Sans" pitchFamily="2" charset="0"/>
                <a:ea typeface="Times New Roman" panose="02020603050405020304" pitchFamily="18" charset="0"/>
                <a:cs typeface="Calibri" panose="020F0502020204030204" pitchFamily="34" charset="0"/>
              </a:rPr>
              <a:t>Η πολιτική υποστήριξη της κοινωνικής συνταγογράφησης πρέπει να συνοδεύεται από επαρκή χρηματοδότηση για αυτούς τους οργανισμούς που λαμβάνουν κοινωνικές παραπομπές, προκειμένου να είναι βιώσιμη μακροπρόθεσμα.</a:t>
            </a:r>
          </a:p>
          <a:p>
            <a:pPr>
              <a:lnSpc>
                <a:spcPct val="150000"/>
              </a:lnSpc>
              <a:spcAft>
                <a:spcPts val="800"/>
              </a:spcAft>
            </a:pPr>
            <a:r>
              <a:rPr lang="el" sz="1600" dirty="0">
                <a:effectLst/>
                <a:latin typeface="Josefin Sans" pitchFamily="2" charset="0"/>
                <a:ea typeface="Times New Roman" panose="02020603050405020304" pitchFamily="18" charset="0"/>
                <a:cs typeface="Calibri" panose="020F0502020204030204" pitchFamily="34" charset="0"/>
              </a:rPr>
              <a:t>Η επιτυχής ανάπτυξη της κοινωνικής συνταγογράφησης και ο αντίκτυπός της θα εξαρτηθούν από την κλίμακα, τη ζωτικότητα και τη βιωσιμότητα του εθελοντικού και κοινοτικού τομέα, ιδιαίτερα σε φιλανθρωπικά ιδρύματα μικρότερης κλίμακας που ενδέχεται να επηρεαστούν άσχημα από την τρέχουσα κατάσταση πανδημίας.</a:t>
            </a:r>
            <a:r>
              <a:rPr lang="el" sz="1600" dirty="0">
                <a:effectLst/>
                <a:latin typeface="Josefin Sans" pitchFamily="2" charset="0"/>
                <a:ea typeface="Calibri" panose="020F0502020204030204" pitchFamily="34" charset="0"/>
                <a:cs typeface="Calibri" panose="020F0502020204030204" pitchFamily="34" charset="0"/>
              </a:rPr>
              <a:t> </a:t>
            </a: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l" dirty="0">
                <a:latin typeface="Josefin Sans" pitchFamily="2" charset="0"/>
              </a:rPr>
              <a:t>                </a:t>
            </a:r>
          </a:p>
        </p:txBody>
      </p:sp>
      <p:pic>
        <p:nvPicPr>
          <p:cNvPr id="6" name="Picture 5">
            <a:extLst>
              <a:ext uri="{FF2B5EF4-FFF2-40B4-BE49-F238E27FC236}">
                <a16:creationId xmlns:a16="http://schemas.microsoft.com/office/drawing/2014/main" id="{53C06CF1-947A-B5D9-4EE6-44C62BFFC3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7330" y="3684620"/>
            <a:ext cx="3459480" cy="242488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pic>
      <p:pic>
        <p:nvPicPr>
          <p:cNvPr id="5" name="Picture 4">
            <a:extLst>
              <a:ext uri="{FF2B5EF4-FFF2-40B4-BE49-F238E27FC236}">
                <a16:creationId xmlns:a16="http://schemas.microsoft.com/office/drawing/2014/main" id="{E898207D-76C5-DF03-49FC-9E941DE3F4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0" y="4966509"/>
            <a:ext cx="2811504" cy="2286000"/>
          </a:xfrm>
          <a:prstGeom prst="rect">
            <a:avLst/>
          </a:prstGeom>
          <a:noFill/>
          <a:ln>
            <a:noFill/>
          </a:ln>
        </p:spPr>
      </p:pic>
    </p:spTree>
    <p:extLst>
      <p:ext uri="{BB962C8B-B14F-4D97-AF65-F5344CB8AC3E}">
        <p14:creationId xmlns:p14="http://schemas.microsoft.com/office/powerpoint/2010/main" val="2365316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87680"/>
            <a:ext cx="10512420" cy="944880"/>
          </a:xfrm>
        </p:spPr>
        <p:txBody>
          <a:bodyPr/>
          <a:lstStyle/>
          <a:p>
            <a:pPr algn="ctr" eaLnBrk="0" fontAlgn="base" hangingPunct="0">
              <a:lnSpc>
                <a:spcPct val="150000"/>
              </a:lnSpc>
              <a:spcAft>
                <a:spcPts val="800"/>
              </a:spcAft>
            </a:pPr>
            <a:r>
              <a:rPr lang="el" sz="2000" b="0" dirty="0">
                <a:ln>
                  <a:noFill/>
                </a:ln>
                <a:effectLst>
                  <a:outerShdw blurRad="38100" dist="19050" dir="2700000" algn="tl">
                    <a:schemeClr val="dk1">
                      <a:alpha val="40000"/>
                    </a:schemeClr>
                  </a:outerShdw>
                </a:effectLst>
                <a:latin typeface="Josefin Sans" pitchFamily="2" charset="0"/>
                <a:ea typeface="Times New Roman" panose="02020603050405020304" pitchFamily="18" charset="0"/>
                <a:cs typeface="Amatic SC" panose="00000500000000000000" pitchFamily="2" charset="-79"/>
              </a:rPr>
              <a:t>Ταιριάζει η κοινωνική συνταγογράφηση με την ευρύτερη πολιτική υγείας και περίθαλψης; </a:t>
            </a:r>
            <a:r>
              <a:rPr lang="el" sz="1100" dirty="0">
                <a:effectLst/>
                <a:latin typeface="Josefin Sans" pitchFamily="2" charset="0"/>
                <a:ea typeface="Times New Roman" panose="02020603050405020304" pitchFamily="18" charset="0"/>
                <a:cs typeface="Calibri" panose="020F0502020204030204" pitchFamily="34" charset="0"/>
              </a:rPr>
              <a:t> </a:t>
            </a:r>
            <a:endParaRPr lang="en-GB" sz="1100" dirty="0">
              <a:effectLst/>
              <a:latin typeface="Josefin Sans" pitchFamily="2" charset="0"/>
              <a:ea typeface="Calibri" panose="020F0502020204030204" pitchFamily="34" charset="0"/>
              <a:cs typeface="Times New Roman" panose="02020603050405020304" pitchFamily="18" charset="0"/>
            </a:endParaRPr>
          </a:p>
          <a:p>
            <a:r>
              <a:rPr lang="el" sz="3600" dirty="0">
                <a:latin typeface="Josefin Sans" pitchFamily="2" charset="0"/>
              </a:rPr>
              <a:t>                      </a:t>
            </a:r>
            <a:endParaRPr lang="en-US" sz="1400" dirty="0">
              <a:latin typeface="Josefin Sans" pitchFamily="2" charset="0"/>
            </a:endParaRP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80604" y="1070262"/>
            <a:ext cx="11085859" cy="5376258"/>
          </a:xfrm>
        </p:spPr>
        <p:txBody>
          <a:bodyPr numCol="2">
            <a:normAutofit lnSpcReduction="10000"/>
          </a:bodyPr>
          <a:lstStyle/>
          <a:p>
            <a:pPr lvl="0">
              <a:lnSpc>
                <a:spcPct val="170000"/>
              </a:lnSpc>
            </a:pPr>
            <a:r>
              <a:rPr lang="el" sz="1800" b="1" dirty="0">
                <a:effectLst/>
                <a:latin typeface="Josefin Sans" pitchFamily="2" charset="0"/>
                <a:ea typeface="Calibri" panose="020F0502020204030204" pitchFamily="34" charset="0"/>
                <a:cs typeface="Times New Roman" panose="02020603050405020304" pitchFamily="18" charset="0"/>
              </a:rPr>
              <a:t>Πώς μπορείτε να προωθήσετε την κοινωνική συνταγογράφηση στο ρόλο σας:</a:t>
            </a:r>
            <a:r>
              <a:rPr lang="el" sz="1600" b="1" dirty="0">
                <a:effectLst/>
                <a:latin typeface="Josefin Sans" pitchFamily="2" charset="0"/>
                <a:ea typeface="Calibri" panose="020F0502020204030204" pitchFamily="34" charset="0"/>
                <a:cs typeface="Times New Roman" panose="02020603050405020304" pitchFamily="18" charset="0"/>
              </a:rPr>
              <a:t> </a:t>
            </a:r>
          </a:p>
          <a:p>
            <a:pPr marL="342900" lvl="0" indent="-342900">
              <a:lnSpc>
                <a:spcPct val="170000"/>
              </a:lnSpc>
              <a:buFont typeface="Symbol" panose="05050102010706020507" pitchFamily="18" charset="2"/>
              <a:buChar char=""/>
            </a:pPr>
            <a:r>
              <a:rPr lang="el" sz="1600" dirty="0">
                <a:solidFill>
                  <a:srgbClr val="FF0000"/>
                </a:solidFill>
                <a:effectLst/>
                <a:latin typeface="Josefin Sans" pitchFamily="2" charset="0"/>
                <a:ea typeface="Calibri" panose="020F0502020204030204" pitchFamily="34" charset="0"/>
                <a:cs typeface="Times New Roman" panose="02020603050405020304" pitchFamily="18" charset="0"/>
              </a:rPr>
              <a:t>GP: </a:t>
            </a:r>
            <a:r>
              <a:rPr lang="el" sz="1600" dirty="0">
                <a:solidFill>
                  <a:srgbClr val="FF0000"/>
                </a:solidFill>
                <a:effectLst/>
                <a:latin typeface="Josefin Sans"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https://www.youtube.com/watch?v=Zr1yKowQlcg</a:t>
            </a:r>
            <a:r>
              <a:rPr lang="el" sz="1600" dirty="0">
                <a:solidFill>
                  <a:srgbClr val="FF0000"/>
                </a:solidFill>
                <a:effectLst/>
                <a:latin typeface="Josefin Sans" pitchFamily="2" charset="0"/>
                <a:ea typeface="Calibri" panose="020F0502020204030204" pitchFamily="34" charset="0"/>
                <a:cs typeface="Times New Roman" panose="02020603050405020304" pitchFamily="18" charset="0"/>
              </a:rPr>
              <a:t> </a:t>
            </a:r>
          </a:p>
          <a:p>
            <a:pPr marL="342900" lvl="0" indent="-342900">
              <a:lnSpc>
                <a:spcPct val="170000"/>
              </a:lnSpc>
              <a:buFont typeface="Symbol" panose="05050102010706020507" pitchFamily="18" charset="2"/>
              <a:buChar char=""/>
            </a:pPr>
            <a:r>
              <a:rPr lang="el" sz="1600" dirty="0">
                <a:effectLst/>
                <a:latin typeface="Josefin Sans" pitchFamily="2" charset="0"/>
                <a:ea typeface="Calibri" panose="020F0502020204030204" pitchFamily="34" charset="0"/>
                <a:cs typeface="Times New Roman" panose="02020603050405020304" pitchFamily="18" charset="0"/>
              </a:rPr>
              <a:t>Allied Health Professional-Εργοθεραπευτής; Φυσιοθεραπευτής; Περιφερειακή Νοσηλευτική; Μαιευτική; Κοινοτική Ψυχιατρική Νοσηλεύτρια; Διαιτολογία; Λόγος &amp; Γλώσσα, εργαζόμενος φροντίδας.</a:t>
            </a:r>
          </a:p>
          <a:p>
            <a:pPr marL="342900" lvl="0" indent="-342900">
              <a:lnSpc>
                <a:spcPct val="170000"/>
              </a:lnSpc>
              <a:buFont typeface="Symbol" panose="05050102010706020507" pitchFamily="18" charset="2"/>
              <a:buChar char=""/>
            </a:pPr>
            <a:r>
              <a:rPr lang="el" sz="1600" dirty="0">
                <a:effectLst/>
                <a:latin typeface="Josefin Sans" pitchFamily="2" charset="0"/>
                <a:ea typeface="Calibri" panose="020F0502020204030204" pitchFamily="34" charset="0"/>
                <a:cs typeface="Times New Roman" panose="02020603050405020304" pitchFamily="18" charset="0"/>
              </a:rPr>
              <a:t>Βασικές αρχές για επαγγελματίες υγείας και φροντίδας</a:t>
            </a:r>
          </a:p>
          <a:p>
            <a:pPr marL="457200">
              <a:lnSpc>
                <a:spcPct val="170000"/>
              </a:lnSpc>
              <a:spcAft>
                <a:spcPts val="800"/>
              </a:spcAft>
            </a:pPr>
            <a:r>
              <a:rPr lang="el" sz="1600" u="sng" dirty="0">
                <a:solidFill>
                  <a:srgbClr val="FF0000"/>
                </a:solidFill>
                <a:effectLst/>
                <a:latin typeface="Josefin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https://www.gov.uk/government/publications/social-prescribing-applying-all-our-health/social-prescribing-applying-all-our-health#promoting-social-prescribing-in-your-professional- πρακτική</a:t>
            </a:r>
            <a:endParaRPr lang="en-GB" sz="1600" u="sng"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l" sz="1600" u="sng" dirty="0">
                <a:effectLst/>
                <a:latin typeface="Josefin Sans" pitchFamily="2" charset="0"/>
                <a:ea typeface="Calibri" panose="020F0502020204030204" pitchFamily="34" charset="0"/>
                <a:cs typeface="Times New Roman" panose="02020603050405020304" pitchFamily="18" charset="0"/>
              </a:rPr>
              <a:t> </a:t>
            </a:r>
          </a:p>
          <a:p>
            <a:pPr>
              <a:lnSpc>
                <a:spcPct val="170000"/>
              </a:lnSpc>
              <a:spcAft>
                <a:spcPts val="800"/>
              </a:spcAft>
            </a:pPr>
            <a:r>
              <a:rPr lang="el" sz="1600" u="sng" dirty="0">
                <a:effectLst/>
                <a:latin typeface="Josefin Sans" pitchFamily="2"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Κοινωνικά μοντέλα συνταγογράφησης | Δημόσια Υγεία | Royal College of Nursing (rcn.org.uk)</a:t>
            </a:r>
            <a:endParaRPr lang="en-GB" sz="1600" u="sng"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l" sz="1600" dirty="0">
                <a:effectLst/>
                <a:latin typeface="Josefin Sans" pitchFamily="2" charset="0"/>
                <a:ea typeface="Calibri" panose="020F0502020204030204" pitchFamily="34" charset="0"/>
                <a:cs typeface="Times New Roman" panose="02020603050405020304" pitchFamily="18" charset="0"/>
              </a:rPr>
              <a:t>Joyce Pickering Nurse οδήγησε το παράδειγμα SP</a:t>
            </a:r>
          </a:p>
          <a:p>
            <a:pPr>
              <a:lnSpc>
                <a:spcPct val="170000"/>
              </a:lnSpc>
              <a:spcAft>
                <a:spcPts val="800"/>
              </a:spcAft>
            </a:pPr>
            <a:r>
              <a:rPr lang="el" sz="1600" dirty="0">
                <a:solidFill>
                  <a:srgbClr val="FF0000"/>
                </a:solidFill>
                <a:latin typeface="Josefin Sans" pitchFamily="2" charset="0"/>
                <a:ea typeface="Calibri" panose="020F0502020204030204" pitchFamily="34" charset="0"/>
                <a:cs typeface="Times New Roman" panose="02020603050405020304" pitchFamily="18" charset="0"/>
              </a:rPr>
              <a:t>https://www.rcn.org.uk/clinical-topics/public-health/self-care/social-prescribing</a:t>
            </a:r>
            <a:endParaRPr lang="en-GB" sz="1600"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l" sz="1600" dirty="0">
                <a:effectLst/>
                <a:latin typeface="Josefin Sans" pitchFamily="2"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 </a:t>
            </a:r>
            <a:r>
              <a:rPr lang="el" sz="1600" u="sng" dirty="0">
                <a:effectLst/>
                <a:latin typeface="Josefin Sans" pitchFamily="2"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s://bmchealthservres.biomedcentral.com/articles/10.1186/s12913-018-3437-7</a:t>
            </a:r>
            <a:endParaRPr lang="en-GB" sz="1600" u="sng"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9992E362-05A5-34B7-8845-14820A44F34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63391" y="5317081"/>
            <a:ext cx="2710149" cy="1129439"/>
          </a:xfrm>
          <a:prstGeom prst="rect">
            <a:avLst/>
          </a:prstGeom>
          <a:noFill/>
          <a:ln>
            <a:noFill/>
          </a:ln>
        </p:spPr>
      </p:pic>
    </p:spTree>
    <p:extLst>
      <p:ext uri="{BB962C8B-B14F-4D97-AF65-F5344CB8AC3E}">
        <p14:creationId xmlns:p14="http://schemas.microsoft.com/office/powerpoint/2010/main" val="4265564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02917"/>
            <a:ext cx="10695744" cy="954629"/>
          </a:xfrm>
        </p:spPr>
        <p:txBody>
          <a:bodyPr/>
          <a:lstStyle/>
          <a:p>
            <a:pPr algn="ctr" eaLnBrk="0" fontAlgn="base" hangingPunct="0">
              <a:lnSpc>
                <a:spcPct val="150000"/>
              </a:lnSpc>
              <a:spcAft>
                <a:spcPts val="800"/>
              </a:spcAft>
            </a:pPr>
            <a:r>
              <a:rPr lang="el" sz="2000" b="0" dirty="0">
                <a:ln>
                  <a:noFill/>
                </a:ln>
                <a:effectLst>
                  <a:outerShdw blurRad="38100" dist="19050" dir="2700000" algn="tl">
                    <a:schemeClr val="dk1">
                      <a:alpha val="40000"/>
                    </a:schemeClr>
                  </a:outerShdw>
                </a:effectLst>
                <a:latin typeface="Josefin Sans" pitchFamily="2" charset="0"/>
                <a:ea typeface="Times New Roman" panose="02020603050405020304" pitchFamily="18" charset="0"/>
                <a:cs typeface="Amatic SC" panose="00000500000000000000" pitchFamily="2" charset="-79"/>
              </a:rPr>
              <a:t>Ταιριάζει η κοινωνική συνταγογράφηση με την ευρύτερη πολιτική υγείας και περίθαλψης; </a:t>
            </a:r>
            <a:r>
              <a:rPr lang="el" sz="1100" dirty="0">
                <a:effectLst/>
                <a:latin typeface="Josefin Sans" pitchFamily="2" charset="0"/>
                <a:ea typeface="Times New Roman" panose="02020603050405020304" pitchFamily="18" charset="0"/>
                <a:cs typeface="Calibri" panose="020F0502020204030204" pitchFamily="34" charset="0"/>
              </a:rPr>
              <a:t> </a:t>
            </a:r>
            <a:endParaRPr lang="en-GB" sz="1100" dirty="0">
              <a:effectLst/>
              <a:latin typeface="Josefin Sans" pitchFamily="2" charset="0"/>
              <a:ea typeface="Calibri" panose="020F0502020204030204" pitchFamily="34" charset="0"/>
              <a:cs typeface="Times New Roman" panose="02020603050405020304" pitchFamily="18" charset="0"/>
            </a:endParaRPr>
          </a:p>
          <a:p>
            <a:r>
              <a:rPr lang="el" sz="3600" dirty="0">
                <a:latin typeface="Josefin Sans" pitchFamily="2" charset="0"/>
              </a:rPr>
              <a:t>                      </a:t>
            </a:r>
            <a:endParaRPr lang="en-US" sz="1400" dirty="0">
              <a:latin typeface="Josefin Sans" pitchFamily="2" charset="0"/>
            </a:endParaRP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523913" y="1034768"/>
            <a:ext cx="10695744" cy="5154225"/>
          </a:xfrm>
        </p:spPr>
        <p:txBody>
          <a:bodyPr numCol="2">
            <a:noAutofit/>
          </a:bodyPr>
          <a:lstStyle/>
          <a:p>
            <a:pPr>
              <a:lnSpc>
                <a:spcPct val="170000"/>
              </a:lnSpc>
              <a:spcAft>
                <a:spcPts val="800"/>
              </a:spcAft>
            </a:pP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Καθώς η υγεία του πληθυσμού έρχεται στο προσκήνιο στην ανάπτυξη ενός Ολοκληρωμένου Συστήματος Φροντίδας στη Βόρεια Ιρλανδία, είναι σαφές ότι οι συνεργασίες μεταξύ οργανισμών και ατόμων που μοιράζονται την ευθύνη για το σχεδιασμό, τη διαχείριση και την παροχή βιώσιμης φροντίδας, υπηρεσιών και παρεμβάσεων. Αυτό γίνεται για την κάλυψη των αναγκών υγείας και ευημερίας των τοπικών πληθυσμών. Αυτή η στροφή προς την υγεία του πληθυσμού με βάση τα αποτελέσματα θα επιτρέψει την εξέταση:</a:t>
            </a:r>
            <a:endParaRPr lang="en-GB" sz="12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Διαχείριση συνθηκών</a:t>
            </a:r>
            <a:endParaRPr lang="en-GB" sz="12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Έγκαιρη ανίχνευση</a:t>
            </a:r>
            <a:endParaRPr lang="en-GB" sz="12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Παράγοντες κινδύνου</a:t>
            </a:r>
            <a:endParaRPr lang="en-GB" sz="12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Ευρύτεροι καθοριστικοί παράγοντες της υγείας</a:t>
            </a:r>
            <a:endParaRPr lang="en-GB" sz="1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11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11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11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11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11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11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l" sz="1200" dirty="0">
                <a:solidFill>
                  <a:srgbClr val="000000"/>
                </a:solidFill>
                <a:latin typeface="Josefin Sans" pitchFamily="2" charset="0"/>
                <a:ea typeface="Calibri" panose="020F0502020204030204" pitchFamily="34" charset="0"/>
                <a:cs typeface="Calibri" panose="020F0502020204030204" pitchFamily="34" charset="0"/>
              </a:rPr>
              <a:t>Πρέπει να σημειωθεί ότι το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οικονομικό καθεστώς </a:t>
            </a:r>
            <a:r>
              <a:rPr lang="el" sz="1200" dirty="0">
                <a:solidFill>
                  <a:srgbClr val="000000"/>
                </a:solidFill>
                <a:latin typeface="Josefin Sans" pitchFamily="2" charset="0"/>
                <a:ea typeface="Calibri" panose="020F0502020204030204" pitchFamily="34" charset="0"/>
                <a:cs typeface="Calibri" panose="020F0502020204030204" pitchFamily="34" charset="0"/>
              </a:rPr>
              <a:t>που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διαχειρίζεται επιχειρήσεις και προγράμματα πρέπει να είναι αποτελεσματικό και να ανταποκρίνεται σε αυτές τις νέες οδούς, και αυτό απαιτεί χρόνο. Με αυτόν τον τρόπο, ελπίζεται ότι η Βόρεια Ιρλανδία θα αρχίσει να αξιοποιεί με τον καλύτερο τρόπο τα διαθέσιμα περιουσιακά στοιχεία και τους πόρους. </a:t>
            </a:r>
            <a:r>
              <a:rPr lang="el" sz="1200" dirty="0">
                <a:solidFill>
                  <a:srgbClr val="000000"/>
                </a:solidFill>
                <a:latin typeface="Josefin Sans" pitchFamily="2" charset="0"/>
                <a:ea typeface="Calibri" panose="020F0502020204030204" pitchFamily="34" charset="0"/>
                <a:cs typeface="Calibri" panose="020F0502020204030204" pitchFamily="34" charset="0"/>
              </a:rPr>
              <a:t>Η </a:t>
            </a:r>
            <a:r>
              <a:rPr lang="el" sz="1200" dirty="0">
                <a:solidFill>
                  <a:srgbClr val="000000"/>
                </a:solidFill>
                <a:effectLst/>
                <a:latin typeface="Josefin Sans" pitchFamily="2" charset="0"/>
                <a:ea typeface="Calibri" panose="020F0502020204030204" pitchFamily="34" charset="0"/>
                <a:cs typeface="Calibri" panose="020F0502020204030204" pitchFamily="34" charset="0"/>
              </a:rPr>
              <a:t>Έκθεση «No More Silos» θα αρχίσει συλλογικά να κάνει τη διαφορά για την υγεία του πληθυσμού και να διευκολύνει τις πιο ανθεκτικές κοινότητες.</a:t>
            </a:r>
          </a:p>
          <a:p>
            <a:pPr>
              <a:lnSpc>
                <a:spcPct val="170000"/>
              </a:lnSpc>
              <a:spcAft>
                <a:spcPts val="800"/>
              </a:spcAft>
            </a:pPr>
            <a:r>
              <a:rPr lang="el" sz="1200" dirty="0">
                <a:effectLst/>
                <a:latin typeface="Josefin Sans" pitchFamily="2" charset="0"/>
                <a:ea typeface="Calibri" panose="020F0502020204030204" pitchFamily="34" charset="0"/>
                <a:cs typeface="Times New Roman" panose="02020603050405020304" pitchFamily="18" charset="0"/>
                <a:hlinkClick r:id="rId2"/>
              </a:rPr>
              <a:t>https://online.hscni.net/our-work/no-more-silos/</a:t>
            </a:r>
            <a:r>
              <a:rPr lang="el" sz="1200" dirty="0">
                <a:solidFill>
                  <a:srgbClr val="000000"/>
                </a:solidFill>
                <a:latin typeface="Josefin Sans" pitchFamily="2" charset="0"/>
                <a:ea typeface="Calibri" panose="020F0502020204030204" pitchFamily="34" charset="0"/>
                <a:cs typeface="Calibri" panose="020F0502020204030204" pitchFamily="34" charset="0"/>
              </a:rPr>
              <a:t> </a:t>
            </a:r>
            <a:endParaRPr lang="en-GB" sz="1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11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400" dirty="0">
              <a:latin typeface="Josefin Sans" pitchFamily="2"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35F2E4B9-D5F0-436D-A202-61FB31927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423" y="960120"/>
            <a:ext cx="2773681" cy="2286000"/>
          </a:xfrm>
          <a:prstGeom prst="rect">
            <a:avLst/>
          </a:prstGeom>
        </p:spPr>
      </p:pic>
    </p:spTree>
    <p:extLst>
      <p:ext uri="{BB962C8B-B14F-4D97-AF65-F5344CB8AC3E}">
        <p14:creationId xmlns:p14="http://schemas.microsoft.com/office/powerpoint/2010/main" val="1308438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0CD160-8613-8C4B-B3AE-A6D2DBC78BF6}"/>
              </a:ext>
            </a:extLst>
          </p:cNvPr>
          <p:cNvSpPr>
            <a:spLocks noGrp="1"/>
          </p:cNvSpPr>
          <p:nvPr>
            <p:ph type="body" sz="quarter" idx="19"/>
          </p:nvPr>
        </p:nvSpPr>
        <p:spPr>
          <a:xfrm>
            <a:off x="955698" y="-94823"/>
            <a:ext cx="3405520" cy="912572"/>
          </a:xfrm>
        </p:spPr>
        <p:txBody>
          <a:bodyPr/>
          <a:lstStyle/>
          <a:p>
            <a:pPr algn="ctr"/>
            <a:r>
              <a:rPr lang="el" dirty="0">
                <a:effectLst>
                  <a:outerShdw blurRad="38100" dist="38100" dir="2700000" algn="tl">
                    <a:srgbClr val="000000">
                      <a:alpha val="43137"/>
                    </a:srgbClr>
                  </a:outerShdw>
                </a:effectLst>
              </a:rPr>
              <a:t>στόχος</a:t>
            </a:r>
          </a:p>
        </p:txBody>
      </p:sp>
      <p:sp>
        <p:nvSpPr>
          <p:cNvPr id="4" name="Text Placeholder 3">
            <a:extLst>
              <a:ext uri="{FF2B5EF4-FFF2-40B4-BE49-F238E27FC236}">
                <a16:creationId xmlns:a16="http://schemas.microsoft.com/office/drawing/2014/main" id="{9EFAEC4C-96DB-BC41-9583-DC60D0FA1C54}"/>
              </a:ext>
            </a:extLst>
          </p:cNvPr>
          <p:cNvSpPr>
            <a:spLocks noGrp="1"/>
          </p:cNvSpPr>
          <p:nvPr>
            <p:ph type="body" sz="quarter" idx="20"/>
          </p:nvPr>
        </p:nvSpPr>
        <p:spPr/>
        <p:txBody>
          <a:bodyPr/>
          <a:lstStyle/>
          <a:p>
            <a:r>
              <a:rPr lang="el" sz="2800" dirty="0"/>
              <a:t>στόχος</a:t>
            </a:r>
          </a:p>
        </p:txBody>
      </p:sp>
      <p:sp>
        <p:nvSpPr>
          <p:cNvPr id="5" name="Text Placeholder 4">
            <a:extLst>
              <a:ext uri="{FF2B5EF4-FFF2-40B4-BE49-F238E27FC236}">
                <a16:creationId xmlns:a16="http://schemas.microsoft.com/office/drawing/2014/main" id="{8AA31A77-4536-4345-A61F-2358F74E038D}"/>
              </a:ext>
            </a:extLst>
          </p:cNvPr>
          <p:cNvSpPr>
            <a:spLocks noGrp="1"/>
          </p:cNvSpPr>
          <p:nvPr>
            <p:ph type="body" sz="quarter" idx="21"/>
          </p:nvPr>
        </p:nvSpPr>
        <p:spPr/>
        <p:txBody>
          <a:bodyPr/>
          <a:lstStyle/>
          <a:p>
            <a:r>
              <a:rPr lang="el" sz="2800" dirty="0">
                <a:latin typeface="Josefin Sans" pitchFamily="2" charset="0"/>
              </a:rPr>
              <a:t>ενδυνάμωση</a:t>
            </a:r>
          </a:p>
        </p:txBody>
      </p:sp>
      <p:sp>
        <p:nvSpPr>
          <p:cNvPr id="6" name="Text Placeholder 5">
            <a:extLst>
              <a:ext uri="{FF2B5EF4-FFF2-40B4-BE49-F238E27FC236}">
                <a16:creationId xmlns:a16="http://schemas.microsoft.com/office/drawing/2014/main" id="{1A5B73B9-13CF-BB44-A8B6-8638A0C05293}"/>
              </a:ext>
            </a:extLst>
          </p:cNvPr>
          <p:cNvSpPr>
            <a:spLocks noGrp="1"/>
          </p:cNvSpPr>
          <p:nvPr>
            <p:ph type="body" sz="quarter" idx="22"/>
          </p:nvPr>
        </p:nvSpPr>
        <p:spPr/>
        <p:txBody>
          <a:bodyPr/>
          <a:lstStyle/>
          <a:p>
            <a:r>
              <a:rPr lang="el" sz="2800" dirty="0"/>
              <a:t>διαχείριση</a:t>
            </a:r>
          </a:p>
        </p:txBody>
      </p:sp>
      <p:sp>
        <p:nvSpPr>
          <p:cNvPr id="7" name="Text Placeholder 6">
            <a:extLst>
              <a:ext uri="{FF2B5EF4-FFF2-40B4-BE49-F238E27FC236}">
                <a16:creationId xmlns:a16="http://schemas.microsoft.com/office/drawing/2014/main" id="{C6B676E5-F533-D140-8FD5-A7D303C3BEEE}"/>
              </a:ext>
            </a:extLst>
          </p:cNvPr>
          <p:cNvSpPr>
            <a:spLocks noGrp="1"/>
          </p:cNvSpPr>
          <p:nvPr>
            <p:ph type="body" sz="quarter" idx="23"/>
          </p:nvPr>
        </p:nvSpPr>
        <p:spPr/>
        <p:txBody>
          <a:bodyPr/>
          <a:lstStyle/>
          <a:p>
            <a:r>
              <a:rPr lang="el" sz="2800" dirty="0">
                <a:latin typeface="Josefin Sans" pitchFamily="2" charset="0"/>
              </a:rPr>
              <a:t>καινοτομία</a:t>
            </a:r>
          </a:p>
        </p:txBody>
      </p:sp>
      <p:sp>
        <p:nvSpPr>
          <p:cNvPr id="43" name="Text Placeholder 42">
            <a:extLst>
              <a:ext uri="{FF2B5EF4-FFF2-40B4-BE49-F238E27FC236}">
                <a16:creationId xmlns:a16="http://schemas.microsoft.com/office/drawing/2014/main" id="{B2A30C4C-DE3F-B145-BBC4-E7F98E70A0F1}"/>
              </a:ext>
            </a:extLst>
          </p:cNvPr>
          <p:cNvSpPr>
            <a:spLocks noGrp="1"/>
          </p:cNvSpPr>
          <p:nvPr>
            <p:ph type="body" sz="quarter" idx="24"/>
          </p:nvPr>
        </p:nvSpPr>
        <p:spPr/>
        <p:txBody>
          <a:bodyPr/>
          <a:lstStyle/>
          <a:p>
            <a:r>
              <a:rPr lang="el" sz="2800" dirty="0"/>
              <a:t>ηγεσία</a:t>
            </a:r>
          </a:p>
        </p:txBody>
      </p:sp>
      <p:sp>
        <p:nvSpPr>
          <p:cNvPr id="44" name="Text Placeholder 43">
            <a:extLst>
              <a:ext uri="{FF2B5EF4-FFF2-40B4-BE49-F238E27FC236}">
                <a16:creationId xmlns:a16="http://schemas.microsoft.com/office/drawing/2014/main" id="{6582B1CB-D702-0A41-8B22-3AE23C49B969}"/>
              </a:ext>
            </a:extLst>
          </p:cNvPr>
          <p:cNvSpPr>
            <a:spLocks noGrp="1"/>
          </p:cNvSpPr>
          <p:nvPr>
            <p:ph type="body" sz="quarter" idx="25"/>
          </p:nvPr>
        </p:nvSpPr>
        <p:spPr/>
        <p:txBody>
          <a:bodyPr/>
          <a:lstStyle/>
          <a:p>
            <a:r>
              <a:rPr lang="el" sz="1600" dirty="0">
                <a:latin typeface="Josefin Sans" pitchFamily="2" charset="0"/>
              </a:rPr>
              <a:t>δημιουργικό</a:t>
            </a:r>
            <a:r>
              <a:rPr lang="el-GR" sz="1600" dirty="0" err="1">
                <a:latin typeface="Josefin Sans" pitchFamily="2" charset="0"/>
              </a:rPr>
              <a:t>τητα</a:t>
            </a:r>
            <a:endParaRPr lang="el" sz="1600" dirty="0">
              <a:latin typeface="Josefin Sans" pitchFamily="2" charset="0"/>
            </a:endParaRPr>
          </a:p>
        </p:txBody>
      </p:sp>
      <p:sp>
        <p:nvSpPr>
          <p:cNvPr id="47" name="Text Placeholder 46">
            <a:extLst>
              <a:ext uri="{FF2B5EF4-FFF2-40B4-BE49-F238E27FC236}">
                <a16:creationId xmlns:a16="http://schemas.microsoft.com/office/drawing/2014/main" id="{6506BB38-B999-8748-83BD-5538E567AA3A}"/>
              </a:ext>
            </a:extLst>
          </p:cNvPr>
          <p:cNvSpPr>
            <a:spLocks noGrp="1"/>
          </p:cNvSpPr>
          <p:nvPr>
            <p:ph type="body" sz="quarter" idx="26"/>
          </p:nvPr>
        </p:nvSpPr>
        <p:spPr>
          <a:xfrm>
            <a:off x="955698" y="671633"/>
            <a:ext cx="3405520" cy="1190892"/>
          </a:xfrm>
        </p:spPr>
        <p:txBody>
          <a:bodyPr>
            <a:noAutofit/>
          </a:bodyPr>
          <a:lstStyle/>
          <a:p>
            <a:pPr algn="ctr">
              <a:lnSpc>
                <a:spcPct val="150000"/>
              </a:lnSpc>
            </a:pPr>
            <a:r>
              <a:rPr lang="el" sz="1400" dirty="0"/>
              <a:t>Εφαρμογή ολοκληρωμένου συστήματος φροντίδας</a:t>
            </a:r>
          </a:p>
        </p:txBody>
      </p:sp>
      <p:sp>
        <p:nvSpPr>
          <p:cNvPr id="48" name="Text Placeholder 47">
            <a:extLst>
              <a:ext uri="{FF2B5EF4-FFF2-40B4-BE49-F238E27FC236}">
                <a16:creationId xmlns:a16="http://schemas.microsoft.com/office/drawing/2014/main" id="{1CE2A133-15EC-7543-B303-F8697311B4FB}"/>
              </a:ext>
            </a:extLst>
          </p:cNvPr>
          <p:cNvSpPr>
            <a:spLocks noGrp="1"/>
          </p:cNvSpPr>
          <p:nvPr>
            <p:ph type="body" sz="quarter" idx="27"/>
          </p:nvPr>
        </p:nvSpPr>
        <p:spPr>
          <a:xfrm>
            <a:off x="638515" y="1424823"/>
            <a:ext cx="3405520" cy="929319"/>
          </a:xfrm>
        </p:spPr>
        <p:txBody>
          <a:bodyPr/>
          <a:lstStyle/>
          <a:p>
            <a:pPr algn="ctr"/>
            <a:r>
              <a:rPr lang="el" dirty="0">
                <a:effectLst>
                  <a:outerShdw blurRad="38100" dist="38100" dir="2700000" algn="tl">
                    <a:srgbClr val="000000">
                      <a:alpha val="43137"/>
                    </a:srgbClr>
                  </a:outerShdw>
                </a:effectLst>
                <a:latin typeface="Josefin Sans" pitchFamily="2" charset="0"/>
              </a:rPr>
              <a:t>ενδυνάμωση</a:t>
            </a:r>
          </a:p>
        </p:txBody>
      </p:sp>
      <p:sp>
        <p:nvSpPr>
          <p:cNvPr id="49" name="Text Placeholder 48">
            <a:extLst>
              <a:ext uri="{FF2B5EF4-FFF2-40B4-BE49-F238E27FC236}">
                <a16:creationId xmlns:a16="http://schemas.microsoft.com/office/drawing/2014/main" id="{0737B414-372C-344E-B843-4D1AABD6C622}"/>
              </a:ext>
            </a:extLst>
          </p:cNvPr>
          <p:cNvSpPr>
            <a:spLocks noGrp="1"/>
          </p:cNvSpPr>
          <p:nvPr>
            <p:ph type="body" sz="quarter" idx="28"/>
          </p:nvPr>
        </p:nvSpPr>
        <p:spPr>
          <a:xfrm>
            <a:off x="533500" y="2219868"/>
            <a:ext cx="3555609" cy="1580569"/>
          </a:xfrm>
        </p:spPr>
        <p:txBody>
          <a:bodyPr>
            <a:normAutofit fontScale="25000" lnSpcReduction="20000"/>
          </a:bodyPr>
          <a:lstStyle/>
          <a:p>
            <a:pPr algn="ctr">
              <a:lnSpc>
                <a:spcPct val="170000"/>
              </a:lnSpc>
            </a:pPr>
            <a:r>
              <a:rPr lang="el" sz="4600" dirty="0">
                <a:solidFill>
                  <a:srgbClr val="000000"/>
                </a:solidFill>
                <a:latin typeface="Josefin Sans" pitchFamily="2" charset="0"/>
                <a:ea typeface="Calibri" panose="020F0502020204030204" pitchFamily="34" charset="0"/>
                <a:cs typeface="Times New Roman" panose="02020603050405020304" pitchFamily="18" charset="0"/>
              </a:rPr>
              <a:t>Ανισότητες </a:t>
            </a:r>
            <a:r>
              <a:rPr lang="el" sz="4600" dirty="0">
                <a:solidFill>
                  <a:srgbClr val="000000"/>
                </a:solidFill>
                <a:effectLst/>
                <a:latin typeface="Josefin Sans" pitchFamily="2" charset="0"/>
                <a:ea typeface="Calibri" panose="020F0502020204030204" pitchFamily="34" charset="0"/>
                <a:cs typeface="Times New Roman" panose="02020603050405020304" pitchFamily="18" charset="0"/>
              </a:rPr>
              <a:t>στον τομέα της υγείας: ορισμένοι χρήστες/φροντιστές υπηρεσιών μπορεί να μην έχουν το χρόνο, την ενέργεια και το μορφωτικό επίπεδο για να συμμετάσχουν.</a:t>
            </a:r>
          </a:p>
          <a:p>
            <a:pPr algn="l"/>
            <a:endParaRPr lang="en-US" dirty="0"/>
          </a:p>
          <a:p>
            <a:endParaRPr lang="en-US" dirty="0"/>
          </a:p>
        </p:txBody>
      </p:sp>
      <p:sp>
        <p:nvSpPr>
          <p:cNvPr id="53" name="Text Placeholder 52">
            <a:extLst>
              <a:ext uri="{FF2B5EF4-FFF2-40B4-BE49-F238E27FC236}">
                <a16:creationId xmlns:a16="http://schemas.microsoft.com/office/drawing/2014/main" id="{42A0AAE6-85CA-8747-819A-E54975F3F624}"/>
              </a:ext>
            </a:extLst>
          </p:cNvPr>
          <p:cNvSpPr>
            <a:spLocks noGrp="1"/>
          </p:cNvSpPr>
          <p:nvPr>
            <p:ph type="body" sz="quarter" idx="29"/>
          </p:nvPr>
        </p:nvSpPr>
        <p:spPr>
          <a:xfrm>
            <a:off x="713231" y="3944918"/>
            <a:ext cx="3405520" cy="734090"/>
          </a:xfrm>
        </p:spPr>
        <p:txBody>
          <a:bodyPr/>
          <a:lstStyle/>
          <a:p>
            <a:pPr algn="ctr"/>
            <a:r>
              <a:rPr lang="el" dirty="0">
                <a:effectLst>
                  <a:outerShdw blurRad="38100" dist="38100" dir="2700000" algn="tl">
                    <a:srgbClr val="000000">
                      <a:alpha val="43137"/>
                    </a:srgbClr>
                  </a:outerShdw>
                </a:effectLst>
              </a:rPr>
              <a:t>διαχείριση</a:t>
            </a:r>
          </a:p>
        </p:txBody>
      </p:sp>
      <p:sp>
        <p:nvSpPr>
          <p:cNvPr id="55" name="Text Placeholder 54">
            <a:extLst>
              <a:ext uri="{FF2B5EF4-FFF2-40B4-BE49-F238E27FC236}">
                <a16:creationId xmlns:a16="http://schemas.microsoft.com/office/drawing/2014/main" id="{928A580F-2838-4246-A370-16192B20781E}"/>
              </a:ext>
            </a:extLst>
          </p:cNvPr>
          <p:cNvSpPr>
            <a:spLocks noGrp="1"/>
          </p:cNvSpPr>
          <p:nvPr>
            <p:ph type="body" sz="quarter" idx="30"/>
          </p:nvPr>
        </p:nvSpPr>
        <p:spPr>
          <a:xfrm>
            <a:off x="411480" y="4642892"/>
            <a:ext cx="3949738" cy="1580569"/>
          </a:xfrm>
        </p:spPr>
        <p:txBody>
          <a:bodyPr>
            <a:noAutofit/>
          </a:bodyPr>
          <a:lstStyle/>
          <a:p>
            <a:pPr algn="ctr">
              <a:lnSpc>
                <a:spcPct val="150000"/>
              </a:lnSpc>
            </a:pPr>
            <a:r>
              <a:rPr lang="el" sz="1300" dirty="0">
                <a:effectLst/>
                <a:latin typeface="Josefin Sans" pitchFamily="2" charset="0"/>
                <a:ea typeface="Calibri" panose="020F0502020204030204" pitchFamily="34" charset="0"/>
                <a:cs typeface="Times New Roman" panose="02020603050405020304" pitchFamily="18" charset="0"/>
              </a:rPr>
              <a:t>Επένδυση σε ισχυρές ηγετικές και συνεργατικές πρακτικές </a:t>
            </a:r>
            <a:r>
              <a:rPr lang="el-GR" sz="1300" dirty="0">
                <a:latin typeface="Josefin Sans" pitchFamily="2" charset="0"/>
                <a:ea typeface="Calibri" panose="020F0502020204030204" pitchFamily="34" charset="0"/>
                <a:cs typeface="Times New Roman" panose="02020603050405020304" pitchFamily="18" charset="0"/>
              </a:rPr>
              <a:t>και συνεργασίες</a:t>
            </a:r>
          </a:p>
          <a:p>
            <a:pPr algn="ctr">
              <a:lnSpc>
                <a:spcPct val="150000"/>
              </a:lnSpc>
            </a:pPr>
            <a:r>
              <a:rPr lang="el" sz="1300" dirty="0">
                <a:latin typeface="Josefin Sans" pitchFamily="2" charset="0"/>
                <a:ea typeface="Calibri" panose="020F0502020204030204" pitchFamily="34" charset="0"/>
                <a:cs typeface="Times New Roman" panose="02020603050405020304" pitchFamily="18" charset="0"/>
              </a:rPr>
              <a:t>Υποστήριξη και εκπαίδευση για να επιτραπεί η συμμετοχή ασθενών/φροντιστών στην ανάπτυξη της δομής υγείας</a:t>
            </a:r>
            <a:endParaRPr lang="en-US" sz="1300" dirty="0">
              <a:effectLst/>
              <a:latin typeface="Josefin Sans" pitchFamily="2" charset="0"/>
              <a:ea typeface="Calibri" panose="020F0502020204030204" pitchFamily="34" charset="0"/>
              <a:cs typeface="Times New Roman" panose="02020603050405020304" pitchFamily="18" charset="0"/>
            </a:endParaRPr>
          </a:p>
          <a:p>
            <a:pPr algn="ctr"/>
            <a:endParaRPr lang="en-US" sz="1500" dirty="0"/>
          </a:p>
          <a:p>
            <a:pPr algn="ctr"/>
            <a:endParaRPr lang="en-US" sz="1500" dirty="0"/>
          </a:p>
        </p:txBody>
      </p:sp>
      <p:sp>
        <p:nvSpPr>
          <p:cNvPr id="56" name="Text Placeholder 55">
            <a:extLst>
              <a:ext uri="{FF2B5EF4-FFF2-40B4-BE49-F238E27FC236}">
                <a16:creationId xmlns:a16="http://schemas.microsoft.com/office/drawing/2014/main" id="{07931386-691D-0547-B3EF-4AA975A432A1}"/>
              </a:ext>
            </a:extLst>
          </p:cNvPr>
          <p:cNvSpPr>
            <a:spLocks noGrp="1"/>
          </p:cNvSpPr>
          <p:nvPr>
            <p:ph type="body" sz="quarter" idx="31"/>
          </p:nvPr>
        </p:nvSpPr>
        <p:spPr>
          <a:xfrm>
            <a:off x="8224911" y="-17775"/>
            <a:ext cx="3405520" cy="736469"/>
          </a:xfrm>
        </p:spPr>
        <p:txBody>
          <a:bodyPr/>
          <a:lstStyle/>
          <a:p>
            <a:pPr algn="ctr"/>
            <a:r>
              <a:rPr lang="el" dirty="0">
                <a:effectLst>
                  <a:outerShdw blurRad="38100" dist="38100" dir="2700000" algn="tl">
                    <a:srgbClr val="000000">
                      <a:alpha val="43137"/>
                    </a:srgbClr>
                  </a:outerShdw>
                </a:effectLst>
                <a:latin typeface="Josefin Sans" pitchFamily="2" charset="0"/>
              </a:rPr>
              <a:t>καινοτομία</a:t>
            </a:r>
          </a:p>
        </p:txBody>
      </p:sp>
      <p:sp>
        <p:nvSpPr>
          <p:cNvPr id="58" name="Text Placeholder 57">
            <a:extLst>
              <a:ext uri="{FF2B5EF4-FFF2-40B4-BE49-F238E27FC236}">
                <a16:creationId xmlns:a16="http://schemas.microsoft.com/office/drawing/2014/main" id="{C1221465-F84E-5043-B548-DA6111026754}"/>
              </a:ext>
            </a:extLst>
          </p:cNvPr>
          <p:cNvSpPr>
            <a:spLocks noGrp="1"/>
          </p:cNvSpPr>
          <p:nvPr>
            <p:ph type="body" sz="quarter" idx="32"/>
          </p:nvPr>
        </p:nvSpPr>
        <p:spPr>
          <a:xfrm>
            <a:off x="8252326" y="533400"/>
            <a:ext cx="3726314" cy="2546776"/>
          </a:xfrm>
        </p:spPr>
        <p:txBody>
          <a:bodyPr>
            <a:normAutofit fontScale="25000" lnSpcReduction="20000"/>
          </a:bodyPr>
          <a:lstStyle/>
          <a:p>
            <a:pPr algn="ctr">
              <a:lnSpc>
                <a:spcPct val="170000"/>
              </a:lnSpc>
            </a:pPr>
            <a:r>
              <a:rPr lang="el" sz="4800" dirty="0">
                <a:solidFill>
                  <a:srgbClr val="000000"/>
                </a:solidFill>
                <a:effectLst/>
                <a:latin typeface="Josefin Sans" pitchFamily="2" charset="0"/>
                <a:ea typeface="Calibri" panose="020F0502020204030204" pitchFamily="34" charset="0"/>
                <a:cs typeface="Times New Roman" panose="02020603050405020304" pitchFamily="18" charset="0"/>
              </a:rPr>
              <a:t>Ανάπτυξη εναλλακτικών πηγών πληροφόρησης: </a:t>
            </a:r>
            <a:endParaRPr lang="en-US" sz="4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gn="ctr">
              <a:lnSpc>
                <a:spcPct val="170000"/>
              </a:lnSpc>
            </a:pPr>
            <a:r>
              <a:rPr lang="el" sz="4800" dirty="0">
                <a:solidFill>
                  <a:srgbClr val="000000"/>
                </a:solidFill>
                <a:effectLst/>
                <a:latin typeface="Josefin Sans" pitchFamily="2" charset="0"/>
                <a:ea typeface="Calibri" panose="020F0502020204030204" pitchFamily="34" charset="0"/>
                <a:cs typeface="Times New Roman" panose="02020603050405020304" pitchFamily="18" charset="0"/>
              </a:rPr>
              <a:t>Τα μέσα κοινωνικής δικτύωσης θα προσεγγίσουν μόνο εκείνους που χρησιμοποιούν αυτές τις μορφές μέσων κοινωνικής δικτύωσης-</a:t>
            </a:r>
          </a:p>
          <a:p>
            <a:pPr algn="ctr">
              <a:lnSpc>
                <a:spcPct val="170000"/>
              </a:lnSpc>
            </a:pPr>
            <a:r>
              <a:rPr lang="el" sz="4800" dirty="0">
                <a:solidFill>
                  <a:srgbClr val="000000"/>
                </a:solidFill>
                <a:latin typeface="Josefin Sans" pitchFamily="2" charset="0"/>
                <a:ea typeface="Calibri" panose="020F0502020204030204" pitchFamily="34" charset="0"/>
                <a:cs typeface="Times New Roman" panose="02020603050405020304" pitchFamily="18" charset="0"/>
              </a:rPr>
              <a:t>Εξερευνήστε </a:t>
            </a:r>
            <a:r>
              <a:rPr lang="el" sz="4800" dirty="0">
                <a:solidFill>
                  <a:srgbClr val="000000"/>
                </a:solidFill>
                <a:effectLst/>
                <a:latin typeface="Josefin Sans" pitchFamily="2" charset="0"/>
                <a:ea typeface="Calibri" panose="020F0502020204030204" pitchFamily="34" charset="0"/>
                <a:cs typeface="Times New Roman" panose="02020603050405020304" pitchFamily="18" charset="0"/>
              </a:rPr>
              <a:t>εναλλακτικούς τρόπους προσέγγισης χρηστών υπηρεσιών, συμπεριλαμβανομένων νεότερων ατόμων</a:t>
            </a:r>
            <a:endParaRPr lang="en-US" sz="4800" dirty="0"/>
          </a:p>
          <a:p>
            <a:endParaRPr lang="en-US" dirty="0"/>
          </a:p>
        </p:txBody>
      </p:sp>
      <p:sp>
        <p:nvSpPr>
          <p:cNvPr id="59" name="Text Placeholder 58">
            <a:extLst>
              <a:ext uri="{FF2B5EF4-FFF2-40B4-BE49-F238E27FC236}">
                <a16:creationId xmlns:a16="http://schemas.microsoft.com/office/drawing/2014/main" id="{143135DD-1FC6-7A40-92C3-40E83280BE9B}"/>
              </a:ext>
            </a:extLst>
          </p:cNvPr>
          <p:cNvSpPr>
            <a:spLocks noGrp="1"/>
          </p:cNvSpPr>
          <p:nvPr>
            <p:ph type="body" sz="quarter" idx="33"/>
          </p:nvPr>
        </p:nvSpPr>
        <p:spPr>
          <a:xfrm>
            <a:off x="8286248" y="2914063"/>
            <a:ext cx="3405520" cy="528558"/>
          </a:xfrm>
        </p:spPr>
        <p:txBody>
          <a:bodyPr/>
          <a:lstStyle/>
          <a:p>
            <a:pPr algn="ctr"/>
            <a:r>
              <a:rPr lang="el" sz="3200" dirty="0">
                <a:effectLst>
                  <a:outerShdw blurRad="38100" dist="38100" dir="2700000" algn="tl">
                    <a:srgbClr val="000000">
                      <a:alpha val="43137"/>
                    </a:srgbClr>
                  </a:outerShdw>
                </a:effectLst>
              </a:rPr>
              <a:t>ηγεσία</a:t>
            </a:r>
          </a:p>
        </p:txBody>
      </p:sp>
      <p:sp>
        <p:nvSpPr>
          <p:cNvPr id="60" name="Text Placeholder 59">
            <a:extLst>
              <a:ext uri="{FF2B5EF4-FFF2-40B4-BE49-F238E27FC236}">
                <a16:creationId xmlns:a16="http://schemas.microsoft.com/office/drawing/2014/main" id="{ECF14442-59CF-A441-B53C-512218F7E70E}"/>
              </a:ext>
            </a:extLst>
          </p:cNvPr>
          <p:cNvSpPr>
            <a:spLocks noGrp="1"/>
          </p:cNvSpPr>
          <p:nvPr>
            <p:ph type="body" sz="quarter" idx="34"/>
          </p:nvPr>
        </p:nvSpPr>
        <p:spPr>
          <a:xfrm>
            <a:off x="8224911" y="3395242"/>
            <a:ext cx="3528194" cy="1634061"/>
          </a:xfrm>
        </p:spPr>
        <p:txBody>
          <a:bodyPr>
            <a:normAutofit fontScale="25000" lnSpcReduction="20000"/>
          </a:bodyPr>
          <a:lstStyle/>
          <a:p>
            <a:pPr lvl="0" algn="ctr">
              <a:lnSpc>
                <a:spcPct val="170000"/>
              </a:lnSpc>
            </a:pPr>
            <a:r>
              <a:rPr lang="el" sz="4800" dirty="0">
                <a:solidFill>
                  <a:srgbClr val="000000"/>
                </a:solidFill>
                <a:effectLst/>
                <a:latin typeface="Josefin Sans" pitchFamily="2" charset="0"/>
                <a:ea typeface="Calibri" panose="020F0502020204030204" pitchFamily="34" charset="0"/>
                <a:cs typeface="Times New Roman" panose="02020603050405020304" pitchFamily="18" charset="0"/>
              </a:rPr>
              <a:t>Οι υπηρεσίες αλλάζουν ανάλογα με τις περιστάσεις</a:t>
            </a:r>
            <a:endParaRPr lang="en-GB" sz="4800" dirty="0">
              <a:effectLst/>
              <a:latin typeface="Josefin Sans" pitchFamily="2" charset="0"/>
              <a:ea typeface="Calibri" panose="020F0502020204030204" pitchFamily="34" charset="0"/>
              <a:cs typeface="Times New Roman" panose="02020603050405020304" pitchFamily="18" charset="0"/>
            </a:endParaRPr>
          </a:p>
          <a:p>
            <a:pPr lvl="0" algn="ctr">
              <a:lnSpc>
                <a:spcPct val="170000"/>
              </a:lnSpc>
            </a:pPr>
            <a:r>
              <a:rPr lang="el" sz="4800" dirty="0">
                <a:solidFill>
                  <a:srgbClr val="000000"/>
                </a:solidFill>
                <a:effectLst/>
                <a:latin typeface="Josefin Sans" pitchFamily="2" charset="0"/>
                <a:ea typeface="Calibri" panose="020F0502020204030204" pitchFamily="34" charset="0"/>
                <a:cs typeface="Times New Roman" panose="02020603050405020304" pitchFamily="18" charset="0"/>
              </a:rPr>
              <a:t>Προϋπολογισμοί που μπορούν να προσαρμοστούν στον προγραμματισμό αλλαγής</a:t>
            </a:r>
            <a:endParaRPr lang="en-GB" sz="4800" dirty="0">
              <a:effectLst/>
              <a:latin typeface="Josefin Sans" pitchFamily="2" charset="0"/>
              <a:ea typeface="Calibri" panose="020F0502020204030204" pitchFamily="34" charset="0"/>
              <a:cs typeface="Times New Roman" panose="02020603050405020304" pitchFamily="18" charset="0"/>
            </a:endParaRPr>
          </a:p>
          <a:p>
            <a:endParaRPr lang="en-US" dirty="0"/>
          </a:p>
        </p:txBody>
      </p:sp>
      <p:sp>
        <p:nvSpPr>
          <p:cNvPr id="68" name="Text Placeholder 67">
            <a:extLst>
              <a:ext uri="{FF2B5EF4-FFF2-40B4-BE49-F238E27FC236}">
                <a16:creationId xmlns:a16="http://schemas.microsoft.com/office/drawing/2014/main" id="{0CDEA0AA-389A-0546-AEBE-7D06156E551A}"/>
              </a:ext>
            </a:extLst>
          </p:cNvPr>
          <p:cNvSpPr>
            <a:spLocks noGrp="1"/>
          </p:cNvSpPr>
          <p:nvPr>
            <p:ph type="body" sz="quarter" idx="35"/>
          </p:nvPr>
        </p:nvSpPr>
        <p:spPr>
          <a:xfrm>
            <a:off x="8224911" y="4789643"/>
            <a:ext cx="3405520" cy="528558"/>
          </a:xfrm>
        </p:spPr>
        <p:txBody>
          <a:bodyPr/>
          <a:lstStyle/>
          <a:p>
            <a:pPr algn="ctr"/>
            <a:r>
              <a:rPr lang="el" sz="2800" dirty="0">
                <a:effectLst>
                  <a:outerShdw blurRad="38100" dist="38100" dir="2700000" algn="tl">
                    <a:srgbClr val="000000">
                      <a:alpha val="43137"/>
                    </a:srgbClr>
                  </a:outerShdw>
                </a:effectLst>
                <a:latin typeface="Josefin Sans" pitchFamily="2" charset="0"/>
              </a:rPr>
              <a:t>δημιουργικό</a:t>
            </a:r>
            <a:r>
              <a:rPr lang="el-GR" sz="2800" dirty="0" err="1">
                <a:effectLst>
                  <a:outerShdw blurRad="38100" dist="38100" dir="2700000" algn="tl">
                    <a:srgbClr val="000000">
                      <a:alpha val="43137"/>
                    </a:srgbClr>
                  </a:outerShdw>
                </a:effectLst>
                <a:latin typeface="Josefin Sans" pitchFamily="2" charset="0"/>
              </a:rPr>
              <a:t>τητα</a:t>
            </a:r>
            <a:endParaRPr lang="el" sz="2800" dirty="0">
              <a:effectLst>
                <a:outerShdw blurRad="38100" dist="38100" dir="2700000" algn="tl">
                  <a:srgbClr val="000000">
                    <a:alpha val="43137"/>
                  </a:srgbClr>
                </a:outerShdw>
              </a:effectLst>
              <a:latin typeface="Josefin Sans" pitchFamily="2" charset="0"/>
            </a:endParaRPr>
          </a:p>
        </p:txBody>
      </p:sp>
      <p:sp>
        <p:nvSpPr>
          <p:cNvPr id="69" name="Text Placeholder 68">
            <a:extLst>
              <a:ext uri="{FF2B5EF4-FFF2-40B4-BE49-F238E27FC236}">
                <a16:creationId xmlns:a16="http://schemas.microsoft.com/office/drawing/2014/main" id="{865439FD-5E63-BF45-9736-25E19493588D}"/>
              </a:ext>
            </a:extLst>
          </p:cNvPr>
          <p:cNvSpPr>
            <a:spLocks noGrp="1"/>
          </p:cNvSpPr>
          <p:nvPr>
            <p:ph type="body" sz="quarter" idx="36"/>
          </p:nvPr>
        </p:nvSpPr>
        <p:spPr>
          <a:xfrm>
            <a:off x="8252326" y="5210189"/>
            <a:ext cx="3726314" cy="908980"/>
          </a:xfrm>
        </p:spPr>
        <p:txBody>
          <a:bodyPr>
            <a:noAutofit/>
          </a:bodyPr>
          <a:lstStyle/>
          <a:p>
            <a:pPr lvl="0" algn="ctr">
              <a:lnSpc>
                <a:spcPct val="170000"/>
              </a:lnSpc>
            </a:pPr>
            <a:r>
              <a:rPr lang="el" sz="1200" dirty="0">
                <a:solidFill>
                  <a:srgbClr val="000000"/>
                </a:solidFill>
                <a:effectLst/>
                <a:latin typeface="Josefin Sans" pitchFamily="2" charset="0"/>
                <a:ea typeface="Calibri" panose="020F0502020204030204" pitchFamily="34" charset="0"/>
                <a:cs typeface="Times New Roman" panose="02020603050405020304" pitchFamily="18" charset="0"/>
              </a:rPr>
              <a:t>Ψηφιακές λύσεις για τη στήριξη της προσβασιμότητας των αρχείων ασθενών, οι οποίες έχουν επίγνωση της διαφάνειας και της ασφάλειας</a:t>
            </a:r>
            <a:endParaRPr lang="en-GB" sz="1200" dirty="0">
              <a:latin typeface="Josefin Sans" pitchFamily="2" charset="0"/>
              <a:ea typeface="Calibri" panose="020F0502020204030204" pitchFamily="34" charset="0"/>
              <a:cs typeface="Times New Roman" panose="02020603050405020304" pitchFamily="18" charset="0"/>
            </a:endParaRPr>
          </a:p>
          <a:p>
            <a:pPr lvl="0" algn="ctr">
              <a:lnSpc>
                <a:spcPct val="170000"/>
              </a:lnSpc>
            </a:pPr>
            <a:r>
              <a:rPr lang="el" sz="1200" dirty="0">
                <a:solidFill>
                  <a:srgbClr val="000000"/>
                </a:solidFill>
                <a:effectLst/>
                <a:latin typeface="Josefin Sans" pitchFamily="2" charset="0"/>
                <a:ea typeface="Calibri" panose="020F0502020204030204" pitchFamily="34" charset="0"/>
                <a:cs typeface="Times New Roman" panose="02020603050405020304" pitchFamily="18" charset="0"/>
              </a:rPr>
              <a:t>Μέτρηση επιπτώσεων και λογοδοσία</a:t>
            </a:r>
            <a:endParaRPr lang="en-GB" sz="1200" dirty="0">
              <a:effectLst/>
              <a:latin typeface="Josefin Sans" pitchFamily="2" charset="0"/>
              <a:ea typeface="Calibri" panose="020F0502020204030204" pitchFamily="34" charset="0"/>
              <a:cs typeface="Times New Roman" panose="02020603050405020304" pitchFamily="18" charset="0"/>
            </a:endParaRPr>
          </a:p>
          <a:p>
            <a:endParaRPr lang="en-US" sz="400" dirty="0"/>
          </a:p>
          <a:p>
            <a:endParaRPr lang="en-US" sz="400" dirty="0"/>
          </a:p>
        </p:txBody>
      </p:sp>
    </p:spTree>
    <p:extLst>
      <p:ext uri="{BB962C8B-B14F-4D97-AF65-F5344CB8AC3E}">
        <p14:creationId xmlns:p14="http://schemas.microsoft.com/office/powerpoint/2010/main" val="1571956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08609" y="1411392"/>
            <a:ext cx="11134837" cy="5275158"/>
          </a:xfrm>
        </p:spPr>
        <p:txBody>
          <a:bodyPr numCol="2">
            <a:normAutofit fontScale="92500" lnSpcReduction="10000"/>
          </a:bodyPr>
          <a:lstStyle/>
          <a:p>
            <a:pPr>
              <a:lnSpc>
                <a:spcPct val="150000"/>
              </a:lnSpc>
              <a:spcAft>
                <a:spcPts val="800"/>
              </a:spcAft>
            </a:pPr>
            <a:r>
              <a:rPr lang="el" sz="1600" dirty="0">
                <a:effectLst/>
                <a:latin typeface="Josefin Sans" pitchFamily="2" charset="0"/>
                <a:ea typeface="Calibri" panose="020F0502020204030204" pitchFamily="34" charset="0"/>
              </a:rPr>
              <a:t>Ας γιορτάσουμε τη μέχρι τώρα πορεία σας σε αυτό το μάθημα, αναπτύσσοντας </a:t>
            </a:r>
            <a:r>
              <a:rPr lang="el" sz="1600" dirty="0">
                <a:latin typeface="Josefin Sans" pitchFamily="2" charset="0"/>
                <a:ea typeface="Calibri" panose="020F0502020204030204" pitchFamily="34" charset="0"/>
              </a:rPr>
              <a:t>έναν χάρτη περιουσιακών στοιχείων που βασίζεται στην κοινότητα.</a:t>
            </a:r>
            <a:endParaRPr lang="en-GB" sz="1600" dirty="0">
              <a:effectLst/>
              <a:latin typeface="Josefin Sans" pitchFamily="2" charset="0"/>
              <a:ea typeface="Calibri" panose="020F0502020204030204" pitchFamily="34" charset="0"/>
            </a:endParaRPr>
          </a:p>
          <a:p>
            <a:pPr>
              <a:lnSpc>
                <a:spcPct val="150000"/>
              </a:lnSpc>
              <a:spcAft>
                <a:spcPts val="800"/>
              </a:spcAft>
            </a:pPr>
            <a:r>
              <a:rPr lang="el" sz="1600" dirty="0">
                <a:effectLst/>
                <a:latin typeface="Josefin Sans" pitchFamily="2" charset="0"/>
                <a:ea typeface="Calibri" panose="020F0502020204030204" pitchFamily="34" charset="0"/>
                <a:cs typeface="Calibri" panose="020F0502020204030204" pitchFamily="34" charset="0"/>
              </a:rPr>
              <a:t>Λοιπόν, τώρα είναι η δική σας ευκαιρία…</a:t>
            </a:r>
          </a:p>
          <a:p>
            <a:pPr>
              <a:lnSpc>
                <a:spcPct val="150000"/>
              </a:lnSpc>
              <a:spcAft>
                <a:spcPts val="800"/>
              </a:spcAft>
            </a:pPr>
            <a:r>
              <a:rPr lang="en-US" sz="1600" dirty="0">
                <a:latin typeface="Josefin Sans" pitchFamily="2" charset="0"/>
                <a:ea typeface="Calibri" panose="020F0502020204030204" pitchFamily="34" charset="0"/>
                <a:cs typeface="Calibri" panose="020F0502020204030204" pitchFamily="34" charset="0"/>
              </a:rPr>
              <a:t>To </a:t>
            </a:r>
            <a:r>
              <a:rPr lang="el" sz="1600" dirty="0">
                <a:latin typeface="Josefin Sans" pitchFamily="2" charset="0"/>
                <a:ea typeface="Calibri" panose="020F0502020204030204" pitchFamily="34" charset="0"/>
                <a:cs typeface="Calibri" panose="020F0502020204030204" pitchFamily="34" charset="0"/>
              </a:rPr>
              <a:t>ACTIVATE </a:t>
            </a:r>
            <a:r>
              <a:rPr lang="el" sz="1600" dirty="0">
                <a:effectLst/>
                <a:latin typeface="Josefin Sans" pitchFamily="2" charset="0"/>
                <a:ea typeface="Calibri" panose="020F0502020204030204" pitchFamily="34" charset="0"/>
                <a:cs typeface="Calibri" panose="020F0502020204030204" pitchFamily="34" charset="0"/>
              </a:rPr>
              <a:t>θα ήθελε να επινοήσετε έναν χάρτη περιουσιακών στοιχείων βάσει κοινότητας για έναν από τους χρήστες της υπηρεσίας σας ή τον οργανισμό σας, υπάρχουν πολλά παραδείγματα προς εξερεύνηση στον παρακάτω σύνδεσμο ιστότοπου για να σας βοηθήσουν σε αυτό έργο.</a:t>
            </a:r>
          </a:p>
          <a:p>
            <a:pPr>
              <a:lnSpc>
                <a:spcPct val="150000"/>
              </a:lnSpc>
              <a:spcAft>
                <a:spcPts val="800"/>
              </a:spcAft>
            </a:pPr>
            <a:r>
              <a:rPr lang="el" sz="1600" dirty="0">
                <a:effectLst/>
                <a:latin typeface="Calibri" panose="020F0502020204030204" pitchFamily="34" charset="0"/>
                <a:ea typeface="Calibri" panose="020F0502020204030204" pitchFamily="34" charset="0"/>
                <a:cs typeface="Times New Roman" panose="02020603050405020304" pitchFamily="18" charset="0"/>
                <a:hlinkClick r:id="rId2"/>
              </a:rPr>
              <a:t>https://elevateni.org/resources/asset-mapping/</a:t>
            </a:r>
            <a:r>
              <a:rPr lang="el"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800"/>
              </a:spcAft>
            </a:pPr>
            <a:endParaRPr lang="en-GB" sz="16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6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r>
              <a:rPr lang="el" sz="1600" dirty="0">
                <a:effectLst/>
                <a:latin typeface="Josefin Sans" pitchFamily="2" charset="0"/>
                <a:ea typeface="Calibri" panose="020F0502020204030204" pitchFamily="34" charset="0"/>
                <a:cs typeface="Calibri" panose="020F0502020204030204" pitchFamily="34" charset="0"/>
              </a:rPr>
              <a:t>Ένας από τους συνεργάτες ACTIVATE, ο οργανισμός NLDCHP παρουσιάζει επίσης τον </a:t>
            </a:r>
            <a:r>
              <a:rPr lang="el" sz="1600" dirty="0">
                <a:latin typeface="Josefin Sans" pitchFamily="2" charset="0"/>
                <a:ea typeface="Calibri" panose="020F0502020204030204" pitchFamily="34" charset="0"/>
                <a:cs typeface="Calibri" panose="020F0502020204030204" pitchFamily="34" charset="0"/>
              </a:rPr>
              <a:t>χάρτη περιουσιακών στοιχείων που βασίζεται στην κοινότητα.</a:t>
            </a:r>
          </a:p>
          <a:p>
            <a:pPr>
              <a:lnSpc>
                <a:spcPct val="15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600" dirty="0">
              <a:latin typeface="Josefin Sans" pitchFamily="2"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892105" y="211763"/>
            <a:ext cx="9523066" cy="716606"/>
          </a:xfrm>
        </p:spPr>
        <p:txBody>
          <a:bodyPr/>
          <a:lstStyle/>
          <a:p>
            <a:pPr algn="ctr"/>
            <a:r>
              <a:rPr lang="el" sz="3600" dirty="0">
                <a:solidFill>
                  <a:srgbClr val="FFD243"/>
                </a:solidFill>
                <a:latin typeface="Josefin Sans" pitchFamily="2" charset="0"/>
                <a:ea typeface="Calibri" panose="020F0502020204030204" pitchFamily="34" charset="0"/>
                <a:cs typeface="Amatic SC" panose="00000500000000000000" pitchFamily="2" charset="-79"/>
              </a:rPr>
              <a:t> </a:t>
            </a:r>
            <a:r>
              <a:rPr lang="el" sz="3600" dirty="0">
                <a:solidFill>
                  <a:srgbClr val="FFD243"/>
                </a:solidFill>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Ας γιορτάσουμε</a:t>
            </a:r>
            <a:r>
              <a:rPr lang="en-US" sz="3600" dirty="0">
                <a:solidFill>
                  <a:srgbClr val="FFD243"/>
                </a:solidFill>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rPr>
              <a:t>!</a:t>
            </a:r>
            <a:endParaRPr lang="en-US" sz="1400" dirty="0">
              <a:latin typeface="Josefin Sans" pitchFamily="2" charset="0"/>
              <a:cs typeface="Amatic SC" panose="00000500000000000000" pitchFamily="2" charset="-79"/>
            </a:endParaRPr>
          </a:p>
        </p:txBody>
      </p:sp>
      <p:pic>
        <p:nvPicPr>
          <p:cNvPr id="5" name="Picture 4">
            <a:extLst>
              <a:ext uri="{FF2B5EF4-FFF2-40B4-BE49-F238E27FC236}">
                <a16:creationId xmlns:a16="http://schemas.microsoft.com/office/drawing/2014/main" id="{606F683F-64BD-F6A3-6F18-DC2B2E842E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6160" y="1660832"/>
            <a:ext cx="2388870" cy="2354580"/>
          </a:xfrm>
          <a:prstGeom prst="rect">
            <a:avLst/>
          </a:prstGeom>
          <a:noFill/>
          <a:ln>
            <a:noFill/>
          </a:ln>
        </p:spPr>
      </p:pic>
      <p:pic>
        <p:nvPicPr>
          <p:cNvPr id="6" name="Picture 5">
            <a:extLst>
              <a:ext uri="{FF2B5EF4-FFF2-40B4-BE49-F238E27FC236}">
                <a16:creationId xmlns:a16="http://schemas.microsoft.com/office/drawing/2014/main" id="{4537E665-D96E-41CB-346F-AD91EBFFE1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3127" y="1989857"/>
            <a:ext cx="2388870" cy="2025555"/>
          </a:xfrm>
          <a:prstGeom prst="rect">
            <a:avLst/>
          </a:prstGeom>
          <a:noFill/>
          <a:ln>
            <a:noFill/>
          </a:ln>
        </p:spPr>
      </p:pic>
    </p:spTree>
    <p:extLst>
      <p:ext uri="{BB962C8B-B14F-4D97-AF65-F5344CB8AC3E}">
        <p14:creationId xmlns:p14="http://schemas.microsoft.com/office/powerpoint/2010/main" val="2758924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47130"/>
            <a:ext cx="10512420" cy="1101561"/>
          </a:xfrm>
        </p:spPr>
        <p:txBody>
          <a:bodyPr/>
          <a:lstStyle/>
          <a:p>
            <a:pPr eaLnBrk="0" fontAlgn="base" hangingPunct="0">
              <a:lnSpc>
                <a:spcPct val="150000"/>
              </a:lnSpc>
              <a:spcAft>
                <a:spcPts val="800"/>
              </a:spcAft>
            </a:pPr>
            <a:r>
              <a:rPr lang="el" sz="4400" b="0" dirty="0">
                <a:effectLst>
                  <a:outerShdw blurRad="38100" dist="38100" dir="2700000" algn="tl">
                    <a:srgbClr val="000000">
                      <a:alpha val="43137"/>
                    </a:srgbClr>
                  </a:outerShdw>
                </a:effectLst>
                <a:latin typeface="Josefin Sans" pitchFamily="2" charset="0"/>
                <a:ea typeface="Times New Roman" panose="02020603050405020304" pitchFamily="18" charset="0"/>
                <a:cs typeface="Amatic SC" panose="00000500000000000000" pitchFamily="2" charset="-79"/>
              </a:rPr>
              <a:t>Αντιστοίχιση περιουσιακών στοιχείων βάσει κοινότητας</a:t>
            </a:r>
            <a:r>
              <a:rPr lang="el" sz="4400" b="0" dirty="0">
                <a:ln>
                  <a:noFill/>
                </a:ln>
                <a:effectLst>
                  <a:outerShdw blurRad="38100" dist="38100" dir="2700000" algn="tl">
                    <a:srgbClr val="000000">
                      <a:alpha val="43137"/>
                    </a:srgbClr>
                  </a:outerShdw>
                </a:effectLst>
                <a:latin typeface="Josefin Sans" pitchFamily="2" charset="0"/>
                <a:ea typeface="Times New Roman" panose="02020603050405020304" pitchFamily="18" charset="0"/>
                <a:cs typeface="Amatic SC" panose="00000500000000000000" pitchFamily="2" charset="-79"/>
              </a:rPr>
              <a:t>        </a:t>
            </a:r>
            <a:r>
              <a:rPr lang="el" sz="1800" b="0" dirty="0">
                <a:ln>
                  <a:noFill/>
                </a:ln>
                <a:effectLst>
                  <a:outerShdw blurRad="38100" dist="38100" dir="2700000" algn="tl">
                    <a:srgbClr val="000000">
                      <a:alpha val="43137"/>
                    </a:srgbClr>
                  </a:outerShdw>
                </a:effectLst>
                <a:latin typeface="Josefin Sans" pitchFamily="2" charset="0"/>
                <a:ea typeface="Times New Roman" panose="02020603050405020304" pitchFamily="18" charset="0"/>
                <a:cs typeface="Amatic SC" panose="00000500000000000000" pitchFamily="2" charset="-79"/>
              </a:rPr>
              <a:t>[ </a:t>
            </a:r>
            <a:r>
              <a:rPr lang="el" sz="1800" b="0" dirty="0" err="1">
                <a:ln>
                  <a:noFill/>
                </a:ln>
                <a:effectLst>
                  <a:outerShdw blurRad="38100" dist="38100" dir="2700000" algn="tl">
                    <a:srgbClr val="000000">
                      <a:alpha val="43137"/>
                    </a:srgbClr>
                  </a:outerShdw>
                </a:effectLst>
                <a:latin typeface="Josefin Sans" pitchFamily="2" charset="0"/>
                <a:ea typeface="Times New Roman" panose="02020603050405020304" pitchFamily="18" charset="0"/>
                <a:cs typeface="Amatic SC" panose="00000500000000000000" pitchFamily="2" charset="-79"/>
              </a:rPr>
              <a:t>klo </a:t>
            </a:r>
            <a:r>
              <a:rPr lang="el" sz="1800" b="0" dirty="0">
                <a:ln>
                  <a:noFill/>
                </a:ln>
                <a:effectLst>
                  <a:outerShdw blurRad="38100" dist="38100" dir="2700000" algn="tl">
                    <a:srgbClr val="000000">
                      <a:alpha val="43137"/>
                    </a:srgbClr>
                  </a:outerShdw>
                </a:effectLst>
                <a:latin typeface="Josefin Sans" pitchFamily="2" charset="0"/>
                <a:ea typeface="Times New Roman" panose="02020603050405020304" pitchFamily="18" charset="0"/>
                <a:cs typeface="Amatic SC" panose="00000500000000000000" pitchFamily="2" charset="-79"/>
              </a:rPr>
              <a:t>6]</a:t>
            </a:r>
            <a:endParaRPr lang="en-GB" sz="2800" b="0" dirty="0">
              <a:effectLst>
                <a:outerShdw blurRad="38100" dist="38100" dir="2700000" algn="tl">
                  <a:srgbClr val="000000">
                    <a:alpha val="43137"/>
                  </a:srgbClr>
                </a:outerShdw>
              </a:effectLst>
              <a:latin typeface="Josefin Sans" pitchFamily="2" charset="0"/>
              <a:ea typeface="Calibri" panose="020F0502020204030204" pitchFamily="34" charset="0"/>
              <a:cs typeface="Amatic SC" panose="00000500000000000000" pitchFamily="2" charset="-79"/>
            </a:endParaRPr>
          </a:p>
          <a:p>
            <a:pPr>
              <a:lnSpc>
                <a:spcPct val="150000"/>
              </a:lnSpc>
              <a:spcAft>
                <a:spcPts val="800"/>
              </a:spcAft>
            </a:pPr>
            <a:r>
              <a:rPr lang="el" sz="1400" dirty="0">
                <a:effectLst/>
                <a:latin typeface="Josefin Sans" pitchFamily="2" charset="0"/>
                <a:ea typeface="Times New Roman" panose="02020603050405020304" pitchFamily="18" charset="0"/>
                <a:cs typeface="Calibri" panose="020F0502020204030204" pitchFamily="34" charset="0"/>
              </a:rPr>
              <a:t> </a:t>
            </a:r>
            <a:endParaRPr lang="en-GB" sz="1400" dirty="0">
              <a:effectLst/>
              <a:latin typeface="Josefin Sans" pitchFamily="2" charset="0"/>
              <a:ea typeface="Calibri" panose="020F0502020204030204" pitchFamily="34" charset="0"/>
              <a:cs typeface="Times New Roman" panose="02020603050405020304" pitchFamily="18" charset="0"/>
            </a:endParaRPr>
          </a:p>
          <a:p>
            <a:r>
              <a:rPr lang="el" sz="4400" dirty="0">
                <a:latin typeface="Josefin Sans" pitchFamily="2" charset="0"/>
              </a:rPr>
              <a:t>                      </a:t>
            </a:r>
            <a:endParaRPr lang="en-US" sz="1800" dirty="0">
              <a:latin typeface="Josefin Sans" pitchFamily="2" charset="0"/>
            </a:endParaRP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648691"/>
            <a:ext cx="10695744" cy="4901047"/>
          </a:xfrm>
        </p:spPr>
        <p:txBody>
          <a:bodyPr numCol="2">
            <a:normAutofit/>
          </a:bodyPr>
          <a:lstStyle/>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p:txBody>
      </p:sp>
      <p:pic>
        <p:nvPicPr>
          <p:cNvPr id="3" name="Picture 2" descr="Diagram&#10;&#10;Description automatically generated">
            <a:extLst>
              <a:ext uri="{FF2B5EF4-FFF2-40B4-BE49-F238E27FC236}">
                <a16:creationId xmlns:a16="http://schemas.microsoft.com/office/drawing/2014/main" id="{6DCC22AF-CE6E-4879-9856-1F1EC27CC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61" y="1648691"/>
            <a:ext cx="10695744" cy="4527790"/>
          </a:xfrm>
          <a:prstGeom prst="rect">
            <a:avLst/>
          </a:prstGeom>
        </p:spPr>
      </p:pic>
    </p:spTree>
    <p:extLst>
      <p:ext uri="{BB962C8B-B14F-4D97-AF65-F5344CB8AC3E}">
        <p14:creationId xmlns:p14="http://schemas.microsoft.com/office/powerpoint/2010/main" val="301057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241947"/>
            <a:ext cx="11134268" cy="5037908"/>
          </a:xfrm>
        </p:spPr>
        <p:txBody>
          <a:bodyPr numCol="3">
            <a:normAutofit fontScale="40000" lnSpcReduction="20000"/>
          </a:bodyPr>
          <a:lstStyle/>
          <a:p>
            <a:pPr>
              <a:lnSpc>
                <a:spcPct val="150000"/>
              </a:lnSpc>
              <a:spcAft>
                <a:spcPts val="800"/>
              </a:spcAft>
            </a:pPr>
            <a:r>
              <a:rPr lang="el" sz="2900" b="1" dirty="0">
                <a:solidFill>
                  <a:srgbClr val="000000"/>
                </a:solidFill>
                <a:effectLst/>
                <a:latin typeface="Josefin Sans" pitchFamily="2" charset="0"/>
                <a:ea typeface="Calibri" panose="020F0502020204030204" pitchFamily="34" charset="0"/>
                <a:cs typeface="Times New Roman" panose="02020603050405020304" pitchFamily="18" charset="0"/>
              </a:rPr>
              <a:t>Πολυεπιστημονική ομαδική εργασία</a:t>
            </a:r>
            <a:endParaRPr lang="en-GB" sz="2900" b="1"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l" sz="2700" dirty="0">
                <a:solidFill>
                  <a:srgbClr val="000000"/>
                </a:solidFill>
                <a:effectLst/>
                <a:latin typeface="Josefin Sans" pitchFamily="2" charset="0"/>
                <a:ea typeface="Calibri" panose="020F0502020204030204" pitchFamily="34" charset="0"/>
                <a:cs typeface="Calibri" panose="020F0502020204030204" pitchFamily="34" charset="0"/>
              </a:rPr>
              <a:t>Για να ευδοκιμήσουν οι συμπαραγωγικές διαδικασίες, οι ασθενείς πρέπει να θεωρούνται λιγότερο ως καταναλωτές και περισσότερο ως συνεργάτες που συμβάλλουν στη φροντίδα τους. Οι επαγγελματίες υγείας θα πρέπει να αναγνωρίζονται για αυτό που είναι: πάροχοι υπηρεσιών που μπορούν να διαμορφωθούν και να βελτιωθούν με συνεχή ανατροφοδότηση από τους ενδιαφερόμενους φορείς που μπορούν τελικά να οδηγήσουν σε βέλτιστα αποτελέσματα.</a:t>
            </a:r>
          </a:p>
          <a:p>
            <a:pPr>
              <a:lnSpc>
                <a:spcPct val="170000"/>
              </a:lnSpc>
              <a:spcAft>
                <a:spcPts val="800"/>
              </a:spcAft>
            </a:pPr>
            <a:r>
              <a:rPr lang="el" sz="2700" dirty="0">
                <a:solidFill>
                  <a:srgbClr val="000000"/>
                </a:solidFill>
                <a:effectLst/>
                <a:latin typeface="Josefin Sans" pitchFamily="2" charset="0"/>
                <a:ea typeface="Calibri" panose="020F0502020204030204" pitchFamily="34" charset="0"/>
                <a:cs typeface="Calibri" panose="020F0502020204030204" pitchFamily="34" charset="0"/>
              </a:rPr>
              <a:t>Δημιουργώντας νέες ευκαιρίες για κλινικούς ιατρούς και ασθενείς να συνεργαστούν και παρέχοντας κίνητρα για κλινικούς ιατρούς, ασθενείς, συστήματα και πληρωτές, η ουσιαστική συνεργασία στον επανασχεδιασμό του συστήματος μπορεί να οδηγήσει σε βελτιωμένα αποτελέσματα υγείας για να προχωρήσουμε με έναν πραγματικά ασθενοκεντρικό τρόπο.</a:t>
            </a:r>
            <a:endParaRPr lang="en-GB" sz="2700" dirty="0">
              <a:solidFill>
                <a:srgbClr val="141414"/>
              </a:solidFill>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2700" dirty="0">
              <a:solidFill>
                <a:srgbClr val="141414"/>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l" sz="2700" dirty="0">
                <a:solidFill>
                  <a:srgbClr val="141414"/>
                </a:solidFill>
                <a:effectLst/>
                <a:latin typeface="Josefin Sans" pitchFamily="2" charset="0"/>
                <a:ea typeface="Calibri" panose="020F0502020204030204" pitchFamily="34" charset="0"/>
                <a:cs typeface="Calibri" panose="020F0502020204030204" pitchFamily="34" charset="0"/>
              </a:rPr>
              <a:t>Αυτή η διαδικασία ενσωμάτωσης συστημάτων φροντίδας βρίσκεται στην πρώτη γραμμή μιας παγκόσμιας τάσης από την αλλαγή του </a:t>
            </a:r>
            <a:r>
              <a:rPr lang="el" sz="2700" baseline="30000" dirty="0">
                <a:solidFill>
                  <a:srgbClr val="141414"/>
                </a:solidFill>
                <a:effectLst/>
                <a:latin typeface="Josefin Sans" pitchFamily="2" charset="0"/>
                <a:ea typeface="Calibri" panose="020F0502020204030204" pitchFamily="34" charset="0"/>
                <a:cs typeface="Calibri" panose="020F0502020204030204" pitchFamily="34" charset="0"/>
              </a:rPr>
              <a:t>21ου </a:t>
            </a:r>
            <a:r>
              <a:rPr lang="el" sz="2700" dirty="0">
                <a:solidFill>
                  <a:srgbClr val="141414"/>
                </a:solidFill>
                <a:effectLst/>
                <a:latin typeface="Josefin Sans" pitchFamily="2" charset="0"/>
                <a:ea typeface="Calibri" panose="020F0502020204030204" pitchFamily="34" charset="0"/>
                <a:cs typeface="Calibri" panose="020F0502020204030204" pitchFamily="34" charset="0"/>
              </a:rPr>
              <a:t>αιώνα. Η έρευνα έδειξε </a:t>
            </a:r>
            <a:r>
              <a:rPr lang="el" sz="2700" dirty="0">
                <a:solidFill>
                  <a:srgbClr val="000000"/>
                </a:solidFill>
                <a:effectLst/>
                <a:latin typeface="Josefin Sans" pitchFamily="2" charset="0"/>
                <a:ea typeface="Calibri" panose="020F0502020204030204" pitchFamily="34" charset="0"/>
                <a:cs typeface="Times New Roman" panose="02020603050405020304" pitchFamily="18" charset="0"/>
              </a:rPr>
              <a:t>ότι παρά τις παγκόσμιες διαφορές στο ποσοστό θνησιμότητας των πληθυσμών, τα συστήματα υγείας αντιμετώπιζαν και συνεχίζουν να αντιμετωπίζουν περίπου τα ίδια προβλήματα. Αυτά περιλαμβάνουν παράγοντες όπως η αύξηση της γήρανσης του πληθυσμού και χαρακτηρίζονται από εκφυλιστικά ή χρόνια προβλήματα, τα οποία με τη σειρά τους απαιτούν διαφορετικό τύπο παροχής υγειονομικής περίθαλψης.</a:t>
            </a:r>
          </a:p>
          <a:p>
            <a:pPr>
              <a:lnSpc>
                <a:spcPct val="170000"/>
              </a:lnSpc>
              <a:spcAft>
                <a:spcPts val="800"/>
              </a:spcAft>
            </a:pPr>
            <a:r>
              <a:rPr lang="el" sz="2700" dirty="0">
                <a:solidFill>
                  <a:srgbClr val="000000"/>
                </a:solidFill>
                <a:latin typeface="Josefin Sans" pitchFamily="2" charset="0"/>
                <a:ea typeface="Calibri" panose="020F0502020204030204" pitchFamily="34" charset="0"/>
                <a:cs typeface="Times New Roman" panose="02020603050405020304" pitchFamily="18" charset="0"/>
              </a:rPr>
              <a:t>προχωρήσει </a:t>
            </a:r>
            <a:r>
              <a:rPr lang="el" sz="2700" dirty="0">
                <a:solidFill>
                  <a:srgbClr val="000000"/>
                </a:solidFill>
                <a:effectLst/>
                <a:latin typeface="Josefin Sans" pitchFamily="2" charset="0"/>
                <a:ea typeface="Calibri" panose="020F0502020204030204" pitchFamily="34" charset="0"/>
                <a:cs typeface="Times New Roman" panose="02020603050405020304" pitchFamily="18" charset="0"/>
              </a:rPr>
              <a:t>η μεταφορά του στην υγειονομική περίθαλψη απαιτεί διεπιστημονική ομαδική εργασία για να οδηγήσει το μοντέλο. </a:t>
            </a:r>
            <a:r>
              <a:rPr lang="el" sz="2700" dirty="0">
                <a:solidFill>
                  <a:srgbClr val="000000"/>
                </a:solidFill>
                <a:latin typeface="Josefin Sans" pitchFamily="2" charset="0"/>
                <a:ea typeface="Calibri" panose="020F0502020204030204" pitchFamily="34" charset="0"/>
                <a:cs typeface="Times New Roman" panose="02020603050405020304" pitchFamily="18" charset="0"/>
              </a:rPr>
              <a:t>Τα </a:t>
            </a:r>
            <a:r>
              <a:rPr lang="el" sz="2700" dirty="0">
                <a:solidFill>
                  <a:srgbClr val="000000"/>
                </a:solidFill>
                <a:effectLst/>
                <a:latin typeface="Josefin Sans" pitchFamily="2" charset="0"/>
                <a:ea typeface="Calibri" panose="020F0502020204030204" pitchFamily="34" charset="0"/>
                <a:cs typeface="Times New Roman" panose="02020603050405020304" pitchFamily="18" charset="0"/>
              </a:rPr>
              <a:t>νοσοκομεία έχουν αλλάξει με την πάροδο του χρόνου</a:t>
            </a:r>
          </a:p>
          <a:p>
            <a:pPr>
              <a:lnSpc>
                <a:spcPct val="170000"/>
              </a:lnSpc>
              <a:spcAft>
                <a:spcPts val="800"/>
              </a:spcAft>
            </a:pPr>
            <a:endParaRPr lang="en-GB" sz="27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l" sz="2700" dirty="0">
                <a:solidFill>
                  <a:srgbClr val="000000"/>
                </a:solidFill>
                <a:effectLst/>
                <a:latin typeface="Josefin Sans" pitchFamily="2" charset="0"/>
                <a:ea typeface="Calibri" panose="020F0502020204030204" pitchFamily="34" charset="0"/>
                <a:cs typeface="Times New Roman" panose="02020603050405020304" pitchFamily="18" charset="0"/>
              </a:rPr>
              <a:t>σε εγκαταστάσεις οξείας περίθαλψης και κέντρα περιπατητικής χειρουργικής, </a:t>
            </a:r>
            <a:r>
              <a:rPr lang="el" sz="2700" dirty="0">
                <a:solidFill>
                  <a:srgbClr val="000000"/>
                </a:solidFill>
                <a:latin typeface="Josefin Sans" pitchFamily="2" charset="0"/>
                <a:ea typeface="Calibri" panose="020F0502020204030204" pitchFamily="34" charset="0"/>
                <a:cs typeface="Times New Roman" panose="02020603050405020304" pitchFamily="18" charset="0"/>
              </a:rPr>
              <a:t>ενσωματώνοντας μια </a:t>
            </a:r>
            <a:r>
              <a:rPr lang="el" sz="2700" dirty="0">
                <a:solidFill>
                  <a:srgbClr val="000000"/>
                </a:solidFill>
                <a:effectLst/>
                <a:latin typeface="Josefin Sans" pitchFamily="2" charset="0"/>
                <a:ea typeface="Calibri" panose="020F0502020204030204" pitchFamily="34" charset="0"/>
                <a:cs typeface="Times New Roman" panose="02020603050405020304" pitchFamily="18" charset="0"/>
              </a:rPr>
              <a:t>σειρά από επιλογές φροντίδας βραχείας διαμονής λόγω των ολοένα και πιο εξειδικευμένων επαγγελματιών υγείας. Αυτή η αλλαγή είχε ως αποτέλεσμα αυξημένες απαιτήσεις για περισσότερη συνεργασία μεταξύ νοσοκομειακών και κοινοτικών υπηρεσιών.</a:t>
            </a:r>
          </a:p>
          <a:p>
            <a:pPr>
              <a:lnSpc>
                <a:spcPct val="170000"/>
              </a:lnSpc>
              <a:spcAft>
                <a:spcPts val="800"/>
              </a:spcAft>
            </a:pPr>
            <a:r>
              <a:rPr lang="el" sz="2700" dirty="0">
                <a:solidFill>
                  <a:srgbClr val="000000"/>
                </a:solidFill>
                <a:effectLst/>
                <a:latin typeface="Josefin Sans" pitchFamily="2" charset="0"/>
                <a:ea typeface="Calibri" panose="020F0502020204030204" pitchFamily="34" charset="0"/>
                <a:cs typeface="Times New Roman" panose="02020603050405020304" pitchFamily="18" charset="0"/>
              </a:rPr>
              <a:t>Η θεμελιωδώς ολοκληρωμένη φροντίδα μπορεί να οριστεί ως μια έννοια που συνδυάζει εισροές, παροχή, διαχείριση και οργάνωση υπηρεσιών που σχετίζονται με τη διάγνωση, τη θεραπεία, τη φροντίδα </a:t>
            </a:r>
            <a:r>
              <a:rPr lang="el" sz="2700" dirty="0">
                <a:solidFill>
                  <a:srgbClr val="000000"/>
                </a:solidFill>
                <a:latin typeface="Josefin Sans" pitchFamily="2" charset="0"/>
                <a:ea typeface="Calibri" panose="020F0502020204030204" pitchFamily="34" charset="0"/>
                <a:cs typeface="Times New Roman" panose="02020603050405020304" pitchFamily="18" charset="0"/>
              </a:rPr>
              <a:t>, τη συνεχή φροντίδα και παρακολούθηση, </a:t>
            </a:r>
            <a:r>
              <a:rPr lang="el" sz="2700" dirty="0">
                <a:solidFill>
                  <a:srgbClr val="000000"/>
                </a:solidFill>
                <a:effectLst/>
                <a:latin typeface="Josefin Sans" pitchFamily="2" charset="0"/>
                <a:ea typeface="Calibri" panose="020F0502020204030204" pitchFamily="34" charset="0"/>
                <a:cs typeface="Times New Roman" panose="02020603050405020304" pitchFamily="18" charset="0"/>
              </a:rPr>
              <a:t>την αποκατάσταση και την προαγωγή της υγείας.</a:t>
            </a:r>
            <a:endParaRPr lang="en-GB" sz="2700"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l" sz="2700" dirty="0"/>
              <a:t>      </a:t>
            </a:r>
            <a:r>
              <a:rPr lang="el" sz="2500" dirty="0"/>
              <a:t>                             </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78146"/>
            <a:ext cx="10512420" cy="766560"/>
          </a:xfrm>
        </p:spPr>
        <p:txBody>
          <a:bodyPr/>
          <a:lstStyle/>
          <a:p>
            <a:r>
              <a:rPr lang="el" sz="4400" dirty="0">
                <a:latin typeface="Arial" panose="020B0604020202020204" pitchFamily="34" charset="0"/>
                <a:cs typeface="Arial" panose="020B0604020202020204" pitchFamily="34" charset="0"/>
              </a:rPr>
              <a:t>Εισαγωγή Μαθήματος</a:t>
            </a:r>
          </a:p>
        </p:txBody>
      </p:sp>
      <p:pic>
        <p:nvPicPr>
          <p:cNvPr id="5" name="Picture 4" descr="A picture containing text, vector graphics&#10;&#10;Description automatically generated">
            <a:extLst>
              <a:ext uri="{FF2B5EF4-FFF2-40B4-BE49-F238E27FC236}">
                <a16:creationId xmlns:a16="http://schemas.microsoft.com/office/drawing/2014/main" id="{67C93E32-F54A-173F-2DE5-8EB66F8B2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0937" y="5056908"/>
            <a:ext cx="3838782" cy="2233500"/>
          </a:xfrm>
          <a:prstGeom prst="rect">
            <a:avLst/>
          </a:prstGeom>
          <a:effectLst>
            <a:glow rad="127000">
              <a:srgbClr val="FFC000"/>
            </a:glow>
          </a:effectLst>
        </p:spPr>
      </p:pic>
    </p:spTree>
    <p:extLst>
      <p:ext uri="{BB962C8B-B14F-4D97-AF65-F5344CB8AC3E}">
        <p14:creationId xmlns:p14="http://schemas.microsoft.com/office/powerpoint/2010/main" val="41096135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0A8AAF9-F647-A728-FB22-922AF1FF5BE2}"/>
              </a:ext>
            </a:extLst>
          </p:cNvPr>
          <p:cNvSpPr>
            <a:spLocks noGrp="1"/>
          </p:cNvSpPr>
          <p:nvPr>
            <p:ph type="body" sz="quarter" idx="17"/>
          </p:nvPr>
        </p:nvSpPr>
        <p:spPr>
          <a:xfrm>
            <a:off x="468887" y="179991"/>
            <a:ext cx="8607848" cy="729873"/>
          </a:xfrm>
        </p:spPr>
        <p:txBody>
          <a:bodyPr/>
          <a:lstStyle/>
          <a:p>
            <a:r>
              <a:rPr lang="el" sz="4000" b="0" dirty="0">
                <a:effectLst>
                  <a:outerShdw blurRad="38100" dist="19050" dir="2700000" algn="tl">
                    <a:schemeClr val="dk1">
                      <a:alpha val="40000"/>
                    </a:schemeClr>
                  </a:outerShdw>
                </a:effectLst>
                <a:latin typeface="Josefin Sans" pitchFamily="2" charset="0"/>
                <a:ea typeface="Times New Roman" panose="02020603050405020304" pitchFamily="18" charset="0"/>
                <a:cs typeface="Amatic SC" panose="00000500000000000000" pitchFamily="2" charset="-79"/>
              </a:rPr>
              <a:t>Αντιστοίχιση περιουσιακών στοιχείων βάσει κοινότητας</a:t>
            </a:r>
            <a:endParaRPr lang="en-GB" sz="2400" b="0" dirty="0">
              <a:latin typeface="Josefin Sans" pitchFamily="2" charset="0"/>
              <a:ea typeface="Calibri" panose="020F0502020204030204" pitchFamily="34" charset="0"/>
              <a:cs typeface="Amatic SC" panose="00000500000000000000" pitchFamily="2" charset="-79"/>
            </a:endParaRPr>
          </a:p>
        </p:txBody>
      </p:sp>
      <p:grpSp>
        <p:nvGrpSpPr>
          <p:cNvPr id="4" name="Group 3">
            <a:extLst>
              <a:ext uri="{FF2B5EF4-FFF2-40B4-BE49-F238E27FC236}">
                <a16:creationId xmlns:a16="http://schemas.microsoft.com/office/drawing/2014/main" id="{2D23C019-A9BB-0F34-9442-4BE42194A404}"/>
              </a:ext>
            </a:extLst>
          </p:cNvPr>
          <p:cNvGrpSpPr/>
          <p:nvPr/>
        </p:nvGrpSpPr>
        <p:grpSpPr>
          <a:xfrm>
            <a:off x="618461" y="1577646"/>
            <a:ext cx="10607877" cy="4674296"/>
            <a:chOff x="1004974" y="1763990"/>
            <a:chExt cx="9807689" cy="4321698"/>
          </a:xfrm>
        </p:grpSpPr>
        <p:sp>
          <p:nvSpPr>
            <p:cNvPr id="121" name="Freeform 120">
              <a:extLst>
                <a:ext uri="{FF2B5EF4-FFF2-40B4-BE49-F238E27FC236}">
                  <a16:creationId xmlns:a16="http://schemas.microsoft.com/office/drawing/2014/main" id="{290DBE12-26D4-72C0-FBDB-3339DEFD8AFB}"/>
                </a:ext>
              </a:extLst>
            </p:cNvPr>
            <p:cNvSpPr/>
            <p:nvPr/>
          </p:nvSpPr>
          <p:spPr>
            <a:xfrm>
              <a:off x="2173925" y="2520502"/>
              <a:ext cx="7637336" cy="2916616"/>
            </a:xfrm>
            <a:custGeom>
              <a:avLst/>
              <a:gdLst>
                <a:gd name="connsiteX0" fmla="*/ 3814473 w 7637336"/>
                <a:gd name="connsiteY0" fmla="*/ 0 h 2916616"/>
                <a:gd name="connsiteX1" fmla="*/ 4165672 w 7637336"/>
                <a:gd name="connsiteY1" fmla="*/ 6410 h 2916616"/>
                <a:gd name="connsiteX2" fmla="*/ 4345116 w 7637336"/>
                <a:gd name="connsiteY2" fmla="*/ 15383 h 2916616"/>
                <a:gd name="connsiteX3" fmla="*/ 4636073 w 7637336"/>
                <a:gd name="connsiteY3" fmla="*/ 35894 h 2916616"/>
                <a:gd name="connsiteX4" fmla="*/ 5009061 w 7637336"/>
                <a:gd name="connsiteY4" fmla="*/ 82043 h 2916616"/>
                <a:gd name="connsiteX5" fmla="*/ 5365385 w 7637336"/>
                <a:gd name="connsiteY5" fmla="*/ 144856 h 2916616"/>
                <a:gd name="connsiteX6" fmla="*/ 5965242 w 7637336"/>
                <a:gd name="connsiteY6" fmla="*/ 285867 h 2916616"/>
                <a:gd name="connsiteX7" fmla="*/ 6178013 w 7637336"/>
                <a:gd name="connsiteY7" fmla="*/ 342272 h 2916616"/>
                <a:gd name="connsiteX8" fmla="*/ 6538182 w 7637336"/>
                <a:gd name="connsiteY8" fmla="*/ 458926 h 2916616"/>
                <a:gd name="connsiteX9" fmla="*/ 6779150 w 7637336"/>
                <a:gd name="connsiteY9" fmla="*/ 560198 h 2916616"/>
                <a:gd name="connsiteX10" fmla="*/ 6939369 w 7637336"/>
                <a:gd name="connsiteY10" fmla="*/ 644804 h 2916616"/>
                <a:gd name="connsiteX11" fmla="*/ 7177774 w 7637336"/>
                <a:gd name="connsiteY11" fmla="*/ 789661 h 2916616"/>
                <a:gd name="connsiteX12" fmla="*/ 7359782 w 7637336"/>
                <a:gd name="connsiteY12" fmla="*/ 939645 h 2916616"/>
                <a:gd name="connsiteX13" fmla="*/ 7417460 w 7637336"/>
                <a:gd name="connsiteY13" fmla="*/ 998614 h 2916616"/>
                <a:gd name="connsiteX14" fmla="*/ 7550760 w 7637336"/>
                <a:gd name="connsiteY14" fmla="*/ 1165263 h 2916616"/>
                <a:gd name="connsiteX15" fmla="*/ 7605876 w 7637336"/>
                <a:gd name="connsiteY15" fmla="*/ 1271662 h 2916616"/>
                <a:gd name="connsiteX16" fmla="*/ 7636637 w 7637336"/>
                <a:gd name="connsiteY16" fmla="*/ 1424210 h 2916616"/>
                <a:gd name="connsiteX17" fmla="*/ 7631511 w 7637336"/>
                <a:gd name="connsiteY17" fmla="*/ 1479333 h 2916616"/>
                <a:gd name="connsiteX18" fmla="*/ 7623819 w 7637336"/>
                <a:gd name="connsiteY18" fmla="*/ 1528045 h 2916616"/>
                <a:gd name="connsiteX19" fmla="*/ 7604593 w 7637336"/>
                <a:gd name="connsiteY19" fmla="*/ 1593423 h 2916616"/>
                <a:gd name="connsiteX20" fmla="*/ 7446941 w 7637336"/>
                <a:gd name="connsiteY20" fmla="*/ 1898520 h 2916616"/>
                <a:gd name="connsiteX21" fmla="*/ 7031654 w 7637336"/>
                <a:gd name="connsiteY21" fmla="*/ 2260020 h 2916616"/>
                <a:gd name="connsiteX22" fmla="*/ 6439488 w 7637336"/>
                <a:gd name="connsiteY22" fmla="*/ 2512558 h 2916616"/>
                <a:gd name="connsiteX23" fmla="*/ 6076754 w 7637336"/>
                <a:gd name="connsiteY23" fmla="*/ 2621521 h 2916616"/>
                <a:gd name="connsiteX24" fmla="*/ 5575593 w 7637336"/>
                <a:gd name="connsiteY24" fmla="*/ 2743303 h 2916616"/>
                <a:gd name="connsiteX25" fmla="*/ 5293608 w 7637336"/>
                <a:gd name="connsiteY25" fmla="*/ 2792015 h 2916616"/>
                <a:gd name="connsiteX26" fmla="*/ 4925747 w 7637336"/>
                <a:gd name="connsiteY26" fmla="*/ 2845856 h 2916616"/>
                <a:gd name="connsiteX27" fmla="*/ 4856533 w 7637336"/>
                <a:gd name="connsiteY27" fmla="*/ 2852266 h 2916616"/>
                <a:gd name="connsiteX28" fmla="*/ 4687343 w 7637336"/>
                <a:gd name="connsiteY28" fmla="*/ 2872777 h 2916616"/>
                <a:gd name="connsiteX29" fmla="*/ 4491235 w 7637336"/>
                <a:gd name="connsiteY29" fmla="*/ 2893287 h 2916616"/>
                <a:gd name="connsiteX30" fmla="*/ 4164390 w 7637336"/>
                <a:gd name="connsiteY30" fmla="*/ 2911234 h 2916616"/>
                <a:gd name="connsiteX31" fmla="*/ 3622212 w 7637336"/>
                <a:gd name="connsiteY31" fmla="*/ 2916361 h 2916616"/>
                <a:gd name="connsiteX32" fmla="*/ 3190264 w 7637336"/>
                <a:gd name="connsiteY32" fmla="*/ 2895851 h 2916616"/>
                <a:gd name="connsiteX33" fmla="*/ 3024919 w 7637336"/>
                <a:gd name="connsiteY33" fmla="*/ 2883032 h 2916616"/>
                <a:gd name="connsiteX34" fmla="*/ 2792923 w 7637336"/>
                <a:gd name="connsiteY34" fmla="*/ 2861239 h 2916616"/>
                <a:gd name="connsiteX35" fmla="*/ 2590407 w 7637336"/>
                <a:gd name="connsiteY35" fmla="*/ 2840729 h 2916616"/>
                <a:gd name="connsiteX36" fmla="*/ 2296888 w 7637336"/>
                <a:gd name="connsiteY36" fmla="*/ 2798425 h 2916616"/>
                <a:gd name="connsiteX37" fmla="*/ 1594491 w 7637336"/>
                <a:gd name="connsiteY37" fmla="*/ 2653568 h 2916616"/>
                <a:gd name="connsiteX38" fmla="*/ 1234321 w 7637336"/>
                <a:gd name="connsiteY38" fmla="*/ 2548451 h 2916616"/>
                <a:gd name="connsiteX39" fmla="*/ 861334 w 7637336"/>
                <a:gd name="connsiteY39" fmla="*/ 2381802 h 2916616"/>
                <a:gd name="connsiteX40" fmla="*/ 687015 w 7637336"/>
                <a:gd name="connsiteY40" fmla="*/ 2286941 h 2916616"/>
                <a:gd name="connsiteX41" fmla="*/ 419132 w 7637336"/>
                <a:gd name="connsiteY41" fmla="*/ 2120291 h 2916616"/>
                <a:gd name="connsiteX42" fmla="*/ 214052 w 7637336"/>
                <a:gd name="connsiteY42" fmla="*/ 1938259 h 2916616"/>
                <a:gd name="connsiteX43" fmla="*/ 97412 w 7637336"/>
                <a:gd name="connsiteY43" fmla="*/ 1786993 h 2916616"/>
                <a:gd name="connsiteX44" fmla="*/ 56397 w 7637336"/>
                <a:gd name="connsiteY44" fmla="*/ 1729307 h 2916616"/>
                <a:gd name="connsiteX45" fmla="*/ 11536 w 7637336"/>
                <a:gd name="connsiteY45" fmla="*/ 1610088 h 2916616"/>
                <a:gd name="connsiteX46" fmla="*/ 0 w 7637336"/>
                <a:gd name="connsiteY46" fmla="*/ 1497279 h 2916616"/>
                <a:gd name="connsiteX47" fmla="*/ 5127 w 7637336"/>
                <a:gd name="connsiteY47" fmla="*/ 1430620 h 2916616"/>
                <a:gd name="connsiteX48" fmla="*/ 12817 w 7637336"/>
                <a:gd name="connsiteY48" fmla="*/ 1383189 h 2916616"/>
                <a:gd name="connsiteX49" fmla="*/ 29481 w 7637336"/>
                <a:gd name="connsiteY49" fmla="*/ 1304991 h 2916616"/>
                <a:gd name="connsiteX50" fmla="*/ 60243 w 7637336"/>
                <a:gd name="connsiteY50" fmla="*/ 1225513 h 2916616"/>
                <a:gd name="connsiteX51" fmla="*/ 137148 w 7637336"/>
                <a:gd name="connsiteY51" fmla="*/ 1083220 h 2916616"/>
                <a:gd name="connsiteX52" fmla="*/ 208925 w 7637336"/>
                <a:gd name="connsiteY52" fmla="*/ 976821 h 2916616"/>
                <a:gd name="connsiteX53" fmla="*/ 297366 w 7637336"/>
                <a:gd name="connsiteY53" fmla="*/ 875549 h 2916616"/>
                <a:gd name="connsiteX54" fmla="*/ 447329 w 7637336"/>
                <a:gd name="connsiteY54" fmla="*/ 748640 h 2916616"/>
                <a:gd name="connsiteX55" fmla="*/ 781865 w 7637336"/>
                <a:gd name="connsiteY55" fmla="*/ 569172 h 2916616"/>
                <a:gd name="connsiteX56" fmla="*/ 1288154 w 7637336"/>
                <a:gd name="connsiteY56" fmla="*/ 374320 h 2916616"/>
                <a:gd name="connsiteX57" fmla="*/ 1503488 w 7637336"/>
                <a:gd name="connsiteY57" fmla="*/ 312788 h 2916616"/>
                <a:gd name="connsiteX58" fmla="*/ 1843150 w 7637336"/>
                <a:gd name="connsiteY58" fmla="*/ 226899 h 2916616"/>
                <a:gd name="connsiteX59" fmla="*/ 2385327 w 7637336"/>
                <a:gd name="connsiteY59" fmla="*/ 119218 h 2916616"/>
                <a:gd name="connsiteX60" fmla="*/ 2526319 w 7637336"/>
                <a:gd name="connsiteY60" fmla="*/ 97426 h 2916616"/>
                <a:gd name="connsiteX61" fmla="*/ 2612197 w 7637336"/>
                <a:gd name="connsiteY61" fmla="*/ 82043 h 2916616"/>
                <a:gd name="connsiteX62" fmla="*/ 2955704 w 7637336"/>
                <a:gd name="connsiteY62" fmla="*/ 41022 h 2916616"/>
                <a:gd name="connsiteX63" fmla="*/ 3282549 w 7637336"/>
                <a:gd name="connsiteY63" fmla="*/ 20511 h 2916616"/>
                <a:gd name="connsiteX64" fmla="*/ 3540181 w 7637336"/>
                <a:gd name="connsiteY64" fmla="*/ 10255 h 2916616"/>
                <a:gd name="connsiteX65" fmla="*/ 3814473 w 7637336"/>
                <a:gd name="connsiteY65" fmla="*/ 0 h 291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637336" h="2916616">
                  <a:moveTo>
                    <a:pt x="3814473" y="0"/>
                  </a:moveTo>
                  <a:cubicBezTo>
                    <a:pt x="3927267" y="2564"/>
                    <a:pt x="4046470" y="2564"/>
                    <a:pt x="4165672" y="6410"/>
                  </a:cubicBezTo>
                  <a:cubicBezTo>
                    <a:pt x="4225915" y="7692"/>
                    <a:pt x="4284875" y="11538"/>
                    <a:pt x="4345116" y="15383"/>
                  </a:cubicBezTo>
                  <a:cubicBezTo>
                    <a:pt x="4442529" y="19229"/>
                    <a:pt x="4538659" y="26921"/>
                    <a:pt x="4636073" y="35894"/>
                  </a:cubicBezTo>
                  <a:cubicBezTo>
                    <a:pt x="4762965" y="47431"/>
                    <a:pt x="4887295" y="61532"/>
                    <a:pt x="5009061" y="82043"/>
                  </a:cubicBezTo>
                  <a:cubicBezTo>
                    <a:pt x="5128262" y="102553"/>
                    <a:pt x="5250028" y="121782"/>
                    <a:pt x="5365385" y="144856"/>
                  </a:cubicBezTo>
                  <a:cubicBezTo>
                    <a:pt x="5575593" y="185878"/>
                    <a:pt x="5774264" y="234591"/>
                    <a:pt x="5965242" y="285867"/>
                  </a:cubicBezTo>
                  <a:cubicBezTo>
                    <a:pt x="6034455" y="305096"/>
                    <a:pt x="6108797" y="323043"/>
                    <a:pt x="6178013" y="342272"/>
                  </a:cubicBezTo>
                  <a:cubicBezTo>
                    <a:pt x="6307468" y="376884"/>
                    <a:pt x="6426671" y="416623"/>
                    <a:pt x="6538182" y="458926"/>
                  </a:cubicBezTo>
                  <a:cubicBezTo>
                    <a:pt x="6624058" y="490974"/>
                    <a:pt x="6703529" y="525586"/>
                    <a:pt x="6779150" y="560198"/>
                  </a:cubicBezTo>
                  <a:cubicBezTo>
                    <a:pt x="6836829" y="587118"/>
                    <a:pt x="6889382" y="615320"/>
                    <a:pt x="6939369" y="644804"/>
                  </a:cubicBezTo>
                  <a:cubicBezTo>
                    <a:pt x="7022682" y="692235"/>
                    <a:pt x="7104712" y="738385"/>
                    <a:pt x="7177774" y="789661"/>
                  </a:cubicBezTo>
                  <a:cubicBezTo>
                    <a:pt x="7246987" y="838374"/>
                    <a:pt x="7313638" y="887087"/>
                    <a:pt x="7359782" y="939645"/>
                  </a:cubicBezTo>
                  <a:cubicBezTo>
                    <a:pt x="7379008" y="960156"/>
                    <a:pt x="7400797" y="978103"/>
                    <a:pt x="7417460" y="998614"/>
                  </a:cubicBezTo>
                  <a:cubicBezTo>
                    <a:pt x="7464884" y="1053736"/>
                    <a:pt x="7511028" y="1108858"/>
                    <a:pt x="7550760" y="1165263"/>
                  </a:cubicBezTo>
                  <a:cubicBezTo>
                    <a:pt x="7575115" y="1199875"/>
                    <a:pt x="7586650" y="1235768"/>
                    <a:pt x="7605876" y="1271662"/>
                  </a:cubicBezTo>
                  <a:cubicBezTo>
                    <a:pt x="7630228" y="1321657"/>
                    <a:pt x="7630228" y="1372934"/>
                    <a:pt x="7636637" y="1424210"/>
                  </a:cubicBezTo>
                  <a:cubicBezTo>
                    <a:pt x="7639203" y="1442157"/>
                    <a:pt x="7634074" y="1461386"/>
                    <a:pt x="7631511" y="1479333"/>
                  </a:cubicBezTo>
                  <a:cubicBezTo>
                    <a:pt x="7628948" y="1495997"/>
                    <a:pt x="7626385" y="1511381"/>
                    <a:pt x="7623819" y="1528045"/>
                  </a:cubicBezTo>
                  <a:cubicBezTo>
                    <a:pt x="7618694" y="1549838"/>
                    <a:pt x="7612285" y="1570348"/>
                    <a:pt x="7604593" y="1593423"/>
                  </a:cubicBezTo>
                  <a:cubicBezTo>
                    <a:pt x="7580241" y="1665211"/>
                    <a:pt x="7466167" y="1869035"/>
                    <a:pt x="7446941" y="1898520"/>
                  </a:cubicBezTo>
                  <a:cubicBezTo>
                    <a:pt x="7432840" y="1924158"/>
                    <a:pt x="7148294" y="2197206"/>
                    <a:pt x="7031654" y="2260020"/>
                  </a:cubicBezTo>
                  <a:cubicBezTo>
                    <a:pt x="6859901" y="2353600"/>
                    <a:pt x="6661231" y="2436925"/>
                    <a:pt x="6439488" y="2512558"/>
                  </a:cubicBezTo>
                  <a:cubicBezTo>
                    <a:pt x="6322848" y="2551015"/>
                    <a:pt x="6195956" y="2585627"/>
                    <a:pt x="6076754" y="2621521"/>
                  </a:cubicBezTo>
                  <a:cubicBezTo>
                    <a:pt x="5919098" y="2668952"/>
                    <a:pt x="5739654" y="2702281"/>
                    <a:pt x="5575593" y="2743303"/>
                  </a:cubicBezTo>
                  <a:cubicBezTo>
                    <a:pt x="5489714" y="2765095"/>
                    <a:pt x="5389740" y="2777915"/>
                    <a:pt x="5293608" y="2792015"/>
                  </a:cubicBezTo>
                  <a:cubicBezTo>
                    <a:pt x="5171842" y="2811244"/>
                    <a:pt x="5050076" y="2827910"/>
                    <a:pt x="4925747" y="2845856"/>
                  </a:cubicBezTo>
                  <a:cubicBezTo>
                    <a:pt x="4903957" y="2848420"/>
                    <a:pt x="4880886" y="2849702"/>
                    <a:pt x="4856533" y="2852266"/>
                  </a:cubicBezTo>
                  <a:cubicBezTo>
                    <a:pt x="4798854" y="2857394"/>
                    <a:pt x="4743739" y="2866367"/>
                    <a:pt x="4687343" y="2872777"/>
                  </a:cubicBezTo>
                  <a:cubicBezTo>
                    <a:pt x="4623256" y="2881750"/>
                    <a:pt x="4554041" y="2886878"/>
                    <a:pt x="4491235" y="2893287"/>
                  </a:cubicBezTo>
                  <a:cubicBezTo>
                    <a:pt x="4383569" y="2904825"/>
                    <a:pt x="4275902" y="2908670"/>
                    <a:pt x="4164390" y="2911234"/>
                  </a:cubicBezTo>
                  <a:cubicBezTo>
                    <a:pt x="3984946" y="2913797"/>
                    <a:pt x="3801656" y="2917644"/>
                    <a:pt x="3622212" y="2916361"/>
                  </a:cubicBezTo>
                  <a:cubicBezTo>
                    <a:pt x="3478657" y="2915080"/>
                    <a:pt x="3331256" y="2908670"/>
                    <a:pt x="3190264" y="2895851"/>
                  </a:cubicBezTo>
                  <a:cubicBezTo>
                    <a:pt x="3135148" y="2890723"/>
                    <a:pt x="3080034" y="2886878"/>
                    <a:pt x="3024919" y="2883032"/>
                  </a:cubicBezTo>
                  <a:cubicBezTo>
                    <a:pt x="2948014" y="2875340"/>
                    <a:pt x="2869828" y="2868930"/>
                    <a:pt x="2792923" y="2861239"/>
                  </a:cubicBezTo>
                  <a:cubicBezTo>
                    <a:pt x="2726273" y="2854830"/>
                    <a:pt x="2659621" y="2847138"/>
                    <a:pt x="2590407" y="2840729"/>
                  </a:cubicBezTo>
                  <a:cubicBezTo>
                    <a:pt x="2487867" y="2831755"/>
                    <a:pt x="2391736" y="2815091"/>
                    <a:pt x="2296888" y="2798425"/>
                  </a:cubicBezTo>
                  <a:cubicBezTo>
                    <a:pt x="2050792" y="2757404"/>
                    <a:pt x="1818797" y="2707409"/>
                    <a:pt x="1594491" y="2653568"/>
                  </a:cubicBezTo>
                  <a:cubicBezTo>
                    <a:pt x="1467598" y="2622803"/>
                    <a:pt x="1348397" y="2586909"/>
                    <a:pt x="1234321" y="2548451"/>
                  </a:cubicBezTo>
                  <a:cubicBezTo>
                    <a:pt x="1090765" y="2499738"/>
                    <a:pt x="968999" y="2443335"/>
                    <a:pt x="861334" y="2381802"/>
                  </a:cubicBezTo>
                  <a:cubicBezTo>
                    <a:pt x="803655" y="2351036"/>
                    <a:pt x="742131" y="2318988"/>
                    <a:pt x="687015" y="2286941"/>
                  </a:cubicBezTo>
                  <a:cubicBezTo>
                    <a:pt x="593449" y="2233100"/>
                    <a:pt x="496036" y="2179259"/>
                    <a:pt x="419132" y="2120291"/>
                  </a:cubicBezTo>
                  <a:cubicBezTo>
                    <a:pt x="342227" y="2061323"/>
                    <a:pt x="275575" y="1999791"/>
                    <a:pt x="214052" y="1938259"/>
                  </a:cubicBezTo>
                  <a:cubicBezTo>
                    <a:pt x="166627" y="1889546"/>
                    <a:pt x="133302" y="1838269"/>
                    <a:pt x="97412" y="1786993"/>
                  </a:cubicBezTo>
                  <a:cubicBezTo>
                    <a:pt x="83313" y="1767764"/>
                    <a:pt x="66652" y="1749817"/>
                    <a:pt x="56397" y="1729307"/>
                  </a:cubicBezTo>
                  <a:cubicBezTo>
                    <a:pt x="37171" y="1689567"/>
                    <a:pt x="15382" y="1651109"/>
                    <a:pt x="11536" y="1610088"/>
                  </a:cubicBezTo>
                  <a:cubicBezTo>
                    <a:pt x="8973" y="1572912"/>
                    <a:pt x="0" y="1534455"/>
                    <a:pt x="0" y="1497279"/>
                  </a:cubicBezTo>
                  <a:cubicBezTo>
                    <a:pt x="0" y="1475487"/>
                    <a:pt x="2564" y="1452412"/>
                    <a:pt x="5127" y="1430620"/>
                  </a:cubicBezTo>
                  <a:cubicBezTo>
                    <a:pt x="7690" y="1415237"/>
                    <a:pt x="10255" y="1399854"/>
                    <a:pt x="12817" y="1383189"/>
                  </a:cubicBezTo>
                  <a:cubicBezTo>
                    <a:pt x="17945" y="1357551"/>
                    <a:pt x="24353" y="1330630"/>
                    <a:pt x="29481" y="1304991"/>
                  </a:cubicBezTo>
                  <a:cubicBezTo>
                    <a:pt x="37171" y="1279353"/>
                    <a:pt x="46143" y="1251152"/>
                    <a:pt x="60243" y="1225513"/>
                  </a:cubicBezTo>
                  <a:cubicBezTo>
                    <a:pt x="84595" y="1176800"/>
                    <a:pt x="110230" y="1130651"/>
                    <a:pt x="137148" y="1083220"/>
                  </a:cubicBezTo>
                  <a:cubicBezTo>
                    <a:pt x="158937" y="1047326"/>
                    <a:pt x="182009" y="1012715"/>
                    <a:pt x="208925" y="976821"/>
                  </a:cubicBezTo>
                  <a:cubicBezTo>
                    <a:pt x="237123" y="942209"/>
                    <a:pt x="266604" y="908880"/>
                    <a:pt x="297366" y="875549"/>
                  </a:cubicBezTo>
                  <a:cubicBezTo>
                    <a:pt x="338381" y="831965"/>
                    <a:pt x="388369" y="790943"/>
                    <a:pt x="447329" y="748640"/>
                  </a:cubicBezTo>
                  <a:cubicBezTo>
                    <a:pt x="535770" y="683262"/>
                    <a:pt x="657536" y="625575"/>
                    <a:pt x="781865" y="569172"/>
                  </a:cubicBezTo>
                  <a:cubicBezTo>
                    <a:pt x="934393" y="498666"/>
                    <a:pt x="1108710" y="435852"/>
                    <a:pt x="1288154" y="374320"/>
                  </a:cubicBezTo>
                  <a:cubicBezTo>
                    <a:pt x="1354806" y="351246"/>
                    <a:pt x="1429146" y="332017"/>
                    <a:pt x="1503488" y="312788"/>
                  </a:cubicBezTo>
                  <a:cubicBezTo>
                    <a:pt x="1616280" y="283304"/>
                    <a:pt x="1727793" y="252538"/>
                    <a:pt x="1843150" y="226899"/>
                  </a:cubicBezTo>
                  <a:cubicBezTo>
                    <a:pt x="2020030" y="187160"/>
                    <a:pt x="2199474" y="151266"/>
                    <a:pt x="2385327" y="119218"/>
                  </a:cubicBezTo>
                  <a:cubicBezTo>
                    <a:pt x="2432753" y="110245"/>
                    <a:pt x="2478895" y="105117"/>
                    <a:pt x="2526319" y="97426"/>
                  </a:cubicBezTo>
                  <a:cubicBezTo>
                    <a:pt x="2554519" y="93580"/>
                    <a:pt x="2583998" y="87170"/>
                    <a:pt x="2612197" y="82043"/>
                  </a:cubicBezTo>
                  <a:cubicBezTo>
                    <a:pt x="2719864" y="60250"/>
                    <a:pt x="2836503" y="48713"/>
                    <a:pt x="2955704" y="41022"/>
                  </a:cubicBezTo>
                  <a:cubicBezTo>
                    <a:pt x="3063371" y="33330"/>
                    <a:pt x="3171038" y="26921"/>
                    <a:pt x="3282549" y="20511"/>
                  </a:cubicBezTo>
                  <a:cubicBezTo>
                    <a:pt x="3368427" y="15383"/>
                    <a:pt x="3454303" y="11538"/>
                    <a:pt x="3540181" y="10255"/>
                  </a:cubicBezTo>
                  <a:cubicBezTo>
                    <a:pt x="3635029" y="3846"/>
                    <a:pt x="3719625" y="1282"/>
                    <a:pt x="3814473" y="0"/>
                  </a:cubicBezTo>
                  <a:close/>
                </a:path>
              </a:pathLst>
            </a:custGeom>
            <a:noFill/>
            <a:ln w="145303" cap="flat">
              <a:solidFill>
                <a:srgbClr val="50A9BA"/>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C8DCB629-C3D0-2CC1-7008-0C170E365870}"/>
                </a:ext>
              </a:extLst>
            </p:cNvPr>
            <p:cNvSpPr/>
            <p:nvPr/>
          </p:nvSpPr>
          <p:spPr>
            <a:xfrm>
              <a:off x="1175446" y="1996198"/>
              <a:ext cx="9637217" cy="3966451"/>
            </a:xfrm>
            <a:custGeom>
              <a:avLst/>
              <a:gdLst>
                <a:gd name="connsiteX0" fmla="*/ 4811672 w 9637217"/>
                <a:gd name="connsiteY0" fmla="*/ 0 h 3966451"/>
                <a:gd name="connsiteX1" fmla="*/ 5255155 w 9637217"/>
                <a:gd name="connsiteY1" fmla="*/ 8973 h 3966451"/>
                <a:gd name="connsiteX2" fmla="*/ 5482025 w 9637217"/>
                <a:gd name="connsiteY2" fmla="*/ 20510 h 3966451"/>
                <a:gd name="connsiteX3" fmla="*/ 5848604 w 9637217"/>
                <a:gd name="connsiteY3" fmla="*/ 47430 h 3966451"/>
                <a:gd name="connsiteX4" fmla="*/ 6320287 w 9637217"/>
                <a:gd name="connsiteY4" fmla="*/ 110245 h 3966451"/>
                <a:gd name="connsiteX5" fmla="*/ 6770177 w 9637217"/>
                <a:gd name="connsiteY5" fmla="*/ 196133 h 3966451"/>
                <a:gd name="connsiteX6" fmla="*/ 7527690 w 9637217"/>
                <a:gd name="connsiteY6" fmla="*/ 388421 h 3966451"/>
                <a:gd name="connsiteX7" fmla="*/ 7796856 w 9637217"/>
                <a:gd name="connsiteY7" fmla="*/ 465336 h 3966451"/>
                <a:gd name="connsiteX8" fmla="*/ 8250593 w 9637217"/>
                <a:gd name="connsiteY8" fmla="*/ 624293 h 3966451"/>
                <a:gd name="connsiteX9" fmla="*/ 8554369 w 9637217"/>
                <a:gd name="connsiteY9" fmla="*/ 762741 h 3966451"/>
                <a:gd name="connsiteX10" fmla="*/ 8756882 w 9637217"/>
                <a:gd name="connsiteY10" fmla="*/ 878113 h 3966451"/>
                <a:gd name="connsiteX11" fmla="*/ 9056812 w 9637217"/>
                <a:gd name="connsiteY11" fmla="*/ 1074246 h 3966451"/>
                <a:gd name="connsiteX12" fmla="*/ 9287526 w 9637217"/>
                <a:gd name="connsiteY12" fmla="*/ 1278071 h 3966451"/>
                <a:gd name="connsiteX13" fmla="*/ 9360585 w 9637217"/>
                <a:gd name="connsiteY13" fmla="*/ 1357550 h 3966451"/>
                <a:gd name="connsiteX14" fmla="*/ 9528495 w 9637217"/>
                <a:gd name="connsiteY14" fmla="*/ 1583168 h 3966451"/>
                <a:gd name="connsiteX15" fmla="*/ 9597708 w 9637217"/>
                <a:gd name="connsiteY15" fmla="*/ 1728024 h 3966451"/>
                <a:gd name="connsiteX16" fmla="*/ 9636160 w 9637217"/>
                <a:gd name="connsiteY16" fmla="*/ 1935695 h 3966451"/>
                <a:gd name="connsiteX17" fmla="*/ 9629752 w 9637217"/>
                <a:gd name="connsiteY17" fmla="*/ 2011327 h 3966451"/>
                <a:gd name="connsiteX18" fmla="*/ 9619497 w 9637217"/>
                <a:gd name="connsiteY18" fmla="*/ 2077987 h 3966451"/>
                <a:gd name="connsiteX19" fmla="*/ 9595145 w 9637217"/>
                <a:gd name="connsiteY19" fmla="*/ 2166440 h 3966451"/>
                <a:gd name="connsiteX20" fmla="*/ 9396475 w 9637217"/>
                <a:gd name="connsiteY20" fmla="*/ 2581781 h 3966451"/>
                <a:gd name="connsiteX21" fmla="*/ 8872239 w 9637217"/>
                <a:gd name="connsiteY21" fmla="*/ 3074037 h 3966451"/>
                <a:gd name="connsiteX22" fmla="*/ 8124984 w 9637217"/>
                <a:gd name="connsiteY22" fmla="*/ 3416309 h 3966451"/>
                <a:gd name="connsiteX23" fmla="*/ 7667399 w 9637217"/>
                <a:gd name="connsiteY23" fmla="*/ 3563730 h 3966451"/>
                <a:gd name="connsiteX24" fmla="*/ 7035501 w 9637217"/>
                <a:gd name="connsiteY24" fmla="*/ 3730379 h 3966451"/>
                <a:gd name="connsiteX25" fmla="*/ 6679175 w 9637217"/>
                <a:gd name="connsiteY25" fmla="*/ 3797038 h 3966451"/>
                <a:gd name="connsiteX26" fmla="*/ 6215183 w 9637217"/>
                <a:gd name="connsiteY26" fmla="*/ 3870107 h 3966451"/>
                <a:gd name="connsiteX27" fmla="*/ 6128025 w 9637217"/>
                <a:gd name="connsiteY27" fmla="*/ 3879081 h 3966451"/>
                <a:gd name="connsiteX28" fmla="*/ 5915254 w 9637217"/>
                <a:gd name="connsiteY28" fmla="*/ 3907283 h 3966451"/>
                <a:gd name="connsiteX29" fmla="*/ 5667878 w 9637217"/>
                <a:gd name="connsiteY29" fmla="*/ 3934203 h 3966451"/>
                <a:gd name="connsiteX30" fmla="*/ 5256438 w 9637217"/>
                <a:gd name="connsiteY30" fmla="*/ 3958560 h 3966451"/>
                <a:gd name="connsiteX31" fmla="*/ 4571986 w 9637217"/>
                <a:gd name="connsiteY31" fmla="*/ 3966251 h 3966451"/>
                <a:gd name="connsiteX32" fmla="*/ 4027244 w 9637217"/>
                <a:gd name="connsiteY32" fmla="*/ 3939331 h 3966451"/>
                <a:gd name="connsiteX33" fmla="*/ 3818319 w 9637217"/>
                <a:gd name="connsiteY33" fmla="*/ 3922666 h 3966451"/>
                <a:gd name="connsiteX34" fmla="*/ 3524799 w 9637217"/>
                <a:gd name="connsiteY34" fmla="*/ 3893182 h 3966451"/>
                <a:gd name="connsiteX35" fmla="*/ 3269733 w 9637217"/>
                <a:gd name="connsiteY35" fmla="*/ 3866262 h 3966451"/>
                <a:gd name="connsiteX36" fmla="*/ 2899309 w 9637217"/>
                <a:gd name="connsiteY36" fmla="*/ 3809857 h 3966451"/>
                <a:gd name="connsiteX37" fmla="*/ 2012340 w 9637217"/>
                <a:gd name="connsiteY37" fmla="*/ 3612442 h 3966451"/>
                <a:gd name="connsiteX38" fmla="*/ 1558603 w 9637217"/>
                <a:gd name="connsiteY38" fmla="*/ 3468867 h 3966451"/>
                <a:gd name="connsiteX39" fmla="*/ 1086921 w 9637217"/>
                <a:gd name="connsiteY39" fmla="*/ 3243250 h 3966451"/>
                <a:gd name="connsiteX40" fmla="*/ 866461 w 9637217"/>
                <a:gd name="connsiteY40" fmla="*/ 3113776 h 3966451"/>
                <a:gd name="connsiteX41" fmla="*/ 528080 w 9637217"/>
                <a:gd name="connsiteY41" fmla="*/ 2888159 h 3966451"/>
                <a:gd name="connsiteX42" fmla="*/ 269166 w 9637217"/>
                <a:gd name="connsiteY42" fmla="*/ 2640749 h 3966451"/>
                <a:gd name="connsiteX43" fmla="*/ 123049 w 9637217"/>
                <a:gd name="connsiteY43" fmla="*/ 2434360 h 3966451"/>
                <a:gd name="connsiteX44" fmla="*/ 70496 w 9637217"/>
                <a:gd name="connsiteY44" fmla="*/ 2356164 h 3966451"/>
                <a:gd name="connsiteX45" fmla="*/ 14100 w 9637217"/>
                <a:gd name="connsiteY45" fmla="*/ 2194642 h 3966451"/>
                <a:gd name="connsiteX46" fmla="*/ 0 w 9637217"/>
                <a:gd name="connsiteY46" fmla="*/ 2040811 h 3966451"/>
                <a:gd name="connsiteX47" fmla="*/ 6409 w 9637217"/>
                <a:gd name="connsiteY47" fmla="*/ 1949796 h 3966451"/>
                <a:gd name="connsiteX48" fmla="*/ 16663 w 9637217"/>
                <a:gd name="connsiteY48" fmla="*/ 1885700 h 3966451"/>
                <a:gd name="connsiteX49" fmla="*/ 37171 w 9637217"/>
                <a:gd name="connsiteY49" fmla="*/ 1779301 h 3966451"/>
                <a:gd name="connsiteX50" fmla="*/ 75623 w 9637217"/>
                <a:gd name="connsiteY50" fmla="*/ 1671619 h 3966451"/>
                <a:gd name="connsiteX51" fmla="*/ 173036 w 9637217"/>
                <a:gd name="connsiteY51" fmla="*/ 1478050 h 3966451"/>
                <a:gd name="connsiteX52" fmla="*/ 264041 w 9637217"/>
                <a:gd name="connsiteY52" fmla="*/ 1333194 h 3966451"/>
                <a:gd name="connsiteX53" fmla="*/ 375552 w 9637217"/>
                <a:gd name="connsiteY53" fmla="*/ 1194746 h 3966451"/>
                <a:gd name="connsiteX54" fmla="*/ 563968 w 9637217"/>
                <a:gd name="connsiteY54" fmla="*/ 1022970 h 3966451"/>
                <a:gd name="connsiteX55" fmla="*/ 986944 w 9637217"/>
                <a:gd name="connsiteY55" fmla="*/ 778123 h 3966451"/>
                <a:gd name="connsiteX56" fmla="*/ 1625253 w 9637217"/>
                <a:gd name="connsiteY56" fmla="*/ 514048 h 3966451"/>
                <a:gd name="connsiteX57" fmla="*/ 1896983 w 9637217"/>
                <a:gd name="connsiteY57" fmla="*/ 430724 h 3966451"/>
                <a:gd name="connsiteX58" fmla="*/ 2326368 w 9637217"/>
                <a:gd name="connsiteY58" fmla="*/ 314070 h 3966451"/>
                <a:gd name="connsiteX59" fmla="*/ 3010820 w 9637217"/>
                <a:gd name="connsiteY59" fmla="*/ 167931 h 3966451"/>
                <a:gd name="connsiteX60" fmla="*/ 3188983 w 9637217"/>
                <a:gd name="connsiteY60" fmla="*/ 138447 h 3966451"/>
                <a:gd name="connsiteX61" fmla="*/ 3296649 w 9637217"/>
                <a:gd name="connsiteY61" fmla="*/ 116654 h 3966451"/>
                <a:gd name="connsiteX62" fmla="*/ 3729878 w 9637217"/>
                <a:gd name="connsiteY62" fmla="*/ 61532 h 3966451"/>
                <a:gd name="connsiteX63" fmla="*/ 4141320 w 9637217"/>
                <a:gd name="connsiteY63" fmla="*/ 33330 h 3966451"/>
                <a:gd name="connsiteX64" fmla="*/ 4465601 w 9637217"/>
                <a:gd name="connsiteY64" fmla="*/ 19229 h 3966451"/>
                <a:gd name="connsiteX65" fmla="*/ 4811672 w 9637217"/>
                <a:gd name="connsiteY65" fmla="*/ 0 h 396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637217" h="3966451">
                  <a:moveTo>
                    <a:pt x="4811672" y="0"/>
                  </a:moveTo>
                  <a:cubicBezTo>
                    <a:pt x="4955228" y="2563"/>
                    <a:pt x="5105192" y="3846"/>
                    <a:pt x="5255155" y="8973"/>
                  </a:cubicBezTo>
                  <a:cubicBezTo>
                    <a:pt x="5332060" y="10255"/>
                    <a:pt x="5405120" y="16665"/>
                    <a:pt x="5482025" y="20510"/>
                  </a:cubicBezTo>
                  <a:cubicBezTo>
                    <a:pt x="5603791" y="25638"/>
                    <a:pt x="5726838" y="35894"/>
                    <a:pt x="5848604" y="47430"/>
                  </a:cubicBezTo>
                  <a:cubicBezTo>
                    <a:pt x="6008822" y="62813"/>
                    <a:pt x="6166477" y="83325"/>
                    <a:pt x="6320287" y="110245"/>
                  </a:cubicBezTo>
                  <a:cubicBezTo>
                    <a:pt x="6470250" y="137165"/>
                    <a:pt x="6624060" y="164085"/>
                    <a:pt x="6770177" y="196133"/>
                  </a:cubicBezTo>
                  <a:cubicBezTo>
                    <a:pt x="7035501" y="251255"/>
                    <a:pt x="7286721" y="317915"/>
                    <a:pt x="7527690" y="388421"/>
                  </a:cubicBezTo>
                  <a:cubicBezTo>
                    <a:pt x="7614849" y="414059"/>
                    <a:pt x="7709697" y="438415"/>
                    <a:pt x="7796856" y="465336"/>
                  </a:cubicBezTo>
                  <a:cubicBezTo>
                    <a:pt x="7960920" y="512767"/>
                    <a:pt x="8110884" y="566607"/>
                    <a:pt x="8250593" y="624293"/>
                  </a:cubicBezTo>
                  <a:cubicBezTo>
                    <a:pt x="8358261" y="667879"/>
                    <a:pt x="8459518" y="715310"/>
                    <a:pt x="8554369" y="762741"/>
                  </a:cubicBezTo>
                  <a:cubicBezTo>
                    <a:pt x="8627428" y="799916"/>
                    <a:pt x="8694078" y="838373"/>
                    <a:pt x="8756882" y="878113"/>
                  </a:cubicBezTo>
                  <a:cubicBezTo>
                    <a:pt x="8861988" y="942209"/>
                    <a:pt x="8965807" y="1006305"/>
                    <a:pt x="9056812" y="1074246"/>
                  </a:cubicBezTo>
                  <a:cubicBezTo>
                    <a:pt x="9143972" y="1139624"/>
                    <a:pt x="9227285" y="1206284"/>
                    <a:pt x="9287526" y="1278071"/>
                  </a:cubicBezTo>
                  <a:cubicBezTo>
                    <a:pt x="9311878" y="1304991"/>
                    <a:pt x="9340076" y="1330630"/>
                    <a:pt x="9360585" y="1357550"/>
                  </a:cubicBezTo>
                  <a:cubicBezTo>
                    <a:pt x="9419547" y="1433183"/>
                    <a:pt x="9479788" y="1508816"/>
                    <a:pt x="9528495" y="1583168"/>
                  </a:cubicBezTo>
                  <a:cubicBezTo>
                    <a:pt x="9560539" y="1630598"/>
                    <a:pt x="9573356" y="1679311"/>
                    <a:pt x="9597708" y="1728024"/>
                  </a:cubicBezTo>
                  <a:cubicBezTo>
                    <a:pt x="9629752" y="1795966"/>
                    <a:pt x="9629752" y="1866471"/>
                    <a:pt x="9636160" y="1935695"/>
                  </a:cubicBezTo>
                  <a:cubicBezTo>
                    <a:pt x="9640006" y="1960051"/>
                    <a:pt x="9632315" y="1985689"/>
                    <a:pt x="9629752" y="2011327"/>
                  </a:cubicBezTo>
                  <a:cubicBezTo>
                    <a:pt x="9625906" y="2034402"/>
                    <a:pt x="9623343" y="2054913"/>
                    <a:pt x="9619497" y="2077987"/>
                  </a:cubicBezTo>
                  <a:cubicBezTo>
                    <a:pt x="9613088" y="2107471"/>
                    <a:pt x="9605400" y="2135674"/>
                    <a:pt x="9595145" y="2166440"/>
                  </a:cubicBezTo>
                  <a:cubicBezTo>
                    <a:pt x="9563102" y="2265147"/>
                    <a:pt x="9420827" y="2540759"/>
                    <a:pt x="9396475" y="2581781"/>
                  </a:cubicBezTo>
                  <a:cubicBezTo>
                    <a:pt x="9378528" y="2616393"/>
                    <a:pt x="9019640" y="2988149"/>
                    <a:pt x="8872239" y="3074037"/>
                  </a:cubicBezTo>
                  <a:cubicBezTo>
                    <a:pt x="8655625" y="3200946"/>
                    <a:pt x="8404402" y="3315037"/>
                    <a:pt x="8124984" y="3416309"/>
                  </a:cubicBezTo>
                  <a:cubicBezTo>
                    <a:pt x="7978864" y="3468867"/>
                    <a:pt x="7817366" y="3516299"/>
                    <a:pt x="7667399" y="3563730"/>
                  </a:cubicBezTo>
                  <a:cubicBezTo>
                    <a:pt x="7468728" y="3627825"/>
                    <a:pt x="7241860" y="3672693"/>
                    <a:pt x="7035501" y="3730379"/>
                  </a:cubicBezTo>
                  <a:cubicBezTo>
                    <a:pt x="6927833" y="3759863"/>
                    <a:pt x="6802221" y="3777809"/>
                    <a:pt x="6679175" y="3797038"/>
                  </a:cubicBezTo>
                  <a:cubicBezTo>
                    <a:pt x="6525366" y="3822676"/>
                    <a:pt x="6371556" y="3845751"/>
                    <a:pt x="6215183" y="3870107"/>
                  </a:cubicBezTo>
                  <a:cubicBezTo>
                    <a:pt x="6186985" y="3873953"/>
                    <a:pt x="6158786" y="3875235"/>
                    <a:pt x="6128025" y="3879081"/>
                  </a:cubicBezTo>
                  <a:cubicBezTo>
                    <a:pt x="6054964" y="3886772"/>
                    <a:pt x="5984469" y="3897028"/>
                    <a:pt x="5915254" y="3907283"/>
                  </a:cubicBezTo>
                  <a:cubicBezTo>
                    <a:pt x="5834505" y="3918820"/>
                    <a:pt x="5747346" y="3925230"/>
                    <a:pt x="5667878" y="3934203"/>
                  </a:cubicBezTo>
                  <a:cubicBezTo>
                    <a:pt x="5532013" y="3949586"/>
                    <a:pt x="5396147" y="3955996"/>
                    <a:pt x="5256438" y="3958560"/>
                  </a:cubicBezTo>
                  <a:cubicBezTo>
                    <a:pt x="5029568" y="3962406"/>
                    <a:pt x="4798854" y="3967533"/>
                    <a:pt x="4571986" y="3966251"/>
                  </a:cubicBezTo>
                  <a:cubicBezTo>
                    <a:pt x="4389977" y="3964969"/>
                    <a:pt x="4205407" y="3955996"/>
                    <a:pt x="4027244" y="3939331"/>
                  </a:cubicBezTo>
                  <a:cubicBezTo>
                    <a:pt x="3958030" y="3931639"/>
                    <a:pt x="3887534" y="3927794"/>
                    <a:pt x="3818319" y="3922666"/>
                  </a:cubicBezTo>
                  <a:cubicBezTo>
                    <a:pt x="3720907" y="3912410"/>
                    <a:pt x="3622213" y="3902155"/>
                    <a:pt x="3524799" y="3893182"/>
                  </a:cubicBezTo>
                  <a:cubicBezTo>
                    <a:pt x="3441486" y="3884209"/>
                    <a:pt x="3356891" y="3875235"/>
                    <a:pt x="3269733" y="3866262"/>
                  </a:cubicBezTo>
                  <a:cubicBezTo>
                    <a:pt x="3140276" y="3853443"/>
                    <a:pt x="3018510" y="3830368"/>
                    <a:pt x="2899309" y="3809857"/>
                  </a:cubicBezTo>
                  <a:cubicBezTo>
                    <a:pt x="2589125" y="3754735"/>
                    <a:pt x="2295607" y="3685512"/>
                    <a:pt x="2012340" y="3612442"/>
                  </a:cubicBezTo>
                  <a:cubicBezTo>
                    <a:pt x="1852122" y="3570139"/>
                    <a:pt x="1702158" y="3521426"/>
                    <a:pt x="1558603" y="3468867"/>
                  </a:cubicBezTo>
                  <a:cubicBezTo>
                    <a:pt x="1376595" y="3402208"/>
                    <a:pt x="1224067" y="3325293"/>
                    <a:pt x="1086921" y="3243250"/>
                  </a:cubicBezTo>
                  <a:cubicBezTo>
                    <a:pt x="1013862" y="3200946"/>
                    <a:pt x="936957" y="3157362"/>
                    <a:pt x="866461" y="3113776"/>
                  </a:cubicBezTo>
                  <a:cubicBezTo>
                    <a:pt x="747258" y="3039425"/>
                    <a:pt x="625492" y="2967638"/>
                    <a:pt x="528080" y="2888159"/>
                  </a:cubicBezTo>
                  <a:cubicBezTo>
                    <a:pt x="430668" y="2808680"/>
                    <a:pt x="346071" y="2724074"/>
                    <a:pt x="269166" y="2640749"/>
                  </a:cubicBezTo>
                  <a:cubicBezTo>
                    <a:pt x="210207" y="2574089"/>
                    <a:pt x="167910" y="2503584"/>
                    <a:pt x="123049" y="2434360"/>
                  </a:cubicBezTo>
                  <a:cubicBezTo>
                    <a:pt x="105104" y="2408722"/>
                    <a:pt x="84596" y="2383084"/>
                    <a:pt x="70496" y="2356164"/>
                  </a:cubicBezTo>
                  <a:cubicBezTo>
                    <a:pt x="46144" y="2302323"/>
                    <a:pt x="17945" y="2249765"/>
                    <a:pt x="14100" y="2194642"/>
                  </a:cubicBezTo>
                  <a:cubicBezTo>
                    <a:pt x="10255" y="2143365"/>
                    <a:pt x="0" y="2092088"/>
                    <a:pt x="0" y="2040811"/>
                  </a:cubicBezTo>
                  <a:cubicBezTo>
                    <a:pt x="0" y="2011327"/>
                    <a:pt x="3846" y="1979280"/>
                    <a:pt x="6409" y="1949796"/>
                  </a:cubicBezTo>
                  <a:cubicBezTo>
                    <a:pt x="10255" y="1928003"/>
                    <a:pt x="12817" y="1907493"/>
                    <a:pt x="16663" y="1885700"/>
                  </a:cubicBezTo>
                  <a:cubicBezTo>
                    <a:pt x="23072" y="1849806"/>
                    <a:pt x="30762" y="1815194"/>
                    <a:pt x="37171" y="1779301"/>
                  </a:cubicBezTo>
                  <a:cubicBezTo>
                    <a:pt x="47426" y="1743407"/>
                    <a:pt x="57679" y="1706231"/>
                    <a:pt x="75623" y="1671619"/>
                  </a:cubicBezTo>
                  <a:cubicBezTo>
                    <a:pt x="107667" y="1606242"/>
                    <a:pt x="138429" y="1542146"/>
                    <a:pt x="173036" y="1478050"/>
                  </a:cubicBezTo>
                  <a:cubicBezTo>
                    <a:pt x="201235" y="1429338"/>
                    <a:pt x="229433" y="1381907"/>
                    <a:pt x="264041" y="1333194"/>
                  </a:cubicBezTo>
                  <a:cubicBezTo>
                    <a:pt x="298647" y="1285763"/>
                    <a:pt x="337100" y="1240896"/>
                    <a:pt x="375552" y="1194746"/>
                  </a:cubicBezTo>
                  <a:cubicBezTo>
                    <a:pt x="428103" y="1134497"/>
                    <a:pt x="490909" y="1079374"/>
                    <a:pt x="563968" y="1022970"/>
                  </a:cubicBezTo>
                  <a:cubicBezTo>
                    <a:pt x="675481" y="933236"/>
                    <a:pt x="829290" y="855038"/>
                    <a:pt x="986944" y="778123"/>
                  </a:cubicBezTo>
                  <a:cubicBezTo>
                    <a:pt x="1179206" y="681979"/>
                    <a:pt x="1398385" y="596091"/>
                    <a:pt x="1625253" y="514048"/>
                  </a:cubicBezTo>
                  <a:cubicBezTo>
                    <a:pt x="1708567" y="483282"/>
                    <a:pt x="1803416" y="456362"/>
                    <a:pt x="1896983" y="430724"/>
                  </a:cubicBezTo>
                  <a:cubicBezTo>
                    <a:pt x="2040539" y="390985"/>
                    <a:pt x="2180250" y="349963"/>
                    <a:pt x="2326368" y="314070"/>
                  </a:cubicBezTo>
                  <a:cubicBezTo>
                    <a:pt x="2549391" y="260229"/>
                    <a:pt x="2776261" y="211516"/>
                    <a:pt x="3010820" y="167931"/>
                  </a:cubicBezTo>
                  <a:cubicBezTo>
                    <a:pt x="3069780" y="156393"/>
                    <a:pt x="3130023" y="147420"/>
                    <a:pt x="3188983" y="138447"/>
                  </a:cubicBezTo>
                  <a:cubicBezTo>
                    <a:pt x="3223589" y="133319"/>
                    <a:pt x="3262041" y="124345"/>
                    <a:pt x="3296649" y="116654"/>
                  </a:cubicBezTo>
                  <a:cubicBezTo>
                    <a:pt x="3432514" y="87170"/>
                    <a:pt x="3579915" y="70505"/>
                    <a:pt x="3729878" y="61532"/>
                  </a:cubicBezTo>
                  <a:cubicBezTo>
                    <a:pt x="3865745" y="51277"/>
                    <a:pt x="4001609" y="41021"/>
                    <a:pt x="4141320" y="33330"/>
                  </a:cubicBezTo>
                  <a:cubicBezTo>
                    <a:pt x="4248985" y="25638"/>
                    <a:pt x="4357934" y="20510"/>
                    <a:pt x="4465601" y="19229"/>
                  </a:cubicBezTo>
                  <a:cubicBezTo>
                    <a:pt x="4584803" y="3846"/>
                    <a:pt x="4692470" y="1282"/>
                    <a:pt x="4811672" y="0"/>
                  </a:cubicBezTo>
                  <a:close/>
                </a:path>
              </a:pathLst>
            </a:custGeom>
            <a:noFill/>
            <a:ln w="145303" cap="flat">
              <a:solidFill>
                <a:srgbClr val="FFC654"/>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09BAAFA-C8ED-F2F2-0ECB-6B55F3FFB94F}"/>
                </a:ext>
              </a:extLst>
            </p:cNvPr>
            <p:cNvSpPr/>
            <p:nvPr/>
          </p:nvSpPr>
          <p:spPr>
            <a:xfrm>
              <a:off x="3401838" y="3180689"/>
              <a:ext cx="5182436" cy="1597618"/>
            </a:xfrm>
            <a:custGeom>
              <a:avLst/>
              <a:gdLst>
                <a:gd name="connsiteX0" fmla="*/ 2587844 w 5182436"/>
                <a:gd name="connsiteY0" fmla="*/ 0 h 1597618"/>
                <a:gd name="connsiteX1" fmla="*/ 2826248 w 5182436"/>
                <a:gd name="connsiteY1" fmla="*/ 3846 h 1597618"/>
                <a:gd name="connsiteX2" fmla="*/ 2948014 w 5182436"/>
                <a:gd name="connsiteY2" fmla="*/ 8974 h 1597618"/>
                <a:gd name="connsiteX3" fmla="*/ 3145403 w 5182436"/>
                <a:gd name="connsiteY3" fmla="*/ 19229 h 1597618"/>
                <a:gd name="connsiteX4" fmla="*/ 3399188 w 5182436"/>
                <a:gd name="connsiteY4" fmla="*/ 44867 h 1597618"/>
                <a:gd name="connsiteX5" fmla="*/ 3641438 w 5182436"/>
                <a:gd name="connsiteY5" fmla="*/ 79479 h 1597618"/>
                <a:gd name="connsiteX6" fmla="*/ 4049033 w 5182436"/>
                <a:gd name="connsiteY6" fmla="*/ 156394 h 1597618"/>
                <a:gd name="connsiteX7" fmla="*/ 4193871 w 5182436"/>
                <a:gd name="connsiteY7" fmla="*/ 187160 h 1597618"/>
                <a:gd name="connsiteX8" fmla="*/ 4437403 w 5182436"/>
                <a:gd name="connsiteY8" fmla="*/ 251256 h 1597618"/>
                <a:gd name="connsiteX9" fmla="*/ 4600184 w 5182436"/>
                <a:gd name="connsiteY9" fmla="*/ 306379 h 1597618"/>
                <a:gd name="connsiteX10" fmla="*/ 4709132 w 5182436"/>
                <a:gd name="connsiteY10" fmla="*/ 352527 h 1597618"/>
                <a:gd name="connsiteX11" fmla="*/ 4870630 w 5182436"/>
                <a:gd name="connsiteY11" fmla="*/ 432006 h 1597618"/>
                <a:gd name="connsiteX12" fmla="*/ 4994962 w 5182436"/>
                <a:gd name="connsiteY12" fmla="*/ 514049 h 1597618"/>
                <a:gd name="connsiteX13" fmla="*/ 5034694 w 5182436"/>
                <a:gd name="connsiteY13" fmla="*/ 546097 h 1597618"/>
                <a:gd name="connsiteX14" fmla="*/ 5124416 w 5182436"/>
                <a:gd name="connsiteY14" fmla="*/ 637113 h 1597618"/>
                <a:gd name="connsiteX15" fmla="*/ 5161589 w 5182436"/>
                <a:gd name="connsiteY15" fmla="*/ 696081 h 1597618"/>
                <a:gd name="connsiteX16" fmla="*/ 5182095 w 5182436"/>
                <a:gd name="connsiteY16" fmla="*/ 779405 h 1597618"/>
                <a:gd name="connsiteX17" fmla="*/ 5178249 w 5182436"/>
                <a:gd name="connsiteY17" fmla="*/ 810172 h 1597618"/>
                <a:gd name="connsiteX18" fmla="*/ 5173123 w 5182436"/>
                <a:gd name="connsiteY18" fmla="*/ 837092 h 1597618"/>
                <a:gd name="connsiteX19" fmla="*/ 5160306 w 5182436"/>
                <a:gd name="connsiteY19" fmla="*/ 872986 h 1597618"/>
                <a:gd name="connsiteX20" fmla="*/ 5052640 w 5182436"/>
                <a:gd name="connsiteY20" fmla="*/ 1039635 h 1597618"/>
                <a:gd name="connsiteX21" fmla="*/ 4770657 w 5182436"/>
                <a:gd name="connsiteY21" fmla="*/ 1238332 h 1597618"/>
                <a:gd name="connsiteX22" fmla="*/ 4368187 w 5182436"/>
                <a:gd name="connsiteY22" fmla="*/ 1376779 h 1597618"/>
                <a:gd name="connsiteX23" fmla="*/ 4122092 w 5182436"/>
                <a:gd name="connsiteY23" fmla="*/ 1435747 h 1597618"/>
                <a:gd name="connsiteX24" fmla="*/ 3782430 w 5182436"/>
                <a:gd name="connsiteY24" fmla="*/ 1502407 h 1597618"/>
                <a:gd name="connsiteX25" fmla="*/ 3591449 w 5182436"/>
                <a:gd name="connsiteY25" fmla="*/ 1529327 h 1597618"/>
                <a:gd name="connsiteX26" fmla="*/ 3341509 w 5182436"/>
                <a:gd name="connsiteY26" fmla="*/ 1558812 h 1597618"/>
                <a:gd name="connsiteX27" fmla="*/ 3294085 w 5182436"/>
                <a:gd name="connsiteY27" fmla="*/ 1562657 h 1597618"/>
                <a:gd name="connsiteX28" fmla="*/ 3180009 w 5182436"/>
                <a:gd name="connsiteY28" fmla="*/ 1574194 h 1597618"/>
                <a:gd name="connsiteX29" fmla="*/ 3046708 w 5182436"/>
                <a:gd name="connsiteY29" fmla="*/ 1584450 h 1597618"/>
                <a:gd name="connsiteX30" fmla="*/ 2824967 w 5182436"/>
                <a:gd name="connsiteY30" fmla="*/ 1594705 h 1597618"/>
                <a:gd name="connsiteX31" fmla="*/ 2457105 w 5182436"/>
                <a:gd name="connsiteY31" fmla="*/ 1597269 h 1597618"/>
                <a:gd name="connsiteX32" fmla="*/ 2163585 w 5182436"/>
                <a:gd name="connsiteY32" fmla="*/ 1587013 h 1597618"/>
                <a:gd name="connsiteX33" fmla="*/ 2050792 w 5182436"/>
                <a:gd name="connsiteY33" fmla="*/ 1580604 h 1597618"/>
                <a:gd name="connsiteX34" fmla="*/ 1893137 w 5182436"/>
                <a:gd name="connsiteY34" fmla="*/ 1569067 h 1597618"/>
                <a:gd name="connsiteX35" fmla="*/ 1755991 w 5182436"/>
                <a:gd name="connsiteY35" fmla="*/ 1558812 h 1597618"/>
                <a:gd name="connsiteX36" fmla="*/ 1557320 w 5182436"/>
                <a:gd name="connsiteY36" fmla="*/ 1535737 h 1597618"/>
                <a:gd name="connsiteX37" fmla="*/ 1080510 w 5182436"/>
                <a:gd name="connsiteY37" fmla="*/ 1456258 h 1597618"/>
                <a:gd name="connsiteX38" fmla="*/ 836979 w 5182436"/>
                <a:gd name="connsiteY38" fmla="*/ 1398572 h 1597618"/>
                <a:gd name="connsiteX39" fmla="*/ 583194 w 5182436"/>
                <a:gd name="connsiteY39" fmla="*/ 1307555 h 1597618"/>
                <a:gd name="connsiteX40" fmla="*/ 465273 w 5182436"/>
                <a:gd name="connsiteY40" fmla="*/ 1254997 h 1597618"/>
                <a:gd name="connsiteX41" fmla="*/ 283265 w 5182436"/>
                <a:gd name="connsiteY41" fmla="*/ 1163981 h 1597618"/>
                <a:gd name="connsiteX42" fmla="*/ 144836 w 5182436"/>
                <a:gd name="connsiteY42" fmla="*/ 1063991 h 1597618"/>
                <a:gd name="connsiteX43" fmla="*/ 65369 w 5182436"/>
                <a:gd name="connsiteY43" fmla="*/ 980667 h 1597618"/>
                <a:gd name="connsiteX44" fmla="*/ 37171 w 5182436"/>
                <a:gd name="connsiteY44" fmla="*/ 948619 h 1597618"/>
                <a:gd name="connsiteX45" fmla="*/ 7690 w 5182436"/>
                <a:gd name="connsiteY45" fmla="*/ 883241 h 1597618"/>
                <a:gd name="connsiteX46" fmla="*/ 0 w 5182436"/>
                <a:gd name="connsiteY46" fmla="*/ 821709 h 1597618"/>
                <a:gd name="connsiteX47" fmla="*/ 3844 w 5182436"/>
                <a:gd name="connsiteY47" fmla="*/ 784533 h 1597618"/>
                <a:gd name="connsiteX48" fmla="*/ 8972 w 5182436"/>
                <a:gd name="connsiteY48" fmla="*/ 758895 h 1597618"/>
                <a:gd name="connsiteX49" fmla="*/ 20508 w 5182436"/>
                <a:gd name="connsiteY49" fmla="*/ 716592 h 1597618"/>
                <a:gd name="connsiteX50" fmla="*/ 41015 w 5182436"/>
                <a:gd name="connsiteY50" fmla="*/ 673006 h 1597618"/>
                <a:gd name="connsiteX51" fmla="*/ 93566 w 5182436"/>
                <a:gd name="connsiteY51" fmla="*/ 594810 h 1597618"/>
                <a:gd name="connsiteX52" fmla="*/ 142273 w 5182436"/>
                <a:gd name="connsiteY52" fmla="*/ 535841 h 1597618"/>
                <a:gd name="connsiteX53" fmla="*/ 202515 w 5182436"/>
                <a:gd name="connsiteY53" fmla="*/ 480719 h 1597618"/>
                <a:gd name="connsiteX54" fmla="*/ 303773 w 5182436"/>
                <a:gd name="connsiteY54" fmla="*/ 411496 h 1597618"/>
                <a:gd name="connsiteX55" fmla="*/ 530643 w 5182436"/>
                <a:gd name="connsiteY55" fmla="*/ 312788 h 1597618"/>
                <a:gd name="connsiteX56" fmla="*/ 874150 w 5182436"/>
                <a:gd name="connsiteY56" fmla="*/ 206389 h 1597618"/>
                <a:gd name="connsiteX57" fmla="*/ 1020269 w 5182436"/>
                <a:gd name="connsiteY57" fmla="*/ 173059 h 1597618"/>
                <a:gd name="connsiteX58" fmla="*/ 1250983 w 5182436"/>
                <a:gd name="connsiteY58" fmla="*/ 125628 h 1597618"/>
                <a:gd name="connsiteX59" fmla="*/ 1618843 w 5182436"/>
                <a:gd name="connsiteY59" fmla="*/ 66660 h 1597618"/>
                <a:gd name="connsiteX60" fmla="*/ 1714974 w 5182436"/>
                <a:gd name="connsiteY60" fmla="*/ 55122 h 1597618"/>
                <a:gd name="connsiteX61" fmla="*/ 1772653 w 5182436"/>
                <a:gd name="connsiteY61" fmla="*/ 46149 h 1597618"/>
                <a:gd name="connsiteX62" fmla="*/ 2005931 w 5182436"/>
                <a:gd name="connsiteY62" fmla="*/ 24357 h 1597618"/>
                <a:gd name="connsiteX63" fmla="*/ 2227672 w 5182436"/>
                <a:gd name="connsiteY63" fmla="*/ 12819 h 1597618"/>
                <a:gd name="connsiteX64" fmla="*/ 2401991 w 5182436"/>
                <a:gd name="connsiteY64" fmla="*/ 7692 h 1597618"/>
                <a:gd name="connsiteX65" fmla="*/ 2587844 w 5182436"/>
                <a:gd name="connsiteY65" fmla="*/ 0 h 159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82436" h="1597618">
                  <a:moveTo>
                    <a:pt x="2587844" y="0"/>
                  </a:moveTo>
                  <a:cubicBezTo>
                    <a:pt x="2664749" y="1282"/>
                    <a:pt x="2745498" y="1282"/>
                    <a:pt x="2826248" y="3846"/>
                  </a:cubicBezTo>
                  <a:cubicBezTo>
                    <a:pt x="2867263" y="3846"/>
                    <a:pt x="2906997" y="6410"/>
                    <a:pt x="2948014" y="8974"/>
                  </a:cubicBezTo>
                  <a:cubicBezTo>
                    <a:pt x="3013383" y="11538"/>
                    <a:pt x="3080033" y="15383"/>
                    <a:pt x="3145403" y="19229"/>
                  </a:cubicBezTo>
                  <a:cubicBezTo>
                    <a:pt x="3231279" y="25638"/>
                    <a:pt x="3315874" y="33330"/>
                    <a:pt x="3399188" y="44867"/>
                  </a:cubicBezTo>
                  <a:cubicBezTo>
                    <a:pt x="3479938" y="55122"/>
                    <a:pt x="3561970" y="66660"/>
                    <a:pt x="3641438" y="79479"/>
                  </a:cubicBezTo>
                  <a:cubicBezTo>
                    <a:pt x="3783711" y="101272"/>
                    <a:pt x="3919576" y="128192"/>
                    <a:pt x="4049033" y="156394"/>
                  </a:cubicBezTo>
                  <a:cubicBezTo>
                    <a:pt x="4096457" y="166649"/>
                    <a:pt x="4146444" y="176904"/>
                    <a:pt x="4193871" y="187160"/>
                  </a:cubicBezTo>
                  <a:cubicBezTo>
                    <a:pt x="4282310" y="206389"/>
                    <a:pt x="4363061" y="228181"/>
                    <a:pt x="4437403" y="251256"/>
                  </a:cubicBezTo>
                  <a:cubicBezTo>
                    <a:pt x="4495081" y="269203"/>
                    <a:pt x="4550194" y="288431"/>
                    <a:pt x="4600184" y="306379"/>
                  </a:cubicBezTo>
                  <a:cubicBezTo>
                    <a:pt x="4639916" y="321762"/>
                    <a:pt x="4675805" y="337144"/>
                    <a:pt x="4709132" y="352527"/>
                  </a:cubicBezTo>
                  <a:cubicBezTo>
                    <a:pt x="4765528" y="378166"/>
                    <a:pt x="4821926" y="403804"/>
                    <a:pt x="4870630" y="432006"/>
                  </a:cubicBezTo>
                  <a:cubicBezTo>
                    <a:pt x="4918057" y="458926"/>
                    <a:pt x="4962918" y="485847"/>
                    <a:pt x="4994962" y="514049"/>
                  </a:cubicBezTo>
                  <a:cubicBezTo>
                    <a:pt x="5007779" y="524304"/>
                    <a:pt x="5023160" y="535841"/>
                    <a:pt x="5034694" y="546097"/>
                  </a:cubicBezTo>
                  <a:cubicBezTo>
                    <a:pt x="5066738" y="576863"/>
                    <a:pt x="5098781" y="606347"/>
                    <a:pt x="5124416" y="637113"/>
                  </a:cubicBezTo>
                  <a:cubicBezTo>
                    <a:pt x="5141080" y="656342"/>
                    <a:pt x="5148771" y="675570"/>
                    <a:pt x="5161589" y="696081"/>
                  </a:cubicBezTo>
                  <a:cubicBezTo>
                    <a:pt x="5178249" y="723002"/>
                    <a:pt x="5178249" y="751204"/>
                    <a:pt x="5182095" y="779405"/>
                  </a:cubicBezTo>
                  <a:cubicBezTo>
                    <a:pt x="5183378" y="789661"/>
                    <a:pt x="5180815" y="799917"/>
                    <a:pt x="5178249" y="810172"/>
                  </a:cubicBezTo>
                  <a:cubicBezTo>
                    <a:pt x="5176969" y="819145"/>
                    <a:pt x="5174406" y="828119"/>
                    <a:pt x="5173123" y="837092"/>
                  </a:cubicBezTo>
                  <a:cubicBezTo>
                    <a:pt x="5169277" y="848629"/>
                    <a:pt x="5165431" y="860167"/>
                    <a:pt x="5160306" y="872986"/>
                  </a:cubicBezTo>
                  <a:cubicBezTo>
                    <a:pt x="5143642" y="912725"/>
                    <a:pt x="5066738" y="1022970"/>
                    <a:pt x="5052640" y="1039635"/>
                  </a:cubicBezTo>
                  <a:cubicBezTo>
                    <a:pt x="5043666" y="1053736"/>
                    <a:pt x="4850124" y="1203721"/>
                    <a:pt x="4770657" y="1238332"/>
                  </a:cubicBezTo>
                  <a:cubicBezTo>
                    <a:pt x="4654016" y="1289609"/>
                    <a:pt x="4519433" y="1334476"/>
                    <a:pt x="4368187" y="1376779"/>
                  </a:cubicBezTo>
                  <a:cubicBezTo>
                    <a:pt x="4288719" y="1398572"/>
                    <a:pt x="4202843" y="1416518"/>
                    <a:pt x="4122092" y="1435747"/>
                  </a:cubicBezTo>
                  <a:cubicBezTo>
                    <a:pt x="4014425" y="1461386"/>
                    <a:pt x="3892659" y="1479333"/>
                    <a:pt x="3782430" y="1502407"/>
                  </a:cubicBezTo>
                  <a:cubicBezTo>
                    <a:pt x="3724751" y="1513945"/>
                    <a:pt x="3656818" y="1521636"/>
                    <a:pt x="3591449" y="1529327"/>
                  </a:cubicBezTo>
                  <a:cubicBezTo>
                    <a:pt x="3509417" y="1539583"/>
                    <a:pt x="3426104" y="1548556"/>
                    <a:pt x="3341509" y="1558812"/>
                  </a:cubicBezTo>
                  <a:cubicBezTo>
                    <a:pt x="3326129" y="1560093"/>
                    <a:pt x="3312030" y="1561375"/>
                    <a:pt x="3294085" y="1562657"/>
                  </a:cubicBezTo>
                  <a:cubicBezTo>
                    <a:pt x="3254351" y="1565221"/>
                    <a:pt x="3217180" y="1570348"/>
                    <a:pt x="3180009" y="1574194"/>
                  </a:cubicBezTo>
                  <a:cubicBezTo>
                    <a:pt x="3136430" y="1579322"/>
                    <a:pt x="3090287" y="1581886"/>
                    <a:pt x="3046708" y="1584450"/>
                  </a:cubicBezTo>
                  <a:cubicBezTo>
                    <a:pt x="2973649" y="1590860"/>
                    <a:pt x="2900588" y="1593423"/>
                    <a:pt x="2824967" y="1594705"/>
                  </a:cubicBezTo>
                  <a:cubicBezTo>
                    <a:pt x="2703201" y="1595987"/>
                    <a:pt x="2578871" y="1598551"/>
                    <a:pt x="2457105" y="1597269"/>
                  </a:cubicBezTo>
                  <a:cubicBezTo>
                    <a:pt x="2359693" y="1597269"/>
                    <a:pt x="2259716" y="1593423"/>
                    <a:pt x="2163585" y="1587013"/>
                  </a:cubicBezTo>
                  <a:cubicBezTo>
                    <a:pt x="2126416" y="1584450"/>
                    <a:pt x="2087963" y="1581886"/>
                    <a:pt x="2050792" y="1580604"/>
                  </a:cubicBezTo>
                  <a:cubicBezTo>
                    <a:pt x="1998241" y="1576758"/>
                    <a:pt x="1945688" y="1572912"/>
                    <a:pt x="1893137" y="1569067"/>
                  </a:cubicBezTo>
                  <a:cubicBezTo>
                    <a:pt x="1848276" y="1565221"/>
                    <a:pt x="1803415" y="1561375"/>
                    <a:pt x="1755991" y="1558812"/>
                  </a:cubicBezTo>
                  <a:cubicBezTo>
                    <a:pt x="1686776" y="1553684"/>
                    <a:pt x="1621408" y="1544710"/>
                    <a:pt x="1557320" y="1535737"/>
                  </a:cubicBezTo>
                  <a:cubicBezTo>
                    <a:pt x="1390694" y="1513945"/>
                    <a:pt x="1233038" y="1485742"/>
                    <a:pt x="1080510" y="1456258"/>
                  </a:cubicBezTo>
                  <a:cubicBezTo>
                    <a:pt x="994634" y="1439593"/>
                    <a:pt x="913883" y="1419082"/>
                    <a:pt x="836979" y="1398572"/>
                  </a:cubicBezTo>
                  <a:cubicBezTo>
                    <a:pt x="739566" y="1371651"/>
                    <a:pt x="656253" y="1340886"/>
                    <a:pt x="583194" y="1307555"/>
                  </a:cubicBezTo>
                  <a:cubicBezTo>
                    <a:pt x="543460" y="1290891"/>
                    <a:pt x="502443" y="1272944"/>
                    <a:pt x="465273" y="1254997"/>
                  </a:cubicBezTo>
                  <a:cubicBezTo>
                    <a:pt x="401185" y="1225513"/>
                    <a:pt x="335817" y="1196029"/>
                    <a:pt x="283265" y="1163981"/>
                  </a:cubicBezTo>
                  <a:cubicBezTo>
                    <a:pt x="230714" y="1131933"/>
                    <a:pt x="185853" y="1098603"/>
                    <a:pt x="144836" y="1063991"/>
                  </a:cubicBezTo>
                  <a:cubicBezTo>
                    <a:pt x="112793" y="1037071"/>
                    <a:pt x="91004" y="1008869"/>
                    <a:pt x="65369" y="980667"/>
                  </a:cubicBezTo>
                  <a:cubicBezTo>
                    <a:pt x="56397" y="970411"/>
                    <a:pt x="44861" y="960156"/>
                    <a:pt x="37171" y="948619"/>
                  </a:cubicBezTo>
                  <a:cubicBezTo>
                    <a:pt x="24353" y="926826"/>
                    <a:pt x="8972" y="906316"/>
                    <a:pt x="7690" y="883241"/>
                  </a:cubicBezTo>
                  <a:cubicBezTo>
                    <a:pt x="6409" y="862730"/>
                    <a:pt x="0" y="842220"/>
                    <a:pt x="0" y="821709"/>
                  </a:cubicBezTo>
                  <a:cubicBezTo>
                    <a:pt x="0" y="810172"/>
                    <a:pt x="1281" y="797353"/>
                    <a:pt x="3844" y="784533"/>
                  </a:cubicBezTo>
                  <a:cubicBezTo>
                    <a:pt x="5127" y="775560"/>
                    <a:pt x="7690" y="767869"/>
                    <a:pt x="8972" y="758895"/>
                  </a:cubicBezTo>
                  <a:cubicBezTo>
                    <a:pt x="12817" y="744794"/>
                    <a:pt x="16662" y="730693"/>
                    <a:pt x="20508" y="716592"/>
                  </a:cubicBezTo>
                  <a:cubicBezTo>
                    <a:pt x="25635" y="702490"/>
                    <a:pt x="32044" y="687108"/>
                    <a:pt x="41015" y="673006"/>
                  </a:cubicBezTo>
                  <a:cubicBezTo>
                    <a:pt x="57679" y="646087"/>
                    <a:pt x="74340" y="620448"/>
                    <a:pt x="93566" y="594810"/>
                  </a:cubicBezTo>
                  <a:cubicBezTo>
                    <a:pt x="108948" y="575581"/>
                    <a:pt x="123047" y="556352"/>
                    <a:pt x="142273" y="535841"/>
                  </a:cubicBezTo>
                  <a:cubicBezTo>
                    <a:pt x="161500" y="516612"/>
                    <a:pt x="182007" y="498666"/>
                    <a:pt x="202515" y="480719"/>
                  </a:cubicBezTo>
                  <a:cubicBezTo>
                    <a:pt x="230714" y="456363"/>
                    <a:pt x="264039" y="434570"/>
                    <a:pt x="303773" y="411496"/>
                  </a:cubicBezTo>
                  <a:cubicBezTo>
                    <a:pt x="364016" y="375602"/>
                    <a:pt x="446046" y="343554"/>
                    <a:pt x="530643" y="312788"/>
                  </a:cubicBezTo>
                  <a:cubicBezTo>
                    <a:pt x="634464" y="274331"/>
                    <a:pt x="752384" y="239719"/>
                    <a:pt x="874150" y="206389"/>
                  </a:cubicBezTo>
                  <a:cubicBezTo>
                    <a:pt x="919011" y="193570"/>
                    <a:pt x="970280" y="183314"/>
                    <a:pt x="1020269" y="173059"/>
                  </a:cubicBezTo>
                  <a:cubicBezTo>
                    <a:pt x="1097174" y="156394"/>
                    <a:pt x="1172797" y="141011"/>
                    <a:pt x="1250983" y="125628"/>
                  </a:cubicBezTo>
                  <a:cubicBezTo>
                    <a:pt x="1371467" y="103836"/>
                    <a:pt x="1493233" y="84607"/>
                    <a:pt x="1618843" y="66660"/>
                  </a:cubicBezTo>
                  <a:cubicBezTo>
                    <a:pt x="1650887" y="61532"/>
                    <a:pt x="1682930" y="58969"/>
                    <a:pt x="1714974" y="55122"/>
                  </a:cubicBezTo>
                  <a:cubicBezTo>
                    <a:pt x="1734200" y="52559"/>
                    <a:pt x="1754709" y="49995"/>
                    <a:pt x="1772653" y="46149"/>
                  </a:cubicBezTo>
                  <a:cubicBezTo>
                    <a:pt x="1845713" y="34612"/>
                    <a:pt x="1925181" y="28202"/>
                    <a:pt x="2005931" y="24357"/>
                  </a:cubicBezTo>
                  <a:cubicBezTo>
                    <a:pt x="2078990" y="20511"/>
                    <a:pt x="2152050" y="16665"/>
                    <a:pt x="2227672" y="12819"/>
                  </a:cubicBezTo>
                  <a:cubicBezTo>
                    <a:pt x="2285351" y="10255"/>
                    <a:pt x="2344312" y="7692"/>
                    <a:pt x="2401991" y="7692"/>
                  </a:cubicBezTo>
                  <a:cubicBezTo>
                    <a:pt x="2466078" y="1282"/>
                    <a:pt x="2523757" y="0"/>
                    <a:pt x="2587844" y="0"/>
                  </a:cubicBezTo>
                  <a:close/>
                </a:path>
              </a:pathLst>
            </a:custGeom>
            <a:noFill/>
            <a:ln w="145303" cap="flat">
              <a:solidFill>
                <a:srgbClr val="F2BCB7"/>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5C5B9C8-A845-EB2D-5D3F-3936722961AD}"/>
                </a:ext>
              </a:extLst>
            </p:cNvPr>
            <p:cNvSpPr/>
            <p:nvPr/>
          </p:nvSpPr>
          <p:spPr>
            <a:xfrm>
              <a:off x="5038626" y="3684483"/>
              <a:ext cx="1911441" cy="587118"/>
            </a:xfrm>
            <a:custGeom>
              <a:avLst/>
              <a:gdLst>
                <a:gd name="connsiteX0" fmla="*/ 953619 w 1911441"/>
                <a:gd name="connsiteY0" fmla="*/ 0 h 587118"/>
                <a:gd name="connsiteX1" fmla="*/ 1042059 w 1911441"/>
                <a:gd name="connsiteY1" fmla="*/ 1282 h 587118"/>
                <a:gd name="connsiteX2" fmla="*/ 1086921 w 1911441"/>
                <a:gd name="connsiteY2" fmla="*/ 2564 h 587118"/>
                <a:gd name="connsiteX3" fmla="*/ 1159979 w 1911441"/>
                <a:gd name="connsiteY3" fmla="*/ 6410 h 587118"/>
                <a:gd name="connsiteX4" fmla="*/ 1253547 w 1911441"/>
                <a:gd name="connsiteY4" fmla="*/ 15383 h 587118"/>
                <a:gd name="connsiteX5" fmla="*/ 1343270 w 1911441"/>
                <a:gd name="connsiteY5" fmla="*/ 28202 h 587118"/>
                <a:gd name="connsiteX6" fmla="*/ 1493233 w 1911441"/>
                <a:gd name="connsiteY6" fmla="*/ 56405 h 587118"/>
                <a:gd name="connsiteX7" fmla="*/ 1547067 w 1911441"/>
                <a:gd name="connsiteY7" fmla="*/ 67942 h 587118"/>
                <a:gd name="connsiteX8" fmla="*/ 1636790 w 1911441"/>
                <a:gd name="connsiteY8" fmla="*/ 91017 h 587118"/>
                <a:gd name="connsiteX9" fmla="*/ 1697031 w 1911441"/>
                <a:gd name="connsiteY9" fmla="*/ 111527 h 587118"/>
                <a:gd name="connsiteX10" fmla="*/ 1736765 w 1911441"/>
                <a:gd name="connsiteY10" fmla="*/ 128192 h 587118"/>
                <a:gd name="connsiteX11" fmla="*/ 1795725 w 1911441"/>
                <a:gd name="connsiteY11" fmla="*/ 157676 h 587118"/>
                <a:gd name="connsiteX12" fmla="*/ 1841869 w 1911441"/>
                <a:gd name="connsiteY12" fmla="*/ 188442 h 587118"/>
                <a:gd name="connsiteX13" fmla="*/ 1855968 w 1911441"/>
                <a:gd name="connsiteY13" fmla="*/ 199980 h 587118"/>
                <a:gd name="connsiteX14" fmla="*/ 1889293 w 1911441"/>
                <a:gd name="connsiteY14" fmla="*/ 233309 h 587118"/>
                <a:gd name="connsiteX15" fmla="*/ 1903392 w 1911441"/>
                <a:gd name="connsiteY15" fmla="*/ 255102 h 587118"/>
                <a:gd name="connsiteX16" fmla="*/ 1911082 w 1911441"/>
                <a:gd name="connsiteY16" fmla="*/ 285868 h 587118"/>
                <a:gd name="connsiteX17" fmla="*/ 1909800 w 1911441"/>
                <a:gd name="connsiteY17" fmla="*/ 297405 h 587118"/>
                <a:gd name="connsiteX18" fmla="*/ 1907237 w 1911441"/>
                <a:gd name="connsiteY18" fmla="*/ 307660 h 587118"/>
                <a:gd name="connsiteX19" fmla="*/ 1902110 w 1911441"/>
                <a:gd name="connsiteY19" fmla="*/ 320479 h 587118"/>
                <a:gd name="connsiteX20" fmla="*/ 1862376 w 1911441"/>
                <a:gd name="connsiteY20" fmla="*/ 382012 h 587118"/>
                <a:gd name="connsiteX21" fmla="*/ 1758555 w 1911441"/>
                <a:gd name="connsiteY21" fmla="*/ 455081 h 587118"/>
                <a:gd name="connsiteX22" fmla="*/ 1609872 w 1911441"/>
                <a:gd name="connsiteY22" fmla="*/ 506357 h 587118"/>
                <a:gd name="connsiteX23" fmla="*/ 1518868 w 1911441"/>
                <a:gd name="connsiteY23" fmla="*/ 528150 h 587118"/>
                <a:gd name="connsiteX24" fmla="*/ 1393258 w 1911441"/>
                <a:gd name="connsiteY24" fmla="*/ 552507 h 587118"/>
                <a:gd name="connsiteX25" fmla="*/ 1322762 w 1911441"/>
                <a:gd name="connsiteY25" fmla="*/ 562762 h 587118"/>
                <a:gd name="connsiteX26" fmla="*/ 1230475 w 1911441"/>
                <a:gd name="connsiteY26" fmla="*/ 573017 h 587118"/>
                <a:gd name="connsiteX27" fmla="*/ 1212531 w 1911441"/>
                <a:gd name="connsiteY27" fmla="*/ 574300 h 587118"/>
                <a:gd name="connsiteX28" fmla="*/ 1170234 w 1911441"/>
                <a:gd name="connsiteY28" fmla="*/ 578145 h 587118"/>
                <a:gd name="connsiteX29" fmla="*/ 1121527 w 1911441"/>
                <a:gd name="connsiteY29" fmla="*/ 581991 h 587118"/>
                <a:gd name="connsiteX30" fmla="*/ 1039495 w 1911441"/>
                <a:gd name="connsiteY30" fmla="*/ 585836 h 587118"/>
                <a:gd name="connsiteX31" fmla="*/ 903630 w 1911441"/>
                <a:gd name="connsiteY31" fmla="*/ 587119 h 587118"/>
                <a:gd name="connsiteX32" fmla="*/ 795963 w 1911441"/>
                <a:gd name="connsiteY32" fmla="*/ 583272 h 587118"/>
                <a:gd name="connsiteX33" fmla="*/ 754948 w 1911441"/>
                <a:gd name="connsiteY33" fmla="*/ 580709 h 587118"/>
                <a:gd name="connsiteX34" fmla="*/ 697270 w 1911441"/>
                <a:gd name="connsiteY34" fmla="*/ 576863 h 587118"/>
                <a:gd name="connsiteX35" fmla="*/ 647281 w 1911441"/>
                <a:gd name="connsiteY35" fmla="*/ 573017 h 587118"/>
                <a:gd name="connsiteX36" fmla="*/ 574222 w 1911441"/>
                <a:gd name="connsiteY36" fmla="*/ 564044 h 587118"/>
                <a:gd name="connsiteX37" fmla="*/ 398622 w 1911441"/>
                <a:gd name="connsiteY37" fmla="*/ 534560 h 587118"/>
                <a:gd name="connsiteX38" fmla="*/ 308900 w 1911441"/>
                <a:gd name="connsiteY38" fmla="*/ 512767 h 587118"/>
                <a:gd name="connsiteX39" fmla="*/ 215334 w 1911441"/>
                <a:gd name="connsiteY39" fmla="*/ 479437 h 587118"/>
                <a:gd name="connsiteX40" fmla="*/ 171754 w 1911441"/>
                <a:gd name="connsiteY40" fmla="*/ 460209 h 587118"/>
                <a:gd name="connsiteX41" fmla="*/ 105104 w 1911441"/>
                <a:gd name="connsiteY41" fmla="*/ 426879 h 587118"/>
                <a:gd name="connsiteX42" fmla="*/ 53834 w 1911441"/>
                <a:gd name="connsiteY42" fmla="*/ 389703 h 587118"/>
                <a:gd name="connsiteX43" fmla="*/ 24353 w 1911441"/>
                <a:gd name="connsiteY43" fmla="*/ 358937 h 587118"/>
                <a:gd name="connsiteX44" fmla="*/ 14099 w 1911441"/>
                <a:gd name="connsiteY44" fmla="*/ 347400 h 587118"/>
                <a:gd name="connsiteX45" fmla="*/ 2564 w 1911441"/>
                <a:gd name="connsiteY45" fmla="*/ 323043 h 587118"/>
                <a:gd name="connsiteX46" fmla="*/ 0 w 1911441"/>
                <a:gd name="connsiteY46" fmla="*/ 299969 h 587118"/>
                <a:gd name="connsiteX47" fmla="*/ 1281 w 1911441"/>
                <a:gd name="connsiteY47" fmla="*/ 285868 h 587118"/>
                <a:gd name="connsiteX48" fmla="*/ 3846 w 1911441"/>
                <a:gd name="connsiteY48" fmla="*/ 276895 h 587118"/>
                <a:gd name="connsiteX49" fmla="*/ 7690 w 1911441"/>
                <a:gd name="connsiteY49" fmla="*/ 261511 h 587118"/>
                <a:gd name="connsiteX50" fmla="*/ 15382 w 1911441"/>
                <a:gd name="connsiteY50" fmla="*/ 244847 h 587118"/>
                <a:gd name="connsiteX51" fmla="*/ 34608 w 1911441"/>
                <a:gd name="connsiteY51" fmla="*/ 216644 h 587118"/>
                <a:gd name="connsiteX52" fmla="*/ 52551 w 1911441"/>
                <a:gd name="connsiteY52" fmla="*/ 194852 h 587118"/>
                <a:gd name="connsiteX53" fmla="*/ 74342 w 1911441"/>
                <a:gd name="connsiteY53" fmla="*/ 174341 h 587118"/>
                <a:gd name="connsiteX54" fmla="*/ 111513 w 1911441"/>
                <a:gd name="connsiteY54" fmla="*/ 148703 h 587118"/>
                <a:gd name="connsiteX55" fmla="*/ 194826 w 1911441"/>
                <a:gd name="connsiteY55" fmla="*/ 112809 h 587118"/>
                <a:gd name="connsiteX56" fmla="*/ 321718 w 1911441"/>
                <a:gd name="connsiteY56" fmla="*/ 73069 h 587118"/>
                <a:gd name="connsiteX57" fmla="*/ 375552 w 1911441"/>
                <a:gd name="connsiteY57" fmla="*/ 60250 h 587118"/>
                <a:gd name="connsiteX58" fmla="*/ 460147 w 1911441"/>
                <a:gd name="connsiteY58" fmla="*/ 42304 h 587118"/>
                <a:gd name="connsiteX59" fmla="*/ 596012 w 1911441"/>
                <a:gd name="connsiteY59" fmla="*/ 20511 h 587118"/>
                <a:gd name="connsiteX60" fmla="*/ 631901 w 1911441"/>
                <a:gd name="connsiteY60" fmla="*/ 16666 h 587118"/>
                <a:gd name="connsiteX61" fmla="*/ 653690 w 1911441"/>
                <a:gd name="connsiteY61" fmla="*/ 14102 h 587118"/>
                <a:gd name="connsiteX62" fmla="*/ 739568 w 1911441"/>
                <a:gd name="connsiteY62" fmla="*/ 6410 h 587118"/>
                <a:gd name="connsiteX63" fmla="*/ 821598 w 1911441"/>
                <a:gd name="connsiteY63" fmla="*/ 2564 h 587118"/>
                <a:gd name="connsiteX64" fmla="*/ 885686 w 1911441"/>
                <a:gd name="connsiteY64" fmla="*/ 0 h 587118"/>
                <a:gd name="connsiteX65" fmla="*/ 953619 w 1911441"/>
                <a:gd name="connsiteY65" fmla="*/ 0 h 58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1441" h="587118">
                  <a:moveTo>
                    <a:pt x="953619" y="0"/>
                  </a:moveTo>
                  <a:cubicBezTo>
                    <a:pt x="981816" y="0"/>
                    <a:pt x="1011297" y="0"/>
                    <a:pt x="1042059" y="1282"/>
                  </a:cubicBezTo>
                  <a:cubicBezTo>
                    <a:pt x="1057440" y="1282"/>
                    <a:pt x="1071539" y="2564"/>
                    <a:pt x="1086921" y="2564"/>
                  </a:cubicBezTo>
                  <a:cubicBezTo>
                    <a:pt x="1111274" y="3846"/>
                    <a:pt x="1135626" y="5128"/>
                    <a:pt x="1159979" y="6410"/>
                  </a:cubicBezTo>
                  <a:cubicBezTo>
                    <a:pt x="1192023" y="8974"/>
                    <a:pt x="1222785" y="11538"/>
                    <a:pt x="1253547" y="15383"/>
                  </a:cubicBezTo>
                  <a:cubicBezTo>
                    <a:pt x="1283027" y="19229"/>
                    <a:pt x="1313789" y="23075"/>
                    <a:pt x="1343270" y="28202"/>
                  </a:cubicBezTo>
                  <a:cubicBezTo>
                    <a:pt x="1395821" y="35894"/>
                    <a:pt x="1445809" y="46149"/>
                    <a:pt x="1493233" y="56405"/>
                  </a:cubicBezTo>
                  <a:cubicBezTo>
                    <a:pt x="1511178" y="60250"/>
                    <a:pt x="1529123" y="64096"/>
                    <a:pt x="1547067" y="67942"/>
                  </a:cubicBezTo>
                  <a:cubicBezTo>
                    <a:pt x="1579111" y="74352"/>
                    <a:pt x="1609872" y="83325"/>
                    <a:pt x="1636790" y="91017"/>
                  </a:cubicBezTo>
                  <a:cubicBezTo>
                    <a:pt x="1658579" y="97426"/>
                    <a:pt x="1677805" y="105117"/>
                    <a:pt x="1697031" y="111527"/>
                  </a:cubicBezTo>
                  <a:cubicBezTo>
                    <a:pt x="1711130" y="116655"/>
                    <a:pt x="1725229" y="123065"/>
                    <a:pt x="1736765" y="128192"/>
                  </a:cubicBezTo>
                  <a:cubicBezTo>
                    <a:pt x="1757272" y="137165"/>
                    <a:pt x="1777781" y="147420"/>
                    <a:pt x="1795725" y="157676"/>
                  </a:cubicBezTo>
                  <a:cubicBezTo>
                    <a:pt x="1813669" y="167932"/>
                    <a:pt x="1829051" y="176905"/>
                    <a:pt x="1841869" y="188442"/>
                  </a:cubicBezTo>
                  <a:cubicBezTo>
                    <a:pt x="1846994" y="192288"/>
                    <a:pt x="1852122" y="196134"/>
                    <a:pt x="1855968" y="199980"/>
                  </a:cubicBezTo>
                  <a:cubicBezTo>
                    <a:pt x="1867504" y="211516"/>
                    <a:pt x="1879038" y="221772"/>
                    <a:pt x="1889293" y="233309"/>
                  </a:cubicBezTo>
                  <a:cubicBezTo>
                    <a:pt x="1895701" y="239719"/>
                    <a:pt x="1898264" y="247411"/>
                    <a:pt x="1903392" y="255102"/>
                  </a:cubicBezTo>
                  <a:cubicBezTo>
                    <a:pt x="1909800" y="265357"/>
                    <a:pt x="1909800" y="275612"/>
                    <a:pt x="1911082" y="285868"/>
                  </a:cubicBezTo>
                  <a:cubicBezTo>
                    <a:pt x="1912365" y="289714"/>
                    <a:pt x="1909800" y="293559"/>
                    <a:pt x="1909800" y="297405"/>
                  </a:cubicBezTo>
                  <a:cubicBezTo>
                    <a:pt x="1908519" y="301251"/>
                    <a:pt x="1908519" y="303815"/>
                    <a:pt x="1907237" y="307660"/>
                  </a:cubicBezTo>
                  <a:cubicBezTo>
                    <a:pt x="1905956" y="311506"/>
                    <a:pt x="1904673" y="316634"/>
                    <a:pt x="1902110" y="320479"/>
                  </a:cubicBezTo>
                  <a:cubicBezTo>
                    <a:pt x="1895701" y="334581"/>
                    <a:pt x="1867504" y="375602"/>
                    <a:pt x="1862376" y="382012"/>
                  </a:cubicBezTo>
                  <a:cubicBezTo>
                    <a:pt x="1858530" y="387139"/>
                    <a:pt x="1788034" y="442261"/>
                    <a:pt x="1758555" y="455081"/>
                  </a:cubicBezTo>
                  <a:cubicBezTo>
                    <a:pt x="1714976" y="474309"/>
                    <a:pt x="1666269" y="490975"/>
                    <a:pt x="1609872" y="506357"/>
                  </a:cubicBezTo>
                  <a:cubicBezTo>
                    <a:pt x="1580392" y="514049"/>
                    <a:pt x="1548349" y="521740"/>
                    <a:pt x="1518868" y="528150"/>
                  </a:cubicBezTo>
                  <a:cubicBezTo>
                    <a:pt x="1479134" y="537124"/>
                    <a:pt x="1434273" y="544815"/>
                    <a:pt x="1393258" y="552507"/>
                  </a:cubicBezTo>
                  <a:cubicBezTo>
                    <a:pt x="1371467" y="556352"/>
                    <a:pt x="1347114" y="558916"/>
                    <a:pt x="1322762" y="562762"/>
                  </a:cubicBezTo>
                  <a:cubicBezTo>
                    <a:pt x="1292000" y="566608"/>
                    <a:pt x="1261238" y="570453"/>
                    <a:pt x="1230475" y="573017"/>
                  </a:cubicBezTo>
                  <a:cubicBezTo>
                    <a:pt x="1225348" y="573017"/>
                    <a:pt x="1218939" y="574300"/>
                    <a:pt x="1212531" y="574300"/>
                  </a:cubicBezTo>
                  <a:cubicBezTo>
                    <a:pt x="1198432" y="575581"/>
                    <a:pt x="1184333" y="576863"/>
                    <a:pt x="1170234" y="578145"/>
                  </a:cubicBezTo>
                  <a:cubicBezTo>
                    <a:pt x="1154852" y="579427"/>
                    <a:pt x="1136909" y="580709"/>
                    <a:pt x="1121527" y="581991"/>
                  </a:cubicBezTo>
                  <a:cubicBezTo>
                    <a:pt x="1094611" y="584555"/>
                    <a:pt x="1067694" y="584555"/>
                    <a:pt x="1039495" y="585836"/>
                  </a:cubicBezTo>
                  <a:cubicBezTo>
                    <a:pt x="994634" y="585836"/>
                    <a:pt x="948491" y="587119"/>
                    <a:pt x="903630" y="587119"/>
                  </a:cubicBezTo>
                  <a:cubicBezTo>
                    <a:pt x="867742" y="587119"/>
                    <a:pt x="830571" y="585836"/>
                    <a:pt x="795963" y="583272"/>
                  </a:cubicBezTo>
                  <a:cubicBezTo>
                    <a:pt x="781865" y="581991"/>
                    <a:pt x="767766" y="581991"/>
                    <a:pt x="754948" y="580709"/>
                  </a:cubicBezTo>
                  <a:cubicBezTo>
                    <a:pt x="735722" y="579427"/>
                    <a:pt x="716496" y="578145"/>
                    <a:pt x="697270" y="576863"/>
                  </a:cubicBezTo>
                  <a:cubicBezTo>
                    <a:pt x="680606" y="575581"/>
                    <a:pt x="663945" y="574300"/>
                    <a:pt x="647281" y="573017"/>
                  </a:cubicBezTo>
                  <a:cubicBezTo>
                    <a:pt x="621646" y="571736"/>
                    <a:pt x="597293" y="567890"/>
                    <a:pt x="574222" y="564044"/>
                  </a:cubicBezTo>
                  <a:cubicBezTo>
                    <a:pt x="512698" y="556352"/>
                    <a:pt x="455020" y="546097"/>
                    <a:pt x="398622" y="534560"/>
                  </a:cubicBezTo>
                  <a:cubicBezTo>
                    <a:pt x="366579" y="528150"/>
                    <a:pt x="337100" y="520459"/>
                    <a:pt x="308900" y="512767"/>
                  </a:cubicBezTo>
                  <a:cubicBezTo>
                    <a:pt x="273012" y="502512"/>
                    <a:pt x="242250" y="490975"/>
                    <a:pt x="215334" y="479437"/>
                  </a:cubicBezTo>
                  <a:cubicBezTo>
                    <a:pt x="201235" y="473028"/>
                    <a:pt x="185853" y="466618"/>
                    <a:pt x="171754" y="460209"/>
                  </a:cubicBezTo>
                  <a:cubicBezTo>
                    <a:pt x="148682" y="448671"/>
                    <a:pt x="124330" y="438416"/>
                    <a:pt x="105104" y="426879"/>
                  </a:cubicBezTo>
                  <a:cubicBezTo>
                    <a:pt x="85878" y="415341"/>
                    <a:pt x="69215" y="402522"/>
                    <a:pt x="53834" y="389703"/>
                  </a:cubicBezTo>
                  <a:cubicBezTo>
                    <a:pt x="42298" y="379448"/>
                    <a:pt x="33325" y="369193"/>
                    <a:pt x="24353" y="358937"/>
                  </a:cubicBezTo>
                  <a:cubicBezTo>
                    <a:pt x="20508" y="355091"/>
                    <a:pt x="16663" y="351246"/>
                    <a:pt x="14099" y="347400"/>
                  </a:cubicBezTo>
                  <a:cubicBezTo>
                    <a:pt x="8973" y="339708"/>
                    <a:pt x="3846" y="332017"/>
                    <a:pt x="2564" y="323043"/>
                  </a:cubicBezTo>
                  <a:cubicBezTo>
                    <a:pt x="1281" y="315352"/>
                    <a:pt x="0" y="307660"/>
                    <a:pt x="0" y="299969"/>
                  </a:cubicBezTo>
                  <a:cubicBezTo>
                    <a:pt x="0" y="296123"/>
                    <a:pt x="1281" y="290995"/>
                    <a:pt x="1281" y="285868"/>
                  </a:cubicBezTo>
                  <a:cubicBezTo>
                    <a:pt x="2564" y="283304"/>
                    <a:pt x="2564" y="279459"/>
                    <a:pt x="3846" y="276895"/>
                  </a:cubicBezTo>
                  <a:cubicBezTo>
                    <a:pt x="5127" y="271767"/>
                    <a:pt x="6409" y="266639"/>
                    <a:pt x="7690" y="261511"/>
                  </a:cubicBezTo>
                  <a:cubicBezTo>
                    <a:pt x="10255" y="256383"/>
                    <a:pt x="11536" y="251256"/>
                    <a:pt x="15382" y="244847"/>
                  </a:cubicBezTo>
                  <a:cubicBezTo>
                    <a:pt x="21791" y="234591"/>
                    <a:pt x="28199" y="225618"/>
                    <a:pt x="34608" y="216644"/>
                  </a:cubicBezTo>
                  <a:cubicBezTo>
                    <a:pt x="39734" y="208953"/>
                    <a:pt x="46143" y="202544"/>
                    <a:pt x="52551" y="194852"/>
                  </a:cubicBezTo>
                  <a:cubicBezTo>
                    <a:pt x="58960" y="188442"/>
                    <a:pt x="66652" y="180751"/>
                    <a:pt x="74342" y="174341"/>
                  </a:cubicBezTo>
                  <a:cubicBezTo>
                    <a:pt x="84595" y="165368"/>
                    <a:pt x="97412" y="157676"/>
                    <a:pt x="111513" y="148703"/>
                  </a:cubicBezTo>
                  <a:cubicBezTo>
                    <a:pt x="133302" y="135884"/>
                    <a:pt x="164064" y="124346"/>
                    <a:pt x="194826" y="112809"/>
                  </a:cubicBezTo>
                  <a:cubicBezTo>
                    <a:pt x="233279" y="98708"/>
                    <a:pt x="276857" y="85889"/>
                    <a:pt x="321718" y="73069"/>
                  </a:cubicBezTo>
                  <a:cubicBezTo>
                    <a:pt x="338381" y="67942"/>
                    <a:pt x="357607" y="64096"/>
                    <a:pt x="375552" y="60250"/>
                  </a:cubicBezTo>
                  <a:cubicBezTo>
                    <a:pt x="403750" y="53841"/>
                    <a:pt x="431949" y="48713"/>
                    <a:pt x="460147" y="42304"/>
                  </a:cubicBezTo>
                  <a:cubicBezTo>
                    <a:pt x="505008" y="34612"/>
                    <a:pt x="549869" y="26921"/>
                    <a:pt x="596012" y="20511"/>
                  </a:cubicBezTo>
                  <a:cubicBezTo>
                    <a:pt x="607548" y="19229"/>
                    <a:pt x="619084" y="17947"/>
                    <a:pt x="631901" y="16666"/>
                  </a:cubicBezTo>
                  <a:cubicBezTo>
                    <a:pt x="638310" y="15383"/>
                    <a:pt x="646000" y="14102"/>
                    <a:pt x="653690" y="14102"/>
                  </a:cubicBezTo>
                  <a:cubicBezTo>
                    <a:pt x="680606" y="10256"/>
                    <a:pt x="710087" y="7692"/>
                    <a:pt x="739568" y="6410"/>
                  </a:cubicBezTo>
                  <a:cubicBezTo>
                    <a:pt x="766484" y="5128"/>
                    <a:pt x="793401" y="3846"/>
                    <a:pt x="821598" y="2564"/>
                  </a:cubicBezTo>
                  <a:cubicBezTo>
                    <a:pt x="843389" y="1282"/>
                    <a:pt x="865178" y="1282"/>
                    <a:pt x="885686" y="0"/>
                  </a:cubicBezTo>
                  <a:cubicBezTo>
                    <a:pt x="908758" y="0"/>
                    <a:pt x="930547" y="0"/>
                    <a:pt x="953619" y="0"/>
                  </a:cubicBezTo>
                  <a:close/>
                </a:path>
              </a:pathLst>
            </a:custGeom>
            <a:noFill/>
            <a:ln w="145303" cap="flat">
              <a:solidFill>
                <a:srgbClr val="6EC38D"/>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99B763D-F3EA-FF32-168F-E0FA19ED9467}"/>
                </a:ext>
              </a:extLst>
            </p:cNvPr>
            <p:cNvSpPr/>
            <p:nvPr/>
          </p:nvSpPr>
          <p:spPr>
            <a:xfrm>
              <a:off x="1004974" y="1952613"/>
              <a:ext cx="9637216" cy="3966452"/>
            </a:xfrm>
            <a:custGeom>
              <a:avLst/>
              <a:gdLst>
                <a:gd name="connsiteX0" fmla="*/ 4811672 w 9637216"/>
                <a:gd name="connsiteY0" fmla="*/ 0 h 3966452"/>
                <a:gd name="connsiteX1" fmla="*/ 5255155 w 9637216"/>
                <a:gd name="connsiteY1" fmla="*/ 8974 h 3966452"/>
                <a:gd name="connsiteX2" fmla="*/ 5482023 w 9637216"/>
                <a:gd name="connsiteY2" fmla="*/ 20510 h 3966452"/>
                <a:gd name="connsiteX3" fmla="*/ 5848602 w 9637216"/>
                <a:gd name="connsiteY3" fmla="*/ 47431 h 3966452"/>
                <a:gd name="connsiteX4" fmla="*/ 6320285 w 9637216"/>
                <a:gd name="connsiteY4" fmla="*/ 110245 h 3966452"/>
                <a:gd name="connsiteX5" fmla="*/ 6770179 w 9637216"/>
                <a:gd name="connsiteY5" fmla="*/ 196133 h 3966452"/>
                <a:gd name="connsiteX6" fmla="*/ 7527688 w 9637216"/>
                <a:gd name="connsiteY6" fmla="*/ 388421 h 3966452"/>
                <a:gd name="connsiteX7" fmla="*/ 7796855 w 9637216"/>
                <a:gd name="connsiteY7" fmla="*/ 465336 h 3966452"/>
                <a:gd name="connsiteX8" fmla="*/ 8250594 w 9637216"/>
                <a:gd name="connsiteY8" fmla="*/ 624294 h 3966452"/>
                <a:gd name="connsiteX9" fmla="*/ 8554367 w 9637216"/>
                <a:gd name="connsiteY9" fmla="*/ 762741 h 3966452"/>
                <a:gd name="connsiteX10" fmla="*/ 8756884 w 9637216"/>
                <a:gd name="connsiteY10" fmla="*/ 878113 h 3966452"/>
                <a:gd name="connsiteX11" fmla="*/ 9056811 w 9637216"/>
                <a:gd name="connsiteY11" fmla="*/ 1074246 h 3966452"/>
                <a:gd name="connsiteX12" fmla="*/ 9287525 w 9637216"/>
                <a:gd name="connsiteY12" fmla="*/ 1278072 h 3966452"/>
                <a:gd name="connsiteX13" fmla="*/ 9360584 w 9637216"/>
                <a:gd name="connsiteY13" fmla="*/ 1357551 h 3966452"/>
                <a:gd name="connsiteX14" fmla="*/ 9528493 w 9637216"/>
                <a:gd name="connsiteY14" fmla="*/ 1583168 h 3966452"/>
                <a:gd name="connsiteX15" fmla="*/ 9597706 w 9637216"/>
                <a:gd name="connsiteY15" fmla="*/ 1728024 h 3966452"/>
                <a:gd name="connsiteX16" fmla="*/ 9636159 w 9637216"/>
                <a:gd name="connsiteY16" fmla="*/ 1935695 h 3966452"/>
                <a:gd name="connsiteX17" fmla="*/ 9629750 w 9637216"/>
                <a:gd name="connsiteY17" fmla="*/ 2011328 h 3966452"/>
                <a:gd name="connsiteX18" fmla="*/ 9619496 w 9637216"/>
                <a:gd name="connsiteY18" fmla="*/ 2077987 h 3966452"/>
                <a:gd name="connsiteX19" fmla="*/ 9595144 w 9637216"/>
                <a:gd name="connsiteY19" fmla="*/ 2166440 h 3966452"/>
                <a:gd name="connsiteX20" fmla="*/ 9396473 w 9637216"/>
                <a:gd name="connsiteY20" fmla="*/ 2581781 h 3966452"/>
                <a:gd name="connsiteX21" fmla="*/ 8872241 w 9637216"/>
                <a:gd name="connsiteY21" fmla="*/ 3074037 h 3966452"/>
                <a:gd name="connsiteX22" fmla="*/ 8124983 w 9637216"/>
                <a:gd name="connsiteY22" fmla="*/ 3416309 h 3966452"/>
                <a:gd name="connsiteX23" fmla="*/ 7667400 w 9637216"/>
                <a:gd name="connsiteY23" fmla="*/ 3563730 h 3966452"/>
                <a:gd name="connsiteX24" fmla="*/ 7035499 w 9637216"/>
                <a:gd name="connsiteY24" fmla="*/ 3730379 h 3966452"/>
                <a:gd name="connsiteX25" fmla="*/ 6679174 w 9637216"/>
                <a:gd name="connsiteY25" fmla="*/ 3797039 h 3966452"/>
                <a:gd name="connsiteX26" fmla="*/ 6215183 w 9637216"/>
                <a:gd name="connsiteY26" fmla="*/ 3870108 h 3966452"/>
                <a:gd name="connsiteX27" fmla="*/ 6128023 w 9637216"/>
                <a:gd name="connsiteY27" fmla="*/ 3879081 h 3966452"/>
                <a:gd name="connsiteX28" fmla="*/ 5915254 w 9637216"/>
                <a:gd name="connsiteY28" fmla="*/ 3907283 h 3966452"/>
                <a:gd name="connsiteX29" fmla="*/ 5667877 w 9637216"/>
                <a:gd name="connsiteY29" fmla="*/ 3934204 h 3966452"/>
                <a:gd name="connsiteX30" fmla="*/ 5256437 w 9637216"/>
                <a:gd name="connsiteY30" fmla="*/ 3958560 h 3966452"/>
                <a:gd name="connsiteX31" fmla="*/ 4571984 w 9637216"/>
                <a:gd name="connsiteY31" fmla="*/ 3966252 h 3966452"/>
                <a:gd name="connsiteX32" fmla="*/ 4027243 w 9637216"/>
                <a:gd name="connsiteY32" fmla="*/ 3939331 h 3966452"/>
                <a:gd name="connsiteX33" fmla="*/ 3818319 w 9637216"/>
                <a:gd name="connsiteY33" fmla="*/ 3922666 h 3966452"/>
                <a:gd name="connsiteX34" fmla="*/ 3524799 w 9637216"/>
                <a:gd name="connsiteY34" fmla="*/ 3893182 h 3966452"/>
                <a:gd name="connsiteX35" fmla="*/ 3269732 w 9637216"/>
                <a:gd name="connsiteY35" fmla="*/ 3866262 h 3966452"/>
                <a:gd name="connsiteX36" fmla="*/ 2899307 w 9637216"/>
                <a:gd name="connsiteY36" fmla="*/ 3809858 h 3966452"/>
                <a:gd name="connsiteX37" fmla="*/ 2012340 w 9637216"/>
                <a:gd name="connsiteY37" fmla="*/ 3612442 h 3966452"/>
                <a:gd name="connsiteX38" fmla="*/ 1558602 w 9637216"/>
                <a:gd name="connsiteY38" fmla="*/ 3468867 h 3966452"/>
                <a:gd name="connsiteX39" fmla="*/ 1086919 w 9637216"/>
                <a:gd name="connsiteY39" fmla="*/ 3243250 h 3966452"/>
                <a:gd name="connsiteX40" fmla="*/ 866459 w 9637216"/>
                <a:gd name="connsiteY40" fmla="*/ 3113777 h 3966452"/>
                <a:gd name="connsiteX41" fmla="*/ 528078 w 9637216"/>
                <a:gd name="connsiteY41" fmla="*/ 2888159 h 3966452"/>
                <a:gd name="connsiteX42" fmla="*/ 269166 w 9637216"/>
                <a:gd name="connsiteY42" fmla="*/ 2640749 h 3966452"/>
                <a:gd name="connsiteX43" fmla="*/ 123047 w 9637216"/>
                <a:gd name="connsiteY43" fmla="*/ 2434361 h 3966452"/>
                <a:gd name="connsiteX44" fmla="*/ 70496 w 9637216"/>
                <a:gd name="connsiteY44" fmla="*/ 2356164 h 3966452"/>
                <a:gd name="connsiteX45" fmla="*/ 14099 w 9637216"/>
                <a:gd name="connsiteY45" fmla="*/ 2194642 h 3966452"/>
                <a:gd name="connsiteX46" fmla="*/ 0 w 9637216"/>
                <a:gd name="connsiteY46" fmla="*/ 2040812 h 3966452"/>
                <a:gd name="connsiteX47" fmla="*/ 6409 w 9637216"/>
                <a:gd name="connsiteY47" fmla="*/ 1949796 h 3966452"/>
                <a:gd name="connsiteX48" fmla="*/ 16662 w 9637216"/>
                <a:gd name="connsiteY48" fmla="*/ 1885700 h 3966452"/>
                <a:gd name="connsiteX49" fmla="*/ 37171 w 9637216"/>
                <a:gd name="connsiteY49" fmla="*/ 1779301 h 3966452"/>
                <a:gd name="connsiteX50" fmla="*/ 75623 w 9637216"/>
                <a:gd name="connsiteY50" fmla="*/ 1671620 h 3966452"/>
                <a:gd name="connsiteX51" fmla="*/ 173036 w 9637216"/>
                <a:gd name="connsiteY51" fmla="*/ 1478050 h 3966452"/>
                <a:gd name="connsiteX52" fmla="*/ 264039 w 9637216"/>
                <a:gd name="connsiteY52" fmla="*/ 1333194 h 3966452"/>
                <a:gd name="connsiteX53" fmla="*/ 375550 w 9637216"/>
                <a:gd name="connsiteY53" fmla="*/ 1194747 h 3966452"/>
                <a:gd name="connsiteX54" fmla="*/ 563968 w 9637216"/>
                <a:gd name="connsiteY54" fmla="*/ 1022970 h 3966452"/>
                <a:gd name="connsiteX55" fmla="*/ 986944 w 9637216"/>
                <a:gd name="connsiteY55" fmla="*/ 778124 h 3966452"/>
                <a:gd name="connsiteX56" fmla="*/ 1625252 w 9637216"/>
                <a:gd name="connsiteY56" fmla="*/ 514048 h 3966452"/>
                <a:gd name="connsiteX57" fmla="*/ 1896983 w 9637216"/>
                <a:gd name="connsiteY57" fmla="*/ 430724 h 3966452"/>
                <a:gd name="connsiteX58" fmla="*/ 2326368 w 9637216"/>
                <a:gd name="connsiteY58" fmla="*/ 314070 h 3966452"/>
                <a:gd name="connsiteX59" fmla="*/ 3010820 w 9637216"/>
                <a:gd name="connsiteY59" fmla="*/ 167931 h 3966452"/>
                <a:gd name="connsiteX60" fmla="*/ 3188981 w 9637216"/>
                <a:gd name="connsiteY60" fmla="*/ 138447 h 3966452"/>
                <a:gd name="connsiteX61" fmla="*/ 3296648 w 9637216"/>
                <a:gd name="connsiteY61" fmla="*/ 116654 h 3966452"/>
                <a:gd name="connsiteX62" fmla="*/ 3729878 w 9637216"/>
                <a:gd name="connsiteY62" fmla="*/ 61532 h 3966452"/>
                <a:gd name="connsiteX63" fmla="*/ 4141318 w 9637216"/>
                <a:gd name="connsiteY63" fmla="*/ 33330 h 3966452"/>
                <a:gd name="connsiteX64" fmla="*/ 4465601 w 9637216"/>
                <a:gd name="connsiteY64" fmla="*/ 19229 h 3966452"/>
                <a:gd name="connsiteX65" fmla="*/ 4811672 w 9637216"/>
                <a:gd name="connsiteY65" fmla="*/ 0 h 396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637216" h="3966452">
                  <a:moveTo>
                    <a:pt x="4811672" y="0"/>
                  </a:moveTo>
                  <a:cubicBezTo>
                    <a:pt x="4955227" y="2564"/>
                    <a:pt x="5105190" y="3846"/>
                    <a:pt x="5255155" y="8974"/>
                  </a:cubicBezTo>
                  <a:cubicBezTo>
                    <a:pt x="5332060" y="10255"/>
                    <a:pt x="5405119" y="16665"/>
                    <a:pt x="5482023" y="20510"/>
                  </a:cubicBezTo>
                  <a:cubicBezTo>
                    <a:pt x="5603789" y="25638"/>
                    <a:pt x="5726836" y="35894"/>
                    <a:pt x="5848602" y="47431"/>
                  </a:cubicBezTo>
                  <a:cubicBezTo>
                    <a:pt x="6008820" y="62814"/>
                    <a:pt x="6166476" y="83325"/>
                    <a:pt x="6320285" y="110245"/>
                  </a:cubicBezTo>
                  <a:cubicBezTo>
                    <a:pt x="6470249" y="137165"/>
                    <a:pt x="6624058" y="164085"/>
                    <a:pt x="6770179" y="196133"/>
                  </a:cubicBezTo>
                  <a:cubicBezTo>
                    <a:pt x="7035499" y="251255"/>
                    <a:pt x="7286720" y="317915"/>
                    <a:pt x="7527688" y="388421"/>
                  </a:cubicBezTo>
                  <a:cubicBezTo>
                    <a:pt x="7614848" y="414059"/>
                    <a:pt x="7709696" y="438416"/>
                    <a:pt x="7796855" y="465336"/>
                  </a:cubicBezTo>
                  <a:cubicBezTo>
                    <a:pt x="7960919" y="512767"/>
                    <a:pt x="8110882" y="566608"/>
                    <a:pt x="8250594" y="624294"/>
                  </a:cubicBezTo>
                  <a:cubicBezTo>
                    <a:pt x="8358260" y="667879"/>
                    <a:pt x="8459516" y="715310"/>
                    <a:pt x="8554367" y="762741"/>
                  </a:cubicBezTo>
                  <a:cubicBezTo>
                    <a:pt x="8627426" y="799917"/>
                    <a:pt x="8694076" y="838374"/>
                    <a:pt x="8756884" y="878113"/>
                  </a:cubicBezTo>
                  <a:cubicBezTo>
                    <a:pt x="8861986" y="942209"/>
                    <a:pt x="8965806" y="1006305"/>
                    <a:pt x="9056811" y="1074246"/>
                  </a:cubicBezTo>
                  <a:cubicBezTo>
                    <a:pt x="9143970" y="1139625"/>
                    <a:pt x="9227283" y="1206284"/>
                    <a:pt x="9287525" y="1278072"/>
                  </a:cubicBezTo>
                  <a:cubicBezTo>
                    <a:pt x="9311877" y="1304991"/>
                    <a:pt x="9340078" y="1330630"/>
                    <a:pt x="9360584" y="1357551"/>
                  </a:cubicBezTo>
                  <a:cubicBezTo>
                    <a:pt x="9419545" y="1433183"/>
                    <a:pt x="9479787" y="1508817"/>
                    <a:pt x="9528493" y="1583168"/>
                  </a:cubicBezTo>
                  <a:cubicBezTo>
                    <a:pt x="9560537" y="1630599"/>
                    <a:pt x="9573355" y="1679311"/>
                    <a:pt x="9597706" y="1728024"/>
                  </a:cubicBezTo>
                  <a:cubicBezTo>
                    <a:pt x="9629750" y="1795966"/>
                    <a:pt x="9629750" y="1866471"/>
                    <a:pt x="9636159" y="1935695"/>
                  </a:cubicBezTo>
                  <a:cubicBezTo>
                    <a:pt x="9640005" y="1960052"/>
                    <a:pt x="9632313" y="1985690"/>
                    <a:pt x="9629750" y="2011328"/>
                  </a:cubicBezTo>
                  <a:cubicBezTo>
                    <a:pt x="9625904" y="2034403"/>
                    <a:pt x="9623341" y="2054913"/>
                    <a:pt x="9619496" y="2077987"/>
                  </a:cubicBezTo>
                  <a:cubicBezTo>
                    <a:pt x="9613087" y="2107472"/>
                    <a:pt x="9605398" y="2135674"/>
                    <a:pt x="9595144" y="2166440"/>
                  </a:cubicBezTo>
                  <a:cubicBezTo>
                    <a:pt x="9563100" y="2265148"/>
                    <a:pt x="9420825" y="2540760"/>
                    <a:pt x="9396473" y="2581781"/>
                  </a:cubicBezTo>
                  <a:cubicBezTo>
                    <a:pt x="9378530" y="2616393"/>
                    <a:pt x="9019641" y="2988149"/>
                    <a:pt x="8872241" y="3074037"/>
                  </a:cubicBezTo>
                  <a:cubicBezTo>
                    <a:pt x="8655624" y="3200947"/>
                    <a:pt x="8404404" y="3315037"/>
                    <a:pt x="8124983" y="3416309"/>
                  </a:cubicBezTo>
                  <a:cubicBezTo>
                    <a:pt x="7978862" y="3468867"/>
                    <a:pt x="7817364" y="3516299"/>
                    <a:pt x="7667400" y="3563730"/>
                  </a:cubicBezTo>
                  <a:cubicBezTo>
                    <a:pt x="7468730" y="3627825"/>
                    <a:pt x="7241859" y="3672693"/>
                    <a:pt x="7035499" y="3730379"/>
                  </a:cubicBezTo>
                  <a:cubicBezTo>
                    <a:pt x="6927831" y="3759863"/>
                    <a:pt x="6802223" y="3777810"/>
                    <a:pt x="6679174" y="3797039"/>
                  </a:cubicBezTo>
                  <a:cubicBezTo>
                    <a:pt x="6525364" y="3822677"/>
                    <a:pt x="6371555" y="3845751"/>
                    <a:pt x="6215183" y="3870108"/>
                  </a:cubicBezTo>
                  <a:cubicBezTo>
                    <a:pt x="6186983" y="3873954"/>
                    <a:pt x="6158786" y="3875235"/>
                    <a:pt x="6128023" y="3879081"/>
                  </a:cubicBezTo>
                  <a:cubicBezTo>
                    <a:pt x="6054964" y="3886773"/>
                    <a:pt x="5984469" y="3897028"/>
                    <a:pt x="5915254" y="3907283"/>
                  </a:cubicBezTo>
                  <a:cubicBezTo>
                    <a:pt x="5834503" y="3918821"/>
                    <a:pt x="5747346" y="3925230"/>
                    <a:pt x="5667877" y="3934204"/>
                  </a:cubicBezTo>
                  <a:cubicBezTo>
                    <a:pt x="5532012" y="3949586"/>
                    <a:pt x="5396147" y="3955996"/>
                    <a:pt x="5256437" y="3958560"/>
                  </a:cubicBezTo>
                  <a:cubicBezTo>
                    <a:pt x="5029568" y="3962406"/>
                    <a:pt x="4798854" y="3967533"/>
                    <a:pt x="4571984" y="3966252"/>
                  </a:cubicBezTo>
                  <a:cubicBezTo>
                    <a:pt x="4389977" y="3964969"/>
                    <a:pt x="4205406" y="3955996"/>
                    <a:pt x="4027243" y="3939331"/>
                  </a:cubicBezTo>
                  <a:cubicBezTo>
                    <a:pt x="3958028" y="3931640"/>
                    <a:pt x="3887532" y="3927794"/>
                    <a:pt x="3818319" y="3922666"/>
                  </a:cubicBezTo>
                  <a:cubicBezTo>
                    <a:pt x="3720905" y="3912411"/>
                    <a:pt x="3622212" y="3902156"/>
                    <a:pt x="3524799" y="3893182"/>
                  </a:cubicBezTo>
                  <a:cubicBezTo>
                    <a:pt x="3441486" y="3884209"/>
                    <a:pt x="3356891" y="3875235"/>
                    <a:pt x="3269732" y="3866262"/>
                  </a:cubicBezTo>
                  <a:cubicBezTo>
                    <a:pt x="3140276" y="3853443"/>
                    <a:pt x="3018510" y="3830368"/>
                    <a:pt x="2899307" y="3809858"/>
                  </a:cubicBezTo>
                  <a:cubicBezTo>
                    <a:pt x="2589125" y="3754736"/>
                    <a:pt x="2295605" y="3685512"/>
                    <a:pt x="2012340" y="3612442"/>
                  </a:cubicBezTo>
                  <a:cubicBezTo>
                    <a:pt x="1852122" y="3570139"/>
                    <a:pt x="1702157" y="3521427"/>
                    <a:pt x="1558602" y="3468867"/>
                  </a:cubicBezTo>
                  <a:cubicBezTo>
                    <a:pt x="1376595" y="3402208"/>
                    <a:pt x="1224067" y="3325293"/>
                    <a:pt x="1086919" y="3243250"/>
                  </a:cubicBezTo>
                  <a:cubicBezTo>
                    <a:pt x="1013860" y="3200947"/>
                    <a:pt x="936955" y="3157362"/>
                    <a:pt x="866459" y="3113777"/>
                  </a:cubicBezTo>
                  <a:cubicBezTo>
                    <a:pt x="747256" y="3039425"/>
                    <a:pt x="625491" y="2967638"/>
                    <a:pt x="528078" y="2888159"/>
                  </a:cubicBezTo>
                  <a:cubicBezTo>
                    <a:pt x="430666" y="2808680"/>
                    <a:pt x="346071" y="2724074"/>
                    <a:pt x="269166" y="2640749"/>
                  </a:cubicBezTo>
                  <a:cubicBezTo>
                    <a:pt x="210207" y="2574089"/>
                    <a:pt x="167908" y="2503584"/>
                    <a:pt x="123047" y="2434361"/>
                  </a:cubicBezTo>
                  <a:cubicBezTo>
                    <a:pt x="105102" y="2408723"/>
                    <a:pt x="84595" y="2383084"/>
                    <a:pt x="70496" y="2356164"/>
                  </a:cubicBezTo>
                  <a:cubicBezTo>
                    <a:pt x="46143" y="2302323"/>
                    <a:pt x="17945" y="2249765"/>
                    <a:pt x="14099" y="2194642"/>
                  </a:cubicBezTo>
                  <a:cubicBezTo>
                    <a:pt x="10253" y="2143366"/>
                    <a:pt x="0" y="2092089"/>
                    <a:pt x="0" y="2040812"/>
                  </a:cubicBezTo>
                  <a:cubicBezTo>
                    <a:pt x="0" y="2011328"/>
                    <a:pt x="3844" y="1979280"/>
                    <a:pt x="6409" y="1949796"/>
                  </a:cubicBezTo>
                  <a:cubicBezTo>
                    <a:pt x="10253" y="1928004"/>
                    <a:pt x="12817" y="1907493"/>
                    <a:pt x="16662" y="1885700"/>
                  </a:cubicBezTo>
                  <a:cubicBezTo>
                    <a:pt x="23070" y="1849806"/>
                    <a:pt x="30762" y="1815194"/>
                    <a:pt x="37171" y="1779301"/>
                  </a:cubicBezTo>
                  <a:cubicBezTo>
                    <a:pt x="47424" y="1743407"/>
                    <a:pt x="57679" y="1706231"/>
                    <a:pt x="75623" y="1671620"/>
                  </a:cubicBezTo>
                  <a:cubicBezTo>
                    <a:pt x="107667" y="1606242"/>
                    <a:pt x="138428" y="1542146"/>
                    <a:pt x="173036" y="1478050"/>
                  </a:cubicBezTo>
                  <a:cubicBezTo>
                    <a:pt x="201233" y="1429338"/>
                    <a:pt x="229433" y="1381907"/>
                    <a:pt x="264039" y="1333194"/>
                  </a:cubicBezTo>
                  <a:cubicBezTo>
                    <a:pt x="298646" y="1285763"/>
                    <a:pt x="337098" y="1240896"/>
                    <a:pt x="375550" y="1194747"/>
                  </a:cubicBezTo>
                  <a:cubicBezTo>
                    <a:pt x="428103" y="1134497"/>
                    <a:pt x="490907" y="1079374"/>
                    <a:pt x="563968" y="1022970"/>
                  </a:cubicBezTo>
                  <a:cubicBezTo>
                    <a:pt x="675479" y="933236"/>
                    <a:pt x="829288" y="855039"/>
                    <a:pt x="986944" y="778124"/>
                  </a:cubicBezTo>
                  <a:cubicBezTo>
                    <a:pt x="1179206" y="681980"/>
                    <a:pt x="1398384" y="596091"/>
                    <a:pt x="1625252" y="514048"/>
                  </a:cubicBezTo>
                  <a:cubicBezTo>
                    <a:pt x="1708565" y="483283"/>
                    <a:pt x="1803415" y="456362"/>
                    <a:pt x="1896983" y="430724"/>
                  </a:cubicBezTo>
                  <a:cubicBezTo>
                    <a:pt x="2040538" y="390985"/>
                    <a:pt x="2180248" y="349963"/>
                    <a:pt x="2326368" y="314070"/>
                  </a:cubicBezTo>
                  <a:cubicBezTo>
                    <a:pt x="2549391" y="260229"/>
                    <a:pt x="2776260" y="211516"/>
                    <a:pt x="3010820" y="167931"/>
                  </a:cubicBezTo>
                  <a:cubicBezTo>
                    <a:pt x="3069780" y="156394"/>
                    <a:pt x="3130021" y="147420"/>
                    <a:pt x="3188981" y="138447"/>
                  </a:cubicBezTo>
                  <a:cubicBezTo>
                    <a:pt x="3223589" y="133320"/>
                    <a:pt x="3262041" y="124346"/>
                    <a:pt x="3296648" y="116654"/>
                  </a:cubicBezTo>
                  <a:cubicBezTo>
                    <a:pt x="3432513" y="87170"/>
                    <a:pt x="3579913" y="70505"/>
                    <a:pt x="3729878" y="61532"/>
                  </a:cubicBezTo>
                  <a:cubicBezTo>
                    <a:pt x="3865743" y="51277"/>
                    <a:pt x="4001608" y="41022"/>
                    <a:pt x="4141318" y="33330"/>
                  </a:cubicBezTo>
                  <a:cubicBezTo>
                    <a:pt x="4248985" y="25638"/>
                    <a:pt x="4357934" y="20510"/>
                    <a:pt x="4465601" y="19229"/>
                  </a:cubicBezTo>
                  <a:cubicBezTo>
                    <a:pt x="4584802" y="3846"/>
                    <a:pt x="4692469" y="1282"/>
                    <a:pt x="4811672" y="0"/>
                  </a:cubicBezTo>
                  <a:close/>
                </a:path>
              </a:pathLst>
            </a:custGeom>
            <a:noFill/>
            <a:ln w="27244" cap="flat">
              <a:solidFill>
                <a:srgbClr val="000000"/>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1861326-BA5F-E54D-B513-E4010D48332F}"/>
                </a:ext>
              </a:extLst>
            </p:cNvPr>
            <p:cNvSpPr/>
            <p:nvPr/>
          </p:nvSpPr>
          <p:spPr>
            <a:xfrm>
              <a:off x="2003454" y="2476917"/>
              <a:ext cx="7637336" cy="2916615"/>
            </a:xfrm>
            <a:custGeom>
              <a:avLst/>
              <a:gdLst>
                <a:gd name="connsiteX0" fmla="*/ 3814473 w 7637336"/>
                <a:gd name="connsiteY0" fmla="*/ 0 h 2916615"/>
                <a:gd name="connsiteX1" fmla="*/ 4165672 w 7637336"/>
                <a:gd name="connsiteY1" fmla="*/ 6410 h 2916615"/>
                <a:gd name="connsiteX2" fmla="*/ 4345116 w 7637336"/>
                <a:gd name="connsiteY2" fmla="*/ 15382 h 2916615"/>
                <a:gd name="connsiteX3" fmla="*/ 4636072 w 7637336"/>
                <a:gd name="connsiteY3" fmla="*/ 35894 h 2916615"/>
                <a:gd name="connsiteX4" fmla="*/ 5009059 w 7637336"/>
                <a:gd name="connsiteY4" fmla="*/ 82042 h 2916615"/>
                <a:gd name="connsiteX5" fmla="*/ 5365385 w 7637336"/>
                <a:gd name="connsiteY5" fmla="*/ 144856 h 2916615"/>
                <a:gd name="connsiteX6" fmla="*/ 5965241 w 7637336"/>
                <a:gd name="connsiteY6" fmla="*/ 285867 h 2916615"/>
                <a:gd name="connsiteX7" fmla="*/ 6178012 w 7637336"/>
                <a:gd name="connsiteY7" fmla="*/ 342271 h 2916615"/>
                <a:gd name="connsiteX8" fmla="*/ 6538180 w 7637336"/>
                <a:gd name="connsiteY8" fmla="*/ 458926 h 2916615"/>
                <a:gd name="connsiteX9" fmla="*/ 6779149 w 7637336"/>
                <a:gd name="connsiteY9" fmla="*/ 560197 h 2916615"/>
                <a:gd name="connsiteX10" fmla="*/ 6939367 w 7637336"/>
                <a:gd name="connsiteY10" fmla="*/ 644804 h 2916615"/>
                <a:gd name="connsiteX11" fmla="*/ 7177773 w 7637336"/>
                <a:gd name="connsiteY11" fmla="*/ 789661 h 2916615"/>
                <a:gd name="connsiteX12" fmla="*/ 7359780 w 7637336"/>
                <a:gd name="connsiteY12" fmla="*/ 939645 h 2916615"/>
                <a:gd name="connsiteX13" fmla="*/ 7417459 w 7637336"/>
                <a:gd name="connsiteY13" fmla="*/ 998613 h 2916615"/>
                <a:gd name="connsiteX14" fmla="*/ 7550759 w 7637336"/>
                <a:gd name="connsiteY14" fmla="*/ 1165262 h 2916615"/>
                <a:gd name="connsiteX15" fmla="*/ 7605875 w 7637336"/>
                <a:gd name="connsiteY15" fmla="*/ 1271661 h 2916615"/>
                <a:gd name="connsiteX16" fmla="*/ 7636638 w 7637336"/>
                <a:gd name="connsiteY16" fmla="*/ 1424210 h 2916615"/>
                <a:gd name="connsiteX17" fmla="*/ 7631509 w 7637336"/>
                <a:gd name="connsiteY17" fmla="*/ 1479332 h 2916615"/>
                <a:gd name="connsiteX18" fmla="*/ 7623821 w 7637336"/>
                <a:gd name="connsiteY18" fmla="*/ 1528045 h 2916615"/>
                <a:gd name="connsiteX19" fmla="*/ 7604595 w 7637336"/>
                <a:gd name="connsiteY19" fmla="*/ 1593423 h 2916615"/>
                <a:gd name="connsiteX20" fmla="*/ 7446939 w 7637336"/>
                <a:gd name="connsiteY20" fmla="*/ 1898519 h 2916615"/>
                <a:gd name="connsiteX21" fmla="*/ 7031652 w 7637336"/>
                <a:gd name="connsiteY21" fmla="*/ 2260020 h 2916615"/>
                <a:gd name="connsiteX22" fmla="*/ 6439486 w 7637336"/>
                <a:gd name="connsiteY22" fmla="*/ 2512558 h 2916615"/>
                <a:gd name="connsiteX23" fmla="*/ 6076752 w 7637336"/>
                <a:gd name="connsiteY23" fmla="*/ 2621521 h 2916615"/>
                <a:gd name="connsiteX24" fmla="*/ 5575591 w 7637336"/>
                <a:gd name="connsiteY24" fmla="*/ 2743303 h 2916615"/>
                <a:gd name="connsiteX25" fmla="*/ 5293608 w 7637336"/>
                <a:gd name="connsiteY25" fmla="*/ 2792015 h 2916615"/>
                <a:gd name="connsiteX26" fmla="*/ 4925746 w 7637336"/>
                <a:gd name="connsiteY26" fmla="*/ 2845856 h 2916615"/>
                <a:gd name="connsiteX27" fmla="*/ 4856531 w 7637336"/>
                <a:gd name="connsiteY27" fmla="*/ 2852266 h 2916615"/>
                <a:gd name="connsiteX28" fmla="*/ 4687342 w 7637336"/>
                <a:gd name="connsiteY28" fmla="*/ 2872776 h 2916615"/>
                <a:gd name="connsiteX29" fmla="*/ 4491234 w 7637336"/>
                <a:gd name="connsiteY29" fmla="*/ 2893286 h 2916615"/>
                <a:gd name="connsiteX30" fmla="*/ 4164389 w 7637336"/>
                <a:gd name="connsiteY30" fmla="*/ 2911234 h 2916615"/>
                <a:gd name="connsiteX31" fmla="*/ 3622212 w 7637336"/>
                <a:gd name="connsiteY31" fmla="*/ 2916361 h 2916615"/>
                <a:gd name="connsiteX32" fmla="*/ 3190262 w 7637336"/>
                <a:gd name="connsiteY32" fmla="*/ 2895850 h 2916615"/>
                <a:gd name="connsiteX33" fmla="*/ 3024919 w 7637336"/>
                <a:gd name="connsiteY33" fmla="*/ 2883031 h 2916615"/>
                <a:gd name="connsiteX34" fmla="*/ 2792921 w 7637336"/>
                <a:gd name="connsiteY34" fmla="*/ 2861238 h 2916615"/>
                <a:gd name="connsiteX35" fmla="*/ 2590407 w 7637336"/>
                <a:gd name="connsiteY35" fmla="*/ 2840728 h 2916615"/>
                <a:gd name="connsiteX36" fmla="*/ 2296887 w 7637336"/>
                <a:gd name="connsiteY36" fmla="*/ 2798425 h 2916615"/>
                <a:gd name="connsiteX37" fmla="*/ 1594490 w 7637336"/>
                <a:gd name="connsiteY37" fmla="*/ 2653568 h 2916615"/>
                <a:gd name="connsiteX38" fmla="*/ 1234320 w 7637336"/>
                <a:gd name="connsiteY38" fmla="*/ 2548451 h 2916615"/>
                <a:gd name="connsiteX39" fmla="*/ 861332 w 7637336"/>
                <a:gd name="connsiteY39" fmla="*/ 2381802 h 2916615"/>
                <a:gd name="connsiteX40" fmla="*/ 687015 w 7637336"/>
                <a:gd name="connsiteY40" fmla="*/ 2286940 h 2916615"/>
                <a:gd name="connsiteX41" fmla="*/ 419130 w 7637336"/>
                <a:gd name="connsiteY41" fmla="*/ 2120291 h 2916615"/>
                <a:gd name="connsiteX42" fmla="*/ 214051 w 7637336"/>
                <a:gd name="connsiteY42" fmla="*/ 1938258 h 2916615"/>
                <a:gd name="connsiteX43" fmla="*/ 97412 w 7637336"/>
                <a:gd name="connsiteY43" fmla="*/ 1786992 h 2916615"/>
                <a:gd name="connsiteX44" fmla="*/ 56396 w 7637336"/>
                <a:gd name="connsiteY44" fmla="*/ 1729306 h 2916615"/>
                <a:gd name="connsiteX45" fmla="*/ 11534 w 7637336"/>
                <a:gd name="connsiteY45" fmla="*/ 1610088 h 2916615"/>
                <a:gd name="connsiteX46" fmla="*/ 0 w 7637336"/>
                <a:gd name="connsiteY46" fmla="*/ 1497279 h 2916615"/>
                <a:gd name="connsiteX47" fmla="*/ 5126 w 7637336"/>
                <a:gd name="connsiteY47" fmla="*/ 1430619 h 2916615"/>
                <a:gd name="connsiteX48" fmla="*/ 12817 w 7637336"/>
                <a:gd name="connsiteY48" fmla="*/ 1383188 h 2916615"/>
                <a:gd name="connsiteX49" fmla="*/ 29479 w 7637336"/>
                <a:gd name="connsiteY49" fmla="*/ 1304991 h 2916615"/>
                <a:gd name="connsiteX50" fmla="*/ 60241 w 7637336"/>
                <a:gd name="connsiteY50" fmla="*/ 1225512 h 2916615"/>
                <a:gd name="connsiteX51" fmla="*/ 137146 w 7637336"/>
                <a:gd name="connsiteY51" fmla="*/ 1083220 h 2916615"/>
                <a:gd name="connsiteX52" fmla="*/ 208924 w 7637336"/>
                <a:gd name="connsiteY52" fmla="*/ 976820 h 2916615"/>
                <a:gd name="connsiteX53" fmla="*/ 297364 w 7637336"/>
                <a:gd name="connsiteY53" fmla="*/ 875549 h 2916615"/>
                <a:gd name="connsiteX54" fmla="*/ 447328 w 7637336"/>
                <a:gd name="connsiteY54" fmla="*/ 748639 h 2916615"/>
                <a:gd name="connsiteX55" fmla="*/ 781865 w 7637336"/>
                <a:gd name="connsiteY55" fmla="*/ 569171 h 2916615"/>
                <a:gd name="connsiteX56" fmla="*/ 1288154 w 7637336"/>
                <a:gd name="connsiteY56" fmla="*/ 374319 h 2916615"/>
                <a:gd name="connsiteX57" fmla="*/ 1503486 w 7637336"/>
                <a:gd name="connsiteY57" fmla="*/ 312787 h 2916615"/>
                <a:gd name="connsiteX58" fmla="*/ 1843149 w 7637336"/>
                <a:gd name="connsiteY58" fmla="*/ 226899 h 2916615"/>
                <a:gd name="connsiteX59" fmla="*/ 2385327 w 7637336"/>
                <a:gd name="connsiteY59" fmla="*/ 119218 h 2916615"/>
                <a:gd name="connsiteX60" fmla="*/ 2526319 w 7637336"/>
                <a:gd name="connsiteY60" fmla="*/ 97425 h 2916615"/>
                <a:gd name="connsiteX61" fmla="*/ 2612196 w 7637336"/>
                <a:gd name="connsiteY61" fmla="*/ 82042 h 2916615"/>
                <a:gd name="connsiteX62" fmla="*/ 2955704 w 7637336"/>
                <a:gd name="connsiteY62" fmla="*/ 41021 h 2916615"/>
                <a:gd name="connsiteX63" fmla="*/ 3282549 w 7637336"/>
                <a:gd name="connsiteY63" fmla="*/ 20510 h 2916615"/>
                <a:gd name="connsiteX64" fmla="*/ 3540180 w 7637336"/>
                <a:gd name="connsiteY64" fmla="*/ 10255 h 2916615"/>
                <a:gd name="connsiteX65" fmla="*/ 3814473 w 7637336"/>
                <a:gd name="connsiteY65" fmla="*/ 0 h 291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637336" h="2916615">
                  <a:moveTo>
                    <a:pt x="3814473" y="0"/>
                  </a:moveTo>
                  <a:cubicBezTo>
                    <a:pt x="3927266" y="2563"/>
                    <a:pt x="4046469" y="2563"/>
                    <a:pt x="4165672" y="6410"/>
                  </a:cubicBezTo>
                  <a:cubicBezTo>
                    <a:pt x="4225913" y="7691"/>
                    <a:pt x="4284873" y="11537"/>
                    <a:pt x="4345116" y="15382"/>
                  </a:cubicBezTo>
                  <a:cubicBezTo>
                    <a:pt x="4442529" y="19229"/>
                    <a:pt x="4538659" y="26920"/>
                    <a:pt x="4636072" y="35894"/>
                  </a:cubicBezTo>
                  <a:cubicBezTo>
                    <a:pt x="4762965" y="47430"/>
                    <a:pt x="4887293" y="61532"/>
                    <a:pt x="5009059" y="82042"/>
                  </a:cubicBezTo>
                  <a:cubicBezTo>
                    <a:pt x="5128262" y="102553"/>
                    <a:pt x="5250028" y="121782"/>
                    <a:pt x="5365385" y="144856"/>
                  </a:cubicBezTo>
                  <a:cubicBezTo>
                    <a:pt x="5575591" y="185878"/>
                    <a:pt x="5774262" y="234591"/>
                    <a:pt x="5965241" y="285867"/>
                  </a:cubicBezTo>
                  <a:cubicBezTo>
                    <a:pt x="6034457" y="305096"/>
                    <a:pt x="6108796" y="323042"/>
                    <a:pt x="6178012" y="342271"/>
                  </a:cubicBezTo>
                  <a:cubicBezTo>
                    <a:pt x="6307466" y="376883"/>
                    <a:pt x="6426669" y="416623"/>
                    <a:pt x="6538180" y="458926"/>
                  </a:cubicBezTo>
                  <a:cubicBezTo>
                    <a:pt x="6624060" y="490974"/>
                    <a:pt x="6703527" y="525586"/>
                    <a:pt x="6779149" y="560197"/>
                  </a:cubicBezTo>
                  <a:cubicBezTo>
                    <a:pt x="6836827" y="587118"/>
                    <a:pt x="6889380" y="615320"/>
                    <a:pt x="6939367" y="644804"/>
                  </a:cubicBezTo>
                  <a:cubicBezTo>
                    <a:pt x="7022680" y="692235"/>
                    <a:pt x="7104714" y="738384"/>
                    <a:pt x="7177773" y="789661"/>
                  </a:cubicBezTo>
                  <a:cubicBezTo>
                    <a:pt x="7246986" y="838373"/>
                    <a:pt x="7313636" y="887086"/>
                    <a:pt x="7359780" y="939645"/>
                  </a:cubicBezTo>
                  <a:cubicBezTo>
                    <a:pt x="7379006" y="960155"/>
                    <a:pt x="7400795" y="978103"/>
                    <a:pt x="7417459" y="998613"/>
                  </a:cubicBezTo>
                  <a:cubicBezTo>
                    <a:pt x="7464883" y="1053735"/>
                    <a:pt x="7511027" y="1108858"/>
                    <a:pt x="7550759" y="1165262"/>
                  </a:cubicBezTo>
                  <a:cubicBezTo>
                    <a:pt x="7575114" y="1199874"/>
                    <a:pt x="7586648" y="1235768"/>
                    <a:pt x="7605875" y="1271661"/>
                  </a:cubicBezTo>
                  <a:cubicBezTo>
                    <a:pt x="7630230" y="1321656"/>
                    <a:pt x="7630230" y="1372933"/>
                    <a:pt x="7636638" y="1424210"/>
                  </a:cubicBezTo>
                  <a:cubicBezTo>
                    <a:pt x="7639201" y="1442157"/>
                    <a:pt x="7634072" y="1461386"/>
                    <a:pt x="7631509" y="1479332"/>
                  </a:cubicBezTo>
                  <a:cubicBezTo>
                    <a:pt x="7628947" y="1495997"/>
                    <a:pt x="7626384" y="1511380"/>
                    <a:pt x="7623821" y="1528045"/>
                  </a:cubicBezTo>
                  <a:cubicBezTo>
                    <a:pt x="7618692" y="1549837"/>
                    <a:pt x="7612283" y="1570348"/>
                    <a:pt x="7604595" y="1593423"/>
                  </a:cubicBezTo>
                  <a:cubicBezTo>
                    <a:pt x="7580240" y="1665210"/>
                    <a:pt x="7466166" y="1869035"/>
                    <a:pt x="7446939" y="1898519"/>
                  </a:cubicBezTo>
                  <a:cubicBezTo>
                    <a:pt x="7432839" y="1924157"/>
                    <a:pt x="7148292" y="2197206"/>
                    <a:pt x="7031652" y="2260020"/>
                  </a:cubicBezTo>
                  <a:cubicBezTo>
                    <a:pt x="6859899" y="2353600"/>
                    <a:pt x="6661229" y="2436924"/>
                    <a:pt x="6439486" y="2512558"/>
                  </a:cubicBezTo>
                  <a:cubicBezTo>
                    <a:pt x="6322850" y="2551015"/>
                    <a:pt x="6195955" y="2585626"/>
                    <a:pt x="6076752" y="2621521"/>
                  </a:cubicBezTo>
                  <a:cubicBezTo>
                    <a:pt x="5919100" y="2668951"/>
                    <a:pt x="5739655" y="2702281"/>
                    <a:pt x="5575591" y="2743303"/>
                  </a:cubicBezTo>
                  <a:cubicBezTo>
                    <a:pt x="5489714" y="2765095"/>
                    <a:pt x="5389738" y="2777914"/>
                    <a:pt x="5293608" y="2792015"/>
                  </a:cubicBezTo>
                  <a:cubicBezTo>
                    <a:pt x="5171842" y="2811244"/>
                    <a:pt x="5050076" y="2827909"/>
                    <a:pt x="4925746" y="2845856"/>
                  </a:cubicBezTo>
                  <a:cubicBezTo>
                    <a:pt x="4903957" y="2848419"/>
                    <a:pt x="4880885" y="2849702"/>
                    <a:pt x="4856531" y="2852266"/>
                  </a:cubicBezTo>
                  <a:cubicBezTo>
                    <a:pt x="4798853" y="2857393"/>
                    <a:pt x="4743739" y="2866366"/>
                    <a:pt x="4687342" y="2872776"/>
                  </a:cubicBezTo>
                  <a:cubicBezTo>
                    <a:pt x="4623254" y="2881750"/>
                    <a:pt x="4554040" y="2886877"/>
                    <a:pt x="4491234" y="2893286"/>
                  </a:cubicBezTo>
                  <a:cubicBezTo>
                    <a:pt x="4383569" y="2904824"/>
                    <a:pt x="4275902" y="2908670"/>
                    <a:pt x="4164389" y="2911234"/>
                  </a:cubicBezTo>
                  <a:cubicBezTo>
                    <a:pt x="3984944" y="2913797"/>
                    <a:pt x="3801656" y="2917643"/>
                    <a:pt x="3622212" y="2916361"/>
                  </a:cubicBezTo>
                  <a:cubicBezTo>
                    <a:pt x="3478655" y="2915079"/>
                    <a:pt x="3331254" y="2908670"/>
                    <a:pt x="3190262" y="2895850"/>
                  </a:cubicBezTo>
                  <a:cubicBezTo>
                    <a:pt x="3135148" y="2890723"/>
                    <a:pt x="3080033" y="2886877"/>
                    <a:pt x="3024919" y="2883031"/>
                  </a:cubicBezTo>
                  <a:cubicBezTo>
                    <a:pt x="2948014" y="2875340"/>
                    <a:pt x="2869826" y="2868930"/>
                    <a:pt x="2792921" y="2861238"/>
                  </a:cubicBezTo>
                  <a:cubicBezTo>
                    <a:pt x="2726271" y="2854829"/>
                    <a:pt x="2659621" y="2847138"/>
                    <a:pt x="2590407" y="2840728"/>
                  </a:cubicBezTo>
                  <a:cubicBezTo>
                    <a:pt x="2487867" y="2831754"/>
                    <a:pt x="2391736" y="2815090"/>
                    <a:pt x="2296887" y="2798425"/>
                  </a:cubicBezTo>
                  <a:cubicBezTo>
                    <a:pt x="2050792" y="2757403"/>
                    <a:pt x="1818795" y="2707408"/>
                    <a:pt x="1594490" y="2653568"/>
                  </a:cubicBezTo>
                  <a:cubicBezTo>
                    <a:pt x="1467598" y="2622802"/>
                    <a:pt x="1348395" y="2586909"/>
                    <a:pt x="1234320" y="2548451"/>
                  </a:cubicBezTo>
                  <a:cubicBezTo>
                    <a:pt x="1090765" y="2499738"/>
                    <a:pt x="968999" y="2443334"/>
                    <a:pt x="861332" y="2381802"/>
                  </a:cubicBezTo>
                  <a:cubicBezTo>
                    <a:pt x="803654" y="2351036"/>
                    <a:pt x="742129" y="2318988"/>
                    <a:pt x="687015" y="2286940"/>
                  </a:cubicBezTo>
                  <a:cubicBezTo>
                    <a:pt x="593447" y="2233099"/>
                    <a:pt x="496035" y="2179259"/>
                    <a:pt x="419130" y="2120291"/>
                  </a:cubicBezTo>
                  <a:cubicBezTo>
                    <a:pt x="342225" y="2061323"/>
                    <a:pt x="275575" y="1999791"/>
                    <a:pt x="214051" y="1938258"/>
                  </a:cubicBezTo>
                  <a:cubicBezTo>
                    <a:pt x="166627" y="1889545"/>
                    <a:pt x="133300" y="1838269"/>
                    <a:pt x="97412" y="1786992"/>
                  </a:cubicBezTo>
                  <a:cubicBezTo>
                    <a:pt x="83313" y="1767763"/>
                    <a:pt x="66650" y="1749817"/>
                    <a:pt x="56396" y="1729306"/>
                  </a:cubicBezTo>
                  <a:cubicBezTo>
                    <a:pt x="37169" y="1689567"/>
                    <a:pt x="15380" y="1651109"/>
                    <a:pt x="11534" y="1610088"/>
                  </a:cubicBezTo>
                  <a:cubicBezTo>
                    <a:pt x="8972" y="1572912"/>
                    <a:pt x="0" y="1534454"/>
                    <a:pt x="0" y="1497279"/>
                  </a:cubicBezTo>
                  <a:cubicBezTo>
                    <a:pt x="0" y="1475486"/>
                    <a:pt x="2563" y="1452412"/>
                    <a:pt x="5126" y="1430619"/>
                  </a:cubicBezTo>
                  <a:cubicBezTo>
                    <a:pt x="7690" y="1415236"/>
                    <a:pt x="10253" y="1399853"/>
                    <a:pt x="12817" y="1383188"/>
                  </a:cubicBezTo>
                  <a:cubicBezTo>
                    <a:pt x="17943" y="1357550"/>
                    <a:pt x="24352" y="1330630"/>
                    <a:pt x="29479" y="1304991"/>
                  </a:cubicBezTo>
                  <a:cubicBezTo>
                    <a:pt x="37169" y="1279353"/>
                    <a:pt x="46143" y="1251151"/>
                    <a:pt x="60241" y="1225512"/>
                  </a:cubicBezTo>
                  <a:cubicBezTo>
                    <a:pt x="84595" y="1176800"/>
                    <a:pt x="110230" y="1130650"/>
                    <a:pt x="137146" y="1083220"/>
                  </a:cubicBezTo>
                  <a:cubicBezTo>
                    <a:pt x="158935" y="1047326"/>
                    <a:pt x="182007" y="1012715"/>
                    <a:pt x="208924" y="976820"/>
                  </a:cubicBezTo>
                  <a:cubicBezTo>
                    <a:pt x="237123" y="942209"/>
                    <a:pt x="266602" y="908879"/>
                    <a:pt x="297364" y="875549"/>
                  </a:cubicBezTo>
                  <a:cubicBezTo>
                    <a:pt x="338379" y="831964"/>
                    <a:pt x="388368" y="790942"/>
                    <a:pt x="447328" y="748639"/>
                  </a:cubicBezTo>
                  <a:cubicBezTo>
                    <a:pt x="535769" y="683262"/>
                    <a:pt x="657534" y="625575"/>
                    <a:pt x="781865" y="569171"/>
                  </a:cubicBezTo>
                  <a:cubicBezTo>
                    <a:pt x="934391" y="498665"/>
                    <a:pt x="1108710" y="435852"/>
                    <a:pt x="1288154" y="374319"/>
                  </a:cubicBezTo>
                  <a:cubicBezTo>
                    <a:pt x="1354804" y="351245"/>
                    <a:pt x="1429146" y="332016"/>
                    <a:pt x="1503486" y="312787"/>
                  </a:cubicBezTo>
                  <a:cubicBezTo>
                    <a:pt x="1616280" y="283303"/>
                    <a:pt x="1727792" y="252537"/>
                    <a:pt x="1843149" y="226899"/>
                  </a:cubicBezTo>
                  <a:cubicBezTo>
                    <a:pt x="2020030" y="187160"/>
                    <a:pt x="2199474" y="151266"/>
                    <a:pt x="2385327" y="119218"/>
                  </a:cubicBezTo>
                  <a:cubicBezTo>
                    <a:pt x="2432751" y="110245"/>
                    <a:pt x="2478894" y="105117"/>
                    <a:pt x="2526319" y="97425"/>
                  </a:cubicBezTo>
                  <a:cubicBezTo>
                    <a:pt x="2554517" y="93580"/>
                    <a:pt x="2583998" y="87170"/>
                    <a:pt x="2612196" y="82042"/>
                  </a:cubicBezTo>
                  <a:cubicBezTo>
                    <a:pt x="2719863" y="60249"/>
                    <a:pt x="2836501" y="48713"/>
                    <a:pt x="2955704" y="41021"/>
                  </a:cubicBezTo>
                  <a:cubicBezTo>
                    <a:pt x="3063371" y="33330"/>
                    <a:pt x="3171036" y="26920"/>
                    <a:pt x="3282549" y="20510"/>
                  </a:cubicBezTo>
                  <a:cubicBezTo>
                    <a:pt x="3368425" y="15382"/>
                    <a:pt x="3454303" y="11537"/>
                    <a:pt x="3540180" y="10255"/>
                  </a:cubicBezTo>
                  <a:cubicBezTo>
                    <a:pt x="3635029" y="3846"/>
                    <a:pt x="3720905" y="1282"/>
                    <a:pt x="3814473" y="0"/>
                  </a:cubicBezTo>
                  <a:close/>
                </a:path>
              </a:pathLst>
            </a:custGeom>
            <a:noFill/>
            <a:ln w="27244" cap="flat">
              <a:solidFill>
                <a:srgbClr val="000000"/>
              </a:solid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E913979-EE8A-682F-8DC6-5DF5C3ECB612}"/>
                </a:ext>
              </a:extLst>
            </p:cNvPr>
            <p:cNvSpPr/>
            <p:nvPr/>
          </p:nvSpPr>
          <p:spPr>
            <a:xfrm>
              <a:off x="3231365" y="3137105"/>
              <a:ext cx="5182436" cy="1597617"/>
            </a:xfrm>
            <a:custGeom>
              <a:avLst/>
              <a:gdLst>
                <a:gd name="connsiteX0" fmla="*/ 2587844 w 5182436"/>
                <a:gd name="connsiteY0" fmla="*/ 0 h 1597617"/>
                <a:gd name="connsiteX1" fmla="*/ 2826248 w 5182436"/>
                <a:gd name="connsiteY1" fmla="*/ 3846 h 1597617"/>
                <a:gd name="connsiteX2" fmla="*/ 2948014 w 5182436"/>
                <a:gd name="connsiteY2" fmla="*/ 8973 h 1597617"/>
                <a:gd name="connsiteX3" fmla="*/ 3145403 w 5182436"/>
                <a:gd name="connsiteY3" fmla="*/ 19229 h 1597617"/>
                <a:gd name="connsiteX4" fmla="*/ 3399189 w 5182436"/>
                <a:gd name="connsiteY4" fmla="*/ 44867 h 1597617"/>
                <a:gd name="connsiteX5" fmla="*/ 3641438 w 5182436"/>
                <a:gd name="connsiteY5" fmla="*/ 79478 h 1597617"/>
                <a:gd name="connsiteX6" fmla="*/ 4049033 w 5182436"/>
                <a:gd name="connsiteY6" fmla="*/ 156393 h 1597617"/>
                <a:gd name="connsiteX7" fmla="*/ 4193871 w 5182436"/>
                <a:gd name="connsiteY7" fmla="*/ 187160 h 1597617"/>
                <a:gd name="connsiteX8" fmla="*/ 4437403 w 5182436"/>
                <a:gd name="connsiteY8" fmla="*/ 251255 h 1597617"/>
                <a:gd name="connsiteX9" fmla="*/ 4600184 w 5182436"/>
                <a:gd name="connsiteY9" fmla="*/ 306378 h 1597617"/>
                <a:gd name="connsiteX10" fmla="*/ 4709132 w 5182436"/>
                <a:gd name="connsiteY10" fmla="*/ 352527 h 1597617"/>
                <a:gd name="connsiteX11" fmla="*/ 4870633 w 5182436"/>
                <a:gd name="connsiteY11" fmla="*/ 432005 h 1597617"/>
                <a:gd name="connsiteX12" fmla="*/ 4994962 w 5182436"/>
                <a:gd name="connsiteY12" fmla="*/ 514048 h 1597617"/>
                <a:gd name="connsiteX13" fmla="*/ 5034694 w 5182436"/>
                <a:gd name="connsiteY13" fmla="*/ 546096 h 1597617"/>
                <a:gd name="connsiteX14" fmla="*/ 5124416 w 5182436"/>
                <a:gd name="connsiteY14" fmla="*/ 637112 h 1597617"/>
                <a:gd name="connsiteX15" fmla="*/ 5161589 w 5182436"/>
                <a:gd name="connsiteY15" fmla="*/ 696081 h 1597617"/>
                <a:gd name="connsiteX16" fmla="*/ 5182095 w 5182436"/>
                <a:gd name="connsiteY16" fmla="*/ 779405 h 1597617"/>
                <a:gd name="connsiteX17" fmla="*/ 5178252 w 5182436"/>
                <a:gd name="connsiteY17" fmla="*/ 810171 h 1597617"/>
                <a:gd name="connsiteX18" fmla="*/ 5173123 w 5182436"/>
                <a:gd name="connsiteY18" fmla="*/ 837092 h 1597617"/>
                <a:gd name="connsiteX19" fmla="*/ 5160306 w 5182436"/>
                <a:gd name="connsiteY19" fmla="*/ 872985 h 1597617"/>
                <a:gd name="connsiteX20" fmla="*/ 5052640 w 5182436"/>
                <a:gd name="connsiteY20" fmla="*/ 1039634 h 1597617"/>
                <a:gd name="connsiteX21" fmla="*/ 4770657 w 5182436"/>
                <a:gd name="connsiteY21" fmla="*/ 1238332 h 1597617"/>
                <a:gd name="connsiteX22" fmla="*/ 4368187 w 5182436"/>
                <a:gd name="connsiteY22" fmla="*/ 1376779 h 1597617"/>
                <a:gd name="connsiteX23" fmla="*/ 4122092 w 5182436"/>
                <a:gd name="connsiteY23" fmla="*/ 1435747 h 1597617"/>
                <a:gd name="connsiteX24" fmla="*/ 3782430 w 5182436"/>
                <a:gd name="connsiteY24" fmla="*/ 1502406 h 1597617"/>
                <a:gd name="connsiteX25" fmla="*/ 3591451 w 5182436"/>
                <a:gd name="connsiteY25" fmla="*/ 1529327 h 1597617"/>
                <a:gd name="connsiteX26" fmla="*/ 3341511 w 5182436"/>
                <a:gd name="connsiteY26" fmla="*/ 1558811 h 1597617"/>
                <a:gd name="connsiteX27" fmla="*/ 3294085 w 5182436"/>
                <a:gd name="connsiteY27" fmla="*/ 1562657 h 1597617"/>
                <a:gd name="connsiteX28" fmla="*/ 3180009 w 5182436"/>
                <a:gd name="connsiteY28" fmla="*/ 1574194 h 1597617"/>
                <a:gd name="connsiteX29" fmla="*/ 3046709 w 5182436"/>
                <a:gd name="connsiteY29" fmla="*/ 1584449 h 1597617"/>
                <a:gd name="connsiteX30" fmla="*/ 2824967 w 5182436"/>
                <a:gd name="connsiteY30" fmla="*/ 1594704 h 1597617"/>
                <a:gd name="connsiteX31" fmla="*/ 2457106 w 5182436"/>
                <a:gd name="connsiteY31" fmla="*/ 1597268 h 1597617"/>
                <a:gd name="connsiteX32" fmla="*/ 2163587 w 5182436"/>
                <a:gd name="connsiteY32" fmla="*/ 1587013 h 1597617"/>
                <a:gd name="connsiteX33" fmla="*/ 2050792 w 5182436"/>
                <a:gd name="connsiteY33" fmla="*/ 1580604 h 1597617"/>
                <a:gd name="connsiteX34" fmla="*/ 1893139 w 5182436"/>
                <a:gd name="connsiteY34" fmla="*/ 1569066 h 1597617"/>
                <a:gd name="connsiteX35" fmla="*/ 1755991 w 5182436"/>
                <a:gd name="connsiteY35" fmla="*/ 1558811 h 1597617"/>
                <a:gd name="connsiteX36" fmla="*/ 1557320 w 5182436"/>
                <a:gd name="connsiteY36" fmla="*/ 1535737 h 1597617"/>
                <a:gd name="connsiteX37" fmla="*/ 1080512 w 5182436"/>
                <a:gd name="connsiteY37" fmla="*/ 1456258 h 1597617"/>
                <a:gd name="connsiteX38" fmla="*/ 836980 w 5182436"/>
                <a:gd name="connsiteY38" fmla="*/ 1398571 h 1597617"/>
                <a:gd name="connsiteX39" fmla="*/ 583194 w 5182436"/>
                <a:gd name="connsiteY39" fmla="*/ 1307555 h 1597617"/>
                <a:gd name="connsiteX40" fmla="*/ 465274 w 5182436"/>
                <a:gd name="connsiteY40" fmla="*/ 1254996 h 1597617"/>
                <a:gd name="connsiteX41" fmla="*/ 283265 w 5182436"/>
                <a:gd name="connsiteY41" fmla="*/ 1163981 h 1597617"/>
                <a:gd name="connsiteX42" fmla="*/ 144838 w 5182436"/>
                <a:gd name="connsiteY42" fmla="*/ 1063991 h 1597617"/>
                <a:gd name="connsiteX43" fmla="*/ 65369 w 5182436"/>
                <a:gd name="connsiteY43" fmla="*/ 980667 h 1597617"/>
                <a:gd name="connsiteX44" fmla="*/ 37171 w 5182436"/>
                <a:gd name="connsiteY44" fmla="*/ 948619 h 1597617"/>
                <a:gd name="connsiteX45" fmla="*/ 7690 w 5182436"/>
                <a:gd name="connsiteY45" fmla="*/ 883240 h 1597617"/>
                <a:gd name="connsiteX46" fmla="*/ 0 w 5182436"/>
                <a:gd name="connsiteY46" fmla="*/ 821709 h 1597617"/>
                <a:gd name="connsiteX47" fmla="*/ 3846 w 5182436"/>
                <a:gd name="connsiteY47" fmla="*/ 784533 h 1597617"/>
                <a:gd name="connsiteX48" fmla="*/ 8973 w 5182436"/>
                <a:gd name="connsiteY48" fmla="*/ 758894 h 1597617"/>
                <a:gd name="connsiteX49" fmla="*/ 20508 w 5182436"/>
                <a:gd name="connsiteY49" fmla="*/ 716591 h 1597617"/>
                <a:gd name="connsiteX50" fmla="*/ 41017 w 5182436"/>
                <a:gd name="connsiteY50" fmla="*/ 673006 h 1597617"/>
                <a:gd name="connsiteX51" fmla="*/ 93568 w 5182436"/>
                <a:gd name="connsiteY51" fmla="*/ 594809 h 1597617"/>
                <a:gd name="connsiteX52" fmla="*/ 142273 w 5182436"/>
                <a:gd name="connsiteY52" fmla="*/ 535841 h 1597617"/>
                <a:gd name="connsiteX53" fmla="*/ 202516 w 5182436"/>
                <a:gd name="connsiteY53" fmla="*/ 480719 h 1597617"/>
                <a:gd name="connsiteX54" fmla="*/ 303775 w 5182436"/>
                <a:gd name="connsiteY54" fmla="*/ 411495 h 1597617"/>
                <a:gd name="connsiteX55" fmla="*/ 530643 w 5182436"/>
                <a:gd name="connsiteY55" fmla="*/ 312787 h 1597617"/>
                <a:gd name="connsiteX56" fmla="*/ 874151 w 5182436"/>
                <a:gd name="connsiteY56" fmla="*/ 206388 h 1597617"/>
                <a:gd name="connsiteX57" fmla="*/ 1020269 w 5182436"/>
                <a:gd name="connsiteY57" fmla="*/ 173059 h 1597617"/>
                <a:gd name="connsiteX58" fmla="*/ 1250983 w 5182436"/>
                <a:gd name="connsiteY58" fmla="*/ 125628 h 1597617"/>
                <a:gd name="connsiteX59" fmla="*/ 1618845 w 5182436"/>
                <a:gd name="connsiteY59" fmla="*/ 66659 h 1597617"/>
                <a:gd name="connsiteX60" fmla="*/ 1714976 w 5182436"/>
                <a:gd name="connsiteY60" fmla="*/ 55122 h 1597617"/>
                <a:gd name="connsiteX61" fmla="*/ 1772654 w 5182436"/>
                <a:gd name="connsiteY61" fmla="*/ 46149 h 1597617"/>
                <a:gd name="connsiteX62" fmla="*/ 2005931 w 5182436"/>
                <a:gd name="connsiteY62" fmla="*/ 24356 h 1597617"/>
                <a:gd name="connsiteX63" fmla="*/ 2227674 w 5182436"/>
                <a:gd name="connsiteY63" fmla="*/ 12819 h 1597617"/>
                <a:gd name="connsiteX64" fmla="*/ 2401991 w 5182436"/>
                <a:gd name="connsiteY64" fmla="*/ 7691 h 1597617"/>
                <a:gd name="connsiteX65" fmla="*/ 2587844 w 5182436"/>
                <a:gd name="connsiteY65" fmla="*/ 0 h 15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82436" h="1597617">
                  <a:moveTo>
                    <a:pt x="2587844" y="0"/>
                  </a:moveTo>
                  <a:cubicBezTo>
                    <a:pt x="2664749" y="1282"/>
                    <a:pt x="2745499" y="1282"/>
                    <a:pt x="2826248" y="3846"/>
                  </a:cubicBezTo>
                  <a:cubicBezTo>
                    <a:pt x="2867265" y="3846"/>
                    <a:pt x="2906999" y="6410"/>
                    <a:pt x="2948014" y="8973"/>
                  </a:cubicBezTo>
                  <a:cubicBezTo>
                    <a:pt x="3013383" y="11537"/>
                    <a:pt x="3080034" y="15382"/>
                    <a:pt x="3145403" y="19229"/>
                  </a:cubicBezTo>
                  <a:cubicBezTo>
                    <a:pt x="3231279" y="25638"/>
                    <a:pt x="3315876" y="33330"/>
                    <a:pt x="3399189" y="44867"/>
                  </a:cubicBezTo>
                  <a:cubicBezTo>
                    <a:pt x="3479938" y="55122"/>
                    <a:pt x="3561970" y="66659"/>
                    <a:pt x="3641438" y="79478"/>
                  </a:cubicBezTo>
                  <a:cubicBezTo>
                    <a:pt x="3783713" y="101271"/>
                    <a:pt x="3919577" y="128192"/>
                    <a:pt x="4049033" y="156393"/>
                  </a:cubicBezTo>
                  <a:cubicBezTo>
                    <a:pt x="4096457" y="166649"/>
                    <a:pt x="4146446" y="176904"/>
                    <a:pt x="4193871" y="187160"/>
                  </a:cubicBezTo>
                  <a:cubicBezTo>
                    <a:pt x="4282310" y="206388"/>
                    <a:pt x="4363061" y="228181"/>
                    <a:pt x="4437403" y="251255"/>
                  </a:cubicBezTo>
                  <a:cubicBezTo>
                    <a:pt x="4495081" y="269203"/>
                    <a:pt x="4550197" y="288431"/>
                    <a:pt x="4600184" y="306378"/>
                  </a:cubicBezTo>
                  <a:cubicBezTo>
                    <a:pt x="4639919" y="321761"/>
                    <a:pt x="4675805" y="337144"/>
                    <a:pt x="4709132" y="352527"/>
                  </a:cubicBezTo>
                  <a:cubicBezTo>
                    <a:pt x="4765528" y="378166"/>
                    <a:pt x="4821926" y="403804"/>
                    <a:pt x="4870633" y="432005"/>
                  </a:cubicBezTo>
                  <a:cubicBezTo>
                    <a:pt x="4918057" y="458926"/>
                    <a:pt x="4962918" y="485846"/>
                    <a:pt x="4994962" y="514048"/>
                  </a:cubicBezTo>
                  <a:cubicBezTo>
                    <a:pt x="5007779" y="524304"/>
                    <a:pt x="5023160" y="535841"/>
                    <a:pt x="5034694" y="546096"/>
                  </a:cubicBezTo>
                  <a:cubicBezTo>
                    <a:pt x="5066738" y="576863"/>
                    <a:pt x="5098781" y="606347"/>
                    <a:pt x="5124416" y="637112"/>
                  </a:cubicBezTo>
                  <a:cubicBezTo>
                    <a:pt x="5141080" y="656341"/>
                    <a:pt x="5148771" y="675570"/>
                    <a:pt x="5161589" y="696081"/>
                  </a:cubicBezTo>
                  <a:cubicBezTo>
                    <a:pt x="5178252" y="723001"/>
                    <a:pt x="5178252" y="751203"/>
                    <a:pt x="5182095" y="779405"/>
                  </a:cubicBezTo>
                  <a:cubicBezTo>
                    <a:pt x="5183378" y="789661"/>
                    <a:pt x="5180815" y="799916"/>
                    <a:pt x="5178252" y="810171"/>
                  </a:cubicBezTo>
                  <a:cubicBezTo>
                    <a:pt x="5176969" y="819145"/>
                    <a:pt x="5174406" y="828118"/>
                    <a:pt x="5173123" y="837092"/>
                  </a:cubicBezTo>
                  <a:cubicBezTo>
                    <a:pt x="5169277" y="848629"/>
                    <a:pt x="5165435" y="860166"/>
                    <a:pt x="5160306" y="872985"/>
                  </a:cubicBezTo>
                  <a:cubicBezTo>
                    <a:pt x="5143642" y="912724"/>
                    <a:pt x="5066738" y="1022970"/>
                    <a:pt x="5052640" y="1039634"/>
                  </a:cubicBezTo>
                  <a:cubicBezTo>
                    <a:pt x="5043669" y="1053735"/>
                    <a:pt x="4850124" y="1203720"/>
                    <a:pt x="4770657" y="1238332"/>
                  </a:cubicBezTo>
                  <a:cubicBezTo>
                    <a:pt x="4654016" y="1289608"/>
                    <a:pt x="4519433" y="1334475"/>
                    <a:pt x="4368187" y="1376779"/>
                  </a:cubicBezTo>
                  <a:cubicBezTo>
                    <a:pt x="4288719" y="1398571"/>
                    <a:pt x="4202843" y="1416518"/>
                    <a:pt x="4122092" y="1435747"/>
                  </a:cubicBezTo>
                  <a:cubicBezTo>
                    <a:pt x="4014427" y="1461386"/>
                    <a:pt x="3892661" y="1479332"/>
                    <a:pt x="3782430" y="1502406"/>
                  </a:cubicBezTo>
                  <a:cubicBezTo>
                    <a:pt x="3724751" y="1513944"/>
                    <a:pt x="3656820" y="1521635"/>
                    <a:pt x="3591451" y="1529327"/>
                  </a:cubicBezTo>
                  <a:cubicBezTo>
                    <a:pt x="3509419" y="1539582"/>
                    <a:pt x="3426105" y="1548556"/>
                    <a:pt x="3341511" y="1558811"/>
                  </a:cubicBezTo>
                  <a:cubicBezTo>
                    <a:pt x="3326129" y="1560093"/>
                    <a:pt x="3312030" y="1561375"/>
                    <a:pt x="3294085" y="1562657"/>
                  </a:cubicBezTo>
                  <a:cubicBezTo>
                    <a:pt x="3254351" y="1565221"/>
                    <a:pt x="3217180" y="1570348"/>
                    <a:pt x="3180009" y="1574194"/>
                  </a:cubicBezTo>
                  <a:cubicBezTo>
                    <a:pt x="3136431" y="1579321"/>
                    <a:pt x="3090287" y="1581885"/>
                    <a:pt x="3046709" y="1584449"/>
                  </a:cubicBezTo>
                  <a:cubicBezTo>
                    <a:pt x="2973649" y="1590859"/>
                    <a:pt x="2900590" y="1593423"/>
                    <a:pt x="2824967" y="1594704"/>
                  </a:cubicBezTo>
                  <a:cubicBezTo>
                    <a:pt x="2703201" y="1595987"/>
                    <a:pt x="2578872" y="1598550"/>
                    <a:pt x="2457106" y="1597268"/>
                  </a:cubicBezTo>
                  <a:cubicBezTo>
                    <a:pt x="2359693" y="1597268"/>
                    <a:pt x="2259717" y="1593423"/>
                    <a:pt x="2163587" y="1587013"/>
                  </a:cubicBezTo>
                  <a:cubicBezTo>
                    <a:pt x="2126416" y="1584449"/>
                    <a:pt x="2087963" y="1581885"/>
                    <a:pt x="2050792" y="1580604"/>
                  </a:cubicBezTo>
                  <a:cubicBezTo>
                    <a:pt x="1998241" y="1576758"/>
                    <a:pt x="1945690" y="1572912"/>
                    <a:pt x="1893139" y="1569066"/>
                  </a:cubicBezTo>
                  <a:cubicBezTo>
                    <a:pt x="1848277" y="1565221"/>
                    <a:pt x="1803416" y="1561375"/>
                    <a:pt x="1755991" y="1558811"/>
                  </a:cubicBezTo>
                  <a:cubicBezTo>
                    <a:pt x="1686776" y="1553683"/>
                    <a:pt x="1621408" y="1544710"/>
                    <a:pt x="1557320" y="1535737"/>
                  </a:cubicBezTo>
                  <a:cubicBezTo>
                    <a:pt x="1390694" y="1513944"/>
                    <a:pt x="1233040" y="1485741"/>
                    <a:pt x="1080512" y="1456258"/>
                  </a:cubicBezTo>
                  <a:cubicBezTo>
                    <a:pt x="994634" y="1439593"/>
                    <a:pt x="913885" y="1419082"/>
                    <a:pt x="836980" y="1398571"/>
                  </a:cubicBezTo>
                  <a:cubicBezTo>
                    <a:pt x="739568" y="1371651"/>
                    <a:pt x="656254" y="1340885"/>
                    <a:pt x="583194" y="1307555"/>
                  </a:cubicBezTo>
                  <a:cubicBezTo>
                    <a:pt x="543460" y="1290890"/>
                    <a:pt x="502445" y="1272944"/>
                    <a:pt x="465274" y="1254996"/>
                  </a:cubicBezTo>
                  <a:cubicBezTo>
                    <a:pt x="401187" y="1225512"/>
                    <a:pt x="335818" y="1196029"/>
                    <a:pt x="283265" y="1163981"/>
                  </a:cubicBezTo>
                  <a:cubicBezTo>
                    <a:pt x="230714" y="1131933"/>
                    <a:pt x="185853" y="1098602"/>
                    <a:pt x="144838" y="1063991"/>
                  </a:cubicBezTo>
                  <a:cubicBezTo>
                    <a:pt x="112794" y="1037070"/>
                    <a:pt x="91004" y="1008868"/>
                    <a:pt x="65369" y="980667"/>
                  </a:cubicBezTo>
                  <a:cubicBezTo>
                    <a:pt x="56397" y="970411"/>
                    <a:pt x="44861" y="960155"/>
                    <a:pt x="37171" y="948619"/>
                  </a:cubicBezTo>
                  <a:cubicBezTo>
                    <a:pt x="24353" y="926826"/>
                    <a:pt x="8973" y="906315"/>
                    <a:pt x="7690" y="883240"/>
                  </a:cubicBezTo>
                  <a:cubicBezTo>
                    <a:pt x="6409" y="862730"/>
                    <a:pt x="0" y="842219"/>
                    <a:pt x="0" y="821709"/>
                  </a:cubicBezTo>
                  <a:cubicBezTo>
                    <a:pt x="0" y="810171"/>
                    <a:pt x="1281" y="797352"/>
                    <a:pt x="3846" y="784533"/>
                  </a:cubicBezTo>
                  <a:cubicBezTo>
                    <a:pt x="5127" y="775560"/>
                    <a:pt x="7690" y="767868"/>
                    <a:pt x="8973" y="758894"/>
                  </a:cubicBezTo>
                  <a:cubicBezTo>
                    <a:pt x="12817" y="744794"/>
                    <a:pt x="16663" y="730693"/>
                    <a:pt x="20508" y="716591"/>
                  </a:cubicBezTo>
                  <a:cubicBezTo>
                    <a:pt x="25635" y="702490"/>
                    <a:pt x="32044" y="687107"/>
                    <a:pt x="41017" y="673006"/>
                  </a:cubicBezTo>
                  <a:cubicBezTo>
                    <a:pt x="57679" y="646086"/>
                    <a:pt x="74342" y="620447"/>
                    <a:pt x="93568" y="594809"/>
                  </a:cubicBezTo>
                  <a:cubicBezTo>
                    <a:pt x="108948" y="575580"/>
                    <a:pt x="123047" y="556352"/>
                    <a:pt x="142273" y="535841"/>
                  </a:cubicBezTo>
                  <a:cubicBezTo>
                    <a:pt x="161500" y="516612"/>
                    <a:pt x="182009" y="498665"/>
                    <a:pt x="202516" y="480719"/>
                  </a:cubicBezTo>
                  <a:cubicBezTo>
                    <a:pt x="230714" y="456362"/>
                    <a:pt x="264039" y="434569"/>
                    <a:pt x="303775" y="411495"/>
                  </a:cubicBezTo>
                  <a:cubicBezTo>
                    <a:pt x="364016" y="375602"/>
                    <a:pt x="446048" y="343554"/>
                    <a:pt x="530643" y="312787"/>
                  </a:cubicBezTo>
                  <a:cubicBezTo>
                    <a:pt x="634464" y="274330"/>
                    <a:pt x="752385" y="239718"/>
                    <a:pt x="874151" y="206388"/>
                  </a:cubicBezTo>
                  <a:cubicBezTo>
                    <a:pt x="919012" y="193569"/>
                    <a:pt x="970282" y="183314"/>
                    <a:pt x="1020269" y="173059"/>
                  </a:cubicBezTo>
                  <a:cubicBezTo>
                    <a:pt x="1097174" y="156393"/>
                    <a:pt x="1172797" y="141011"/>
                    <a:pt x="1250983" y="125628"/>
                  </a:cubicBezTo>
                  <a:cubicBezTo>
                    <a:pt x="1371467" y="103835"/>
                    <a:pt x="1493233" y="84606"/>
                    <a:pt x="1618845" y="66659"/>
                  </a:cubicBezTo>
                  <a:cubicBezTo>
                    <a:pt x="1650888" y="61532"/>
                    <a:pt x="1682932" y="58968"/>
                    <a:pt x="1714976" y="55122"/>
                  </a:cubicBezTo>
                  <a:cubicBezTo>
                    <a:pt x="1734202" y="52558"/>
                    <a:pt x="1754709" y="49994"/>
                    <a:pt x="1772654" y="46149"/>
                  </a:cubicBezTo>
                  <a:cubicBezTo>
                    <a:pt x="1845713" y="34611"/>
                    <a:pt x="1925182" y="28202"/>
                    <a:pt x="2005931" y="24356"/>
                  </a:cubicBezTo>
                  <a:cubicBezTo>
                    <a:pt x="2078992" y="20510"/>
                    <a:pt x="2152050" y="16665"/>
                    <a:pt x="2227674" y="12819"/>
                  </a:cubicBezTo>
                  <a:cubicBezTo>
                    <a:pt x="2285352" y="10255"/>
                    <a:pt x="2344312" y="7691"/>
                    <a:pt x="2401991" y="7691"/>
                  </a:cubicBezTo>
                  <a:cubicBezTo>
                    <a:pt x="2466078" y="1282"/>
                    <a:pt x="2525038" y="0"/>
                    <a:pt x="2587844" y="0"/>
                  </a:cubicBezTo>
                  <a:close/>
                </a:path>
              </a:pathLst>
            </a:custGeom>
            <a:noFill/>
            <a:ln w="27244" cap="flat">
              <a:solidFill>
                <a:srgbClr val="000000"/>
              </a:solid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C4F3882-C0AB-0A55-176D-3178B33B23D6}"/>
                </a:ext>
              </a:extLst>
            </p:cNvPr>
            <p:cNvSpPr/>
            <p:nvPr/>
          </p:nvSpPr>
          <p:spPr>
            <a:xfrm>
              <a:off x="4868154" y="3640898"/>
              <a:ext cx="1911440" cy="587117"/>
            </a:xfrm>
            <a:custGeom>
              <a:avLst/>
              <a:gdLst>
                <a:gd name="connsiteX0" fmla="*/ 953617 w 1911440"/>
                <a:gd name="connsiteY0" fmla="*/ 0 h 587117"/>
                <a:gd name="connsiteX1" fmla="*/ 1042058 w 1911440"/>
                <a:gd name="connsiteY1" fmla="*/ 1282 h 587117"/>
                <a:gd name="connsiteX2" fmla="*/ 1086919 w 1911440"/>
                <a:gd name="connsiteY2" fmla="*/ 2564 h 587117"/>
                <a:gd name="connsiteX3" fmla="*/ 1159979 w 1911440"/>
                <a:gd name="connsiteY3" fmla="*/ 6410 h 587117"/>
                <a:gd name="connsiteX4" fmla="*/ 1253546 w 1911440"/>
                <a:gd name="connsiteY4" fmla="*/ 15383 h 587117"/>
                <a:gd name="connsiteX5" fmla="*/ 1343268 w 1911440"/>
                <a:gd name="connsiteY5" fmla="*/ 28202 h 587117"/>
                <a:gd name="connsiteX6" fmla="*/ 1493233 w 1911440"/>
                <a:gd name="connsiteY6" fmla="*/ 56404 h 587117"/>
                <a:gd name="connsiteX7" fmla="*/ 1547066 w 1911440"/>
                <a:gd name="connsiteY7" fmla="*/ 67941 h 587117"/>
                <a:gd name="connsiteX8" fmla="*/ 1636788 w 1911440"/>
                <a:gd name="connsiteY8" fmla="*/ 91016 h 587117"/>
                <a:gd name="connsiteX9" fmla="*/ 1697029 w 1911440"/>
                <a:gd name="connsiteY9" fmla="*/ 111527 h 587117"/>
                <a:gd name="connsiteX10" fmla="*/ 1736765 w 1911440"/>
                <a:gd name="connsiteY10" fmla="*/ 128192 h 587117"/>
                <a:gd name="connsiteX11" fmla="*/ 1795725 w 1911440"/>
                <a:gd name="connsiteY11" fmla="*/ 157676 h 587117"/>
                <a:gd name="connsiteX12" fmla="*/ 1841867 w 1911440"/>
                <a:gd name="connsiteY12" fmla="*/ 188442 h 587117"/>
                <a:gd name="connsiteX13" fmla="*/ 1855966 w 1911440"/>
                <a:gd name="connsiteY13" fmla="*/ 199979 h 587117"/>
                <a:gd name="connsiteX14" fmla="*/ 1889291 w 1911440"/>
                <a:gd name="connsiteY14" fmla="*/ 233309 h 587117"/>
                <a:gd name="connsiteX15" fmla="*/ 1903392 w 1911440"/>
                <a:gd name="connsiteY15" fmla="*/ 255101 h 587117"/>
                <a:gd name="connsiteX16" fmla="*/ 1911082 w 1911440"/>
                <a:gd name="connsiteY16" fmla="*/ 285867 h 587117"/>
                <a:gd name="connsiteX17" fmla="*/ 1909800 w 1911440"/>
                <a:gd name="connsiteY17" fmla="*/ 297405 h 587117"/>
                <a:gd name="connsiteX18" fmla="*/ 1907236 w 1911440"/>
                <a:gd name="connsiteY18" fmla="*/ 307660 h 587117"/>
                <a:gd name="connsiteX19" fmla="*/ 1902109 w 1911440"/>
                <a:gd name="connsiteY19" fmla="*/ 320479 h 587117"/>
                <a:gd name="connsiteX20" fmla="*/ 1862375 w 1911440"/>
                <a:gd name="connsiteY20" fmla="*/ 382011 h 587117"/>
                <a:gd name="connsiteX21" fmla="*/ 1758554 w 1911440"/>
                <a:gd name="connsiteY21" fmla="*/ 455081 h 587117"/>
                <a:gd name="connsiteX22" fmla="*/ 1609872 w 1911440"/>
                <a:gd name="connsiteY22" fmla="*/ 506357 h 587117"/>
                <a:gd name="connsiteX23" fmla="*/ 1518868 w 1911440"/>
                <a:gd name="connsiteY23" fmla="*/ 528150 h 587117"/>
                <a:gd name="connsiteX24" fmla="*/ 1393256 w 1911440"/>
                <a:gd name="connsiteY24" fmla="*/ 552506 h 587117"/>
                <a:gd name="connsiteX25" fmla="*/ 1322760 w 1911440"/>
                <a:gd name="connsiteY25" fmla="*/ 562761 h 587117"/>
                <a:gd name="connsiteX26" fmla="*/ 1230475 w 1911440"/>
                <a:gd name="connsiteY26" fmla="*/ 573017 h 587117"/>
                <a:gd name="connsiteX27" fmla="*/ 1212531 w 1911440"/>
                <a:gd name="connsiteY27" fmla="*/ 574299 h 587117"/>
                <a:gd name="connsiteX28" fmla="*/ 1170232 w 1911440"/>
                <a:gd name="connsiteY28" fmla="*/ 578144 h 587117"/>
                <a:gd name="connsiteX29" fmla="*/ 1121527 w 1911440"/>
                <a:gd name="connsiteY29" fmla="*/ 581990 h 587117"/>
                <a:gd name="connsiteX30" fmla="*/ 1039495 w 1911440"/>
                <a:gd name="connsiteY30" fmla="*/ 585836 h 587117"/>
                <a:gd name="connsiteX31" fmla="*/ 903630 w 1911440"/>
                <a:gd name="connsiteY31" fmla="*/ 587118 h 587117"/>
                <a:gd name="connsiteX32" fmla="*/ 795963 w 1911440"/>
                <a:gd name="connsiteY32" fmla="*/ 583272 h 587117"/>
                <a:gd name="connsiteX33" fmla="*/ 754947 w 1911440"/>
                <a:gd name="connsiteY33" fmla="*/ 580708 h 587117"/>
                <a:gd name="connsiteX34" fmla="*/ 697268 w 1911440"/>
                <a:gd name="connsiteY34" fmla="*/ 576863 h 587117"/>
                <a:gd name="connsiteX35" fmla="*/ 647281 w 1911440"/>
                <a:gd name="connsiteY35" fmla="*/ 573017 h 587117"/>
                <a:gd name="connsiteX36" fmla="*/ 574221 w 1911440"/>
                <a:gd name="connsiteY36" fmla="*/ 564044 h 587117"/>
                <a:gd name="connsiteX37" fmla="*/ 398622 w 1911440"/>
                <a:gd name="connsiteY37" fmla="*/ 534560 h 587117"/>
                <a:gd name="connsiteX38" fmla="*/ 308900 w 1911440"/>
                <a:gd name="connsiteY38" fmla="*/ 512767 h 587117"/>
                <a:gd name="connsiteX39" fmla="*/ 215332 w 1911440"/>
                <a:gd name="connsiteY39" fmla="*/ 479437 h 587117"/>
                <a:gd name="connsiteX40" fmla="*/ 171753 w 1911440"/>
                <a:gd name="connsiteY40" fmla="*/ 460208 h 587117"/>
                <a:gd name="connsiteX41" fmla="*/ 105102 w 1911440"/>
                <a:gd name="connsiteY41" fmla="*/ 426878 h 587117"/>
                <a:gd name="connsiteX42" fmla="*/ 53833 w 1911440"/>
                <a:gd name="connsiteY42" fmla="*/ 389702 h 587117"/>
                <a:gd name="connsiteX43" fmla="*/ 24352 w 1911440"/>
                <a:gd name="connsiteY43" fmla="*/ 358937 h 587117"/>
                <a:gd name="connsiteX44" fmla="*/ 14099 w 1911440"/>
                <a:gd name="connsiteY44" fmla="*/ 347399 h 587117"/>
                <a:gd name="connsiteX45" fmla="*/ 2563 w 1911440"/>
                <a:gd name="connsiteY45" fmla="*/ 323043 h 587117"/>
                <a:gd name="connsiteX46" fmla="*/ 0 w 1911440"/>
                <a:gd name="connsiteY46" fmla="*/ 299968 h 587117"/>
                <a:gd name="connsiteX47" fmla="*/ 1281 w 1911440"/>
                <a:gd name="connsiteY47" fmla="*/ 285867 h 587117"/>
                <a:gd name="connsiteX48" fmla="*/ 3844 w 1911440"/>
                <a:gd name="connsiteY48" fmla="*/ 276894 h 587117"/>
                <a:gd name="connsiteX49" fmla="*/ 7690 w 1911440"/>
                <a:gd name="connsiteY49" fmla="*/ 261511 h 587117"/>
                <a:gd name="connsiteX50" fmla="*/ 15380 w 1911440"/>
                <a:gd name="connsiteY50" fmla="*/ 244846 h 587117"/>
                <a:gd name="connsiteX51" fmla="*/ 34606 w 1911440"/>
                <a:gd name="connsiteY51" fmla="*/ 216644 h 587117"/>
                <a:gd name="connsiteX52" fmla="*/ 52551 w 1911440"/>
                <a:gd name="connsiteY52" fmla="*/ 194852 h 587117"/>
                <a:gd name="connsiteX53" fmla="*/ 74340 w 1911440"/>
                <a:gd name="connsiteY53" fmla="*/ 174340 h 587117"/>
                <a:gd name="connsiteX54" fmla="*/ 111511 w 1911440"/>
                <a:gd name="connsiteY54" fmla="*/ 148702 h 587117"/>
                <a:gd name="connsiteX55" fmla="*/ 194825 w 1911440"/>
                <a:gd name="connsiteY55" fmla="*/ 112809 h 587117"/>
                <a:gd name="connsiteX56" fmla="*/ 321718 w 1911440"/>
                <a:gd name="connsiteY56" fmla="*/ 73069 h 587117"/>
                <a:gd name="connsiteX57" fmla="*/ 375550 w 1911440"/>
                <a:gd name="connsiteY57" fmla="*/ 60250 h 587117"/>
                <a:gd name="connsiteX58" fmla="*/ 460145 w 1911440"/>
                <a:gd name="connsiteY58" fmla="*/ 42303 h 587117"/>
                <a:gd name="connsiteX59" fmla="*/ 596012 w 1911440"/>
                <a:gd name="connsiteY59" fmla="*/ 20510 h 587117"/>
                <a:gd name="connsiteX60" fmla="*/ 631899 w 1911440"/>
                <a:gd name="connsiteY60" fmla="*/ 16665 h 587117"/>
                <a:gd name="connsiteX61" fmla="*/ 653690 w 1911440"/>
                <a:gd name="connsiteY61" fmla="*/ 14101 h 587117"/>
                <a:gd name="connsiteX62" fmla="*/ 739566 w 1911440"/>
                <a:gd name="connsiteY62" fmla="*/ 6410 h 587117"/>
                <a:gd name="connsiteX63" fmla="*/ 821598 w 1911440"/>
                <a:gd name="connsiteY63" fmla="*/ 2564 h 587117"/>
                <a:gd name="connsiteX64" fmla="*/ 885686 w 1911440"/>
                <a:gd name="connsiteY64" fmla="*/ 0 h 587117"/>
                <a:gd name="connsiteX65" fmla="*/ 953617 w 1911440"/>
                <a:gd name="connsiteY65" fmla="*/ 0 h 58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1440" h="587117">
                  <a:moveTo>
                    <a:pt x="953617" y="0"/>
                  </a:moveTo>
                  <a:cubicBezTo>
                    <a:pt x="981816" y="0"/>
                    <a:pt x="1011296" y="0"/>
                    <a:pt x="1042058" y="1282"/>
                  </a:cubicBezTo>
                  <a:cubicBezTo>
                    <a:pt x="1057440" y="1282"/>
                    <a:pt x="1071539" y="2564"/>
                    <a:pt x="1086919" y="2564"/>
                  </a:cubicBezTo>
                  <a:cubicBezTo>
                    <a:pt x="1111272" y="3846"/>
                    <a:pt x="1135626" y="5127"/>
                    <a:pt x="1159979" y="6410"/>
                  </a:cubicBezTo>
                  <a:cubicBezTo>
                    <a:pt x="1192023" y="8974"/>
                    <a:pt x="1222784" y="11537"/>
                    <a:pt x="1253546" y="15383"/>
                  </a:cubicBezTo>
                  <a:cubicBezTo>
                    <a:pt x="1283027" y="19229"/>
                    <a:pt x="1313789" y="23074"/>
                    <a:pt x="1343268" y="28202"/>
                  </a:cubicBezTo>
                  <a:cubicBezTo>
                    <a:pt x="1395819" y="35894"/>
                    <a:pt x="1445808" y="46149"/>
                    <a:pt x="1493233" y="56404"/>
                  </a:cubicBezTo>
                  <a:cubicBezTo>
                    <a:pt x="1511176" y="60250"/>
                    <a:pt x="1529121" y="64096"/>
                    <a:pt x="1547066" y="67941"/>
                  </a:cubicBezTo>
                  <a:cubicBezTo>
                    <a:pt x="1579109" y="74351"/>
                    <a:pt x="1609872" y="83325"/>
                    <a:pt x="1636788" y="91016"/>
                  </a:cubicBezTo>
                  <a:cubicBezTo>
                    <a:pt x="1658577" y="97425"/>
                    <a:pt x="1677803" y="105117"/>
                    <a:pt x="1697029" y="111527"/>
                  </a:cubicBezTo>
                  <a:cubicBezTo>
                    <a:pt x="1711130" y="116654"/>
                    <a:pt x="1725229" y="123064"/>
                    <a:pt x="1736765" y="128192"/>
                  </a:cubicBezTo>
                  <a:cubicBezTo>
                    <a:pt x="1757272" y="137165"/>
                    <a:pt x="1777780" y="147420"/>
                    <a:pt x="1795725" y="157676"/>
                  </a:cubicBezTo>
                  <a:cubicBezTo>
                    <a:pt x="1813669" y="167931"/>
                    <a:pt x="1829050" y="176904"/>
                    <a:pt x="1841867" y="188442"/>
                  </a:cubicBezTo>
                  <a:cubicBezTo>
                    <a:pt x="1846994" y="192288"/>
                    <a:pt x="1852122" y="196133"/>
                    <a:pt x="1855966" y="199979"/>
                  </a:cubicBezTo>
                  <a:cubicBezTo>
                    <a:pt x="1867502" y="211516"/>
                    <a:pt x="1879038" y="221772"/>
                    <a:pt x="1889291" y="233309"/>
                  </a:cubicBezTo>
                  <a:cubicBezTo>
                    <a:pt x="1895700" y="239719"/>
                    <a:pt x="1898264" y="247410"/>
                    <a:pt x="1903392" y="255101"/>
                  </a:cubicBezTo>
                  <a:cubicBezTo>
                    <a:pt x="1909800" y="265357"/>
                    <a:pt x="1909800" y="275612"/>
                    <a:pt x="1911082" y="285867"/>
                  </a:cubicBezTo>
                  <a:cubicBezTo>
                    <a:pt x="1912363" y="289713"/>
                    <a:pt x="1909800" y="293559"/>
                    <a:pt x="1909800" y="297405"/>
                  </a:cubicBezTo>
                  <a:cubicBezTo>
                    <a:pt x="1908517" y="301251"/>
                    <a:pt x="1908517" y="303815"/>
                    <a:pt x="1907236" y="307660"/>
                  </a:cubicBezTo>
                  <a:cubicBezTo>
                    <a:pt x="1905954" y="311506"/>
                    <a:pt x="1904673" y="316634"/>
                    <a:pt x="1902109" y="320479"/>
                  </a:cubicBezTo>
                  <a:cubicBezTo>
                    <a:pt x="1895700" y="334580"/>
                    <a:pt x="1867502" y="375602"/>
                    <a:pt x="1862375" y="382011"/>
                  </a:cubicBezTo>
                  <a:cubicBezTo>
                    <a:pt x="1858530" y="387139"/>
                    <a:pt x="1788034" y="442261"/>
                    <a:pt x="1758554" y="455081"/>
                  </a:cubicBezTo>
                  <a:cubicBezTo>
                    <a:pt x="1714974" y="474309"/>
                    <a:pt x="1666269" y="490974"/>
                    <a:pt x="1609872" y="506357"/>
                  </a:cubicBezTo>
                  <a:cubicBezTo>
                    <a:pt x="1580391" y="514048"/>
                    <a:pt x="1548347" y="521740"/>
                    <a:pt x="1518868" y="528150"/>
                  </a:cubicBezTo>
                  <a:cubicBezTo>
                    <a:pt x="1479133" y="537123"/>
                    <a:pt x="1434272" y="544815"/>
                    <a:pt x="1393256" y="552506"/>
                  </a:cubicBezTo>
                  <a:cubicBezTo>
                    <a:pt x="1371467" y="556352"/>
                    <a:pt x="1347114" y="558916"/>
                    <a:pt x="1322760" y="562761"/>
                  </a:cubicBezTo>
                  <a:cubicBezTo>
                    <a:pt x="1291998" y="566608"/>
                    <a:pt x="1261236" y="570453"/>
                    <a:pt x="1230475" y="573017"/>
                  </a:cubicBezTo>
                  <a:cubicBezTo>
                    <a:pt x="1225348" y="573017"/>
                    <a:pt x="1218939" y="574299"/>
                    <a:pt x="1212531" y="574299"/>
                  </a:cubicBezTo>
                  <a:cubicBezTo>
                    <a:pt x="1198432" y="575580"/>
                    <a:pt x="1184331" y="576863"/>
                    <a:pt x="1170232" y="578144"/>
                  </a:cubicBezTo>
                  <a:cubicBezTo>
                    <a:pt x="1154852" y="579427"/>
                    <a:pt x="1136907" y="580708"/>
                    <a:pt x="1121527" y="581990"/>
                  </a:cubicBezTo>
                  <a:cubicBezTo>
                    <a:pt x="1094609" y="584554"/>
                    <a:pt x="1067693" y="584554"/>
                    <a:pt x="1039495" y="585836"/>
                  </a:cubicBezTo>
                  <a:cubicBezTo>
                    <a:pt x="994634" y="585836"/>
                    <a:pt x="948491" y="587118"/>
                    <a:pt x="903630" y="587118"/>
                  </a:cubicBezTo>
                  <a:cubicBezTo>
                    <a:pt x="867741" y="587118"/>
                    <a:pt x="830570" y="585836"/>
                    <a:pt x="795963" y="583272"/>
                  </a:cubicBezTo>
                  <a:cubicBezTo>
                    <a:pt x="781865" y="581990"/>
                    <a:pt x="767764" y="581990"/>
                    <a:pt x="754947" y="580708"/>
                  </a:cubicBezTo>
                  <a:cubicBezTo>
                    <a:pt x="735720" y="579427"/>
                    <a:pt x="716494" y="578144"/>
                    <a:pt x="697268" y="576863"/>
                  </a:cubicBezTo>
                  <a:cubicBezTo>
                    <a:pt x="680606" y="575580"/>
                    <a:pt x="663943" y="574299"/>
                    <a:pt x="647281" y="573017"/>
                  </a:cubicBezTo>
                  <a:cubicBezTo>
                    <a:pt x="621646" y="571735"/>
                    <a:pt x="597293" y="567889"/>
                    <a:pt x="574221" y="564044"/>
                  </a:cubicBezTo>
                  <a:cubicBezTo>
                    <a:pt x="512698" y="556352"/>
                    <a:pt x="455020" y="546096"/>
                    <a:pt x="398622" y="534560"/>
                  </a:cubicBezTo>
                  <a:cubicBezTo>
                    <a:pt x="366579" y="528150"/>
                    <a:pt x="337098" y="520458"/>
                    <a:pt x="308900" y="512767"/>
                  </a:cubicBezTo>
                  <a:cubicBezTo>
                    <a:pt x="273011" y="502512"/>
                    <a:pt x="242249" y="490974"/>
                    <a:pt x="215332" y="479437"/>
                  </a:cubicBezTo>
                  <a:cubicBezTo>
                    <a:pt x="201233" y="473027"/>
                    <a:pt x="185853" y="466617"/>
                    <a:pt x="171753" y="460208"/>
                  </a:cubicBezTo>
                  <a:cubicBezTo>
                    <a:pt x="148682" y="448671"/>
                    <a:pt x="124329" y="438416"/>
                    <a:pt x="105102" y="426878"/>
                  </a:cubicBezTo>
                  <a:cubicBezTo>
                    <a:pt x="85876" y="415341"/>
                    <a:pt x="69213" y="402522"/>
                    <a:pt x="53833" y="389702"/>
                  </a:cubicBezTo>
                  <a:cubicBezTo>
                    <a:pt x="42297" y="379447"/>
                    <a:pt x="33325" y="369192"/>
                    <a:pt x="24352" y="358937"/>
                  </a:cubicBezTo>
                  <a:cubicBezTo>
                    <a:pt x="20508" y="355091"/>
                    <a:pt x="16662" y="351245"/>
                    <a:pt x="14099" y="347399"/>
                  </a:cubicBezTo>
                  <a:cubicBezTo>
                    <a:pt x="8972" y="339708"/>
                    <a:pt x="3844" y="332016"/>
                    <a:pt x="2563" y="323043"/>
                  </a:cubicBezTo>
                  <a:cubicBezTo>
                    <a:pt x="1281" y="315351"/>
                    <a:pt x="0" y="307660"/>
                    <a:pt x="0" y="299968"/>
                  </a:cubicBezTo>
                  <a:cubicBezTo>
                    <a:pt x="0" y="296123"/>
                    <a:pt x="1281" y="290995"/>
                    <a:pt x="1281" y="285867"/>
                  </a:cubicBezTo>
                  <a:cubicBezTo>
                    <a:pt x="2563" y="283303"/>
                    <a:pt x="2563" y="279458"/>
                    <a:pt x="3844" y="276894"/>
                  </a:cubicBezTo>
                  <a:cubicBezTo>
                    <a:pt x="5126" y="271767"/>
                    <a:pt x="6409" y="266639"/>
                    <a:pt x="7690" y="261511"/>
                  </a:cubicBezTo>
                  <a:cubicBezTo>
                    <a:pt x="10253" y="256383"/>
                    <a:pt x="11534" y="251255"/>
                    <a:pt x="15380" y="244846"/>
                  </a:cubicBezTo>
                  <a:cubicBezTo>
                    <a:pt x="21789" y="234591"/>
                    <a:pt x="28198" y="225617"/>
                    <a:pt x="34606" y="216644"/>
                  </a:cubicBezTo>
                  <a:cubicBezTo>
                    <a:pt x="39734" y="208952"/>
                    <a:pt x="46143" y="202543"/>
                    <a:pt x="52551" y="194852"/>
                  </a:cubicBezTo>
                  <a:cubicBezTo>
                    <a:pt x="58960" y="188442"/>
                    <a:pt x="66650" y="180750"/>
                    <a:pt x="74340" y="174340"/>
                  </a:cubicBezTo>
                  <a:cubicBezTo>
                    <a:pt x="84595" y="165367"/>
                    <a:pt x="97412" y="157676"/>
                    <a:pt x="111511" y="148702"/>
                  </a:cubicBezTo>
                  <a:cubicBezTo>
                    <a:pt x="133300" y="135883"/>
                    <a:pt x="164062" y="124346"/>
                    <a:pt x="194825" y="112809"/>
                  </a:cubicBezTo>
                  <a:cubicBezTo>
                    <a:pt x="233277" y="98708"/>
                    <a:pt x="276857" y="85889"/>
                    <a:pt x="321718" y="73069"/>
                  </a:cubicBezTo>
                  <a:cubicBezTo>
                    <a:pt x="338379" y="67941"/>
                    <a:pt x="357606" y="64096"/>
                    <a:pt x="375550" y="60250"/>
                  </a:cubicBezTo>
                  <a:cubicBezTo>
                    <a:pt x="403750" y="53841"/>
                    <a:pt x="431947" y="48713"/>
                    <a:pt x="460145" y="42303"/>
                  </a:cubicBezTo>
                  <a:cubicBezTo>
                    <a:pt x="505006" y="34612"/>
                    <a:pt x="549867" y="26920"/>
                    <a:pt x="596012" y="20510"/>
                  </a:cubicBezTo>
                  <a:cubicBezTo>
                    <a:pt x="607546" y="19229"/>
                    <a:pt x="619082" y="17946"/>
                    <a:pt x="631899" y="16665"/>
                  </a:cubicBezTo>
                  <a:cubicBezTo>
                    <a:pt x="638308" y="15383"/>
                    <a:pt x="645998" y="14101"/>
                    <a:pt x="653690" y="14101"/>
                  </a:cubicBezTo>
                  <a:cubicBezTo>
                    <a:pt x="680606" y="10255"/>
                    <a:pt x="710086" y="7691"/>
                    <a:pt x="739566" y="6410"/>
                  </a:cubicBezTo>
                  <a:cubicBezTo>
                    <a:pt x="766483" y="5127"/>
                    <a:pt x="793399" y="3846"/>
                    <a:pt x="821598" y="2564"/>
                  </a:cubicBezTo>
                  <a:cubicBezTo>
                    <a:pt x="843387" y="1282"/>
                    <a:pt x="865178" y="1282"/>
                    <a:pt x="885686" y="0"/>
                  </a:cubicBezTo>
                  <a:cubicBezTo>
                    <a:pt x="908756" y="0"/>
                    <a:pt x="930547" y="0"/>
                    <a:pt x="953617" y="0"/>
                  </a:cubicBezTo>
                  <a:close/>
                </a:path>
              </a:pathLst>
            </a:custGeom>
            <a:noFill/>
            <a:ln w="27244" cap="flat">
              <a:solidFill>
                <a:srgbClr val="000000"/>
              </a:solid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DA1BB40C-C88C-C11F-00A8-3184A209791B}"/>
                </a:ext>
              </a:extLst>
            </p:cNvPr>
            <p:cNvSpPr/>
            <p:nvPr/>
          </p:nvSpPr>
          <p:spPr>
            <a:xfrm>
              <a:off x="6859985" y="4779059"/>
              <a:ext cx="3702912"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69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69" y="446288"/>
                  </a:cubicBezTo>
                  <a:cubicBezTo>
                    <a:pt x="2323805" y="446288"/>
                    <a:pt x="2369949"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4" y="1463"/>
                    <a:pt x="2271252"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50A9BA"/>
            </a:solidFill>
            <a:ln w="128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76CD847-9B9B-A1FF-8C86-18F5148DA46B}"/>
                </a:ext>
              </a:extLst>
            </p:cNvPr>
            <p:cNvSpPr/>
            <p:nvPr/>
          </p:nvSpPr>
          <p:spPr>
            <a:xfrm>
              <a:off x="6774109" y="4763676"/>
              <a:ext cx="3702912" cy="446287"/>
            </a:xfrm>
            <a:custGeom>
              <a:avLst/>
              <a:gdLst>
                <a:gd name="connsiteX0" fmla="*/ 0 w 2452200"/>
                <a:gd name="connsiteY0" fmla="*/ 343734 h 446287"/>
                <a:gd name="connsiteX1" fmla="*/ 39734 w 2452200"/>
                <a:gd name="connsiteY1" fmla="*/ 423213 h 446287"/>
                <a:gd name="connsiteX2" fmla="*/ 225587 w 2452200"/>
                <a:gd name="connsiteY2" fmla="*/ 446288 h 446287"/>
                <a:gd name="connsiteX3" fmla="*/ 2284069 w 2452200"/>
                <a:gd name="connsiteY3" fmla="*/ 446288 h 446287"/>
                <a:gd name="connsiteX4" fmla="*/ 2396863 w 2452200"/>
                <a:gd name="connsiteY4" fmla="*/ 433469 h 446287"/>
                <a:gd name="connsiteX5" fmla="*/ 2430190 w 2452200"/>
                <a:gd name="connsiteY5" fmla="*/ 383474 h 446287"/>
                <a:gd name="connsiteX6" fmla="*/ 2449416 w 2452200"/>
                <a:gd name="connsiteY6" fmla="*/ 127091 h 446287"/>
                <a:gd name="connsiteX7" fmla="*/ 2396863 w 2452200"/>
                <a:gd name="connsiteY7" fmla="*/ 24537 h 446287"/>
                <a:gd name="connsiteX8" fmla="*/ 2204602 w 2452200"/>
                <a:gd name="connsiteY8" fmla="*/ 1463 h 446287"/>
                <a:gd name="connsiteX9" fmla="*/ 152528 w 2452200"/>
                <a:gd name="connsiteY9" fmla="*/ 11718 h 446287"/>
                <a:gd name="connsiteX10" fmla="*/ 6409 w 2452200"/>
                <a:gd name="connsiteY10" fmla="*/ 34793 h 446287"/>
                <a:gd name="connsiteX11" fmla="*/ 6409 w 2452200"/>
                <a:gd name="connsiteY11" fmla="*/ 127091 h 446287"/>
                <a:gd name="connsiteX12" fmla="*/ 0 w 2452200"/>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6" y="446288"/>
                    <a:pt x="2396863" y="433469"/>
                  </a:cubicBezTo>
                  <a:cubicBezTo>
                    <a:pt x="2423781" y="420649"/>
                    <a:pt x="2430190" y="400139"/>
                    <a:pt x="2430190" y="383474"/>
                  </a:cubicBezTo>
                  <a:cubicBezTo>
                    <a:pt x="2436599" y="297586"/>
                    <a:pt x="2443008" y="211697"/>
                    <a:pt x="2449416" y="127091"/>
                  </a:cubicBezTo>
                  <a:cubicBezTo>
                    <a:pt x="2455825" y="91197"/>
                    <a:pt x="2455825" y="47612"/>
                    <a:pt x="2396863" y="24537"/>
                  </a:cubicBezTo>
                  <a:cubicBezTo>
                    <a:pt x="2344311" y="1463"/>
                    <a:pt x="2271252" y="1463"/>
                    <a:pt x="2204602" y="1463"/>
                  </a:cubicBezTo>
                  <a:cubicBezTo>
                    <a:pt x="1522714" y="-2383"/>
                    <a:pt x="834417"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1" name="Freeform 130">
              <a:extLst>
                <a:ext uri="{FF2B5EF4-FFF2-40B4-BE49-F238E27FC236}">
                  <a16:creationId xmlns:a16="http://schemas.microsoft.com/office/drawing/2014/main" id="{2C447D96-D9EB-229E-1AF0-8C9E63551E4D}"/>
                </a:ext>
              </a:extLst>
            </p:cNvPr>
            <p:cNvSpPr/>
            <p:nvPr/>
          </p:nvSpPr>
          <p:spPr>
            <a:xfrm>
              <a:off x="6052707" y="2933098"/>
              <a:ext cx="1196232"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69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69" y="446288"/>
                  </a:cubicBezTo>
                  <a:cubicBezTo>
                    <a:pt x="2323805" y="446288"/>
                    <a:pt x="2369949"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4" y="1463"/>
                    <a:pt x="2271252"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2BCB7"/>
            </a:solidFill>
            <a:ln w="128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EB014E50-3ED0-1D28-5054-44492E7C1EFE}"/>
                </a:ext>
              </a:extLst>
            </p:cNvPr>
            <p:cNvSpPr/>
            <p:nvPr/>
          </p:nvSpPr>
          <p:spPr>
            <a:xfrm>
              <a:off x="5966830" y="2917716"/>
              <a:ext cx="1196232" cy="446287"/>
            </a:xfrm>
            <a:custGeom>
              <a:avLst/>
              <a:gdLst>
                <a:gd name="connsiteX0" fmla="*/ 0 w 2452200"/>
                <a:gd name="connsiteY0" fmla="*/ 343734 h 446287"/>
                <a:gd name="connsiteX1" fmla="*/ 39734 w 2452200"/>
                <a:gd name="connsiteY1" fmla="*/ 423213 h 446287"/>
                <a:gd name="connsiteX2" fmla="*/ 225587 w 2452200"/>
                <a:gd name="connsiteY2" fmla="*/ 446288 h 446287"/>
                <a:gd name="connsiteX3" fmla="*/ 2284069 w 2452200"/>
                <a:gd name="connsiteY3" fmla="*/ 446288 h 446287"/>
                <a:gd name="connsiteX4" fmla="*/ 2396863 w 2452200"/>
                <a:gd name="connsiteY4" fmla="*/ 433469 h 446287"/>
                <a:gd name="connsiteX5" fmla="*/ 2430190 w 2452200"/>
                <a:gd name="connsiteY5" fmla="*/ 383474 h 446287"/>
                <a:gd name="connsiteX6" fmla="*/ 2449416 w 2452200"/>
                <a:gd name="connsiteY6" fmla="*/ 127091 h 446287"/>
                <a:gd name="connsiteX7" fmla="*/ 2396863 w 2452200"/>
                <a:gd name="connsiteY7" fmla="*/ 24537 h 446287"/>
                <a:gd name="connsiteX8" fmla="*/ 2204602 w 2452200"/>
                <a:gd name="connsiteY8" fmla="*/ 1463 h 446287"/>
                <a:gd name="connsiteX9" fmla="*/ 152528 w 2452200"/>
                <a:gd name="connsiteY9" fmla="*/ 11718 h 446287"/>
                <a:gd name="connsiteX10" fmla="*/ 6409 w 2452200"/>
                <a:gd name="connsiteY10" fmla="*/ 34793 h 446287"/>
                <a:gd name="connsiteX11" fmla="*/ 6409 w 2452200"/>
                <a:gd name="connsiteY11" fmla="*/ 127091 h 446287"/>
                <a:gd name="connsiteX12" fmla="*/ 0 w 2452200"/>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6" y="446288"/>
                    <a:pt x="2396863" y="433469"/>
                  </a:cubicBezTo>
                  <a:cubicBezTo>
                    <a:pt x="2423781" y="420649"/>
                    <a:pt x="2430190" y="400139"/>
                    <a:pt x="2430190" y="383474"/>
                  </a:cubicBezTo>
                  <a:cubicBezTo>
                    <a:pt x="2436599" y="297586"/>
                    <a:pt x="2443008" y="211697"/>
                    <a:pt x="2449416" y="127091"/>
                  </a:cubicBezTo>
                  <a:cubicBezTo>
                    <a:pt x="2455825" y="91197"/>
                    <a:pt x="2455825" y="47612"/>
                    <a:pt x="2396863" y="24537"/>
                  </a:cubicBezTo>
                  <a:cubicBezTo>
                    <a:pt x="2344311"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3" name="Freeform 132">
              <a:extLst>
                <a:ext uri="{FF2B5EF4-FFF2-40B4-BE49-F238E27FC236}">
                  <a16:creationId xmlns:a16="http://schemas.microsoft.com/office/drawing/2014/main" id="{E3A7514A-CB6F-0D61-976E-F7958CB5F5B5}"/>
                </a:ext>
              </a:extLst>
            </p:cNvPr>
            <p:cNvSpPr/>
            <p:nvPr/>
          </p:nvSpPr>
          <p:spPr>
            <a:xfrm>
              <a:off x="3514630" y="1779373"/>
              <a:ext cx="3807814"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FC654"/>
            </a:solidFill>
            <a:ln w="128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5FEA7B5-667F-C04B-CB8F-0B1F7632F450}"/>
                </a:ext>
              </a:extLst>
            </p:cNvPr>
            <p:cNvSpPr/>
            <p:nvPr/>
          </p:nvSpPr>
          <p:spPr>
            <a:xfrm>
              <a:off x="3428753" y="1763990"/>
              <a:ext cx="3807811"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5" name="Freeform 134">
              <a:extLst>
                <a:ext uri="{FF2B5EF4-FFF2-40B4-BE49-F238E27FC236}">
                  <a16:creationId xmlns:a16="http://schemas.microsoft.com/office/drawing/2014/main" id="{A622191B-6791-549F-8C09-B29881D1E4EE}"/>
                </a:ext>
              </a:extLst>
            </p:cNvPr>
            <p:cNvSpPr/>
            <p:nvPr/>
          </p:nvSpPr>
          <p:spPr>
            <a:xfrm>
              <a:off x="4437487" y="3740706"/>
              <a:ext cx="1658513"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6EC38D"/>
            </a:solidFill>
            <a:ln w="128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2C635AA-2769-C743-3CE8-1F0960D5C894}"/>
                </a:ext>
              </a:extLst>
            </p:cNvPr>
            <p:cNvSpPr/>
            <p:nvPr/>
          </p:nvSpPr>
          <p:spPr>
            <a:xfrm>
              <a:off x="4351611" y="3725323"/>
              <a:ext cx="1658512"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2" name="TextBox 1">
              <a:extLst>
                <a:ext uri="{FF2B5EF4-FFF2-40B4-BE49-F238E27FC236}">
                  <a16:creationId xmlns:a16="http://schemas.microsoft.com/office/drawing/2014/main" id="{4489F380-1577-A309-04F2-8D95543E1E42}"/>
                </a:ext>
              </a:extLst>
            </p:cNvPr>
            <p:cNvSpPr txBox="1"/>
            <p:nvPr/>
          </p:nvSpPr>
          <p:spPr>
            <a:xfrm>
              <a:off x="4463991" y="3776599"/>
              <a:ext cx="1764531" cy="369332"/>
            </a:xfrm>
            <a:prstGeom prst="rect">
              <a:avLst/>
            </a:prstGeom>
            <a:noFill/>
          </p:spPr>
          <p:txBody>
            <a:bodyPr wrap="square" rtlCol="0">
              <a:spAutoFit/>
            </a:bodyPr>
            <a:lstStyle/>
            <a:p>
              <a:r>
                <a:rPr lang="el" b="1" dirty="0">
                  <a:solidFill>
                    <a:srgbClr val="000000"/>
                  </a:solidFill>
                  <a:latin typeface="Calibri" panose="020F0502020204030204" pitchFamily="34" charset="0"/>
                  <a:cs typeface="Calibri" panose="020F0502020204030204" pitchFamily="34" charset="0"/>
                </a:rPr>
                <a:t>ΠΑΤΡΙΚΟ ΣΠΙΤΙ</a:t>
              </a:r>
            </a:p>
          </p:txBody>
        </p:sp>
        <p:sp>
          <p:nvSpPr>
            <p:cNvPr id="140" name="TextBox 139">
              <a:extLst>
                <a:ext uri="{FF2B5EF4-FFF2-40B4-BE49-F238E27FC236}">
                  <a16:creationId xmlns:a16="http://schemas.microsoft.com/office/drawing/2014/main" id="{5912E54B-5F3F-49F6-C157-AF917A18B9BF}"/>
                </a:ext>
              </a:extLst>
            </p:cNvPr>
            <p:cNvSpPr txBox="1"/>
            <p:nvPr/>
          </p:nvSpPr>
          <p:spPr>
            <a:xfrm>
              <a:off x="5983010" y="2937055"/>
              <a:ext cx="1196232" cy="341472"/>
            </a:xfrm>
            <a:prstGeom prst="rect">
              <a:avLst/>
            </a:prstGeom>
            <a:noFill/>
          </p:spPr>
          <p:txBody>
            <a:bodyPr wrap="square" rtlCol="0">
              <a:spAutoFit/>
            </a:bodyPr>
            <a:lstStyle/>
            <a:p>
              <a:r>
                <a:rPr lang="el" b="1" dirty="0">
                  <a:solidFill>
                    <a:srgbClr val="000000"/>
                  </a:solidFill>
                  <a:latin typeface="Calibri" panose="020F0502020204030204" pitchFamily="34" charset="0"/>
                  <a:cs typeface="Calibri" panose="020F0502020204030204" pitchFamily="34" charset="0"/>
                </a:rPr>
                <a:t>ΑΝΘΡΩΠΟΙ</a:t>
              </a:r>
            </a:p>
          </p:txBody>
        </p:sp>
        <p:sp>
          <p:nvSpPr>
            <p:cNvPr id="141" name="TextBox 140">
              <a:extLst>
                <a:ext uri="{FF2B5EF4-FFF2-40B4-BE49-F238E27FC236}">
                  <a16:creationId xmlns:a16="http://schemas.microsoft.com/office/drawing/2014/main" id="{A1E636FC-C8C7-5297-B4DA-6E39A7AC25E8}"/>
                </a:ext>
              </a:extLst>
            </p:cNvPr>
            <p:cNvSpPr txBox="1"/>
            <p:nvPr/>
          </p:nvSpPr>
          <p:spPr>
            <a:xfrm>
              <a:off x="6915321" y="4833554"/>
              <a:ext cx="3584515" cy="369332"/>
            </a:xfrm>
            <a:prstGeom prst="rect">
              <a:avLst/>
            </a:prstGeom>
            <a:noFill/>
          </p:spPr>
          <p:txBody>
            <a:bodyPr wrap="square" rtlCol="0">
              <a:spAutoFit/>
            </a:bodyPr>
            <a:lstStyle/>
            <a:p>
              <a:r>
                <a:rPr lang="el" b="1" dirty="0">
                  <a:solidFill>
                    <a:srgbClr val="000000"/>
                  </a:solidFill>
                  <a:latin typeface="Calibri" panose="020F0502020204030204" pitchFamily="34" charset="0"/>
                  <a:cs typeface="Calibri" panose="020F0502020204030204" pitchFamily="34" charset="0"/>
                </a:rPr>
                <a:t>ΔΙΚΤΥΑ ΟΜΑΔΩΝ /&amp; ΣΥΜΦΕΡΟΝΤΑ</a:t>
              </a:r>
            </a:p>
          </p:txBody>
        </p:sp>
        <p:sp>
          <p:nvSpPr>
            <p:cNvPr id="142" name="TextBox 141">
              <a:extLst>
                <a:ext uri="{FF2B5EF4-FFF2-40B4-BE49-F238E27FC236}">
                  <a16:creationId xmlns:a16="http://schemas.microsoft.com/office/drawing/2014/main" id="{8CCFE2B5-16BD-CA37-2A18-64C000DDC1C0}"/>
                </a:ext>
              </a:extLst>
            </p:cNvPr>
            <p:cNvSpPr txBox="1"/>
            <p:nvPr/>
          </p:nvSpPr>
          <p:spPr>
            <a:xfrm>
              <a:off x="3560015" y="1824360"/>
              <a:ext cx="3807812" cy="369332"/>
            </a:xfrm>
            <a:prstGeom prst="rect">
              <a:avLst/>
            </a:prstGeom>
            <a:noFill/>
          </p:spPr>
          <p:txBody>
            <a:bodyPr wrap="square" rtlCol="0">
              <a:spAutoFit/>
            </a:bodyPr>
            <a:lstStyle/>
            <a:p>
              <a:r>
                <a:rPr lang="el" b="1" dirty="0">
                  <a:solidFill>
                    <a:srgbClr val="000000"/>
                  </a:solidFill>
                  <a:latin typeface="Calibri" panose="020F0502020204030204" pitchFamily="34" charset="0"/>
                  <a:cs typeface="Calibri" panose="020F0502020204030204" pitchFamily="34" charset="0"/>
                </a:rPr>
                <a:t>ΦΥΣΙΚΟΙ ΧΩΡΟΙ &amp; ΠΕΡΙΒΑΛΛΟΝ</a:t>
              </a:r>
            </a:p>
          </p:txBody>
        </p:sp>
        <p:sp>
          <p:nvSpPr>
            <p:cNvPr id="143" name="Freeform 142">
              <a:extLst>
                <a:ext uri="{FF2B5EF4-FFF2-40B4-BE49-F238E27FC236}">
                  <a16:creationId xmlns:a16="http://schemas.microsoft.com/office/drawing/2014/main" id="{23CAD7BF-C53F-67C4-C97C-41A831F3B1DF}"/>
                </a:ext>
              </a:extLst>
            </p:cNvPr>
            <p:cNvSpPr/>
            <p:nvPr/>
          </p:nvSpPr>
          <p:spPr>
            <a:xfrm>
              <a:off x="2089331" y="5639400"/>
              <a:ext cx="3423474"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FC654"/>
            </a:solidFill>
            <a:ln w="128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AA2DBA77-A542-C691-5A35-593DFACCC85B}"/>
                </a:ext>
              </a:extLst>
            </p:cNvPr>
            <p:cNvSpPr/>
            <p:nvPr/>
          </p:nvSpPr>
          <p:spPr>
            <a:xfrm>
              <a:off x="2003454" y="5624017"/>
              <a:ext cx="3423471"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45" name="TextBox 144">
              <a:extLst>
                <a:ext uri="{FF2B5EF4-FFF2-40B4-BE49-F238E27FC236}">
                  <a16:creationId xmlns:a16="http://schemas.microsoft.com/office/drawing/2014/main" id="{DD6C9FE9-7865-0CD6-4DFF-144CD647F26F}"/>
                </a:ext>
              </a:extLst>
            </p:cNvPr>
            <p:cNvSpPr txBox="1"/>
            <p:nvPr/>
          </p:nvSpPr>
          <p:spPr>
            <a:xfrm>
              <a:off x="2134716" y="5684387"/>
              <a:ext cx="3807812" cy="284560"/>
            </a:xfrm>
            <a:prstGeom prst="rect">
              <a:avLst/>
            </a:prstGeom>
            <a:noFill/>
          </p:spPr>
          <p:txBody>
            <a:bodyPr wrap="square" rtlCol="0">
              <a:spAutoFit/>
            </a:bodyPr>
            <a:lstStyle/>
            <a:p>
              <a:r>
                <a:rPr lang="el" sz="1400" b="1" dirty="0">
                  <a:solidFill>
                    <a:srgbClr val="000000"/>
                  </a:solidFill>
                  <a:latin typeface="Calibri" panose="020F0502020204030204" pitchFamily="34" charset="0"/>
                  <a:cs typeface="Calibri" panose="020F0502020204030204" pitchFamily="34" charset="0"/>
                </a:rPr>
                <a:t>ΧΑΡΤΟΓΡΑΦΗΣΗ ΚΟΙΝΟΤΙΚΩΝ ΣΤΟΙΧΕΙΩΝ</a:t>
              </a:r>
            </a:p>
          </p:txBody>
        </p:sp>
      </p:grpSp>
      <p:sp>
        <p:nvSpPr>
          <p:cNvPr id="147" name="TextBox 146">
            <a:extLst>
              <a:ext uri="{FF2B5EF4-FFF2-40B4-BE49-F238E27FC236}">
                <a16:creationId xmlns:a16="http://schemas.microsoft.com/office/drawing/2014/main" id="{DAFF9C23-B20C-F781-9B1C-60597AB21F4D}"/>
              </a:ext>
            </a:extLst>
          </p:cNvPr>
          <p:cNvSpPr txBox="1"/>
          <p:nvPr/>
        </p:nvSpPr>
        <p:spPr>
          <a:xfrm>
            <a:off x="6523130" y="2147797"/>
            <a:ext cx="2651517" cy="323165"/>
          </a:xfrm>
          <a:prstGeom prst="rect">
            <a:avLst/>
          </a:prstGeom>
          <a:noFill/>
        </p:spPr>
        <p:txBody>
          <a:bodyPr wrap="square" rtlCol="0">
            <a:spAutoFit/>
          </a:bodyPr>
          <a:lstStyle/>
          <a:p>
            <a:pPr algn="ctr"/>
            <a:r>
              <a:rPr lang="el" sz="1500" dirty="0">
                <a:solidFill>
                  <a:srgbClr val="000000"/>
                </a:solidFill>
                <a:latin typeface="Calibri" panose="020F0502020204030204" pitchFamily="34" charset="0"/>
                <a:cs typeface="Calibri" panose="020F0502020204030204" pitchFamily="34" charset="0"/>
              </a:rPr>
              <a:t>ΚΑΝΤΕ ΚΛΙΚ ΓΙΑ ΠΛΗΚΤΡΟΛΟΓΗ</a:t>
            </a:r>
          </a:p>
        </p:txBody>
      </p:sp>
      <p:sp>
        <p:nvSpPr>
          <p:cNvPr id="148" name="TextBox 147">
            <a:extLst>
              <a:ext uri="{FF2B5EF4-FFF2-40B4-BE49-F238E27FC236}">
                <a16:creationId xmlns:a16="http://schemas.microsoft.com/office/drawing/2014/main" id="{6BB18B0B-06F7-516A-1B1B-89BA80971175}"/>
              </a:ext>
            </a:extLst>
          </p:cNvPr>
          <p:cNvSpPr txBox="1"/>
          <p:nvPr/>
        </p:nvSpPr>
        <p:spPr>
          <a:xfrm>
            <a:off x="3210880" y="2721687"/>
            <a:ext cx="2651517" cy="323165"/>
          </a:xfrm>
          <a:prstGeom prst="rect">
            <a:avLst/>
          </a:prstGeom>
          <a:noFill/>
        </p:spPr>
        <p:txBody>
          <a:bodyPr wrap="square" rtlCol="0">
            <a:spAutoFit/>
          </a:bodyPr>
          <a:lstStyle/>
          <a:p>
            <a:pPr algn="ctr"/>
            <a:r>
              <a:rPr lang="el" sz="1500" dirty="0">
                <a:solidFill>
                  <a:srgbClr val="000000"/>
                </a:solidFill>
                <a:latin typeface="Calibri" panose="020F0502020204030204" pitchFamily="34" charset="0"/>
                <a:cs typeface="Calibri" panose="020F0502020204030204" pitchFamily="34" charset="0"/>
              </a:rPr>
              <a:t>ΚΑΝΤΕ ΚΛΙΚ ΓΙΑ ΠΛΗΚΤΡΟΛΟΓΗ</a:t>
            </a:r>
          </a:p>
        </p:txBody>
      </p:sp>
      <p:sp>
        <p:nvSpPr>
          <p:cNvPr id="149" name="TextBox 148">
            <a:extLst>
              <a:ext uri="{FF2B5EF4-FFF2-40B4-BE49-F238E27FC236}">
                <a16:creationId xmlns:a16="http://schemas.microsoft.com/office/drawing/2014/main" id="{4F297440-18BA-75B6-F674-19E81CD77972}"/>
              </a:ext>
            </a:extLst>
          </p:cNvPr>
          <p:cNvSpPr txBox="1"/>
          <p:nvPr/>
        </p:nvSpPr>
        <p:spPr>
          <a:xfrm>
            <a:off x="6412774" y="3699372"/>
            <a:ext cx="2651517" cy="323165"/>
          </a:xfrm>
          <a:prstGeom prst="rect">
            <a:avLst/>
          </a:prstGeom>
          <a:noFill/>
        </p:spPr>
        <p:txBody>
          <a:bodyPr wrap="square" rtlCol="0">
            <a:spAutoFit/>
          </a:bodyPr>
          <a:lstStyle/>
          <a:p>
            <a:pPr algn="ctr"/>
            <a:r>
              <a:rPr lang="el" sz="1500" dirty="0">
                <a:solidFill>
                  <a:srgbClr val="000000"/>
                </a:solidFill>
                <a:latin typeface="Calibri" panose="020F0502020204030204" pitchFamily="34" charset="0"/>
                <a:cs typeface="Calibri" panose="020F0502020204030204" pitchFamily="34" charset="0"/>
              </a:rPr>
              <a:t>ΚΑΝΤΕ ΚΛΙΚ ΓΙΑ ΠΛΗΚΤΡΟΛΟΓΗ</a:t>
            </a:r>
          </a:p>
        </p:txBody>
      </p:sp>
      <p:sp>
        <p:nvSpPr>
          <p:cNvPr id="150" name="TextBox 149">
            <a:extLst>
              <a:ext uri="{FF2B5EF4-FFF2-40B4-BE49-F238E27FC236}">
                <a16:creationId xmlns:a16="http://schemas.microsoft.com/office/drawing/2014/main" id="{C58610E5-5FF7-F3CC-4C7B-8A1889E33E1C}"/>
              </a:ext>
            </a:extLst>
          </p:cNvPr>
          <p:cNvSpPr txBox="1"/>
          <p:nvPr/>
        </p:nvSpPr>
        <p:spPr>
          <a:xfrm>
            <a:off x="3326197" y="4912018"/>
            <a:ext cx="2651517" cy="323165"/>
          </a:xfrm>
          <a:prstGeom prst="rect">
            <a:avLst/>
          </a:prstGeom>
          <a:noFill/>
        </p:spPr>
        <p:txBody>
          <a:bodyPr wrap="square" rtlCol="0">
            <a:spAutoFit/>
          </a:bodyPr>
          <a:lstStyle/>
          <a:p>
            <a:pPr algn="ctr"/>
            <a:r>
              <a:rPr lang="el" sz="1500" dirty="0">
                <a:solidFill>
                  <a:srgbClr val="000000"/>
                </a:solidFill>
                <a:latin typeface="Calibri" panose="020F0502020204030204" pitchFamily="34" charset="0"/>
                <a:cs typeface="Calibri" panose="020F0502020204030204" pitchFamily="34" charset="0"/>
              </a:rPr>
              <a:t>ΚΑΝΤΕ ΚΛΙΚ ΓΙΑ ΠΛΗΚΤΡΟΛΟΓΗ</a:t>
            </a:r>
          </a:p>
        </p:txBody>
      </p:sp>
      <p:sp>
        <p:nvSpPr>
          <p:cNvPr id="151" name="TextBox 150">
            <a:extLst>
              <a:ext uri="{FF2B5EF4-FFF2-40B4-BE49-F238E27FC236}">
                <a16:creationId xmlns:a16="http://schemas.microsoft.com/office/drawing/2014/main" id="{C7507961-32E1-11E4-5AFB-3E0BA162E6A3}"/>
              </a:ext>
            </a:extLst>
          </p:cNvPr>
          <p:cNvSpPr txBox="1"/>
          <p:nvPr/>
        </p:nvSpPr>
        <p:spPr>
          <a:xfrm>
            <a:off x="5585570" y="5637944"/>
            <a:ext cx="2651517" cy="323165"/>
          </a:xfrm>
          <a:prstGeom prst="rect">
            <a:avLst/>
          </a:prstGeom>
          <a:noFill/>
        </p:spPr>
        <p:txBody>
          <a:bodyPr wrap="square" rtlCol="0">
            <a:spAutoFit/>
          </a:bodyPr>
          <a:lstStyle/>
          <a:p>
            <a:pPr algn="ctr"/>
            <a:r>
              <a:rPr lang="el" sz="1500" dirty="0">
                <a:solidFill>
                  <a:srgbClr val="000000"/>
                </a:solidFill>
                <a:latin typeface="Calibri" panose="020F0502020204030204" pitchFamily="34" charset="0"/>
                <a:cs typeface="Calibri" panose="020F0502020204030204" pitchFamily="34" charset="0"/>
              </a:rPr>
              <a:t>ΚΑΝΤΕ ΚΛΙΚ ΓΙΑ ΠΛΗΚΤΡΟΛΟΓΗ</a:t>
            </a:r>
          </a:p>
        </p:txBody>
      </p:sp>
    </p:spTree>
    <p:extLst>
      <p:ext uri="{BB962C8B-B14F-4D97-AF65-F5344CB8AC3E}">
        <p14:creationId xmlns:p14="http://schemas.microsoft.com/office/powerpoint/2010/main" val="3670432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D36565-A51A-7B45-9F16-452F6931C222}"/>
              </a:ext>
            </a:extLst>
          </p:cNvPr>
          <p:cNvSpPr>
            <a:spLocks noGrp="1"/>
          </p:cNvSpPr>
          <p:nvPr>
            <p:ph type="body" sz="quarter" idx="16"/>
          </p:nvPr>
        </p:nvSpPr>
        <p:spPr>
          <a:xfrm>
            <a:off x="454093" y="4260271"/>
            <a:ext cx="6024386" cy="582221"/>
          </a:xfrm>
        </p:spPr>
        <p:txBody>
          <a:bodyPr/>
          <a:lstStyle/>
          <a:p>
            <a:r>
              <a:rPr lang="el" dirty="0"/>
              <a:t>Ενότητα 3</a:t>
            </a:r>
          </a:p>
        </p:txBody>
      </p:sp>
      <p:sp>
        <p:nvSpPr>
          <p:cNvPr id="5" name="Text Placeholder 4">
            <a:extLst>
              <a:ext uri="{FF2B5EF4-FFF2-40B4-BE49-F238E27FC236}">
                <a16:creationId xmlns:a16="http://schemas.microsoft.com/office/drawing/2014/main" id="{B7A870B2-2CA1-3A46-A50C-75844760033D}"/>
              </a:ext>
            </a:extLst>
          </p:cNvPr>
          <p:cNvSpPr>
            <a:spLocks noGrp="1"/>
          </p:cNvSpPr>
          <p:nvPr>
            <p:ph type="body" sz="quarter" idx="17"/>
          </p:nvPr>
        </p:nvSpPr>
        <p:spPr>
          <a:xfrm>
            <a:off x="251897" y="5096572"/>
            <a:ext cx="7121236" cy="992499"/>
          </a:xfrm>
        </p:spPr>
        <p:txBody>
          <a:bodyPr/>
          <a:lstStyle/>
          <a:p>
            <a:r>
              <a:rPr lang="el" sz="2400" dirty="0"/>
              <a:t>Κοινωνική συνταγογράφηση </a:t>
            </a:r>
            <a:r>
              <a:rPr lang="el-GR" sz="2400" dirty="0"/>
              <a:t>στη</a:t>
            </a:r>
            <a:r>
              <a:rPr lang="el" sz="2400" dirty="0"/>
              <a:t> δράση</a:t>
            </a:r>
            <a:endParaRPr lang="en-US" sz="2800" dirty="0"/>
          </a:p>
        </p:txBody>
      </p:sp>
    </p:spTree>
    <p:extLst>
      <p:ext uri="{BB962C8B-B14F-4D97-AF65-F5344CB8AC3E}">
        <p14:creationId xmlns:p14="http://schemas.microsoft.com/office/powerpoint/2010/main" val="3628042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l" dirty="0"/>
              <a:t>ΠΕΡΙΕΧΟΜΕΝΑ</a:t>
            </a: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p:txBody>
          <a:bodyPr/>
          <a:lstStyle/>
          <a:p>
            <a:pPr algn="ctr"/>
            <a:r>
              <a:rPr lang="el" sz="1400" dirty="0">
                <a:latin typeface="Josefin Sans" pitchFamily="2" charset="0"/>
              </a:rPr>
              <a:t>Εισαγωγή στην κοινωνική συνταγογράφηση στην πράξη</a:t>
            </a:r>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p:txBody>
          <a:bodyPr/>
          <a:lstStyle/>
          <a:p>
            <a:pPr algn="ctr"/>
            <a:r>
              <a:rPr lang="el" sz="1400" dirty="0">
                <a:latin typeface="Josefin Sans" pitchFamily="2" charset="0"/>
              </a:rPr>
              <a:t>Εξερεύνηση μέχρι σήμερα από τις Ενότητες 1 &amp; 2</a:t>
            </a:r>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a:xfrm>
            <a:off x="6667004" y="2014377"/>
            <a:ext cx="1940577" cy="930105"/>
          </a:xfrm>
        </p:spPr>
        <p:txBody>
          <a:bodyPr/>
          <a:lstStyle/>
          <a:p>
            <a:pPr algn="ctr"/>
            <a:r>
              <a:rPr lang="el" sz="1600" dirty="0">
                <a:latin typeface="Josefin Sans" pitchFamily="2" charset="0"/>
              </a:rPr>
              <a:t>Η ευρωπαϊκή κοινωνική συνταγογράφηση σ</a:t>
            </a:r>
            <a:r>
              <a:rPr lang="el-GR" sz="1600" dirty="0">
                <a:latin typeface="Josefin Sans" pitchFamily="2" charset="0"/>
              </a:rPr>
              <a:t>τη </a:t>
            </a:r>
            <a:r>
              <a:rPr lang="el" sz="1600" dirty="0">
                <a:latin typeface="Josefin Sans" pitchFamily="2" charset="0"/>
              </a:rPr>
              <a:t>δράση</a:t>
            </a:r>
          </a:p>
          <a:p>
            <a:endParaRPr lang="en-US" sz="1600" dirty="0">
              <a:latin typeface="Josefin Sans" pitchFamily="2" charset="0"/>
            </a:endParaRPr>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a:xfrm>
            <a:off x="1104838" y="1847364"/>
            <a:ext cx="584381" cy="1215876"/>
          </a:xfrm>
        </p:spPr>
        <p:txBody>
          <a:bodyPr/>
          <a:lstStyle/>
          <a:p>
            <a:r>
              <a:rPr lang="el" dirty="0">
                <a:solidFill>
                  <a:srgbClr val="FFC652"/>
                </a:solidFill>
              </a:rPr>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p:txBody>
          <a:bodyPr/>
          <a:lstStyle/>
          <a:p>
            <a:r>
              <a:rPr lang="el" dirty="0">
                <a:solidFill>
                  <a:srgbClr val="FFC652"/>
                </a:solidFill>
              </a:rPr>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p:txBody>
          <a:bodyPr/>
          <a:lstStyle/>
          <a:p>
            <a:r>
              <a:rPr lang="el" dirty="0">
                <a:solidFill>
                  <a:srgbClr val="FFC652"/>
                </a:solidFill>
              </a:rPr>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p:txBody>
          <a:bodyPr/>
          <a:lstStyle/>
          <a:p>
            <a:r>
              <a:rPr lang="el" dirty="0">
                <a:solidFill>
                  <a:srgbClr val="FFC652"/>
                </a:solidFill>
              </a:rPr>
              <a:t>4</a:t>
            </a:r>
          </a:p>
        </p:txBody>
      </p:sp>
      <p:sp>
        <p:nvSpPr>
          <p:cNvPr id="76" name="Text Placeholder 75">
            <a:extLst>
              <a:ext uri="{FF2B5EF4-FFF2-40B4-BE49-F238E27FC236}">
                <a16:creationId xmlns:a16="http://schemas.microsoft.com/office/drawing/2014/main" id="{5F519ECC-8268-D94D-9FE3-8E75C4D7A0ED}"/>
              </a:ext>
            </a:extLst>
          </p:cNvPr>
          <p:cNvSpPr>
            <a:spLocks noGrp="1"/>
          </p:cNvSpPr>
          <p:nvPr>
            <p:ph type="body" sz="quarter" idx="26"/>
          </p:nvPr>
        </p:nvSpPr>
        <p:spPr/>
        <p:txBody>
          <a:bodyPr/>
          <a:lstStyle/>
          <a:p>
            <a:endParaRPr lang="en-US" dirty="0"/>
          </a:p>
          <a:p>
            <a:endParaRPr lang="en-US" dirty="0"/>
          </a:p>
        </p:txBody>
      </p:sp>
      <p:sp>
        <p:nvSpPr>
          <p:cNvPr id="77" name="Text Placeholder 76">
            <a:extLst>
              <a:ext uri="{FF2B5EF4-FFF2-40B4-BE49-F238E27FC236}">
                <a16:creationId xmlns:a16="http://schemas.microsoft.com/office/drawing/2014/main" id="{A3AF5C56-705E-C04F-B11F-32917F6947B7}"/>
              </a:ext>
            </a:extLst>
          </p:cNvPr>
          <p:cNvSpPr>
            <a:spLocks noGrp="1"/>
          </p:cNvSpPr>
          <p:nvPr>
            <p:ph type="body" sz="quarter" idx="27"/>
          </p:nvPr>
        </p:nvSpPr>
        <p:spPr>
          <a:xfrm>
            <a:off x="4299472" y="4179457"/>
            <a:ext cx="1929782" cy="996685"/>
          </a:xfrm>
        </p:spPr>
        <p:txBody>
          <a:bodyPr/>
          <a:lstStyle/>
          <a:p>
            <a:pPr algn="ctr"/>
            <a:r>
              <a:rPr lang="el" sz="1400" dirty="0">
                <a:latin typeface="Josefin Sans" pitchFamily="2" charset="0"/>
              </a:rPr>
              <a:t>Υποδείγματα κοινωνικής συνταγογράφησης</a:t>
            </a:r>
          </a:p>
          <a:p>
            <a:endParaRPr lang="en-US" sz="1400" dirty="0">
              <a:latin typeface="Josefin Sans" pitchFamily="2" charset="0"/>
            </a:endParaRPr>
          </a:p>
        </p:txBody>
      </p:sp>
      <p:sp>
        <p:nvSpPr>
          <p:cNvPr id="78" name="Text Placeholder 77">
            <a:extLst>
              <a:ext uri="{FF2B5EF4-FFF2-40B4-BE49-F238E27FC236}">
                <a16:creationId xmlns:a16="http://schemas.microsoft.com/office/drawing/2014/main" id="{75F03B04-87CE-3B48-9D19-5581AE41E68C}"/>
              </a:ext>
            </a:extLst>
          </p:cNvPr>
          <p:cNvSpPr>
            <a:spLocks noGrp="1"/>
          </p:cNvSpPr>
          <p:nvPr>
            <p:ph type="body" sz="quarter" idx="28"/>
          </p:nvPr>
        </p:nvSpPr>
        <p:spPr>
          <a:xfrm>
            <a:off x="6723920" y="4365759"/>
            <a:ext cx="1706210" cy="930105"/>
          </a:xfrm>
        </p:spPr>
        <p:txBody>
          <a:bodyPr/>
          <a:lstStyle/>
          <a:p>
            <a:pPr algn="ctr"/>
            <a:r>
              <a:rPr lang="el" sz="1800" dirty="0">
                <a:latin typeface="Josefin Sans" pitchFamily="2" charset="0"/>
              </a:rPr>
              <a:t>Μοντέλα φροντίδας</a:t>
            </a:r>
          </a:p>
          <a:p>
            <a:endParaRPr lang="en-US" sz="1800" dirty="0">
              <a:latin typeface="Josefin Sans" pitchFamily="2" charset="0"/>
            </a:endParaRPr>
          </a:p>
        </p:txBody>
      </p:sp>
      <p:sp>
        <p:nvSpPr>
          <p:cNvPr id="79" name="Text Placeholder 78">
            <a:extLst>
              <a:ext uri="{FF2B5EF4-FFF2-40B4-BE49-F238E27FC236}">
                <a16:creationId xmlns:a16="http://schemas.microsoft.com/office/drawing/2014/main" id="{565A8138-AB87-AC49-8053-5E1085967D2F}"/>
              </a:ext>
            </a:extLst>
          </p:cNvPr>
          <p:cNvSpPr>
            <a:spLocks noGrp="1"/>
          </p:cNvSpPr>
          <p:nvPr>
            <p:ph type="body" sz="quarter" idx="29"/>
          </p:nvPr>
        </p:nvSpPr>
        <p:spPr/>
        <p:txBody>
          <a:bodyPr/>
          <a:lstStyle/>
          <a:p>
            <a:pPr algn="ctr"/>
            <a:endParaRPr lang="el-GR" sz="1600" dirty="0">
              <a:latin typeface="Josefin Sans" pitchFamily="2" charset="0"/>
            </a:endParaRPr>
          </a:p>
          <a:p>
            <a:pPr algn="ctr"/>
            <a:r>
              <a:rPr lang="el-GR" sz="1600" dirty="0">
                <a:latin typeface="Josefin Sans" pitchFamily="2" charset="0"/>
              </a:rPr>
              <a:t>Σ</a:t>
            </a:r>
            <a:r>
              <a:rPr lang="el" sz="1600" dirty="0">
                <a:latin typeface="Josefin Sans" pitchFamily="2" charset="0"/>
              </a:rPr>
              <a:t>υμπεράσματα</a:t>
            </a:r>
          </a:p>
        </p:txBody>
      </p:sp>
      <p:sp>
        <p:nvSpPr>
          <p:cNvPr id="80" name="Text Placeholder 79">
            <a:extLst>
              <a:ext uri="{FF2B5EF4-FFF2-40B4-BE49-F238E27FC236}">
                <a16:creationId xmlns:a16="http://schemas.microsoft.com/office/drawing/2014/main" id="{FF24CAFE-B8B1-9F4F-AF76-03B008C37C38}"/>
              </a:ext>
            </a:extLst>
          </p:cNvPr>
          <p:cNvSpPr>
            <a:spLocks noGrp="1"/>
          </p:cNvSpPr>
          <p:nvPr>
            <p:ph type="body" sz="quarter" idx="30"/>
          </p:nvPr>
        </p:nvSpPr>
        <p:spPr/>
        <p:txBody>
          <a:bodyPr/>
          <a:lstStyle/>
          <a:p>
            <a:r>
              <a:rPr lang="el" dirty="0">
                <a:solidFill>
                  <a:srgbClr val="FFC652"/>
                </a:solidFill>
              </a:rPr>
              <a:t>5</a:t>
            </a:r>
          </a:p>
        </p:txBody>
      </p:sp>
      <p:sp>
        <p:nvSpPr>
          <p:cNvPr id="81" name="Text Placeholder 80">
            <a:extLst>
              <a:ext uri="{FF2B5EF4-FFF2-40B4-BE49-F238E27FC236}">
                <a16:creationId xmlns:a16="http://schemas.microsoft.com/office/drawing/2014/main" id="{49688514-1BAD-F742-BB43-2489D29AAB76}"/>
              </a:ext>
            </a:extLst>
          </p:cNvPr>
          <p:cNvSpPr>
            <a:spLocks noGrp="1"/>
          </p:cNvSpPr>
          <p:nvPr>
            <p:ph type="body" sz="quarter" idx="31"/>
          </p:nvPr>
        </p:nvSpPr>
        <p:spPr/>
        <p:txBody>
          <a:bodyPr/>
          <a:lstStyle/>
          <a:p>
            <a:r>
              <a:rPr lang="el" dirty="0">
                <a:solidFill>
                  <a:srgbClr val="FFC652"/>
                </a:solidFill>
              </a:rPr>
              <a:t>6</a:t>
            </a:r>
          </a:p>
        </p:txBody>
      </p:sp>
      <p:sp>
        <p:nvSpPr>
          <p:cNvPr id="82" name="Text Placeholder 81">
            <a:extLst>
              <a:ext uri="{FF2B5EF4-FFF2-40B4-BE49-F238E27FC236}">
                <a16:creationId xmlns:a16="http://schemas.microsoft.com/office/drawing/2014/main" id="{625D8B67-7501-3143-BC82-98E266B4D554}"/>
              </a:ext>
            </a:extLst>
          </p:cNvPr>
          <p:cNvSpPr>
            <a:spLocks noGrp="1"/>
          </p:cNvSpPr>
          <p:nvPr>
            <p:ph type="body" sz="quarter" idx="32"/>
          </p:nvPr>
        </p:nvSpPr>
        <p:spPr/>
        <p:txBody>
          <a:bodyPr/>
          <a:lstStyle/>
          <a:p>
            <a:r>
              <a:rPr lang="el" dirty="0">
                <a:solidFill>
                  <a:srgbClr val="FFC652"/>
                </a:solidFill>
              </a:rPr>
              <a:t>7</a:t>
            </a:r>
          </a:p>
        </p:txBody>
      </p:sp>
      <p:sp>
        <p:nvSpPr>
          <p:cNvPr id="83" name="Text Placeholder 82">
            <a:extLst>
              <a:ext uri="{FF2B5EF4-FFF2-40B4-BE49-F238E27FC236}">
                <a16:creationId xmlns:a16="http://schemas.microsoft.com/office/drawing/2014/main" id="{02B3D339-8BD2-9F41-82F6-9D30AEA257B8}"/>
              </a:ext>
            </a:extLst>
          </p:cNvPr>
          <p:cNvSpPr>
            <a:spLocks noGrp="1"/>
          </p:cNvSpPr>
          <p:nvPr>
            <p:ph type="body" sz="quarter" idx="33"/>
          </p:nvPr>
        </p:nvSpPr>
        <p:spPr/>
        <p:txBody>
          <a:bodyPr/>
          <a:lstStyle/>
          <a:p>
            <a:r>
              <a:rPr lang="el" dirty="0">
                <a:solidFill>
                  <a:srgbClr val="FFC652"/>
                </a:solidFill>
              </a:rPr>
              <a:t>8</a:t>
            </a:r>
          </a:p>
        </p:txBody>
      </p:sp>
      <p:sp>
        <p:nvSpPr>
          <p:cNvPr id="2" name="Text Placeholder 1">
            <a:extLst>
              <a:ext uri="{FF2B5EF4-FFF2-40B4-BE49-F238E27FC236}">
                <a16:creationId xmlns:a16="http://schemas.microsoft.com/office/drawing/2014/main" id="{7BB7F155-8B98-5591-B812-05E10DA368FB}"/>
              </a:ext>
            </a:extLst>
          </p:cNvPr>
          <p:cNvSpPr>
            <a:spLocks noGrp="1"/>
          </p:cNvSpPr>
          <p:nvPr>
            <p:ph type="body" sz="quarter" idx="25"/>
          </p:nvPr>
        </p:nvSpPr>
        <p:spPr>
          <a:xfrm>
            <a:off x="9393013" y="1985221"/>
            <a:ext cx="2120114" cy="930105"/>
          </a:xfrm>
        </p:spPr>
        <p:txBody>
          <a:bodyPr/>
          <a:lstStyle/>
          <a:p>
            <a:pPr algn="ctr"/>
            <a:r>
              <a:rPr lang="el" sz="1400" dirty="0">
                <a:latin typeface="Josefin Sans" pitchFamily="2" charset="0"/>
              </a:rPr>
              <a:t>Κοινωνική συνταγογράφηση σε πλαίσιο υγειονομικής περίθαλψης</a:t>
            </a:r>
          </a:p>
        </p:txBody>
      </p:sp>
      <p:sp>
        <p:nvSpPr>
          <p:cNvPr id="3" name="TextBox 2">
            <a:extLst>
              <a:ext uri="{FF2B5EF4-FFF2-40B4-BE49-F238E27FC236}">
                <a16:creationId xmlns:a16="http://schemas.microsoft.com/office/drawing/2014/main" id="{B065E702-B6CF-3E4C-4B0B-895BC3A89906}"/>
              </a:ext>
            </a:extLst>
          </p:cNvPr>
          <p:cNvSpPr txBox="1"/>
          <p:nvPr/>
        </p:nvSpPr>
        <p:spPr>
          <a:xfrm>
            <a:off x="1725144" y="4246037"/>
            <a:ext cx="1842755" cy="584775"/>
          </a:xfrm>
          <a:prstGeom prst="rect">
            <a:avLst/>
          </a:prstGeom>
          <a:noFill/>
        </p:spPr>
        <p:txBody>
          <a:bodyPr wrap="square" rtlCol="0">
            <a:spAutoFit/>
          </a:bodyPr>
          <a:lstStyle/>
          <a:p>
            <a:pPr algn="ctr"/>
            <a:r>
              <a:rPr lang="el" sz="1600" b="1" dirty="0">
                <a:latin typeface="Josefin Sans" pitchFamily="2" charset="0"/>
                <a:cs typeface="Amatic SC" panose="00000500000000000000" pitchFamily="2" charset="-79"/>
              </a:rPr>
              <a:t>Υποδείγματα Συμπαραγωγής</a:t>
            </a:r>
          </a:p>
        </p:txBody>
      </p:sp>
    </p:spTree>
    <p:extLst>
      <p:ext uri="{BB962C8B-B14F-4D97-AF65-F5344CB8AC3E}">
        <p14:creationId xmlns:p14="http://schemas.microsoft.com/office/powerpoint/2010/main" val="10388583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38619" y="1208453"/>
            <a:ext cx="2518175" cy="1051879"/>
          </a:xfrm>
        </p:spPr>
        <p:txBody>
          <a:bodyPr>
            <a:noAutofit/>
          </a:bodyPr>
          <a:lstStyle/>
          <a:p>
            <a:pPr algn="ctr">
              <a:lnSpc>
                <a:spcPct val="160000"/>
              </a:lnSpc>
            </a:pPr>
            <a:r>
              <a:rPr lang="el" sz="1400" dirty="0">
                <a:effectLst>
                  <a:outerShdw blurRad="38100" dist="38100" dir="2700000" algn="tl">
                    <a:srgbClr val="000000">
                      <a:alpha val="43137"/>
                    </a:srgbClr>
                  </a:outerShdw>
                </a:effectLst>
              </a:rPr>
              <a:t>Το Activate Project είναι το 1 ο Πρόγραμμα </a:t>
            </a:r>
            <a:r>
              <a:rPr lang="el" sz="1400" baseline="30000" dirty="0">
                <a:effectLst>
                  <a:outerShdw blurRad="38100" dist="38100" dir="2700000" algn="tl">
                    <a:srgbClr val="000000">
                      <a:alpha val="43137"/>
                    </a:srgbClr>
                  </a:outerShdw>
                </a:effectLst>
              </a:rPr>
              <a:t>Εκπαίδευσης </a:t>
            </a:r>
            <a:r>
              <a:rPr lang="el" sz="1400" dirty="0">
                <a:effectLst>
                  <a:outerShdw blurRad="38100" dist="38100" dir="2700000" algn="tl">
                    <a:srgbClr val="000000">
                      <a:alpha val="43137"/>
                    </a:srgbClr>
                  </a:outerShdw>
                </a:effectLst>
              </a:rPr>
              <a:t>Ενηλίκων αφιερωμένο στην κοινωνική συνταγογράφηση.</a:t>
            </a: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a:xfrm>
            <a:off x="525774" y="4674192"/>
            <a:ext cx="2400306" cy="684000"/>
          </a:xfrm>
        </p:spPr>
        <p:txBody>
          <a:bodyPr/>
          <a:lstStyle/>
          <a:p>
            <a:pPr algn="ctr"/>
            <a:r>
              <a:rPr lang="el" sz="3600" dirty="0">
                <a:solidFill>
                  <a:srgbClr val="51A9BA"/>
                </a:solidFill>
                <a:effectLst>
                  <a:outerShdw blurRad="38100" dist="38100" dir="2700000" algn="tl">
                    <a:srgbClr val="000000">
                      <a:alpha val="43137"/>
                    </a:srgbClr>
                  </a:outerShdw>
                </a:effectLst>
              </a:rPr>
              <a:t>ΒΗΜΑ 03</a:t>
            </a: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a:xfrm>
            <a:off x="217520" y="2697936"/>
            <a:ext cx="2518175" cy="684000"/>
          </a:xfrm>
        </p:spPr>
        <p:txBody>
          <a:bodyPr/>
          <a:lstStyle/>
          <a:p>
            <a:pPr algn="ctr"/>
            <a:r>
              <a:rPr lang="el" sz="3600" dirty="0">
                <a:solidFill>
                  <a:srgbClr val="F3BDB7"/>
                </a:solidFill>
                <a:effectLst>
                  <a:outerShdw blurRad="38100" dist="38100" dir="2700000" algn="tl">
                    <a:srgbClr val="000000">
                      <a:alpha val="43137"/>
                    </a:srgbClr>
                  </a:outerShdw>
                </a:effectLst>
              </a:rPr>
              <a:t>ΒΗΜΑ 02</a:t>
            </a: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a:xfrm>
            <a:off x="217520" y="657741"/>
            <a:ext cx="2739274" cy="684000"/>
          </a:xfrm>
        </p:spPr>
        <p:txBody>
          <a:bodyPr/>
          <a:lstStyle/>
          <a:p>
            <a:pPr algn="ctr"/>
            <a:r>
              <a:rPr lang="el" sz="3600" dirty="0">
                <a:solidFill>
                  <a:srgbClr val="FFC652"/>
                </a:solidFill>
                <a:effectLst>
                  <a:outerShdw blurRad="38100" dist="38100" dir="2700000" algn="tl">
                    <a:srgbClr val="000000">
                      <a:alpha val="43137"/>
                    </a:srgbClr>
                  </a:outerShdw>
                </a:effectLst>
              </a:rPr>
              <a:t>ΒΗΜΑ 01</a:t>
            </a: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a:xfrm>
            <a:off x="9333428" y="4834511"/>
            <a:ext cx="2400306" cy="711068"/>
          </a:xfrm>
        </p:spPr>
        <p:txBody>
          <a:bodyPr/>
          <a:lstStyle/>
          <a:p>
            <a:pPr algn="ctr"/>
            <a:r>
              <a:rPr lang="el" sz="3600" dirty="0">
                <a:solidFill>
                  <a:srgbClr val="51A9BA"/>
                </a:solidFill>
                <a:effectLst>
                  <a:outerShdw blurRad="38100" dist="38100" dir="2700000" algn="tl">
                    <a:srgbClr val="000000">
                      <a:alpha val="43137"/>
                    </a:srgbClr>
                  </a:outerShdw>
                </a:effectLst>
              </a:rPr>
              <a:t>ΒΗΜΑ 06</a:t>
            </a: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656242" y="2745000"/>
            <a:ext cx="2064029" cy="684000"/>
          </a:xfrm>
        </p:spPr>
        <p:txBody>
          <a:bodyPr/>
          <a:lstStyle/>
          <a:p>
            <a:pPr algn="ctr"/>
            <a:r>
              <a:rPr lang="el" sz="3600" dirty="0">
                <a:solidFill>
                  <a:srgbClr val="F3BDB7"/>
                </a:solidFill>
                <a:effectLst>
                  <a:outerShdw blurRad="38100" dist="38100" dir="2700000" algn="tl">
                    <a:srgbClr val="000000">
                      <a:alpha val="43137"/>
                    </a:srgbClr>
                  </a:outerShdw>
                </a:effectLst>
              </a:rPr>
              <a:t>ΒΗΜΑ 05</a:t>
            </a: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a:xfrm>
            <a:off x="9333429" y="430306"/>
            <a:ext cx="2400305" cy="763839"/>
          </a:xfrm>
        </p:spPr>
        <p:txBody>
          <a:bodyPr/>
          <a:lstStyle/>
          <a:p>
            <a:pPr algn="ctr"/>
            <a:r>
              <a:rPr lang="el" sz="3600" dirty="0">
                <a:solidFill>
                  <a:srgbClr val="FFC652"/>
                </a:solidFill>
                <a:effectLst>
                  <a:outerShdw blurRad="38100" dist="38100" dir="2700000" algn="tl">
                    <a:srgbClr val="000000">
                      <a:alpha val="43137"/>
                    </a:srgbClr>
                  </a:outerShdw>
                </a:effectLst>
              </a:rPr>
              <a:t>ΒΗΜΑ 04</a:t>
            </a: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a:xfrm>
            <a:off x="382221" y="5294438"/>
            <a:ext cx="2574573" cy="1356009"/>
          </a:xfrm>
        </p:spPr>
        <p:txBody>
          <a:bodyPr>
            <a:normAutofit fontScale="62500" lnSpcReduction="20000"/>
          </a:bodyPr>
          <a:lstStyle/>
          <a:p>
            <a:pPr algn="ctr">
              <a:lnSpc>
                <a:spcPct val="160000"/>
              </a:lnSpc>
            </a:pPr>
            <a:r>
              <a:rPr lang="el" sz="2200" dirty="0">
                <a:effectLst>
                  <a:outerShdw blurRad="38100" dist="38100" dir="2700000" algn="tl">
                    <a:srgbClr val="000000">
                      <a:alpha val="43137"/>
                    </a:srgbClr>
                  </a:outerShdw>
                </a:effectLst>
              </a:rPr>
              <a:t>Επιδίωξη βελτίωσης του γραμματισμού υγείας για τα πιο ευάλωτα μέλη των κοινοτήτων.</a:t>
            </a:r>
          </a:p>
          <a:p>
            <a:endParaRPr lang="en-US" dirty="0"/>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a:xfrm>
            <a:off x="382221" y="3304115"/>
            <a:ext cx="2123286" cy="985497"/>
          </a:xfrm>
        </p:spPr>
        <p:txBody>
          <a:bodyPr>
            <a:normAutofit fontScale="25000" lnSpcReduction="20000"/>
          </a:bodyPr>
          <a:lstStyle/>
          <a:p>
            <a:pPr algn="ctr">
              <a:lnSpc>
                <a:spcPct val="170000"/>
              </a:lnSpc>
            </a:pPr>
            <a:r>
              <a:rPr lang="el" sz="5600" dirty="0">
                <a:effectLst>
                  <a:outerShdw blurRad="38100" dist="38100" dir="2700000" algn="tl">
                    <a:srgbClr val="000000">
                      <a:alpha val="43137"/>
                    </a:srgbClr>
                  </a:outerShdw>
                </a:effectLst>
              </a:rPr>
              <a:t>Έμφαση στους στόχους βιώσιμης ανάπτυξης.</a:t>
            </a:r>
          </a:p>
          <a:p>
            <a:endParaRPr lang="en-US" dirty="0"/>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a:xfrm>
            <a:off x="9329721" y="1107797"/>
            <a:ext cx="2518175" cy="1498199"/>
          </a:xfrm>
        </p:spPr>
        <p:txBody>
          <a:bodyPr>
            <a:normAutofit fontScale="25000" lnSpcReduction="20000"/>
          </a:bodyPr>
          <a:lstStyle/>
          <a:p>
            <a:pPr algn="ctr">
              <a:lnSpc>
                <a:spcPct val="170000"/>
              </a:lnSpc>
            </a:pPr>
            <a:r>
              <a:rPr lang="el"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Το έργο ACTIVATE θα παρουσιάσει μια σειρά από παραδείγματα κοινωνικής συνταγογράφησης σε δράση από όλες τις περιοχές εταίρους μας.</a:t>
            </a:r>
            <a:endParaRPr lang="en-US" sz="5600" dirty="0">
              <a:effectLst>
                <a:outerShdw blurRad="38100" dist="38100" dir="2700000" algn="tl">
                  <a:srgbClr val="000000">
                    <a:alpha val="43137"/>
                  </a:srgbClr>
                </a:outerShdw>
              </a:effectLst>
              <a:latin typeface="Josefin Sans" pitchFamily="2" charset="0"/>
            </a:endParaRPr>
          </a:p>
          <a:p>
            <a:endParaRPr lang="en-US" dirty="0"/>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a:xfrm>
            <a:off x="9207223" y="5437923"/>
            <a:ext cx="2514468" cy="1356009"/>
          </a:xfrm>
        </p:spPr>
        <p:txBody>
          <a:bodyPr>
            <a:noAutofit/>
          </a:bodyPr>
          <a:lstStyle/>
          <a:p>
            <a:pPr algn="ctr">
              <a:lnSpc>
                <a:spcPct val="170000"/>
              </a:lnSpc>
            </a:pPr>
            <a:r>
              <a:rPr lang="el" sz="1300" dirty="0">
                <a:effectLst>
                  <a:outerShdw blurRad="38100" dist="38100" dir="2700000" algn="tl">
                    <a:srgbClr val="000000">
                      <a:alpha val="43137"/>
                    </a:srgbClr>
                  </a:outerShdw>
                </a:effectLst>
              </a:rPr>
              <a:t>Εστίαση σε πολυεπιστημονικές ομάδες, μοντέλα συμπαραγωγής και προσωποκεντρική φροντίδα.</a:t>
            </a:r>
          </a:p>
          <a:p>
            <a:endParaRPr lang="en-US" sz="1300" dirty="0"/>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a:xfrm>
            <a:off x="9345776" y="3404221"/>
            <a:ext cx="2518175" cy="1343133"/>
          </a:xfrm>
        </p:spPr>
        <p:txBody>
          <a:bodyPr>
            <a:noAutofit/>
          </a:bodyPr>
          <a:lstStyle/>
          <a:p>
            <a:pPr algn="ctr">
              <a:lnSpc>
                <a:spcPct val="150000"/>
              </a:lnSpc>
            </a:pPr>
            <a:r>
              <a:rPr lang="el" sz="1400" dirty="0">
                <a:effectLst>
                  <a:outerShdw blurRad="38100" dist="38100" dir="2700000" algn="tl">
                    <a:srgbClr val="000000">
                      <a:alpha val="43137"/>
                    </a:srgbClr>
                  </a:outerShdw>
                </a:effectLst>
              </a:rPr>
              <a:t>Επίσημα και άτυπα μοντέλα SP., εξερευνώντας μια σειρά από υποδείγματα μεγάλης έως μικρής κλίμακας.</a:t>
            </a:r>
          </a:p>
        </p:txBody>
      </p:sp>
      <p:sp>
        <p:nvSpPr>
          <p:cNvPr id="62" name="Freeform 61">
            <a:extLst>
              <a:ext uri="{FF2B5EF4-FFF2-40B4-BE49-F238E27FC236}">
                <a16:creationId xmlns:a16="http://schemas.microsoft.com/office/drawing/2014/main" id="{D255C4AE-DB93-ED4F-843A-D5944B747FC4}"/>
              </a:ext>
            </a:extLst>
          </p:cNvPr>
          <p:cNvSpPr>
            <a:spLocks noEditPoints="1"/>
          </p:cNvSpPr>
          <p:nvPr/>
        </p:nvSpPr>
        <p:spPr bwMode="auto">
          <a:xfrm>
            <a:off x="8629372" y="810934"/>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652"/>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3" name="Freeform 62">
            <a:extLst>
              <a:ext uri="{FF2B5EF4-FFF2-40B4-BE49-F238E27FC236}">
                <a16:creationId xmlns:a16="http://schemas.microsoft.com/office/drawing/2014/main" id="{977E326C-86FE-9B4B-BBF4-FB5CF27EC4B6}"/>
              </a:ext>
            </a:extLst>
          </p:cNvPr>
          <p:cNvSpPr>
            <a:spLocks noEditPoints="1"/>
          </p:cNvSpPr>
          <p:nvPr/>
        </p:nvSpPr>
        <p:spPr bwMode="auto">
          <a:xfrm>
            <a:off x="3124276" y="4558498"/>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51A9BA"/>
          </a:solidFill>
          <a:ln w="222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8" name="Freeform 67">
            <a:extLst>
              <a:ext uri="{FF2B5EF4-FFF2-40B4-BE49-F238E27FC236}">
                <a16:creationId xmlns:a16="http://schemas.microsoft.com/office/drawing/2014/main" id="{BEAB750C-1F74-764C-9E62-C48BD9FCEEED}"/>
              </a:ext>
            </a:extLst>
          </p:cNvPr>
          <p:cNvSpPr>
            <a:spLocks noEditPoints="1"/>
          </p:cNvSpPr>
          <p:nvPr/>
        </p:nvSpPr>
        <p:spPr bwMode="auto">
          <a:xfrm>
            <a:off x="8889479" y="2800809"/>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3BDB7"/>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solidFill>
                <a:srgbClr val="F3BDB7"/>
              </a:solidFill>
            </a:endParaRPr>
          </a:p>
        </p:txBody>
      </p:sp>
      <p:sp>
        <p:nvSpPr>
          <p:cNvPr id="69" name="Freeform 68">
            <a:extLst>
              <a:ext uri="{FF2B5EF4-FFF2-40B4-BE49-F238E27FC236}">
                <a16:creationId xmlns:a16="http://schemas.microsoft.com/office/drawing/2014/main" id="{9E60D675-8A83-ED46-BC1C-95CE901B692C}"/>
              </a:ext>
            </a:extLst>
          </p:cNvPr>
          <p:cNvSpPr>
            <a:spLocks noEditPoints="1"/>
          </p:cNvSpPr>
          <p:nvPr/>
        </p:nvSpPr>
        <p:spPr bwMode="auto">
          <a:xfrm>
            <a:off x="8547175" y="4747355"/>
            <a:ext cx="587375" cy="416316"/>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51A9BA"/>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69">
            <a:extLst>
              <a:ext uri="{FF2B5EF4-FFF2-40B4-BE49-F238E27FC236}">
                <a16:creationId xmlns:a16="http://schemas.microsoft.com/office/drawing/2014/main" id="{903508D4-3184-C745-91E5-E28DC187467B}"/>
              </a:ext>
            </a:extLst>
          </p:cNvPr>
          <p:cNvSpPr>
            <a:spLocks noEditPoints="1"/>
          </p:cNvSpPr>
          <p:nvPr/>
        </p:nvSpPr>
        <p:spPr bwMode="auto">
          <a:xfrm>
            <a:off x="2820118" y="2720552"/>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3BDB7"/>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1" name="Freeform 70">
            <a:extLst>
              <a:ext uri="{FF2B5EF4-FFF2-40B4-BE49-F238E27FC236}">
                <a16:creationId xmlns:a16="http://schemas.microsoft.com/office/drawing/2014/main" id="{E68C13B8-7ACA-0B45-971D-AF3DACC007F1}"/>
              </a:ext>
            </a:extLst>
          </p:cNvPr>
          <p:cNvSpPr>
            <a:spLocks noEditPoints="1"/>
          </p:cNvSpPr>
          <p:nvPr/>
        </p:nvSpPr>
        <p:spPr bwMode="auto">
          <a:xfrm>
            <a:off x="3124276" y="657741"/>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652"/>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29436626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14:bounceEnd="67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14:bounceEnd="67000">
                                          <p:cBhvr additive="base">
                                            <p:cTn id="11" dur="1000" fill="hold"/>
                                            <p:tgtEl>
                                              <p:spTgt spid="62"/>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14:bounceEnd="67000">
                                          <p:cBhvr additive="base">
                                            <p:cTn id="15" dur="1000" fill="hold"/>
                                            <p:tgtEl>
                                              <p:spTgt spid="68"/>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14:bounceEnd="67000">
                                          <p:cBhvr additive="base">
                                            <p:cTn id="19" dur="1000" fill="hold"/>
                                            <p:tgtEl>
                                              <p:spTgt spid="6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14:bounceEnd="67000">
                                          <p:cBhvr additive="base">
                                            <p:cTn id="23" dur="1000" fill="hold"/>
                                            <p:tgtEl>
                                              <p:spTgt spid="63"/>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14:bounceEnd="67000">
                                          <p:cBhvr additive="base">
                                            <p:cTn id="27" dur="1000" fill="hold"/>
                                            <p:tgtEl>
                                              <p:spTgt spid="7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1+#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1+#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1+#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0-#ppt_w/2"/>
                                              </p:val>
                                            </p:tav>
                                            <p:tav tm="100000">
                                              <p:val>
                                                <p:strVal val="#ppt_x"/>
                                              </p:val>
                                            </p:tav>
                                          </p:tavLst>
                                        </p:anim>
                                        <p:anim calcmode="lin" valueType="num">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508065"/>
            <a:ext cx="7458739" cy="4771789"/>
          </a:xfrm>
        </p:spPr>
        <p:txBody>
          <a:bodyPr>
            <a:normAutofit fontScale="92500"/>
          </a:bodyPr>
          <a:lstStyle/>
          <a:p>
            <a:pPr eaLnBrk="1" fontAlgn="auto" hangingPunct="1">
              <a:lnSpc>
                <a:spcPct val="150000"/>
              </a:lnSpc>
              <a:spcBef>
                <a:spcPts val="0"/>
              </a:spcBef>
              <a:spcAft>
                <a:spcPts val="0"/>
              </a:spcAft>
              <a:defRPr/>
            </a:pPr>
            <a:r>
              <a:rPr lang="el" sz="1800" dirty="0">
                <a:effectLst/>
                <a:latin typeface="Josefin Sans" pitchFamily="2" charset="0"/>
                <a:ea typeface="Calibri" panose="020F0502020204030204" pitchFamily="34" charset="0"/>
                <a:cs typeface="Times New Roman" panose="02020603050405020304" pitchFamily="18" charset="0"/>
              </a:rPr>
              <a:t>Καθώς η Ευρώπη αρχίζει να αναδύεται σταδιακά από τον Covid 19, το κόστος </a:t>
            </a:r>
            <a:r>
              <a:rPr lang="el-GR" sz="1800" dirty="0">
                <a:latin typeface="Josefin Sans" pitchFamily="2" charset="0"/>
                <a:ea typeface="Calibri" panose="020F0502020204030204" pitchFamily="34" charset="0"/>
                <a:cs typeface="Times New Roman" panose="02020603050405020304" pitchFamily="18" charset="0"/>
              </a:rPr>
              <a:t>στην </a:t>
            </a:r>
            <a:r>
              <a:rPr lang="el" sz="1800" dirty="0">
                <a:effectLst/>
                <a:latin typeface="Josefin Sans" pitchFamily="2" charset="0"/>
                <a:ea typeface="Calibri" panose="020F0502020204030204" pitchFamily="34" charset="0"/>
                <a:cs typeface="Times New Roman" panose="02020603050405020304" pitchFamily="18" charset="0"/>
              </a:rPr>
              <a:t>ευημερία του πληθυσμού δεν έχει ακόμη καθοριστεί. Τεράστια και συντριπτικά ζητήματα τυλίγουν τις κοινότητές μας, ξαφνική ανεργία, αποδυναμωμένοι κοινωνικοί θεσμοί και διαβρωμένο κοινωνικό κεφάλαιο. Οι υπηρεσίες υποστήριξης ψυχικής υγείας προετοιμάζονται για μια άνευ προηγουμένου αύξηση της ζήτησης.</a:t>
            </a:r>
          </a:p>
          <a:p>
            <a:pPr eaLnBrk="1" fontAlgn="auto" hangingPunct="1">
              <a:lnSpc>
                <a:spcPct val="150000"/>
              </a:lnSpc>
              <a:spcBef>
                <a:spcPts val="0"/>
              </a:spcBef>
              <a:spcAft>
                <a:spcPts val="0"/>
              </a:spcAft>
              <a:defRPr/>
            </a:pPr>
            <a:endParaRPr lang="en-GB" sz="18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l" sz="1800" dirty="0">
                <a:effectLst/>
                <a:latin typeface="Josefin Sans" pitchFamily="2" charset="0"/>
                <a:ea typeface="Calibri" panose="020F0502020204030204" pitchFamily="34" charset="0"/>
                <a:cs typeface="Times New Roman" panose="02020603050405020304" pitchFamily="18" charset="0"/>
              </a:rPr>
              <a:t>Μια μελέτη στο The Lancet επιβεβαιώνει ότι η απώλεια της ελευθερίας, ο φόβος της μόλυνσης και η διάρκεια του χωρισμού δημιούργησαν ένα περιβάλλον που συχνά προκαλούσε μετατραυματικό στρες, αποστασιοποίηση, αϋπνία και θυμό: «Ο </a:t>
            </a:r>
            <a:r>
              <a:rPr lang="el" sz="1800" i="1" dirty="0">
                <a:effectLst/>
                <a:latin typeface="Josefin Sans" pitchFamily="2" charset="0"/>
                <a:ea typeface="Calibri" panose="020F0502020204030204" pitchFamily="34" charset="0"/>
                <a:cs typeface="Times New Roman" panose="02020603050405020304" pitchFamily="18" charset="0"/>
              </a:rPr>
              <a:t>ψυχολογικός αντίκτυπος της καραντίνας είναι μεγάλος, ουσιαστικός, και μπορεί να είναι μακράς διαρκείας </a:t>
            </a:r>
            <a:r>
              <a:rPr lang="el" sz="1800" dirty="0">
                <a:effectLst/>
                <a:latin typeface="Josefin Sans" pitchFamily="2" charset="0"/>
                <a:ea typeface="Calibri" panose="020F0502020204030204" pitchFamily="34" charset="0"/>
                <a:cs typeface="Times New Roman" panose="02020603050405020304" pitchFamily="18" charset="0"/>
              </a:rPr>
              <a:t>.»</a:t>
            </a: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213209"/>
            <a:ext cx="9426084" cy="729873"/>
          </a:xfrm>
        </p:spPr>
        <p:txBody>
          <a:bodyPr/>
          <a:lstStyle/>
          <a:p>
            <a:r>
              <a:rPr lang="el" sz="4400" dirty="0">
                <a:effectLst>
                  <a:outerShdw blurRad="38100" dist="38100" dir="2700000" algn="tl">
                    <a:srgbClr val="000000">
                      <a:alpha val="43137"/>
                    </a:srgbClr>
                  </a:outerShdw>
                </a:effectLst>
                <a:latin typeface="Josefin Sans" pitchFamily="2" charset="0"/>
              </a:rPr>
              <a:t>Εισαγωγή στην Κοινωνική Συνταγογράφηση Εν Δράσει</a:t>
            </a: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80" y="2514599"/>
            <a:ext cx="3008659" cy="237744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57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1074780" y="2347138"/>
            <a:ext cx="1840653" cy="2896380"/>
          </a:xfrm>
        </p:spPr>
        <p:txBody>
          <a:bodyPr>
            <a:normAutofit fontScale="40000" lnSpcReduction="20000"/>
          </a:bodyPr>
          <a:lstStyle/>
          <a:p>
            <a:r>
              <a:rPr lang="el" sz="1800" dirty="0">
                <a:effectLst/>
                <a:latin typeface="Josefin Sans" pitchFamily="2" charset="0"/>
                <a:ea typeface="Calibri" panose="020F0502020204030204" pitchFamily="34" charset="0"/>
                <a:cs typeface="Times New Roman" panose="02020603050405020304" pitchFamily="18" charset="0"/>
              </a:rPr>
              <a:t> </a:t>
            </a:r>
            <a:r>
              <a:rPr lang="el" sz="2200" dirty="0">
                <a:latin typeface="Josefin Sans" pitchFamily="2" charset="0"/>
                <a:ea typeface="Calibri" panose="020F0502020204030204" pitchFamily="34" charset="0"/>
                <a:cs typeface="Times New Roman" panose="02020603050405020304" pitchFamily="18" charset="0"/>
              </a:rPr>
              <a:t>Η κοινωνική </a:t>
            </a:r>
            <a:r>
              <a:rPr lang="el" sz="2200" dirty="0">
                <a:effectLst/>
                <a:latin typeface="Josefin Sans" pitchFamily="2" charset="0"/>
                <a:ea typeface="Calibri" panose="020F0502020204030204" pitchFamily="34" charset="0"/>
                <a:cs typeface="Times New Roman" panose="02020603050405020304" pitchFamily="18" charset="0"/>
              </a:rPr>
              <a:t>συνταγογράφηση είναι ένας ισχυρός, αποδεδειγμένος κοινοτικός μηχανισμός. Σχεδιασμένο για τη βελτίωση της σωματικής, συναισθηματικής και ψυχικής ευεξίας των ενηλίκων, συνδέοντάς τους με πηγές υποστήριξης που δεν βασίζονται στην ιατρική κοινότητα.</a:t>
            </a:r>
            <a:endParaRPr lang="en-US" sz="2200" dirty="0">
              <a:latin typeface="Josefin Sans" pitchFamily="2" charset="0"/>
            </a:endParaRPr>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l" dirty="0">
                <a:latin typeface="Josefin Sans" pitchFamily="2" charset="0"/>
              </a:rPr>
              <a:t>Η μέχρι σήμερα έρευνα έχει βρει ότι:</a:t>
            </a:r>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750861" y="2347137"/>
            <a:ext cx="1840653" cy="2896379"/>
          </a:xfrm>
        </p:spPr>
        <p:txBody>
          <a:bodyPr>
            <a:normAutofit fontScale="47500" lnSpcReduction="20000"/>
          </a:bodyPr>
          <a:lstStyle/>
          <a:p>
            <a:r>
              <a:rPr lang="el" sz="1800" dirty="0">
                <a:effectLst/>
                <a:latin typeface="Josefin Sans" pitchFamily="2" charset="0"/>
                <a:ea typeface="Calibri" panose="020F0502020204030204" pitchFamily="34" charset="0"/>
                <a:cs typeface="Times New Roman" panose="02020603050405020304" pitchFamily="18" charset="0"/>
              </a:rPr>
              <a:t>Τα μοντέλα κοινωνικής συνταγογράφησης χρησιμοποιούν μια βιο-ψυχολογική-κοινωνική προσέγγιση. Το βασικό ήθος της κοινωνικής συνταγογράφησης είναι η παροχή υποστήριξης για να μπορέσουν τα άτομα να έχουν μεγαλύτερο έλεγχο της υγείας τους.</a:t>
            </a:r>
            <a:endParaRPr lang="en-US" dirty="0">
              <a:latin typeface="Josefin Sans" pitchFamily="2" charset="0"/>
            </a:endParaRPr>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579431" y="2347137"/>
            <a:ext cx="2065805" cy="2896379"/>
          </a:xfrm>
        </p:spPr>
        <p:txBody>
          <a:bodyPr>
            <a:normAutofit fontScale="32500" lnSpcReduction="20000"/>
          </a:bodyPr>
          <a:lstStyle/>
          <a:p>
            <a:r>
              <a:rPr lang="el" sz="3100" dirty="0">
                <a:effectLst/>
                <a:latin typeface="Josefin Sans" pitchFamily="2" charset="0"/>
                <a:ea typeface="Calibri" panose="020F0502020204030204" pitchFamily="34" charset="0"/>
                <a:cs typeface="Times New Roman" panose="02020603050405020304" pitchFamily="18" charset="0"/>
              </a:rPr>
              <a:t>Παρά αυτή την κατανόηση και ότι τα οφέλη της κοινωνικής συνταγογράφησης είναι τεράστια και η διαδικασία σχετικά απλή, η κοινωνική συνταγογράφηση εξακολουθεί να είναι μια σχετικά άγνωστη κοινοτική προσέγγιση για την ενσωμάτωση της δια βίου μάθησης ως πηγής ζωής.</a:t>
            </a:r>
          </a:p>
          <a:p>
            <a:endParaRPr lang="en-US" dirty="0"/>
          </a:p>
          <a:p>
            <a:endParaRPr lang="en-US" dirty="0"/>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408001" y="2347136"/>
            <a:ext cx="1840653" cy="2896380"/>
          </a:xfrm>
        </p:spPr>
        <p:txBody>
          <a:bodyPr numCol="2">
            <a:noAutofit/>
          </a:bodyPr>
          <a:lstStyle/>
          <a:p>
            <a:pPr>
              <a:lnSpc>
                <a:spcPct val="170000"/>
              </a:lnSpc>
              <a:spcAft>
                <a:spcPts val="800"/>
              </a:spcAft>
            </a:pPr>
            <a:r>
              <a:rPr lang="el" sz="800" dirty="0">
                <a:latin typeface="Josefin Sans" pitchFamily="2" charset="0"/>
                <a:ea typeface="Calibri" panose="020F0502020204030204" pitchFamily="34" charset="0"/>
                <a:cs typeface="Times New Roman" panose="02020603050405020304" pitchFamily="18" charset="0"/>
              </a:rPr>
              <a:t>Η εταιρική σχέση ACTIVATE είναι πολύπλευρη,καθώς και η συνταγογράφηση εξαρτάται από τα συστήματα σε κάθε χώρα.</a:t>
            </a:r>
            <a:endParaRPr lang="en-GB" sz="800" dirty="0">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l" sz="800" dirty="0">
                <a:latin typeface="Josefin Sans" pitchFamily="2" charset="0"/>
                <a:ea typeface="Calibri" panose="020F0502020204030204" pitchFamily="34" charset="0"/>
                <a:cs typeface="Times New Roman" panose="02020603050405020304" pitchFamily="18" charset="0"/>
              </a:rPr>
              <a:t>Οι συνεργάτες</a:t>
            </a:r>
          </a:p>
          <a:p>
            <a:pPr>
              <a:lnSpc>
                <a:spcPct val="100000"/>
              </a:lnSpc>
              <a:spcAft>
                <a:spcPts val="800"/>
              </a:spcAft>
            </a:pPr>
            <a:r>
              <a:rPr lang="el-GR" sz="800" dirty="0">
                <a:latin typeface="Josefin Sans" pitchFamily="2" charset="0"/>
                <a:ea typeface="Calibri" panose="020F0502020204030204" pitchFamily="34" charset="0"/>
                <a:cs typeface="Times New Roman" panose="02020603050405020304" pitchFamily="18" charset="0"/>
              </a:rPr>
              <a:t>ε</a:t>
            </a:r>
            <a:r>
              <a:rPr lang="el" sz="800" dirty="0">
                <a:latin typeface="Josefin Sans" pitchFamily="2" charset="0"/>
                <a:ea typeface="Calibri" panose="020F0502020204030204" pitchFamily="34" charset="0"/>
                <a:cs typeface="Times New Roman" panose="02020603050405020304" pitchFamily="18" charset="0"/>
              </a:rPr>
              <a:t>ίναι από τις παρακάτω χώρες:</a:t>
            </a:r>
          </a:p>
          <a:p>
            <a:pPr>
              <a:lnSpc>
                <a:spcPct val="100000"/>
              </a:lnSpc>
              <a:spcAft>
                <a:spcPts val="800"/>
              </a:spcAft>
            </a:pPr>
            <a:endParaRPr lang="en-GB" sz="800" dirty="0">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l" sz="900" b="1" dirty="0">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l" sz="900" b="1" dirty="0">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l" sz="900" b="1" dirty="0">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l" sz="900" b="1" dirty="0">
                <a:latin typeface="Josefin Sans" pitchFamily="2" charset="0"/>
                <a:ea typeface="Calibri" panose="020F0502020204030204" pitchFamily="34" charset="0"/>
                <a:cs typeface="Times New Roman" panose="02020603050405020304" pitchFamily="18" charset="0"/>
              </a:rPr>
              <a:t>Ηνωμένο Βασίλειο</a:t>
            </a:r>
          </a:p>
          <a:p>
            <a:pPr>
              <a:lnSpc>
                <a:spcPct val="100000"/>
              </a:lnSpc>
              <a:spcAft>
                <a:spcPts val="800"/>
              </a:spcAft>
            </a:pPr>
            <a:r>
              <a:rPr lang="el" sz="900" b="1" dirty="0">
                <a:latin typeface="Josefin Sans" pitchFamily="2" charset="0"/>
                <a:ea typeface="Calibri" panose="020F0502020204030204" pitchFamily="34" charset="0"/>
                <a:cs typeface="Times New Roman" panose="02020603050405020304" pitchFamily="18" charset="0"/>
              </a:rPr>
              <a:t>Ιρλανδία</a:t>
            </a:r>
          </a:p>
          <a:p>
            <a:pPr>
              <a:lnSpc>
                <a:spcPct val="100000"/>
              </a:lnSpc>
              <a:spcAft>
                <a:spcPts val="800"/>
              </a:spcAft>
            </a:pPr>
            <a:r>
              <a:rPr lang="el" sz="900" b="1" dirty="0">
                <a:latin typeface="Josefin Sans" pitchFamily="2" charset="0"/>
                <a:ea typeface="Calibri" panose="020F0502020204030204" pitchFamily="34" charset="0"/>
                <a:cs typeface="Times New Roman" panose="02020603050405020304" pitchFamily="18" charset="0"/>
              </a:rPr>
              <a:t>Γαλλία</a:t>
            </a:r>
          </a:p>
          <a:p>
            <a:pPr>
              <a:lnSpc>
                <a:spcPct val="100000"/>
              </a:lnSpc>
              <a:spcAft>
                <a:spcPts val="800"/>
              </a:spcAft>
            </a:pPr>
            <a:r>
              <a:rPr lang="el" sz="900" b="1" dirty="0">
                <a:latin typeface="Josefin Sans" pitchFamily="2" charset="0"/>
                <a:ea typeface="Calibri" panose="020F0502020204030204" pitchFamily="34" charset="0"/>
                <a:cs typeface="Times New Roman" panose="02020603050405020304" pitchFamily="18" charset="0"/>
              </a:rPr>
              <a:t>Ελλάδα</a:t>
            </a:r>
          </a:p>
          <a:p>
            <a:pPr>
              <a:lnSpc>
                <a:spcPct val="100000"/>
              </a:lnSpc>
              <a:spcAft>
                <a:spcPts val="800"/>
              </a:spcAft>
            </a:pPr>
            <a:r>
              <a:rPr lang="el" sz="900" b="1" dirty="0">
                <a:latin typeface="Josefin Sans" pitchFamily="2" charset="0"/>
                <a:ea typeface="Calibri" panose="020F0502020204030204" pitchFamily="34" charset="0"/>
                <a:cs typeface="Times New Roman" panose="02020603050405020304" pitchFamily="18" charset="0"/>
              </a:rPr>
              <a:t>Ισπανία</a:t>
            </a:r>
          </a:p>
          <a:p>
            <a:pPr>
              <a:lnSpc>
                <a:spcPct val="100000"/>
              </a:lnSpc>
              <a:spcAft>
                <a:spcPts val="800"/>
              </a:spcAft>
            </a:pPr>
            <a:r>
              <a:rPr lang="el" sz="900" b="1" dirty="0">
                <a:latin typeface="Josefin Sans" pitchFamily="2" charset="0"/>
                <a:ea typeface="Calibri" panose="020F0502020204030204" pitchFamily="34" charset="0"/>
                <a:cs typeface="Times New Roman" panose="02020603050405020304" pitchFamily="18" charset="0"/>
              </a:rPr>
              <a:t>Δανία</a:t>
            </a:r>
          </a:p>
          <a:p>
            <a:pPr algn="l"/>
            <a:endParaRPr lang="en-US" sz="700" dirty="0"/>
          </a:p>
          <a:p>
            <a:endParaRPr lang="en-US" sz="7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6E2663-2AB8-3546-8FC1-73108E35E211}"/>
              </a:ext>
            </a:extLst>
          </p:cNvPr>
          <p:cNvSpPr>
            <a:spLocks noGrp="1"/>
          </p:cNvSpPr>
          <p:nvPr>
            <p:ph type="body" sz="quarter" idx="17"/>
          </p:nvPr>
        </p:nvSpPr>
        <p:spPr>
          <a:xfrm>
            <a:off x="-152039" y="285280"/>
            <a:ext cx="12218988" cy="665855"/>
          </a:xfrm>
        </p:spPr>
        <p:txBody>
          <a:bodyPr/>
          <a:lstStyle/>
          <a:p>
            <a:r>
              <a:rPr lang="el" sz="3600" dirty="0">
                <a:effectLst>
                  <a:outerShdw blurRad="38100" dist="38100" dir="2700000" algn="tl">
                    <a:srgbClr val="000000">
                      <a:alpha val="43137"/>
                    </a:srgbClr>
                  </a:outerShdw>
                </a:effectLst>
                <a:latin typeface="Josefin Sans" pitchFamily="2" charset="0"/>
              </a:rPr>
              <a:t>Κοινωνική Συνταγογράφηση</a:t>
            </a:r>
            <a:endParaRPr lang="en-US" sz="3600" dirty="0">
              <a:effectLst>
                <a:outerShdw blurRad="38100" dist="38100" dir="2700000" algn="tl">
                  <a:srgbClr val="000000">
                    <a:alpha val="43137"/>
                  </a:srgbClr>
                </a:outerShdw>
              </a:effectLst>
              <a:latin typeface="Josefin Sans" pitchFamily="2" charset="0"/>
            </a:endParaRPr>
          </a:p>
          <a:p>
            <a:r>
              <a:rPr lang="el" sz="3600" dirty="0">
                <a:effectLst>
                  <a:outerShdw blurRad="38100" dist="38100" dir="2700000" algn="tl">
                    <a:srgbClr val="000000">
                      <a:alpha val="43137"/>
                    </a:srgbClr>
                  </a:outerShdw>
                </a:effectLst>
                <a:latin typeface="Josefin Sans" pitchFamily="2" charset="0"/>
              </a:rPr>
              <a:t>Εν Δράσει</a:t>
            </a:r>
          </a:p>
        </p:txBody>
      </p:sp>
      <p:sp>
        <p:nvSpPr>
          <p:cNvPr id="4" name="Text Placeholder 3">
            <a:extLst>
              <a:ext uri="{FF2B5EF4-FFF2-40B4-BE49-F238E27FC236}">
                <a16:creationId xmlns:a16="http://schemas.microsoft.com/office/drawing/2014/main" id="{D51D0356-5316-3A4C-83CD-3697110F44EE}"/>
              </a:ext>
            </a:extLst>
          </p:cNvPr>
          <p:cNvSpPr>
            <a:spLocks noGrp="1"/>
          </p:cNvSpPr>
          <p:nvPr>
            <p:ph type="body" sz="quarter" idx="18"/>
          </p:nvPr>
        </p:nvSpPr>
        <p:spPr>
          <a:xfrm>
            <a:off x="414338" y="4703760"/>
            <a:ext cx="2315007" cy="2154239"/>
          </a:xfrm>
        </p:spPr>
        <p:txBody>
          <a:bodyPr/>
          <a:lstStyle/>
          <a:p>
            <a:pPr>
              <a:lnSpc>
                <a:spcPct val="100000"/>
              </a:lnSpc>
            </a:pPr>
            <a:r>
              <a:rPr lang="el" sz="1000" dirty="0">
                <a:solidFill>
                  <a:schemeClr val="tx1"/>
                </a:solidFill>
                <a:latin typeface="+mj-lt"/>
              </a:rPr>
              <a:t>Re sante vous </a:t>
            </a:r>
            <a:r>
              <a:rPr lang="el" sz="1000" dirty="0">
                <a:solidFill>
                  <a:schemeClr val="tx1"/>
                </a:solidFill>
                <a:latin typeface="+mj-lt"/>
                <a:hlinkClick r:id="rId2">
                  <a:extLst>
                    <a:ext uri="{A12FA001-AC4F-418D-AE19-62706E023703}">
                      <ahyp:hlinkClr xmlns:ahyp="http://schemas.microsoft.com/office/drawing/2018/hyperlinkcolor" val="tx"/>
                    </a:ext>
                  </a:extLst>
                </a:hlinkClick>
              </a:rPr>
              <a:t>www.resantevous.fr</a:t>
            </a:r>
            <a:r>
              <a:rPr lang="el" sz="1000" dirty="0">
                <a:solidFill>
                  <a:schemeClr val="tx1"/>
                </a:solidFill>
                <a:latin typeface="+mj-lt"/>
              </a:rPr>
              <a:t> Nous Viellions Ensemble - θα γεράσουμε μαζί</a:t>
            </a:r>
          </a:p>
          <a:p>
            <a:pPr>
              <a:lnSpc>
                <a:spcPct val="100000"/>
              </a:lnSpc>
            </a:pPr>
            <a:r>
              <a:rPr lang="el" sz="1000" u="sng" dirty="0">
                <a:solidFill>
                  <a:schemeClr val="tx1"/>
                </a:solidFill>
                <a:latin typeface="+mj-lt"/>
                <a:hlinkClick r:id="rId3">
                  <a:extLst>
                    <a:ext uri="{A12FA001-AC4F-418D-AE19-62706E023703}">
                      <ahyp:hlinkClr xmlns:ahyp="http://schemas.microsoft.com/office/drawing/2018/hyperlinkcolor" val="tx"/>
                    </a:ext>
                  </a:extLst>
                </a:hlinkClick>
              </a:rPr>
              <a:t>https://culture-sante-aquitaine.com/le-laboratoire/nos-projets/nous-vieillirons-ensemble/</a:t>
            </a:r>
            <a:r>
              <a:rPr lang="el" sz="1000" u="sng" dirty="0">
                <a:solidFill>
                  <a:schemeClr val="tx1"/>
                </a:solidFill>
                <a:latin typeface="+mj-lt"/>
              </a:rPr>
              <a:t>  </a:t>
            </a:r>
            <a:endParaRPr lang="en-IE" sz="1000" dirty="0">
              <a:solidFill>
                <a:schemeClr val="tx1"/>
              </a:solidFill>
              <a:latin typeface="+mj-lt"/>
            </a:endParaRPr>
          </a:p>
          <a:p>
            <a:pPr>
              <a:lnSpc>
                <a:spcPct val="100000"/>
              </a:lnSpc>
            </a:pPr>
            <a:r>
              <a:rPr lang="el" sz="1000" dirty="0">
                <a:solidFill>
                  <a:schemeClr val="tx1"/>
                </a:solidFill>
                <a:latin typeface="+mj-lt"/>
              </a:rPr>
              <a:t>Πες μου τι ακούς</a:t>
            </a:r>
          </a:p>
          <a:p>
            <a:pPr>
              <a:lnSpc>
                <a:spcPct val="100000"/>
              </a:lnSpc>
            </a:pPr>
            <a:r>
              <a:rPr lang="el" sz="1000" u="sng" dirty="0">
                <a:solidFill>
                  <a:schemeClr val="tx1"/>
                </a:solidFill>
                <a:latin typeface="+mj-lt"/>
                <a:hlinkClick r:id="rId4">
                  <a:extLst>
                    <a:ext uri="{A12FA001-AC4F-418D-AE19-62706E023703}">
                      <ahyp:hlinkClr xmlns:ahyp="http://schemas.microsoft.com/office/drawing/2018/hyperlinkcolor" val="tx"/>
                    </a:ext>
                  </a:extLst>
                </a:hlinkClick>
              </a:rPr>
              <a:t>https://culture-sante-aquitaine.com/dis-moi-cque-tecoutes </a:t>
            </a:r>
            <a:r>
              <a:rPr lang="el" sz="800" u="sng" dirty="0">
                <a:solidFill>
                  <a:srgbClr val="FFC652"/>
                </a:solidFill>
                <a:hlinkClick r:id="rId4">
                  <a:extLst>
                    <a:ext uri="{A12FA001-AC4F-418D-AE19-62706E023703}">
                      <ahyp:hlinkClr xmlns:ahyp="http://schemas.microsoft.com/office/drawing/2018/hyperlinkcolor" val="tx"/>
                    </a:ext>
                  </a:extLst>
                </a:hlinkClick>
              </a:rPr>
              <a:t>/</a:t>
            </a:r>
            <a:endParaRPr lang="en-US" sz="1200" dirty="0"/>
          </a:p>
        </p:txBody>
      </p:sp>
      <p:sp>
        <p:nvSpPr>
          <p:cNvPr id="5" name="Text Placeholder 4">
            <a:extLst>
              <a:ext uri="{FF2B5EF4-FFF2-40B4-BE49-F238E27FC236}">
                <a16:creationId xmlns:a16="http://schemas.microsoft.com/office/drawing/2014/main" id="{5971BD75-E666-254C-B0FE-16D5FE7FE149}"/>
              </a:ext>
            </a:extLst>
          </p:cNvPr>
          <p:cNvSpPr>
            <a:spLocks noGrp="1"/>
          </p:cNvSpPr>
          <p:nvPr>
            <p:ph type="body" sz="quarter" idx="19"/>
          </p:nvPr>
        </p:nvSpPr>
        <p:spPr>
          <a:xfrm>
            <a:off x="630305" y="2307348"/>
            <a:ext cx="2123286" cy="2295746"/>
          </a:xfrm>
        </p:spPr>
        <p:txBody>
          <a:bodyPr/>
          <a:lstStyle/>
          <a:p>
            <a:pPr>
              <a:lnSpc>
                <a:spcPct val="150000"/>
              </a:lnSpc>
            </a:pPr>
            <a:r>
              <a:rPr lang="el" sz="1100" dirty="0">
                <a:latin typeface="+mj-lt"/>
              </a:rPr>
              <a:t>Tidy </a:t>
            </a:r>
            <a:r>
              <a:rPr lang="el" sz="1100" dirty="0">
                <a:solidFill>
                  <a:schemeClr val="tx1"/>
                </a:solidFill>
                <a:latin typeface="+mj-lt"/>
              </a:rPr>
              <a:t>Towns </a:t>
            </a:r>
            <a:r>
              <a:rPr lang="el" sz="1100" dirty="0">
                <a:solidFill>
                  <a:schemeClr val="tx1"/>
                </a:solidFill>
                <a:latin typeface="+mj-lt"/>
                <a:hlinkClick r:id="rId5">
                  <a:extLst>
                    <a:ext uri="{A12FA001-AC4F-418D-AE19-62706E023703}">
                      <ahyp:hlinkClr xmlns:ahyp="http://schemas.microsoft.com/office/drawing/2018/hyperlinkcolor" val="tx"/>
                    </a:ext>
                  </a:extLst>
                </a:hlinkClick>
              </a:rPr>
              <a:t>https://tidytowns.ie/</a:t>
            </a:r>
            <a:r>
              <a:rPr lang="el" sz="1100" dirty="0">
                <a:solidFill>
                  <a:schemeClr val="tx1"/>
                </a:solidFill>
                <a:latin typeface="+mj-lt"/>
              </a:rPr>
              <a:t> </a:t>
            </a:r>
          </a:p>
          <a:p>
            <a:pPr>
              <a:lnSpc>
                <a:spcPct val="150000"/>
              </a:lnSpc>
            </a:pPr>
            <a:r>
              <a:rPr lang="el" sz="1100" dirty="0">
                <a:solidFill>
                  <a:schemeClr val="tx1"/>
                </a:solidFill>
                <a:latin typeface="+mj-lt"/>
              </a:rPr>
              <a:t>Ros Sports Partnership </a:t>
            </a:r>
            <a:r>
              <a:rPr lang="el" sz="1100" dirty="0">
                <a:solidFill>
                  <a:schemeClr val="tx1"/>
                </a:solidFill>
                <a:latin typeface="+mj-lt"/>
                <a:hlinkClick r:id="rId6">
                  <a:extLst>
                    <a:ext uri="{A12FA001-AC4F-418D-AE19-62706E023703}">
                      <ahyp:hlinkClr xmlns:ahyp="http://schemas.microsoft.com/office/drawing/2018/hyperlinkcolor" val="tx"/>
                    </a:ext>
                  </a:extLst>
                </a:hlinkClick>
              </a:rPr>
              <a:t>www.rosactive.ie/</a:t>
            </a:r>
            <a:r>
              <a:rPr lang="el" sz="1100" dirty="0">
                <a:solidFill>
                  <a:schemeClr val="tx1"/>
                </a:solidFill>
                <a:latin typeface="+mj-lt"/>
              </a:rPr>
              <a:t> </a:t>
            </a:r>
          </a:p>
          <a:p>
            <a:pPr>
              <a:lnSpc>
                <a:spcPct val="150000"/>
              </a:lnSpc>
            </a:pPr>
            <a:r>
              <a:rPr lang="el" sz="1100" dirty="0">
                <a:solidFill>
                  <a:schemeClr val="tx1"/>
                </a:solidFill>
                <a:latin typeface="+mj-lt"/>
              </a:rPr>
              <a:t>Γιόγκα γέλιου Ιρλανδία </a:t>
            </a:r>
            <a:r>
              <a:rPr lang="el" sz="1100" dirty="0">
                <a:solidFill>
                  <a:schemeClr val="tx1"/>
                </a:solidFill>
                <a:latin typeface="+mj-lt"/>
                <a:hlinkClick r:id="rId7">
                  <a:extLst>
                    <a:ext uri="{A12FA001-AC4F-418D-AE19-62706E023703}">
                      <ahyp:hlinkClr xmlns:ahyp="http://schemas.microsoft.com/office/drawing/2018/hyperlinkcolor" val="tx"/>
                    </a:ext>
                  </a:extLst>
                </a:hlinkClick>
              </a:rPr>
              <a:t>www.laughteryogaireland.org/</a:t>
            </a:r>
            <a:endParaRPr lang="en-US" sz="1100" dirty="0">
              <a:solidFill>
                <a:schemeClr val="tx1"/>
              </a:solidFill>
              <a:latin typeface="+mj-lt"/>
            </a:endParaRPr>
          </a:p>
          <a:p>
            <a:pPr>
              <a:lnSpc>
                <a:spcPct val="100000"/>
              </a:lnSpc>
            </a:pPr>
            <a:r>
              <a:rPr lang="el" sz="1100" dirty="0">
                <a:solidFill>
                  <a:schemeClr val="tx1"/>
                </a:solidFill>
                <a:latin typeface="+mj-lt"/>
              </a:rPr>
              <a:t>The Seany Project </a:t>
            </a:r>
            <a:r>
              <a:rPr lang="el" sz="1100" dirty="0">
                <a:solidFill>
                  <a:schemeClr val="tx1"/>
                </a:solidFill>
                <a:latin typeface="+mj-lt"/>
                <a:hlinkClick r:id="rId8">
                  <a:extLst>
                    <a:ext uri="{A12FA001-AC4F-418D-AE19-62706E023703}">
                      <ahyp:hlinkClr xmlns:ahyp="http://schemas.microsoft.com/office/drawing/2018/hyperlinkcolor" val="tx"/>
                    </a:ext>
                  </a:extLst>
                </a:hlinkClick>
              </a:rPr>
              <a:t>www.theseanyproject.com/</a:t>
            </a:r>
            <a:r>
              <a:rPr lang="el" sz="1100" dirty="0">
                <a:solidFill>
                  <a:schemeClr val="tx1"/>
                </a:solidFill>
                <a:latin typeface="+mj-lt"/>
              </a:rPr>
              <a:t>  </a:t>
            </a:r>
          </a:p>
          <a:p>
            <a:endParaRPr lang="en-US" sz="1100" dirty="0"/>
          </a:p>
        </p:txBody>
      </p:sp>
      <p:sp>
        <p:nvSpPr>
          <p:cNvPr id="34" name="Text Placeholder 33">
            <a:extLst>
              <a:ext uri="{FF2B5EF4-FFF2-40B4-BE49-F238E27FC236}">
                <a16:creationId xmlns:a16="http://schemas.microsoft.com/office/drawing/2014/main" id="{52C250E0-D5BB-9747-8A98-0444FF8A7467}"/>
              </a:ext>
            </a:extLst>
          </p:cNvPr>
          <p:cNvSpPr>
            <a:spLocks noGrp="1"/>
          </p:cNvSpPr>
          <p:nvPr>
            <p:ph type="body" sz="quarter" idx="20"/>
          </p:nvPr>
        </p:nvSpPr>
        <p:spPr>
          <a:xfrm>
            <a:off x="414339" y="542441"/>
            <a:ext cx="2123286" cy="1429871"/>
          </a:xfrm>
        </p:spPr>
        <p:txBody>
          <a:bodyPr/>
          <a:lstStyle/>
          <a:p>
            <a:pPr>
              <a:lnSpc>
                <a:spcPct val="150000"/>
              </a:lnSpc>
            </a:pPr>
            <a:r>
              <a:rPr lang="el" sz="1050" dirty="0">
                <a:solidFill>
                  <a:schemeClr val="tx1"/>
                </a:solidFill>
                <a:latin typeface="+mj-lt"/>
              </a:rPr>
              <a:t>Ανοιξιάτικη κοινωνική συνταγογράφηση </a:t>
            </a:r>
            <a:r>
              <a:rPr lang="el" sz="1050" dirty="0">
                <a:solidFill>
                  <a:schemeClr val="tx1"/>
                </a:solidFill>
                <a:latin typeface="+mj-lt"/>
                <a:hlinkClick r:id="rId9">
                  <a:extLst>
                    <a:ext uri="{A12FA001-AC4F-418D-AE19-62706E023703}">
                      <ahyp:hlinkClr xmlns:ahyp="http://schemas.microsoft.com/office/drawing/2018/hyperlinkcolor" val="tx"/>
                    </a:ext>
                  </a:extLst>
                </a:hlinkClick>
              </a:rPr>
              <a:t>www.springsp.org</a:t>
            </a:r>
            <a:endParaRPr lang="en-US" sz="1050" dirty="0">
              <a:solidFill>
                <a:schemeClr val="tx1"/>
              </a:solidFill>
              <a:latin typeface="+mj-lt"/>
            </a:endParaRPr>
          </a:p>
          <a:p>
            <a:pPr>
              <a:lnSpc>
                <a:spcPct val="150000"/>
              </a:lnSpc>
            </a:pPr>
            <a:r>
              <a:rPr lang="el" sz="1050" dirty="0">
                <a:solidFill>
                  <a:schemeClr val="tx1"/>
                </a:solidFill>
                <a:latin typeface="+mj-lt"/>
              </a:rPr>
              <a:t>Radius Floating Support </a:t>
            </a:r>
            <a:r>
              <a:rPr lang="el" sz="1050" dirty="0">
                <a:solidFill>
                  <a:schemeClr val="tx1"/>
                </a:solidFill>
                <a:latin typeface="+mj-lt"/>
                <a:hlinkClick r:id="rId10">
                  <a:extLst>
                    <a:ext uri="{A12FA001-AC4F-418D-AE19-62706E023703}">
                      <ahyp:hlinkClr xmlns:ahyp="http://schemas.microsoft.com/office/drawing/2018/hyperlinkcolor" val="tx"/>
                    </a:ext>
                  </a:extLst>
                </a:hlinkClick>
              </a:rPr>
              <a:t>www.RaduiusHousing.org </a:t>
            </a:r>
            <a:r>
              <a:rPr lang="el" sz="1050" dirty="0">
                <a:solidFill>
                  <a:schemeClr val="tx1"/>
                </a:solidFill>
                <a:latin typeface="+mj-lt"/>
              </a:rPr>
              <a:t>/</a:t>
            </a:r>
          </a:p>
          <a:p>
            <a:pPr>
              <a:lnSpc>
                <a:spcPct val="150000"/>
              </a:lnSpc>
            </a:pPr>
            <a:r>
              <a:rPr lang="el" sz="1050" dirty="0">
                <a:solidFill>
                  <a:schemeClr val="tx1"/>
                </a:solidFill>
                <a:latin typeface="+mj-lt"/>
              </a:rPr>
              <a:t>CLARE CIC </a:t>
            </a:r>
            <a:r>
              <a:rPr lang="el" sz="1050" dirty="0">
                <a:solidFill>
                  <a:schemeClr val="tx1"/>
                </a:solidFill>
                <a:latin typeface="+mj-lt"/>
                <a:hlinkClick r:id="rId11">
                  <a:extLst>
                    <a:ext uri="{A12FA001-AC4F-418D-AE19-62706E023703}">
                      <ahyp:hlinkClr xmlns:ahyp="http://schemas.microsoft.com/office/drawing/2018/hyperlinkcolor" val="tx"/>
                    </a:ext>
                  </a:extLst>
                </a:hlinkClick>
              </a:rPr>
              <a:t>Http://clare-cic.org </a:t>
            </a:r>
            <a:r>
              <a:rPr lang="el" sz="1050" dirty="0">
                <a:solidFill>
                  <a:schemeClr val="tx1"/>
                </a:solidFill>
                <a:latin typeface="+mj-lt"/>
              </a:rPr>
              <a:t>/</a:t>
            </a:r>
          </a:p>
          <a:p>
            <a:pPr>
              <a:lnSpc>
                <a:spcPct val="150000"/>
              </a:lnSpc>
            </a:pPr>
            <a:r>
              <a:rPr lang="el" sz="1050" dirty="0">
                <a:solidFill>
                  <a:schemeClr val="tx1"/>
                </a:solidFill>
                <a:latin typeface="+mj-lt"/>
              </a:rPr>
              <a:t>GROW </a:t>
            </a:r>
            <a:r>
              <a:rPr lang="el" sz="1050" dirty="0">
                <a:solidFill>
                  <a:schemeClr val="tx1"/>
                </a:solidFill>
                <a:latin typeface="+mj-lt"/>
                <a:hlinkClick r:id="rId12">
                  <a:extLst>
                    <a:ext uri="{A12FA001-AC4F-418D-AE19-62706E023703}">
                      <ahyp:hlinkClr xmlns:ahyp="http://schemas.microsoft.com/office/drawing/2018/hyperlinkcolor" val="tx"/>
                    </a:ext>
                  </a:extLst>
                </a:hlinkClick>
              </a:rPr>
              <a:t>http://grow-ni.org/</a:t>
            </a:r>
            <a:r>
              <a:rPr lang="el" sz="1050" dirty="0">
                <a:solidFill>
                  <a:schemeClr val="tx1"/>
                </a:solidFill>
                <a:latin typeface="+mj-lt"/>
              </a:rPr>
              <a:t>  </a:t>
            </a:r>
          </a:p>
          <a:p>
            <a:r>
              <a:rPr lang="el" sz="1050" dirty="0"/>
              <a:t>   </a:t>
            </a:r>
          </a:p>
        </p:txBody>
      </p:sp>
      <p:sp>
        <p:nvSpPr>
          <p:cNvPr id="38" name="Text Placeholder 37">
            <a:extLst>
              <a:ext uri="{FF2B5EF4-FFF2-40B4-BE49-F238E27FC236}">
                <a16:creationId xmlns:a16="http://schemas.microsoft.com/office/drawing/2014/main" id="{A4C95841-146B-2541-BB16-45AFDFAEC074}"/>
              </a:ext>
            </a:extLst>
          </p:cNvPr>
          <p:cNvSpPr>
            <a:spLocks noGrp="1"/>
          </p:cNvSpPr>
          <p:nvPr>
            <p:ph type="body" sz="quarter" idx="21"/>
          </p:nvPr>
        </p:nvSpPr>
        <p:spPr>
          <a:xfrm>
            <a:off x="9546289" y="4820389"/>
            <a:ext cx="2520660" cy="1915115"/>
          </a:xfrm>
        </p:spPr>
        <p:txBody>
          <a:bodyPr/>
          <a:lstStyle/>
          <a:p>
            <a:pPr>
              <a:lnSpc>
                <a:spcPct val="150000"/>
              </a:lnSpc>
            </a:pPr>
            <a:r>
              <a:rPr lang="el" sz="1050" dirty="0">
                <a:solidFill>
                  <a:schemeClr val="tx1"/>
                </a:solidFill>
                <a:latin typeface="+mj-lt"/>
              </a:rPr>
              <a:t>Χειμερινή κολύμβηση ανοιχτής θάλασσας </a:t>
            </a:r>
            <a:r>
              <a:rPr lang="el" sz="1050" dirty="0">
                <a:solidFill>
                  <a:schemeClr val="tx1"/>
                </a:solidFill>
                <a:latin typeface="+mj-lt"/>
                <a:hlinkClick r:id="rId13">
                  <a:extLst>
                    <a:ext uri="{A12FA001-AC4F-418D-AE19-62706E023703}">
                      <ahyp:hlinkClr xmlns:ahyp="http://schemas.microsoft.com/office/drawing/2018/hyperlinkcolor" val="tx"/>
                    </a:ext>
                  </a:extLst>
                </a:hlinkClick>
              </a:rPr>
              <a:t>https://www.badesikkerhed.dk/en/adults/winter-bathing/</a:t>
            </a:r>
            <a:r>
              <a:rPr lang="el" sz="1050" dirty="0">
                <a:solidFill>
                  <a:schemeClr val="tx1"/>
                </a:solidFill>
                <a:latin typeface="+mj-lt"/>
              </a:rPr>
              <a:t> </a:t>
            </a:r>
          </a:p>
          <a:p>
            <a:pPr>
              <a:lnSpc>
                <a:spcPct val="150000"/>
              </a:lnSpc>
            </a:pPr>
            <a:r>
              <a:rPr lang="el" sz="1050" dirty="0">
                <a:solidFill>
                  <a:schemeClr val="tx1"/>
                </a:solidFill>
                <a:latin typeface="+mj-lt"/>
              </a:rPr>
              <a:t>Βιταμίνες Πολιτισμού </a:t>
            </a:r>
            <a:r>
              <a:rPr lang="el" sz="1050" u="sng" dirty="0">
                <a:solidFill>
                  <a:schemeClr val="tx1"/>
                </a:solidFill>
                <a:latin typeface="+mj-lt"/>
                <a:hlinkClick r:id="rId14">
                  <a:extLst>
                    <a:ext uri="{A12FA001-AC4F-418D-AE19-62706E023703}">
                      <ahyp:hlinkClr xmlns:ahyp="http://schemas.microsoft.com/office/drawing/2018/hyperlinkcolor" val="tx"/>
                    </a:ext>
                  </a:extLst>
                </a:hlinkClick>
              </a:rPr>
              <a:t>https://www.weforum.org/agenda/2019/08/mental-health-depression-denmark-kulturvitaminer/</a:t>
            </a:r>
            <a:r>
              <a:rPr lang="el" sz="1050" u="sng" dirty="0">
                <a:solidFill>
                  <a:schemeClr val="tx1"/>
                </a:solidFill>
                <a:latin typeface="+mj-lt"/>
              </a:rPr>
              <a:t> </a:t>
            </a:r>
            <a:endParaRPr lang="en-IE" sz="1050" dirty="0">
              <a:solidFill>
                <a:schemeClr val="tx1"/>
              </a:solidFill>
              <a:latin typeface="+mj-lt"/>
            </a:endParaRPr>
          </a:p>
          <a:p>
            <a:endParaRPr lang="en-US" sz="1200" dirty="0"/>
          </a:p>
        </p:txBody>
      </p:sp>
      <p:sp>
        <p:nvSpPr>
          <p:cNvPr id="57" name="Text Placeholder 56">
            <a:extLst>
              <a:ext uri="{FF2B5EF4-FFF2-40B4-BE49-F238E27FC236}">
                <a16:creationId xmlns:a16="http://schemas.microsoft.com/office/drawing/2014/main" id="{281D7F2A-A39C-AC49-A97D-F6F8AEF3E70E}"/>
              </a:ext>
            </a:extLst>
          </p:cNvPr>
          <p:cNvSpPr>
            <a:spLocks noGrp="1"/>
          </p:cNvSpPr>
          <p:nvPr>
            <p:ph type="body" sz="quarter" idx="22"/>
          </p:nvPr>
        </p:nvSpPr>
        <p:spPr>
          <a:xfrm>
            <a:off x="9518075" y="2838796"/>
            <a:ext cx="2673926" cy="1864964"/>
          </a:xfrm>
        </p:spPr>
        <p:txBody>
          <a:bodyPr/>
          <a:lstStyle/>
          <a:p>
            <a:pPr>
              <a:lnSpc>
                <a:spcPct val="150000"/>
              </a:lnSpc>
            </a:pPr>
            <a:r>
              <a:rPr lang="el" sz="900" dirty="0">
                <a:solidFill>
                  <a:schemeClr val="tx1"/>
                </a:solidFill>
                <a:latin typeface="+mj-lt"/>
              </a:rPr>
              <a:t>CINTER- Κέντρο Αναφοράς μεταξύ των γενεών</a:t>
            </a:r>
          </a:p>
          <a:p>
            <a:pPr>
              <a:lnSpc>
                <a:spcPct val="150000"/>
              </a:lnSpc>
            </a:pPr>
            <a:r>
              <a:rPr lang="el" sz="900" u="sng" dirty="0">
                <a:solidFill>
                  <a:schemeClr val="tx1"/>
                </a:solidFill>
                <a:latin typeface="+mj-lt"/>
                <a:hlinkClick r:id="rId15">
                  <a:extLst>
                    <a:ext uri="{A12FA001-AC4F-418D-AE19-62706E023703}">
                      <ahyp:hlinkClr xmlns:ahyp="http://schemas.microsoft.com/office/drawing/2018/hyperlinkcolor" val="tx"/>
                    </a:ext>
                  </a:extLst>
                </a:hlinkClick>
              </a:rPr>
              <a:t>https://www.centrointergeneracionaldereferencia.com/</a:t>
            </a:r>
            <a:endParaRPr lang="en-GB" sz="900" u="sng" dirty="0">
              <a:solidFill>
                <a:schemeClr val="tx1"/>
              </a:solidFill>
              <a:latin typeface="+mj-lt"/>
            </a:endParaRPr>
          </a:p>
          <a:p>
            <a:pPr>
              <a:lnSpc>
                <a:spcPct val="150000"/>
              </a:lnSpc>
            </a:pPr>
            <a:r>
              <a:rPr lang="en-US" sz="900" u="sng" dirty="0">
                <a:solidFill>
                  <a:schemeClr val="tx1"/>
                </a:solidFill>
                <a:latin typeface="+mj-lt"/>
                <a:hlinkClick r:id="rId16">
                  <a:extLst>
                    <a:ext uri="{A12FA001-AC4F-418D-AE19-62706E023703}">
                      <ahyp:hlinkClr xmlns:ahyp="http://schemas.microsoft.com/office/drawing/2018/hyperlinkcolor" val="tx"/>
                    </a:ext>
                  </a:extLst>
                </a:hlinkClick>
              </a:rPr>
              <a:t>Connect your city</a:t>
            </a:r>
          </a:p>
          <a:p>
            <a:pPr>
              <a:lnSpc>
                <a:spcPct val="150000"/>
              </a:lnSpc>
            </a:pPr>
            <a:r>
              <a:rPr lang="el" sz="900" u="sng" dirty="0">
                <a:solidFill>
                  <a:schemeClr val="tx1"/>
                </a:solidFill>
                <a:latin typeface="+mj-lt"/>
                <a:hlinkClick r:id="rId16">
                  <a:extLst>
                    <a:ext uri="{A12FA001-AC4F-418D-AE19-62706E023703}">
                      <ahyp:hlinkClr xmlns:ahyp="http://schemas.microsoft.com/office/drawing/2018/hyperlinkcolor" val="tx"/>
                    </a:ext>
                  </a:extLst>
                </a:hlinkClick>
              </a:rPr>
              <a:t>http://www.connectathens.gr</a:t>
            </a:r>
            <a:r>
              <a:rPr lang="el" sz="900" dirty="0">
                <a:solidFill>
                  <a:schemeClr val="tx1"/>
                </a:solidFill>
                <a:latin typeface="+mj-lt"/>
              </a:rPr>
              <a:t> </a:t>
            </a:r>
          </a:p>
          <a:p>
            <a:pPr>
              <a:lnSpc>
                <a:spcPct val="150000"/>
              </a:lnSpc>
            </a:pPr>
            <a:r>
              <a:rPr lang="el" sz="900" dirty="0">
                <a:solidFill>
                  <a:schemeClr val="tx1"/>
                </a:solidFill>
                <a:latin typeface="+mj-lt"/>
              </a:rPr>
              <a:t>Παρέμβαση στην Κοινότητα </a:t>
            </a:r>
            <a:r>
              <a:rPr lang="el" sz="900" b="0" dirty="0">
                <a:solidFill>
                  <a:schemeClr val="tx1"/>
                </a:solidFill>
                <a:latin typeface="+mj-lt"/>
              </a:rPr>
              <a:t>για κοινωνικά απομονωμένους, ηλικιωμένους και</a:t>
            </a:r>
            <a:r>
              <a:rPr lang="el" sz="900" dirty="0">
                <a:solidFill>
                  <a:schemeClr val="tx1"/>
                </a:solidFill>
                <a:latin typeface="+mj-lt"/>
              </a:rPr>
              <a:t> </a:t>
            </a:r>
            <a:r>
              <a:rPr lang="el" sz="900" b="0" dirty="0">
                <a:solidFill>
                  <a:schemeClr val="tx1"/>
                </a:solidFill>
                <a:latin typeface="+mj-lt"/>
              </a:rPr>
              <a:t>άτομα με ειδικές ανάγκες</a:t>
            </a:r>
          </a:p>
          <a:p>
            <a:pPr>
              <a:lnSpc>
                <a:spcPct val="150000"/>
              </a:lnSpc>
            </a:pPr>
            <a:r>
              <a:rPr lang="el" sz="900" dirty="0">
                <a:solidFill>
                  <a:schemeClr val="tx1"/>
                </a:solidFill>
                <a:latin typeface="+mj-lt"/>
                <a:hlinkClick r:id="rId17">
                  <a:extLst>
                    <a:ext uri="{A12FA001-AC4F-418D-AE19-62706E023703}">
                      <ahyp:hlinkClr xmlns:ahyp="http://schemas.microsoft.com/office/drawing/2018/hyperlinkcolor" val="tx"/>
                    </a:ext>
                  </a:extLst>
                </a:hlinkClick>
              </a:rPr>
              <a:t>https://www.iasismed.eu/?lang=e</a:t>
            </a:r>
            <a:endParaRPr lang="en-IE" sz="900" dirty="0">
              <a:solidFill>
                <a:schemeClr val="tx1"/>
              </a:solidFill>
              <a:latin typeface="+mj-lt"/>
            </a:endParaRPr>
          </a:p>
          <a:p>
            <a:endParaRPr lang="en-IE" sz="1050" b="0" dirty="0"/>
          </a:p>
          <a:p>
            <a:endParaRPr lang="en-IE" sz="1050" dirty="0"/>
          </a:p>
          <a:p>
            <a:endParaRPr lang="en-US" sz="1200" dirty="0"/>
          </a:p>
        </p:txBody>
      </p:sp>
      <p:sp>
        <p:nvSpPr>
          <p:cNvPr id="58" name="Text Placeholder 57">
            <a:extLst>
              <a:ext uri="{FF2B5EF4-FFF2-40B4-BE49-F238E27FC236}">
                <a16:creationId xmlns:a16="http://schemas.microsoft.com/office/drawing/2014/main" id="{BA53F68A-EC91-294C-8FC4-4B01F484E7D4}"/>
              </a:ext>
            </a:extLst>
          </p:cNvPr>
          <p:cNvSpPr>
            <a:spLocks noGrp="1"/>
          </p:cNvSpPr>
          <p:nvPr>
            <p:ph type="body" sz="quarter" idx="23"/>
          </p:nvPr>
        </p:nvSpPr>
        <p:spPr>
          <a:xfrm>
            <a:off x="9376226" y="239125"/>
            <a:ext cx="2400305" cy="2062244"/>
          </a:xfrm>
        </p:spPr>
        <p:txBody>
          <a:bodyPr/>
          <a:lstStyle/>
          <a:p>
            <a:pPr>
              <a:lnSpc>
                <a:spcPct val="100000"/>
              </a:lnSpc>
            </a:pPr>
            <a:r>
              <a:rPr lang="el" sz="1050" dirty="0">
                <a:solidFill>
                  <a:schemeClr val="tx1"/>
                </a:solidFill>
                <a:latin typeface="+mj-lt"/>
              </a:rPr>
              <a:t>Κοινωνικός Λαχανόκηπος για ογκολογικούς ασθενείς</a:t>
            </a:r>
          </a:p>
          <a:p>
            <a:pPr>
              <a:lnSpc>
                <a:spcPct val="100000"/>
              </a:lnSpc>
            </a:pPr>
            <a:r>
              <a:rPr lang="el" sz="800" dirty="0">
                <a:solidFill>
                  <a:schemeClr val="tx1"/>
                </a:solidFill>
                <a:latin typeface="+mj-lt"/>
                <a:hlinkClick r:id="rId18">
                  <a:extLst>
                    <a:ext uri="{A12FA001-AC4F-418D-AE19-62706E023703}">
                      <ahyp:hlinkClr xmlns:ahyp="http://schemas.microsoft.com/office/drawing/2018/hyperlinkcolor" val="tx"/>
                    </a:ext>
                  </a:extLst>
                </a:hlinkClick>
              </a:rPr>
              <a:t>https://www.iglesiasanlorenzoubeda.com/fundacion-huerta-de-san-antonio/</a:t>
            </a:r>
            <a:endParaRPr lang="en-GB" sz="1200" dirty="0">
              <a:solidFill>
                <a:schemeClr val="tx1"/>
              </a:solidFill>
              <a:latin typeface="+mj-lt"/>
            </a:endParaRPr>
          </a:p>
          <a:p>
            <a:pPr>
              <a:lnSpc>
                <a:spcPct val="150000"/>
              </a:lnSpc>
            </a:pPr>
            <a:r>
              <a:rPr lang="el" sz="1050" dirty="0">
                <a:solidFill>
                  <a:schemeClr val="tx1"/>
                </a:solidFill>
                <a:latin typeface="+mj-lt"/>
              </a:rPr>
              <a:t>Σε καλή ηλικία </a:t>
            </a:r>
            <a:r>
              <a:rPr lang="el" sz="800" dirty="0">
                <a:solidFill>
                  <a:schemeClr val="tx1"/>
                </a:solidFill>
                <a:latin typeface="+mj-lt"/>
              </a:rPr>
              <a:t>: </a:t>
            </a:r>
            <a:r>
              <a:rPr lang="el" sz="800" dirty="0">
                <a:solidFill>
                  <a:schemeClr val="tx1"/>
                </a:solidFill>
                <a:latin typeface="+mj-lt"/>
                <a:hlinkClick r:id="rId19">
                  <a:extLst>
                    <a:ext uri="{A12FA001-AC4F-418D-AE19-62706E023703}">
                      <ahyp:hlinkClr xmlns:ahyp="http://schemas.microsoft.com/office/drawing/2018/hyperlinkcolor" val="tx"/>
                    </a:ext>
                  </a:extLst>
                </a:hlinkClick>
              </a:rPr>
              <a:t>https://www.youtube.com/watch?v=cabSlu4UB_g</a:t>
            </a:r>
            <a:r>
              <a:rPr lang="el" sz="800" dirty="0">
                <a:solidFill>
                  <a:schemeClr val="tx1"/>
                </a:solidFill>
                <a:latin typeface="+mj-lt"/>
              </a:rPr>
              <a:t>  </a:t>
            </a:r>
          </a:p>
          <a:p>
            <a:pPr>
              <a:lnSpc>
                <a:spcPct val="150000"/>
              </a:lnSpc>
            </a:pPr>
            <a:r>
              <a:rPr lang="el" sz="900" dirty="0">
                <a:solidFill>
                  <a:schemeClr val="tx1"/>
                </a:solidFill>
                <a:latin typeface="+mj-lt"/>
              </a:rPr>
              <a:t>Ανοιχτές αίθουσες διδασκαλίας για ηλικιωμένους</a:t>
            </a:r>
            <a:r>
              <a:rPr lang="el" sz="800" dirty="0">
                <a:solidFill>
                  <a:schemeClr val="tx1"/>
                </a:solidFill>
                <a:latin typeface="+mj-lt"/>
              </a:rPr>
              <a:t> </a:t>
            </a:r>
            <a:r>
              <a:rPr lang="el" sz="800" dirty="0">
                <a:solidFill>
                  <a:schemeClr val="tx1"/>
                </a:solidFill>
                <a:latin typeface="+mj-lt"/>
                <a:hlinkClick r:id="rId20">
                  <a:extLst>
                    <a:ext uri="{A12FA001-AC4F-418D-AE19-62706E023703}">
                      <ahyp:hlinkClr xmlns:ahyp="http://schemas.microsoft.com/office/drawing/2018/hyperlinkcolor" val="tx"/>
                    </a:ext>
                  </a:extLst>
                </a:hlinkClick>
              </a:rPr>
              <a:t>https://www.upo.es/aula-mayores</a:t>
            </a:r>
            <a:endParaRPr lang="en-IE" sz="800" dirty="0">
              <a:solidFill>
                <a:schemeClr val="tx1"/>
              </a:solidFill>
              <a:latin typeface="+mj-lt"/>
            </a:endParaRPr>
          </a:p>
          <a:p>
            <a:pPr>
              <a:lnSpc>
                <a:spcPct val="150000"/>
              </a:lnSpc>
            </a:pPr>
            <a:r>
              <a:rPr lang="el" sz="800" dirty="0">
                <a:solidFill>
                  <a:schemeClr val="tx1"/>
                </a:solidFill>
                <a:latin typeface="+mj-lt"/>
              </a:rPr>
              <a:t>Fundación TAS  </a:t>
            </a:r>
            <a:r>
              <a:rPr lang="el" sz="800" dirty="0">
                <a:solidFill>
                  <a:schemeClr val="tx1"/>
                </a:solidFill>
                <a:latin typeface="+mj-lt"/>
                <a:hlinkClick r:id="rId21">
                  <a:extLst>
                    <a:ext uri="{A12FA001-AC4F-418D-AE19-62706E023703}">
                      <ahyp:hlinkClr xmlns:ahyp="http://schemas.microsoft.com/office/drawing/2018/hyperlinkcolor" val="tx"/>
                    </a:ext>
                  </a:extLst>
                </a:hlinkClick>
              </a:rPr>
              <a:t>https://www.fundaciontas.org</a:t>
            </a:r>
            <a:endParaRPr lang="en-IE" sz="800" dirty="0">
              <a:solidFill>
                <a:schemeClr val="tx1"/>
              </a:solidFill>
              <a:latin typeface="+mj-lt"/>
            </a:endParaRPr>
          </a:p>
          <a:p>
            <a:endParaRPr lang="en-IE" sz="900" dirty="0"/>
          </a:p>
        </p:txBody>
      </p:sp>
      <p:sp>
        <p:nvSpPr>
          <p:cNvPr id="2" name="TextBox 1">
            <a:extLst>
              <a:ext uri="{FF2B5EF4-FFF2-40B4-BE49-F238E27FC236}">
                <a16:creationId xmlns:a16="http://schemas.microsoft.com/office/drawing/2014/main" id="{2B120A01-971F-86C4-54B2-5DA44C3C489E}"/>
              </a:ext>
            </a:extLst>
          </p:cNvPr>
          <p:cNvSpPr txBox="1"/>
          <p:nvPr/>
        </p:nvSpPr>
        <p:spPr>
          <a:xfrm>
            <a:off x="3022934" y="1415803"/>
            <a:ext cx="1120395" cy="584775"/>
          </a:xfrm>
          <a:prstGeom prst="rect">
            <a:avLst/>
          </a:prstGeom>
          <a:noFill/>
        </p:spPr>
        <p:txBody>
          <a:bodyPr wrap="square" rtlCol="0">
            <a:spAutoFit/>
          </a:bodyPr>
          <a:lstStyle/>
          <a:p>
            <a:r>
              <a:rPr lang="el" sz="16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Ηνωμένο Βασίλειο</a:t>
            </a:r>
            <a:r>
              <a:rPr lang="el" sz="1400" dirty="0">
                <a:effectLst>
                  <a:outerShdw blurRad="38100" dist="38100" dir="2700000" algn="tl">
                    <a:srgbClr val="000000">
                      <a:alpha val="43137"/>
                    </a:srgbClr>
                  </a:outerShdw>
                </a:effectLst>
              </a:rPr>
              <a:t> </a:t>
            </a:r>
          </a:p>
        </p:txBody>
      </p:sp>
      <p:sp>
        <p:nvSpPr>
          <p:cNvPr id="6" name="TextBox 5">
            <a:extLst>
              <a:ext uri="{FF2B5EF4-FFF2-40B4-BE49-F238E27FC236}">
                <a16:creationId xmlns:a16="http://schemas.microsoft.com/office/drawing/2014/main" id="{75529228-C9C8-9EF9-6489-0300ABC98B98}"/>
              </a:ext>
            </a:extLst>
          </p:cNvPr>
          <p:cNvSpPr txBox="1"/>
          <p:nvPr/>
        </p:nvSpPr>
        <p:spPr>
          <a:xfrm>
            <a:off x="2837453" y="3501907"/>
            <a:ext cx="871455" cy="307777"/>
          </a:xfrm>
          <a:prstGeom prst="rect">
            <a:avLst/>
          </a:prstGeom>
          <a:noFill/>
        </p:spPr>
        <p:txBody>
          <a:bodyPr wrap="square" rtlCol="0">
            <a:spAutoFit/>
          </a:bodyPr>
          <a:lstStyle/>
          <a:p>
            <a:r>
              <a:rPr lang="el" sz="1400" dirty="0">
                <a:latin typeface="Amatic SC" panose="00000500000000000000" pitchFamily="2" charset="-79"/>
                <a:cs typeface="Amatic SC" panose="00000500000000000000" pitchFamily="2" charset="-79"/>
              </a:rPr>
              <a:t>Ιρλανδία</a:t>
            </a:r>
          </a:p>
        </p:txBody>
      </p:sp>
      <p:cxnSp>
        <p:nvCxnSpPr>
          <p:cNvPr id="8" name="Straight Arrow Connector 7">
            <a:extLst>
              <a:ext uri="{FF2B5EF4-FFF2-40B4-BE49-F238E27FC236}">
                <a16:creationId xmlns:a16="http://schemas.microsoft.com/office/drawing/2014/main" id="{BBB3BEA7-2124-336A-46BB-0C0919D57BA0}"/>
              </a:ext>
            </a:extLst>
          </p:cNvPr>
          <p:cNvCxnSpPr/>
          <p:nvPr/>
        </p:nvCxnSpPr>
        <p:spPr>
          <a:xfrm>
            <a:off x="3463636" y="2117517"/>
            <a:ext cx="2189019" cy="791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50B25C9-B5B2-34DA-35DF-53E38BCD5446}"/>
              </a:ext>
            </a:extLst>
          </p:cNvPr>
          <p:cNvCxnSpPr>
            <a:stCxn id="6" idx="3"/>
          </p:cNvCxnSpPr>
          <p:nvPr/>
        </p:nvCxnSpPr>
        <p:spPr>
          <a:xfrm flipV="1">
            <a:off x="3708908" y="2956141"/>
            <a:ext cx="1620982" cy="699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503A0A-D06D-0F78-3FC5-BB8A0A1EA6E6}"/>
              </a:ext>
            </a:extLst>
          </p:cNvPr>
          <p:cNvSpPr txBox="1"/>
          <p:nvPr/>
        </p:nvSpPr>
        <p:spPr>
          <a:xfrm>
            <a:off x="3160711" y="5202238"/>
            <a:ext cx="676997" cy="276999"/>
          </a:xfrm>
          <a:prstGeom prst="rect">
            <a:avLst/>
          </a:prstGeom>
          <a:noFill/>
        </p:spPr>
        <p:txBody>
          <a:bodyPr wrap="square" rtlCol="0">
            <a:spAutoFit/>
          </a:bodyPr>
          <a:lstStyle/>
          <a:p>
            <a:r>
              <a:rPr lang="el" sz="1200" dirty="0">
                <a:latin typeface="Amatic SC" panose="00000500000000000000" pitchFamily="2" charset="-79"/>
                <a:cs typeface="Amatic SC" panose="00000500000000000000" pitchFamily="2" charset="-79"/>
              </a:rPr>
              <a:t>Γαλλία</a:t>
            </a:r>
          </a:p>
        </p:txBody>
      </p:sp>
      <p:cxnSp>
        <p:nvCxnSpPr>
          <p:cNvPr id="13" name="Straight Arrow Connector 12">
            <a:extLst>
              <a:ext uri="{FF2B5EF4-FFF2-40B4-BE49-F238E27FC236}">
                <a16:creationId xmlns:a16="http://schemas.microsoft.com/office/drawing/2014/main" id="{310CE6BB-A548-CA39-BD8B-FA1973F25644}"/>
              </a:ext>
            </a:extLst>
          </p:cNvPr>
          <p:cNvCxnSpPr/>
          <p:nvPr/>
        </p:nvCxnSpPr>
        <p:spPr>
          <a:xfrm flipV="1">
            <a:off x="3713018" y="3048000"/>
            <a:ext cx="1939637" cy="2154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FCE5F7-0019-51AA-0F12-229DD0D099F8}"/>
              </a:ext>
            </a:extLst>
          </p:cNvPr>
          <p:cNvSpPr txBox="1"/>
          <p:nvPr/>
        </p:nvSpPr>
        <p:spPr>
          <a:xfrm>
            <a:off x="8340436" y="1750631"/>
            <a:ext cx="681038" cy="276999"/>
          </a:xfrm>
          <a:prstGeom prst="rect">
            <a:avLst/>
          </a:prstGeom>
          <a:noFill/>
        </p:spPr>
        <p:txBody>
          <a:bodyPr wrap="square" rtlCol="0">
            <a:spAutoFit/>
          </a:bodyPr>
          <a:lstStyle/>
          <a:p>
            <a:r>
              <a:rPr lang="el" sz="1200" dirty="0">
                <a:latin typeface="Amatic SC" panose="00000500000000000000" pitchFamily="2" charset="-79"/>
                <a:cs typeface="Amatic SC" panose="00000500000000000000" pitchFamily="2" charset="-79"/>
              </a:rPr>
              <a:t>Ισπανία</a:t>
            </a:r>
          </a:p>
        </p:txBody>
      </p:sp>
      <p:sp>
        <p:nvSpPr>
          <p:cNvPr id="15" name="TextBox 14">
            <a:extLst>
              <a:ext uri="{FF2B5EF4-FFF2-40B4-BE49-F238E27FC236}">
                <a16:creationId xmlns:a16="http://schemas.microsoft.com/office/drawing/2014/main" id="{7EC7352C-21A8-22AA-2231-4AF1C69D6423}"/>
              </a:ext>
            </a:extLst>
          </p:cNvPr>
          <p:cNvSpPr txBox="1"/>
          <p:nvPr/>
        </p:nvSpPr>
        <p:spPr>
          <a:xfrm>
            <a:off x="8769927" y="3639887"/>
            <a:ext cx="834165" cy="307777"/>
          </a:xfrm>
          <a:prstGeom prst="rect">
            <a:avLst/>
          </a:prstGeom>
          <a:noFill/>
        </p:spPr>
        <p:txBody>
          <a:bodyPr wrap="square" rtlCol="0">
            <a:spAutoFit/>
          </a:bodyPr>
          <a:lstStyle/>
          <a:p>
            <a:r>
              <a:rPr lang="el" sz="1400" dirty="0">
                <a:latin typeface="Amatic SC" panose="00000500000000000000" pitchFamily="2" charset="-79"/>
                <a:cs typeface="Amatic SC" panose="00000500000000000000" pitchFamily="2" charset="-79"/>
              </a:rPr>
              <a:t>Ελλάδα</a:t>
            </a:r>
          </a:p>
        </p:txBody>
      </p:sp>
      <p:cxnSp>
        <p:nvCxnSpPr>
          <p:cNvPr id="21" name="Straight Arrow Connector 20">
            <a:extLst>
              <a:ext uri="{FF2B5EF4-FFF2-40B4-BE49-F238E27FC236}">
                <a16:creationId xmlns:a16="http://schemas.microsoft.com/office/drawing/2014/main" id="{6A7D853F-FCA8-92EB-8396-64AB531CDC90}"/>
              </a:ext>
            </a:extLst>
          </p:cNvPr>
          <p:cNvCxnSpPr/>
          <p:nvPr/>
        </p:nvCxnSpPr>
        <p:spPr>
          <a:xfrm flipH="1">
            <a:off x="5458691" y="2513486"/>
            <a:ext cx="2382982" cy="761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9E2A7D0-F28E-BE52-3B0D-C6EC903BD6E3}"/>
              </a:ext>
            </a:extLst>
          </p:cNvPr>
          <p:cNvCxnSpPr>
            <a:stCxn id="15" idx="1"/>
          </p:cNvCxnSpPr>
          <p:nvPr/>
        </p:nvCxnSpPr>
        <p:spPr>
          <a:xfrm flipH="1" flipV="1">
            <a:off x="6096000" y="3281256"/>
            <a:ext cx="2673927" cy="512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25490AB-2D1F-9AD0-2324-058A44906409}"/>
              </a:ext>
            </a:extLst>
          </p:cNvPr>
          <p:cNvSpPr txBox="1"/>
          <p:nvPr/>
        </p:nvSpPr>
        <p:spPr>
          <a:xfrm>
            <a:off x="8562109" y="5084075"/>
            <a:ext cx="881923" cy="369332"/>
          </a:xfrm>
          <a:prstGeom prst="rect">
            <a:avLst/>
          </a:prstGeom>
          <a:noFill/>
        </p:spPr>
        <p:txBody>
          <a:bodyPr wrap="square" rtlCol="0">
            <a:spAutoFit/>
          </a:bodyPr>
          <a:lstStyle/>
          <a:p>
            <a:r>
              <a:rPr lang="el" dirty="0">
                <a:latin typeface="Amatic SC" panose="00000500000000000000" pitchFamily="2" charset="-79"/>
                <a:cs typeface="Amatic SC" panose="00000500000000000000" pitchFamily="2" charset="-79"/>
              </a:rPr>
              <a:t>Δανία</a:t>
            </a:r>
          </a:p>
        </p:txBody>
      </p:sp>
      <p:cxnSp>
        <p:nvCxnSpPr>
          <p:cNvPr id="26" name="Straight Arrow Connector 25">
            <a:extLst>
              <a:ext uri="{FF2B5EF4-FFF2-40B4-BE49-F238E27FC236}">
                <a16:creationId xmlns:a16="http://schemas.microsoft.com/office/drawing/2014/main" id="{08D07A32-29C4-D025-095E-10E6670DCF5D}"/>
              </a:ext>
            </a:extLst>
          </p:cNvPr>
          <p:cNvCxnSpPr/>
          <p:nvPr/>
        </p:nvCxnSpPr>
        <p:spPr>
          <a:xfrm flipH="1" flipV="1">
            <a:off x="5957455" y="2909455"/>
            <a:ext cx="2382981" cy="2292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59009B0-8F3A-C056-F7EF-9BB45238BB0C}"/>
              </a:ext>
            </a:extLst>
          </p:cNvPr>
          <p:cNvSpPr txBox="1"/>
          <p:nvPr/>
        </p:nvSpPr>
        <p:spPr>
          <a:xfrm>
            <a:off x="4436919" y="5869697"/>
            <a:ext cx="7245111" cy="800219"/>
          </a:xfrm>
          <a:prstGeom prst="rect">
            <a:avLst/>
          </a:prstGeom>
          <a:noFill/>
        </p:spPr>
        <p:txBody>
          <a:bodyPr wrap="square">
            <a:spAutoFit/>
          </a:bodyPr>
          <a:lstStyle/>
          <a:p>
            <a:r>
              <a:rPr lang="el" sz="1600" b="1" dirty="0">
                <a:effectLst>
                  <a:outerShdw blurRad="38100" dist="38100" dir="2700000" algn="tl">
                    <a:srgbClr val="000000">
                      <a:alpha val="43137"/>
                    </a:srgbClr>
                  </a:outerShdw>
                </a:effectLst>
                <a:latin typeface="Josefin Sans" pitchFamily="2" charset="0"/>
                <a:cs typeface="Amatic SC" panose="00000500000000000000" pitchFamily="2" charset="-79"/>
              </a:rPr>
              <a:t>Αλλαγή άποψης σε ευρωπαϊκό επίπεδο</a:t>
            </a:r>
            <a:endParaRPr lang="en-US" sz="1600" b="1" dirty="0">
              <a:effectLst>
                <a:outerShdw blurRad="38100" dist="38100" dir="2700000" algn="tl">
                  <a:srgbClr val="000000">
                    <a:alpha val="43137"/>
                  </a:srgbClr>
                </a:outerShdw>
              </a:effectLst>
              <a:latin typeface="Josefin Sans" pitchFamily="2" charset="0"/>
              <a:cs typeface="Amatic SC" panose="00000500000000000000" pitchFamily="2" charset="-79"/>
            </a:endParaRPr>
          </a:p>
          <a:p>
            <a:r>
              <a:rPr lang="el" sz="1600" b="1" u="sng" dirty="0">
                <a:solidFill>
                  <a:srgbClr val="FFC652"/>
                </a:solidFill>
                <a:effectLst>
                  <a:outerShdw blurRad="38100" dist="38100" dir="2700000" algn="tl">
                    <a:srgbClr val="000000">
                      <a:alpha val="43137"/>
                    </a:srgbClr>
                  </a:outerShdw>
                </a:effectLst>
                <a:latin typeface="Josefin Sans" pitchFamily="2" charset="0"/>
                <a:cs typeface="Amatic SC" panose="00000500000000000000" pitchFamily="2" charset="-79"/>
                <a:hlinkClick r:id="rId22">
                  <a:extLst>
                    <a:ext uri="{A12FA001-AC4F-418D-AE19-62706E023703}">
                      <ahyp:hlinkClr xmlns:ahyp="http://schemas.microsoft.com/office/drawing/2018/hyperlinkcolor" val="tx"/>
                    </a:ext>
                  </a:extLst>
                </a:hlinkClick>
              </a:rPr>
              <a:t>https://change-of-view.eu/</a:t>
            </a:r>
            <a:r>
              <a:rPr lang="el" sz="1600" b="1" u="sng" dirty="0">
                <a:solidFill>
                  <a:srgbClr val="FFC652"/>
                </a:solidFill>
                <a:effectLst>
                  <a:outerShdw blurRad="38100" dist="38100" dir="2700000" algn="tl">
                    <a:srgbClr val="000000">
                      <a:alpha val="43137"/>
                    </a:srgbClr>
                  </a:outerShdw>
                </a:effectLst>
                <a:latin typeface="Josefin Sans" pitchFamily="2" charset="0"/>
                <a:cs typeface="Amatic SC" panose="00000500000000000000" pitchFamily="2" charset="-79"/>
              </a:rPr>
              <a:t> </a:t>
            </a:r>
            <a:endParaRPr lang="en-IE" sz="1600" b="1" dirty="0">
              <a:solidFill>
                <a:srgbClr val="FFC652"/>
              </a:solidFill>
              <a:effectLst>
                <a:outerShdw blurRad="38100" dist="38100" dir="2700000" algn="tl">
                  <a:srgbClr val="000000">
                    <a:alpha val="43137"/>
                  </a:srgbClr>
                </a:outerShdw>
              </a:effectLst>
              <a:latin typeface="Josefin Sans" pitchFamily="2" charset="0"/>
              <a:cs typeface="Amatic SC" panose="00000500000000000000" pitchFamily="2" charset="-79"/>
            </a:endParaRPr>
          </a:p>
          <a:p>
            <a:endParaRPr lang="en-IE" sz="1400" dirty="0">
              <a:latin typeface="Josefin Sans" pitchFamily="2" charset="0"/>
            </a:endParaRPr>
          </a:p>
        </p:txBody>
      </p:sp>
      <p:pic>
        <p:nvPicPr>
          <p:cNvPr id="22" name="Picture 21" descr="United Kingdom Emoji (U+1F1EC, U+1F1E7)">
            <a:extLst>
              <a:ext uri="{FF2B5EF4-FFF2-40B4-BE49-F238E27FC236}">
                <a16:creationId xmlns:a16="http://schemas.microsoft.com/office/drawing/2014/main" id="{2143BA83-D2A1-B49D-1FA7-2BD7EED89311}"/>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933772" y="1982188"/>
            <a:ext cx="686356" cy="800100"/>
          </a:xfrm>
          <a:prstGeom prst="rect">
            <a:avLst/>
          </a:prstGeom>
          <a:noFill/>
          <a:ln>
            <a:noFill/>
          </a:ln>
        </p:spPr>
      </p:pic>
      <p:pic>
        <p:nvPicPr>
          <p:cNvPr id="25" name="Picture 24">
            <a:extLst>
              <a:ext uri="{FF2B5EF4-FFF2-40B4-BE49-F238E27FC236}">
                <a16:creationId xmlns:a16="http://schemas.microsoft.com/office/drawing/2014/main" id="{CDFE8441-3634-695D-0FCD-2BBE6F106562}"/>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859232" y="3716803"/>
            <a:ext cx="723900" cy="762000"/>
          </a:xfrm>
          <a:prstGeom prst="rect">
            <a:avLst/>
          </a:prstGeom>
          <a:noFill/>
          <a:ln>
            <a:noFill/>
          </a:ln>
        </p:spPr>
      </p:pic>
      <p:pic>
        <p:nvPicPr>
          <p:cNvPr id="27" name="Picture 26" descr="France Emoji (U+1F1EB, U+1F1F7)">
            <a:extLst>
              <a:ext uri="{FF2B5EF4-FFF2-40B4-BE49-F238E27FC236}">
                <a16:creationId xmlns:a16="http://schemas.microsoft.com/office/drawing/2014/main" id="{C147DC44-0D71-1662-CDC1-186ED15549FC}"/>
              </a:ext>
            </a:extLst>
          </p:cNvPr>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183082" y="5523480"/>
            <a:ext cx="800100" cy="771525"/>
          </a:xfrm>
          <a:prstGeom prst="rect">
            <a:avLst/>
          </a:prstGeom>
          <a:noFill/>
          <a:ln>
            <a:noFill/>
          </a:ln>
        </p:spPr>
      </p:pic>
      <p:pic>
        <p:nvPicPr>
          <p:cNvPr id="28" name="Picture 27">
            <a:extLst>
              <a:ext uri="{FF2B5EF4-FFF2-40B4-BE49-F238E27FC236}">
                <a16:creationId xmlns:a16="http://schemas.microsoft.com/office/drawing/2014/main" id="{8C28B802-6CC9-11EF-9E4A-231019B269F6}"/>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8446077" y="2309363"/>
            <a:ext cx="647700" cy="657225"/>
          </a:xfrm>
          <a:prstGeom prst="rect">
            <a:avLst/>
          </a:prstGeom>
          <a:noFill/>
          <a:ln>
            <a:noFill/>
          </a:ln>
        </p:spPr>
      </p:pic>
      <p:pic>
        <p:nvPicPr>
          <p:cNvPr id="29" name="Picture 28">
            <a:extLst>
              <a:ext uri="{FF2B5EF4-FFF2-40B4-BE49-F238E27FC236}">
                <a16:creationId xmlns:a16="http://schemas.microsoft.com/office/drawing/2014/main" id="{FA748C20-87D5-CCE8-F445-37A4B89F5482}"/>
              </a:ext>
            </a:extLst>
          </p:cNvPr>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696849" y="3986444"/>
            <a:ext cx="635919" cy="647700"/>
          </a:xfrm>
          <a:prstGeom prst="rect">
            <a:avLst/>
          </a:prstGeom>
          <a:noFill/>
          <a:ln>
            <a:noFill/>
          </a:ln>
        </p:spPr>
      </p:pic>
      <p:pic>
        <p:nvPicPr>
          <p:cNvPr id="30" name="Picture 29">
            <a:extLst>
              <a:ext uri="{FF2B5EF4-FFF2-40B4-BE49-F238E27FC236}">
                <a16:creationId xmlns:a16="http://schemas.microsoft.com/office/drawing/2014/main" id="{4A153022-7398-3532-554F-FDCAE695D65B}"/>
              </a:ext>
            </a:extLst>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8629915" y="5358906"/>
            <a:ext cx="746311" cy="83808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404692"/>
            <a:ext cx="10512420" cy="5178988"/>
          </a:xfrm>
        </p:spPr>
        <p:txBody>
          <a:bodyPr>
            <a:normAutofit fontScale="55000" lnSpcReduction="20000"/>
          </a:bodyPr>
          <a:lstStyle/>
          <a:p>
            <a:pPr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l" sz="2900" dirty="0">
                <a:effectLst/>
                <a:latin typeface="Josefin Sans" pitchFamily="2" charset="0"/>
                <a:ea typeface="Calibri" panose="020F0502020204030204" pitchFamily="34" charset="0"/>
                <a:cs typeface="Times New Roman" panose="02020603050405020304" pitchFamily="18" charset="0"/>
              </a:rPr>
              <a:t>Σε ορισμένες από τις περιοχές εταίρους η κοινωνική συνταγογράφηση είναι ενεργά ενσωματωμένη στην πρακτική και τις πολιτικές υγείας, από το 2019 το ΗΒ μέσω του Μακροπρόθεσμου Σχεδίου και του Καθολικού Σχεδίου Εξατομικευμένης Φροντίδας, έχει εγκρίνει την κοινωνική συνταγογράφηση (SP) ως βασικό στοιχείο, « </a:t>
            </a:r>
            <a:r>
              <a:rPr lang="el" sz="2900" i="1" dirty="0">
                <a:effectLst/>
                <a:latin typeface="Josefin Sans" pitchFamily="2" charset="0"/>
                <a:ea typeface="Calibri" panose="020F0502020204030204" pitchFamily="34" charset="0"/>
                <a:cs typeface="Times New Roman" panose="02020603050405020304" pitchFamily="18" charset="0"/>
              </a:rPr>
              <a:t>λαμβάνοντας μια ολιστική προσέγγιση στην υγεία και την ευημερία των ανθρώπων».</a:t>
            </a:r>
          </a:p>
          <a:p>
            <a:pPr eaLnBrk="1" fontAlgn="auto" hangingPunct="1">
              <a:lnSpc>
                <a:spcPct val="170000"/>
              </a:lnSpc>
              <a:spcBef>
                <a:spcPts val="0"/>
              </a:spcBef>
              <a:spcAft>
                <a:spcPts val="0"/>
              </a:spcAft>
              <a:defRPr/>
            </a:pPr>
            <a:endParaRPr lang="en-GB" sz="2900"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l" sz="2900" dirty="0">
                <a:effectLst/>
                <a:latin typeface="Josefin Sans" pitchFamily="2" charset="0"/>
                <a:ea typeface="Calibri" panose="020F0502020204030204" pitchFamily="34" charset="0"/>
                <a:cs typeface="Times New Roman" panose="02020603050405020304" pitchFamily="18" charset="0"/>
              </a:rPr>
              <a:t>[ </a:t>
            </a:r>
            <a:r>
              <a:rPr lang="el" sz="2900" dirty="0">
                <a:solidFill>
                  <a:schemeClr val="tx1"/>
                </a:solidFill>
                <a:effectLst/>
                <a:latin typeface="Josefin Sans"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https://www.longtermplan.nhs.uk/</a:t>
            </a:r>
            <a:r>
              <a:rPr lang="el" sz="2900" dirty="0">
                <a:solidFill>
                  <a:schemeClr val="tx1"/>
                </a:solidFill>
                <a:effectLst/>
                <a:latin typeface="Josefin Sans" pitchFamily="2" charset="0"/>
                <a:ea typeface="Calibri" panose="020F0502020204030204" pitchFamily="34" charset="0"/>
                <a:cs typeface="Times New Roman" panose="02020603050405020304" pitchFamily="18" charset="0"/>
              </a:rPr>
              <a:t> </a:t>
            </a:r>
            <a:r>
              <a:rPr lang="el" sz="2900" dirty="0">
                <a:effectLst/>
                <a:latin typeface="Josefin Sans" pitchFamily="2" charset="0"/>
                <a:ea typeface="Calibri" panose="020F0502020204030204" pitchFamily="34" charset="0"/>
                <a:cs typeface="Times New Roman" panose="02020603050405020304" pitchFamily="18" charset="0"/>
              </a:rPr>
              <a:t>]</a:t>
            </a:r>
          </a:p>
          <a:p>
            <a:pPr eaLnBrk="1" fontAlgn="auto" hangingPunct="1">
              <a:lnSpc>
                <a:spcPct val="170000"/>
              </a:lnSpc>
              <a:spcBef>
                <a:spcPts val="0"/>
              </a:spcBef>
              <a:spcAft>
                <a:spcPts val="0"/>
              </a:spcAft>
              <a:defRPr/>
            </a:pPr>
            <a:endParaRPr lang="en-GB" sz="29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l" sz="2900" dirty="0">
                <a:effectLst/>
                <a:latin typeface="Josefin Sans" pitchFamily="2" charset="0"/>
                <a:ea typeface="Calibri" panose="020F0502020204030204" pitchFamily="34" charset="0"/>
                <a:cs typeface="Times New Roman" panose="02020603050405020304" pitchFamily="18" charset="0"/>
              </a:rPr>
              <a:t>Στην Ιρλανδία οι δομές και οι μηχανισμοί κοινωνικής συνταγογράφησης προχωρούν, όπως το All Ireland Social Prescribing Network για να αγκαλιάσει και να ενσωματώσει την έννοια του SP προχωρώντας.</a:t>
            </a:r>
          </a:p>
          <a:p>
            <a:pPr eaLnBrk="1" fontAlgn="auto" hangingPunct="1">
              <a:lnSpc>
                <a:spcPct val="170000"/>
              </a:lnSpc>
              <a:spcBef>
                <a:spcPts val="0"/>
              </a:spcBef>
              <a:spcAft>
                <a:spcPts val="0"/>
              </a:spcAft>
              <a:defRPr/>
            </a:pPr>
            <a:endParaRPr lang="en-GB" sz="2900"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l" sz="2900" dirty="0">
                <a:effectLst/>
                <a:latin typeface="Josefin Sans" pitchFamily="2" charset="0"/>
                <a:ea typeface="Calibri" panose="020F0502020204030204" pitchFamily="34" charset="0"/>
                <a:cs typeface="Times New Roman" panose="02020603050405020304" pitchFamily="18" charset="0"/>
              </a:rPr>
              <a:t>[ </a:t>
            </a:r>
            <a:r>
              <a:rPr lang="el" sz="2900" u="sng" dirty="0">
                <a:solidFill>
                  <a:schemeClr val="tx1"/>
                </a:solidFill>
                <a:effectLst/>
                <a:latin typeface="Josefin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https://allirelandsocialprescribing.ie/</a:t>
            </a:r>
            <a:r>
              <a:rPr lang="el" sz="2900" dirty="0">
                <a:solidFill>
                  <a:schemeClr val="tx1"/>
                </a:solidFill>
                <a:effectLst/>
                <a:latin typeface="Josefin Sans" pitchFamily="2" charset="0"/>
                <a:ea typeface="Calibri" panose="020F0502020204030204" pitchFamily="34" charset="0"/>
                <a:cs typeface="Times New Roman" panose="02020603050405020304" pitchFamily="18" charset="0"/>
              </a:rPr>
              <a:t> </a:t>
            </a:r>
            <a:r>
              <a:rPr lang="el" sz="2900" dirty="0">
                <a:effectLst/>
                <a:latin typeface="Josefin Sans" pitchFamily="2" charset="0"/>
                <a:ea typeface="Calibri" panose="020F0502020204030204" pitchFamily="34" charset="0"/>
                <a:cs typeface="Times New Roman" panose="02020603050405020304" pitchFamily="18" charset="0"/>
              </a:rPr>
              <a:t>]</a:t>
            </a: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43763"/>
            <a:ext cx="10512420" cy="729873"/>
          </a:xfrm>
        </p:spPr>
        <p:txBody>
          <a:bodyPr/>
          <a:lstStyle/>
          <a:p>
            <a:pPr algn="ctr"/>
            <a:r>
              <a:rPr lang="el" sz="3600" dirty="0">
                <a:effectLst>
                  <a:outerShdw blurRad="38100" dist="38100" dir="2700000" algn="tl">
                    <a:srgbClr val="000000">
                      <a:alpha val="43137"/>
                    </a:srgbClr>
                  </a:outerShdw>
                </a:effectLst>
                <a:latin typeface="Josefin Sans" pitchFamily="2" charset="0"/>
              </a:rPr>
              <a:t>Κοινωνική συνταγογράφηση εντός πλαισίου υγειονομικής περίθαλψης</a:t>
            </a:r>
          </a:p>
        </p:txBody>
      </p:sp>
      <p:pic>
        <p:nvPicPr>
          <p:cNvPr id="5" name="Picture 4" descr="Icon&#10;&#10;Description automatically generated with low confidence">
            <a:extLst>
              <a:ext uri="{FF2B5EF4-FFF2-40B4-BE49-F238E27FC236}">
                <a16:creationId xmlns:a16="http://schemas.microsoft.com/office/drawing/2014/main" id="{A53B2B4D-5DFC-6D4C-107E-ABFB0DA53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3936" y="3429000"/>
            <a:ext cx="4001518" cy="3650672"/>
          </a:xfrm>
          <a:prstGeom prst="rect">
            <a:avLst/>
          </a:prstGeom>
        </p:spPr>
      </p:pic>
    </p:spTree>
    <p:extLst>
      <p:ext uri="{BB962C8B-B14F-4D97-AF65-F5344CB8AC3E}">
        <p14:creationId xmlns:p14="http://schemas.microsoft.com/office/powerpoint/2010/main" val="31008900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447567-9744-1A4C-8E89-9382730B447B}"/>
              </a:ext>
            </a:extLst>
          </p:cNvPr>
          <p:cNvSpPr>
            <a:spLocks noGrp="1"/>
          </p:cNvSpPr>
          <p:nvPr>
            <p:ph type="body" sz="quarter" idx="16"/>
          </p:nvPr>
        </p:nvSpPr>
        <p:spPr>
          <a:xfrm>
            <a:off x="296059" y="785019"/>
            <a:ext cx="2886739" cy="1445550"/>
          </a:xfrm>
        </p:spPr>
        <p:txBody>
          <a:bodyPr>
            <a:noAutofit/>
          </a:bodyPr>
          <a:lstStyle/>
          <a:p>
            <a:pPr algn="l"/>
            <a:endParaRPr lang="en-US" sz="1200" dirty="0">
              <a:solidFill>
                <a:schemeClr val="tx1"/>
              </a:solidFill>
            </a:endParaRPr>
          </a:p>
          <a:p>
            <a:pPr algn="l"/>
            <a:r>
              <a:rPr lang="el" sz="1200" dirty="0">
                <a:solidFill>
                  <a:schemeClr val="tx1"/>
                </a:solidFill>
              </a:rPr>
              <a:t>Μελέτη του 2016 του ΟΟΣΑ ζητούσε περαιτέρω πρόοδο:</a:t>
            </a:r>
          </a:p>
          <a:p>
            <a:pPr marL="342900" indent="-342900" algn="l">
              <a:buFont typeface="Arial" panose="020B0604020202020204" pitchFamily="34" charset="0"/>
              <a:buChar char="•"/>
            </a:pPr>
            <a:r>
              <a:rPr lang="el-GR" sz="1200" dirty="0">
                <a:solidFill>
                  <a:schemeClr val="tx1"/>
                </a:solidFill>
              </a:rPr>
              <a:t>Σ</a:t>
            </a:r>
            <a:r>
              <a:rPr lang="el" sz="1200" dirty="0">
                <a:solidFill>
                  <a:schemeClr val="tx1"/>
                </a:solidFill>
              </a:rPr>
              <a:t>την προώθηση της καταλληλότηταςτης φροντίδας</a:t>
            </a:r>
          </a:p>
          <a:p>
            <a:pPr marL="342900" indent="-342900" algn="l">
              <a:buFont typeface="Arial" panose="020B0604020202020204" pitchFamily="34" charset="0"/>
              <a:buChar char="•"/>
            </a:pPr>
            <a:r>
              <a:rPr lang="el-GR" sz="1200" dirty="0">
                <a:solidFill>
                  <a:schemeClr val="tx1"/>
                </a:solidFill>
              </a:rPr>
              <a:t>Σ</a:t>
            </a:r>
            <a:r>
              <a:rPr lang="el" sz="1200" dirty="0">
                <a:solidFill>
                  <a:schemeClr val="tx1"/>
                </a:solidFill>
              </a:rPr>
              <a:t>την εξάπλωση των παραγόντων κινδύνου</a:t>
            </a:r>
          </a:p>
          <a:p>
            <a:pPr marL="342900" indent="-342900" algn="l">
              <a:buFont typeface="Arial" panose="020B0604020202020204" pitchFamily="34" charset="0"/>
              <a:buChar char="•"/>
            </a:pPr>
            <a:r>
              <a:rPr lang="el-GR" sz="1200" dirty="0">
                <a:solidFill>
                  <a:schemeClr val="tx1"/>
                </a:solidFill>
              </a:rPr>
              <a:t>Σ</a:t>
            </a:r>
            <a:r>
              <a:rPr lang="el" sz="1200" dirty="0">
                <a:solidFill>
                  <a:schemeClr val="tx1"/>
                </a:solidFill>
              </a:rPr>
              <a:t>τηναντιμετώπιση των γεωγραφικών παραλλαγών στην υγειονομική περίθαλψη</a:t>
            </a:r>
          </a:p>
          <a:p>
            <a:pPr marL="342900" indent="-342900" algn="l">
              <a:buFont typeface="Arial" panose="020B0604020202020204" pitchFamily="34" charset="0"/>
              <a:buChar char="•"/>
            </a:pPr>
            <a:r>
              <a:rPr lang="el-GR" sz="1200" dirty="0">
                <a:solidFill>
                  <a:schemeClr val="tx1"/>
                </a:solidFill>
              </a:rPr>
              <a:t>Σ</a:t>
            </a:r>
            <a:r>
              <a:rPr lang="el" sz="1200" dirty="0">
                <a:solidFill>
                  <a:schemeClr val="tx1"/>
                </a:solidFill>
              </a:rPr>
              <a:t>την ανάπτυξη υπηρεσιών κοινοτικής βάσης</a:t>
            </a:r>
          </a:p>
          <a:p>
            <a:pPr algn="l"/>
            <a:r>
              <a:rPr lang="el" sz="1200" dirty="0">
                <a:solidFill>
                  <a:srgbClr val="0070C0"/>
                </a:solidFill>
                <a:effectLst/>
                <a:latin typeface="Calibri" panose="020F0502020204030204" pitchFamily="34" charset="0"/>
                <a:ea typeface="Calibri" panose="020F0502020204030204" pitchFamily="34" charset="0"/>
              </a:rPr>
              <a:t>[ </a:t>
            </a:r>
            <a:r>
              <a:rPr lang="el" sz="12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https://www.oecd.org/france/Health-Policy-in-France-January-2016.pdf </a:t>
            </a:r>
            <a:r>
              <a:rPr lang="el" sz="1200" u="sng" dirty="0">
                <a:solidFill>
                  <a:srgbClr val="0070C0"/>
                </a:solidFill>
                <a:effectLst/>
                <a:latin typeface="Calibri" panose="020F0502020204030204" pitchFamily="34" charset="0"/>
                <a:ea typeface="Calibri" panose="020F0502020204030204" pitchFamily="34" charset="0"/>
              </a:rPr>
              <a:t>]</a:t>
            </a:r>
            <a:endParaRPr lang="en-US" sz="1200" u="sng" dirty="0">
              <a:solidFill>
                <a:srgbClr val="0070C0"/>
              </a:solidFill>
            </a:endParaRPr>
          </a:p>
          <a:p>
            <a:pPr algn="l"/>
            <a:r>
              <a:rPr lang="el" sz="1200" dirty="0">
                <a:solidFill>
                  <a:srgbClr val="0070C0"/>
                </a:solidFill>
              </a:rPr>
              <a:t> </a:t>
            </a:r>
          </a:p>
        </p:txBody>
      </p:sp>
      <p:sp>
        <p:nvSpPr>
          <p:cNvPr id="6" name="Text Placeholder 5">
            <a:extLst>
              <a:ext uri="{FF2B5EF4-FFF2-40B4-BE49-F238E27FC236}">
                <a16:creationId xmlns:a16="http://schemas.microsoft.com/office/drawing/2014/main" id="{6AC9FB8D-39DC-FD4B-B8D7-DE7AD8F7DFBA}"/>
              </a:ext>
            </a:extLst>
          </p:cNvPr>
          <p:cNvSpPr>
            <a:spLocks noGrp="1"/>
          </p:cNvSpPr>
          <p:nvPr>
            <p:ph type="body" sz="quarter" idx="17"/>
          </p:nvPr>
        </p:nvSpPr>
        <p:spPr>
          <a:xfrm>
            <a:off x="222968" y="3039866"/>
            <a:ext cx="2886739" cy="2031877"/>
          </a:xfrm>
        </p:spPr>
        <p:txBody>
          <a:bodyPr>
            <a:noAutofit/>
          </a:bodyPr>
          <a:lstStyle/>
          <a:p>
            <a:pPr>
              <a:lnSpc>
                <a:spcPct val="150000"/>
              </a:lnSpc>
            </a:pPr>
            <a:r>
              <a:rPr lang="el" sz="1200" dirty="0">
                <a:solidFill>
                  <a:schemeClr val="tx1"/>
                </a:solidFill>
              </a:rPr>
              <a:t>Η οικονομική κρίση είχε σημαντικό αντίκτυπο στην υγεία και την ευημερία. Οι περιορισμένοι πόροι έχουν οδηγήσει σε υψηλά ποσοστά ανεργίας, οι άνθρωποι αντιμετωπίζουν τη φτώχεια..</a:t>
            </a:r>
          </a:p>
          <a:p>
            <a:r>
              <a:rPr lang="el" sz="1200" u="sng" dirty="0">
                <a:solidFill>
                  <a:srgbClr val="0070C0"/>
                </a:solidFill>
                <a:effectLst/>
                <a:latin typeface="Calibri" panose="020F0502020204030204" pitchFamily="34" charset="0"/>
                <a:ea typeface="Calibri" panose="020F0502020204030204" pitchFamily="34" charset="0"/>
              </a:rPr>
              <a:t>[ </a:t>
            </a:r>
            <a:r>
              <a:rPr lang="el" sz="12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https://borgenproject.org/mental-health-care-in-greece/</a:t>
            </a:r>
            <a:endParaRPr lang="en-US" sz="1200" dirty="0">
              <a:solidFill>
                <a:srgbClr val="0070C0"/>
              </a:solidFill>
            </a:endParaRPr>
          </a:p>
        </p:txBody>
      </p:sp>
      <p:sp>
        <p:nvSpPr>
          <p:cNvPr id="7" name="Text Placeholder 6">
            <a:extLst>
              <a:ext uri="{FF2B5EF4-FFF2-40B4-BE49-F238E27FC236}">
                <a16:creationId xmlns:a16="http://schemas.microsoft.com/office/drawing/2014/main" id="{EB7AEB45-7135-9E48-B58E-52918AA1D0D2}"/>
              </a:ext>
            </a:extLst>
          </p:cNvPr>
          <p:cNvSpPr>
            <a:spLocks noGrp="1"/>
          </p:cNvSpPr>
          <p:nvPr>
            <p:ph type="body" sz="quarter" idx="18"/>
          </p:nvPr>
        </p:nvSpPr>
        <p:spPr>
          <a:xfrm>
            <a:off x="420347" y="5338209"/>
            <a:ext cx="2886739" cy="1218997"/>
          </a:xfrm>
        </p:spPr>
        <p:txBody>
          <a:bodyPr>
            <a:normAutofit fontScale="55000" lnSpcReduction="20000"/>
          </a:bodyPr>
          <a:lstStyle/>
          <a:p>
            <a:pPr algn="l">
              <a:lnSpc>
                <a:spcPct val="170000"/>
              </a:lnSpc>
            </a:pPr>
            <a:r>
              <a:rPr lang="el" dirty="0"/>
              <a:t>Οι μη κυβερνητικές οργανώσεις πρωτοστατούν στο σχεδιασμό και την υλοποίηση έργων που βασίζονται στην ανάπτυξη.</a:t>
            </a:r>
          </a:p>
          <a:p>
            <a:endParaRPr lang="en-US" dirty="0"/>
          </a:p>
        </p:txBody>
      </p:sp>
      <p:sp>
        <p:nvSpPr>
          <p:cNvPr id="8" name="Text Placeholder 7">
            <a:extLst>
              <a:ext uri="{FF2B5EF4-FFF2-40B4-BE49-F238E27FC236}">
                <a16:creationId xmlns:a16="http://schemas.microsoft.com/office/drawing/2014/main" id="{182C6AD5-C179-CC43-9D8A-23300BDA74C2}"/>
              </a:ext>
            </a:extLst>
          </p:cNvPr>
          <p:cNvSpPr>
            <a:spLocks noGrp="1"/>
          </p:cNvSpPr>
          <p:nvPr>
            <p:ph type="body" sz="quarter" idx="19"/>
          </p:nvPr>
        </p:nvSpPr>
        <p:spPr>
          <a:xfrm>
            <a:off x="8960436" y="215153"/>
            <a:ext cx="2886739" cy="1599792"/>
          </a:xfrm>
        </p:spPr>
        <p:txBody>
          <a:bodyPr>
            <a:noAutofit/>
          </a:bodyPr>
          <a:lstStyle/>
          <a:p>
            <a:pPr>
              <a:lnSpc>
                <a:spcPct val="170000"/>
              </a:lnSpc>
            </a:pPr>
            <a:endParaRPr lang="en-GB" sz="1100" dirty="0">
              <a:effectLst/>
              <a:latin typeface="Josefin Sans" pitchFamily="2" charset="0"/>
              <a:ea typeface="Calibri" panose="020F0502020204030204" pitchFamily="34" charset="0"/>
            </a:endParaRPr>
          </a:p>
          <a:p>
            <a:pPr>
              <a:lnSpc>
                <a:spcPct val="170000"/>
              </a:lnSpc>
            </a:pPr>
            <a:endParaRPr lang="en-GB" sz="1200" dirty="0">
              <a:effectLst/>
              <a:latin typeface="Josefin Sans" pitchFamily="2" charset="0"/>
              <a:ea typeface="Calibri" panose="020F0502020204030204" pitchFamily="34" charset="0"/>
            </a:endParaRPr>
          </a:p>
          <a:p>
            <a:pPr>
              <a:lnSpc>
                <a:spcPct val="170000"/>
              </a:lnSpc>
            </a:pPr>
            <a:r>
              <a:rPr lang="el" sz="1200" dirty="0">
                <a:effectLst/>
                <a:latin typeface="Josefin Sans" pitchFamily="2" charset="0"/>
                <a:ea typeface="Calibri" panose="020F0502020204030204" pitchFamily="34" charset="0"/>
              </a:rPr>
              <a:t>Αναγνωρίζεται ως ένα από τα πιο ευτυχισμένα μέρη για να ζεις εδώ και 9 χρόνια. </a:t>
            </a:r>
            <a:r>
              <a:rPr lang="el" sz="1200" dirty="0">
                <a:latin typeface="Josefin Sans" pitchFamily="2" charset="0"/>
              </a:rPr>
              <a:t>Αυξημένη ευαισθητοποίηση σχετικά με την υγειονομική περίθαλψη χωρίς ψυχική υγεία μέσω του συστήματος υψηλής φορολογίας.</a:t>
            </a:r>
          </a:p>
          <a:p>
            <a:pPr>
              <a:lnSpc>
                <a:spcPct val="170000"/>
              </a:lnSpc>
            </a:pPr>
            <a:r>
              <a:rPr lang="el"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https://borgenproject.org/mental-health-in-denmark</a:t>
            </a:r>
            <a:endParaRPr lang="en-US" sz="1200" dirty="0">
              <a:solidFill>
                <a:srgbClr val="0070C0"/>
              </a:solidFill>
            </a:endParaRPr>
          </a:p>
        </p:txBody>
      </p:sp>
      <p:sp>
        <p:nvSpPr>
          <p:cNvPr id="9" name="Text Placeholder 8">
            <a:extLst>
              <a:ext uri="{FF2B5EF4-FFF2-40B4-BE49-F238E27FC236}">
                <a16:creationId xmlns:a16="http://schemas.microsoft.com/office/drawing/2014/main" id="{44FC852A-7A7F-5D4A-BF9E-4D4175889934}"/>
              </a:ext>
            </a:extLst>
          </p:cNvPr>
          <p:cNvSpPr>
            <a:spLocks noGrp="1"/>
          </p:cNvSpPr>
          <p:nvPr>
            <p:ph type="body" sz="quarter" idx="20"/>
          </p:nvPr>
        </p:nvSpPr>
        <p:spPr>
          <a:xfrm>
            <a:off x="8960436" y="2861726"/>
            <a:ext cx="2886739" cy="1648882"/>
          </a:xfrm>
        </p:spPr>
        <p:txBody>
          <a:bodyPr>
            <a:normAutofit fontScale="92500"/>
          </a:bodyPr>
          <a:lstStyle/>
          <a:p>
            <a:pPr>
              <a:lnSpc>
                <a:spcPct val="150000"/>
              </a:lnSpc>
            </a:pPr>
            <a:r>
              <a:rPr lang="el" sz="1100" dirty="0"/>
              <a:t>Το 2019, το Ηνωμένο Βασίλειο μέσω του Μακροπρόθεσμου Σχεδίου και του Προγράμματος Εξατομικευμένης Φροντίδας έχει εγκρίνει την Κοινωνική Συνταγογράφηση.</a:t>
            </a:r>
          </a:p>
          <a:p>
            <a:pPr>
              <a:lnSpc>
                <a:spcPct val="150000"/>
              </a:lnSpc>
            </a:pPr>
            <a:r>
              <a:rPr lang="el"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https://www.longtermplan.nhs.uk</a:t>
            </a:r>
            <a:r>
              <a:rPr lang="el"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rgbClr val="0070C0"/>
              </a:solidFill>
            </a:endParaRPr>
          </a:p>
        </p:txBody>
      </p:sp>
      <p:sp>
        <p:nvSpPr>
          <p:cNvPr id="10" name="Text Placeholder 9">
            <a:extLst>
              <a:ext uri="{FF2B5EF4-FFF2-40B4-BE49-F238E27FC236}">
                <a16:creationId xmlns:a16="http://schemas.microsoft.com/office/drawing/2014/main" id="{42E643D2-FCCF-484F-A632-A2721B708C47}"/>
              </a:ext>
            </a:extLst>
          </p:cNvPr>
          <p:cNvSpPr>
            <a:spLocks noGrp="1"/>
          </p:cNvSpPr>
          <p:nvPr>
            <p:ph type="body" sz="quarter" idx="21"/>
          </p:nvPr>
        </p:nvSpPr>
        <p:spPr>
          <a:xfrm>
            <a:off x="8960436" y="4827571"/>
            <a:ext cx="2886739" cy="1500505"/>
          </a:xfrm>
        </p:spPr>
        <p:txBody>
          <a:bodyPr>
            <a:normAutofit fontScale="62500" lnSpcReduction="20000"/>
          </a:bodyPr>
          <a:lstStyle/>
          <a:p>
            <a:pPr>
              <a:lnSpc>
                <a:spcPct val="150000"/>
              </a:lnSpc>
            </a:pPr>
            <a:r>
              <a:rPr lang="el" sz="1700" dirty="0">
                <a:effectLst/>
                <a:latin typeface="Josefin Sans" pitchFamily="2" charset="0"/>
                <a:ea typeface="Calibri" panose="020F0502020204030204" pitchFamily="34" charset="0"/>
                <a:cs typeface="Times New Roman" panose="02020603050405020304" pitchFamily="18" charset="0"/>
              </a:rPr>
              <a:t>Οι δομές και οι μηχανισμοί κοινωνικής συνταγογράφησης προχωρούν για να ενστερνιστούν και να ενσωματώσουν την έννοια της κοινωνικής συνταγογράφησης.</a:t>
            </a:r>
          </a:p>
          <a:p>
            <a:pPr>
              <a:lnSpc>
                <a:spcPct val="150000"/>
              </a:lnSpc>
            </a:pPr>
            <a:r>
              <a:rPr lang="el" sz="1700" dirty="0">
                <a:effectLst/>
                <a:latin typeface="Calibri" panose="020F0502020204030204" pitchFamily="34" charset="0"/>
                <a:ea typeface="Calibri" panose="020F0502020204030204" pitchFamily="34" charset="0"/>
                <a:cs typeface="Times New Roman" panose="02020603050405020304" pitchFamily="18" charset="0"/>
              </a:rPr>
              <a:t> </a:t>
            </a:r>
            <a:r>
              <a:rPr lang="el" sz="17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https://allirelandsocialprescribing.ie</a:t>
            </a:r>
            <a:endParaRPr lang="en-GB" sz="17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Text Placeholder 10">
            <a:extLst>
              <a:ext uri="{FF2B5EF4-FFF2-40B4-BE49-F238E27FC236}">
                <a16:creationId xmlns:a16="http://schemas.microsoft.com/office/drawing/2014/main" id="{FB2A2E6B-78D5-7447-9C62-2F3436FA699F}"/>
              </a:ext>
            </a:extLst>
          </p:cNvPr>
          <p:cNvSpPr>
            <a:spLocks noGrp="1"/>
          </p:cNvSpPr>
          <p:nvPr>
            <p:ph type="body" sz="quarter" idx="22"/>
          </p:nvPr>
        </p:nvSpPr>
        <p:spPr/>
        <p:txBody>
          <a:bodyPr/>
          <a:lstStyle/>
          <a:p>
            <a:r>
              <a:rPr lang="el" sz="2000" dirty="0"/>
              <a:t>Γεωγραφικές καταστάσεις υγείας</a:t>
            </a:r>
          </a:p>
          <a:p>
            <a:r>
              <a:rPr lang="el" sz="2000" dirty="0"/>
              <a:t>Σε όλη την Ευρώπη</a:t>
            </a:r>
          </a:p>
        </p:txBody>
      </p:sp>
      <p:sp>
        <p:nvSpPr>
          <p:cNvPr id="2" name="TextBox 1">
            <a:extLst>
              <a:ext uri="{FF2B5EF4-FFF2-40B4-BE49-F238E27FC236}">
                <a16:creationId xmlns:a16="http://schemas.microsoft.com/office/drawing/2014/main" id="{C384A948-EC65-8604-4AD0-7DA1A93DAF90}"/>
              </a:ext>
            </a:extLst>
          </p:cNvPr>
          <p:cNvSpPr txBox="1"/>
          <p:nvPr/>
        </p:nvSpPr>
        <p:spPr>
          <a:xfrm>
            <a:off x="3467447" y="1021739"/>
            <a:ext cx="1317655" cy="400110"/>
          </a:xfrm>
          <a:prstGeom prst="rect">
            <a:avLst/>
          </a:prstGeom>
          <a:noFill/>
        </p:spPr>
        <p:txBody>
          <a:bodyPr wrap="square" rtlCol="0">
            <a:spAutoFit/>
          </a:bodyPr>
          <a:lstStyle/>
          <a:p>
            <a:r>
              <a:rPr lang="el" sz="2000" dirty="0">
                <a:latin typeface="Amatic SC" panose="00000500000000000000" pitchFamily="2" charset="-79"/>
                <a:cs typeface="Amatic SC" panose="00000500000000000000" pitchFamily="2" charset="-79"/>
              </a:rPr>
              <a:t>Γαλλία</a:t>
            </a:r>
          </a:p>
        </p:txBody>
      </p:sp>
      <p:sp>
        <p:nvSpPr>
          <p:cNvPr id="3" name="TextBox 2">
            <a:extLst>
              <a:ext uri="{FF2B5EF4-FFF2-40B4-BE49-F238E27FC236}">
                <a16:creationId xmlns:a16="http://schemas.microsoft.com/office/drawing/2014/main" id="{D034D9FA-00B2-8904-74F9-3BA4A67AE8EA}"/>
              </a:ext>
            </a:extLst>
          </p:cNvPr>
          <p:cNvSpPr txBox="1"/>
          <p:nvPr/>
        </p:nvSpPr>
        <p:spPr>
          <a:xfrm>
            <a:off x="3383338" y="2441247"/>
            <a:ext cx="926666" cy="338554"/>
          </a:xfrm>
          <a:prstGeom prst="rect">
            <a:avLst/>
          </a:prstGeom>
          <a:noFill/>
        </p:spPr>
        <p:txBody>
          <a:bodyPr wrap="square" rtlCol="0">
            <a:spAutoFit/>
          </a:bodyPr>
          <a:lstStyle/>
          <a:p>
            <a:r>
              <a:rPr lang="el" sz="1600" dirty="0">
                <a:latin typeface="Amatic SC" panose="00000500000000000000" pitchFamily="2" charset="-79"/>
                <a:cs typeface="Amatic SC" panose="00000500000000000000" pitchFamily="2" charset="-79"/>
              </a:rPr>
              <a:t>Ελλάδα</a:t>
            </a:r>
          </a:p>
        </p:txBody>
      </p:sp>
      <p:sp>
        <p:nvSpPr>
          <p:cNvPr id="4" name="TextBox 3">
            <a:extLst>
              <a:ext uri="{FF2B5EF4-FFF2-40B4-BE49-F238E27FC236}">
                <a16:creationId xmlns:a16="http://schemas.microsoft.com/office/drawing/2014/main" id="{8978F8FB-EFBB-9CAE-1C56-5FED13E59962}"/>
              </a:ext>
            </a:extLst>
          </p:cNvPr>
          <p:cNvSpPr txBox="1"/>
          <p:nvPr/>
        </p:nvSpPr>
        <p:spPr>
          <a:xfrm>
            <a:off x="3383338" y="4185920"/>
            <a:ext cx="982739" cy="369332"/>
          </a:xfrm>
          <a:prstGeom prst="rect">
            <a:avLst/>
          </a:prstGeom>
          <a:noFill/>
        </p:spPr>
        <p:txBody>
          <a:bodyPr wrap="square" rtlCol="0">
            <a:spAutoFit/>
          </a:bodyPr>
          <a:lstStyle/>
          <a:p>
            <a:r>
              <a:rPr lang="el" dirty="0">
                <a:latin typeface="Josefin Sans" pitchFamily="2" charset="0"/>
                <a:cs typeface="Amatic SC" panose="00000500000000000000" pitchFamily="2" charset="-79"/>
              </a:rPr>
              <a:t>Ισπανία</a:t>
            </a:r>
          </a:p>
        </p:txBody>
      </p:sp>
      <p:sp>
        <p:nvSpPr>
          <p:cNvPr id="18" name="TextBox 17">
            <a:extLst>
              <a:ext uri="{FF2B5EF4-FFF2-40B4-BE49-F238E27FC236}">
                <a16:creationId xmlns:a16="http://schemas.microsoft.com/office/drawing/2014/main" id="{4351E253-C7BE-30C8-51F0-8179EB4D241A}"/>
              </a:ext>
            </a:extLst>
          </p:cNvPr>
          <p:cNvSpPr txBox="1"/>
          <p:nvPr/>
        </p:nvSpPr>
        <p:spPr>
          <a:xfrm>
            <a:off x="7693888" y="1039091"/>
            <a:ext cx="1114776" cy="400110"/>
          </a:xfrm>
          <a:prstGeom prst="rect">
            <a:avLst/>
          </a:prstGeom>
          <a:noFill/>
        </p:spPr>
        <p:txBody>
          <a:bodyPr wrap="square" rtlCol="0">
            <a:spAutoFit/>
          </a:bodyPr>
          <a:lstStyle/>
          <a:p>
            <a:r>
              <a:rPr lang="el" sz="2000" dirty="0">
                <a:latin typeface="Josefin Sans" pitchFamily="2" charset="0"/>
                <a:cs typeface="Amatic SC" panose="00000500000000000000" pitchFamily="2" charset="-79"/>
              </a:rPr>
              <a:t>Δανία</a:t>
            </a:r>
          </a:p>
        </p:txBody>
      </p:sp>
      <p:sp>
        <p:nvSpPr>
          <p:cNvPr id="19" name="TextBox 18">
            <a:extLst>
              <a:ext uri="{FF2B5EF4-FFF2-40B4-BE49-F238E27FC236}">
                <a16:creationId xmlns:a16="http://schemas.microsoft.com/office/drawing/2014/main" id="{E89696D6-6770-6D80-EDDD-D20909C1071E}"/>
              </a:ext>
            </a:extLst>
          </p:cNvPr>
          <p:cNvSpPr txBox="1"/>
          <p:nvPr/>
        </p:nvSpPr>
        <p:spPr>
          <a:xfrm>
            <a:off x="7872783" y="2537038"/>
            <a:ext cx="881677" cy="461665"/>
          </a:xfrm>
          <a:prstGeom prst="rect">
            <a:avLst/>
          </a:prstGeom>
          <a:noFill/>
        </p:spPr>
        <p:txBody>
          <a:bodyPr wrap="square" rtlCol="0">
            <a:spAutoFit/>
          </a:bodyPr>
          <a:lstStyle/>
          <a:p>
            <a:r>
              <a:rPr lang="el" sz="1200" dirty="0">
                <a:latin typeface="Josefin Sans" pitchFamily="2" charset="0"/>
                <a:cs typeface="Amatic SC" panose="00000500000000000000" pitchFamily="2" charset="-79"/>
              </a:rPr>
              <a:t>Ηνωμένο Βασίλειο</a:t>
            </a:r>
          </a:p>
        </p:txBody>
      </p:sp>
      <p:sp>
        <p:nvSpPr>
          <p:cNvPr id="20" name="TextBox 19">
            <a:extLst>
              <a:ext uri="{FF2B5EF4-FFF2-40B4-BE49-F238E27FC236}">
                <a16:creationId xmlns:a16="http://schemas.microsoft.com/office/drawing/2014/main" id="{E04195A4-D675-0851-E84F-0B2E6432F79F}"/>
              </a:ext>
            </a:extLst>
          </p:cNvPr>
          <p:cNvSpPr txBox="1"/>
          <p:nvPr/>
        </p:nvSpPr>
        <p:spPr>
          <a:xfrm>
            <a:off x="7825926" y="4405745"/>
            <a:ext cx="881676" cy="307777"/>
          </a:xfrm>
          <a:prstGeom prst="rect">
            <a:avLst/>
          </a:prstGeom>
          <a:noFill/>
        </p:spPr>
        <p:txBody>
          <a:bodyPr wrap="square" rtlCol="0">
            <a:spAutoFit/>
          </a:bodyPr>
          <a:lstStyle/>
          <a:p>
            <a:r>
              <a:rPr lang="el" sz="1400" dirty="0">
                <a:latin typeface="Amatic SC" panose="00000500000000000000" pitchFamily="2" charset="-79"/>
                <a:cs typeface="Amatic SC" panose="00000500000000000000" pitchFamily="2" charset="-79"/>
              </a:rPr>
              <a:t>Ιρλανδία</a:t>
            </a:r>
          </a:p>
        </p:txBody>
      </p:sp>
      <p:pic>
        <p:nvPicPr>
          <p:cNvPr id="15" name="Picture 14" descr="United Kingdom Emoji (U+1F1EC, U+1F1E7)">
            <a:extLst>
              <a:ext uri="{FF2B5EF4-FFF2-40B4-BE49-F238E27FC236}">
                <a16:creationId xmlns:a16="http://schemas.microsoft.com/office/drawing/2014/main" id="{52367D4D-8BDE-E539-C225-44ECC834DA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70443" y="3054832"/>
            <a:ext cx="686356" cy="800100"/>
          </a:xfrm>
          <a:prstGeom prst="rect">
            <a:avLst/>
          </a:prstGeom>
          <a:noFill/>
          <a:ln>
            <a:noFill/>
          </a:ln>
        </p:spPr>
      </p:pic>
      <p:pic>
        <p:nvPicPr>
          <p:cNvPr id="16" name="Picture 15">
            <a:extLst>
              <a:ext uri="{FF2B5EF4-FFF2-40B4-BE49-F238E27FC236}">
                <a16:creationId xmlns:a16="http://schemas.microsoft.com/office/drawing/2014/main" id="{C371CA9C-1112-29D9-1A82-281F0E6F95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91558" y="4835441"/>
            <a:ext cx="723900" cy="762000"/>
          </a:xfrm>
          <a:prstGeom prst="rect">
            <a:avLst/>
          </a:prstGeom>
          <a:noFill/>
          <a:ln>
            <a:noFill/>
          </a:ln>
        </p:spPr>
      </p:pic>
      <p:pic>
        <p:nvPicPr>
          <p:cNvPr id="17" name="Picture 16">
            <a:extLst>
              <a:ext uri="{FF2B5EF4-FFF2-40B4-BE49-F238E27FC236}">
                <a16:creationId xmlns:a16="http://schemas.microsoft.com/office/drawing/2014/main" id="{B0F13AC3-FA2E-1423-AF4B-EB51B63846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88420" y="4559216"/>
            <a:ext cx="647700" cy="657225"/>
          </a:xfrm>
          <a:prstGeom prst="rect">
            <a:avLst/>
          </a:prstGeom>
          <a:noFill/>
          <a:ln>
            <a:noFill/>
          </a:ln>
        </p:spPr>
      </p:pic>
      <p:pic>
        <p:nvPicPr>
          <p:cNvPr id="21" name="Picture 20">
            <a:extLst>
              <a:ext uri="{FF2B5EF4-FFF2-40B4-BE49-F238E27FC236}">
                <a16:creationId xmlns:a16="http://schemas.microsoft.com/office/drawing/2014/main" id="{3D541BCD-F9C4-B4D8-FD25-ACB5E69577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80353" y="1368444"/>
            <a:ext cx="746311" cy="838083"/>
          </a:xfrm>
          <a:prstGeom prst="rect">
            <a:avLst/>
          </a:prstGeom>
          <a:noFill/>
          <a:ln>
            <a:noFill/>
          </a:ln>
        </p:spPr>
      </p:pic>
      <p:pic>
        <p:nvPicPr>
          <p:cNvPr id="22" name="Picture 21">
            <a:extLst>
              <a:ext uri="{FF2B5EF4-FFF2-40B4-BE49-F238E27FC236}">
                <a16:creationId xmlns:a16="http://schemas.microsoft.com/office/drawing/2014/main" id="{40EDA2F2-9FE2-B0F8-B518-833F6E77F3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67447" y="2906225"/>
            <a:ext cx="635919" cy="647700"/>
          </a:xfrm>
          <a:prstGeom prst="rect">
            <a:avLst/>
          </a:prstGeom>
          <a:noFill/>
          <a:ln>
            <a:noFill/>
          </a:ln>
        </p:spPr>
      </p:pic>
      <p:pic>
        <p:nvPicPr>
          <p:cNvPr id="23" name="Picture 22" descr="France Emoji (U+1F1EB, U+1F1F7)">
            <a:extLst>
              <a:ext uri="{FF2B5EF4-FFF2-40B4-BE49-F238E27FC236}">
                <a16:creationId xmlns:a16="http://schemas.microsoft.com/office/drawing/2014/main" id="{F59BFABA-CCED-A3B8-B7CE-6A3000F8137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88420" y="1476141"/>
            <a:ext cx="800100" cy="771525"/>
          </a:xfrm>
          <a:prstGeom prst="rect">
            <a:avLst/>
          </a:prstGeom>
          <a:noFill/>
          <a:ln>
            <a:noFill/>
          </a:ln>
        </p:spPr>
      </p:pic>
    </p:spTree>
    <p:extLst>
      <p:ext uri="{BB962C8B-B14F-4D97-AF65-F5344CB8AC3E}">
        <p14:creationId xmlns:p14="http://schemas.microsoft.com/office/powerpoint/2010/main" val="31468359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925721"/>
            <a:ext cx="10512420" cy="5528866"/>
          </a:xfrm>
        </p:spPr>
        <p:txBody>
          <a:bodyPr>
            <a:normAutofit fontScale="70000" lnSpcReduction="20000"/>
          </a:bodyPr>
          <a:lstStyle/>
          <a:p>
            <a:pPr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l" sz="2000" dirty="0"/>
              <a:t>Οι προηγούμενες διαφάνειες απεικονίζουν ξεκάθαρα την πολύπλευρη ανάπτυξη της κοινωνικής συνταγογράφησης στις περιοχές και τις χώρες εταίρους, λαμβάνοντας υπόψη το πλαίσιο υγείας σε κάθε μία και τώρα θα εξετάσουμε την ανάπτυξη της κοινωνικής συνταγογράφησης:</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l" sz="2000" b="1" dirty="0"/>
              <a:t>ΗΒ- </a:t>
            </a:r>
            <a:r>
              <a:rPr lang="el" sz="2000" dirty="0"/>
              <a:t>Πλήρως ενσωματωμένη στις Πολιτικές και τις Διαδικασίες Υγείας.</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l" sz="2000" b="1" dirty="0"/>
              <a:t>Ιρλανδία- Σε </a:t>
            </a:r>
            <a:r>
              <a:rPr lang="el" sz="2000" dirty="0"/>
              <a:t>εξέλιξη πρόοδος και ανάπτυξη κοινωνικής συνταγογράφησης σε ολόκληρη την περιοχή.</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l" sz="2000" b="1" dirty="0"/>
              <a:t>Γαλλία- </a:t>
            </a:r>
            <a:r>
              <a:rPr lang="el" sz="2000" dirty="0"/>
              <a:t>Η ανάπτυξη κοινωνικών υπηρεσιών για διαταραχές ψυχικής υγείας αντικατοπτρίζεται στις κοινωνικές συνταγές που είναι διαθέσιμες καθώς κοινωνικοί και πολιτιστικοί οργανισμοί βρίσκονται στην πρώτη γραμμή των εξελίξεων.</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l" sz="2000" b="1" dirty="0"/>
              <a:t>Ελλάδα- </a:t>
            </a:r>
            <a:r>
              <a:rPr lang="el" sz="2000" dirty="0">
                <a:effectLst/>
                <a:latin typeface="Josefin Sans" pitchFamily="2" charset="0"/>
                <a:ea typeface="Calibri" panose="020F0502020204030204" pitchFamily="34" charset="0"/>
              </a:rPr>
              <a:t>Μη Κυβερνητικές Οργανώσεις [ΜΚΟ] πρωτοστατούν στην κοινωνική συνταγογράφηση </a:t>
            </a:r>
            <a:r>
              <a:rPr lang="el" sz="2000" dirty="0">
                <a:solidFill>
                  <a:srgbClr val="1E1E1E"/>
                </a:solidFill>
                <a:effectLst/>
                <a:latin typeface="Josefin Sans" pitchFamily="2" charset="0"/>
                <a:ea typeface="Calibri" panose="020F0502020204030204" pitchFamily="34" charset="0"/>
              </a:rPr>
              <a:t>παίζοντας κρίσιμο ρόλο στην ανάπτυξη της κοινωνίας, στη βελτίωση των κοινοτήτων και στην προώθηση της συμμετοχής των πολιτών.</a:t>
            </a:r>
          </a:p>
          <a:p>
            <a:pPr eaLnBrk="1" fontAlgn="auto" hangingPunct="1">
              <a:lnSpc>
                <a:spcPct val="150000"/>
              </a:lnSpc>
              <a:spcBef>
                <a:spcPts val="0"/>
              </a:spcBef>
              <a:spcAft>
                <a:spcPts val="0"/>
              </a:spcAft>
              <a:defRPr/>
            </a:pPr>
            <a:endParaRPr lang="en-GB" sz="2000" dirty="0">
              <a:solidFill>
                <a:srgbClr val="1E1E1E"/>
              </a:solidFill>
              <a:latin typeface="Josefin Sans" pitchFamily="2" charset="0"/>
            </a:endParaRPr>
          </a:p>
          <a:p>
            <a:pPr eaLnBrk="1" fontAlgn="auto" hangingPunct="1">
              <a:lnSpc>
                <a:spcPct val="150000"/>
              </a:lnSpc>
              <a:spcBef>
                <a:spcPts val="0"/>
              </a:spcBef>
              <a:spcAft>
                <a:spcPts val="0"/>
              </a:spcAft>
              <a:defRPr/>
            </a:pPr>
            <a:r>
              <a:rPr lang="el" sz="2000" b="1" dirty="0">
                <a:latin typeface="Josefin Sans" pitchFamily="2" charset="0"/>
              </a:rPr>
              <a:t>Ισπανία- </a:t>
            </a:r>
            <a:r>
              <a:rPr lang="el" sz="2000" b="1" dirty="0">
                <a:solidFill>
                  <a:srgbClr val="1E1E1E"/>
                </a:solidFill>
                <a:latin typeface="Josefin Sans" pitchFamily="2" charset="0"/>
              </a:rPr>
              <a:t>Οι </a:t>
            </a:r>
            <a:r>
              <a:rPr lang="el" sz="2000" dirty="0">
                <a:effectLst/>
                <a:latin typeface="Josefin Sans" pitchFamily="2" charset="0"/>
                <a:ea typeface="Calibri" panose="020F0502020204030204" pitchFamily="34" charset="0"/>
              </a:rPr>
              <a:t>κοινωνικές συνταγές έχουν πλέον ενσωματωθεί στα ηλεκτρονικά σημειώματα της πρωτοβάθμιας περίθαλψης.</a:t>
            </a:r>
          </a:p>
          <a:p>
            <a:pPr eaLnBrk="1" fontAlgn="auto" hangingPunct="1">
              <a:lnSpc>
                <a:spcPct val="150000"/>
              </a:lnSpc>
              <a:spcBef>
                <a:spcPts val="0"/>
              </a:spcBef>
              <a:spcAft>
                <a:spcPts val="0"/>
              </a:spcAft>
              <a:defRPr/>
            </a:pPr>
            <a:endParaRPr lang="en-GB" sz="2000" dirty="0">
              <a:latin typeface="Josefin Sans" pitchFamily="2" charset="0"/>
            </a:endParaRPr>
          </a:p>
          <a:p>
            <a:pPr eaLnBrk="1" fontAlgn="auto" hangingPunct="1">
              <a:lnSpc>
                <a:spcPct val="150000"/>
              </a:lnSpc>
              <a:spcBef>
                <a:spcPts val="0"/>
              </a:spcBef>
              <a:spcAft>
                <a:spcPts val="0"/>
              </a:spcAft>
              <a:defRPr/>
            </a:pPr>
            <a:r>
              <a:rPr lang="el" sz="2000" b="1" dirty="0">
                <a:solidFill>
                  <a:srgbClr val="1C1B1C"/>
                </a:solidFill>
                <a:latin typeface="Josefin Sans" pitchFamily="2" charset="0"/>
                <a:ea typeface="Calibri" panose="020F0502020204030204" pitchFamily="34" charset="0"/>
              </a:rPr>
              <a:t>Δανία- </a:t>
            </a:r>
            <a:r>
              <a:rPr lang="el" sz="2000" dirty="0">
                <a:solidFill>
                  <a:srgbClr val="1C1B1C"/>
                </a:solidFill>
                <a:latin typeface="Josefin Sans" pitchFamily="2" charset="0"/>
                <a:ea typeface="Calibri" panose="020F0502020204030204" pitchFamily="34" charset="0"/>
              </a:rPr>
              <a:t>- </a:t>
            </a:r>
            <a:r>
              <a:rPr lang="el" sz="2000" dirty="0">
                <a:solidFill>
                  <a:srgbClr val="1C1B1C"/>
                </a:solidFill>
                <a:effectLst/>
                <a:latin typeface="Josefin Sans" pitchFamily="2" charset="0"/>
                <a:ea typeface="Calibri" panose="020F0502020204030204" pitchFamily="34" charset="0"/>
              </a:rPr>
              <a:t>Η κοινωνική συνταγογράφηση είναι ανθρωποκεντρική με δραστηριότητες μαζικής υποστήριξης με επίκεντρο την ψυχική υγεία </a:t>
            </a:r>
            <a:r>
              <a:rPr lang="el" sz="1900" dirty="0">
                <a:solidFill>
                  <a:srgbClr val="1C1B1C"/>
                </a:solidFill>
                <a:effectLst/>
                <a:latin typeface="Josefin Sans" pitchFamily="2" charset="0"/>
                <a:ea typeface="Calibri" panose="020F0502020204030204" pitchFamily="34" charset="0"/>
              </a:rPr>
              <a:t>.</a:t>
            </a:r>
            <a:endParaRPr lang="en-IE" sz="1900" dirty="0">
              <a:latin typeface="Josefin Sans" pitchFamily="2"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03413"/>
            <a:ext cx="10512420" cy="779928"/>
          </a:xfrm>
        </p:spPr>
        <p:txBody>
          <a:bodyPr/>
          <a:lstStyle/>
          <a:p>
            <a:pPr algn="ctr"/>
            <a:r>
              <a:rPr lang="el" sz="3200" dirty="0">
                <a:effectLst>
                  <a:outerShdw blurRad="38100" dist="38100" dir="2700000" algn="tl">
                    <a:srgbClr val="000000">
                      <a:alpha val="43137"/>
                    </a:srgbClr>
                  </a:outerShdw>
                </a:effectLst>
                <a:latin typeface="Josefin Sans" pitchFamily="2" charset="0"/>
              </a:rPr>
              <a:t>Κοινωνική συνταγογράφηση εντός πλαισίου υγειονομικής περίθαλψης</a:t>
            </a:r>
          </a:p>
        </p:txBody>
      </p:sp>
      <p:pic>
        <p:nvPicPr>
          <p:cNvPr id="5" name="Picture 4" descr="United Kingdom Emoji (U+1F1EC, U+1F1E7)">
            <a:extLst>
              <a:ext uri="{FF2B5EF4-FFF2-40B4-BE49-F238E27FC236}">
                <a16:creationId xmlns:a16="http://schemas.microsoft.com/office/drawing/2014/main" id="{C9CC3A2D-24D4-5521-AC56-B87F51F035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5905" y="2254400"/>
            <a:ext cx="522122" cy="611145"/>
          </a:xfrm>
          <a:prstGeom prst="rect">
            <a:avLst/>
          </a:prstGeom>
          <a:noFill/>
          <a:ln>
            <a:noFill/>
          </a:ln>
        </p:spPr>
      </p:pic>
      <p:pic>
        <p:nvPicPr>
          <p:cNvPr id="6" name="Picture 5">
            <a:extLst>
              <a:ext uri="{FF2B5EF4-FFF2-40B4-BE49-F238E27FC236}">
                <a16:creationId xmlns:a16="http://schemas.microsoft.com/office/drawing/2014/main" id="{28516EC8-1AB2-D0B9-EA1D-9DB169F9D4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0103" y="2853881"/>
            <a:ext cx="465085" cy="555183"/>
          </a:xfrm>
          <a:prstGeom prst="rect">
            <a:avLst/>
          </a:prstGeom>
          <a:noFill/>
          <a:ln>
            <a:noFill/>
          </a:ln>
        </p:spPr>
      </p:pic>
      <p:pic>
        <p:nvPicPr>
          <p:cNvPr id="7" name="Picture 6" descr="France Emoji (U+1F1EB, U+1F1F7)">
            <a:extLst>
              <a:ext uri="{FF2B5EF4-FFF2-40B4-BE49-F238E27FC236}">
                <a16:creationId xmlns:a16="http://schemas.microsoft.com/office/drawing/2014/main" id="{FB9E6019-D37E-89F2-9D69-09FF79769B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39673" y="3778931"/>
            <a:ext cx="522122" cy="513275"/>
          </a:xfrm>
          <a:prstGeom prst="rect">
            <a:avLst/>
          </a:prstGeom>
          <a:noFill/>
          <a:ln>
            <a:noFill/>
          </a:ln>
        </p:spPr>
      </p:pic>
      <p:pic>
        <p:nvPicPr>
          <p:cNvPr id="8" name="Picture 7">
            <a:extLst>
              <a:ext uri="{FF2B5EF4-FFF2-40B4-BE49-F238E27FC236}">
                <a16:creationId xmlns:a16="http://schemas.microsoft.com/office/drawing/2014/main" id="{E0654708-1777-279B-2BDB-2B953BA1E7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66596" y="4596416"/>
            <a:ext cx="496498" cy="513275"/>
          </a:xfrm>
          <a:prstGeom prst="rect">
            <a:avLst/>
          </a:prstGeom>
          <a:noFill/>
          <a:ln>
            <a:noFill/>
          </a:ln>
        </p:spPr>
      </p:pic>
      <p:pic>
        <p:nvPicPr>
          <p:cNvPr id="9" name="Picture 8">
            <a:extLst>
              <a:ext uri="{FF2B5EF4-FFF2-40B4-BE49-F238E27FC236}">
                <a16:creationId xmlns:a16="http://schemas.microsoft.com/office/drawing/2014/main" id="{71086031-1D5E-5EED-620B-98A2A43823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4688" y="5932279"/>
            <a:ext cx="422990" cy="532443"/>
          </a:xfrm>
          <a:prstGeom prst="rect">
            <a:avLst/>
          </a:prstGeom>
          <a:noFill/>
          <a:ln>
            <a:noFill/>
          </a:ln>
        </p:spPr>
      </p:pic>
      <p:pic>
        <p:nvPicPr>
          <p:cNvPr id="10" name="Picture 9">
            <a:extLst>
              <a:ext uri="{FF2B5EF4-FFF2-40B4-BE49-F238E27FC236}">
                <a16:creationId xmlns:a16="http://schemas.microsoft.com/office/drawing/2014/main" id="{C00FADB5-0F82-B39F-EF76-7BA08B7B871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93197">
            <a:off x="10291175" y="5049304"/>
            <a:ext cx="486149" cy="657225"/>
          </a:xfrm>
          <a:prstGeom prst="rect">
            <a:avLst/>
          </a:prstGeom>
          <a:noFill/>
          <a:ln>
            <a:noFill/>
          </a:ln>
        </p:spPr>
      </p:pic>
    </p:spTree>
    <p:extLst>
      <p:ext uri="{BB962C8B-B14F-4D97-AF65-F5344CB8AC3E}">
        <p14:creationId xmlns:p14="http://schemas.microsoft.com/office/powerpoint/2010/main" val="47162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793724" y="3302001"/>
            <a:ext cx="10827145" cy="3221628"/>
          </a:xfrm>
        </p:spPr>
        <p:txBody>
          <a:bodyPr numCol="3" anchor="ctr">
            <a:normAutofit fontScale="25000" lnSpcReduction="20000"/>
          </a:bodyPr>
          <a:lstStyle/>
          <a:p>
            <a:pPr>
              <a:lnSpc>
                <a:spcPct val="170000"/>
              </a:lnSpc>
              <a:spcAft>
                <a:spcPts val="800"/>
              </a:spcAft>
            </a:pPr>
            <a:r>
              <a:rPr lang="el" sz="4400" b="1" dirty="0">
                <a:latin typeface="Josefin Sans" pitchFamily="2" charset="0"/>
                <a:ea typeface="Calibri" panose="020F0502020204030204" pitchFamily="34" charset="0"/>
                <a:cs typeface="Times New Roman" panose="02020603050405020304" pitchFamily="18" charset="0"/>
              </a:rPr>
              <a:t>Κοινωνικό </a:t>
            </a:r>
            <a:r>
              <a:rPr lang="el" sz="4400" b="1" dirty="0">
                <a:effectLst/>
                <a:latin typeface="Josefin Sans" pitchFamily="2" charset="0"/>
                <a:ea typeface="Calibri" panose="020F0502020204030204" pitchFamily="34" charset="0"/>
                <a:cs typeface="Times New Roman" panose="02020603050405020304" pitchFamily="18" charset="0"/>
              </a:rPr>
              <a:t>μοντέλο υγείας</a:t>
            </a:r>
          </a:p>
          <a:p>
            <a:pPr>
              <a:lnSpc>
                <a:spcPct val="170000"/>
              </a:lnSpc>
              <a:spcAft>
                <a:spcPts val="800"/>
              </a:spcAft>
            </a:pPr>
            <a:r>
              <a:rPr lang="el" sz="4400" dirty="0">
                <a:effectLst/>
                <a:latin typeface="Josefin Sans" pitchFamily="2" charset="0"/>
                <a:ea typeface="Calibri" panose="020F0502020204030204" pitchFamily="34" charset="0"/>
                <a:cs typeface="Times New Roman" panose="02020603050405020304" pitchFamily="18" charset="0"/>
              </a:rPr>
              <a:t>Τα Ολοκληρωμένα Συστήματα Φροντίδας </a:t>
            </a:r>
            <a:r>
              <a:rPr lang="el" sz="4400" dirty="0">
                <a:latin typeface="Josefin Sans" pitchFamily="2" charset="0"/>
                <a:ea typeface="Calibri" panose="020F0502020204030204" pitchFamily="34" charset="0"/>
                <a:cs typeface="Times New Roman" panose="02020603050405020304" pitchFamily="18" charset="0"/>
              </a:rPr>
              <a:t>μπορούν </a:t>
            </a:r>
            <a:r>
              <a:rPr lang="el" sz="4400" dirty="0">
                <a:effectLst/>
                <a:latin typeface="Josefin Sans" pitchFamily="2" charset="0"/>
                <a:ea typeface="Calibri" panose="020F0502020204030204" pitchFamily="34" charset="0"/>
                <a:cs typeface="Times New Roman" panose="02020603050405020304" pitchFamily="18" charset="0"/>
              </a:rPr>
              <a:t>να καλύψουν καλύτερα τις ανάγκες υγείας διαφορετικών πληθυσμών σε όλο τον κόσμο. Αυτό σημαίνει την αυξημένη επικράτηση του «κοινωνικού μοντέλου υγείας» που δίνει έμφαση στην πρόληψη παρά στη θεραπεία, επαναφέροντάς μας προσεκτικά στην έννοια της κοινωνικής συνταγογράφησης.</a:t>
            </a:r>
          </a:p>
          <a:p>
            <a:pPr>
              <a:lnSpc>
                <a:spcPct val="170000"/>
              </a:lnSpc>
              <a:spcAft>
                <a:spcPts val="800"/>
              </a:spcAft>
            </a:pPr>
            <a:r>
              <a:rPr lang="el" sz="4400" dirty="0">
                <a:latin typeface="Josefin Sans" pitchFamily="2" charset="0"/>
                <a:ea typeface="Calibri" panose="020F0502020204030204" pitchFamily="34" charset="0"/>
                <a:cs typeface="Times New Roman" panose="02020603050405020304" pitchFamily="18" charset="0"/>
              </a:rPr>
              <a:t>Κ</a:t>
            </a:r>
            <a:r>
              <a:rPr lang="el" sz="4400" dirty="0">
                <a:effectLst/>
                <a:latin typeface="Josefin Sans" pitchFamily="2" charset="0"/>
                <a:ea typeface="Calibri" panose="020F0502020204030204" pitchFamily="34" charset="0"/>
                <a:cs typeface="Times New Roman" panose="02020603050405020304" pitchFamily="18" charset="0"/>
              </a:rPr>
              <a:t>ινητοποιούν και συντονίζουν </a:t>
            </a:r>
            <a:r>
              <a:rPr lang="el" sz="4400" dirty="0">
                <a:latin typeface="Josefin Sans" pitchFamily="2" charset="0"/>
                <a:ea typeface="Calibri" panose="020F0502020204030204" pitchFamily="34" charset="0"/>
                <a:cs typeface="Times New Roman" panose="02020603050405020304" pitchFamily="18" charset="0"/>
              </a:rPr>
              <a:t>υπηρεσίες υπό την ηγεσία της κοινότητας </a:t>
            </a:r>
            <a:r>
              <a:rPr lang="el" sz="4400" dirty="0">
                <a:effectLst/>
                <a:latin typeface="Josefin Sans" pitchFamily="2" charset="0"/>
                <a:ea typeface="Calibri" panose="020F0502020204030204" pitchFamily="34" charset="0"/>
                <a:cs typeface="Times New Roman" panose="02020603050405020304" pitchFamily="18" charset="0"/>
              </a:rPr>
              <a:t>στις </a:t>
            </a:r>
            <a:r>
              <a:rPr lang="el" sz="4400" dirty="0">
                <a:latin typeface="Josefin Sans" pitchFamily="2" charset="0"/>
                <a:ea typeface="Calibri" panose="020F0502020204030204" pitchFamily="34" charset="0"/>
                <a:cs typeface="Times New Roman" panose="02020603050405020304" pitchFamily="18" charset="0"/>
              </a:rPr>
              <a:t>οποίες ανταποκρίνονται </a:t>
            </a:r>
            <a:r>
              <a:rPr lang="el" sz="4400" dirty="0">
                <a:effectLst/>
                <a:latin typeface="Josefin Sans" pitchFamily="2" charset="0"/>
                <a:ea typeface="Calibri" panose="020F0502020204030204" pitchFamily="34" charset="0"/>
                <a:cs typeface="Times New Roman" panose="02020603050405020304" pitchFamily="18" charset="0"/>
              </a:rPr>
              <a:t>και βελτιώνουν τα αποτελέσματα για την υγεία. Οι τύποι υποστήριξης περιλαμβάνουν, αθλήματα, συλλόγους, </a:t>
            </a:r>
            <a:r>
              <a:rPr lang="el" sz="4400" dirty="0">
                <a:latin typeface="Josefin Sans" pitchFamily="2" charset="0"/>
                <a:ea typeface="Calibri" panose="020F0502020204030204" pitchFamily="34" charset="0"/>
                <a:cs typeface="Times New Roman" panose="02020603050405020304" pitchFamily="18" charset="0"/>
              </a:rPr>
              <a:t>τέχνες, μαθήματα </a:t>
            </a:r>
            <a:r>
              <a:rPr lang="el" sz="4400" dirty="0">
                <a:effectLst/>
                <a:latin typeface="Josefin Sans" pitchFamily="2" charset="0"/>
                <a:ea typeface="Calibri" panose="020F0502020204030204" pitchFamily="34" charset="0"/>
                <a:cs typeface="Times New Roman" panose="02020603050405020304" pitchFamily="18" charset="0"/>
              </a:rPr>
              <a:t>, κοινωνικές εκδηλώσεις, χόμπι,</a:t>
            </a:r>
            <a:r>
              <a:rPr lang="el" sz="4400" dirty="0">
                <a:latin typeface="Josefin Sans" pitchFamily="2" charset="0"/>
                <a:ea typeface="Calibri" panose="020F0502020204030204" pitchFamily="34" charset="0"/>
                <a:cs typeface="Times New Roman" panose="02020603050405020304" pitchFamily="18" charset="0"/>
              </a:rPr>
              <a:t> </a:t>
            </a:r>
            <a:r>
              <a:rPr lang="el" sz="4400" dirty="0">
                <a:effectLst/>
                <a:latin typeface="Josefin Sans" pitchFamily="2" charset="0"/>
                <a:ea typeface="Calibri" panose="020F0502020204030204" pitchFamily="34" charset="0"/>
                <a:cs typeface="Times New Roman" panose="02020603050405020304" pitchFamily="18" charset="0"/>
              </a:rPr>
              <a:t>συμβουλευτική. Βοήθεια σε πρακτικές καθημερινές εργασίες: στέγαση/ραντεβού/ παροχές/ οικονομικά/οικογενειακή διαμεσολάβηση και ούτω καθεξής.</a:t>
            </a:r>
          </a:p>
          <a:p>
            <a:pPr>
              <a:lnSpc>
                <a:spcPct val="170000"/>
              </a:lnSpc>
              <a:spcAft>
                <a:spcPts val="800"/>
              </a:spcAft>
            </a:pPr>
            <a:endParaRPr lang="en-GB" sz="44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l" sz="4400" dirty="0">
                <a:latin typeface="Josefin Sans" pitchFamily="2" charset="0"/>
                <a:ea typeface="Calibri" panose="020F0502020204030204" pitchFamily="34" charset="0"/>
                <a:cs typeface="Times New Roman" panose="02020603050405020304" pitchFamily="18" charset="0"/>
              </a:rPr>
              <a:t>Η φύση των κοινωνικών μοντέλων συνταγογράφησης διαφέρει από χώρα σε χώρα, σε ορισμένες είναι ήδη ενσωματωμένη στην πρακτική και τις πολιτικές υγείας, αλλά σε άλλες χώρες η κοινωνική συνταγογράφηση παραμένει απλώς μια έννοια.</a:t>
            </a:r>
            <a:endParaRPr lang="en-GB" sz="4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l" sz="4400" dirty="0">
                <a:effectLst/>
                <a:latin typeface="Josefin Sans" pitchFamily="2" charset="0"/>
                <a:ea typeface="Calibri" panose="020F0502020204030204" pitchFamily="34" charset="0"/>
                <a:cs typeface="Times New Roman" panose="02020603050405020304" pitchFamily="18" charset="0"/>
              </a:rPr>
              <a:t>.</a:t>
            </a:r>
          </a:p>
          <a:p>
            <a:pPr>
              <a:lnSpc>
                <a:spcPct val="170000"/>
              </a:lnSpc>
              <a:spcAft>
                <a:spcPts val="800"/>
              </a:spcAft>
            </a:pPr>
            <a:r>
              <a:rPr lang="el" sz="4400" dirty="0">
                <a:effectLst/>
                <a:latin typeface="Josefin Sans" pitchFamily="2" charset="0"/>
                <a:ea typeface="Calibri" panose="020F0502020204030204" pitchFamily="34" charset="0"/>
                <a:cs typeface="Times New Roman" panose="02020603050405020304" pitchFamily="18" charset="0"/>
              </a:rPr>
              <a:t>.</a:t>
            </a:r>
          </a:p>
          <a:p>
            <a:pPr>
              <a:lnSpc>
                <a:spcPct val="170000"/>
              </a:lnSpc>
              <a:spcAft>
                <a:spcPts val="800"/>
              </a:spcAft>
            </a:pPr>
            <a:endParaRPr lang="en-GB" sz="4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4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l" sz="4400" dirty="0">
                <a:latin typeface="Josefin Sans" pitchFamily="2" charset="0"/>
                <a:ea typeface="Calibri" panose="020F0502020204030204" pitchFamily="34" charset="0"/>
                <a:cs typeface="Times New Roman" panose="02020603050405020304" pitchFamily="18" charset="0"/>
              </a:rPr>
              <a:t>Όσον αφορά την υγεία, η γνώση είναι κάτι περισσότερο από δύναμη. Είναι οι ήσυχες και αξιόπιστες πληροφορίες που προέρχονται από έναν έμπιστο επαγγελματία. Μπορεί να είναι η διαφορά μεταξύ άσκοπης ανησυχίας και θετικής δράσης για έναν ευάλωτο ενήλικα</a:t>
            </a:r>
            <a:endParaRPr lang="en-GB" sz="4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l" sz="4400" dirty="0">
                <a:effectLst/>
                <a:latin typeface="Josefin Sans" pitchFamily="2" charset="0"/>
                <a:ea typeface="Calibri" panose="020F0502020204030204" pitchFamily="34" charset="0"/>
                <a:cs typeface="Times New Roman" panose="02020603050405020304" pitchFamily="18" charset="0"/>
              </a:rPr>
              <a:t>Οι ανάγκες ευημερίας των ατόμων και των κοινοτήτων αλλάζουν συνεχώς και η </a:t>
            </a:r>
            <a:r>
              <a:rPr lang="el" sz="4400" dirty="0">
                <a:latin typeface="Josefin Sans" pitchFamily="2" charset="0"/>
                <a:ea typeface="Calibri" panose="020F0502020204030204" pitchFamily="34" charset="0"/>
                <a:cs typeface="Times New Roman" panose="02020603050405020304" pitchFamily="18" charset="0"/>
              </a:rPr>
              <a:t>ανάγκη για συνεχή μάθηση ενηλίκων ως μέρος του ρόλου </a:t>
            </a:r>
            <a:r>
              <a:rPr lang="el" sz="4400" dirty="0">
                <a:effectLst/>
                <a:latin typeface="Josefin Sans" pitchFamily="2" charset="0"/>
                <a:ea typeface="Calibri" panose="020F0502020204030204" pitchFamily="34" charset="0"/>
                <a:cs typeface="Times New Roman" panose="02020603050405020304" pitchFamily="18" charset="0"/>
              </a:rPr>
              <a:t>του επαγγελματία υγείας και φροντίδας δεν ήταν ποτέ πιο εμφανής όσο κατά τη διάρκεια της παγκόσμιας επιδημίας COVID19.</a:t>
            </a:r>
          </a:p>
          <a:p>
            <a:pPr>
              <a:lnSpc>
                <a:spcPct val="170000"/>
              </a:lnSpc>
              <a:spcAft>
                <a:spcPts val="800"/>
              </a:spcAft>
            </a:pPr>
            <a:r>
              <a:rPr lang="el" sz="4400" dirty="0">
                <a:effectLst/>
                <a:latin typeface="Josefin Sans" pitchFamily="2" charset="0"/>
                <a:ea typeface="Calibri" panose="020F0502020204030204" pitchFamily="34" charset="0"/>
                <a:cs typeface="Times New Roman" panose="02020603050405020304" pitchFamily="18" charset="0"/>
              </a:rPr>
              <a:t>Οι επαγγελματίες υγείας και περίθαλψης θα αναγνωρίσουν εύκολα τον βασικό τους ρόλο στη </a:t>
            </a:r>
            <a:r>
              <a:rPr lang="el" sz="4400" dirty="0">
                <a:latin typeface="Josefin Sans" pitchFamily="2" charset="0"/>
                <a:ea typeface="Calibri" panose="020F0502020204030204" pitchFamily="34" charset="0"/>
                <a:cs typeface="Times New Roman" panose="02020603050405020304" pitchFamily="18" charset="0"/>
              </a:rPr>
              <a:t>διαδικασία </a:t>
            </a:r>
            <a:r>
              <a:rPr lang="el" sz="4400" dirty="0">
                <a:effectLst/>
                <a:latin typeface="Josefin Sans" pitchFamily="2" charset="0"/>
                <a:ea typeface="Calibri" panose="020F0502020204030204" pitchFamily="34" charset="0"/>
                <a:cs typeface="Times New Roman" panose="02020603050405020304" pitchFamily="18" charset="0"/>
              </a:rPr>
              <a:t>ανάρρωσης, καθώς οι μη ιατρικές προσεγγίσεις, όπως η κοινωνική συνταγογράφηση, είναι κεντρικές σε </a:t>
            </a:r>
            <a:r>
              <a:rPr lang="el" sz="4400" dirty="0">
                <a:latin typeface="Josefin Sans" pitchFamily="2" charset="0"/>
                <a:ea typeface="Calibri" panose="020F0502020204030204" pitchFamily="34" charset="0"/>
                <a:cs typeface="Times New Roman" panose="02020603050405020304" pitchFamily="18" charset="0"/>
              </a:rPr>
              <a:t>αυτή την </a:t>
            </a:r>
            <a:r>
              <a:rPr lang="el" sz="4400" dirty="0">
                <a:effectLst/>
                <a:latin typeface="Josefin Sans" pitchFamily="2" charset="0"/>
                <a:ea typeface="Calibri" panose="020F0502020204030204" pitchFamily="34" charset="0"/>
                <a:cs typeface="Times New Roman" panose="02020603050405020304" pitchFamily="18" charset="0"/>
              </a:rPr>
              <a:t>ανταπόκριση.</a:t>
            </a:r>
          </a:p>
          <a:p>
            <a:pPr eaLnBrk="1" fontAlgn="auto" hangingPunct="1">
              <a:lnSpc>
                <a:spcPct val="170000"/>
              </a:lnSpc>
              <a:spcBef>
                <a:spcPts val="0"/>
              </a:spcBef>
              <a:spcAft>
                <a:spcPts val="0"/>
              </a:spcAft>
              <a:defRPr/>
            </a:pPr>
            <a:endParaRPr lang="en-IE" sz="4800" dirty="0"/>
          </a:p>
          <a:p>
            <a:pPr eaLnBrk="1" fontAlgn="auto" hangingPunct="1">
              <a:lnSpc>
                <a:spcPct val="170000"/>
              </a:lnSpc>
              <a:spcBef>
                <a:spcPts val="0"/>
              </a:spcBef>
              <a:spcAft>
                <a:spcPts val="0"/>
              </a:spcAft>
              <a:defRPr/>
            </a:pPr>
            <a:endParaRPr lang="en-IE" sz="4800" dirty="0"/>
          </a:p>
          <a:p>
            <a:pPr eaLnBrk="1" fontAlgn="auto" hangingPunct="1">
              <a:lnSpc>
                <a:spcPct val="170000"/>
              </a:lnSpc>
              <a:spcBef>
                <a:spcPts val="0"/>
              </a:spcBef>
              <a:spcAft>
                <a:spcPts val="0"/>
              </a:spcAft>
              <a:defRPr/>
            </a:pPr>
            <a:endParaRPr lang="en-IE" sz="4800"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0" y="334371"/>
            <a:ext cx="10512420" cy="859338"/>
          </a:xfrm>
        </p:spPr>
        <p:txBody>
          <a:bodyPr/>
          <a:lstStyle/>
          <a:p>
            <a:pPr algn="ctr"/>
            <a:r>
              <a:rPr lang="el" sz="4400" dirty="0">
                <a:latin typeface="Arial" panose="020B0604020202020204" pitchFamily="34" charset="0"/>
                <a:cs typeface="Arial" panose="020B0604020202020204" pitchFamily="34" charset="0"/>
              </a:rPr>
              <a:t>Εισαγωγή Μαθήματος</a:t>
            </a:r>
          </a:p>
        </p:txBody>
      </p:sp>
      <p:sp>
        <p:nvSpPr>
          <p:cNvPr id="6" name="Rectangle: Rounded Corners 5">
            <a:extLst>
              <a:ext uri="{FF2B5EF4-FFF2-40B4-BE49-F238E27FC236}">
                <a16:creationId xmlns:a16="http://schemas.microsoft.com/office/drawing/2014/main" id="{BDFA72EB-6748-1DC9-0789-9ADFDF747D8D}"/>
              </a:ext>
            </a:extLst>
          </p:cNvPr>
          <p:cNvSpPr/>
          <p:nvPr/>
        </p:nvSpPr>
        <p:spPr>
          <a:xfrm>
            <a:off x="4476722" y="1574709"/>
            <a:ext cx="2579428" cy="2832381"/>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l"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8529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870531"/>
            <a:ext cx="10512420" cy="5116938"/>
          </a:xfrm>
        </p:spPr>
        <p:txBody>
          <a:bodyPr>
            <a:normAutofit fontScale="25000" lnSpcReduction="20000"/>
          </a:bodyPr>
          <a:lstStyle/>
          <a:p>
            <a:pPr algn="just"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algn="just" eaLnBrk="1" fontAlgn="auto" hangingPunct="1">
              <a:spcBef>
                <a:spcPts val="0"/>
              </a:spcBef>
              <a:spcAft>
                <a:spcPts val="0"/>
              </a:spcAft>
              <a:defRPr/>
            </a:pPr>
            <a:endParaRPr lang="en-GB" dirty="0">
              <a:latin typeface="Josefin Sans" pitchFamily="2" charset="0"/>
              <a:ea typeface="Calibri" panose="020F0502020204030204" pitchFamily="34" charset="0"/>
              <a:cs typeface="Times New Roman" panose="02020603050405020304" pitchFamily="18" charset="0"/>
            </a:endParaRPr>
          </a:p>
          <a:p>
            <a:pPr algn="just" eaLnBrk="1" fontAlgn="auto" hangingPunct="1">
              <a:lnSpc>
                <a:spcPct val="150000"/>
              </a:lnSpc>
              <a:spcBef>
                <a:spcPts val="0"/>
              </a:spcBef>
              <a:spcAft>
                <a:spcPts val="0"/>
              </a:spcAft>
              <a:defRPr/>
            </a:pPr>
            <a:r>
              <a:rPr lang="el" sz="6200" dirty="0">
                <a:effectLst/>
                <a:latin typeface="Josefin Sans" pitchFamily="2" charset="0"/>
                <a:ea typeface="Calibri" panose="020F0502020204030204" pitchFamily="34" charset="0"/>
                <a:cs typeface="Times New Roman" panose="02020603050405020304" pitchFamily="18" charset="0"/>
              </a:rPr>
              <a:t>Το έργο ACTIVATE </a:t>
            </a:r>
            <a:r>
              <a:rPr lang="el" sz="6200" dirty="0">
                <a:latin typeface="Josefin Sans" pitchFamily="2" charset="0"/>
                <a:ea typeface="Calibri" panose="020F0502020204030204" pitchFamily="34" charset="0"/>
                <a:cs typeface="Times New Roman" panose="02020603050405020304" pitchFamily="18" charset="0"/>
              </a:rPr>
              <a:t>θα </a:t>
            </a:r>
            <a:r>
              <a:rPr lang="el" sz="6200" dirty="0">
                <a:effectLst/>
                <a:latin typeface="Josefin Sans" pitchFamily="2" charset="0"/>
                <a:ea typeface="Calibri" panose="020F0502020204030204" pitchFamily="34" charset="0"/>
                <a:cs typeface="Times New Roman" panose="02020603050405020304" pitchFamily="18" charset="0"/>
              </a:rPr>
              <a:t>παρουσιάσει τώρα μια σειρά από κοινωνικές </a:t>
            </a:r>
            <a:r>
              <a:rPr lang="el-GR" sz="6200" dirty="0">
                <a:latin typeface="Josefin Sans" pitchFamily="2" charset="0"/>
                <a:ea typeface="Calibri" panose="020F0502020204030204" pitchFamily="34" charset="0"/>
                <a:cs typeface="Times New Roman" panose="02020603050405020304" pitchFamily="18" charset="0"/>
              </a:rPr>
              <a:t>δράσεις. </a:t>
            </a:r>
            <a:r>
              <a:rPr lang="el" sz="6200" dirty="0">
                <a:effectLst/>
                <a:latin typeface="Josefin Sans" pitchFamily="2" charset="0"/>
                <a:ea typeface="Calibri" panose="020F0502020204030204" pitchFamily="34" charset="0"/>
                <a:cs typeface="Times New Roman" panose="02020603050405020304" pitchFamily="18" charset="0"/>
              </a:rPr>
              <a:t>Αυτά τα παραδείγματα θα καταδείξουν τα επίσημα και άτυπα μοντέλα σύμφωνα με την ανάπτυξη της έννοιας της κοινωνικής συνταγογράφησης στην περιοχή. Ως Επαγγελματίες Υγείας &amp; Φροντίδας θα εξερευνήσετε μια σειρά υποδειγμάτων από παρεμβάσεις μεγάλων ΜΚΟ με πολλούς επίσημους συνεργάτες και ροές χρηματοδότησης έως μικρούς οργανισμούς που βασίζονται στην κοινότητα, όλα υποστηρίζοντας την ψυχική υγεία με δημιουργικούς και καλλιεργητικούς τρόπους.</a:t>
            </a:r>
          </a:p>
          <a:p>
            <a:pPr algn="just" eaLnBrk="1" fontAlgn="auto" hangingPunct="1">
              <a:lnSpc>
                <a:spcPct val="150000"/>
              </a:lnSpc>
              <a:spcBef>
                <a:spcPts val="0"/>
              </a:spcBef>
              <a:spcAft>
                <a:spcPts val="0"/>
              </a:spcAft>
              <a:defRPr/>
            </a:pPr>
            <a:endParaRPr lang="en-GB" sz="6200" dirty="0">
              <a:latin typeface="Josefin Sans" pitchFamily="2" charset="0"/>
              <a:ea typeface="Calibri" panose="020F0502020204030204" pitchFamily="34" charset="0"/>
              <a:cs typeface="Times New Roman" panose="02020603050405020304" pitchFamily="18" charset="0"/>
            </a:endParaRPr>
          </a:p>
          <a:p>
            <a:pPr algn="just" eaLnBrk="1" fontAlgn="auto" hangingPunct="1">
              <a:lnSpc>
                <a:spcPct val="150000"/>
              </a:lnSpc>
              <a:spcBef>
                <a:spcPts val="0"/>
              </a:spcBef>
              <a:spcAft>
                <a:spcPts val="0"/>
              </a:spcAft>
              <a:defRPr/>
            </a:pPr>
            <a:r>
              <a:rPr lang="el" sz="6200" dirty="0">
                <a:effectLst/>
                <a:latin typeface="Josefin Sans" pitchFamily="2" charset="0"/>
                <a:ea typeface="Calibri" panose="020F0502020204030204" pitchFamily="34" charset="0"/>
                <a:cs typeface="Times New Roman" panose="02020603050405020304" pitchFamily="18" charset="0"/>
              </a:rPr>
              <a:t>Θα υπάρχει σύνδεση εργαζομένων και κοινωνικών συνταγογράφων σε ορισμένα περιβάλλοντα σύμφωνα με τα τρία βασικά στοιχεία της κοινωνικής συνταγογράφησης. </a:t>
            </a:r>
            <a:r>
              <a:rPr lang="el" sz="6200" dirty="0">
                <a:latin typeface="Josefin Sans" pitchFamily="2" charset="0"/>
                <a:ea typeface="Calibri" panose="020F0502020204030204" pitchFamily="34" charset="0"/>
                <a:cs typeface="Times New Roman" panose="02020603050405020304" pitchFamily="18" charset="0"/>
              </a:rPr>
              <a:t>Εδώ </a:t>
            </a:r>
            <a:r>
              <a:rPr lang="el" sz="6200" dirty="0">
                <a:effectLst/>
                <a:latin typeface="Josefin Sans" pitchFamily="2" charset="0"/>
                <a:ea typeface="Calibri" panose="020F0502020204030204" pitchFamily="34" charset="0"/>
                <a:cs typeface="Times New Roman" panose="02020603050405020304" pitchFamily="18" charset="0"/>
              </a:rPr>
              <a:t>θα υπάρχουν επίσης άλλα παραδείγματα μοντέλων σταδιακής φροντίδας για όσους έχουν ολοκληρώσει μια επίσημη κλινική παρέμβαση, κατεβαίνοντας σε μια λιγότερο επίσημη, αλλά όχι λιγότερο επιδραστική υποστήριξη CVS. Θα δείτε διεπιστημονικές ομάδες σε δράση, </a:t>
            </a:r>
            <a:r>
              <a:rPr lang="el" sz="6200" dirty="0">
                <a:latin typeface="Josefin Sans" pitchFamily="2" charset="0"/>
                <a:ea typeface="Calibri" panose="020F0502020204030204" pitchFamily="34" charset="0"/>
                <a:cs typeface="Times New Roman" panose="02020603050405020304" pitchFamily="18" charset="0"/>
              </a:rPr>
              <a:t>με </a:t>
            </a:r>
            <a:r>
              <a:rPr lang="el" sz="6200" dirty="0">
                <a:effectLst/>
                <a:latin typeface="Josefin Sans" pitchFamily="2" charset="0"/>
                <a:ea typeface="Calibri" panose="020F0502020204030204" pitchFamily="34" charset="0"/>
                <a:cs typeface="Times New Roman" panose="02020603050405020304" pitchFamily="18" charset="0"/>
              </a:rPr>
              <a:t>επίκεντρο τη συμπαραγωγή με προσωποκεντρικά σχέδια δράσης.</a:t>
            </a:r>
          </a:p>
          <a:p>
            <a:pPr algn="just" eaLnBrk="1" fontAlgn="auto" hangingPunct="1">
              <a:lnSpc>
                <a:spcPct val="150000"/>
              </a:lnSpc>
              <a:spcBef>
                <a:spcPts val="0"/>
              </a:spcBef>
              <a:spcAft>
                <a:spcPts val="0"/>
              </a:spcAft>
              <a:defRPr/>
            </a:pPr>
            <a:endParaRPr lang="en-GB" sz="6200" dirty="0">
              <a:latin typeface="Josefin Sans" pitchFamily="2" charset="0"/>
              <a:ea typeface="Calibri" panose="020F0502020204030204" pitchFamily="34" charset="0"/>
              <a:cs typeface="Times New Roman" panose="02020603050405020304" pitchFamily="18" charset="0"/>
            </a:endParaRPr>
          </a:p>
          <a:p>
            <a:pPr algn="just" eaLnBrk="1" fontAlgn="auto" hangingPunct="1">
              <a:lnSpc>
                <a:spcPct val="150000"/>
              </a:lnSpc>
              <a:spcBef>
                <a:spcPts val="0"/>
              </a:spcBef>
              <a:spcAft>
                <a:spcPts val="0"/>
              </a:spcAft>
              <a:defRPr/>
            </a:pPr>
            <a:r>
              <a:rPr lang="el" sz="6200" dirty="0">
                <a:effectLst/>
                <a:latin typeface="Josefin Sans" pitchFamily="2" charset="0"/>
                <a:ea typeface="Calibri" panose="020F0502020204030204" pitchFamily="34" charset="0"/>
                <a:cs typeface="Times New Roman" panose="02020603050405020304" pitchFamily="18" charset="0"/>
              </a:rPr>
              <a:t>Ελπίζουμε ότι ως Επαγγελματίες Υγείας και Φροντίδας θα διακρίνετε ότι όταν συζητούνται οι αλλαγές στον τρόπο ζωής και οι συμπεριφορές υγείας, η κοινωνική συνταγογράφηση έχει τη δυνατότητα να γεφυρώσει το χάσμα μεταξύ της γνώσης (συνειδητοποίηση των κινδύνων για την υγεία και συμβουλή — από τους επαγγελματίες υγείας— τροποποίηση του τρόπου ζωής) και συμπεριφοράς (προσαρμογή και διατήρηση ενός νέου τρόπου ζωής).</a:t>
            </a:r>
            <a:endParaRPr lang="en-GB" sz="6200" dirty="0">
              <a:latin typeface="Josefin Sans" pitchFamily="2"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91887"/>
            <a:ext cx="10512420" cy="667656"/>
          </a:xfrm>
        </p:spPr>
        <p:txBody>
          <a:bodyPr/>
          <a:lstStyle/>
          <a:p>
            <a:r>
              <a:rPr lang="el" sz="3600" dirty="0">
                <a:effectLst>
                  <a:outerShdw blurRad="38100" dist="38100" dir="2700000" algn="tl">
                    <a:srgbClr val="000000">
                      <a:alpha val="43137"/>
                    </a:srgbClr>
                  </a:outerShdw>
                </a:effectLst>
                <a:latin typeface="Josefin Sans" pitchFamily="2" charset="0"/>
              </a:rPr>
              <a:t>Υποδείγματα κοινωνικής συνταγογράφησης</a:t>
            </a:r>
          </a:p>
        </p:txBody>
      </p:sp>
    </p:spTree>
    <p:extLst>
      <p:ext uri="{BB962C8B-B14F-4D97-AF65-F5344CB8AC3E}">
        <p14:creationId xmlns:p14="http://schemas.microsoft.com/office/powerpoint/2010/main" val="41108968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1"/>
          <p:cNvPicPr>
            <a:picLocks noGrp="1"/>
          </p:cNvPicPr>
          <p:nvPr>
            <p:ph type="pic" sz="quarter" idx="34"/>
          </p:nvPr>
        </p:nvPicPr>
        <p:blipFill>
          <a:blip r:embed="rId2"/>
          <a:srcRect l="7516" r="7516"/>
          <a:stretch>
            <a:fillRect/>
          </a:stretch>
        </p:blipFill>
        <p:spPr bwMode="auto">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3954303" y="443753"/>
            <a:ext cx="2454305" cy="883831"/>
          </a:xfrm>
        </p:spPr>
        <p:txBody>
          <a:bodyPr/>
          <a:lstStyle/>
          <a:p>
            <a:pPr algn="ctr"/>
            <a:endParaRPr lang="en-IE" sz="1800" dirty="0"/>
          </a:p>
          <a:p>
            <a:pPr algn="ctr"/>
            <a:r>
              <a:rPr lang="el" sz="1800" dirty="0"/>
              <a:t>Πες μου τι ακούς</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711023" y="1436747"/>
            <a:ext cx="10751692" cy="4762340"/>
          </a:xfrm>
        </p:spPr>
        <p:txBody>
          <a:bodyPr/>
          <a:lstStyle/>
          <a:p>
            <a:r>
              <a:rPr lang="el" sz="1200" b="1" dirty="0">
                <a:solidFill>
                  <a:srgbClr val="FFC652"/>
                </a:solidFill>
                <a:latin typeface="Josefin Sans" pitchFamily="2" charset="0"/>
              </a:rPr>
              <a:t>ΣΧΕΤΙΚΑ ΜΕ</a:t>
            </a:r>
            <a:endParaRPr lang="en-IE" sz="1200" dirty="0">
              <a:solidFill>
                <a:srgbClr val="FFC652"/>
              </a:solidFill>
              <a:latin typeface="Josefin Sans" pitchFamily="2" charset="0"/>
            </a:endParaRPr>
          </a:p>
          <a:p>
            <a:pPr>
              <a:lnSpc>
                <a:spcPct val="150000"/>
              </a:lnSpc>
            </a:pPr>
            <a:r>
              <a:rPr lang="el" sz="1100" dirty="0">
                <a:latin typeface="Josefin Sans" pitchFamily="2" charset="0"/>
              </a:rPr>
              <a:t>Το «Dis moi c'que t'écoutes» ή, στα αγγλικά: «πες μου τι ακούς» εδρεύει στη νοτιοδυτική Γαλλία. Είναι ένα έργο που συνδέει τους ηλικιωμένους που ζουν σε οίκους ευγηρίας με εφήβους, για τη δημιουργία συνεντεύξεων και έργων podcast. Τόσο οι μεγαλύτεροι ενήλικες όσο και οι έφηβοι μπόρεσαν να μάθουν νέες δεξιότητες και να εκφραστούν δημιουργικά, ενώ επωφελήθηκαν από τη διαπολιτισμική ανταλλαγή γνώσεων της συνεργασίας.</a:t>
            </a:r>
            <a:endParaRPr lang="en-IE" sz="1100" dirty="0">
              <a:latin typeface="Josefin Sans" pitchFamily="2" charset="0"/>
            </a:endParaRPr>
          </a:p>
          <a:p>
            <a:pPr>
              <a:lnSpc>
                <a:spcPct val="150000"/>
              </a:lnSpc>
            </a:pPr>
            <a:endParaRPr lang="en-IE" sz="1100" dirty="0">
              <a:latin typeface="Josefin Sans" pitchFamily="2" charset="0"/>
            </a:endParaRPr>
          </a:p>
          <a:p>
            <a:pPr>
              <a:lnSpc>
                <a:spcPct val="150000"/>
              </a:lnSpc>
            </a:pPr>
            <a:r>
              <a:rPr lang="el" sz="1100" dirty="0">
                <a:latin typeface="Josefin Sans" pitchFamily="2" charset="0"/>
              </a:rPr>
              <a:t>Για περισσότερες πληροφορίες </a:t>
            </a:r>
            <a:r>
              <a:rPr lang="el" sz="1100"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https://culture-sante-aquitaine.com/dis-moi-cque-tecoutes/</a:t>
            </a:r>
            <a:r>
              <a:rPr lang="el" sz="1100" dirty="0">
                <a:solidFill>
                  <a:schemeClr val="tx1"/>
                </a:solidFill>
                <a:latin typeface="Josefin Sans" pitchFamily="2" charset="0"/>
              </a:rPr>
              <a:t>  </a:t>
            </a:r>
            <a:r>
              <a:rPr lang="el" sz="1100"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http://www.ricochetsonore.fr/actus/365/dis-moi-cque-tecoutes-ehpad-le-petit-trianon</a:t>
            </a:r>
            <a:endParaRPr lang="en-IE" sz="1100" dirty="0">
              <a:solidFill>
                <a:schemeClr val="tx1"/>
              </a:solidFill>
              <a:latin typeface="Josefin Sans" pitchFamily="2" charset="0"/>
            </a:endParaRPr>
          </a:p>
          <a:p>
            <a:pPr>
              <a:lnSpc>
                <a:spcPct val="150000"/>
              </a:lnSpc>
            </a:pPr>
            <a:r>
              <a:rPr lang="el" sz="1100" b="1" dirty="0">
                <a:solidFill>
                  <a:srgbClr val="FFC652"/>
                </a:solidFill>
                <a:latin typeface="Josefin Sans" pitchFamily="2" charset="0"/>
              </a:rPr>
              <a:t>ΥΠΟΣΤΗΡΙΞΗ ΤΗΣ ΚΟΙΝΩΝΙΚΗΣ ΕΝΤΑΞΗΣ ΚΑΙ ΣΥΝΔΕΣΗΣ</a:t>
            </a:r>
            <a:endParaRPr lang="en-IE" sz="1100" dirty="0">
              <a:solidFill>
                <a:srgbClr val="FFC652"/>
              </a:solidFill>
              <a:latin typeface="Josefin Sans" pitchFamily="2" charset="0"/>
            </a:endParaRPr>
          </a:p>
          <a:p>
            <a:pPr>
              <a:lnSpc>
                <a:spcPct val="150000"/>
              </a:lnSpc>
            </a:pPr>
            <a:r>
              <a:rPr lang="el" sz="1100" dirty="0">
                <a:latin typeface="Josefin Sans" pitchFamily="2" charset="0"/>
              </a:rPr>
              <a:t>Αυτό το έργο δημιουργεί διαγενεακές συνδέσεις μεταξύ εφήβων και ενηλίκων.</a:t>
            </a:r>
            <a:endParaRPr lang="en-IE" sz="1100" dirty="0">
              <a:latin typeface="Josefin Sans" pitchFamily="2" charset="0"/>
            </a:endParaRPr>
          </a:p>
          <a:p>
            <a:pPr>
              <a:lnSpc>
                <a:spcPct val="150000"/>
              </a:lnSpc>
            </a:pPr>
            <a:r>
              <a:rPr lang="el" sz="1100" b="1" dirty="0">
                <a:latin typeface="Josefin Sans" pitchFamily="2" charset="0"/>
              </a:rPr>
              <a:t> </a:t>
            </a:r>
          </a:p>
          <a:p>
            <a:pPr>
              <a:lnSpc>
                <a:spcPct val="150000"/>
              </a:lnSpc>
            </a:pPr>
            <a:r>
              <a:rPr lang="el" sz="1100" b="1" dirty="0">
                <a:solidFill>
                  <a:srgbClr val="FFC652"/>
                </a:solidFill>
                <a:latin typeface="Josefin Sans" pitchFamily="2" charset="0"/>
              </a:rPr>
              <a:t>ΥΠΟΣΤΗΡΙΞΗ ΥΓΕΙΑΣ, ΕΥΕΞΙΑΣ &amp; ΔΙΑΤΡΟΦΗΣ</a:t>
            </a:r>
            <a:endParaRPr lang="en-IE" sz="1100" dirty="0">
              <a:solidFill>
                <a:srgbClr val="FFC652"/>
              </a:solidFill>
              <a:latin typeface="Josefin Sans" pitchFamily="2" charset="0"/>
            </a:endParaRPr>
          </a:p>
          <a:p>
            <a:pPr>
              <a:lnSpc>
                <a:spcPct val="150000"/>
              </a:lnSpc>
            </a:pPr>
            <a:r>
              <a:rPr lang="el" sz="1100" dirty="0">
                <a:latin typeface="Josefin Sans" pitchFamily="2" charset="0"/>
              </a:rPr>
              <a:t>Για πολλούς ηλικιωμένους, είναι πρόκληση να αισθάνονται ενεργοί και χρήσιμοι για την κοινωνία. Αυτό το έργο και οι ανταλλαγές μεταξύ των γενεών του επιτρέπει στους ηλικιωμένους να αισθάνονται χρήσιμοι και</a:t>
            </a:r>
          </a:p>
          <a:p>
            <a:pPr>
              <a:lnSpc>
                <a:spcPct val="150000"/>
              </a:lnSpc>
            </a:pPr>
            <a:r>
              <a:rPr lang="el" sz="1100" dirty="0">
                <a:latin typeface="Josefin Sans" pitchFamily="2" charset="0"/>
              </a:rPr>
              <a:t>παραμείνετε δραστήριοι, κάτι που έχει αποδειχθεί ότι είναι καλό για την ευημερία τους.</a:t>
            </a:r>
            <a:endParaRPr lang="en-IE" sz="1100" dirty="0">
              <a:latin typeface="Josefin Sans" pitchFamily="2" charset="0"/>
            </a:endParaRPr>
          </a:p>
          <a:p>
            <a:pPr>
              <a:lnSpc>
                <a:spcPct val="150000"/>
              </a:lnSpc>
            </a:pPr>
            <a:endParaRPr lang="en-GB" sz="1100" dirty="0">
              <a:latin typeface="Josefin Sans" pitchFamily="2" charset="0"/>
            </a:endParaRPr>
          </a:p>
          <a:p>
            <a:pPr>
              <a:lnSpc>
                <a:spcPct val="150000"/>
              </a:lnSpc>
            </a:pPr>
            <a:endParaRPr lang="en-GB" sz="1100" dirty="0">
              <a:latin typeface="Josefin Sans" pitchFamily="2" charset="0"/>
            </a:endParaRPr>
          </a:p>
          <a:p>
            <a:pPr>
              <a:lnSpc>
                <a:spcPct val="150000"/>
              </a:lnSpc>
            </a:pPr>
            <a:r>
              <a:rPr lang="el" sz="1100" b="1" dirty="0">
                <a:solidFill>
                  <a:srgbClr val="FFC652"/>
                </a:solidFill>
                <a:latin typeface="Josefin Sans" pitchFamily="2" charset="0"/>
              </a:rPr>
              <a:t>ΥΠΟΣΤΗΡΙΞΗ </a:t>
            </a:r>
            <a:r>
              <a:rPr lang="el" sz="1200" b="1" dirty="0">
                <a:solidFill>
                  <a:srgbClr val="FFC652"/>
                </a:solidFill>
                <a:latin typeface="Josefin Sans" pitchFamily="2" charset="0"/>
              </a:rPr>
              <a:t>ΤΗΣ ΜΑΘΗΣΗΣ ΤΩΝ ΕΝΗΛΙΚΩΝ</a:t>
            </a:r>
            <a:endParaRPr lang="en-IE" sz="1200" dirty="0">
              <a:solidFill>
                <a:srgbClr val="FFC652"/>
              </a:solidFill>
              <a:latin typeface="Josefin Sans" pitchFamily="2" charset="0"/>
            </a:endParaRPr>
          </a:p>
          <a:p>
            <a:pPr>
              <a:lnSpc>
                <a:spcPct val="150000"/>
              </a:lnSpc>
            </a:pPr>
            <a:r>
              <a:rPr lang="el" sz="1200" dirty="0">
                <a:latin typeface="Josefin Sans" pitchFamily="2" charset="0"/>
              </a:rPr>
              <a:t>Αυτό το έργο υποστηρίζει την εκπαίδευση ενηλίκων επειδή οι άνθρωποι εκπαιδεύτηκαν στον ραδιοφωνικό εξοπλισμό: μικροσκοπικά, ακουστικά, μηχανές.</a:t>
            </a:r>
            <a:endParaRPr lang="en-IE" sz="1200" dirty="0">
              <a:latin typeface="Josefin Sans" pitchFamily="2" charset="0"/>
            </a:endParaRPr>
          </a:p>
          <a:p>
            <a:pPr>
              <a:lnSpc>
                <a:spcPct val="150000"/>
              </a:lnSpc>
            </a:pPr>
            <a:endParaRPr lang="en-GB" sz="1200" b="1" dirty="0">
              <a:latin typeface="Josefin Sans" pitchFamily="2" charset="0"/>
            </a:endParaRPr>
          </a:p>
          <a:p>
            <a:pPr>
              <a:lnSpc>
                <a:spcPct val="150000"/>
              </a:lnSpc>
            </a:pPr>
            <a:r>
              <a:rPr lang="el" sz="1200" b="1" dirty="0">
                <a:solidFill>
                  <a:srgbClr val="FFC652"/>
                </a:solidFill>
                <a:latin typeface="Josefin Sans" pitchFamily="2" charset="0"/>
              </a:rPr>
              <a:t>ΠΩΣ ΧΡΗΜΑΤΟΔΟΤΕΙΤΑΙ Ο ΟΡΓΑΝΙΣΜΟΣ;</a:t>
            </a:r>
            <a:endParaRPr lang="en-IE" sz="1200" dirty="0">
              <a:solidFill>
                <a:srgbClr val="FFC652"/>
              </a:solidFill>
              <a:latin typeface="Josefin Sans" pitchFamily="2" charset="0"/>
            </a:endParaRPr>
          </a:p>
          <a:p>
            <a:pPr>
              <a:lnSpc>
                <a:spcPct val="150000"/>
              </a:lnSpc>
            </a:pPr>
            <a:r>
              <a:rPr lang="el" sz="1200" dirty="0">
                <a:latin typeface="Josefin Sans" pitchFamily="2" charset="0"/>
              </a:rPr>
              <a:t>Μέσω του Association du Lien Intercultural Familial et Social.</a:t>
            </a:r>
            <a:endParaRPr lang="en-IE" sz="1200" dirty="0">
              <a:latin typeface="Josefin Sans" pitchFamily="2" charset="0"/>
            </a:endParaRPr>
          </a:p>
          <a:p>
            <a:pPr>
              <a:lnSpc>
                <a:spcPct val="150000"/>
              </a:lnSpc>
            </a:pPr>
            <a:endParaRPr lang="en-IE" sz="1200" dirty="0">
              <a:latin typeface="Josefin Sans" pitchFamily="2" charset="0"/>
            </a:endParaRPr>
          </a:p>
          <a:p>
            <a:pPr>
              <a:lnSpc>
                <a:spcPct val="150000"/>
              </a:lnSpc>
            </a:pPr>
            <a:r>
              <a:rPr lang="el" sz="1200" b="1" dirty="0">
                <a:solidFill>
                  <a:srgbClr val="FFC652"/>
                </a:solidFill>
                <a:latin typeface="Josefin Sans" pitchFamily="2" charset="0"/>
              </a:rPr>
              <a:t>ΠΩΣ ΛΕΙΤΟΥΡΓΕΙ Η ΔΙΑΔΙΚΑΣΙΑ ΠΑΡΑΠΟΜΠΗΣ;</a:t>
            </a:r>
            <a:endParaRPr lang="en-IE" sz="1200" dirty="0">
              <a:solidFill>
                <a:srgbClr val="FFC652"/>
              </a:solidFill>
              <a:latin typeface="Josefin Sans" pitchFamily="2" charset="0"/>
            </a:endParaRPr>
          </a:p>
          <a:p>
            <a:pPr>
              <a:lnSpc>
                <a:spcPct val="150000"/>
              </a:lnSpc>
            </a:pPr>
            <a:r>
              <a:rPr lang="el" sz="1200" dirty="0">
                <a:latin typeface="Josefin Sans" pitchFamily="2" charset="0"/>
              </a:rPr>
              <a:t>Δεν απαιτείται παραπομπή. Αυτό το έργο είναι μια συνεργασία μεταξύ ατόμων, που διευκολύνεται από σχολεία και οίκους ευγηρίας.</a:t>
            </a:r>
          </a:p>
          <a:p>
            <a:pPr>
              <a:lnSpc>
                <a:spcPct val="150000"/>
              </a:lnSpc>
            </a:pPr>
            <a:endParaRPr lang="en-IE" sz="1200" dirty="0">
              <a:latin typeface="Josefin Sans" pitchFamily="2" charset="0"/>
            </a:endParaRPr>
          </a:p>
          <a:p>
            <a:pPr>
              <a:lnSpc>
                <a:spcPct val="150000"/>
              </a:lnSpc>
            </a:pPr>
            <a:r>
              <a:rPr lang="el" sz="1200" b="1" dirty="0">
                <a:solidFill>
                  <a:srgbClr val="FFC652"/>
                </a:solidFill>
                <a:latin typeface="Josefin Sans" pitchFamily="2" charset="0"/>
              </a:rPr>
              <a:t>ΕΥΚΑΙΡΙΕΣ ΓΙΑ ΑΝΑΠΑΡΑΓΩΓΗ</a:t>
            </a:r>
            <a:endParaRPr lang="en-IE" sz="1200" dirty="0">
              <a:solidFill>
                <a:srgbClr val="FFC652"/>
              </a:solidFill>
              <a:latin typeface="Josefin Sans" pitchFamily="2" charset="0"/>
            </a:endParaRPr>
          </a:p>
          <a:p>
            <a:pPr>
              <a:lnSpc>
                <a:spcPct val="150000"/>
              </a:lnSpc>
            </a:pPr>
            <a:r>
              <a:rPr lang="el" sz="1200" dirty="0">
                <a:latin typeface="Josefin Sans" pitchFamily="2" charset="0"/>
              </a:rPr>
              <a:t>Αυτό το έργο επαναλήφθηκε πολλές φορές με τον ίδιο εταίρο. Θα μπορούσε εύκολα να αναπαραχθεί σε οποιοδήποτε μέρος υπάρχει η ευκαιρία για συνεργασία μεταξύ ενός σχολείου, ενός γηροκομείου και μιας εγκατάστασης με εξοπλισμό καταγραφής.</a:t>
            </a:r>
            <a:endParaRPr lang="en-IE" sz="1200" dirty="0">
              <a:latin typeface="Josefin Sans" pitchFamily="2" charset="0"/>
            </a:endParaRPr>
          </a:p>
          <a:p>
            <a:pPr>
              <a:lnSpc>
                <a:spcPct val="150000"/>
              </a:lnSpc>
            </a:pPr>
            <a:r>
              <a:rPr lang="el"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81</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810804" y="1130451"/>
            <a:ext cx="675506" cy="534136"/>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ΚΑΝΤΕ ΚΛΙΚ</a:t>
              </a:r>
            </a:p>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ΓΙΑ ΝΑ ΔΕΙΤΕ</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2" name="Ribbon: Curved and Tilted Up 1">
            <a:extLst>
              <a:ext uri="{FF2B5EF4-FFF2-40B4-BE49-F238E27FC236}">
                <a16:creationId xmlns:a16="http://schemas.microsoft.com/office/drawing/2014/main" id="{D3DB8BD6-F4E4-5D54-6DAE-A5A954A204C2}"/>
              </a:ext>
            </a:extLst>
          </p:cNvPr>
          <p:cNvSpPr/>
          <p:nvPr/>
        </p:nvSpPr>
        <p:spPr>
          <a:xfrm>
            <a:off x="313754" y="321745"/>
            <a:ext cx="3599491" cy="996067"/>
          </a:xfrm>
          <a:prstGeom prst="ellipseRibbon2">
            <a:avLst>
              <a:gd name="adj1" fmla="val 30450"/>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AD6EA8E-D65D-9E17-819B-E28C3A1F1D88}"/>
              </a:ext>
            </a:extLst>
          </p:cNvPr>
          <p:cNvSpPr txBox="1"/>
          <p:nvPr/>
        </p:nvSpPr>
        <p:spPr>
          <a:xfrm>
            <a:off x="1140722" y="443753"/>
            <a:ext cx="1936377" cy="523220"/>
          </a:xfrm>
          <a:prstGeom prst="rect">
            <a:avLst/>
          </a:prstGeom>
          <a:noFill/>
        </p:spPr>
        <p:txBody>
          <a:bodyPr wrap="square" rtlCol="0">
            <a:spAutoFit/>
          </a:bodyPr>
          <a:lstStyle/>
          <a:p>
            <a:pPr algn="ctr"/>
            <a:r>
              <a:rPr lang="el" sz="1400" b="1" dirty="0">
                <a:solidFill>
                  <a:schemeClr val="bg1"/>
                </a:solidFill>
                <a:latin typeface="Josefin Sans" pitchFamily="2" charset="0"/>
                <a:cs typeface="Amatic SC" panose="00000500000000000000" pitchFamily="2" charset="-79"/>
              </a:rPr>
              <a:t>Υπόδειγμα συμπαραγωγής</a:t>
            </a:r>
          </a:p>
        </p:txBody>
      </p:sp>
    </p:spTree>
    <p:extLst>
      <p:ext uri="{BB962C8B-B14F-4D97-AF65-F5344CB8AC3E}">
        <p14:creationId xmlns:p14="http://schemas.microsoft.com/office/powerpoint/2010/main" val="2371366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3998895" y="607310"/>
            <a:ext cx="2542282" cy="683608"/>
          </a:xfrm>
        </p:spPr>
        <p:txBody>
          <a:bodyPr/>
          <a:lstStyle/>
          <a:p>
            <a:pPr algn="ctr"/>
            <a:r>
              <a:rPr lang="el" dirty="0">
                <a:solidFill>
                  <a:schemeClr val="accent3">
                    <a:lumMod val="50000"/>
                  </a:schemeClr>
                </a:solidFill>
              </a:rPr>
              <a:t>GIV </a:t>
            </a:r>
            <a:r>
              <a:rPr lang="el" dirty="0">
                <a:solidFill>
                  <a:srgbClr val="00B0F0"/>
                </a:solidFill>
              </a:rPr>
              <a:t>MED </a:t>
            </a:r>
            <a:r>
              <a:rPr lang="el" dirty="0"/>
              <a:t>- </a:t>
            </a:r>
            <a:r>
              <a:rPr lang="el" dirty="0">
                <a:solidFill>
                  <a:schemeClr val="accent4">
                    <a:lumMod val="50000"/>
                  </a:schemeClr>
                </a:solidFill>
              </a:rPr>
              <a:t>Υπηρεσία Δωρεάς Φαρμάκων</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603447" y="1425808"/>
            <a:ext cx="10751692" cy="6104545"/>
          </a:xfrm>
        </p:spPr>
        <p:txBody>
          <a:bodyPr/>
          <a:lstStyle/>
          <a:p>
            <a:r>
              <a:rPr lang="el" sz="1200" b="1" dirty="0">
                <a:solidFill>
                  <a:srgbClr val="FFC652"/>
                </a:solidFill>
                <a:latin typeface="Josefin Sans" pitchFamily="2" charset="0"/>
              </a:rPr>
              <a:t>ΣΧΕΤΙΚΑ ΜΕ</a:t>
            </a:r>
            <a:endParaRPr lang="en-IE" sz="1200" dirty="0">
              <a:solidFill>
                <a:srgbClr val="FFC652"/>
              </a:solidFill>
              <a:latin typeface="Josefin Sans" pitchFamily="2" charset="0"/>
            </a:endParaRPr>
          </a:p>
          <a:p>
            <a:pPr>
              <a:lnSpc>
                <a:spcPct val="150000"/>
              </a:lnSpc>
            </a:pPr>
            <a:r>
              <a:rPr lang="el" sz="1100" dirty="0">
                <a:latin typeface="Josefin Sans" pitchFamily="2" charset="0"/>
              </a:rPr>
              <a:t>Η GIVMED εδρεύει στην Αθήνα, Ελλάδα. Είναι ένας μη κερδοσκοπικός οργανισμός που στοχεύει στη διευκόλυνση της πρόσβασης σε φάρμακα για όλους. Οι άνθρωποι μπορούν εύκολα και γρήγορα να δωρίσουν τα φάρμακα που δεν χρειάζονται πλέον σε κοινωνικά φαρμακεία, γηροκομεία και άλλους κοινωφελείς φορείς. Παρέχονται σε άτομα που τα χρειάζονται αλλά δεν μπορούν να έχουν πρόσβαση σε αυτά διαφορετικά. – ομάδες όπως οι φτωχοί, οι ηλικιωμένοι, οι πρόσφυγες και άλλοι με περιορισμένη ή καθόλου πρόσβαση σε φάρμακα.</a:t>
            </a:r>
          </a:p>
          <a:p>
            <a:pPr>
              <a:lnSpc>
                <a:spcPct val="150000"/>
              </a:lnSpc>
            </a:pPr>
            <a:endParaRPr lang="en-IE" sz="1100" dirty="0">
              <a:latin typeface="Josefin Sans" pitchFamily="2" charset="0"/>
            </a:endParaRPr>
          </a:p>
          <a:p>
            <a:pPr>
              <a:lnSpc>
                <a:spcPct val="150000"/>
              </a:lnSpc>
            </a:pPr>
            <a:r>
              <a:rPr lang="el" sz="1100" dirty="0">
                <a:latin typeface="Josefin Sans" pitchFamily="2" charset="0"/>
              </a:rPr>
              <a:t>Για περισσότερες πληροφορίες μεταβείτε στη </a:t>
            </a:r>
            <a:r>
              <a:rPr lang="el" sz="1100" dirty="0">
                <a:solidFill>
                  <a:schemeClr val="tx1"/>
                </a:solidFill>
                <a:latin typeface="Josefin Sans" pitchFamily="2" charset="0"/>
                <a:hlinkClick r:id="rId2">
                  <a:extLst>
                    <a:ext uri="{A12FA001-AC4F-418D-AE19-62706E023703}">
                      <ahyp:hlinkClr xmlns:ahyp="http://schemas.microsoft.com/office/drawing/2018/hyperlinkcolor" val="tx"/>
                    </a:ext>
                  </a:extLst>
                </a:hlinkClick>
              </a:rPr>
              <a:t>διεύθυνση https://givmed.org/en/</a:t>
            </a:r>
            <a:r>
              <a:rPr lang="el" sz="1100" dirty="0">
                <a:solidFill>
                  <a:schemeClr val="tx1"/>
                </a:solidFill>
                <a:latin typeface="Josefin Sans" pitchFamily="2" charset="0"/>
              </a:rPr>
              <a:t> </a:t>
            </a:r>
          </a:p>
          <a:p>
            <a:pPr>
              <a:lnSpc>
                <a:spcPct val="150000"/>
              </a:lnSpc>
            </a:pPr>
            <a:r>
              <a:rPr lang="el" sz="1100" dirty="0">
                <a:latin typeface="Josefin Sans" pitchFamily="2" charset="0"/>
              </a:rPr>
              <a:t> </a:t>
            </a:r>
            <a:endParaRPr lang="en-IE" sz="1100" dirty="0">
              <a:latin typeface="Josefin Sans" pitchFamily="2" charset="0"/>
            </a:endParaRPr>
          </a:p>
          <a:p>
            <a:pPr algn="l">
              <a:lnSpc>
                <a:spcPct val="150000"/>
              </a:lnSpc>
            </a:pPr>
            <a:r>
              <a:rPr lang="el" sz="1100" b="1" dirty="0">
                <a:solidFill>
                  <a:srgbClr val="FFC652"/>
                </a:solidFill>
                <a:latin typeface="Josefin Sans" pitchFamily="2" charset="0"/>
              </a:rPr>
              <a:t>ΥΠΟΣΤΗΡΙΞΗ ΤΗΣ ΜΑΘΗΣΗΣ ΕΝΗΛΙΚΩΝ</a:t>
            </a:r>
            <a:endParaRPr lang="en-IE" sz="1100" dirty="0">
              <a:solidFill>
                <a:srgbClr val="FFC652"/>
              </a:solidFill>
              <a:latin typeface="Josefin Sans" pitchFamily="2" charset="0"/>
            </a:endParaRPr>
          </a:p>
          <a:p>
            <a:pPr>
              <a:lnSpc>
                <a:spcPct val="150000"/>
              </a:lnSpc>
            </a:pPr>
            <a:r>
              <a:rPr lang="el" sz="1100" dirty="0">
                <a:latin typeface="Josefin Sans" pitchFamily="2" charset="0"/>
              </a:rPr>
              <a:t>Στόχος του έργου είναι η πληροφόρηση για το δικαίωμα στην υγεία, η βελτίωση της ιατρικής παιδείας και η συμμόρφωση με τη θεραπεία. Το κομμάτι του GIVMED ως φορέα υλοποίησης είναι η διαχείριση και η υλοποίηση μεθόδων ενημέρωσης και ενδυνάμωσης του έργου. Το τμήμα του Ινστιτούτου Κοινωνικής και Προληπτικής Ιατρικής, ως συνεργάτης, περιλαμβάνει την ανάπτυξη του ενημερωτικού και εκπαιδευτικού υλικού και τη συμμετοχή στην εκπαίδευση επαγγελματιών υγείας.</a:t>
            </a:r>
          </a:p>
          <a:p>
            <a:pPr>
              <a:lnSpc>
                <a:spcPct val="150000"/>
              </a:lnSpc>
            </a:pPr>
            <a:r>
              <a:rPr lang="el" sz="1100" b="1" dirty="0">
                <a:latin typeface="Josefin Sans" pitchFamily="2" charset="0"/>
              </a:rPr>
              <a:t> </a:t>
            </a:r>
            <a:endParaRPr lang="en-IE"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r>
              <a:rPr lang="el" sz="1100" b="1" dirty="0">
                <a:solidFill>
                  <a:srgbClr val="FFC652"/>
                </a:solidFill>
                <a:latin typeface="Josefin Sans" pitchFamily="2" charset="0"/>
              </a:rPr>
              <a:t>ΥΠΟΣΤΗΡΙΞΗ ΥΓΕΙΑΣ, ΕΥΕΞΙΑΣ &amp; ΔΙΑΤΡΟΦΗΣ</a:t>
            </a:r>
            <a:endParaRPr lang="en-IE" sz="1100" dirty="0">
              <a:solidFill>
                <a:srgbClr val="FFC652"/>
              </a:solidFill>
              <a:latin typeface="Josefin Sans" pitchFamily="2" charset="0"/>
            </a:endParaRPr>
          </a:p>
          <a:p>
            <a:pPr>
              <a:lnSpc>
                <a:spcPct val="150000"/>
              </a:lnSpc>
            </a:pPr>
            <a:r>
              <a:rPr lang="el" sz="1100" dirty="0">
                <a:latin typeface="Josefin Sans" pitchFamily="2" charset="0"/>
              </a:rPr>
              <a:t>Αυτό το έργο βοηθά τα ευάλωτα άτομα να έχουν πρόσβαση σε βασικά φάρμακα. Στόχος του έργου είναι η ενδυνάμωση των κοινωνικά ευάλωτων ομάδων μέσω:</a:t>
            </a:r>
          </a:p>
          <a:p>
            <a:pPr marL="109968" indent="-109968">
              <a:lnSpc>
                <a:spcPct val="150000"/>
              </a:lnSpc>
              <a:buFont typeface="Arial" panose="020B0604020202020204" pitchFamily="34" charset="0"/>
              <a:buChar char="•"/>
            </a:pPr>
            <a:r>
              <a:rPr lang="el" sz="1100" dirty="0">
                <a:latin typeface="Josefin Sans" pitchFamily="2" charset="0"/>
              </a:rPr>
              <a:t>Ενημέρωση τους για τα δικαιώματά τους σχετικά με την υγειονομική περίθαλψη.</a:t>
            </a:r>
          </a:p>
          <a:p>
            <a:pPr marL="109968" indent="-109968">
              <a:lnSpc>
                <a:spcPct val="150000"/>
              </a:lnSpc>
              <a:buFont typeface="Arial" panose="020B0604020202020204" pitchFamily="34" charset="0"/>
              <a:buChar char="•"/>
            </a:pPr>
            <a:r>
              <a:rPr lang="el" sz="1100" dirty="0">
                <a:latin typeface="Josefin Sans" pitchFamily="2" charset="0"/>
              </a:rPr>
              <a:t>Παροχή εκπαίδευσης όσον αφορά το χειρισμό φαρμάκων και τη συμμόρφωση με τα φάρμακα.</a:t>
            </a:r>
          </a:p>
          <a:p>
            <a:pPr marL="109968" indent="-109968">
              <a:lnSpc>
                <a:spcPct val="150000"/>
              </a:lnSpc>
              <a:buFont typeface="Arial" panose="020B0604020202020204" pitchFamily="34" charset="0"/>
              <a:buChar char="•"/>
            </a:pPr>
            <a:r>
              <a:rPr lang="el" sz="1100" dirty="0">
                <a:latin typeface="Josefin Sans" pitchFamily="2" charset="0"/>
              </a:rPr>
              <a:t>Διευκόλυνση της πρόσβασής τους στα φάρμακα που χρειάζονται μέσω συγκεκριμένης εφαρμογής για smartphone.</a:t>
            </a:r>
          </a:p>
          <a:p>
            <a:pPr>
              <a:lnSpc>
                <a:spcPct val="150000"/>
              </a:lnSpc>
            </a:pPr>
            <a:r>
              <a:rPr lang="el" sz="1100" b="1" dirty="0">
                <a:solidFill>
                  <a:srgbClr val="FFC652"/>
                </a:solidFill>
                <a:latin typeface="Josefin Sans" pitchFamily="2" charset="0"/>
              </a:rPr>
              <a:t>ΠΩΣ ΧΡΗΜΑΤΟΔΟΤΕΙΤΑΙ Ο ΟΡΓΑΝΙΣΜΟΣ;         </a:t>
            </a:r>
            <a:r>
              <a:rPr lang="el" sz="1100" dirty="0">
                <a:latin typeface="Josefin Sans" pitchFamily="2" charset="0"/>
              </a:rPr>
              <a:t>Κάντε κλικ για να πληκτρολογήσετε.</a:t>
            </a:r>
          </a:p>
          <a:p>
            <a:pPr>
              <a:lnSpc>
                <a:spcPct val="150000"/>
              </a:lnSpc>
            </a:pPr>
            <a:endParaRPr lang="en-US" sz="1100" b="1" dirty="0">
              <a:latin typeface="Josefin Sans" pitchFamily="2" charset="0"/>
            </a:endParaRPr>
          </a:p>
          <a:p>
            <a:pPr>
              <a:lnSpc>
                <a:spcPct val="150000"/>
              </a:lnSpc>
            </a:pPr>
            <a:r>
              <a:rPr lang="el" sz="1100" b="1" dirty="0">
                <a:latin typeface="Josefin Sans" pitchFamily="2" charset="0"/>
              </a:rPr>
              <a:t>ΠΩΣ ΛΕΙΤΟΥΡΓΕΙ Η ΔΙΑΔΙΚΑΣΙΑ ΠΑΡΑΠΟΜΠΗΣ;</a:t>
            </a:r>
            <a:endParaRPr lang="en-IE" sz="1100" dirty="0">
              <a:latin typeface="Josefin Sans" pitchFamily="2" charset="0"/>
            </a:endParaRPr>
          </a:p>
          <a:p>
            <a:pPr>
              <a:lnSpc>
                <a:spcPct val="150000"/>
              </a:lnSpc>
            </a:pPr>
            <a:r>
              <a:rPr lang="el" sz="1100" dirty="0">
                <a:latin typeface="Josefin Sans" pitchFamily="2" charset="0"/>
              </a:rPr>
              <a:t>Το πρόγραμμα MEDforNGOs, απευθύνεται σε φιλανθρωπικούς φορείς. Μέσω του ομώνυμου ειδικού λογισμικού της που έχει αναπτύξει η GIVMED, οι κοινωφελείς φορείς που καταχωρούν το πλεόνασμα των φαρμάκων τους το οποίο μπορούν να δωρίσουν. Οι πληροφορίες διαδίδονται αυτόματα σε όλους τους φιλανθρωπικούς φορείς του δικτύου μας και το GIVMED συντονίζει την όλη διαδικασία δωρεάς.</a:t>
            </a:r>
          </a:p>
          <a:p>
            <a:pPr>
              <a:lnSpc>
                <a:spcPct val="150000"/>
              </a:lnSpc>
            </a:pPr>
            <a:r>
              <a:rPr lang="el" sz="1100" b="1" dirty="0">
                <a:solidFill>
                  <a:srgbClr val="FFC652"/>
                </a:solidFill>
                <a:latin typeface="Josefin Sans" pitchFamily="2" charset="0"/>
              </a:rPr>
              <a:t>ΕΥΚΑΙΡΙΕΣ ΓΙΑ ΑΝΑΠΑΡΑΓΩΓΗ</a:t>
            </a:r>
            <a:endParaRPr lang="en-IE" sz="1100" dirty="0">
              <a:solidFill>
                <a:srgbClr val="FFC652"/>
              </a:solidFill>
              <a:latin typeface="Josefin Sans" pitchFamily="2" charset="0"/>
            </a:endParaRPr>
          </a:p>
          <a:p>
            <a:pPr>
              <a:lnSpc>
                <a:spcPct val="150000"/>
              </a:lnSpc>
            </a:pPr>
            <a:r>
              <a:rPr lang="el" sz="1100" dirty="0">
                <a:latin typeface="Josefin Sans" pitchFamily="2" charset="0"/>
              </a:rPr>
              <a:t>Οι οργανισμοί θα μπορούσαν να συνεργαστούν με φαρμακεία και νοσοκομεία για να γνωρίζουν τις ανάγκες τους σε φάρμακα. Θα δημιουργηθούν χώροι όπου θα συλλέγονται τα φάρμακα και ανάλογα με τις ανάγκες τους θα μοιράζονται ανάλογα.</a:t>
            </a:r>
          </a:p>
          <a:p>
            <a:endParaRPr lang="en-GB" sz="770" b="1"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82</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295904" y="136809"/>
            <a:ext cx="675506" cy="812305"/>
            <a:chOff x="3876152" y="3207010"/>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4" y="320701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ΚΑΝΤΕ ΚΛΙΚ</a:t>
              </a:r>
            </a:p>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ΓΙΑ ΝΑ ΔΕΙΤΕ</a:t>
              </a:r>
              <a:endParaRPr lang="en-IE" sz="1026" b="1" dirty="0">
                <a:solidFill>
                  <a:schemeClr val="bg1"/>
                </a:solidFill>
                <a:latin typeface="Calibri" panose="020F0502020204030204" pitchFamily="34" charset="0"/>
                <a:cs typeface="Calibri" panose="020F0502020204030204" pitchFamily="34" charset="0"/>
              </a:endParaRPr>
            </a:p>
          </p:txBody>
        </p:sp>
      </p:grpSp>
      <p:pic>
        <p:nvPicPr>
          <p:cNvPr id="10" name="Εικόνα 1"/>
          <p:cNvPicPr/>
          <p:nvPr/>
        </p:nvPicPr>
        <p:blipFill>
          <a:blip r:embed="rId3">
            <a:extLst>
              <a:ext uri="{28A0092B-C50C-407E-A947-70E740481C1C}">
                <a14:useLocalDpi xmlns:a14="http://schemas.microsoft.com/office/drawing/2010/main" val="0"/>
              </a:ext>
            </a:extLst>
          </a:blip>
          <a:srcRect/>
          <a:stretch>
            <a:fillRect/>
          </a:stretch>
        </p:blipFill>
        <p:spPr bwMode="auto">
          <a:xfrm>
            <a:off x="10072750" y="3133933"/>
            <a:ext cx="1494810" cy="1060526"/>
          </a:xfrm>
          <a:prstGeom prst="rect">
            <a:avLst/>
          </a:prstGeom>
          <a:noFill/>
          <a:ln>
            <a:noFill/>
          </a:ln>
        </p:spPr>
      </p:pic>
      <p:sp>
        <p:nvSpPr>
          <p:cNvPr id="3" name="Picture Placeholder 2"/>
          <p:cNvSpPr>
            <a:spLocks noGrp="1"/>
          </p:cNvSpPr>
          <p:nvPr>
            <p:ph type="pic" sz="quarter" idx="34"/>
          </p:nvPr>
        </p:nvSpPr>
        <p:spPr>
          <a:xfrm>
            <a:off x="8163016" y="51940"/>
            <a:ext cx="4028984" cy="1060526"/>
          </a:xfrm>
        </p:spPr>
      </p:sp>
      <p:sp>
        <p:nvSpPr>
          <p:cNvPr id="11" name="Ribbon: Curved and Tilted Up 10">
            <a:extLst>
              <a:ext uri="{FF2B5EF4-FFF2-40B4-BE49-F238E27FC236}">
                <a16:creationId xmlns:a16="http://schemas.microsoft.com/office/drawing/2014/main" id="{6BD77DFB-A803-D27F-D245-9ECAD566082C}"/>
              </a:ext>
            </a:extLst>
          </p:cNvPr>
          <p:cNvSpPr/>
          <p:nvPr/>
        </p:nvSpPr>
        <p:spPr>
          <a:xfrm>
            <a:off x="323186" y="211539"/>
            <a:ext cx="3599491" cy="798545"/>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1A63B0F-D4AD-A9F5-34D1-D859A5687301}"/>
              </a:ext>
            </a:extLst>
          </p:cNvPr>
          <p:cNvSpPr txBox="1"/>
          <p:nvPr/>
        </p:nvSpPr>
        <p:spPr>
          <a:xfrm>
            <a:off x="1331222" y="268756"/>
            <a:ext cx="1765730" cy="369332"/>
          </a:xfrm>
          <a:prstGeom prst="rect">
            <a:avLst/>
          </a:prstGeom>
          <a:noFill/>
        </p:spPr>
        <p:txBody>
          <a:bodyPr wrap="square" rtlCol="0">
            <a:spAutoFit/>
          </a:bodyPr>
          <a:lstStyle/>
          <a:p>
            <a:r>
              <a:rPr lang="el" b="1" dirty="0">
                <a:solidFill>
                  <a:schemeClr val="bg1"/>
                </a:solidFill>
                <a:latin typeface="Amatic SC" panose="00000500000000000000" pitchFamily="2" charset="-79"/>
                <a:cs typeface="Amatic SC" panose="00000500000000000000" pitchFamily="2" charset="-79"/>
              </a:rPr>
              <a:t>Συνεταιρικό υπόδειγμα παραγωγής</a:t>
            </a:r>
          </a:p>
        </p:txBody>
      </p:sp>
    </p:spTree>
    <p:extLst>
      <p:ext uri="{BB962C8B-B14F-4D97-AF65-F5344CB8AC3E}">
        <p14:creationId xmlns:p14="http://schemas.microsoft.com/office/powerpoint/2010/main" val="18931076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ogo&#10;&#10;Description automatically generated"/>
          <p:cNvPicPr>
            <a:picLocks noGrp="1"/>
          </p:cNvPicPr>
          <p:nvPr>
            <p:ph type="pic" sz="quarter" idx="34"/>
          </p:nvPr>
        </p:nvPicPr>
        <p:blipFill>
          <a:blip r:embed="rId2">
            <a:extLst>
              <a:ext uri="{28A0092B-C50C-407E-A947-70E740481C1C}">
                <a14:useLocalDpi xmlns:a14="http://schemas.microsoft.com/office/drawing/2010/main" val="0"/>
              </a:ext>
            </a:extLst>
          </a:blip>
          <a:srcRect t="4620" b="4620"/>
          <a:stretch>
            <a:fillRect/>
          </a:stretch>
        </p:blipFill>
        <p:spPr>
          <a:xfrm>
            <a:off x="8121862" y="145774"/>
            <a:ext cx="4070137" cy="835861"/>
          </a:xfrm>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64812" y="819610"/>
            <a:ext cx="9626028" cy="298753"/>
          </a:xfrm>
        </p:spPr>
        <p:txBody>
          <a:bodyPr/>
          <a:lstStyle/>
          <a:p>
            <a:r>
              <a:rPr lang="el" dirty="0"/>
              <a:t>    </a:t>
            </a:r>
            <a:r>
              <a:rPr lang="el" sz="1800" dirty="0">
                <a:solidFill>
                  <a:schemeClr val="accent4">
                    <a:lumMod val="50000"/>
                  </a:schemeClr>
                </a:solidFill>
              </a:rPr>
              <a:t>Roscommon Sports Partnership</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006975" y="1118363"/>
            <a:ext cx="10140637" cy="5304607"/>
          </a:xfrm>
        </p:spPr>
        <p:txBody>
          <a:bodyPr/>
          <a:lstStyle/>
          <a:p>
            <a:pPr>
              <a:lnSpc>
                <a:spcPct val="150000"/>
              </a:lnSpc>
            </a:pPr>
            <a:r>
              <a:rPr lang="el" sz="1000" b="1" dirty="0">
                <a:solidFill>
                  <a:srgbClr val="FFC652"/>
                </a:solidFill>
                <a:latin typeface="Josefin Sans" pitchFamily="2" charset="0"/>
              </a:rPr>
              <a:t>ΣΧΕΤΙΚΑ ΜΕ</a:t>
            </a:r>
            <a:endParaRPr lang="en-IE" sz="1000" dirty="0">
              <a:solidFill>
                <a:srgbClr val="FFC652"/>
              </a:solidFill>
              <a:latin typeface="Josefin Sans" pitchFamily="2" charset="0"/>
            </a:endParaRPr>
          </a:p>
          <a:p>
            <a:pPr>
              <a:lnSpc>
                <a:spcPct val="150000"/>
              </a:lnSpc>
            </a:pPr>
            <a:r>
              <a:rPr lang="el" sz="1000" dirty="0">
                <a:latin typeface="Josefin Sans" pitchFamily="2" charset="0"/>
              </a:rPr>
              <a:t>Η Roscommon Sports Partnership ιδρύθηκε το 2002. 29 Οι Τοπικές Αθλητικές Συμπράξεις αποτελούν μέρος μιας εθνικής δομής για το συντονισμό της ανάπτυξης του αθλητισμού και της φυσικής δραστηριότητας σε τοπικό επίπεδο. Το ευρύ φάσμα των δράσεών τους λειτουργεί με στόχο την αύξηση των επιπέδων συμμετοχής στον αθλητισμό και τη σωματική δραστηριότητα στις τοπικές τους κοινότητες.</a:t>
            </a:r>
            <a:endParaRPr lang="en-IE" sz="1000" dirty="0">
              <a:latin typeface="Josefin Sans" pitchFamily="2" charset="0"/>
            </a:endParaRPr>
          </a:p>
          <a:p>
            <a:pPr>
              <a:lnSpc>
                <a:spcPct val="150000"/>
              </a:lnSpc>
            </a:pPr>
            <a:r>
              <a:rPr lang="el" sz="10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Παρακαλώ επισκεφθείτε? https://www.rosactive.org/</a:t>
            </a:r>
            <a:endParaRPr lang="en-IE" sz="1000" dirty="0">
              <a:solidFill>
                <a:schemeClr val="tx1"/>
              </a:solidFill>
              <a:latin typeface="Josefin Sans" pitchFamily="2" charset="0"/>
            </a:endParaRPr>
          </a:p>
          <a:p>
            <a:pPr>
              <a:lnSpc>
                <a:spcPct val="150000"/>
              </a:lnSpc>
            </a:pPr>
            <a:r>
              <a:rPr lang="el" sz="1000" dirty="0">
                <a:latin typeface="Josefin Sans" pitchFamily="2" charset="0"/>
              </a:rPr>
              <a:t> </a:t>
            </a:r>
            <a:endParaRPr lang="en-IE" sz="1000" dirty="0">
              <a:latin typeface="Josefin Sans" pitchFamily="2" charset="0"/>
            </a:endParaRPr>
          </a:p>
          <a:p>
            <a:pPr algn="l">
              <a:lnSpc>
                <a:spcPct val="150000"/>
              </a:lnSpc>
            </a:pPr>
            <a:r>
              <a:rPr lang="el" sz="1000" b="1" dirty="0">
                <a:solidFill>
                  <a:srgbClr val="FFC652"/>
                </a:solidFill>
                <a:latin typeface="Josefin Sans" pitchFamily="2" charset="0"/>
              </a:rPr>
              <a:t>ΥΠΟΣΤΗΡΙΞΗ ΤΗΣ ΚΟΙΝΩΝΙΚΗΣ ΕΝΤΑΞΗΣ ΚΑΙ ΣΥΝΔΕΣΗΣ</a:t>
            </a:r>
            <a:endParaRPr lang="en-IE" sz="1000" dirty="0">
              <a:solidFill>
                <a:srgbClr val="FFC652"/>
              </a:solidFill>
              <a:latin typeface="Josefin Sans" pitchFamily="2" charset="0"/>
            </a:endParaRPr>
          </a:p>
          <a:p>
            <a:pPr>
              <a:lnSpc>
                <a:spcPct val="150000"/>
              </a:lnSpc>
            </a:pPr>
            <a:r>
              <a:rPr lang="el" sz="1000" dirty="0">
                <a:latin typeface="Josefin Sans" pitchFamily="2" charset="0"/>
              </a:rPr>
              <a:t>Η συμμετοχή σε μια αθλητική ομάδα, μια ομάδα ποδηλασίας ή πεζοπορίας υποστηρίζει τους ανθρώπους να κάνουν φίλους, να συνδεθούν με ανθρώπους και να κοινωνικοποιηθούν. Υποστηρίζει την κοινωνική ένταξη στοχεύοντας ομάδες ατόμων που βιώνουν κοινωνικό αποκλεισμό.</a:t>
            </a:r>
            <a:endParaRPr lang="en-IE" sz="1000" dirty="0">
              <a:latin typeface="Josefin Sans" pitchFamily="2" charset="0"/>
            </a:endParaRPr>
          </a:p>
          <a:p>
            <a:pPr>
              <a:lnSpc>
                <a:spcPct val="150000"/>
              </a:lnSpc>
            </a:pPr>
            <a:r>
              <a:rPr lang="el" sz="1000" b="1" dirty="0">
                <a:latin typeface="Josefin Sans" pitchFamily="2" charset="0"/>
              </a:rPr>
              <a:t> </a:t>
            </a:r>
            <a:endParaRPr lang="en-IE" sz="1000" b="1" dirty="0">
              <a:latin typeface="Josefin Sans" pitchFamily="2" charset="0"/>
            </a:endParaRPr>
          </a:p>
          <a:p>
            <a:pPr>
              <a:lnSpc>
                <a:spcPct val="150000"/>
              </a:lnSpc>
            </a:pPr>
            <a:r>
              <a:rPr lang="el" sz="1000" b="1" dirty="0">
                <a:solidFill>
                  <a:srgbClr val="FFC652"/>
                </a:solidFill>
                <a:latin typeface="Josefin Sans" pitchFamily="2" charset="0"/>
              </a:rPr>
              <a:t>ΥΠΟΣΤΗΡΙΞΗ ΥΓΕΙΑΣ, ΕΥΕΞΙΑΣ &amp; ΔΙΑΤΡΟΦΗΣ</a:t>
            </a:r>
            <a:endParaRPr lang="en-IE" sz="1000" dirty="0">
              <a:solidFill>
                <a:srgbClr val="FFC652"/>
              </a:solidFill>
              <a:latin typeface="Josefin Sans" pitchFamily="2" charset="0"/>
            </a:endParaRPr>
          </a:p>
          <a:p>
            <a:pPr>
              <a:lnSpc>
                <a:spcPct val="150000"/>
              </a:lnSpc>
            </a:pPr>
            <a:r>
              <a:rPr lang="el" sz="1000" dirty="0">
                <a:latin typeface="Josefin Sans" pitchFamily="2" charset="0"/>
              </a:rPr>
              <a:t>Υποστηρίζει την υγεία και την ευημερία συνδέοντας τους ανθρώπους με συλλόγους και δραστηριότητες.</a:t>
            </a:r>
          </a:p>
          <a:p>
            <a:pPr>
              <a:lnSpc>
                <a:spcPct val="150000"/>
              </a:lnSpc>
            </a:pPr>
            <a:r>
              <a:rPr lang="el" sz="1000" b="1" i="1" dirty="0">
                <a:latin typeface="Josefin Sans" pitchFamily="2" charset="0"/>
              </a:rPr>
              <a:t> </a:t>
            </a:r>
            <a:endParaRPr lang="en-US" sz="1000" b="1" dirty="0">
              <a:latin typeface="Josefin Sans" pitchFamily="2" charset="0"/>
            </a:endParaRPr>
          </a:p>
          <a:p>
            <a:pPr>
              <a:lnSpc>
                <a:spcPct val="150000"/>
              </a:lnSpc>
            </a:pPr>
            <a:r>
              <a:rPr lang="el" sz="1000" b="1" dirty="0">
                <a:solidFill>
                  <a:srgbClr val="FFC652"/>
                </a:solidFill>
                <a:latin typeface="Josefin Sans" pitchFamily="2" charset="0"/>
              </a:rPr>
              <a:t>ΥΠΟΣΤΗΡΙΞΗ ΔΡΑΣΤΗΡΙΟΤΗΤΑΣ ΓΙΑ ΝΑ ΠΑΡΕΜΕΤΕ ΚΑΛΑ</a:t>
            </a:r>
            <a:endParaRPr lang="en-IE" sz="1000" dirty="0">
              <a:solidFill>
                <a:srgbClr val="FFC652"/>
              </a:solidFill>
              <a:latin typeface="Josefin Sans" pitchFamily="2" charset="0"/>
            </a:endParaRPr>
          </a:p>
          <a:p>
            <a:pPr>
              <a:lnSpc>
                <a:spcPct val="150000"/>
              </a:lnSpc>
            </a:pPr>
            <a:r>
              <a:rPr lang="el" sz="1000" dirty="0">
                <a:latin typeface="Josefin Sans" pitchFamily="2" charset="0"/>
              </a:rPr>
              <a:t>Η συνεργασία Roscommon Sports υποστηρίζει την ενεργοποίηση συνδέοντας άτομα με ομάδες που κάνουν αθλήματα και σωματικές δραστηριότητες στην περιοχή.</a:t>
            </a:r>
          </a:p>
          <a:p>
            <a:pPr>
              <a:lnSpc>
                <a:spcPct val="150000"/>
              </a:lnSpc>
            </a:pPr>
            <a:r>
              <a:rPr lang="el" sz="1000" b="1" dirty="0">
                <a:solidFill>
                  <a:srgbClr val="FFC652"/>
                </a:solidFill>
                <a:latin typeface="Josefin Sans" pitchFamily="2" charset="0"/>
              </a:rPr>
              <a:t>ΥΠΟΣΤΗΡΙΞΗ ΤΗΣ ΜΑΘΗΣΗΣ ΕΝΗΛΙΚΩΝ</a:t>
            </a:r>
            <a:endParaRPr lang="en-IE" sz="1000" b="1" dirty="0">
              <a:solidFill>
                <a:srgbClr val="FFC652"/>
              </a:solidFill>
              <a:latin typeface="Josefin Sans" pitchFamily="2" charset="0"/>
            </a:endParaRPr>
          </a:p>
          <a:p>
            <a:pPr>
              <a:lnSpc>
                <a:spcPct val="150000"/>
              </a:lnSpc>
            </a:pPr>
            <a:r>
              <a:rPr lang="el" sz="1000" dirty="0">
                <a:latin typeface="Josefin Sans" pitchFamily="2" charset="0"/>
              </a:rPr>
              <a:t>Το RSP υποστηρίζει την εκπαίδευση ενηλίκων εκθέτοντας τους ενήλικες σε νέα αθλήματα ή δραστηριότητες</a:t>
            </a: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r>
              <a:rPr lang="el" sz="1000" b="1" dirty="0">
                <a:solidFill>
                  <a:srgbClr val="FFC652"/>
                </a:solidFill>
                <a:latin typeface="Josefin Sans" pitchFamily="2" charset="0"/>
              </a:rPr>
              <a:t>ΠΩΣ ΧΡΗΜΑΤΟΔΟΤΕΙΤΑΙ Ο ΟΡΓΑΝΙΣΜΟΣ;</a:t>
            </a:r>
            <a:endParaRPr lang="en-IE" sz="1000" dirty="0">
              <a:solidFill>
                <a:srgbClr val="FFC652"/>
              </a:solidFill>
              <a:latin typeface="Josefin Sans" pitchFamily="2" charset="0"/>
            </a:endParaRPr>
          </a:p>
          <a:p>
            <a:pPr>
              <a:lnSpc>
                <a:spcPct val="150000"/>
              </a:lnSpc>
            </a:pPr>
            <a:r>
              <a:rPr lang="el" sz="1000" dirty="0">
                <a:latin typeface="Josefin Sans" pitchFamily="2" charset="0"/>
              </a:rPr>
              <a:t>Ο οργανισμός χρηματοδοτείται από την κυβέρνηση από την Sport Ireland.</a:t>
            </a:r>
            <a:endParaRPr lang="en-IE" sz="1000" dirty="0">
              <a:latin typeface="Josefin Sans" pitchFamily="2" charset="0"/>
            </a:endParaRPr>
          </a:p>
          <a:p>
            <a:pPr>
              <a:lnSpc>
                <a:spcPct val="150000"/>
              </a:lnSpc>
            </a:pPr>
            <a:endParaRPr lang="en-IE" sz="1000" dirty="0">
              <a:latin typeface="Josefin Sans" pitchFamily="2" charset="0"/>
            </a:endParaRPr>
          </a:p>
          <a:p>
            <a:pPr>
              <a:lnSpc>
                <a:spcPct val="150000"/>
              </a:lnSpc>
            </a:pPr>
            <a:r>
              <a:rPr lang="el" sz="1000" b="1" dirty="0">
                <a:solidFill>
                  <a:srgbClr val="FFC652"/>
                </a:solidFill>
                <a:latin typeface="Josefin Sans" pitchFamily="2" charset="0"/>
              </a:rPr>
              <a:t>ΠΩΣ ΛΕΙΤΟΥΡΓΕΙ Η ΔΙΑΔΙΚΑΣΙΑ ΠΑΡΑΠΟΜΠΗΣ;</a:t>
            </a:r>
            <a:endParaRPr lang="en-IE" sz="1000" dirty="0">
              <a:solidFill>
                <a:srgbClr val="FFC652"/>
              </a:solidFill>
              <a:latin typeface="Josefin Sans" pitchFamily="2" charset="0"/>
            </a:endParaRPr>
          </a:p>
          <a:p>
            <a:pPr>
              <a:lnSpc>
                <a:spcPct val="150000"/>
              </a:lnSpc>
            </a:pPr>
            <a:r>
              <a:rPr lang="el" sz="1000" dirty="0">
                <a:latin typeface="Josefin Sans" pitchFamily="2" charset="0"/>
              </a:rPr>
              <a:t>Ο Κοινωνικός Συντονιστής Συνταγογράφησης συνδέει τα άτομα με κατάλληλες τοπικές αθλητικές δραστηριότητες μέσω της συνεργασίας Roscommon Sports.</a:t>
            </a:r>
          </a:p>
          <a:p>
            <a:pPr>
              <a:lnSpc>
                <a:spcPct val="150000"/>
              </a:lnSpc>
            </a:pPr>
            <a:endParaRPr lang="en-IE" sz="1000" dirty="0">
              <a:latin typeface="Josefin Sans" pitchFamily="2" charset="0"/>
            </a:endParaRPr>
          </a:p>
          <a:p>
            <a:pPr>
              <a:lnSpc>
                <a:spcPct val="150000"/>
              </a:lnSpc>
            </a:pPr>
            <a:r>
              <a:rPr lang="el" sz="1000" b="1" dirty="0">
                <a:solidFill>
                  <a:srgbClr val="FFC652"/>
                </a:solidFill>
                <a:latin typeface="Josefin Sans" pitchFamily="2" charset="0"/>
              </a:rPr>
              <a:t>ΕΥΚΑΙΡΙΕΣ ΓΙΑ ΑΝΑΠΑΡΑΓΩΓΗ</a:t>
            </a:r>
            <a:endParaRPr lang="en-IE" sz="1000" dirty="0">
              <a:solidFill>
                <a:srgbClr val="FFC652"/>
              </a:solidFill>
              <a:latin typeface="Josefin Sans" pitchFamily="2" charset="0"/>
            </a:endParaRPr>
          </a:p>
          <a:p>
            <a:pPr>
              <a:lnSpc>
                <a:spcPct val="150000"/>
              </a:lnSpc>
            </a:pPr>
            <a:r>
              <a:rPr lang="el" sz="1000" dirty="0">
                <a:latin typeface="Josefin Sans" pitchFamily="2" charset="0"/>
              </a:rPr>
              <a:t>Οι αθλητικές συνεργασίες στην Ιρλανδία αποτελούν μέρος ενός εθνικού δικτύου που χρηματοδοτείται από την κεντρική κυβέρνηση. Τα SP θα μπορούσαν να ξεκινήσουν σε μικρότερη κλίμακα, π.χ. να έχουν ένα σε μια συγκεκριμένη πόλη. Θα μπορούσε επίσης να αναπαραχθεί σε φθηνότερη/πιο απρόσωπη κλίμακα παρέχοντας ένα μέρος για όλες τις τοπικές αθλητικές πληροφορίες που θα είναι εύκολα προσβάσιμες από τα άτομα της κοινότητας (π.χ. ψηφιακός πίνακας ανακοινώσεων).</a:t>
            </a:r>
          </a:p>
          <a:p>
            <a:pPr algn="l">
              <a:lnSpc>
                <a:spcPct val="150000"/>
              </a:lnSpc>
            </a:pPr>
            <a:endParaRPr lang="en-GB" sz="1000" b="1" dirty="0">
              <a:latin typeface="Josefin Sans" pitchFamily="2" charset="0"/>
            </a:endParaRPr>
          </a:p>
          <a:p>
            <a:pPr algn="l">
              <a:lnSpc>
                <a:spcPct val="150000"/>
              </a:lnSpc>
            </a:pPr>
            <a:r>
              <a:rPr lang="el" sz="1000" b="1" dirty="0">
                <a:solidFill>
                  <a:srgbClr val="FFC652"/>
                </a:solidFill>
                <a:latin typeface="Josefin Sans" pitchFamily="2" charset="0"/>
              </a:rPr>
              <a:t>ΜΥΘΟΙ </a:t>
            </a:r>
            <a:br>
              <a:rPr lang="en-GB" sz="1000" dirty="0">
                <a:latin typeface="Josefin Sans" pitchFamily="2" charset="0"/>
              </a:rPr>
            </a:br>
            <a:r>
              <a:rPr lang="el" sz="1000" i="1" dirty="0">
                <a:latin typeface="Josefin Sans" pitchFamily="2" charset="0"/>
              </a:rPr>
              <a:t>«Έχω αναπηρία και δεν μπορώ να εμπλακώ». </a:t>
            </a:r>
            <a:br>
              <a:rPr lang="en-GB" sz="1000" dirty="0">
                <a:latin typeface="Josefin Sans" pitchFamily="2" charset="0"/>
              </a:rPr>
            </a:br>
            <a:r>
              <a:rPr lang="el" sz="1000" dirty="0">
                <a:latin typeface="Josefin Sans" pitchFamily="2" charset="0"/>
              </a:rPr>
              <a:t>Η Sports Partnership σας καλωσορίζει ανεξαρτήτως ικανότητας και προσφέρει ορισμένες δραστηριότητες ειδικά για άτομα με αναπηρία.</a:t>
            </a:r>
            <a:endParaRPr lang="en-IE" sz="1000" dirty="0">
              <a:latin typeface="Josefin Sans" pitchFamily="2" charset="0"/>
            </a:endParaRPr>
          </a:p>
          <a:p>
            <a:pPr>
              <a:lnSpc>
                <a:spcPct val="150000"/>
              </a:lnSpc>
            </a:pPr>
            <a:r>
              <a:rPr lang="el" sz="1000" dirty="0">
                <a:latin typeface="Josefin Sans" pitchFamily="2" charset="0"/>
              </a:rPr>
              <a:t> </a:t>
            </a:r>
            <a:r>
              <a:rPr lang="el" sz="1000" b="1" dirty="0">
                <a:latin typeface="Josefin Sans" pitchFamily="2" charset="0"/>
              </a:rPr>
              <a:t> </a:t>
            </a:r>
            <a:br>
              <a:rPr lang="en-GB" sz="1000" dirty="0">
                <a:latin typeface="Josefin Sans" pitchFamily="2" charset="0"/>
              </a:rPr>
            </a:br>
            <a:r>
              <a:rPr lang="el" sz="1000" i="1" dirty="0">
                <a:latin typeface="Josefin Sans" pitchFamily="2" charset="0"/>
              </a:rPr>
              <a:t>«Δεν θα είμαι ευπρόσδεκτος γιατί προέρχομαι από ένα μειονεκτικό υπόβαθρο». </a:t>
            </a:r>
            <a:br>
              <a:rPr lang="en-GB" sz="1000" dirty="0">
                <a:latin typeface="Josefin Sans" pitchFamily="2" charset="0"/>
              </a:rPr>
            </a:br>
            <a:r>
              <a:rPr lang="el" sz="1000" dirty="0">
                <a:latin typeface="Josefin Sans" pitchFamily="2" charset="0"/>
              </a:rPr>
              <a:t>Καλωσορίζουμε πάντα ανθρώπους που έχουν μειονεκτεί.</a:t>
            </a:r>
            <a:endParaRPr lang="en-IE" sz="1000" dirty="0">
              <a:latin typeface="Josefin Sans" pitchFamily="2" charset="0"/>
            </a:endParaRPr>
          </a:p>
          <a:p>
            <a:pPr>
              <a:lnSpc>
                <a:spcPct val="150000"/>
              </a:lnSpc>
            </a:pPr>
            <a:r>
              <a:rPr lang="el" sz="900" b="1" i="1" dirty="0">
                <a:latin typeface="Josefin Sans" pitchFamily="2" charset="0"/>
              </a:rPr>
              <a:t> </a:t>
            </a:r>
            <a:endParaRPr lang="en-IE" sz="9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83</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395070" y="299481"/>
            <a:ext cx="726792" cy="906819"/>
            <a:chOff x="3876153"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3" y="3397098"/>
              <a:ext cx="1053132" cy="533013"/>
            </a:xfrm>
            <a:prstGeom prst="rect">
              <a:avLst/>
            </a:prstGeom>
          </p:spPr>
          <p:txBody>
            <a:bodyPr wrap="none">
              <a:spAutoFit/>
            </a:bodyPr>
            <a:lstStyle/>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ΚΑΝΤΕ ΚΛΙΚ</a:t>
              </a:r>
            </a:p>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ΓΙΑ ΝΑ ΔΕΙΤΕ</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11" name="Ribbon: Curved and Tilted Up 10">
            <a:extLst>
              <a:ext uri="{FF2B5EF4-FFF2-40B4-BE49-F238E27FC236}">
                <a16:creationId xmlns:a16="http://schemas.microsoft.com/office/drawing/2014/main" id="{BEF25686-B3EA-85C6-1F2D-46CB449F5CB3}"/>
              </a:ext>
            </a:extLst>
          </p:cNvPr>
          <p:cNvSpPr/>
          <p:nvPr/>
        </p:nvSpPr>
        <p:spPr>
          <a:xfrm>
            <a:off x="429494" y="236105"/>
            <a:ext cx="3599491" cy="74553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A71290D1-418B-C847-C8B4-6C20CE09C785}"/>
              </a:ext>
            </a:extLst>
          </p:cNvPr>
          <p:cNvSpPr txBox="1"/>
          <p:nvPr/>
        </p:nvSpPr>
        <p:spPr>
          <a:xfrm>
            <a:off x="1224784" y="299481"/>
            <a:ext cx="2008909" cy="584775"/>
          </a:xfrm>
          <a:prstGeom prst="rect">
            <a:avLst/>
          </a:prstGeom>
          <a:noFill/>
        </p:spPr>
        <p:txBody>
          <a:bodyPr wrap="square" rtlCol="0">
            <a:spAutoFit/>
          </a:bodyPr>
          <a:lstStyle/>
          <a:p>
            <a:pPr algn="ctr"/>
            <a:r>
              <a:rPr lang="el" sz="1600" b="1" dirty="0">
                <a:solidFill>
                  <a:schemeClr val="bg1"/>
                </a:solidFill>
                <a:latin typeface="Amatic SC" panose="00000500000000000000" pitchFamily="2" charset="-79"/>
                <a:cs typeface="Amatic SC" panose="00000500000000000000" pitchFamily="2" charset="-79"/>
              </a:rPr>
              <a:t>Υπόδειγμα εργαζομένου σύνδεσης κοινωνικής συνταγογράφησης</a:t>
            </a:r>
          </a:p>
        </p:txBody>
      </p:sp>
    </p:spTree>
    <p:extLst>
      <p:ext uri="{BB962C8B-B14F-4D97-AF65-F5344CB8AC3E}">
        <p14:creationId xmlns:p14="http://schemas.microsoft.com/office/powerpoint/2010/main" val="29573758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ogo, company name&#10;&#10;Description automatically generated"/>
          <p:cNvPicPr>
            <a:picLocks noGrp="1"/>
          </p:cNvPicPr>
          <p:nvPr>
            <p:ph type="pic" sz="quarter" idx="34"/>
          </p:nvPr>
        </p:nvPicPr>
        <p:blipFill>
          <a:blip r:embed="rId2" cstate="print">
            <a:extLst>
              <a:ext uri="{28A0092B-C50C-407E-A947-70E740481C1C}">
                <a14:useLocalDpi xmlns:a14="http://schemas.microsoft.com/office/drawing/2010/main" val="0"/>
              </a:ext>
            </a:extLst>
          </a:blip>
          <a:srcRect l="15213" r="15213"/>
          <a:stretch>
            <a:fillRect/>
          </a:stretch>
        </p:blipFill>
        <p:spPr bwMode="auto">
          <a:xfrm>
            <a:off x="8133936" y="0"/>
            <a:ext cx="4028984" cy="981635"/>
          </a:xfrm>
          <a:prstGeom prst="rect">
            <a:avLst/>
          </a:prstGeom>
          <a:noFill/>
          <a:ln>
            <a:noFill/>
          </a:ln>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44924" y="836531"/>
            <a:ext cx="9626028" cy="312555"/>
          </a:xfrm>
        </p:spPr>
        <p:txBody>
          <a:bodyPr/>
          <a:lstStyle/>
          <a:p>
            <a:r>
              <a:rPr lang="el" dirty="0"/>
              <a:t>             </a:t>
            </a:r>
            <a:r>
              <a:rPr lang="el" sz="2000" dirty="0">
                <a:solidFill>
                  <a:srgbClr val="7030A0"/>
                </a:solidFill>
              </a:rPr>
              <a:t>Εαρινό </a:t>
            </a:r>
            <a:r>
              <a:rPr lang="el" sz="2000" dirty="0"/>
              <a:t>Πρόγραμμα Κοινωνικής Συνταγογράφησης</a:t>
            </a:r>
          </a:p>
          <a:p>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29988" y="1382205"/>
            <a:ext cx="12032931" cy="6653380"/>
          </a:xfrm>
        </p:spPr>
        <p:txBody>
          <a:bodyPr/>
          <a:lstStyle/>
          <a:p>
            <a:pPr>
              <a:lnSpc>
                <a:spcPct val="150000"/>
              </a:lnSpc>
            </a:pPr>
            <a:r>
              <a:rPr lang="el" sz="900" b="1" dirty="0">
                <a:solidFill>
                  <a:srgbClr val="FFC652"/>
                </a:solidFill>
                <a:latin typeface="Josefin Sans" pitchFamily="2" charset="0"/>
              </a:rPr>
              <a:t>ΣΧΕΤΙΚΑ ΜΕ</a:t>
            </a:r>
          </a:p>
          <a:p>
            <a:pPr algn="l">
              <a:lnSpc>
                <a:spcPct val="150000"/>
              </a:lnSpc>
            </a:pPr>
            <a:r>
              <a:rPr lang="el" sz="900" b="1" dirty="0">
                <a:solidFill>
                  <a:srgbClr val="7030A0"/>
                </a:solidFill>
                <a:latin typeface="Josefin Sans" pitchFamily="2" charset="0"/>
              </a:rPr>
              <a:t>Spring </a:t>
            </a:r>
            <a:r>
              <a:rPr lang="el" sz="900" dirty="0">
                <a:latin typeface="Josefin Sans" pitchFamily="2" charset="0"/>
              </a:rPr>
              <a:t>Social Prescribing Project στη Βόρεια Ιρλανδία και στη Σκωτία, που βοηθά τους ανθρώπους να αντιμετωπίσουν τις ψυχικές, συναισθηματικές, πρακτικές και σωματικές ανάγκες υγείας τους συνδέοντάς τους με την υπόλοιπη κοινότητα. Ως αποτέλεσμα του </a:t>
            </a:r>
            <a:r>
              <a:rPr lang="el" sz="900" b="1" dirty="0">
                <a:solidFill>
                  <a:srgbClr val="7030A0"/>
                </a:solidFill>
                <a:latin typeface="Josefin Sans" pitchFamily="2" charset="0"/>
              </a:rPr>
              <a:t>SPRING </a:t>
            </a:r>
            <a:r>
              <a:rPr lang="el" sz="900" dirty="0">
                <a:latin typeface="Josefin Sans" pitchFamily="2" charset="0"/>
              </a:rPr>
              <a:t>SP σημειώθηκε αξιοσημείωτη μείωση στον αριθμό των επισκέψεων GP, λαμβάνοντας τελικά την πίεση των υπηρεσιών NHS. </a:t>
            </a:r>
          </a:p>
          <a:p>
            <a:pPr algn="l">
              <a:lnSpc>
                <a:spcPct val="150000"/>
              </a:lnSpc>
            </a:pPr>
            <a:r>
              <a:rPr lang="el" sz="900" dirty="0">
                <a:latin typeface="Josefin Sans" pitchFamily="2" charset="0"/>
              </a:rPr>
              <a:t>Η ιστοσελίδα: </a:t>
            </a:r>
            <a:r>
              <a:rPr lang="el" sz="9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https://www.springsp.org/</a:t>
            </a:r>
            <a:r>
              <a:rPr lang="el" sz="900" i="1" dirty="0">
                <a:solidFill>
                  <a:schemeClr val="tx1"/>
                </a:solidFill>
                <a:latin typeface="Josefin Sans" pitchFamily="2" charset="0"/>
              </a:rPr>
              <a:t> </a:t>
            </a:r>
          </a:p>
          <a:p>
            <a:pPr>
              <a:lnSpc>
                <a:spcPct val="150000"/>
              </a:lnSpc>
            </a:pPr>
            <a:endParaRPr lang="en-GB" sz="900" b="1" dirty="0">
              <a:latin typeface="Josefin Sans" pitchFamily="2" charset="0"/>
            </a:endParaRPr>
          </a:p>
          <a:p>
            <a:pPr>
              <a:lnSpc>
                <a:spcPct val="150000"/>
              </a:lnSpc>
            </a:pPr>
            <a:r>
              <a:rPr lang="el" sz="900" b="1" dirty="0">
                <a:solidFill>
                  <a:srgbClr val="FFC652"/>
                </a:solidFill>
                <a:latin typeface="Josefin Sans" pitchFamily="2" charset="0"/>
              </a:rPr>
              <a:t>ΥΠΟΣΤΗΡΙΞΗ ΤΗΣ ΚΟΙΝΩΝΙΚΗΣ ΕΝΤΑΞΗΣ ΚΑΙ ΣΥΝΔΕΣΗΣ</a:t>
            </a:r>
            <a:endParaRPr lang="en-IE" sz="900" dirty="0">
              <a:solidFill>
                <a:srgbClr val="FFC652"/>
              </a:solidFill>
              <a:latin typeface="Josefin Sans" pitchFamily="2" charset="0"/>
            </a:endParaRPr>
          </a:p>
          <a:p>
            <a:pPr>
              <a:lnSpc>
                <a:spcPct val="150000"/>
              </a:lnSpc>
            </a:pPr>
            <a:r>
              <a:rPr lang="el" sz="900" b="1" dirty="0">
                <a:solidFill>
                  <a:srgbClr val="7030A0"/>
                </a:solidFill>
                <a:latin typeface="Josefin Sans" pitchFamily="2" charset="0"/>
              </a:rPr>
              <a:t>SPRING </a:t>
            </a:r>
            <a:r>
              <a:rPr lang="el" sz="900" dirty="0">
                <a:latin typeface="Josefin Sans" pitchFamily="2" charset="0"/>
              </a:rPr>
              <a:t>αποσκοπούν στην υποστήριξη ατόμων που υποφέρουν από κοινωνική απομόνωση, χαμηλή διάθεση, ήπια κατάθλιψη, μακροχρόνιες παθήσεις ή σωματική αδράνεια. Αυτό περιλαμβάνει κοινωνικούς συλλόγους, τέχνες και χειροτεχνίες, μια τηλεφωνική γραμμή βοήθειας, ομάδες υποστήριξης συνομηλίκων, συμβουλές και καθοδήγηση ή ομάδες εθελοντισμού. Συνολικά το 70 τοις εκατό των παραπομπών έγιναν για λογαριασμό ατόμων που αντιμετωπίζουν προβλήματα ψυχικής υγείας και κοινωνικής απομόνωσης και μακροχρόνιες καταστάσεις.</a:t>
            </a:r>
            <a:endParaRPr lang="en-IE" sz="900" dirty="0">
              <a:latin typeface="Josefin Sans" pitchFamily="2" charset="0"/>
            </a:endParaRPr>
          </a:p>
          <a:p>
            <a:pPr>
              <a:lnSpc>
                <a:spcPct val="150000"/>
              </a:lnSpc>
            </a:pPr>
            <a:r>
              <a:rPr lang="el" sz="900" b="1" dirty="0">
                <a:latin typeface="Josefin Sans" pitchFamily="2" charset="0"/>
              </a:rPr>
              <a:t> </a:t>
            </a:r>
            <a:r>
              <a:rPr lang="el" sz="900" b="1" dirty="0">
                <a:solidFill>
                  <a:srgbClr val="FFC652"/>
                </a:solidFill>
                <a:latin typeface="Josefin Sans" pitchFamily="2" charset="0"/>
              </a:rPr>
              <a:t>ΥΠΟΣΤΗΡΙΞΗ ΥΓΕΙΑΣ, ΕΥΕΞΙΑΣ &amp; ΔΙΑΤΡΟΦΗΣ</a:t>
            </a:r>
            <a:endParaRPr lang="en-IE" sz="900" dirty="0">
              <a:solidFill>
                <a:srgbClr val="FFC652"/>
              </a:solidFill>
              <a:latin typeface="Josefin Sans" pitchFamily="2" charset="0"/>
            </a:endParaRPr>
          </a:p>
          <a:p>
            <a:pPr>
              <a:lnSpc>
                <a:spcPct val="150000"/>
              </a:lnSpc>
            </a:pPr>
            <a:r>
              <a:rPr lang="el" sz="900" b="1" dirty="0">
                <a:solidFill>
                  <a:srgbClr val="7030A0"/>
                </a:solidFill>
                <a:latin typeface="Josefin Sans" pitchFamily="2" charset="0"/>
              </a:rPr>
              <a:t>Το SPRING </a:t>
            </a:r>
            <a:r>
              <a:rPr lang="el" sz="900" dirty="0">
                <a:latin typeface="Josefin Sans" pitchFamily="2" charset="0"/>
              </a:rPr>
              <a:t>βοηθά στην παροχή υποστήριξης για φαγητό, θέρμανση, ψώνια, κοινωνική απομόνωση, θέματα υγείας όπως διαβήτης τύπου 2, ψηφιακός αποκλεισμός</a:t>
            </a:r>
            <a:endParaRPr lang="en-IE" sz="900" dirty="0">
              <a:latin typeface="Josefin Sans" pitchFamily="2" charset="0"/>
            </a:endParaRPr>
          </a:p>
          <a:p>
            <a:pPr>
              <a:lnSpc>
                <a:spcPct val="150000"/>
              </a:lnSpc>
            </a:pPr>
            <a:r>
              <a:rPr lang="el" sz="900" b="1" dirty="0">
                <a:solidFill>
                  <a:srgbClr val="FFC652"/>
                </a:solidFill>
                <a:latin typeface="Josefin Sans" pitchFamily="2" charset="0"/>
              </a:rPr>
              <a:t>ΥΠΟΣΤΗΡΙΞΗ ΔΡΑΣΤΗΡΙΟΤΗΤΑΣ ΓΙΑ ΝΑ ΠΑΡΕΜΕΤΕ ΚΑΛΑ</a:t>
            </a:r>
            <a:endParaRPr lang="en-IE" sz="900" dirty="0">
              <a:solidFill>
                <a:srgbClr val="FFC652"/>
              </a:solidFill>
              <a:latin typeface="Josefin Sans" pitchFamily="2" charset="0"/>
            </a:endParaRPr>
          </a:p>
          <a:p>
            <a:pPr>
              <a:lnSpc>
                <a:spcPct val="150000"/>
              </a:lnSpc>
            </a:pPr>
            <a:r>
              <a:rPr lang="el" sz="900" dirty="0">
                <a:latin typeface="Josefin Sans" pitchFamily="2" charset="0"/>
              </a:rPr>
              <a:t>Με έναν εργαζόμενο υποστήριξης σχεδιάζεται ένα σχέδιο υποστήριξης υγείας, το οποίο προσδιορίζει τα πράγματα που θα χρειαζόταν και θα ήθελε ως άτομο. Αυτό μπορεί να είναι οτιδήποτε, από συμμετοχή σε ένα μάθημα άσκησης, ή περπάτημα, ποδηλασία, ομάδες ψαρέματος, μαθήματα γιόγκα ή μάθημα κολύμβησης </a:t>
            </a:r>
            <a:r>
              <a:rPr lang="el" sz="900" b="1" dirty="0">
                <a:latin typeface="Josefin Sans" pitchFamily="2" charset="0"/>
              </a:rPr>
              <a:t>.</a:t>
            </a:r>
            <a:endParaRPr lang="en-IE" sz="900" dirty="0">
              <a:latin typeface="Josefin Sans" pitchFamily="2" charset="0"/>
            </a:endParaRPr>
          </a:p>
          <a:p>
            <a:pPr>
              <a:lnSpc>
                <a:spcPct val="150000"/>
              </a:lnSpc>
            </a:pPr>
            <a:endParaRPr lang="en-GB" sz="900" b="1" dirty="0">
              <a:latin typeface="Josefin Sans" pitchFamily="2" charset="0"/>
            </a:endParaRPr>
          </a:p>
          <a:p>
            <a:pPr>
              <a:lnSpc>
                <a:spcPct val="150000"/>
              </a:lnSpc>
            </a:pPr>
            <a:endParaRPr lang="en-GB" sz="900" b="1" dirty="0">
              <a:latin typeface="Josefin Sans" pitchFamily="2" charset="0"/>
            </a:endParaRPr>
          </a:p>
          <a:p>
            <a:pPr>
              <a:lnSpc>
                <a:spcPct val="150000"/>
              </a:lnSpc>
            </a:pPr>
            <a:endParaRPr lang="en-GB" sz="900" b="1" dirty="0">
              <a:latin typeface="Josefin Sans" pitchFamily="2" charset="0"/>
            </a:endParaRPr>
          </a:p>
          <a:p>
            <a:pPr>
              <a:lnSpc>
                <a:spcPct val="150000"/>
              </a:lnSpc>
            </a:pPr>
            <a:endParaRPr lang="en-GB" sz="900" b="1" dirty="0">
              <a:latin typeface="Josefin Sans" pitchFamily="2" charset="0"/>
            </a:endParaRPr>
          </a:p>
          <a:p>
            <a:pPr>
              <a:lnSpc>
                <a:spcPct val="150000"/>
              </a:lnSpc>
            </a:pPr>
            <a:endParaRPr lang="en-GB"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r>
              <a:rPr lang="el" sz="900" b="1" dirty="0">
                <a:latin typeface="Josefin Sans" pitchFamily="2" charset="0"/>
              </a:rPr>
              <a:t>ΥΠΟΣΤΗΡΙΞΗ ΤΗΣ ΜΑΘΗΣΗΣ ΕΝΗΛΙΚΩΝ</a:t>
            </a:r>
            <a:r>
              <a:rPr lang="en-IE" sz="900" b="1" dirty="0">
                <a:latin typeface="Josefin Sans" pitchFamily="2" charset="0"/>
              </a:rPr>
              <a:t> </a:t>
            </a:r>
          </a:p>
          <a:p>
            <a:pPr>
              <a:lnSpc>
                <a:spcPct val="150000"/>
              </a:lnSpc>
            </a:pPr>
            <a:r>
              <a:rPr lang="el" sz="900" dirty="0">
                <a:latin typeface="Josefin Sans" pitchFamily="2" charset="0"/>
              </a:rPr>
              <a:t>Παρέχονται υποστήριξη εκπαίδευσης και μάθησης, που δίνουν τη δυνατότητα στους ανθρώπους να λαμβάνουν αποφάσεις σχετικά με τις ευκαιρίες μάθησής τους, συνδέοντάς τους με κατάλληλα προγράμματα και υπηρεσίες.</a:t>
            </a:r>
            <a:endParaRPr lang="en-GB" sz="900" b="1" dirty="0">
              <a:latin typeface="Josefin Sans" pitchFamily="2" charset="0"/>
            </a:endParaRPr>
          </a:p>
          <a:p>
            <a:pPr>
              <a:lnSpc>
                <a:spcPct val="150000"/>
              </a:lnSpc>
            </a:pPr>
            <a:endParaRPr lang="en-GB" sz="900" b="1" dirty="0">
              <a:latin typeface="Josefin Sans" pitchFamily="2" charset="0"/>
            </a:endParaRPr>
          </a:p>
          <a:p>
            <a:pPr>
              <a:lnSpc>
                <a:spcPct val="150000"/>
              </a:lnSpc>
            </a:pPr>
            <a:r>
              <a:rPr lang="el" sz="900" b="1" dirty="0">
                <a:solidFill>
                  <a:srgbClr val="FFC652"/>
                </a:solidFill>
                <a:latin typeface="Josefin Sans" pitchFamily="2" charset="0"/>
              </a:rPr>
              <a:t>ΠΩΣ ΧΡΗΜΑΤΟΔΟΤΕΙΤΑΙ Ο ΟΡΓΑΝΙΣΜΟΣ;</a:t>
            </a:r>
            <a:endParaRPr lang="en-IE" sz="900" dirty="0">
              <a:solidFill>
                <a:srgbClr val="FFC652"/>
              </a:solidFill>
              <a:latin typeface="Josefin Sans" pitchFamily="2" charset="0"/>
            </a:endParaRPr>
          </a:p>
          <a:p>
            <a:pPr>
              <a:lnSpc>
                <a:spcPct val="150000"/>
              </a:lnSpc>
            </a:pPr>
            <a:r>
              <a:rPr lang="el" sz="900" b="1" dirty="0">
                <a:solidFill>
                  <a:srgbClr val="7030A0"/>
                </a:solidFill>
                <a:latin typeface="Josefin Sans" pitchFamily="2" charset="0"/>
              </a:rPr>
              <a:t>SPRING </a:t>
            </a:r>
            <a:r>
              <a:rPr lang="el" sz="900" dirty="0">
                <a:latin typeface="Josefin Sans" pitchFamily="2" charset="0"/>
              </a:rPr>
              <a:t>έχει εξασφαλίσει χρηματοδότηση από το National Lottery Community Fund, το Northern Ireland Housing Executive και το Department for Agriculture, Environment &amp; Rural Affairs</a:t>
            </a:r>
            <a:endParaRPr lang="en-IE" sz="900" dirty="0">
              <a:latin typeface="Josefin Sans" pitchFamily="2" charset="0"/>
            </a:endParaRPr>
          </a:p>
          <a:p>
            <a:pPr>
              <a:lnSpc>
                <a:spcPct val="150000"/>
              </a:lnSpc>
            </a:pPr>
            <a:endParaRPr lang="en-IE" sz="900" dirty="0">
              <a:latin typeface="Josefin Sans" pitchFamily="2" charset="0"/>
            </a:endParaRPr>
          </a:p>
          <a:p>
            <a:pPr>
              <a:lnSpc>
                <a:spcPct val="150000"/>
              </a:lnSpc>
            </a:pPr>
            <a:r>
              <a:rPr lang="el" sz="900" b="1" dirty="0">
                <a:solidFill>
                  <a:srgbClr val="FFC652"/>
                </a:solidFill>
                <a:latin typeface="Josefin Sans" pitchFamily="2" charset="0"/>
              </a:rPr>
              <a:t>ΠΩΣ ΛΕΙΤΟΥΡΓΕΙ Η ΔΙΑΔΙΚΑΣΙΑ ΠΑΡΑΠΟΜΠΗΣ;</a:t>
            </a:r>
            <a:endParaRPr lang="en-IE" sz="900" dirty="0">
              <a:solidFill>
                <a:srgbClr val="FFC652"/>
              </a:solidFill>
              <a:latin typeface="Josefin Sans" pitchFamily="2" charset="0"/>
            </a:endParaRPr>
          </a:p>
          <a:p>
            <a:pPr>
              <a:lnSpc>
                <a:spcPct val="150000"/>
              </a:lnSpc>
            </a:pPr>
            <a:r>
              <a:rPr lang="el" sz="900" dirty="0">
                <a:latin typeface="Josefin Sans" pitchFamily="2" charset="0"/>
              </a:rPr>
              <a:t>Γενικοί ιατροί, επαγγελματίες υγείας, φαρμακοποιοί, μη θεσμοθετημένοι φορείς. . </a:t>
            </a:r>
            <a:r>
              <a:rPr lang="el" sz="900" u="sng"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https://youtu.be/UwlgfSz_CDw</a:t>
            </a:r>
            <a:endParaRPr lang="en-IE" sz="900" u="sng" dirty="0">
              <a:solidFill>
                <a:schemeClr val="tx1"/>
              </a:solidFill>
              <a:latin typeface="Josefin Sans" pitchFamily="2" charset="0"/>
            </a:endParaRPr>
          </a:p>
          <a:p>
            <a:pPr>
              <a:lnSpc>
                <a:spcPct val="150000"/>
              </a:lnSpc>
            </a:pPr>
            <a:endParaRPr lang="en-IE" sz="900" u="sng" dirty="0">
              <a:solidFill>
                <a:schemeClr val="tx1"/>
              </a:solidFill>
              <a:latin typeface="Josefin Sans" pitchFamily="2" charset="0"/>
            </a:endParaRPr>
          </a:p>
          <a:p>
            <a:pPr>
              <a:lnSpc>
                <a:spcPct val="150000"/>
              </a:lnSpc>
            </a:pPr>
            <a:r>
              <a:rPr lang="el" sz="900" b="1" dirty="0">
                <a:solidFill>
                  <a:srgbClr val="FFC652"/>
                </a:solidFill>
                <a:latin typeface="Josefin Sans" pitchFamily="2" charset="0"/>
              </a:rPr>
              <a:t>ΕΥΚΑΙΡΙΕΣ ΓΙΑ ΑΝΑΠΑΡΑΓΩΓΗ</a:t>
            </a:r>
            <a:endParaRPr lang="en-IE" sz="900" dirty="0">
              <a:solidFill>
                <a:srgbClr val="FFC652"/>
              </a:solidFill>
              <a:latin typeface="Josefin Sans" pitchFamily="2" charset="0"/>
            </a:endParaRPr>
          </a:p>
          <a:p>
            <a:pPr>
              <a:lnSpc>
                <a:spcPct val="150000"/>
              </a:lnSpc>
            </a:pPr>
            <a:r>
              <a:rPr lang="el" sz="900" dirty="0">
                <a:latin typeface="Josefin Sans" pitchFamily="2" charset="0"/>
              </a:rPr>
              <a:t>Ναι, αυτές οι υπηρεσίες και οι πόροι μπορούν να αναπαραχθούν σε όλο τον κόσμο.</a:t>
            </a:r>
            <a:endParaRPr lang="en-IE" sz="900" dirty="0">
              <a:latin typeface="Josefin Sans" pitchFamily="2" charset="0"/>
            </a:endParaRPr>
          </a:p>
          <a:p>
            <a:pPr>
              <a:lnSpc>
                <a:spcPct val="150000"/>
              </a:lnSpc>
            </a:pPr>
            <a:endParaRPr lang="en-GB" sz="900" b="1" dirty="0">
              <a:latin typeface="Josefin Sans" pitchFamily="2" charset="0"/>
            </a:endParaRPr>
          </a:p>
          <a:p>
            <a:pPr>
              <a:lnSpc>
                <a:spcPct val="150000"/>
              </a:lnSpc>
            </a:pPr>
            <a:r>
              <a:rPr lang="el" sz="900" b="1" dirty="0">
                <a:latin typeface="Josefin Sans" pitchFamily="2" charset="0"/>
              </a:rPr>
              <a:t>ΜΥΘΟΙ &amp; ΨΕΥΤΙΚΕΣ ΠΙΣΤΟΠΟΙΗΣΕΙΣ</a:t>
            </a:r>
            <a:r>
              <a:rPr lang="el" sz="900" dirty="0">
                <a:latin typeface="Josefin Sans" pitchFamily="2" charset="0"/>
              </a:rPr>
              <a:t>   </a:t>
            </a:r>
            <a:r>
              <a:rPr lang="el" sz="900" b="1" i="1" dirty="0">
                <a:latin typeface="Josefin Sans" pitchFamily="2" charset="0"/>
              </a:rPr>
              <a:t>« </a:t>
            </a:r>
            <a:r>
              <a:rPr lang="el" sz="1050" b="1" i="1" dirty="0">
                <a:latin typeface="Josefin Sans" pitchFamily="2" charset="0"/>
              </a:rPr>
              <a:t>Υπάρχει μεγάλη λίστα αναμονής».</a:t>
            </a:r>
            <a:endParaRPr lang="en-IE" sz="1050" dirty="0">
              <a:latin typeface="Josefin Sans" pitchFamily="2" charset="0"/>
            </a:endParaRPr>
          </a:p>
          <a:p>
            <a:pPr>
              <a:lnSpc>
                <a:spcPct val="150000"/>
              </a:lnSpc>
            </a:pPr>
            <a:r>
              <a:rPr lang="el" sz="900" dirty="0">
                <a:latin typeface="Josefin Sans" pitchFamily="2" charset="0"/>
              </a:rPr>
              <a:t>Αυτό δεν είναι αληθινό. </a:t>
            </a:r>
            <a:r>
              <a:rPr lang="el" sz="900" b="1" dirty="0">
                <a:solidFill>
                  <a:srgbClr val="7030A0"/>
                </a:solidFill>
                <a:latin typeface="Josefin Sans" pitchFamily="2" charset="0"/>
              </a:rPr>
              <a:t>Το SPRING </a:t>
            </a:r>
            <a:r>
              <a:rPr lang="el" sz="900" dirty="0">
                <a:latin typeface="Josefin Sans" pitchFamily="2" charset="0"/>
              </a:rPr>
              <a:t>έχει γρήγορο ρυθμό κύκλου εργασιών και επικοινωνήστε με τους πιθανούς χρήστες υπηρεσιών όσο το δυνατόν γρηγορότερα.</a:t>
            </a:r>
          </a:p>
          <a:p>
            <a:pPr>
              <a:lnSpc>
                <a:spcPct val="150000"/>
              </a:lnSpc>
            </a:pPr>
            <a:r>
              <a:rPr lang="el" sz="900" b="1" i="1" dirty="0">
                <a:latin typeface="Josefin Sans" pitchFamily="2" charset="0"/>
              </a:rPr>
              <a:t>« </a:t>
            </a:r>
            <a:r>
              <a:rPr lang="el" sz="1050" b="1" i="1" dirty="0">
                <a:latin typeface="Josefin Sans" pitchFamily="2" charset="0"/>
              </a:rPr>
              <a:t>Είναι το ίδιο με τη συμβουλευτική».</a:t>
            </a:r>
            <a:endParaRPr lang="en-IE" sz="1050" dirty="0">
              <a:latin typeface="Josefin Sans" pitchFamily="2" charset="0"/>
            </a:endParaRPr>
          </a:p>
          <a:p>
            <a:pPr>
              <a:lnSpc>
                <a:spcPct val="150000"/>
              </a:lnSpc>
            </a:pPr>
            <a:r>
              <a:rPr lang="el" sz="900" dirty="0">
                <a:latin typeface="Josefin Sans" pitchFamily="2" charset="0"/>
              </a:rPr>
              <a:t>Όχι, είναι διαφορετικό. Αν και η κοινωνική συνταγογράφηση, όπως η συμβουλευτική, παρέχει έναν ασφαλή χώρο για συζήτηση και διερεύνηση ζητημάτων, οι εργαζόμενοι στο </a:t>
            </a:r>
            <a:r>
              <a:rPr lang="el" sz="900" b="1" dirty="0">
                <a:solidFill>
                  <a:srgbClr val="7030A0"/>
                </a:solidFill>
                <a:latin typeface="Josefin Sans" pitchFamily="2" charset="0"/>
              </a:rPr>
              <a:t>SPRING </a:t>
            </a:r>
            <a:r>
              <a:rPr lang="el" sz="900" dirty="0">
                <a:latin typeface="Josefin Sans" pitchFamily="2" charset="0"/>
              </a:rPr>
              <a:t>link μπορούν να υποστηρίξουν τους ανθρώπους με πιο πρακτική έννοια, καθώς και να παρέχουν συναισθηματική φροντίδα. Ένας υπάλληλος σύνδεσης μπορεί να βοηθήσει τους συμμετέχοντες να σημαδέψουν σε εξειδικευμένες συμβουλευτικές υπηρεσίες.</a:t>
            </a:r>
            <a:endParaRPr lang="en-IE" sz="9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84</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794798" y="545673"/>
            <a:ext cx="675506" cy="669080"/>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ΚΑΝΤΕ ΚΛΙΚ</a:t>
              </a:r>
            </a:p>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ΓΙΑ ΝΑ ΔΕΙΤΕ</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10" name="Ribbon: Curved and Tilted Up 9">
            <a:extLst>
              <a:ext uri="{FF2B5EF4-FFF2-40B4-BE49-F238E27FC236}">
                <a16:creationId xmlns:a16="http://schemas.microsoft.com/office/drawing/2014/main" id="{E5ACF1D7-DE33-9536-2FF0-90B5F65994DC}"/>
              </a:ext>
            </a:extLst>
          </p:cNvPr>
          <p:cNvSpPr/>
          <p:nvPr/>
        </p:nvSpPr>
        <p:spPr>
          <a:xfrm>
            <a:off x="276684" y="468870"/>
            <a:ext cx="3599491" cy="661718"/>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600" b="1" dirty="0">
                <a:solidFill>
                  <a:schemeClr val="bg1"/>
                </a:solidFill>
                <a:latin typeface="Amatic SC" panose="00000500000000000000" pitchFamily="2" charset="-79"/>
                <a:cs typeface="Amatic SC" panose="00000500000000000000" pitchFamily="2" charset="-79"/>
              </a:rPr>
              <a:t>Υπόδειγμα Κοινωνικής Συνταγογράφησης</a:t>
            </a:r>
          </a:p>
        </p:txBody>
      </p:sp>
    </p:spTree>
    <p:extLst>
      <p:ext uri="{BB962C8B-B14F-4D97-AF65-F5344CB8AC3E}">
        <p14:creationId xmlns:p14="http://schemas.microsoft.com/office/powerpoint/2010/main" val="2839907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11024" y="693447"/>
            <a:ext cx="9626028" cy="570122"/>
          </a:xfrm>
        </p:spPr>
        <p:txBody>
          <a:bodyPr/>
          <a:lstStyle/>
          <a:p>
            <a:r>
              <a:rPr lang="el" dirty="0"/>
              <a:t>     </a:t>
            </a:r>
            <a:r>
              <a:rPr lang="el" sz="2800" dirty="0">
                <a:solidFill>
                  <a:schemeClr val="accent1">
                    <a:lumMod val="50000"/>
                  </a:schemeClr>
                </a:solidFill>
                <a:effectLst>
                  <a:outerShdw blurRad="38100" dist="38100" dir="2700000" algn="tl">
                    <a:srgbClr val="000000">
                      <a:alpha val="43137"/>
                    </a:srgbClr>
                  </a:outerShdw>
                </a:effectLst>
              </a:rPr>
              <a:t>CLARE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263236" y="1373517"/>
            <a:ext cx="11665527" cy="5636255"/>
          </a:xfrm>
        </p:spPr>
        <p:txBody>
          <a:bodyPr/>
          <a:lstStyle/>
          <a:p>
            <a:r>
              <a:rPr lang="el" sz="900" b="1" dirty="0">
                <a:solidFill>
                  <a:srgbClr val="FFC652"/>
                </a:solidFill>
                <a:latin typeface="Josefin Sans" pitchFamily="2" charset="0"/>
              </a:rPr>
              <a:t>ΣΧΕΤΙΚΑ ΜΕ</a:t>
            </a:r>
            <a:endParaRPr lang="en-IE" sz="900" dirty="0">
              <a:solidFill>
                <a:srgbClr val="FFC652"/>
              </a:solidFill>
              <a:latin typeface="Josefin Sans" pitchFamily="2" charset="0"/>
            </a:endParaRPr>
          </a:p>
          <a:p>
            <a:pPr fontAlgn="base">
              <a:lnSpc>
                <a:spcPct val="150000"/>
              </a:lnSpc>
            </a:pPr>
            <a:r>
              <a:rPr lang="el" sz="900" dirty="0">
                <a:latin typeface="Josefin Sans" pitchFamily="2" charset="0"/>
              </a:rPr>
              <a:t>Το όραμα του CLARE [Creative Legal Action Responses &amp; Engagement] είναι να δημιουργήσει μια κοινότητα όπου όλοι οι άνθρωποι νιώθουν υποστήριξη και αφοσίωση, όπου οι άνθρωποι προσέχουν ο ένας τον άλλον και όπου όλοι έχουν την ευκαιρία να αξιοποιήσουν πλήρως τις δυνατότητές τους. Είναι μια κοινότητα Ηγεμένος εθελοντικός οργανισμός που εργάζεται στο Βόρειο Μπέλφαστ παρέχοντας ανθρωποκεντρική υποστήριξη για να βοηθήσει τους πιο ευάλωτους να σχεδιάσουν και να εφαρμόσουν ένα ολιστικό σχέδιο διαβίωσης. Οι στόχοι περιλαμβάνουν τη μείωση της έγκαιρης εξάρτησης από υπηρεσίες υγείας και κοινωνικής φροντίδας ενηλίκων. Βοηθά την έγκαιρη έξοδο από το νοσοκομείο και υποστήριξη για την επιστροφή στο σπίτι και βοηθά στην πρόληψη της επιδείνωσης των αποτελεσμάτων της υγείας. Εξουσιοδοτεί τα άτομα να έχουν ιδιοκτησία και μεγαλύτερο έλεγχο στη φροντίδα που λαμβάνουν. Προωθεί την επιλογή και τον έλεγχο μέσω της αυτοκατευθυνόμενης υποστήριξης. Βοηθά σε πρακτικές εργασίες μέσα στο σπίτι και σε ελαφριές δουλειές του σπιτιού. </a:t>
            </a:r>
            <a:r>
              <a:rPr lang="el" sz="900" u="sng" dirty="0">
                <a:solidFill>
                  <a:schemeClr val="tx1"/>
                </a:solidFill>
                <a:latin typeface="Josefin Sans" pitchFamily="2" charset="0"/>
                <a:hlinkClick r:id="rId2">
                  <a:extLst>
                    <a:ext uri="{A12FA001-AC4F-418D-AE19-62706E023703}">
                      <ahyp:hlinkClr xmlns:ahyp="http://schemas.microsoft.com/office/drawing/2018/hyperlinkcolor" val="tx"/>
                    </a:ext>
                  </a:extLst>
                </a:hlinkClick>
              </a:rPr>
              <a:t>http://clare_cic.org/</a:t>
            </a:r>
            <a:endParaRPr lang="en-IE" sz="900" dirty="0">
              <a:solidFill>
                <a:schemeClr val="tx1"/>
              </a:solidFill>
              <a:latin typeface="Josefin Sans" pitchFamily="2" charset="0"/>
            </a:endParaRPr>
          </a:p>
          <a:p>
            <a:pPr>
              <a:lnSpc>
                <a:spcPct val="150000"/>
              </a:lnSpc>
            </a:pPr>
            <a:r>
              <a:rPr lang="el" sz="900" dirty="0">
                <a:latin typeface="Josefin Sans" pitchFamily="2" charset="0"/>
              </a:rPr>
              <a:t> </a:t>
            </a:r>
            <a:endParaRPr lang="en-IE" sz="900" dirty="0">
              <a:latin typeface="Josefin Sans" pitchFamily="2" charset="0"/>
            </a:endParaRPr>
          </a:p>
          <a:p>
            <a:pPr algn="l">
              <a:lnSpc>
                <a:spcPct val="150000"/>
              </a:lnSpc>
            </a:pPr>
            <a:r>
              <a:rPr lang="el" sz="900" b="1" dirty="0">
                <a:solidFill>
                  <a:srgbClr val="FFC652"/>
                </a:solidFill>
                <a:latin typeface="Josefin Sans" pitchFamily="2" charset="0"/>
              </a:rPr>
              <a:t>ΥΠΟΣΤΗΡΙΞΗ ΤΗΣ ΚΟΙΝΩΝΙΚΗΣ ΕΝΤΑΞΗΣ ΚΑΙ ΣΥΝΔΕΣΗΣ</a:t>
            </a:r>
            <a:endParaRPr lang="en-IE" sz="900" b="1" dirty="0">
              <a:solidFill>
                <a:srgbClr val="FFC652"/>
              </a:solidFill>
              <a:latin typeface="Josefin Sans" pitchFamily="2" charset="0"/>
            </a:endParaRPr>
          </a:p>
          <a:p>
            <a:pPr fontAlgn="base">
              <a:lnSpc>
                <a:spcPct val="150000"/>
              </a:lnSpc>
            </a:pPr>
            <a:r>
              <a:rPr lang="el" sz="900" dirty="0">
                <a:latin typeface="Josefin Sans" pitchFamily="2" charset="0"/>
              </a:rPr>
              <a:t>Παροχή υπηρεσίας φιλίας για τη μείωση των συναισθημάτων απομόνωσης και μοναξιάς και προάγει την ανεξαρτησία ενδυναμώνοντας τα άτομα. Βοήθεια για σύνδεση με υπάρχουσες κοινωνικές δραστηριότητες. Συνοδεύει άτομα σε ραντεβού και εκδηλώσεις.</a:t>
            </a:r>
            <a:endParaRPr lang="en-IE" sz="900" dirty="0">
              <a:latin typeface="Josefin Sans" pitchFamily="2" charset="0"/>
            </a:endParaRPr>
          </a:p>
          <a:p>
            <a:pPr>
              <a:lnSpc>
                <a:spcPct val="150000"/>
              </a:lnSpc>
            </a:pPr>
            <a:r>
              <a:rPr lang="el" sz="900" b="1" dirty="0">
                <a:latin typeface="Josefin Sans" pitchFamily="2" charset="0"/>
              </a:rPr>
              <a:t> </a:t>
            </a:r>
            <a:endParaRPr lang="en-IE" sz="900" b="1" dirty="0">
              <a:latin typeface="Josefin Sans" pitchFamily="2" charset="0"/>
            </a:endParaRPr>
          </a:p>
          <a:p>
            <a:pPr>
              <a:lnSpc>
                <a:spcPct val="150000"/>
              </a:lnSpc>
            </a:pPr>
            <a:r>
              <a:rPr lang="el" sz="900" b="1" dirty="0">
                <a:solidFill>
                  <a:srgbClr val="FFC652"/>
                </a:solidFill>
                <a:latin typeface="Josefin Sans" pitchFamily="2" charset="0"/>
              </a:rPr>
              <a:t>ΥΠΟΣΤΗΡΙΞΗ ΥΓΕΙΑΣ, ΕΥΕΞΙΑΣ &amp; ΔΙΑΤΡΟΦΗΣ</a:t>
            </a:r>
            <a:endParaRPr lang="en-IE" sz="900" dirty="0">
              <a:solidFill>
                <a:srgbClr val="FFC652"/>
              </a:solidFill>
              <a:latin typeface="Josefin Sans" pitchFamily="2" charset="0"/>
            </a:endParaRPr>
          </a:p>
          <a:p>
            <a:pPr fontAlgn="base">
              <a:lnSpc>
                <a:spcPct val="150000"/>
              </a:lnSpc>
            </a:pPr>
            <a:r>
              <a:rPr lang="el" sz="900" dirty="0">
                <a:latin typeface="Josefin Sans" pitchFamily="2" charset="0"/>
              </a:rPr>
              <a:t>Υποστήριξη για πρόσβαση σε πόρους και υπηρεσίες που σχετίζονται με τις ανάγκες του ατόμου, όπως ομάδες υποστήριξης/δραστηριότητες για τη βελτίωση της σωματικής ή ψυχικής ευεξίας. Ευκαιρίες για βοήθεια με ζώα, βόλτες και μπόουλινγκ.</a:t>
            </a:r>
            <a:endParaRPr lang="en-IE" sz="900" dirty="0">
              <a:latin typeface="Josefin Sans" pitchFamily="2" charset="0"/>
            </a:endParaRPr>
          </a:p>
          <a:p>
            <a:pPr>
              <a:lnSpc>
                <a:spcPct val="150000"/>
              </a:lnSpc>
            </a:pPr>
            <a:r>
              <a:rPr lang="el" sz="900" b="1" i="1" dirty="0">
                <a:latin typeface="Josefin Sans" pitchFamily="2" charset="0"/>
              </a:rPr>
              <a:t> </a:t>
            </a:r>
          </a:p>
          <a:p>
            <a:pPr>
              <a:lnSpc>
                <a:spcPct val="150000"/>
              </a:lnSpc>
            </a:pPr>
            <a:endParaRPr lang="en-IE" sz="900" dirty="0">
              <a:latin typeface="Josefin Sans" pitchFamily="2" charset="0"/>
            </a:endParaRPr>
          </a:p>
          <a:p>
            <a:pPr>
              <a:lnSpc>
                <a:spcPct val="150000"/>
              </a:lnSpc>
            </a:pPr>
            <a:endParaRPr lang="en-US" sz="900" b="1" dirty="0">
              <a:latin typeface="Josefin Sans" pitchFamily="2" charset="0"/>
            </a:endParaRPr>
          </a:p>
          <a:p>
            <a:pPr>
              <a:lnSpc>
                <a:spcPct val="150000"/>
              </a:lnSpc>
            </a:pPr>
            <a:r>
              <a:rPr lang="el" sz="900" b="1" dirty="0">
                <a:solidFill>
                  <a:srgbClr val="FFC652"/>
                </a:solidFill>
                <a:latin typeface="Josefin Sans" pitchFamily="2" charset="0"/>
              </a:rPr>
              <a:t>ΥΠΟΣΤΗΡΙΞΗ ΔΡΑΣΤΗΡΙΟΤΗΤΑΣ ΓΙΑ ΝΑ ΠΑΡΕΜΕΤΕ ΚΑΛΑ</a:t>
            </a:r>
            <a:endParaRPr lang="en-IE" sz="900" dirty="0">
              <a:solidFill>
                <a:srgbClr val="FFC652"/>
              </a:solidFill>
              <a:latin typeface="Josefin Sans" pitchFamily="2" charset="0"/>
            </a:endParaRPr>
          </a:p>
          <a:p>
            <a:pPr>
              <a:lnSpc>
                <a:spcPct val="150000"/>
              </a:lnSpc>
            </a:pPr>
            <a:r>
              <a:rPr lang="el" sz="900" dirty="0">
                <a:latin typeface="Josefin Sans" pitchFamily="2" charset="0"/>
              </a:rPr>
              <a:t>Συνδεθείτε με υπάρχουσες υπηρεσίες που σχετίζονται με την παραμονή ενεργού και τη διατήρηση της καλής υγείας</a:t>
            </a:r>
            <a:endParaRPr lang="en-IE" sz="900" dirty="0">
              <a:latin typeface="Josefin Sans" pitchFamily="2" charset="0"/>
            </a:endParaRPr>
          </a:p>
          <a:p>
            <a:pPr>
              <a:lnSpc>
                <a:spcPct val="150000"/>
              </a:lnSpc>
            </a:pPr>
            <a:endParaRPr lang="en-GB" sz="600" b="1" dirty="0">
              <a:latin typeface="Josefin Sans" pitchFamily="2" charset="0"/>
            </a:endParaRPr>
          </a:p>
          <a:p>
            <a:pPr>
              <a:lnSpc>
                <a:spcPct val="150000"/>
              </a:lnSpc>
            </a:pPr>
            <a:r>
              <a:rPr lang="el" sz="900" b="1" dirty="0">
                <a:solidFill>
                  <a:srgbClr val="FFC652"/>
                </a:solidFill>
                <a:latin typeface="Josefin Sans" pitchFamily="2" charset="0"/>
              </a:rPr>
              <a:t>ΥΠΟΣΤΗΡΙΞΗ ΤΗΣ ΜΑΘΗΣΗΣ ΕΝΗΛΙΚΩΝ</a:t>
            </a:r>
            <a:endParaRPr lang="en-IE" sz="900" dirty="0">
              <a:solidFill>
                <a:srgbClr val="FFC652"/>
              </a:solidFill>
              <a:latin typeface="Josefin Sans" pitchFamily="2" charset="0"/>
            </a:endParaRPr>
          </a:p>
          <a:p>
            <a:pPr>
              <a:lnSpc>
                <a:spcPct val="150000"/>
              </a:lnSpc>
            </a:pPr>
            <a:r>
              <a:rPr lang="el" sz="900" dirty="0">
                <a:latin typeface="Josefin Sans" pitchFamily="2" charset="0"/>
              </a:rPr>
              <a:t>Διαθέσιμες πληροφορίες και σήμανση σε διάφορα μαθήματα/τάξεις.</a:t>
            </a:r>
            <a:endParaRPr lang="en-IE" sz="900" dirty="0">
              <a:latin typeface="Josefin Sans" pitchFamily="2" charset="0"/>
            </a:endParaRPr>
          </a:p>
          <a:p>
            <a:pPr>
              <a:lnSpc>
                <a:spcPct val="150000"/>
              </a:lnSpc>
            </a:pPr>
            <a:endParaRPr lang="en-GB" sz="600" b="1" dirty="0">
              <a:latin typeface="Josefin Sans" pitchFamily="2" charset="0"/>
            </a:endParaRPr>
          </a:p>
          <a:p>
            <a:pPr>
              <a:lnSpc>
                <a:spcPct val="150000"/>
              </a:lnSpc>
            </a:pPr>
            <a:r>
              <a:rPr lang="el" sz="900" b="1" dirty="0">
                <a:solidFill>
                  <a:srgbClr val="FFC652"/>
                </a:solidFill>
                <a:latin typeface="Josefin Sans" pitchFamily="2" charset="0"/>
              </a:rPr>
              <a:t>ΠΩΣ ΧΡΗΜΑΤΟΔΟΤΕΙΤΑΙ Ο ΟΡΓΑΝΙΣΜΟΣ;</a:t>
            </a:r>
            <a:endParaRPr lang="en-IE" sz="900" dirty="0">
              <a:solidFill>
                <a:srgbClr val="FFC652"/>
              </a:solidFill>
              <a:latin typeface="Josefin Sans" pitchFamily="2" charset="0"/>
            </a:endParaRPr>
          </a:p>
          <a:p>
            <a:pPr>
              <a:lnSpc>
                <a:spcPct val="150000"/>
              </a:lnSpc>
            </a:pPr>
            <a:r>
              <a:rPr lang="el" sz="900" dirty="0">
                <a:latin typeface="Josefin Sans" pitchFamily="2" charset="0"/>
              </a:rPr>
              <a:t>Belfast Health &amp; Social Care Trust &amp; Dormant Accounts Fund National Lottery Community Fund, Public Health Agency NI-CLEAR &amp; Community Foundation Βόρεια Ιρλανδία</a:t>
            </a:r>
            <a:endParaRPr lang="en-IE" sz="900" dirty="0">
              <a:latin typeface="Josefin Sans" pitchFamily="2" charset="0"/>
            </a:endParaRPr>
          </a:p>
          <a:p>
            <a:pPr>
              <a:lnSpc>
                <a:spcPct val="150000"/>
              </a:lnSpc>
            </a:pPr>
            <a:endParaRPr lang="en-IE" sz="600" dirty="0">
              <a:latin typeface="Josefin Sans" pitchFamily="2" charset="0"/>
            </a:endParaRPr>
          </a:p>
          <a:p>
            <a:pPr>
              <a:lnSpc>
                <a:spcPct val="150000"/>
              </a:lnSpc>
            </a:pPr>
            <a:r>
              <a:rPr lang="el" sz="900" b="1" dirty="0">
                <a:solidFill>
                  <a:srgbClr val="FFC652"/>
                </a:solidFill>
                <a:latin typeface="Josefin Sans" pitchFamily="2" charset="0"/>
              </a:rPr>
              <a:t>ΠΩΣ ΛΕΙΤΟΥΡΓΕΙ Η ΔΙΑΔΙΚΑΣΙΑ ΠΑΡΑΠΟΜΠΗΣ;</a:t>
            </a:r>
            <a:endParaRPr lang="en-IE" sz="900" dirty="0">
              <a:solidFill>
                <a:srgbClr val="FFC652"/>
              </a:solidFill>
              <a:latin typeface="Josefin Sans" pitchFamily="2" charset="0"/>
            </a:endParaRPr>
          </a:p>
          <a:p>
            <a:pPr>
              <a:lnSpc>
                <a:spcPct val="150000"/>
              </a:lnSpc>
            </a:pPr>
            <a:r>
              <a:rPr lang="el" sz="900" dirty="0">
                <a:latin typeface="Josefin Sans" pitchFamily="2" charset="0"/>
              </a:rPr>
              <a:t>Συνεργάζεται στενά με την Belfast Trust, την υπηρεσία Home from Hospital και την εθελοντική υποστήριξη.</a:t>
            </a:r>
            <a:endParaRPr lang="en-IE" sz="900" dirty="0">
              <a:latin typeface="Josefin Sans" pitchFamily="2" charset="0"/>
            </a:endParaRPr>
          </a:p>
          <a:p>
            <a:pPr>
              <a:lnSpc>
                <a:spcPct val="150000"/>
              </a:lnSpc>
            </a:pPr>
            <a:endParaRPr lang="en-IE" sz="600" dirty="0">
              <a:latin typeface="Josefin Sans" pitchFamily="2" charset="0"/>
            </a:endParaRPr>
          </a:p>
          <a:p>
            <a:pPr>
              <a:lnSpc>
                <a:spcPct val="150000"/>
              </a:lnSpc>
            </a:pPr>
            <a:r>
              <a:rPr lang="el" sz="900" b="1" dirty="0">
                <a:solidFill>
                  <a:srgbClr val="FFC652"/>
                </a:solidFill>
                <a:latin typeface="Josefin Sans" pitchFamily="2" charset="0"/>
              </a:rPr>
              <a:t>ΕΥΚΑΙΡΙΕΣ ΓΙΑ ΑΝΑΠΑΡΑΓΩΓΗ</a:t>
            </a:r>
            <a:endParaRPr lang="en-IE" sz="900" dirty="0">
              <a:solidFill>
                <a:srgbClr val="FFC652"/>
              </a:solidFill>
              <a:latin typeface="Josefin Sans" pitchFamily="2" charset="0"/>
            </a:endParaRPr>
          </a:p>
          <a:p>
            <a:pPr>
              <a:lnSpc>
                <a:spcPct val="150000"/>
              </a:lnSpc>
            </a:pPr>
            <a:r>
              <a:rPr lang="el" sz="900" dirty="0">
                <a:latin typeface="Josefin Sans" pitchFamily="2" charset="0"/>
              </a:rPr>
              <a:t>Υπάρχουν πολλές χώρες που παρέχουν ήδη υπηρεσίες για να βελτιώσουν τη ζωή των ενηλίκων και των ηλικιωμένων και να βοηθήσουν στη διατήρηση της ανεξαρτησίας και της αυτοδιάθεσής τους.</a:t>
            </a:r>
            <a:endParaRPr lang="en-IE" sz="900" dirty="0">
              <a:latin typeface="Josefin Sans" pitchFamily="2" charset="0"/>
            </a:endParaRPr>
          </a:p>
          <a:p>
            <a:pPr>
              <a:lnSpc>
                <a:spcPct val="150000"/>
              </a:lnSpc>
            </a:pPr>
            <a:endParaRPr lang="en-GB" sz="600" b="1" dirty="0">
              <a:latin typeface="Josefin Sans" pitchFamily="2" charset="0"/>
            </a:endParaRPr>
          </a:p>
          <a:p>
            <a:pPr>
              <a:lnSpc>
                <a:spcPct val="150000"/>
              </a:lnSpc>
            </a:pPr>
            <a:r>
              <a:rPr lang="el" sz="900" b="1" dirty="0">
                <a:solidFill>
                  <a:srgbClr val="FFC652"/>
                </a:solidFill>
                <a:latin typeface="Josefin Sans" pitchFamily="2" charset="0"/>
              </a:rPr>
              <a:t>ΜΥΘΟΙ </a:t>
            </a:r>
            <a:endParaRPr lang="en-US" sz="900" b="1" dirty="0">
              <a:solidFill>
                <a:srgbClr val="FFC652"/>
              </a:solidFill>
              <a:latin typeface="Josefin Sans" pitchFamily="2" charset="0"/>
            </a:endParaRPr>
          </a:p>
          <a:p>
            <a:pPr>
              <a:lnSpc>
                <a:spcPct val="150000"/>
              </a:lnSpc>
            </a:pPr>
            <a:r>
              <a:rPr lang="el" sz="900" i="1" dirty="0">
                <a:latin typeface="Josefin Sans" pitchFamily="2" charset="0"/>
              </a:rPr>
              <a:t>“ </a:t>
            </a:r>
            <a:r>
              <a:rPr lang="el" sz="1000" i="1" dirty="0">
                <a:latin typeface="Josefin Sans" pitchFamily="2" charset="0"/>
              </a:rPr>
              <a:t>Δεν έχει νόημα να δοκιμάσω κάτι νέο στην ηλικία μου”</a:t>
            </a:r>
            <a:endParaRPr lang="en-IE" sz="1000" dirty="0">
              <a:latin typeface="Josefin Sans" pitchFamily="2" charset="0"/>
            </a:endParaRPr>
          </a:p>
          <a:p>
            <a:pPr>
              <a:lnSpc>
                <a:spcPct val="150000"/>
              </a:lnSpc>
            </a:pPr>
            <a:r>
              <a:rPr lang="el" sz="1000" i="1" dirty="0">
                <a:latin typeface="Josefin Sans" pitchFamily="2" charset="0"/>
              </a:rPr>
              <a:t>«Δεν θα με δεχτούν λόγω της ιατρικής μου κατάστασης»</a:t>
            </a:r>
            <a:endParaRPr lang="en-IE" sz="1000" dirty="0">
              <a:latin typeface="Josefin Sans" pitchFamily="2" charset="0"/>
            </a:endParaRPr>
          </a:p>
          <a:p>
            <a:pPr fontAlgn="base">
              <a:lnSpc>
                <a:spcPct val="150000"/>
              </a:lnSpc>
            </a:pPr>
            <a:r>
              <a:rPr lang="el" sz="900" dirty="0">
                <a:latin typeface="Josefin Sans" pitchFamily="2" charset="0"/>
              </a:rPr>
              <a:t>Και τα δύο αναληθή: το ήθος του CLARE επικεντρώνεται στο «τι μπορεί να κάνει ένας άνθρωπος και όχι σε αυτό που δεν μπορεί».</a:t>
            </a:r>
            <a:endParaRPr lang="en-IE" sz="900" dirty="0">
              <a:latin typeface="Josefin Sans" pitchFamily="2" charset="0"/>
            </a:endParaRPr>
          </a:p>
          <a:p>
            <a:pPr>
              <a:lnSpc>
                <a:spcPct val="150000"/>
              </a:lnSpc>
            </a:pPr>
            <a:r>
              <a:rPr lang="el" sz="900" b="1" i="1" dirty="0">
                <a:latin typeface="Josefin Sans" pitchFamily="2" charset="0"/>
              </a:rPr>
              <a:t> </a:t>
            </a:r>
            <a:endParaRPr lang="en-IE" sz="9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85</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282444" y="323392"/>
            <a:ext cx="1224898" cy="746140"/>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ΚΑΝΤΕ ΚΛΙΚ</a:t>
              </a:r>
            </a:p>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ΓΙΑ ΝΑ ΔΕΙΤΕ</a:t>
              </a:r>
              <a:endParaRPr lang="en-IE" sz="1026" b="1" dirty="0">
                <a:solidFill>
                  <a:schemeClr val="bg1"/>
                </a:solidFill>
                <a:latin typeface="Calibri" panose="020F0502020204030204" pitchFamily="34" charset="0"/>
                <a:cs typeface="Calibri" panose="020F0502020204030204" pitchFamily="34" charset="0"/>
              </a:endParaRPr>
            </a:p>
          </p:txBody>
        </p:sp>
      </p:grpSp>
      <p:pic>
        <p:nvPicPr>
          <p:cNvPr id="9" name="Picture Placeholder 8" descr="Creative Local Action, Responses &amp;amp; Engagement (CLARE) North Belfast |  Creating Caring Communities in North Belfast"/>
          <p:cNvPicPr>
            <a:picLocks noGrp="1"/>
          </p:cNvPicPr>
          <p:nvPr>
            <p:ph type="pic" sz="quarter" idx="34"/>
          </p:nvPr>
        </p:nvPicPr>
        <p:blipFill>
          <a:blip r:embed="rId3">
            <a:extLst>
              <a:ext uri="{28A0092B-C50C-407E-A947-70E740481C1C}">
                <a14:useLocalDpi xmlns:a14="http://schemas.microsoft.com/office/drawing/2010/main" val="0"/>
              </a:ext>
            </a:extLst>
          </a:blip>
          <a:srcRect l="15346" r="15346"/>
          <a:stretch>
            <a:fillRect/>
          </a:stretch>
        </p:blipFill>
        <p:spPr bwMode="auto">
          <a:xfrm>
            <a:off x="8507342" y="349625"/>
            <a:ext cx="2973634" cy="654154"/>
          </a:xfrm>
          <a:prstGeom prst="rect">
            <a:avLst/>
          </a:prstGeom>
          <a:noFill/>
          <a:ln>
            <a:noFill/>
          </a:ln>
        </p:spPr>
      </p:pic>
      <p:pic>
        <p:nvPicPr>
          <p:cNvPr id="10" name="Picture 9" descr="Creative Local Action, Responses &amp;amp; Engagement (CLARE) North Belfast |  Creating Caring Communities in North Belfast"/>
          <p:cNvPicPr/>
          <p:nvPr/>
        </p:nvPicPr>
        <p:blipFill>
          <a:blip r:embed="rId3">
            <a:extLst>
              <a:ext uri="{28A0092B-C50C-407E-A947-70E740481C1C}">
                <a14:useLocalDpi xmlns:a14="http://schemas.microsoft.com/office/drawing/2010/main" val="0"/>
              </a:ext>
            </a:extLst>
          </a:blip>
          <a:srcRect/>
          <a:stretch>
            <a:fillRect/>
          </a:stretch>
        </p:blipFill>
        <p:spPr bwMode="auto">
          <a:xfrm>
            <a:off x="10070221" y="5931217"/>
            <a:ext cx="1719457" cy="518533"/>
          </a:xfrm>
          <a:prstGeom prst="rect">
            <a:avLst/>
          </a:prstGeom>
          <a:noFill/>
          <a:ln>
            <a:noFill/>
          </a:ln>
        </p:spPr>
      </p:pic>
      <p:sp>
        <p:nvSpPr>
          <p:cNvPr id="11" name="Ribbon: Curved and Tilted Up 10">
            <a:extLst>
              <a:ext uri="{FF2B5EF4-FFF2-40B4-BE49-F238E27FC236}">
                <a16:creationId xmlns:a16="http://schemas.microsoft.com/office/drawing/2014/main" id="{6B5EE950-44DF-451D-0E48-52172843F9DF}"/>
              </a:ext>
            </a:extLst>
          </p:cNvPr>
          <p:cNvSpPr/>
          <p:nvPr/>
        </p:nvSpPr>
        <p:spPr>
          <a:xfrm>
            <a:off x="272696" y="510988"/>
            <a:ext cx="3599491" cy="774655"/>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A2B4A44-E594-CB37-788E-01733DABB619}"/>
              </a:ext>
            </a:extLst>
          </p:cNvPr>
          <p:cNvSpPr txBox="1"/>
          <p:nvPr/>
        </p:nvSpPr>
        <p:spPr>
          <a:xfrm>
            <a:off x="1304365" y="510989"/>
            <a:ext cx="1535817" cy="646331"/>
          </a:xfrm>
          <a:prstGeom prst="rect">
            <a:avLst/>
          </a:prstGeom>
          <a:noFill/>
        </p:spPr>
        <p:txBody>
          <a:bodyPr wrap="square" rtlCol="0">
            <a:spAutoFit/>
          </a:bodyPr>
          <a:lstStyle/>
          <a:p>
            <a:pPr algn="ctr"/>
            <a:r>
              <a:rPr lang="el" sz="1200" b="1" dirty="0">
                <a:solidFill>
                  <a:schemeClr val="bg1"/>
                </a:solidFill>
                <a:latin typeface="Josefin Sans" pitchFamily="2" charset="0"/>
                <a:cs typeface="Amatic SC" panose="00000500000000000000" pitchFamily="2" charset="-79"/>
              </a:rPr>
              <a:t>Υπόδειγμα κοινωνικής συνταγογράφησης</a:t>
            </a:r>
          </a:p>
        </p:txBody>
      </p:sp>
    </p:spTree>
    <p:extLst>
      <p:ext uri="{BB962C8B-B14F-4D97-AF65-F5344CB8AC3E}">
        <p14:creationId xmlns:p14="http://schemas.microsoft.com/office/powerpoint/2010/main" val="10458113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11024" y="836531"/>
            <a:ext cx="9626028" cy="451418"/>
          </a:xfrm>
        </p:spPr>
        <p:txBody>
          <a:bodyPr/>
          <a:lstStyle/>
          <a:p>
            <a:r>
              <a:rPr lang="el" dirty="0"/>
              <a:t>     </a:t>
            </a:r>
            <a:r>
              <a:rPr lang="el" sz="2400" dirty="0">
                <a:solidFill>
                  <a:srgbClr val="002060"/>
                </a:solidFill>
              </a:rPr>
              <a:t>Fundación TAS </a:t>
            </a:r>
            <a:endParaRPr lang="en-US" sz="2400" dirty="0">
              <a:solidFill>
                <a:srgbClr val="002060"/>
              </a:solidFill>
            </a:endParaRP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12736" y="1387353"/>
            <a:ext cx="11691488" cy="5347020"/>
          </a:xfrm>
        </p:spPr>
        <p:txBody>
          <a:bodyPr/>
          <a:lstStyle/>
          <a:p>
            <a:pPr>
              <a:lnSpc>
                <a:spcPct val="150000"/>
              </a:lnSpc>
            </a:pPr>
            <a:r>
              <a:rPr lang="el" sz="1000" b="1" dirty="0">
                <a:solidFill>
                  <a:srgbClr val="FFC652"/>
                </a:solidFill>
                <a:latin typeface="Josefin Sans" pitchFamily="2" charset="0"/>
              </a:rPr>
              <a:t>ΣΧΕΤΙΚΑ ΜΕ</a:t>
            </a:r>
            <a:endParaRPr lang="en-IE" sz="1000" dirty="0">
              <a:solidFill>
                <a:srgbClr val="FFC652"/>
              </a:solidFill>
              <a:latin typeface="Josefin Sans" pitchFamily="2" charset="0"/>
            </a:endParaRPr>
          </a:p>
          <a:p>
            <a:pPr>
              <a:lnSpc>
                <a:spcPct val="150000"/>
              </a:lnSpc>
            </a:pPr>
            <a:r>
              <a:rPr lang="en-US" sz="1000" i="1" dirty="0">
                <a:latin typeface="Josefin Sans" pitchFamily="2" charset="0"/>
              </a:rPr>
              <a:t>To </a:t>
            </a:r>
            <a:r>
              <a:rPr lang="el" sz="1000" i="1" dirty="0">
                <a:latin typeface="Josefin Sans" pitchFamily="2" charset="0"/>
              </a:rPr>
              <a:t>Fundación TAS </a:t>
            </a:r>
            <a:r>
              <a:rPr lang="el" sz="1000" dirty="0">
                <a:latin typeface="Josefin Sans" pitchFamily="2" charset="0"/>
              </a:rPr>
              <a:t>(το ίδρυμα TAS) εδρεύει στο Brenes (Σεβίλλη) στην Ισπανία. Παρέχουν υποστήριξη σε άτομα με αναπηρίες και ηλικιωμένους, ώστε να συμμετέχουν στο εργατικό δυναμικό με τρόπο που να εξυπηρετεί τις αναπηρίες τους και να λειτουργεί για αυτούς. Μέσω της υπηρεσίας Labor Insertion, αυτά τα άτομα καθοδηγούνται ατομικά στην κοινωνική και εργασιακή τους προσαρμογή και μετάβαση σε μια θέση εργασίας σε μια κανονικοποιημένη εταιρεία ή στο Ειδικό Κέντρο Απασχόλησης του Ιδρύματος (SEC).  Σε αυτό το SEC, οι συμμετέχοντες κάνουν μια «ελεγχόμενη εμβάπτιση» σε ένα πραγματικό εργασιακό περιβάλλον, όπου στόχος είναι να επιτελούν παραγωγική και αμειβόμενη εργασία, προφανώς, σύμφωνα με τα προσωπικά τους χαρακτηριστικά.</a:t>
            </a:r>
          </a:p>
          <a:p>
            <a:pPr>
              <a:lnSpc>
                <a:spcPct val="150000"/>
              </a:lnSpc>
            </a:pPr>
            <a:r>
              <a:rPr lang="el" sz="1000" dirty="0">
                <a:latin typeface="Josefin Sans" pitchFamily="2" charset="0"/>
              </a:rPr>
              <a:t>Για περισσότερες πληροφορίες μεταβείτε στη </a:t>
            </a:r>
            <a:r>
              <a:rPr lang="el" sz="10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διεύθυνση https://www.fundaciontas.org</a:t>
            </a:r>
            <a:endParaRPr lang="en-IE" sz="1000" dirty="0">
              <a:solidFill>
                <a:schemeClr val="tx1"/>
              </a:solidFill>
              <a:latin typeface="Josefin Sans" pitchFamily="2" charset="0"/>
            </a:endParaRPr>
          </a:p>
          <a:p>
            <a:pPr algn="l">
              <a:lnSpc>
                <a:spcPct val="150000"/>
              </a:lnSpc>
            </a:pPr>
            <a:endParaRPr lang="en-GB" sz="1000" b="1" dirty="0">
              <a:latin typeface="Josefin Sans" pitchFamily="2" charset="0"/>
            </a:endParaRPr>
          </a:p>
          <a:p>
            <a:pPr algn="l">
              <a:lnSpc>
                <a:spcPct val="150000"/>
              </a:lnSpc>
            </a:pPr>
            <a:r>
              <a:rPr lang="el" sz="1000" b="1" dirty="0">
                <a:solidFill>
                  <a:srgbClr val="FFC652"/>
                </a:solidFill>
                <a:latin typeface="Josefin Sans" pitchFamily="2" charset="0"/>
              </a:rPr>
              <a:t>ΥΠΟΣΤΗΡΙΞΗ ΤΗΣ ΚΟΙΝΩΝΙΚΗΣ ΕΝΤΑΞΗΣ ΚΑΙ ΣΥΝΔΕΣΗΣ</a:t>
            </a:r>
            <a:endParaRPr lang="en-IE" sz="1000" dirty="0">
              <a:solidFill>
                <a:srgbClr val="FFC652"/>
              </a:solidFill>
              <a:latin typeface="Josefin Sans" pitchFamily="2" charset="0"/>
            </a:endParaRPr>
          </a:p>
          <a:p>
            <a:pPr>
              <a:lnSpc>
                <a:spcPct val="150000"/>
              </a:lnSpc>
            </a:pPr>
            <a:r>
              <a:rPr lang="el" sz="1000" i="1" dirty="0">
                <a:latin typeface="Josefin Sans" pitchFamily="2" charset="0"/>
              </a:rPr>
              <a:t>Στο Fundación TAS </a:t>
            </a:r>
            <a:r>
              <a:rPr lang="el" sz="1000" dirty="0">
                <a:latin typeface="Josefin Sans" pitchFamily="2" charset="0"/>
              </a:rPr>
              <a:t>προωθούν τη συμμετοχή σε ομαδικές δραστηριότητες και, ως εκ τούτου, την αλληλεπίδραση και τη δημιουργία διαπροσωπικών δεσμών. Για τους ηλικιωμένους και τα άτομα με αναπηρίες, το να μοιράζονται χρόνο με άλλα άτομα στα επαγγελματικά εργαστήρια βοηθά στην επίτευξη νέων στόχων ζωής και στη δημιουργία νέων σχέσεων.  Οι ενήλικες σε ηλικία εργασίας που, λόγω ατυχήματος, ασθένειας κ.λπ., έχουν απομακρυνθεί από την επαγγελματική τους ζωή, μπορεί να απομονωθούν κοινωνικά και μπορεί να χάσουν την εμπιστοσύνη τους για να επανενταχθούν στην κοινωνική τους ζωή και στην αγορά εργασίας μόνοι τους. </a:t>
            </a:r>
            <a:r>
              <a:rPr lang="el" sz="1000" i="1" dirty="0">
                <a:latin typeface="Josefin Sans" pitchFamily="2" charset="0"/>
              </a:rPr>
              <a:t>Το Fundación TAS </a:t>
            </a:r>
            <a:r>
              <a:rPr lang="el" sz="1000" dirty="0">
                <a:latin typeface="Josefin Sans" pitchFamily="2" charset="0"/>
              </a:rPr>
              <a:t>υποστηρίζει αυτούς τους ανθρώπους να έχουν πρόσβαση σε ένα υποστηρικτικό και κοινωνικό περιβάλλον εργασίας.</a:t>
            </a:r>
            <a:endParaRPr lang="en-IE" sz="1000" dirty="0">
              <a:latin typeface="Josefin Sans" pitchFamily="2" charset="0"/>
            </a:endParaRPr>
          </a:p>
          <a:p>
            <a:pPr>
              <a:lnSpc>
                <a:spcPct val="150000"/>
              </a:lnSpc>
            </a:pPr>
            <a:r>
              <a:rPr lang="el" sz="1000" b="1" dirty="0">
                <a:latin typeface="Josefin Sans" pitchFamily="2" charset="0"/>
              </a:rPr>
              <a:t> </a:t>
            </a:r>
            <a:endParaRPr lang="en-IE"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r>
              <a:rPr lang="el" sz="1000" b="1" dirty="0">
                <a:solidFill>
                  <a:srgbClr val="FFC652"/>
                </a:solidFill>
                <a:latin typeface="Josefin Sans" pitchFamily="2" charset="0"/>
              </a:rPr>
              <a:t>ΥΠΟΣΤΗΡΙΞΗ ΔΡΑΣΤΗΡΙΟΤΗΤΑΣ ΓΙΑ ΝΑ ΠΑΡΕΜΕΤΕ ΚΑΛΑ</a:t>
            </a:r>
            <a:endParaRPr lang="en-IE" sz="1000" b="1" dirty="0">
              <a:solidFill>
                <a:srgbClr val="FFC652"/>
              </a:solidFill>
              <a:latin typeface="Josefin Sans" pitchFamily="2" charset="0"/>
            </a:endParaRPr>
          </a:p>
          <a:p>
            <a:pPr>
              <a:lnSpc>
                <a:spcPct val="150000"/>
              </a:lnSpc>
            </a:pPr>
            <a:r>
              <a:rPr lang="el-GR" sz="1000" i="1" dirty="0">
                <a:latin typeface="Josefin Sans" pitchFamily="2" charset="0"/>
              </a:rPr>
              <a:t>Στο </a:t>
            </a:r>
            <a:r>
              <a:rPr lang="el" sz="1000" i="1" dirty="0">
                <a:latin typeface="Josefin Sans" pitchFamily="2" charset="0"/>
              </a:rPr>
              <a:t>Fundación TAS </a:t>
            </a:r>
            <a:r>
              <a:rPr lang="el" sz="1000" dirty="0">
                <a:latin typeface="Josefin Sans" pitchFamily="2" charset="0"/>
              </a:rPr>
              <a:t>βοηθούν στην κοινωνική απομόνωση που μπορεί να οδηγήσει σε παραμέληση της διατροφής και της φυσικής κατάστασης και στην ανάπτυξη προβλημάτων ψυχικής υγείας όπως η κατάθλιψη. Τα προγράμματα περιλαμβάνουν σωματική άσκηση που συνδέεται επίσης με συμπληρωματικές δραστηριότητες που οργανώνει το Ίδρυμα, μέσω ενός Προγράμματος Αναψυχής και Προσωπικής Αυτονομίας.</a:t>
            </a:r>
            <a:endParaRPr lang="en-IE" sz="1000" dirty="0">
              <a:latin typeface="Josefin Sans" pitchFamily="2" charset="0"/>
            </a:endParaRPr>
          </a:p>
          <a:p>
            <a:pPr>
              <a:lnSpc>
                <a:spcPct val="150000"/>
              </a:lnSpc>
            </a:pPr>
            <a:r>
              <a:rPr lang="el" sz="1000" b="1" i="1" dirty="0">
                <a:latin typeface="Josefin Sans" pitchFamily="2" charset="0"/>
              </a:rPr>
              <a:t> </a:t>
            </a:r>
            <a:endParaRPr lang="en-IE" sz="1000" dirty="0">
              <a:latin typeface="Josefin Sans" pitchFamily="2" charset="0"/>
            </a:endParaRPr>
          </a:p>
          <a:p>
            <a:pPr>
              <a:lnSpc>
                <a:spcPct val="150000"/>
              </a:lnSpc>
            </a:pPr>
            <a:r>
              <a:rPr lang="el" sz="1000" b="1" dirty="0">
                <a:solidFill>
                  <a:srgbClr val="FFC652"/>
                </a:solidFill>
                <a:latin typeface="Josefin Sans" pitchFamily="2" charset="0"/>
              </a:rPr>
              <a:t>ΥΠΟΣΤΗΡΙΞΗ ΤΗΣ ΜΑΘΗΣΗΣ ΕΝΗΛΙΚΩΝ</a:t>
            </a:r>
            <a:endParaRPr lang="en-IE" sz="1000" b="1" dirty="0">
              <a:solidFill>
                <a:srgbClr val="FFC652"/>
              </a:solidFill>
              <a:latin typeface="Josefin Sans" pitchFamily="2" charset="0"/>
            </a:endParaRPr>
          </a:p>
          <a:p>
            <a:pPr>
              <a:lnSpc>
                <a:spcPct val="150000"/>
              </a:lnSpc>
            </a:pPr>
            <a:r>
              <a:rPr lang="el" sz="1000" dirty="0">
                <a:latin typeface="Josefin Sans" pitchFamily="2" charset="0"/>
              </a:rPr>
              <a:t>Η εκπαίδευση ενηλίκων είναι ένα θεμελιώδες μέρος της εργασίας που εκτελείται από αυτό το ολοκληρωμένο σύνολο πόρων για την απασχόληση. </a:t>
            </a:r>
            <a:r>
              <a:rPr lang="el" sz="1000" i="1" dirty="0">
                <a:latin typeface="Josefin Sans" pitchFamily="2" charset="0"/>
              </a:rPr>
              <a:t>Το Fundación TAS </a:t>
            </a:r>
            <a:r>
              <a:rPr lang="el" sz="1000" dirty="0">
                <a:latin typeface="Josefin Sans" pitchFamily="2" charset="0"/>
              </a:rPr>
              <a:t>διεξάγει Επαγγελματικό Εργαστήριο από την προοπτική της απασχόλησης και στο SEC με άμεση εστίαση στην αγορά εργασίας.</a:t>
            </a:r>
            <a:endParaRPr lang="en-IE" sz="1000" dirty="0">
              <a:latin typeface="Josefin Sans" pitchFamily="2" charset="0"/>
            </a:endParaRPr>
          </a:p>
          <a:p>
            <a:pPr>
              <a:lnSpc>
                <a:spcPct val="150000"/>
              </a:lnSpc>
            </a:pPr>
            <a:r>
              <a:rPr lang="el" sz="1000" b="1" i="1" dirty="0">
                <a:latin typeface="Josefin Sans" pitchFamily="2" charset="0"/>
              </a:rPr>
              <a:t> </a:t>
            </a:r>
            <a:endParaRPr lang="en-IE" sz="1000" dirty="0">
              <a:latin typeface="Josefin Sans" pitchFamily="2" charset="0"/>
            </a:endParaRPr>
          </a:p>
          <a:p>
            <a:pPr>
              <a:lnSpc>
                <a:spcPct val="150000"/>
              </a:lnSpc>
            </a:pPr>
            <a:r>
              <a:rPr lang="el" sz="1000" b="1" dirty="0">
                <a:solidFill>
                  <a:srgbClr val="FFC652"/>
                </a:solidFill>
                <a:latin typeface="Josefin Sans" pitchFamily="2" charset="0"/>
              </a:rPr>
              <a:t>ΠΩΣ ΧΡΗΜΑΤΟΔΟΤΕΙΤΑΙ Ο ΟΡΓΑΝΙΣΜΟΣ;</a:t>
            </a:r>
            <a:endParaRPr lang="en-IE" sz="1000" dirty="0">
              <a:solidFill>
                <a:srgbClr val="FFC652"/>
              </a:solidFill>
              <a:latin typeface="Josefin Sans" pitchFamily="2" charset="0"/>
            </a:endParaRPr>
          </a:p>
          <a:p>
            <a:pPr>
              <a:lnSpc>
                <a:spcPct val="150000"/>
              </a:lnSpc>
            </a:pPr>
            <a:r>
              <a:rPr lang="el" sz="1000" dirty="0">
                <a:latin typeface="Josefin Sans" pitchFamily="2" charset="0"/>
              </a:rPr>
              <a:t>Μέσω εισφορών από δημόσιους φορείς, χορηγίες, δικαιούχους, τράπεζες, μικροδωρητές (ιδιώτες και εταιρείες), αδελφότητες και ούτω καθεξής. Περίπου το 67% είναι δημόσια χρηματοδότηση και το 33% είναι ιδιωτική.</a:t>
            </a:r>
            <a:endParaRPr lang="en-IE" sz="1000" dirty="0">
              <a:latin typeface="Josefin Sans" pitchFamily="2" charset="0"/>
            </a:endParaRPr>
          </a:p>
          <a:p>
            <a:pPr>
              <a:lnSpc>
                <a:spcPct val="150000"/>
              </a:lnSpc>
            </a:pPr>
            <a:r>
              <a:rPr lang="el" sz="1000" b="1" i="1" dirty="0">
                <a:latin typeface="Josefin Sans" pitchFamily="2" charset="0"/>
              </a:rPr>
              <a:t> </a:t>
            </a:r>
            <a:endParaRPr lang="en-IE" sz="1000" dirty="0">
              <a:latin typeface="Josefin Sans" pitchFamily="2" charset="0"/>
            </a:endParaRPr>
          </a:p>
          <a:p>
            <a:pPr>
              <a:lnSpc>
                <a:spcPct val="150000"/>
              </a:lnSpc>
            </a:pPr>
            <a:r>
              <a:rPr lang="el" sz="1000" b="1" dirty="0">
                <a:solidFill>
                  <a:srgbClr val="FFC652"/>
                </a:solidFill>
                <a:latin typeface="Josefin Sans" pitchFamily="2" charset="0"/>
              </a:rPr>
              <a:t>ΠΩΣ ΛΕΙΤΟΥΡΓΕΙ Η ΔΙΑΔΙΚΑΣΙΑ ΠΑΡΑΠΟΜΠΗΣ;</a:t>
            </a:r>
            <a:endParaRPr lang="en-IE" sz="1000" b="1" dirty="0">
              <a:solidFill>
                <a:srgbClr val="FFC652"/>
              </a:solidFill>
              <a:latin typeface="Josefin Sans" pitchFamily="2" charset="0"/>
            </a:endParaRPr>
          </a:p>
          <a:p>
            <a:pPr>
              <a:lnSpc>
                <a:spcPct val="150000"/>
              </a:lnSpc>
            </a:pPr>
            <a:r>
              <a:rPr lang="el" sz="1000" dirty="0">
                <a:latin typeface="Josefin Sans" pitchFamily="2" charset="0"/>
              </a:rPr>
              <a:t>Το τεχνικό προσωπικό του Ιδρύματος (ψυχολόγοι, θεραπευτές κ.λπ.) παραπέμπει όσους δυνητικά πληρούν τα κριτήρια απασχόλησης, συντονίζοντας την εργασία του με διάφορες υπηρεσίες απασχόλησης.</a:t>
            </a:r>
            <a:endParaRPr lang="en-IE" sz="1000" dirty="0">
              <a:latin typeface="Josefin Sans" pitchFamily="2" charset="0"/>
            </a:endParaRPr>
          </a:p>
          <a:p>
            <a:endParaRPr lang="en-US" sz="600"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86</a:t>
            </a:fld>
            <a:endParaRPr lang="en-US" dirty="0"/>
          </a:p>
        </p:txBody>
      </p:sp>
      <p:pic>
        <p:nvPicPr>
          <p:cNvPr id="35" name="Picture Placeholder 34">
            <a:extLst>
              <a:ext uri="{FF2B5EF4-FFF2-40B4-BE49-F238E27FC236}">
                <a16:creationId xmlns:a16="http://schemas.microsoft.com/office/drawing/2014/main" id="{27930CC4-72C6-B54B-AB80-A74DC197F21C}"/>
              </a:ext>
            </a:extLst>
          </p:cNvPr>
          <p:cNvPicPr>
            <a:picLocks noGrp="1" noChangeAspect="1"/>
          </p:cNvPicPr>
          <p:nvPr>
            <p:ph type="pic" sz="quarter" idx="34"/>
          </p:nvPr>
        </p:nvPicPr>
        <p:blipFill>
          <a:blip r:embed="rId4"/>
          <a:srcRect l="5577" r="5577"/>
          <a:stretch>
            <a:fillRect/>
          </a:stretch>
        </p:blipFill>
        <p:spPr>
          <a:xfrm>
            <a:off x="8592508" y="280027"/>
            <a:ext cx="3267941" cy="945691"/>
          </a:xfrm>
        </p:spPr>
      </p:pic>
      <p:grpSp>
        <p:nvGrpSpPr>
          <p:cNvPr id="39" name="Group 38">
            <a:extLst>
              <a:ext uri="{FF2B5EF4-FFF2-40B4-BE49-F238E27FC236}">
                <a16:creationId xmlns:a16="http://schemas.microsoft.com/office/drawing/2014/main" id="{ECC856D5-013B-F94C-B1EC-A52847F2D36A}"/>
              </a:ext>
            </a:extLst>
          </p:cNvPr>
          <p:cNvGrpSpPr/>
          <p:nvPr/>
        </p:nvGrpSpPr>
        <p:grpSpPr>
          <a:xfrm>
            <a:off x="7810804" y="669214"/>
            <a:ext cx="781704" cy="671843"/>
            <a:chOff x="3876152" y="3269513"/>
            <a:chExt cx="1053132" cy="832733"/>
          </a:xfrm>
        </p:grpSpPr>
        <p:sp>
          <p:nvSpPr>
            <p:cNvPr id="40" name="Freeform 39">
              <a:extLst>
                <a:ext uri="{FF2B5EF4-FFF2-40B4-BE49-F238E27FC236}">
                  <a16:creationId xmlns:a16="http://schemas.microsoft.com/office/drawing/2014/main" id="{74D18F86-6ADE-074E-A51F-2561FDA8434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41" name="Rectangle 40">
              <a:extLst>
                <a:ext uri="{FF2B5EF4-FFF2-40B4-BE49-F238E27FC236}">
                  <a16:creationId xmlns:a16="http://schemas.microsoft.com/office/drawing/2014/main" id="{87F11609-DA4B-EA4F-AA12-7FCDD6A9AD32}"/>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ΚΑΝΤΕ ΚΛΙΚ</a:t>
              </a:r>
            </a:p>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ΓΙΑ ΝΑ ΔΕΙΤΕ</a:t>
              </a:r>
              <a:endParaRPr lang="en-IE" sz="1026" b="1" dirty="0">
                <a:solidFill>
                  <a:schemeClr val="bg1"/>
                </a:solidFill>
                <a:latin typeface="Calibri" panose="020F0502020204030204" pitchFamily="34" charset="0"/>
                <a:cs typeface="Calibri" panose="020F0502020204030204" pitchFamily="34" charset="0"/>
              </a:endParaRPr>
            </a:p>
          </p:txBody>
        </p:sp>
      </p:grpSp>
      <p:pic>
        <p:nvPicPr>
          <p:cNvPr id="45" name="Imagen 1">
            <a:extLst>
              <a:ext uri="{FF2B5EF4-FFF2-40B4-BE49-F238E27FC236}">
                <a16:creationId xmlns:a16="http://schemas.microsoft.com/office/drawing/2014/main" id="{59A366BB-15CF-054F-8130-060315FFECCA}"/>
              </a:ext>
            </a:extLst>
          </p:cNvPr>
          <p:cNvPicPr>
            <a:picLocks noChangeAspect="1"/>
          </p:cNvPicPr>
          <p:nvPr/>
        </p:nvPicPr>
        <p:blipFill rotWithShape="1">
          <a:blip r:embed="rId5">
            <a:extLst>
              <a:ext uri="{28A0092B-C50C-407E-A947-70E740481C1C}">
                <a14:useLocalDpi xmlns:a14="http://schemas.microsoft.com/office/drawing/2010/main" val="0"/>
              </a:ext>
            </a:extLst>
          </a:blip>
          <a:srcRect t="32000" b="31111"/>
          <a:stretch/>
        </p:blipFill>
        <p:spPr bwMode="auto">
          <a:xfrm>
            <a:off x="3956465" y="180756"/>
            <a:ext cx="1323907" cy="488458"/>
          </a:xfrm>
          <a:prstGeom prst="rect">
            <a:avLst/>
          </a:prstGeom>
          <a:ln>
            <a:noFill/>
          </a:ln>
          <a:extLst>
            <a:ext uri="{53640926-AAD7-44D8-BBD7-CCE9431645EC}">
              <a14:shadowObscured xmlns:a14="http://schemas.microsoft.com/office/drawing/2010/main"/>
            </a:ext>
          </a:extLst>
        </p:spPr>
      </p:pic>
      <p:sp>
        <p:nvSpPr>
          <p:cNvPr id="46" name="Text Placeholder 24">
            <a:extLst>
              <a:ext uri="{FF2B5EF4-FFF2-40B4-BE49-F238E27FC236}">
                <a16:creationId xmlns:a16="http://schemas.microsoft.com/office/drawing/2014/main" id="{73C480A3-38F2-8649-B3F5-C935B357EAD4}"/>
              </a:ext>
            </a:extLst>
          </p:cNvPr>
          <p:cNvSpPr txBox="1">
            <a:spLocks/>
          </p:cNvSpPr>
          <p:nvPr/>
        </p:nvSpPr>
        <p:spPr>
          <a:xfrm>
            <a:off x="3311104" y="6348123"/>
            <a:ext cx="8680280" cy="294359"/>
          </a:xfrm>
          <a:prstGeom prst="rect">
            <a:avLst/>
          </a:prstGeom>
        </p:spPr>
        <p:txBody>
          <a:bodyPr vert="horz" lIns="58652" tIns="29326" rIns="58652" bIns="29326" rtlCol="0">
            <a:noAutofit/>
          </a:bodyPr>
          <a:lstStyle>
            <a:lvl1pPr marL="0" indent="0" algn="l" defTabSz="2072941" rtl="0" eaLnBrk="1" latinLnBrk="0" hangingPunct="1">
              <a:lnSpc>
                <a:spcPct val="100000"/>
              </a:lnSpc>
              <a:spcBef>
                <a:spcPts val="0"/>
              </a:spcBef>
              <a:buFont typeface="Arial" panose="020B0604020202020204" pitchFamily="34" charset="0"/>
              <a:buNone/>
              <a:defRPr sz="2600" b="1"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l" sz="1800" dirty="0"/>
              <a:t>ΚΟΙΝΩΝΙΚΗ ΣΥΝΤΑΓΗ ΓΙΑ ΑΤΟΜΑ ΜΕ ΑΝΑΠΗΡΙΕΣ ΜΕΣΩ ΣΥΝΕΡΓΑΤΙΚΗΣ ΕΡΓΑΣΙΑΣ</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1CDB2FCF-E66B-D23F-6ABD-51F3FBD5AAC3}"/>
                  </a:ext>
                </a:extLst>
              </p:cNvPr>
              <p:cNvGraphicFramePr>
                <a:graphicFrameLocks noChangeAspect="1"/>
              </p:cNvGraphicFramePr>
              <p:nvPr/>
            </p:nvGraphicFramePr>
            <p:xfrm>
              <a:off x="-1573855" y="2890967"/>
              <a:ext cx="1212242" cy="1714500"/>
            </p:xfrm>
            <a:graphic>
              <a:graphicData uri="http://schemas.microsoft.com/office/powerpoint/2016/slidezoom">
                <pslz:sldZm>
                  <pslz:sldZmObj sldId="363" cId="729295042">
                    <pslz:zmPr id="{2F74AE24-F4CC-41B9-95EF-6B7867100F6D}" returnToParent="0" transitionDur="1000">
                      <p166:blipFill xmlns:p166="http://schemas.microsoft.com/office/powerpoint/2016/6/main">
                        <a:blip r:embed="rId6"/>
                        <a:stretch>
                          <a:fillRect/>
                        </a:stretch>
                      </p166:blipFill>
                      <p166:spPr xmlns:p166="http://schemas.microsoft.com/office/powerpoint/2016/6/main">
                        <a:xfrm>
                          <a:off x="0" y="0"/>
                          <a:ext cx="1212242"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1CDB2FCF-E66B-D23F-6ABD-51F3FBD5AAC3}"/>
                  </a:ext>
                </a:extLst>
              </p:cNvPr>
              <p:cNvPicPr>
                <a:picLocks noGrp="1" noRot="1" noChangeAspect="1" noMove="1" noResize="1" noEditPoints="1" noAdjustHandles="1" noChangeArrowheads="1" noChangeShapeType="1"/>
              </p:cNvPicPr>
              <p:nvPr/>
            </p:nvPicPr>
            <p:blipFill>
              <a:blip r:embed="rId7"/>
              <a:stretch>
                <a:fillRect/>
              </a:stretch>
            </p:blipFill>
            <p:spPr>
              <a:xfrm>
                <a:off x="-1573855" y="2890967"/>
                <a:ext cx="1212242" cy="1714500"/>
              </a:xfrm>
              <a:prstGeom prst="rect">
                <a:avLst/>
              </a:prstGeom>
              <a:ln w="3175">
                <a:solidFill>
                  <a:prstClr val="ltGray"/>
                </a:solidFill>
              </a:ln>
            </p:spPr>
          </p:pic>
        </mc:Fallback>
      </mc:AlternateContent>
      <p:sp>
        <p:nvSpPr>
          <p:cNvPr id="12" name="Ribbon: Curved and Tilted Up 11">
            <a:extLst>
              <a:ext uri="{FF2B5EF4-FFF2-40B4-BE49-F238E27FC236}">
                <a16:creationId xmlns:a16="http://schemas.microsoft.com/office/drawing/2014/main" id="{9A8BC3F2-987D-57D4-A78E-0FB012E26E49}"/>
              </a:ext>
            </a:extLst>
          </p:cNvPr>
          <p:cNvSpPr/>
          <p:nvPr/>
        </p:nvSpPr>
        <p:spPr>
          <a:xfrm>
            <a:off x="356974" y="317439"/>
            <a:ext cx="3599491" cy="756658"/>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EF1A14F-811E-99A8-CDD5-EC98EE650B44}"/>
              </a:ext>
            </a:extLst>
          </p:cNvPr>
          <p:cNvSpPr txBox="1"/>
          <p:nvPr/>
        </p:nvSpPr>
        <p:spPr>
          <a:xfrm>
            <a:off x="1283882" y="285262"/>
            <a:ext cx="1745673" cy="646331"/>
          </a:xfrm>
          <a:prstGeom prst="rect">
            <a:avLst/>
          </a:prstGeom>
          <a:noFill/>
        </p:spPr>
        <p:txBody>
          <a:bodyPr wrap="square" rtlCol="0">
            <a:spAutoFit/>
          </a:bodyPr>
          <a:lstStyle/>
          <a:p>
            <a:pPr algn="ctr"/>
            <a:r>
              <a:rPr lang="el" sz="1200" b="1" dirty="0">
                <a:solidFill>
                  <a:schemeClr val="bg1"/>
                </a:solidFill>
                <a:latin typeface="Josefin Sans" pitchFamily="2" charset="0"/>
                <a:cs typeface="Amatic SC" panose="00000500000000000000" pitchFamily="2" charset="-79"/>
              </a:rPr>
              <a:t>Υπόδειγμα κοινωνικής συνταγογράφησης</a:t>
            </a:r>
          </a:p>
        </p:txBody>
      </p:sp>
    </p:spTree>
    <p:extLst>
      <p:ext uri="{BB962C8B-B14F-4D97-AF65-F5344CB8AC3E}">
        <p14:creationId xmlns:p14="http://schemas.microsoft.com/office/powerpoint/2010/main" val="1485058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4"/>
          <p:cNvPicPr>
            <a:picLocks noGrp="1"/>
          </p:cNvPicPr>
          <p:nvPr>
            <p:ph type="pic" sz="quarter" idx="34"/>
          </p:nvPr>
        </p:nvPicPr>
        <p:blipFill>
          <a:blip r:embed="rId2"/>
          <a:srcRect t="14279" b="14279"/>
          <a:stretch>
            <a:fillRect/>
          </a:stretch>
        </p:blipFill>
        <p:spPr bwMode="auto">
          <a:xfrm>
            <a:off x="8163016" y="267058"/>
            <a:ext cx="3495584" cy="828443"/>
          </a:xfrm>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l" sz="2000" dirty="0"/>
              <a:t>                                                                           </a:t>
            </a:r>
            <a:r>
              <a:rPr lang="el" sz="2000" dirty="0">
                <a:solidFill>
                  <a:srgbClr val="0070C0"/>
                </a:solidFill>
              </a:rPr>
              <a:t>Αλλαγή άποψης </a:t>
            </a:r>
            <a:r>
              <a:rPr lang="el" sz="2000" dirty="0">
                <a:solidFill>
                  <a:srgbClr val="00B0F0"/>
                </a:solidFill>
              </a:rPr>
              <a:t>_</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68676" y="1371831"/>
            <a:ext cx="11806485" cy="5394129"/>
          </a:xfrm>
        </p:spPr>
        <p:txBody>
          <a:bodyPr/>
          <a:lstStyle/>
          <a:p>
            <a:r>
              <a:rPr lang="el" sz="1050" b="1" dirty="0">
                <a:solidFill>
                  <a:srgbClr val="FFC652"/>
                </a:solidFill>
                <a:latin typeface="Josefin Sans" pitchFamily="2" charset="0"/>
              </a:rPr>
              <a:t>ΣΧΕΤΙΚΑ ΜΕ</a:t>
            </a:r>
            <a:endParaRPr lang="en-IE" sz="1050" dirty="0">
              <a:solidFill>
                <a:srgbClr val="FFC652"/>
              </a:solidFill>
              <a:latin typeface="Josefin Sans" pitchFamily="2" charset="0"/>
            </a:endParaRPr>
          </a:p>
          <a:p>
            <a:pPr>
              <a:lnSpc>
                <a:spcPct val="150000"/>
              </a:lnSpc>
            </a:pPr>
            <a:r>
              <a:rPr lang="el-GR" sz="1050" dirty="0">
                <a:latin typeface="Josefin Sans" pitchFamily="2" charset="0"/>
              </a:rPr>
              <a:t>Το </a:t>
            </a:r>
            <a:r>
              <a:rPr lang="el" sz="1050" dirty="0">
                <a:latin typeface="Josefin Sans" pitchFamily="2" charset="0"/>
              </a:rPr>
              <a:t>" Change of View" βασίζεται σε όλη την Ευρώπη. Το έργο είναι ένας πίνακας παιχνιδιών που προορίζεται να χρησιμοποιηθεί από επαγγελματίες που εργάζονται υποστηρικτικά και εκπαιδευτικά με ευάλωτους πληθυσμούς. Το παιχνίδι αμφισβητεί τις εσωτερικευμένες προκαταλήψεις των ευάλωτων ατόμων και τις αρνητικές αυτοπεποιθήσεις. , αναπτύχθηκε από αρκετούς Ευρωπαίους εταίρους και μπορεί να βρεθεί στον Ιστό. Μέσω του παιχνιδιού, οι χρήστες αποκτούν περισσότερες γνώσεις για τις δικές τους απόψεις και για τους άλλους. Το παιχνίδι ενδυναμώνει και επιτρέπει στους χρήστες να κατευθύνουν τη δική τους μαθησιακή διαδικασία. Αυτό το παράδειγμα κοινωνικής συνταγογράφησης δημιουργήθηκε για τους εκπαιδευτικούς και τους επαγγελματίες που εργάζονται με ευάλωτους πληθυσμούς.</a:t>
            </a:r>
            <a:endParaRPr lang="en-IE" sz="1050" dirty="0">
              <a:latin typeface="Josefin Sans" pitchFamily="2" charset="0"/>
            </a:endParaRPr>
          </a:p>
          <a:p>
            <a:pPr>
              <a:lnSpc>
                <a:spcPct val="150000"/>
              </a:lnSpc>
            </a:pPr>
            <a:endParaRPr lang="en-GB" sz="1050" dirty="0">
              <a:latin typeface="Josefin Sans" pitchFamily="2" charset="0"/>
            </a:endParaRPr>
          </a:p>
          <a:p>
            <a:pPr>
              <a:lnSpc>
                <a:spcPct val="150000"/>
              </a:lnSpc>
            </a:pPr>
            <a:r>
              <a:rPr lang="el" sz="1050" dirty="0">
                <a:latin typeface="Josefin Sans" pitchFamily="2" charset="0"/>
              </a:rPr>
              <a:t>Για περισσότερες πληροφορίες μεταβείτε στη </a:t>
            </a:r>
            <a:r>
              <a:rPr lang="el" sz="105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διεύθυνση https://change-of-view.eu/</a:t>
            </a:r>
            <a:r>
              <a:rPr lang="el" sz="1050" u="sng" dirty="0">
                <a:solidFill>
                  <a:schemeClr val="tx1"/>
                </a:solidFill>
                <a:latin typeface="Josefin Sans" pitchFamily="2" charset="0"/>
              </a:rPr>
              <a:t> </a:t>
            </a:r>
            <a:endParaRPr lang="en-IE" sz="1050" u="sng" dirty="0">
              <a:solidFill>
                <a:schemeClr val="tx1"/>
              </a:solidFill>
              <a:latin typeface="Josefin Sans" pitchFamily="2" charset="0"/>
            </a:endParaRPr>
          </a:p>
          <a:p>
            <a:pPr>
              <a:lnSpc>
                <a:spcPct val="150000"/>
              </a:lnSpc>
            </a:pPr>
            <a:r>
              <a:rPr lang="el" sz="1050" u="sng"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https://culture-sante-aquitaine.com/le-laboratoire/nos-projets/change-of-view/</a:t>
            </a:r>
            <a:endParaRPr lang="en-IE" sz="1050" u="sng" dirty="0">
              <a:solidFill>
                <a:schemeClr val="tx1"/>
              </a:solidFill>
              <a:latin typeface="Josefin Sans" pitchFamily="2" charset="0"/>
            </a:endParaRPr>
          </a:p>
          <a:p>
            <a:pPr>
              <a:lnSpc>
                <a:spcPct val="150000"/>
              </a:lnSpc>
            </a:pPr>
            <a:r>
              <a:rPr lang="el" sz="1050" u="sng" dirty="0">
                <a:solidFill>
                  <a:schemeClr val="tx1"/>
                </a:solidFill>
                <a:latin typeface="Josefin Sans" pitchFamily="2" charset="0"/>
              </a:rPr>
              <a:t> </a:t>
            </a:r>
            <a:r>
              <a:rPr lang="el" sz="1050" u="sng" dirty="0">
                <a:solidFill>
                  <a:schemeClr val="tx1"/>
                </a:solidFill>
                <a:latin typeface="Josefin Sans" pitchFamily="2" charset="0"/>
                <a:hlinkClick r:id="rId5">
                  <a:extLst>
                    <a:ext uri="{A12FA001-AC4F-418D-AE19-62706E023703}">
                      <ahyp:hlinkClr xmlns:ahyp="http://schemas.microsoft.com/office/drawing/2018/hyperlinkcolor" val="tx"/>
                    </a:ext>
                  </a:extLst>
                </a:hlinkClick>
              </a:rPr>
              <a:t>https://www.facebook.com/ChangeOfView.Erasmus/</a:t>
            </a:r>
            <a:r>
              <a:rPr lang="el" sz="1050" u="sng" dirty="0">
                <a:solidFill>
                  <a:schemeClr val="tx1"/>
                </a:solidFill>
                <a:latin typeface="Josefin Sans" pitchFamily="2" charset="0"/>
              </a:rPr>
              <a:t> </a:t>
            </a:r>
            <a:endParaRPr lang="en-IE" sz="1050" u="sng" dirty="0">
              <a:solidFill>
                <a:schemeClr val="tx1"/>
              </a:solidFill>
              <a:latin typeface="Josefin Sans" pitchFamily="2" charset="0"/>
            </a:endParaRPr>
          </a:p>
          <a:p>
            <a:pPr>
              <a:lnSpc>
                <a:spcPct val="150000"/>
              </a:lnSpc>
            </a:pPr>
            <a:r>
              <a:rPr lang="el" sz="1050" dirty="0">
                <a:latin typeface="Josefin Sans" pitchFamily="2" charset="0"/>
              </a:rPr>
              <a:t> </a:t>
            </a:r>
            <a:endParaRPr lang="en-IE" sz="1050" dirty="0">
              <a:latin typeface="Josefin Sans" pitchFamily="2" charset="0"/>
            </a:endParaRPr>
          </a:p>
          <a:p>
            <a:pPr algn="l">
              <a:lnSpc>
                <a:spcPct val="150000"/>
              </a:lnSpc>
            </a:pPr>
            <a:endParaRPr lang="en-GB" sz="1050" b="1" dirty="0">
              <a:latin typeface="Josefin Sans" pitchFamily="2" charset="0"/>
            </a:endParaRPr>
          </a:p>
          <a:p>
            <a:pPr algn="l">
              <a:lnSpc>
                <a:spcPct val="150000"/>
              </a:lnSpc>
            </a:pPr>
            <a:r>
              <a:rPr lang="el" sz="1050" b="1" dirty="0">
                <a:solidFill>
                  <a:srgbClr val="FFC652"/>
                </a:solidFill>
                <a:latin typeface="Josefin Sans" pitchFamily="2" charset="0"/>
              </a:rPr>
              <a:t>ΥΠΟΣΤΗΡΙΞΗ ΤΗΣ ΚΟΙΝΩΝΙΚΗΣ ΕΝΤΑΞΗΣ </a:t>
            </a:r>
          </a:p>
          <a:p>
            <a:pPr algn="l">
              <a:lnSpc>
                <a:spcPct val="150000"/>
              </a:lnSpc>
            </a:pPr>
            <a:r>
              <a:rPr lang="el" sz="1050" dirty="0">
                <a:latin typeface="Josefin Sans" pitchFamily="2" charset="0"/>
              </a:rPr>
              <a:t>Αυτό το έργο επιτρέπει σε ευάλωτα άτομα να παίζουν παιχνίδια μαζί στο διαδίκτυο. Το παιχνίδι διευκολύνει την ένταξη γιατί με τη χρήση του, τα ευάλωτα άτομα αποκτούν αυτοεκτίμηση και κοινωνικές δεξιότητες και αυτοπεποίθηση να είναι πιο ενεργοί στην κοινωνία.</a:t>
            </a:r>
            <a:endParaRPr lang="en-IE" sz="1050" dirty="0">
              <a:latin typeface="Josefin Sans" pitchFamily="2" charset="0"/>
            </a:endParaRPr>
          </a:p>
          <a:p>
            <a:pPr>
              <a:lnSpc>
                <a:spcPct val="150000"/>
              </a:lnSpc>
            </a:pPr>
            <a:r>
              <a:rPr lang="el" sz="1050" b="1" dirty="0">
                <a:latin typeface="Josefin Sans" pitchFamily="2" charset="0"/>
              </a:rPr>
              <a:t> </a:t>
            </a:r>
            <a:endParaRPr lang="en-IE" sz="1050" b="1" dirty="0">
              <a:latin typeface="Josefin Sans" pitchFamily="2" charset="0"/>
            </a:endParaRPr>
          </a:p>
          <a:p>
            <a:pPr>
              <a:lnSpc>
                <a:spcPct val="150000"/>
              </a:lnSpc>
            </a:pPr>
            <a:endParaRPr lang="en-US" sz="1050" b="1" dirty="0">
              <a:latin typeface="Josefin Sans" pitchFamily="2" charset="0"/>
            </a:endParaRPr>
          </a:p>
          <a:p>
            <a:pPr>
              <a:lnSpc>
                <a:spcPct val="150000"/>
              </a:lnSpc>
            </a:pPr>
            <a:endParaRPr lang="en-US" sz="1050" b="1" dirty="0">
              <a:latin typeface="Josefin Sans" pitchFamily="2" charset="0"/>
            </a:endParaRPr>
          </a:p>
          <a:p>
            <a:pPr>
              <a:lnSpc>
                <a:spcPct val="150000"/>
              </a:lnSpc>
            </a:pPr>
            <a:r>
              <a:rPr lang="el" sz="1050" b="1" dirty="0">
                <a:solidFill>
                  <a:srgbClr val="FFC652"/>
                </a:solidFill>
                <a:latin typeface="Josefin Sans" pitchFamily="2" charset="0"/>
              </a:rPr>
              <a:t>ΥΠΟΣΤΗΡΙΞΗ ΤΗΣ ΜΑΘΗΣΗΣ ΕΝΗΛΙΚΩΝ</a:t>
            </a:r>
            <a:endParaRPr lang="en-IE" sz="1050" dirty="0">
              <a:solidFill>
                <a:srgbClr val="FFC652"/>
              </a:solidFill>
              <a:latin typeface="Josefin Sans" pitchFamily="2" charset="0"/>
            </a:endParaRPr>
          </a:p>
          <a:p>
            <a:pPr>
              <a:lnSpc>
                <a:spcPct val="150000"/>
              </a:lnSpc>
            </a:pPr>
            <a:r>
              <a:rPr lang="el" sz="1050" dirty="0">
                <a:latin typeface="Josefin Sans" pitchFamily="2" charset="0"/>
              </a:rPr>
              <a:t>Επιτρέπει στους ευάλωτους ενήλικες να κατανοήσουν περισσότερα για το δικό τους μυαλό και τις δικές τους πεποιθήσεις. Επίσης, ως ψηφιακό παιχνίδι, βοηθά επίσης στην ανάπτυξη ψηφιακών δεξιοτήτων.</a:t>
            </a:r>
            <a:endParaRPr lang="en-IE" sz="1050" dirty="0">
              <a:latin typeface="Josefin Sans" pitchFamily="2" charset="0"/>
            </a:endParaRPr>
          </a:p>
          <a:p>
            <a:pPr>
              <a:lnSpc>
                <a:spcPct val="150000"/>
              </a:lnSpc>
            </a:pPr>
            <a:endParaRPr lang="en-US" sz="1050" dirty="0">
              <a:latin typeface="Josefin Sans" pitchFamily="2" charset="0"/>
            </a:endParaRPr>
          </a:p>
          <a:p>
            <a:pPr>
              <a:lnSpc>
                <a:spcPct val="150000"/>
              </a:lnSpc>
            </a:pPr>
            <a:r>
              <a:rPr lang="el" sz="1050" b="1" dirty="0">
                <a:solidFill>
                  <a:srgbClr val="FFC652"/>
                </a:solidFill>
                <a:latin typeface="Josefin Sans" pitchFamily="2" charset="0"/>
              </a:rPr>
              <a:t>ΠΩΣ ΧΡΗΜΑΤΟΔΟΤΕΙΤΑΙ Ο ΟΡΓΑΝΙΣΜΟΣ;</a:t>
            </a:r>
            <a:endParaRPr lang="en-IE" sz="1050" dirty="0">
              <a:solidFill>
                <a:srgbClr val="FFC652"/>
              </a:solidFill>
              <a:latin typeface="Josefin Sans" pitchFamily="2" charset="0"/>
            </a:endParaRPr>
          </a:p>
          <a:p>
            <a:pPr>
              <a:lnSpc>
                <a:spcPct val="150000"/>
              </a:lnSpc>
            </a:pPr>
            <a:r>
              <a:rPr lang="el" sz="1050" dirty="0">
                <a:latin typeface="Josefin Sans" pitchFamily="2" charset="0"/>
              </a:rPr>
              <a:t>Αυτός ο οργανισμός χρηματοδοτείται από το ERASMUS+ και τον Γαλλικό Ερυθρό Σταυρό.</a:t>
            </a:r>
            <a:endParaRPr lang="en-IE" sz="1050" dirty="0">
              <a:latin typeface="Josefin Sans" pitchFamily="2" charset="0"/>
            </a:endParaRPr>
          </a:p>
          <a:p>
            <a:pPr>
              <a:lnSpc>
                <a:spcPct val="150000"/>
              </a:lnSpc>
            </a:pPr>
            <a:endParaRPr lang="en-IE" sz="1050" dirty="0">
              <a:latin typeface="Josefin Sans" pitchFamily="2" charset="0"/>
            </a:endParaRPr>
          </a:p>
          <a:p>
            <a:pPr>
              <a:lnSpc>
                <a:spcPct val="150000"/>
              </a:lnSpc>
            </a:pPr>
            <a:r>
              <a:rPr lang="el" sz="1050" b="1" dirty="0">
                <a:solidFill>
                  <a:srgbClr val="FFC652"/>
                </a:solidFill>
                <a:latin typeface="Josefin Sans" pitchFamily="2" charset="0"/>
              </a:rPr>
              <a:t>ΠΩΣ ΛΕΙΤΟΥΡΓΕΙ Η ΔΙΑΔΙΚΑΣΙΑ ΠΑΡΑΠΟΜΠΗΣ;</a:t>
            </a:r>
            <a:endParaRPr lang="en-IE" sz="1050" dirty="0">
              <a:solidFill>
                <a:srgbClr val="FFC652"/>
              </a:solidFill>
              <a:latin typeface="Josefin Sans" pitchFamily="2" charset="0"/>
            </a:endParaRPr>
          </a:p>
          <a:p>
            <a:pPr>
              <a:lnSpc>
                <a:spcPct val="150000"/>
              </a:lnSpc>
            </a:pPr>
            <a:r>
              <a:rPr lang="el" sz="1050" dirty="0">
                <a:latin typeface="Josefin Sans" pitchFamily="2" charset="0"/>
              </a:rPr>
              <a:t>Το παιχνίδι διατίθεται δωρεάν online για όλους τους επαγγελματίες και τους ευάλωτους πληθυσμούς που υποστηρίζουν.</a:t>
            </a:r>
          </a:p>
          <a:p>
            <a:pPr>
              <a:lnSpc>
                <a:spcPct val="150000"/>
              </a:lnSpc>
            </a:pPr>
            <a:endParaRPr lang="en-IE" sz="1050" dirty="0">
              <a:latin typeface="Josefin Sans" pitchFamily="2" charset="0"/>
            </a:endParaRPr>
          </a:p>
          <a:p>
            <a:pPr>
              <a:lnSpc>
                <a:spcPct val="150000"/>
              </a:lnSpc>
            </a:pPr>
            <a:r>
              <a:rPr lang="el" sz="1050" b="1" dirty="0">
                <a:solidFill>
                  <a:srgbClr val="FFC652"/>
                </a:solidFill>
                <a:latin typeface="Josefin Sans" pitchFamily="2" charset="0"/>
              </a:rPr>
              <a:t>ΕΥΚΑΙΡΙΕΣ ΓΙΑ ΑΝΑΠΑΡΑΓΩΓΗ</a:t>
            </a:r>
            <a:endParaRPr lang="en-IE" sz="1050" dirty="0">
              <a:solidFill>
                <a:srgbClr val="FFC652"/>
              </a:solidFill>
              <a:latin typeface="Josefin Sans" pitchFamily="2" charset="0"/>
            </a:endParaRPr>
          </a:p>
          <a:p>
            <a:pPr>
              <a:lnSpc>
                <a:spcPct val="150000"/>
              </a:lnSpc>
            </a:pPr>
            <a:r>
              <a:rPr lang="el" sz="1050" dirty="0">
                <a:latin typeface="Josefin Sans" pitchFamily="2" charset="0"/>
              </a:rPr>
              <a:t>Το έργο αυτό προήλθε από τη συνεργασία πολλών ευρωπαϊκών χωρών.</a:t>
            </a:r>
            <a:endParaRPr lang="en-GB" sz="1050" b="1" dirty="0">
              <a:latin typeface="Josefin Sans" pitchFamily="2" charset="0"/>
            </a:endParaRPr>
          </a:p>
          <a:p>
            <a:pPr>
              <a:lnSpc>
                <a:spcPct val="150000"/>
              </a:lnSpc>
            </a:pPr>
            <a:endParaRPr lang="en-GB" sz="1050" b="1" dirty="0">
              <a:latin typeface="Josefin Sans" pitchFamily="2" charset="0"/>
            </a:endParaRPr>
          </a:p>
          <a:p>
            <a:pPr>
              <a:lnSpc>
                <a:spcPct val="150000"/>
              </a:lnSpc>
            </a:pPr>
            <a:r>
              <a:rPr lang="el" sz="1050" b="1" dirty="0">
                <a:solidFill>
                  <a:srgbClr val="FFC652"/>
                </a:solidFill>
                <a:latin typeface="Josefin Sans" pitchFamily="2" charset="0"/>
              </a:rPr>
              <a:t>ΜΥΘΟΙ</a:t>
            </a:r>
            <a:endParaRPr lang="en-IE" sz="1050" dirty="0">
              <a:solidFill>
                <a:srgbClr val="FFC652"/>
              </a:solidFill>
              <a:latin typeface="Josefin Sans" pitchFamily="2" charset="0"/>
            </a:endParaRPr>
          </a:p>
          <a:p>
            <a:pPr>
              <a:lnSpc>
                <a:spcPct val="150000"/>
              </a:lnSpc>
            </a:pPr>
            <a:r>
              <a:rPr lang="el" sz="1050" i="1" dirty="0">
                <a:latin typeface="Josefin Sans" pitchFamily="2" charset="0"/>
              </a:rPr>
              <a:t>Αυτή είναι μια κοινωνική συνταγή μόνο για ενήλικες»</a:t>
            </a:r>
            <a:endParaRPr lang="en-IE" sz="1050" dirty="0">
              <a:latin typeface="Josefin Sans" pitchFamily="2" charset="0"/>
            </a:endParaRPr>
          </a:p>
          <a:p>
            <a:pPr>
              <a:lnSpc>
                <a:spcPct val="150000"/>
              </a:lnSpc>
            </a:pPr>
            <a:endParaRPr lang="en-GB" sz="1050" dirty="0">
              <a:latin typeface="Josefin Sans" pitchFamily="2" charset="0"/>
            </a:endParaRPr>
          </a:p>
          <a:p>
            <a:pPr>
              <a:lnSpc>
                <a:spcPct val="150000"/>
              </a:lnSpc>
            </a:pPr>
            <a:r>
              <a:rPr lang="el" sz="1050" dirty="0">
                <a:latin typeface="Josefin Sans" pitchFamily="2" charset="0"/>
              </a:rPr>
              <a:t>Λάθος- Είναι κατάλληλο για όλες τις ηλικίες, συμπεριλαμβανομένων των παιδιών που μπορούν επίσης να ωφεληθούν.</a:t>
            </a:r>
            <a:endParaRPr lang="en-GB" sz="1050"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87</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651376" y="635304"/>
            <a:ext cx="668439" cy="721385"/>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κ</a:t>
              </a:r>
            </a:p>
            <a:p>
              <a:pPr marL="8146" algn="ctr">
                <a:lnSpc>
                  <a:spcPts val="911"/>
                </a:lnSpc>
                <a:spcBef>
                  <a:spcPts val="64"/>
                </a:spcBef>
              </a:pPr>
              <a:r>
                <a:rPr lang="el"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ΓΙΑ ΝΑ ΔΕΙΤΕ</a:t>
              </a:r>
              <a:endParaRPr lang="en-IE" sz="1026" b="1" dirty="0">
                <a:solidFill>
                  <a:schemeClr val="bg1"/>
                </a:solidFill>
                <a:latin typeface="Calibri" panose="020F0502020204030204" pitchFamily="34" charset="0"/>
                <a:cs typeface="Calibri" panose="020F0502020204030204" pitchFamily="34" charset="0"/>
              </a:endParaRPr>
            </a:p>
          </p:txBody>
        </p:sp>
      </p:grpSp>
      <p:pic>
        <p:nvPicPr>
          <p:cNvPr id="10" name="Image1"/>
          <p:cNvPicPr/>
          <p:nvPr/>
        </p:nvPicPr>
        <p:blipFill>
          <a:blip r:embed="rId6"/>
          <a:stretch>
            <a:fillRect/>
          </a:stretch>
        </p:blipFill>
        <p:spPr bwMode="auto">
          <a:xfrm>
            <a:off x="10990241" y="5205914"/>
            <a:ext cx="944948" cy="667980"/>
          </a:xfrm>
          <a:prstGeom prst="rect">
            <a:avLst/>
          </a:prstGeom>
        </p:spPr>
      </p:pic>
      <p:sp>
        <p:nvSpPr>
          <p:cNvPr id="11" name="Ribbon: Curved and Tilted Up 10">
            <a:extLst>
              <a:ext uri="{FF2B5EF4-FFF2-40B4-BE49-F238E27FC236}">
                <a16:creationId xmlns:a16="http://schemas.microsoft.com/office/drawing/2014/main" id="{A84389A8-96A4-B087-F008-B0904FB7A46C}"/>
              </a:ext>
            </a:extLst>
          </p:cNvPr>
          <p:cNvSpPr/>
          <p:nvPr/>
        </p:nvSpPr>
        <p:spPr>
          <a:xfrm>
            <a:off x="272696" y="457200"/>
            <a:ext cx="3599491" cy="828443"/>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latin typeface="Josefin Sans" pitchFamily="2" charset="0"/>
              <a:cs typeface="Amatic SC" panose="00000500000000000000" pitchFamily="2" charset="-79"/>
            </a:endParaRPr>
          </a:p>
          <a:p>
            <a:pPr algn="ctr"/>
            <a:r>
              <a:rPr lang="el" b="1" dirty="0">
                <a:solidFill>
                  <a:schemeClr val="bg1"/>
                </a:solidFill>
                <a:latin typeface="Josefin Sans" pitchFamily="2" charset="0"/>
                <a:cs typeface="Amatic SC" panose="00000500000000000000" pitchFamily="2" charset="-79"/>
              </a:rPr>
              <a:t>Σταδιακή Φροντίδα</a:t>
            </a:r>
          </a:p>
          <a:p>
            <a:pPr algn="ctr"/>
            <a:endParaRPr lang="en-GB" dirty="0">
              <a:latin typeface="Josefin Sans" pitchFamily="2" charset="0"/>
            </a:endParaRPr>
          </a:p>
        </p:txBody>
      </p:sp>
    </p:spTree>
    <p:extLst>
      <p:ext uri="{BB962C8B-B14F-4D97-AF65-F5344CB8AC3E}">
        <p14:creationId xmlns:p14="http://schemas.microsoft.com/office/powerpoint/2010/main" val="4001204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p:cNvPicPr>
          <p:nvPr>
            <p:ph type="pic" sz="quarter" idx="34"/>
          </p:nvPr>
        </p:nvPicPr>
        <p:blipFill>
          <a:blip r:embed="rId2">
            <a:extLst>
              <a:ext uri="{28A0092B-C50C-407E-A947-70E740481C1C}">
                <a14:useLocalDpi xmlns:a14="http://schemas.microsoft.com/office/drawing/2010/main" val="0"/>
              </a:ext>
            </a:extLst>
          </a:blip>
          <a:srcRect l="7516" r="7516"/>
          <a:stretch>
            <a:fillRect/>
          </a:stretch>
        </p:blipFill>
        <p:spPr bwMode="auto">
          <a:xfrm>
            <a:off x="8218105" y="342873"/>
            <a:ext cx="3299699" cy="942771"/>
          </a:xfrm>
          <a:prstGeom prst="rect">
            <a:avLst/>
          </a:prstGeom>
          <a:noFill/>
          <a:ln>
            <a:noFill/>
          </a:ln>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l" dirty="0"/>
              <a:t>     </a:t>
            </a:r>
            <a:r>
              <a:rPr lang="el" sz="2000" dirty="0"/>
              <a:t>Βιταμίνες καλλιέργειας</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214496" y="1858297"/>
            <a:ext cx="11977504" cy="6978604"/>
          </a:xfrm>
        </p:spPr>
        <p:txBody>
          <a:bodyPr/>
          <a:lstStyle/>
          <a:p>
            <a:pPr>
              <a:lnSpc>
                <a:spcPct val="150000"/>
              </a:lnSpc>
            </a:pPr>
            <a:r>
              <a:rPr lang="el" sz="900" b="1" dirty="0">
                <a:solidFill>
                  <a:srgbClr val="FFC652"/>
                </a:solidFill>
                <a:latin typeface="Josefin Sans" pitchFamily="2" charset="0"/>
              </a:rPr>
              <a:t>ΣΧΕΤΙΚΑ ΜΕ</a:t>
            </a:r>
            <a:r>
              <a:rPr lang="el" sz="900" b="1" dirty="0">
                <a:latin typeface="Josefin Sans" pitchFamily="2" charset="0"/>
              </a:rPr>
              <a:t> </a:t>
            </a:r>
            <a:endParaRPr lang="en-IE" sz="900" dirty="0">
              <a:latin typeface="Josefin Sans" pitchFamily="2" charset="0"/>
            </a:endParaRPr>
          </a:p>
          <a:p>
            <a:pPr>
              <a:lnSpc>
                <a:spcPct val="150000"/>
              </a:lnSpc>
            </a:pPr>
            <a:r>
              <a:rPr lang="el" sz="900" dirty="0">
                <a:latin typeface="Josefin Sans" pitchFamily="2" charset="0"/>
              </a:rPr>
              <a:t>Το "Kulturvitaminer" ή οι βιταμίνες καλλιέργειας (CV) εδρεύει στο Aalborg της Δανίας. το οποίο διευθύνεται από την τοπική αρχή του Aalborg. Το πρόγραμμα απευθύνεται σε ενήλικες που είναι εκτός εργασίας λόγω κατάθλιψης, άγχους ή ζητημάτων που σχετίζονται με το στρες. Παρέχει μια ποικιλία δραστηριοτήτων, όπως τραγούδι χορωδίας, ανάγνωση με οδηγό, εισαγωγή στα αρχεία της πόλης, λίστα μουσικής, επίσκεψη σε μουσείο τέχνης και θέατρο και πεζοπορίες στη φύση.</a:t>
            </a:r>
          </a:p>
          <a:p>
            <a:pPr>
              <a:lnSpc>
                <a:spcPct val="150000"/>
              </a:lnSpc>
            </a:pPr>
            <a:endParaRPr lang="en-GB" sz="900" u="sng" dirty="0">
              <a:solidFill>
                <a:schemeClr val="tx1"/>
              </a:solidFill>
              <a:latin typeface="Josefin Sans" pitchFamily="2" charset="0"/>
              <a:hlinkClick r:id="" action="ppaction://noaction">
                <a:extLst>
                  <a:ext uri="{A12FA001-AC4F-418D-AE19-62706E023703}">
                    <ahyp:hlinkClr xmlns:ahyp="http://schemas.microsoft.com/office/drawing/2018/hyperlinkcolor" val="tx"/>
                  </a:ext>
                </a:extLst>
              </a:hlinkClick>
            </a:endParaRPr>
          </a:p>
          <a:p>
            <a:pPr>
              <a:lnSpc>
                <a:spcPct val="150000"/>
              </a:lnSpc>
            </a:pPr>
            <a:r>
              <a:rPr lang="el" sz="900" u="sng" dirty="0">
                <a:solidFill>
                  <a:schemeClr val="tx1"/>
                </a:solidFill>
                <a:latin typeface="Josefin Sans" pitchFamily="2" charset="0"/>
                <a:hlinkClick r:id="" action="ppaction://noaction">
                  <a:extLst>
                    <a:ext uri="{A12FA001-AC4F-418D-AE19-62706E023703}">
                      <ahyp:hlinkClr xmlns:ahyp="http://schemas.microsoft.com/office/drawing/2018/hyperlinkcolor" val="tx"/>
                    </a:ext>
                  </a:extLst>
                </a:hlinkClick>
              </a:rPr>
              <a:t>https://www.researchgate.net/publication/332276908_Culture_Vitamins_-_an_Arts_on_Prescription_project_in_Denmark</a:t>
            </a:r>
            <a:r>
              <a:rPr lang="el" sz="900" u="sng" dirty="0">
                <a:solidFill>
                  <a:schemeClr val="tx1"/>
                </a:solidFill>
                <a:latin typeface="Josefin Sans" pitchFamily="2" charset="0"/>
              </a:rPr>
              <a:t> </a:t>
            </a:r>
            <a:r>
              <a:rPr lang="el" sz="900" dirty="0">
                <a:solidFill>
                  <a:schemeClr val="tx1"/>
                </a:solidFill>
                <a:latin typeface="Josefin Sans" pitchFamily="2" charset="0"/>
              </a:rPr>
              <a:t>και</a:t>
            </a:r>
            <a:r>
              <a:rPr lang="el" sz="900" b="1" dirty="0">
                <a:solidFill>
                  <a:schemeClr val="tx1"/>
                </a:solidFill>
                <a:latin typeface="Josefin Sans" pitchFamily="2" charset="0"/>
              </a:rPr>
              <a:t> </a:t>
            </a:r>
            <a:r>
              <a:rPr lang="el" sz="9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https://newscoop.com/culture-vitamins-powerful-medicine-for-mental-health/</a:t>
            </a:r>
            <a:r>
              <a:rPr lang="el" sz="900" dirty="0">
                <a:solidFill>
                  <a:schemeClr val="tx1"/>
                </a:solidFill>
                <a:latin typeface="Josefin Sans" pitchFamily="2" charset="0"/>
              </a:rPr>
              <a:t> </a:t>
            </a:r>
          </a:p>
          <a:p>
            <a:pPr>
              <a:lnSpc>
                <a:spcPct val="150000"/>
              </a:lnSpc>
            </a:pPr>
            <a:endParaRPr lang="en-IE" sz="900" dirty="0">
              <a:solidFill>
                <a:schemeClr val="tx1"/>
              </a:solidFill>
              <a:latin typeface="Josefin Sans" pitchFamily="2" charset="0"/>
            </a:endParaRPr>
          </a:p>
          <a:p>
            <a:pPr algn="l">
              <a:lnSpc>
                <a:spcPct val="150000"/>
              </a:lnSpc>
            </a:pPr>
            <a:r>
              <a:rPr lang="el" sz="900" b="1" dirty="0">
                <a:solidFill>
                  <a:srgbClr val="FFC652"/>
                </a:solidFill>
                <a:latin typeface="Josefin Sans" pitchFamily="2" charset="0"/>
              </a:rPr>
              <a:t>ΥΠΟΣΤΗΡΙΞΗ ΤΗΣ ΚΟΙΝΩΝΙΚΗΣ ΕΝΤΑΞΗΣ ΚΑΙ ΣΥΝΔΕΣΗΣ</a:t>
            </a:r>
            <a:endParaRPr lang="en-IE" sz="900" b="1" dirty="0">
              <a:solidFill>
                <a:srgbClr val="FFC652"/>
              </a:solidFill>
              <a:latin typeface="Josefin Sans" pitchFamily="2" charset="0"/>
            </a:endParaRPr>
          </a:p>
          <a:p>
            <a:pPr algn="l">
              <a:lnSpc>
                <a:spcPct val="150000"/>
              </a:lnSpc>
            </a:pPr>
            <a:r>
              <a:rPr lang="el" sz="900" dirty="0">
                <a:latin typeface="Josefin Sans" pitchFamily="2" charset="0"/>
              </a:rPr>
              <a:t>Το βιογραφικό έχει ένα ήθος κοινότητας, συμμετοχής, επανασύνδεσης και εμπειρίας όσων έχει να προσφέρει η περιοχή τους και βυθίζονται σε κάτι ουσιαστικό και συναρπαστικό, με στόχο την ανακούφιση από το άγχος και την τόνωση της αυτοπεποίθησης.</a:t>
            </a:r>
          </a:p>
          <a:p>
            <a:pPr>
              <a:lnSpc>
                <a:spcPct val="150000"/>
              </a:lnSpc>
            </a:pPr>
            <a:r>
              <a:rPr lang="el" sz="900" b="1" dirty="0">
                <a:solidFill>
                  <a:srgbClr val="FFC652"/>
                </a:solidFill>
                <a:latin typeface="Josefin Sans" pitchFamily="2" charset="0"/>
              </a:rPr>
              <a:t>ΥΠΟΣΤΗΡΙΞΗ ΤΗΣ ΜΑΘΗΣΗΣ ΕΝΗΛΙΚΩΝ</a:t>
            </a:r>
          </a:p>
          <a:p>
            <a:pPr>
              <a:lnSpc>
                <a:spcPct val="150000"/>
              </a:lnSpc>
            </a:pPr>
            <a:r>
              <a:rPr lang="el" sz="900" dirty="0">
                <a:latin typeface="Josefin Sans" pitchFamily="2" charset="0"/>
              </a:rPr>
              <a:t>Κάθε δραστηριότητα προσφέρει νέες εμπειρίες μάθησης βοηθώντας στην ανακούφιση των προβλημάτων που αντιμετωπίζουν οι ενήλικες όσον αφορά την ψυχική τους υγεία. Επικεντρώνεται στη μάθηση και την εμπειρία κάτι καινούργιο ως ενήλικας. Αυτά περιλαμβάνουν; Τραγούδι χορωδίας., ξεναγήσεις στα αρχεία της πόλης, γενεαλογική έρευνα, θέατρο, μουσείο τέχνης, δημιουργικά εργαστήρια και προετοιμασία για συνεντεύξεις εργασίας.</a:t>
            </a: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r>
              <a:rPr lang="el" sz="900" b="1" dirty="0">
                <a:solidFill>
                  <a:srgbClr val="FFC652"/>
                </a:solidFill>
                <a:latin typeface="Josefin Sans" pitchFamily="2" charset="0"/>
              </a:rPr>
              <a:t>ΥΠΟΣΤΗΡΙΞΗ ΥΓΕΙΑΣ, ΕΥΕΞΙΑΣ &amp; ΔΙΑΤΡΟΦΗΣ</a:t>
            </a:r>
            <a:endParaRPr lang="en-IE" sz="900" dirty="0">
              <a:solidFill>
                <a:srgbClr val="FFC652"/>
              </a:solidFill>
              <a:latin typeface="Josefin Sans" pitchFamily="2" charset="0"/>
            </a:endParaRPr>
          </a:p>
          <a:p>
            <a:pPr>
              <a:lnSpc>
                <a:spcPct val="150000"/>
              </a:lnSpc>
            </a:pPr>
            <a:r>
              <a:rPr lang="el" sz="900" dirty="0">
                <a:latin typeface="Josefin Sans" pitchFamily="2" charset="0"/>
              </a:rPr>
              <a:t>Έρευνα στο Πανεπιστήμιο του Aalborg ανέφερε ότι οι συμμετέχοντες ένιωσαν αυξημένη αυτοεκτίμηση και κίνητρο, περισσότερη χαρά, βελτιωμένες κοινωνικές δεξιότητες και σχέσεις και καλύτερη αυτοφροντίδα. Οφέλη τόσο πνευματικά όσο και σωματικά, αναφέροντας επίσης λιγότερη κόπωση, περισσότερη ενέργεια και ικανότητα χαλάρωσης.</a:t>
            </a:r>
            <a:endParaRPr lang="en-IE" sz="900" dirty="0">
              <a:latin typeface="Josefin Sans" pitchFamily="2" charset="0"/>
            </a:endParaRPr>
          </a:p>
          <a:p>
            <a:pPr>
              <a:lnSpc>
                <a:spcPct val="150000"/>
              </a:lnSpc>
            </a:pPr>
            <a:r>
              <a:rPr lang="el" sz="900" b="1" i="1" dirty="0">
                <a:latin typeface="Josefin Sans" pitchFamily="2" charset="0"/>
              </a:rPr>
              <a:t> </a:t>
            </a:r>
            <a:endParaRPr lang="en-IE" sz="900" i="1" dirty="0">
              <a:latin typeface="Josefin Sans" pitchFamily="2" charset="0"/>
            </a:endParaRPr>
          </a:p>
          <a:p>
            <a:pPr>
              <a:lnSpc>
                <a:spcPct val="150000"/>
              </a:lnSpc>
            </a:pPr>
            <a:r>
              <a:rPr lang="el" sz="900" b="1" dirty="0">
                <a:solidFill>
                  <a:srgbClr val="FFC652"/>
                </a:solidFill>
                <a:latin typeface="Josefin Sans" pitchFamily="2" charset="0"/>
              </a:rPr>
              <a:t>ΥΠΟΣΤΗΡΙΞΗ ΔΡΑΣΤΗΡΙΟΤΗΤΑΣ ΓΙΑ ΝΑ ΠΑΡΕΜΕΤΕ ΚΑΛΑ</a:t>
            </a:r>
            <a:endParaRPr lang="en-IE" sz="900" dirty="0">
              <a:solidFill>
                <a:srgbClr val="FFC652"/>
              </a:solidFill>
              <a:latin typeface="Josefin Sans" pitchFamily="2" charset="0"/>
            </a:endParaRPr>
          </a:p>
          <a:p>
            <a:pPr>
              <a:lnSpc>
                <a:spcPct val="150000"/>
              </a:lnSpc>
            </a:pPr>
            <a:r>
              <a:rPr lang="el" sz="900" dirty="0">
                <a:latin typeface="Josefin Sans" pitchFamily="2" charset="0"/>
              </a:rPr>
              <a:t>Το Kulturvitaminer προσφέρει επίσης περιπάτους με οδηγό στη φύση, ενθαρρύνοντας τους ανθρώπους να βγουν έξω και να είναι δραστήριοι. «Αυτά είναι επίσης πολύτιμα από την άποψη του να δούμε πόσο αργά αναπτύσσονται τα πράγματα, σε αντίθεση με την πολυάσχολη σύγχρονη ζωή μας», δηλώνει ο Nielsen (αρχηγός μαθημάτων Aalborg).</a:t>
            </a:r>
            <a:endParaRPr lang="en-IE" sz="900" dirty="0">
              <a:latin typeface="Josefin Sans" pitchFamily="2" charset="0"/>
            </a:endParaRPr>
          </a:p>
          <a:p>
            <a:pPr>
              <a:lnSpc>
                <a:spcPct val="150000"/>
              </a:lnSpc>
            </a:pPr>
            <a:endParaRPr lang="en-GB" sz="900" b="1" dirty="0">
              <a:solidFill>
                <a:srgbClr val="FFC652"/>
              </a:solidFill>
              <a:latin typeface="Josefin Sans" pitchFamily="2" charset="0"/>
            </a:endParaRPr>
          </a:p>
          <a:p>
            <a:pPr>
              <a:lnSpc>
                <a:spcPct val="150000"/>
              </a:lnSpc>
            </a:pPr>
            <a:r>
              <a:rPr lang="el" sz="900" b="1" dirty="0">
                <a:solidFill>
                  <a:srgbClr val="FFC652"/>
                </a:solidFill>
                <a:latin typeface="Josefin Sans" pitchFamily="2" charset="0"/>
              </a:rPr>
              <a:t>ΠΩΣ ΧΡΗΜΑΤΟΔΟΤΕΙΤΑΙ Ο ΟΡΓΑΝΙΣΜΟΣ;</a:t>
            </a:r>
            <a:endParaRPr lang="en-IE" sz="900" dirty="0">
              <a:solidFill>
                <a:srgbClr val="FFC652"/>
              </a:solidFill>
              <a:latin typeface="Josefin Sans" pitchFamily="2" charset="0"/>
            </a:endParaRPr>
          </a:p>
          <a:p>
            <a:pPr>
              <a:lnSpc>
                <a:spcPct val="150000"/>
              </a:lnSpc>
            </a:pPr>
            <a:r>
              <a:rPr lang="el" sz="900" dirty="0">
                <a:latin typeface="Josefin Sans" pitchFamily="2" charset="0"/>
              </a:rPr>
              <a:t>Η κυβέρνηση της Δανίας και το Τμήμα Υγείας και Πολιτισμού ανέπτυξαν το έργο και παραδίδεται και συντονίζεται από το Κέντρο Ψυχικής Υγείας,</a:t>
            </a:r>
          </a:p>
          <a:p>
            <a:pPr>
              <a:lnSpc>
                <a:spcPct val="150000"/>
              </a:lnSpc>
            </a:pPr>
            <a:endParaRPr lang="en-IE" sz="700" dirty="0">
              <a:solidFill>
                <a:srgbClr val="FFC652"/>
              </a:solidFill>
              <a:latin typeface="Josefin Sans" pitchFamily="2" charset="0"/>
            </a:endParaRPr>
          </a:p>
          <a:p>
            <a:pPr>
              <a:lnSpc>
                <a:spcPct val="150000"/>
              </a:lnSpc>
            </a:pPr>
            <a:r>
              <a:rPr lang="el" sz="900" b="1" dirty="0">
                <a:solidFill>
                  <a:srgbClr val="FFC652"/>
                </a:solidFill>
                <a:latin typeface="Josefin Sans" pitchFamily="2" charset="0"/>
              </a:rPr>
              <a:t>ΠΩΣ ΛΕΙΤΟΥΡΓΕΙ Η ΔΙΑΔΙΚΑΣΙΑ ΠΑΡΑΠΟΜΠΗΣ;</a:t>
            </a:r>
            <a:endParaRPr lang="en-IE" sz="900" dirty="0">
              <a:solidFill>
                <a:srgbClr val="FFC652"/>
              </a:solidFill>
              <a:latin typeface="Josefin Sans" pitchFamily="2" charset="0"/>
            </a:endParaRPr>
          </a:p>
          <a:p>
            <a:pPr>
              <a:lnSpc>
                <a:spcPct val="150000"/>
              </a:lnSpc>
            </a:pPr>
            <a:r>
              <a:rPr lang="el" sz="900" dirty="0">
                <a:latin typeface="Josefin Sans" pitchFamily="2" charset="0"/>
              </a:rPr>
              <a:t>Οι συμμετέχοντες ενημερώθηκαν και προσλήφθηκαν από τον συντονιστή και τον ερευνητή του έργου. Επίσης, στο τοπικό κέντρο εργασίας.</a:t>
            </a:r>
            <a:endParaRPr lang="en-IE" sz="900" dirty="0">
              <a:latin typeface="Josefin Sans" pitchFamily="2" charset="0"/>
            </a:endParaRPr>
          </a:p>
          <a:p>
            <a:pPr>
              <a:lnSpc>
                <a:spcPct val="150000"/>
              </a:lnSpc>
            </a:pPr>
            <a:endParaRPr lang="en-US" sz="900" b="1" dirty="0">
              <a:solidFill>
                <a:srgbClr val="FFC652"/>
              </a:solidFill>
              <a:latin typeface="Josefin Sans" pitchFamily="2" charset="0"/>
            </a:endParaRPr>
          </a:p>
          <a:p>
            <a:pPr>
              <a:lnSpc>
                <a:spcPct val="150000"/>
              </a:lnSpc>
            </a:pPr>
            <a:r>
              <a:rPr lang="el" sz="900" b="1" dirty="0">
                <a:solidFill>
                  <a:srgbClr val="FFC652"/>
                </a:solidFill>
                <a:latin typeface="Josefin Sans" pitchFamily="2" charset="0"/>
              </a:rPr>
              <a:t>ΕΥΚΑΙΡΙΕΣ ΓΙΑ ΑΝΑΠΑΡΑΓΩΓΗ</a:t>
            </a:r>
            <a:endParaRPr lang="en-IE" sz="900" b="1" dirty="0">
              <a:solidFill>
                <a:srgbClr val="FFC652"/>
              </a:solidFill>
              <a:latin typeface="Josefin Sans" pitchFamily="2" charset="0"/>
            </a:endParaRPr>
          </a:p>
          <a:p>
            <a:pPr>
              <a:lnSpc>
                <a:spcPct val="150000"/>
              </a:lnSpc>
            </a:pPr>
            <a:r>
              <a:rPr lang="el" sz="900" dirty="0">
                <a:latin typeface="Josefin Sans" pitchFamily="2" charset="0"/>
              </a:rPr>
              <a:t>Αυτό μπορεί να αναπαραχθεί πολύ εύκολα σε ένα μέρος που προσφέρει εκτεταμένες πολιτιστικές δραστηριότητες/εμπειρία, όπως βιβλιοθήκες, θέατρα, γραφικούς δημόσιους χώρους στη φύση. Θα απαιτούσε τη δέσμευση φυσικά των ηγετών κάθε εβδομάδα και τη συνεργασία με αυτές τις πολιτιστικές προελεύσεις.</a:t>
            </a:r>
            <a:endParaRPr lang="en-IE" sz="9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88</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810805" y="1130451"/>
            <a:ext cx="675506" cy="534136"/>
            <a:chOff x="3876153"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3" y="3397098"/>
              <a:ext cx="1053132" cy="533013"/>
            </a:xfrm>
            <a:prstGeom prst="rect">
              <a:avLst/>
            </a:prstGeom>
          </p:spPr>
          <p:txBody>
            <a:bodyPr wrap="none">
              <a:spAutoFit/>
            </a:bodyPr>
            <a:lstStyle/>
            <a:p>
              <a:pPr marL="8146" algn="ctr">
                <a:lnSpc>
                  <a:spcPts val="911"/>
                </a:lnSpc>
                <a:spcBef>
                  <a:spcPts val="64"/>
                </a:spcBef>
              </a:pPr>
              <a:r>
                <a:rPr lang="el" sz="1026" b="1">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ΚΑΝΤΕ ΚΛΙΚ</a:t>
              </a:r>
            </a:p>
            <a:p>
              <a:pPr marL="8146" algn="ctr">
                <a:lnSpc>
                  <a:spcPts val="911"/>
                </a:lnSpc>
                <a:spcBef>
                  <a:spcPts val="64"/>
                </a:spcBef>
              </a:pPr>
              <a:r>
                <a:rPr lang="el" sz="1026" b="1">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ΓΙΑ ΝΑ ΔΕΙΤΕ</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10" name="Ribbon: Curved and Tilted Up 9">
            <a:extLst>
              <a:ext uri="{FF2B5EF4-FFF2-40B4-BE49-F238E27FC236}">
                <a16:creationId xmlns:a16="http://schemas.microsoft.com/office/drawing/2014/main" id="{80A43E9F-D2B8-E9A8-B9BD-957ADE6B1E71}"/>
              </a:ext>
            </a:extLst>
          </p:cNvPr>
          <p:cNvSpPr/>
          <p:nvPr/>
        </p:nvSpPr>
        <p:spPr>
          <a:xfrm>
            <a:off x="272696" y="363072"/>
            <a:ext cx="3599491" cy="92257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bg1"/>
              </a:solidFill>
              <a:latin typeface="Josefin Sans" pitchFamily="2" charset="0"/>
              <a:cs typeface="Amatic SC" panose="00000500000000000000" pitchFamily="2" charset="-79"/>
            </a:endParaRPr>
          </a:p>
          <a:p>
            <a:pPr algn="ctr"/>
            <a:r>
              <a:rPr lang="el" sz="1600" b="1" dirty="0">
                <a:solidFill>
                  <a:schemeClr val="bg1"/>
                </a:solidFill>
                <a:latin typeface="Josefin Sans" pitchFamily="2" charset="0"/>
                <a:cs typeface="Amatic SC" panose="00000500000000000000" pitchFamily="2" charset="-79"/>
              </a:rPr>
              <a:t>Σταδιακή φροντίδα</a:t>
            </a:r>
          </a:p>
          <a:p>
            <a:pPr algn="ctr"/>
            <a:endParaRPr lang="en-GB" sz="1400" dirty="0">
              <a:latin typeface="Josefin Sans" pitchFamily="2" charset="0"/>
            </a:endParaRPr>
          </a:p>
        </p:txBody>
      </p:sp>
    </p:spTree>
    <p:extLst>
      <p:ext uri="{BB962C8B-B14F-4D97-AF65-F5344CB8AC3E}">
        <p14:creationId xmlns:p14="http://schemas.microsoft.com/office/powerpoint/2010/main" val="33731125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l" sz="6600" dirty="0" err="1">
                <a:latin typeface="Josefin Sans" pitchFamily="2" charset="0"/>
              </a:rPr>
              <a:t>συμπεράσματα</a:t>
            </a:r>
            <a:endParaRPr lang="en-US" sz="6600" dirty="0">
              <a:latin typeface="Josefin Sans" pitchFamily="2" charset="0"/>
            </a:endParaRPr>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p:txBody>
          <a:bodyPr/>
          <a:lstStyle/>
          <a:p>
            <a:pPr algn="ctr"/>
            <a:r>
              <a:rPr lang="el" sz="1400" dirty="0">
                <a:latin typeface="Josefin Sans" pitchFamily="2" charset="0"/>
              </a:rPr>
              <a:t>Η κοινωνική συνταγογράφηση αναδύεται ως πρότυπο αλλαγής</a:t>
            </a:r>
          </a:p>
          <a:p>
            <a:endParaRPr lang="en-US" sz="1600" dirty="0">
              <a:latin typeface="Josefin Sans" pitchFamily="2" charset="0"/>
            </a:endParaRPr>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p:txBody>
          <a:bodyPr/>
          <a:lstStyle/>
          <a:p>
            <a:pPr algn="ctr"/>
            <a:r>
              <a:rPr lang="el" sz="1200" dirty="0">
                <a:latin typeface="Josefin Sans" pitchFamily="2" charset="0"/>
              </a:rPr>
              <a:t>Σε όλη την Ευρώπη υπάρχουν έργα κοινωνικής συνταγογράφησης</a:t>
            </a:r>
          </a:p>
          <a:p>
            <a:endParaRPr lang="en-US" sz="1400" dirty="0">
              <a:latin typeface="Josefin Sans" pitchFamily="2" charset="0"/>
            </a:endParaRPr>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667997" y="1867450"/>
            <a:ext cx="1604905" cy="930105"/>
          </a:xfrm>
        </p:spPr>
        <p:txBody>
          <a:bodyPr/>
          <a:lstStyle/>
          <a:p>
            <a:pPr algn="ctr"/>
            <a:r>
              <a:rPr lang="el" sz="1200" dirty="0">
                <a:latin typeface="Josefin Sans" pitchFamily="2" charset="0"/>
              </a:rPr>
              <a:t>Τα έργα κοινωνικής συνταγογράφησης έχουν διαφορετικές μορφές και δομές</a:t>
            </a:r>
          </a:p>
          <a:p>
            <a:endParaRPr lang="en-US" sz="1400" dirty="0">
              <a:latin typeface="Josefin Sans" pitchFamily="2" charset="0"/>
            </a:endParaRPr>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l" dirty="0">
                <a:solidFill>
                  <a:srgbClr val="FFC000"/>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l"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p:txBody>
          <a:bodyPr/>
          <a:lstStyle/>
          <a:p>
            <a:r>
              <a:rPr lang="el"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397307" y="4039653"/>
            <a:ext cx="1821735" cy="930105"/>
          </a:xfrm>
        </p:spPr>
        <p:txBody>
          <a:bodyPr/>
          <a:lstStyle/>
          <a:p>
            <a:pPr algn="ctr"/>
            <a:r>
              <a:rPr lang="en-US" sz="1400" dirty="0">
                <a:latin typeface="Josefin Sans" pitchFamily="2" charset="0"/>
              </a:rPr>
              <a:t>M</a:t>
            </a:r>
            <a:r>
              <a:rPr lang="el" sz="1400" dirty="0">
                <a:latin typeface="Josefin Sans" pitchFamily="2" charset="0"/>
              </a:rPr>
              <a:t>οντέλα συμπαραγωγής, σταδιακής φροντίδας και προσωποκεντρικής φροντίδας</a:t>
            </a:r>
          </a:p>
          <a:p>
            <a:endParaRPr lang="en-US" sz="1600" dirty="0">
              <a:latin typeface="Josefin Sans" pitchFamily="2" charset="0"/>
            </a:endParaRPr>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563495" y="3814360"/>
            <a:ext cx="1604905" cy="930105"/>
          </a:xfrm>
        </p:spPr>
        <p:txBody>
          <a:bodyPr/>
          <a:lstStyle/>
          <a:p>
            <a:pPr algn="ctr"/>
            <a:r>
              <a:rPr lang="el" sz="1200" dirty="0">
                <a:latin typeface="Josefin Sans" pitchFamily="2" charset="0"/>
              </a:rPr>
              <a:t>Οι επαγγελματίες υγείας και φροντίδας μπορούν να εξερευνήσουν τις τοπικές κοινωνικές ευκαιρίες συνταγογράφησης</a:t>
            </a:r>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620619" y="4061686"/>
            <a:ext cx="2228157" cy="930105"/>
          </a:xfrm>
        </p:spPr>
        <p:txBody>
          <a:bodyPr/>
          <a:lstStyle/>
          <a:p>
            <a:pPr algn="ctr"/>
            <a:r>
              <a:rPr lang="en-US" sz="1200" dirty="0">
                <a:latin typeface="Josefin Sans" pitchFamily="2" charset="0"/>
              </a:rPr>
              <a:t>H</a:t>
            </a:r>
            <a:r>
              <a:rPr lang="el" sz="1200" dirty="0">
                <a:latin typeface="Josefin Sans" pitchFamily="2" charset="0"/>
              </a:rPr>
              <a:t> κοινωνική συνταγογράφηση έχει τη δυνατότητα να γεφυρώσει το χάσμα μεταξύ γνώσης και συμπεριφορών</a:t>
            </a:r>
          </a:p>
          <a:p>
            <a:endParaRPr lang="en-US" sz="1400" dirty="0">
              <a:latin typeface="Josefin Sans" pitchFamily="2" charset="0"/>
            </a:endParaRPr>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l"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l"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p:txBody>
          <a:bodyPr/>
          <a:lstStyle/>
          <a:p>
            <a:r>
              <a:rPr lang="el" dirty="0">
                <a:solidFill>
                  <a:srgbClr val="FFC652"/>
                </a:solidFill>
              </a:rPr>
              <a:t>6</a:t>
            </a:r>
          </a:p>
        </p:txBody>
      </p:sp>
    </p:spTree>
    <p:extLst>
      <p:ext uri="{BB962C8B-B14F-4D97-AF65-F5344CB8AC3E}">
        <p14:creationId xmlns:p14="http://schemas.microsoft.com/office/powerpoint/2010/main" val="143980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09670" y="1890703"/>
            <a:ext cx="7718578" cy="4440823"/>
          </a:xfrm>
        </p:spPr>
        <p:txBody>
          <a:bodyPr>
            <a:noAutofit/>
          </a:bodyPr>
          <a:lstStyle/>
          <a:p>
            <a:pPr algn="just">
              <a:lnSpc>
                <a:spcPct val="107000"/>
              </a:lnSpc>
              <a:spcAft>
                <a:spcPts val="800"/>
              </a:spcAft>
            </a:pPr>
            <a:r>
              <a:rPr lang="el" sz="100" b="1" dirty="0">
                <a:solidFill>
                  <a:srgbClr val="FFD243"/>
                </a:solidFill>
                <a:effectLst/>
                <a:latin typeface="Arial" panose="020B0604020202020204" pitchFamily="34" charset="0"/>
                <a:ea typeface="Calibri" panose="020F0502020204030204" pitchFamily="34" charset="0"/>
                <a:cs typeface="Arial" panose="020B0604020202020204" pitchFamily="34" charset="0"/>
              </a:rPr>
              <a:t> </a:t>
            </a:r>
            <a:endParaRPr lang="en-GB" sz="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70000"/>
              </a:lnSpc>
              <a:spcAft>
                <a:spcPts val="800"/>
              </a:spcAft>
            </a:pPr>
            <a:r>
              <a:rPr lang="el" sz="1400" b="1" dirty="0">
                <a:latin typeface="Arial" panose="020B0604020202020204" pitchFamily="34" charset="0"/>
                <a:ea typeface="Calibri" panose="020F0502020204030204" pitchFamily="34" charset="0"/>
                <a:cs typeface="Arial" panose="020B0604020202020204" pitchFamily="34" charset="0"/>
              </a:rPr>
              <a:t>Αυτοί οι ανοιχτοί εκπαιδευτικοί πόροι έχουν σχεδιαστεί για την αναβάθμιση των δεξιοτήτων των Επαγγελματιών Υγείας και Φροντίδας στον κοινωνικό ρόλο της συνταγογράφησης, ο οποίος είναι πολυλειτουργικός καθώς:</a:t>
            </a:r>
          </a:p>
          <a:p>
            <a:pPr algn="just">
              <a:lnSpc>
                <a:spcPct val="170000"/>
              </a:lnSpc>
              <a:spcAft>
                <a:spcPts val="800"/>
              </a:spcAft>
            </a:pPr>
            <a:r>
              <a:rPr lang="el" sz="1400" b="1" dirty="0">
                <a:latin typeface="Arial" panose="020B0604020202020204" pitchFamily="34" charset="0"/>
                <a:ea typeface="Calibri" panose="020F0502020204030204" pitchFamily="34" charset="0"/>
                <a:cs typeface="Arial" panose="020B0604020202020204" pitchFamily="34" charset="0"/>
              </a:rPr>
              <a:t>1) </a:t>
            </a:r>
            <a:r>
              <a:rPr lang="el-GR" sz="1400" b="1" dirty="0">
                <a:latin typeface="Arial" panose="020B0604020202020204" pitchFamily="34" charset="0"/>
                <a:ea typeface="Calibri" panose="020F0502020204030204" pitchFamily="34" charset="0"/>
                <a:cs typeface="Arial" panose="020B0604020202020204" pitchFamily="34" charset="0"/>
              </a:rPr>
              <a:t>Οι </a:t>
            </a:r>
            <a:r>
              <a:rPr lang="el" sz="1400" b="1" dirty="0">
                <a:latin typeface="Arial" panose="020B0604020202020204" pitchFamily="34" charset="0"/>
                <a:ea typeface="Calibri" panose="020F0502020204030204" pitchFamily="34" charset="0"/>
                <a:cs typeface="Arial" panose="020B0604020202020204" pitchFamily="34" charset="0"/>
              </a:rPr>
              <a:t>κοινωνικοί συνταγογράφοι που αξιολογούν τις ατομικές τους ανάγκες (είτε μόνοι τους είτε σε συνδυασμό με άλλους) και συνταγογραφούν μια μη ιατρική λύση κοινωνικής δέσμευσης.</a:t>
            </a:r>
          </a:p>
          <a:p>
            <a:pPr algn="just">
              <a:lnSpc>
                <a:spcPct val="170000"/>
              </a:lnSpc>
              <a:spcAft>
                <a:spcPts val="800"/>
              </a:spcAft>
            </a:pPr>
            <a:r>
              <a:rPr lang="el" sz="1400" b="1" dirty="0">
                <a:latin typeface="Arial" panose="020B0604020202020204" pitchFamily="34" charset="0"/>
                <a:ea typeface="Calibri" panose="020F0502020204030204" pitchFamily="34" charset="0"/>
                <a:cs typeface="Arial" panose="020B0604020202020204" pitchFamily="34" charset="0"/>
              </a:rPr>
              <a:t>2) </a:t>
            </a:r>
            <a:r>
              <a:rPr lang="el-GR" sz="1400" b="1" dirty="0">
                <a:latin typeface="Arial" panose="020B0604020202020204" pitchFamily="34" charset="0"/>
                <a:ea typeface="Calibri" panose="020F0502020204030204" pitchFamily="34" charset="0"/>
                <a:cs typeface="Arial" panose="020B0604020202020204" pitchFamily="34" charset="0"/>
              </a:rPr>
              <a:t>Ο</a:t>
            </a:r>
            <a:r>
              <a:rPr lang="el" sz="1400" b="1" dirty="0">
                <a:latin typeface="Arial" panose="020B0604020202020204" pitchFamily="34" charset="0"/>
                <a:ea typeface="Calibri" panose="020F0502020204030204" pitchFamily="34" charset="0"/>
                <a:cs typeface="Arial" panose="020B0604020202020204" pitchFamily="34" charset="0"/>
              </a:rPr>
              <a:t>ι εκπαιδευτές ενηλίκων που καθοδηγούν τους ενήλικες εκπαιδευόμενους τους μέσω μιας άτυπης κοινοτικής διαδικασίας μάθησης, ενισχύοντας και ενθαρρύνοντάς τους να συμμετάσχουν σε θετικές κοινωνικές, πολιτιστικές και κοινοτικές δραστηριότητες που φροντίζουν τον εαυτό τους για την υγεία και την ευημερία τους.</a:t>
            </a:r>
          </a:p>
          <a:p>
            <a:pPr algn="just"/>
            <a:endParaRPr lang="en-US" sz="200" dirty="0">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l"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Ενότητα 1 - Εισαγωγή</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672" y="1652442"/>
            <a:ext cx="4490430" cy="5374189"/>
          </a:xfrm>
          <a:prstGeom prst="rect">
            <a:avLst/>
          </a:prstGeom>
        </p:spPr>
      </p:pic>
    </p:spTree>
    <p:extLst>
      <p:ext uri="{BB962C8B-B14F-4D97-AF65-F5344CB8AC3E}">
        <p14:creationId xmlns:p14="http://schemas.microsoft.com/office/powerpoint/2010/main" val="20106917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4" y="1995081"/>
            <a:ext cx="7793932" cy="1680632"/>
          </a:xfrm>
        </p:spPr>
        <p:txBody>
          <a:bodyPr>
            <a:normAutofit/>
          </a:bodyPr>
          <a:lstStyle/>
          <a:p>
            <a:r>
              <a:rPr lang="el" dirty="0"/>
              <a:t>Σε αυτές τις επόμενες διαφάνειες θα εξερευνήσουμε το ταξίδι Κοινωνικής Συνταγογράφησης τ</a:t>
            </a:r>
            <a:r>
              <a:rPr lang="el-GR" dirty="0"/>
              <a:t>ου</a:t>
            </a:r>
            <a:r>
              <a:rPr lang="el" dirty="0"/>
              <a:t> Roscommon Leader Partnership (RLP), μιας ΜΚΟ που εξυπηρετεί την περιοχή Roscommon στην Ιρλανδία.</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a:xfrm>
            <a:off x="605052" y="445862"/>
            <a:ext cx="10338723" cy="697326"/>
          </a:xfrm>
        </p:spPr>
        <p:txBody>
          <a:bodyPr/>
          <a:lstStyle/>
          <a:p>
            <a:r>
              <a:rPr lang="el" sz="3200" dirty="0">
                <a:latin typeface="Josefin Sans" pitchFamily="2" charset="0"/>
              </a:rPr>
              <a:t>Ενότητα 4</a:t>
            </a:r>
          </a:p>
          <a:p>
            <a:r>
              <a:rPr lang="el" sz="3200" dirty="0">
                <a:latin typeface="Josefin Sans" pitchFamily="2" charset="0"/>
              </a:rPr>
              <a:t>Ένα «ταξίδι» Κοινωνικής Συνταγογράφησης</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250" y="1331259"/>
            <a:ext cx="6018102" cy="53741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2" y="4018353"/>
            <a:ext cx="3446163" cy="2739430"/>
          </a:xfrm>
          <a:prstGeom prst="rect">
            <a:avLst/>
          </a:prstGeom>
        </p:spPr>
      </p:pic>
      <p:pic>
        <p:nvPicPr>
          <p:cNvPr id="2" name="Picture 1"/>
          <p:cNvPicPr>
            <a:picLocks noChangeAspect="1"/>
          </p:cNvPicPr>
          <p:nvPr/>
        </p:nvPicPr>
        <p:blipFill>
          <a:blip r:embed="rId4"/>
          <a:stretch>
            <a:fillRect/>
          </a:stretch>
        </p:blipFill>
        <p:spPr>
          <a:xfrm>
            <a:off x="4333335" y="4051856"/>
            <a:ext cx="2438400" cy="2705927"/>
          </a:xfrm>
          <a:prstGeom prst="rect">
            <a:avLst/>
          </a:prstGeom>
        </p:spPr>
      </p:pic>
    </p:spTree>
    <p:extLst>
      <p:ext uri="{BB962C8B-B14F-4D97-AF65-F5344CB8AC3E}">
        <p14:creationId xmlns:p14="http://schemas.microsoft.com/office/powerpoint/2010/main" val="26325954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l-GR" sz="3600" dirty="0">
                <a:latin typeface="Josefin Sans" pitchFamily="2" charset="0"/>
              </a:rPr>
              <a:t>Ο οργανισμός </a:t>
            </a:r>
            <a:r>
              <a:rPr lang="en-US" sz="3600" dirty="0">
                <a:latin typeface="Josefin Sans" pitchFamily="2" charset="0"/>
              </a:rPr>
              <a:t>RLP </a:t>
            </a:r>
            <a:r>
              <a:rPr lang="el-GR" sz="3600" dirty="0">
                <a:latin typeface="Josefin Sans" pitchFamily="2" charset="0"/>
              </a:rPr>
              <a:t>και η κοινωνική </a:t>
            </a:r>
            <a:r>
              <a:rPr lang="el-GR" sz="3600" dirty="0" err="1">
                <a:latin typeface="Josefin Sans" pitchFamily="2" charset="0"/>
              </a:rPr>
              <a:t>συνταγογράφηση</a:t>
            </a:r>
            <a:endParaRPr lang="el" sz="3600" dirty="0">
              <a:latin typeface="Josefin Sans" pitchFamily="2" charset="0"/>
            </a:endParaRPr>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a:xfrm>
            <a:off x="2476854" y="2005307"/>
            <a:ext cx="1922618" cy="930105"/>
          </a:xfrm>
        </p:spPr>
        <p:txBody>
          <a:bodyPr/>
          <a:lstStyle/>
          <a:p>
            <a:pPr algn="ctr"/>
            <a:r>
              <a:rPr lang="el" dirty="0"/>
              <a:t>Ιστορικό</a:t>
            </a:r>
          </a:p>
          <a:p>
            <a:endParaRPr lang="en-US" dirty="0"/>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a:xfrm>
            <a:off x="5656845" y="2005307"/>
            <a:ext cx="1604905" cy="930105"/>
          </a:xfrm>
        </p:spPr>
        <p:txBody>
          <a:bodyPr/>
          <a:lstStyle/>
          <a:p>
            <a:r>
              <a:rPr lang="el-GR" sz="2000" dirty="0">
                <a:latin typeface="Josefin Sans" pitchFamily="2" charset="0"/>
              </a:rPr>
              <a:t>Σημείο εκκίνησης</a:t>
            </a:r>
            <a:endParaRPr lang="el" sz="2000" dirty="0">
              <a:latin typeface="Josefin Sans" pitchFamily="2" charset="0"/>
            </a:endParaRPr>
          </a:p>
          <a:p>
            <a:endParaRPr lang="en-US" sz="2000" dirty="0">
              <a:latin typeface="Josefin Sans" pitchFamily="2" charset="0"/>
            </a:endParaRPr>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725976" y="2150559"/>
            <a:ext cx="1978339" cy="930105"/>
          </a:xfrm>
        </p:spPr>
        <p:txBody>
          <a:bodyPr/>
          <a:lstStyle/>
          <a:p>
            <a:pPr algn="ctr"/>
            <a:r>
              <a:rPr lang="el-GR" sz="1800" dirty="0">
                <a:latin typeface="Josefin Sans" pitchFamily="2" charset="0"/>
              </a:rPr>
              <a:t>Κατασκευή </a:t>
            </a:r>
          </a:p>
          <a:p>
            <a:pPr algn="ctr"/>
            <a:r>
              <a:rPr lang="el-GR" sz="1800" dirty="0">
                <a:latin typeface="Josefin Sans" pitchFamily="2" charset="0"/>
              </a:rPr>
              <a:t>εργαλειοθήκης</a:t>
            </a:r>
            <a:endParaRPr lang="el" sz="1800" dirty="0">
              <a:latin typeface="Josefin Sans" pitchFamily="2" charset="0"/>
            </a:endParaRPr>
          </a:p>
          <a:p>
            <a:endParaRPr lang="en-US" sz="1800" dirty="0">
              <a:latin typeface="Josefin Sans" pitchFamily="2" charset="0"/>
            </a:endParaRPr>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l" dirty="0">
                <a:solidFill>
                  <a:srgbClr val="FFC652"/>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l"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a:xfrm>
            <a:off x="8226932" y="1855823"/>
            <a:ext cx="584381" cy="930105"/>
          </a:xfrm>
        </p:spPr>
        <p:txBody>
          <a:bodyPr/>
          <a:lstStyle/>
          <a:p>
            <a:r>
              <a:rPr lang="el"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525491" y="4199542"/>
            <a:ext cx="1952626" cy="930105"/>
          </a:xfrm>
        </p:spPr>
        <p:txBody>
          <a:bodyPr/>
          <a:lstStyle/>
          <a:p>
            <a:pPr algn="ctr"/>
            <a:r>
              <a:rPr lang="el" sz="1800" dirty="0">
                <a:latin typeface="Josefin Sans" pitchFamily="2" charset="0"/>
              </a:rPr>
              <a:t>Μετρώντας την επιτυχία και τα οφέλη</a:t>
            </a:r>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656845" y="4199542"/>
            <a:ext cx="1925774" cy="930105"/>
          </a:xfrm>
        </p:spPr>
        <p:txBody>
          <a:bodyPr/>
          <a:lstStyle/>
          <a:p>
            <a:pPr algn="ctr"/>
            <a:r>
              <a:rPr lang="el" sz="1800" dirty="0">
                <a:latin typeface="Josefin Sans" pitchFamily="2" charset="0"/>
              </a:rPr>
              <a:t>Αυτονομία των ασθενών στη φροντίδα τους</a:t>
            </a:r>
          </a:p>
          <a:p>
            <a:endParaRPr lang="en-US" sz="1800" dirty="0">
              <a:latin typeface="Josefin Sans" pitchFamily="2" charset="0"/>
            </a:endParaRPr>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776375" y="4199542"/>
            <a:ext cx="2063264" cy="930105"/>
          </a:xfrm>
        </p:spPr>
        <p:txBody>
          <a:bodyPr/>
          <a:lstStyle/>
          <a:p>
            <a:pPr algn="ctr"/>
            <a:r>
              <a:rPr lang="el" sz="1400" dirty="0">
                <a:latin typeface="Josefin Sans" pitchFamily="2" charset="0"/>
              </a:rPr>
              <a:t>Το μέλλον της κοινωνικής συνταγογράφησης  στο Roscommon</a:t>
            </a:r>
          </a:p>
          <a:p>
            <a:endParaRPr lang="en-US" sz="1400" dirty="0">
              <a:latin typeface="Josefin Sans" pitchFamily="2" charset="0"/>
            </a:endParaRPr>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l"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l"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p:txBody>
          <a:bodyPr/>
          <a:lstStyle/>
          <a:p>
            <a:r>
              <a:rPr lang="el" dirty="0">
                <a:solidFill>
                  <a:srgbClr val="FFC652"/>
                </a:solidFill>
              </a:rPr>
              <a:t>6</a:t>
            </a:r>
          </a:p>
        </p:txBody>
      </p:sp>
      <p:pic>
        <p:nvPicPr>
          <p:cNvPr id="15" name="Picture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01139" y="1224142"/>
            <a:ext cx="1604905" cy="1391469"/>
          </a:xfrm>
          <a:prstGeom prst="rect">
            <a:avLst/>
          </a:prstGeom>
        </p:spPr>
      </p:pic>
    </p:spTree>
    <p:extLst>
      <p:ext uri="{BB962C8B-B14F-4D97-AF65-F5344CB8AC3E}">
        <p14:creationId xmlns:p14="http://schemas.microsoft.com/office/powerpoint/2010/main" val="33421088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411393"/>
            <a:ext cx="7113834" cy="5118516"/>
          </a:xfrm>
        </p:spPr>
        <p:txBody>
          <a:bodyPr>
            <a:normAutofit fontScale="32500" lnSpcReduction="20000"/>
          </a:bodyPr>
          <a:lstStyle/>
          <a:p>
            <a:pPr marL="342900" indent="-342900" algn="just">
              <a:lnSpc>
                <a:spcPct val="170000"/>
              </a:lnSpc>
              <a:buFont typeface="Arial" panose="020B0604020202020204" pitchFamily="34" charset="0"/>
              <a:buChar char="•"/>
            </a:pPr>
            <a:r>
              <a:rPr lang="en-US" sz="4200" dirty="0"/>
              <a:t>To</a:t>
            </a:r>
            <a:r>
              <a:rPr lang="el" sz="4200" dirty="0"/>
              <a:t> Roscommon Leader Partnership (RLP) διαχειρίζεται το πρόγραμμα SICAP (Πρόγραμμα Κοινωνικής Ένταξης και Ενεργοποίησης Κοινότητας). μέσω αυτού καθιέρωσαν την ανάγκη για κοινωνική συνταγογράφηση.</a:t>
            </a:r>
          </a:p>
          <a:p>
            <a:pPr algn="just">
              <a:lnSpc>
                <a:spcPct val="170000"/>
              </a:lnSpc>
            </a:pPr>
            <a:endParaRPr lang="en-US" sz="4200" dirty="0"/>
          </a:p>
          <a:p>
            <a:pPr marL="342900" indent="-342900" algn="just">
              <a:lnSpc>
                <a:spcPct val="170000"/>
              </a:lnSpc>
              <a:buFont typeface="Arial" panose="020B0604020202020204" pitchFamily="34" charset="0"/>
              <a:buChar char="•"/>
            </a:pPr>
            <a:r>
              <a:rPr lang="el" sz="4200" dirty="0"/>
              <a:t>Η SICAP έχει ιστορικό εργασίας με άτομα με προβλήματα ψυχικής υγείας, κοινωνικά ευάλωτα και ηλικιωμένα άτομα στο Roscommon.</a:t>
            </a:r>
          </a:p>
          <a:p>
            <a:pPr algn="just">
              <a:lnSpc>
                <a:spcPct val="170000"/>
              </a:lnSpc>
            </a:pPr>
            <a:endParaRPr lang="en-US" sz="4200" dirty="0"/>
          </a:p>
          <a:p>
            <a:pPr marL="342900" indent="-342900" algn="just">
              <a:lnSpc>
                <a:spcPct val="170000"/>
              </a:lnSpc>
              <a:buFont typeface="Arial" panose="020B0604020202020204" pitchFamily="34" charset="0"/>
              <a:buChar char="•"/>
            </a:pPr>
            <a:r>
              <a:rPr lang="el" sz="4200" dirty="0"/>
              <a:t>Τα ζητήματα που παρουσιάστηκαν έκαναν την ομάδα να δει την κοινωνική συνταγογράφηση ως το καλύτερο δυνατό μέσο για την αντιμετώπιση της απομόνωσης, της μοναξιάς και υποστήριξε όσους είναι αποσυνδεδεμένοι και άτομα με σωματικές και συναισθηματικές δυσκολίες. π.χ. σωματικός διαρκής πόνος στην πλάτη.</a:t>
            </a:r>
            <a:endParaRPr lang="en-IE" sz="4200" dirty="0"/>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887520" y="414092"/>
            <a:ext cx="6575715" cy="729873"/>
          </a:xfrm>
        </p:spPr>
        <p:txBody>
          <a:bodyPr/>
          <a:lstStyle/>
          <a:p>
            <a:r>
              <a:rPr lang="el" dirty="0">
                <a:effectLst>
                  <a:outerShdw blurRad="38100" dist="38100" dir="2700000" algn="tl">
                    <a:srgbClr val="000000">
                      <a:alpha val="43137"/>
                    </a:srgbClr>
                  </a:outerShdw>
                </a:effectLst>
                <a:latin typeface="Josefin Sans" pitchFamily="2" charset="0"/>
              </a:rPr>
              <a:t>1. Ιστορικό</a:t>
            </a: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606410"/>
            <a:ext cx="4876800" cy="4814744"/>
          </a:xfrm>
          <a:prstGeom prst="rect">
            <a:avLst/>
          </a:prstGeom>
        </p:spPr>
      </p:pic>
      <p:pic>
        <p:nvPicPr>
          <p:cNvPr id="5" name="Picture 4"/>
          <p:cNvPicPr>
            <a:picLocks noChangeAspect="1"/>
          </p:cNvPicPr>
          <p:nvPr/>
        </p:nvPicPr>
        <p:blipFill>
          <a:blip r:embed="rId3"/>
          <a:stretch>
            <a:fillRect/>
          </a:stretch>
        </p:blipFill>
        <p:spPr>
          <a:xfrm>
            <a:off x="7933814" y="1758119"/>
            <a:ext cx="1380041" cy="1283007"/>
          </a:xfrm>
          <a:prstGeom prst="rect">
            <a:avLst/>
          </a:prstGeom>
        </p:spPr>
      </p:pic>
    </p:spTree>
    <p:extLst>
      <p:ext uri="{BB962C8B-B14F-4D97-AF65-F5344CB8AC3E}">
        <p14:creationId xmlns:p14="http://schemas.microsoft.com/office/powerpoint/2010/main" val="22071332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p>
          <a:p>
            <a:endParaRPr lang="en-IE" dirty="0"/>
          </a:p>
        </p:txBody>
      </p:sp>
      <p:sp>
        <p:nvSpPr>
          <p:cNvPr id="3" name="Text Placeholder 2"/>
          <p:cNvSpPr>
            <a:spLocks noGrp="1"/>
          </p:cNvSpPr>
          <p:nvPr>
            <p:ph type="body" sz="quarter" idx="17"/>
          </p:nvPr>
        </p:nvSpPr>
        <p:spPr>
          <a:xfrm>
            <a:off x="618461" y="482537"/>
            <a:ext cx="10512420" cy="729873"/>
          </a:xfrm>
        </p:spPr>
        <p:txBody>
          <a:bodyPr/>
          <a:lstStyle/>
          <a:p>
            <a:r>
              <a:rPr lang="el" sz="4800" dirty="0">
                <a:effectLst>
                  <a:outerShdw blurRad="38100" dist="38100" dir="2700000" algn="tl">
                    <a:srgbClr val="000000">
                      <a:alpha val="43137"/>
                    </a:srgbClr>
                  </a:outerShdw>
                </a:effectLst>
                <a:latin typeface="Josefin Sans" pitchFamily="2" charset="0"/>
              </a:rPr>
              <a:t>2. Σημείο εκκίνησης</a:t>
            </a:r>
            <a:endParaRPr lang="en-IE" sz="4800" dirty="0">
              <a:effectLst>
                <a:outerShdw blurRad="38100" dist="38100" dir="2700000" algn="tl">
                  <a:srgbClr val="000000">
                    <a:alpha val="43137"/>
                  </a:srgbClr>
                </a:outerShdw>
              </a:effectLst>
              <a:latin typeface="Josefin Sans" pitchFamily="2" charset="0"/>
            </a:endParaRPr>
          </a:p>
        </p:txBody>
      </p:sp>
      <p:sp>
        <p:nvSpPr>
          <p:cNvPr id="4" name="Text Placeholder 3"/>
          <p:cNvSpPr txBox="1">
            <a:spLocks/>
          </p:cNvSpPr>
          <p:nvPr/>
        </p:nvSpPr>
        <p:spPr bwMode="auto">
          <a:xfrm>
            <a:off x="401054" y="1283055"/>
            <a:ext cx="10729827" cy="557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0" indent="0" algn="l" rtl="0" eaLnBrk="0" fontAlgn="base" hangingPunct="0">
              <a:lnSpc>
                <a:spcPct val="90000"/>
              </a:lnSpc>
              <a:spcBef>
                <a:spcPts val="1000"/>
              </a:spcBef>
              <a:spcAft>
                <a:spcPct val="0"/>
              </a:spcAft>
              <a:buFont typeface="Arial" panose="020B0604020202020204" pitchFamily="34" charset="0"/>
              <a:buNone/>
              <a:defRPr sz="2200" b="0" i="0" kern="1200">
                <a:solidFill>
                  <a:srgbClr val="231F20"/>
                </a:solidFill>
                <a:latin typeface="Josefin Sans"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0"/>
              </a:spcBef>
              <a:buFont typeface="Arial" panose="020B0604020202020204" pitchFamily="34" charset="0"/>
              <a:buChar char="•"/>
            </a:pPr>
            <a:r>
              <a:rPr lang="en-US" sz="2300" dirty="0"/>
              <a:t>To</a:t>
            </a:r>
            <a:r>
              <a:rPr lang="el" sz="2300" dirty="0"/>
              <a:t> RLP ξεκίνησε το ταξίδι της κοινωνικής συνταγογράφησης εξετάζοντας την εθνική και διεθνή βιβλιογραφία σχετικά με μοντέλα κοινωνικής συνταγογράφησης και βέλτιστων πρακτικών, ιδιαίτερα στη βόρεια Ιρλανδία και στο Ηνωμένο Βασίλειο.</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l" sz="2300" dirty="0"/>
              <a:t>Μίλησαν με την HSE Health Promotion στο πλαίσιο της Εθνικής Υπηρεσίας Υγείας της Ιρλανδίας και πήραν πληροφορίες για ένα έργο που ονομάζεται Flourish in County Mayo. Το Flourish ήταν ένα από τα πρώτα μοντέλα κοινωνικής συνταγογράφησης στην Ιρλανδία.</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l" sz="2300" dirty="0"/>
              <a:t>Το RLP πραγματοποίησε μια επίσκεψη μελέτης στην κομητεία Donegal όπου υπήρχαν 6 φορείς μερικής απασχόλησης που εργάζονταν πάνω στην κοινωνική συνταγογράφηση. Η κομητεία Donegal ήταν η πρώτη περιοχή που έλαβε κατάλληλη χρηματοδότηση.</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l" sz="2300" dirty="0"/>
              <a:t>Το RLP εξέτασε επίσης άλλα μοντέλα κοινωνικής συνταγογράφησης, συμπεριλαμβανομένου ενός στην County Offlay και του LAMP στο James's Hospital στο Δουβλίνο.</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l" sz="2300" dirty="0"/>
              <a:t>Η εταιρεία </a:t>
            </a:r>
            <a:r>
              <a:rPr lang="el-GR" sz="2300" dirty="0"/>
              <a:t>έχει </a:t>
            </a:r>
            <a:r>
              <a:rPr lang="el" sz="2300" dirty="0"/>
              <a:t>εμπλακεί με το δίκτυο συνταγογράφησης κοινωνικής δικτύωσης All-Ireland.</a:t>
            </a:r>
          </a:p>
          <a:p>
            <a:pPr marL="342900" indent="-342900">
              <a:lnSpc>
                <a:spcPct val="150000"/>
              </a:lnSpc>
              <a:spcBef>
                <a:spcPts val="0"/>
              </a:spcBef>
              <a:buFont typeface="Arial" panose="020B0604020202020204" pitchFamily="34" charset="0"/>
              <a:buChar char="•"/>
            </a:pPr>
            <a:endParaRPr lang="en-US" sz="2300" dirty="0"/>
          </a:p>
          <a:p>
            <a:endParaRPr lang="en-IE"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40782" y="370032"/>
            <a:ext cx="1469369" cy="1025528"/>
          </a:xfrm>
          <a:prstGeom prst="rect">
            <a:avLst/>
          </a:prstGeom>
        </p:spPr>
      </p:pic>
    </p:spTree>
    <p:extLst>
      <p:ext uri="{BB962C8B-B14F-4D97-AF65-F5344CB8AC3E}">
        <p14:creationId xmlns:p14="http://schemas.microsoft.com/office/powerpoint/2010/main" val="7815518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04734"/>
            <a:ext cx="10512420" cy="629588"/>
          </a:xfrm>
        </p:spPr>
        <p:txBody>
          <a:bodyPr/>
          <a:lstStyle/>
          <a:p>
            <a:r>
              <a:rPr lang="el" sz="4000" dirty="0">
                <a:effectLst>
                  <a:outerShdw blurRad="38100" dist="38100" dir="2700000" algn="tl">
                    <a:srgbClr val="000000">
                      <a:alpha val="43137"/>
                    </a:srgbClr>
                  </a:outerShdw>
                </a:effectLst>
                <a:latin typeface="Josefin Sans" pitchFamily="2" charset="0"/>
              </a:rPr>
              <a:t>3. Κατασκευή εργαλειοθήκης</a:t>
            </a:r>
          </a:p>
        </p:txBody>
      </p:sp>
      <p:sp>
        <p:nvSpPr>
          <p:cNvPr id="5" name="Text Placeholder 2">
            <a:extLst>
              <a:ext uri="{FF2B5EF4-FFF2-40B4-BE49-F238E27FC236}">
                <a16:creationId xmlns:a16="http://schemas.microsoft.com/office/drawing/2014/main" id="{C612956F-ED38-334D-9723-5C1C6540F878}"/>
              </a:ext>
            </a:extLst>
          </p:cNvPr>
          <p:cNvSpPr txBox="1">
            <a:spLocks/>
          </p:cNvSpPr>
          <p:nvPr/>
        </p:nvSpPr>
        <p:spPr bwMode="auto">
          <a:xfrm>
            <a:off x="379562" y="1034322"/>
            <a:ext cx="11153955" cy="58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2200" b="0" i="0" kern="1200">
                <a:solidFill>
                  <a:srgbClr val="231F20"/>
                </a:solidFill>
                <a:latin typeface="Josefin Sans"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spcBef>
                <a:spcPts val="0"/>
              </a:spcBef>
              <a:spcAft>
                <a:spcPts val="1200"/>
              </a:spcAft>
              <a:buFont typeface="Arial" panose="020B0604020202020204" pitchFamily="34" charset="0"/>
              <a:buChar char="•"/>
            </a:pPr>
            <a:r>
              <a:rPr lang="el" sz="1600" dirty="0"/>
              <a:t>Το RLP συγκρότησε μια </a:t>
            </a:r>
            <a:r>
              <a:rPr lang="el" sz="1600" b="1" dirty="0">
                <a:solidFill>
                  <a:srgbClr val="F3BDB7"/>
                </a:solidFill>
              </a:rPr>
              <a:t>διευθύνουσα επιτροπή </a:t>
            </a:r>
            <a:r>
              <a:rPr lang="el" sz="1600" dirty="0"/>
              <a:t>σε συνεργασία με φορείς όπως το SICAP, ένα θεραπευτικό κέντρο, την υπηρεσία ενημέρωσης των τοπικών πολιτών, μια φιλανθρωπική οργάνωση και το τμήμα νοσηλευτικής και υγειονομικής περίθαλψης στο Τεχνολογικό Πανεπιστήμιο του Shannon.</a:t>
            </a:r>
          </a:p>
          <a:p>
            <a:pPr marL="342900" indent="-342900">
              <a:lnSpc>
                <a:spcPct val="150000"/>
              </a:lnSpc>
              <a:spcBef>
                <a:spcPts val="0"/>
              </a:spcBef>
              <a:spcAft>
                <a:spcPts val="1200"/>
              </a:spcAft>
              <a:buFont typeface="Arial" panose="020B0604020202020204" pitchFamily="34" charset="0"/>
              <a:buChar char="•"/>
            </a:pPr>
            <a:r>
              <a:rPr lang="el" sz="1600" dirty="0">
                <a:solidFill>
                  <a:srgbClr val="FFC652"/>
                </a:solidFill>
              </a:rPr>
              <a:t>Εξασφάλισαν χρηματοδότηση από λοταρία και συνεργάστηκαν με το πανεπιστήμιο σε θέματα ηθικής και αξιολόγησης.</a:t>
            </a:r>
          </a:p>
          <a:p>
            <a:pPr marL="342900" indent="-342900">
              <a:lnSpc>
                <a:spcPct val="150000"/>
              </a:lnSpc>
              <a:spcBef>
                <a:spcPts val="0"/>
              </a:spcBef>
              <a:spcAft>
                <a:spcPts val="1200"/>
              </a:spcAft>
              <a:buFont typeface="Arial" panose="020B0604020202020204" pitchFamily="34" charset="0"/>
              <a:buChar char="•"/>
            </a:pPr>
            <a:r>
              <a:rPr lang="el" sz="1600" b="1" dirty="0">
                <a:solidFill>
                  <a:srgbClr val="F3BDB7"/>
                </a:solidFill>
              </a:rPr>
              <a:t>Ο δείκτης ευημερίας </a:t>
            </a:r>
            <a:r>
              <a:rPr lang="el" sz="1600" dirty="0"/>
              <a:t>του Παγκόσμιου Οργανισμού Υγείας , ο οποίος είναι επί του παρόντος ενσωματωμένος στο μοντέλο που χρησιμοποιεί το RLP.</a:t>
            </a:r>
          </a:p>
          <a:p>
            <a:pPr marL="342900" indent="-342900">
              <a:lnSpc>
                <a:spcPct val="150000"/>
              </a:lnSpc>
              <a:spcBef>
                <a:spcPts val="0"/>
              </a:spcBef>
              <a:spcAft>
                <a:spcPts val="1200"/>
              </a:spcAft>
              <a:buFont typeface="Arial" panose="020B0604020202020204" pitchFamily="34" charset="0"/>
              <a:buChar char="•"/>
            </a:pPr>
            <a:endParaRPr lang="en-US" sz="1600" dirty="0"/>
          </a:p>
          <a:p>
            <a:pPr marL="342900" indent="-342900">
              <a:lnSpc>
                <a:spcPct val="150000"/>
              </a:lnSpc>
              <a:spcBef>
                <a:spcPts val="0"/>
              </a:spcBef>
              <a:spcAft>
                <a:spcPts val="1200"/>
              </a:spcAft>
              <a:buFont typeface="Arial" panose="020B0604020202020204" pitchFamily="34" charset="0"/>
              <a:buChar char="•"/>
            </a:pPr>
            <a:endParaRPr lang="en-US" sz="1600" dirty="0"/>
          </a:p>
          <a:p>
            <a:pPr>
              <a:lnSpc>
                <a:spcPct val="150000"/>
              </a:lnSpc>
              <a:spcBef>
                <a:spcPts val="0"/>
              </a:spcBef>
              <a:spcAft>
                <a:spcPts val="1200"/>
              </a:spcAft>
            </a:pPr>
            <a:r>
              <a:rPr lang="el" sz="1600" dirty="0"/>
              <a:t>Μια σύντομη περίληψη των αποτελεσμάτων ως εξής:</a:t>
            </a:r>
            <a:endParaRPr lang="en-US" sz="1600" dirty="0">
              <a:solidFill>
                <a:srgbClr val="51A9BA"/>
              </a:solidFill>
              <a:latin typeface="Josefin Sans"/>
            </a:endParaRPr>
          </a:p>
          <a:p>
            <a:pPr marL="342900" indent="-342900">
              <a:lnSpc>
                <a:spcPct val="150000"/>
              </a:lnSpc>
              <a:spcBef>
                <a:spcPts val="0"/>
              </a:spcBef>
              <a:spcAft>
                <a:spcPts val="1200"/>
              </a:spcAft>
              <a:buFont typeface="Arial" panose="020B0604020202020204" pitchFamily="34" charset="0"/>
              <a:buChar char="•"/>
            </a:pPr>
            <a:r>
              <a:rPr lang="el" sz="1600" dirty="0">
                <a:solidFill>
                  <a:srgbClr val="51A9BA"/>
                </a:solidFill>
                <a:latin typeface="Josefin Sans"/>
              </a:rPr>
              <a:t>Υπήρξε βελτίωση στη συνολική υγεία και ευεξία για τους συμμετέχοντες που χρησιμοποίησαν την υπηρεσία.</a:t>
            </a:r>
          </a:p>
          <a:p>
            <a:pPr marL="342900" indent="-342900">
              <a:lnSpc>
                <a:spcPct val="150000"/>
              </a:lnSpc>
              <a:spcBef>
                <a:spcPts val="0"/>
              </a:spcBef>
              <a:spcAft>
                <a:spcPts val="1200"/>
              </a:spcAft>
              <a:buFont typeface="Arial" panose="020B0604020202020204" pitchFamily="34" charset="0"/>
              <a:buChar char="•"/>
            </a:pPr>
            <a:r>
              <a:rPr lang="el" sz="1600" dirty="0">
                <a:solidFill>
                  <a:srgbClr val="51A9BA"/>
                </a:solidFill>
                <a:latin typeface="Josefin Sans"/>
              </a:rPr>
              <a:t>Άνδρες και άτομα κάτω των 40 ετών που ζούσαν χωρίς αναπηρία ήταν πιο πιθανό να χρησιμοποιήσουν την υπηρεσία.</a:t>
            </a:r>
          </a:p>
          <a:p>
            <a:pPr marL="342900" indent="-342900">
              <a:lnSpc>
                <a:spcPct val="150000"/>
              </a:lnSpc>
              <a:spcBef>
                <a:spcPts val="0"/>
              </a:spcBef>
              <a:spcAft>
                <a:spcPts val="1200"/>
              </a:spcAft>
              <a:buFont typeface="Arial" panose="020B0604020202020204" pitchFamily="34" charset="0"/>
              <a:buChar char="•"/>
            </a:pPr>
            <a:r>
              <a:rPr lang="el" sz="1600" dirty="0">
                <a:solidFill>
                  <a:srgbClr val="FFC652"/>
                </a:solidFill>
              </a:rPr>
              <a:t>Το RLP ανέπτυξε το μοντέλο του, βασισμένο σε μεγάλο βαθμό στο πρωτότυπο Offlay, και υπέβαλε αίτηση για χρηματοδότηση για την Healthy Ireland (εθνική χρηματοδότηση που πηγαίνει σε κάθε τοπική αρχή).</a:t>
            </a:r>
          </a:p>
          <a:p>
            <a:pPr marL="342900" indent="-342900">
              <a:lnSpc>
                <a:spcPct val="150000"/>
              </a:lnSpc>
              <a:spcBef>
                <a:spcPts val="0"/>
              </a:spcBef>
              <a:spcAft>
                <a:spcPts val="1200"/>
              </a:spcAft>
              <a:buFont typeface="Arial" panose="020B0604020202020204" pitchFamily="34" charset="0"/>
              <a:buChar char="•"/>
            </a:pPr>
            <a:r>
              <a:rPr lang="el" sz="1600" dirty="0"/>
              <a:t>Ανέπτυξαν μια </a:t>
            </a:r>
            <a:r>
              <a:rPr lang="el" sz="1600" b="1" dirty="0">
                <a:solidFill>
                  <a:srgbClr val="F3BDB7"/>
                </a:solidFill>
              </a:rPr>
              <a:t>περιγραφή εργασίας </a:t>
            </a:r>
            <a:r>
              <a:rPr lang="el" sz="1600" dirty="0"/>
              <a:t>και διαφήμισαν την εργαλιοθήκη μέσω της συντονιστικής επιτροπής και της Ιρλανδικής Υπηρεσίας Υγείας.</a:t>
            </a:r>
            <a:endParaRPr lang="en-IE" sz="1600" dirty="0"/>
          </a:p>
        </p:txBody>
      </p:sp>
    </p:spTree>
    <p:extLst>
      <p:ext uri="{BB962C8B-B14F-4D97-AF65-F5344CB8AC3E}">
        <p14:creationId xmlns:p14="http://schemas.microsoft.com/office/powerpoint/2010/main" val="15342082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0F45EE5-AC96-0C4D-9CBD-504CACBB1C4F}"/>
              </a:ext>
            </a:extLst>
          </p:cNvPr>
          <p:cNvSpPr>
            <a:spLocks noGrp="1"/>
          </p:cNvSpPr>
          <p:nvPr>
            <p:ph type="body" sz="quarter" idx="18"/>
          </p:nvPr>
        </p:nvSpPr>
        <p:spPr>
          <a:xfrm>
            <a:off x="1250240" y="4641011"/>
            <a:ext cx="7384802" cy="2585943"/>
          </a:xfrm>
        </p:spPr>
        <p:txBody>
          <a:bodyPr/>
          <a:lstStyle/>
          <a:p>
            <a:r>
              <a:rPr lang="el" sz="2400" dirty="0">
                <a:effectLst>
                  <a:outerShdw blurRad="38100" dist="38100" dir="2700000" algn="tl">
                    <a:srgbClr val="000000">
                      <a:alpha val="43137"/>
                    </a:srgbClr>
                  </a:outerShdw>
                </a:effectLst>
              </a:rPr>
              <a:t>MICHAELA DEANE HUGGINS</a:t>
            </a:r>
          </a:p>
          <a:p>
            <a:r>
              <a:rPr lang="el" sz="2400" dirty="0">
                <a:effectLst>
                  <a:outerShdw blurRad="38100" dist="38100" dir="2700000" algn="tl">
                    <a:srgbClr val="000000">
                      <a:alpha val="43137"/>
                    </a:srgbClr>
                  </a:outerShdw>
                </a:effectLst>
              </a:rPr>
              <a:t>Συντονιστής Κοινωνικής Συνταγογράφησης</a:t>
            </a:r>
          </a:p>
          <a:p>
            <a:r>
              <a:rPr lang="el" sz="2400" dirty="0">
                <a:effectLst>
                  <a:outerShdw blurRad="38100" dist="38100" dir="2700000" algn="tl">
                    <a:srgbClr val="000000">
                      <a:alpha val="43137"/>
                    </a:srgbClr>
                  </a:outerShdw>
                </a:effectLst>
              </a:rPr>
              <a:t>Roscommon Leader Partnership (RLP)</a:t>
            </a:r>
          </a:p>
          <a:p>
            <a:endParaRPr lang="en-US" sz="2800" dirty="0"/>
          </a:p>
        </p:txBody>
      </p:sp>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001484" y="1258318"/>
            <a:ext cx="6917398" cy="4216202"/>
          </a:xfrm>
        </p:spPr>
        <p:txBody>
          <a:bodyPr/>
          <a:lstStyle/>
          <a:p>
            <a:pPr algn="just" eaLnBrk="1" fontAlgn="auto" hangingPunct="1">
              <a:lnSpc>
                <a:spcPct val="150000"/>
              </a:lnSpc>
              <a:spcBef>
                <a:spcPts val="0"/>
              </a:spcBef>
              <a:spcAft>
                <a:spcPts val="0"/>
              </a:spcAft>
              <a:defRPr/>
            </a:pPr>
            <a:r>
              <a:rPr lang="el" sz="2300" dirty="0"/>
              <a:t>Μετράμε την επιτυχία με βάση την Κλίμακα Δείκτη Υγείας και Ευημερίας του ΠΟΥ:</a:t>
            </a:r>
          </a:p>
          <a:p>
            <a:pPr algn="just" eaLnBrk="1" fontAlgn="auto" hangingPunct="1">
              <a:lnSpc>
                <a:spcPct val="150000"/>
              </a:lnSpc>
              <a:spcBef>
                <a:spcPts val="0"/>
              </a:spcBef>
              <a:spcAft>
                <a:spcPts val="0"/>
              </a:spcAft>
              <a:defRPr/>
            </a:pPr>
            <a:r>
              <a:rPr lang="el" sz="2300" dirty="0"/>
              <a:t>Κάνουμε </a:t>
            </a:r>
            <a:r>
              <a:rPr lang="el" sz="2300" b="1" dirty="0">
                <a:solidFill>
                  <a:srgbClr val="51A9BA"/>
                </a:solidFill>
              </a:rPr>
              <a:t>5 ερωτήσεις </a:t>
            </a:r>
            <a:r>
              <a:rPr lang="el" sz="2300" dirty="0"/>
              <a:t>στον συμμετέχοντα στην αρχή του ταξιδιού</a:t>
            </a:r>
            <a:r>
              <a:rPr lang="en-US" sz="2300" dirty="0"/>
              <a:t> </a:t>
            </a:r>
            <a:r>
              <a:rPr lang="el-GR" sz="2300" dirty="0"/>
              <a:t>της</a:t>
            </a:r>
            <a:r>
              <a:rPr lang="el" sz="2300" dirty="0"/>
              <a:t> συνταγογράφησης και επαναλαμβάνουμε αυτές τις ερωτήσεις μετά από 3 μήνες από τη συμμετοχή του συμμετέχοντα στη δραστηριότητα για να μετρήσουμε την αλλαγή.</a:t>
            </a:r>
            <a:endParaRPr lang="en-US" sz="2300" dirty="0"/>
          </a:p>
        </p:txBody>
      </p:sp>
      <p:sp>
        <p:nvSpPr>
          <p:cNvPr id="10" name="Text Placeholder 6">
            <a:extLst>
              <a:ext uri="{FF2B5EF4-FFF2-40B4-BE49-F238E27FC236}">
                <a16:creationId xmlns:a16="http://schemas.microsoft.com/office/drawing/2014/main" id="{30F45EE5-AC96-0C4D-9CBD-504CACBB1C4F}"/>
              </a:ext>
            </a:extLst>
          </p:cNvPr>
          <p:cNvSpPr txBox="1">
            <a:spLocks/>
          </p:cNvSpPr>
          <p:nvPr/>
        </p:nvSpPr>
        <p:spPr bwMode="auto">
          <a:xfrm>
            <a:off x="1001484" y="767023"/>
            <a:ext cx="8662801" cy="57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r" rtl="0" eaLnBrk="0" fontAlgn="base" hangingPunct="0">
              <a:lnSpc>
                <a:spcPct val="90000"/>
              </a:lnSpc>
              <a:spcBef>
                <a:spcPts val="1000"/>
              </a:spcBef>
              <a:spcAft>
                <a:spcPct val="0"/>
              </a:spcAft>
              <a:buFont typeface="Arial" panose="020B0604020202020204" pitchFamily="34" charset="0"/>
              <a:buNone/>
              <a:defRPr sz="44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l" sz="3600" dirty="0">
                <a:effectLst>
                  <a:outerShdw blurRad="38100" dist="38100" dir="2700000" algn="tl">
                    <a:srgbClr val="000000">
                      <a:alpha val="43137"/>
                    </a:srgbClr>
                  </a:outerShdw>
                </a:effectLst>
                <a:latin typeface="Josefin Sans" pitchFamily="2" charset="0"/>
              </a:rPr>
              <a:t>4. ΜΕΤΡΗΣΗ ΤΗΣ ΕΠΙΤΥΧΙΑΣ</a:t>
            </a:r>
          </a:p>
          <a:p>
            <a:endParaRPr lang="en-US" sz="2000" dirty="0">
              <a:latin typeface="Josefin Sans"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936" y="2856108"/>
            <a:ext cx="1613140" cy="1282320"/>
          </a:xfrm>
          <a:prstGeom prst="rect">
            <a:avLst/>
          </a:prstGeom>
        </p:spPr>
      </p:pic>
    </p:spTree>
    <p:extLst>
      <p:ext uri="{BB962C8B-B14F-4D97-AF65-F5344CB8AC3E}">
        <p14:creationId xmlns:p14="http://schemas.microsoft.com/office/powerpoint/2010/main" val="17015790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48344"/>
            <a:ext cx="11018572" cy="740228"/>
          </a:xfrm>
        </p:spPr>
        <p:txBody>
          <a:bodyPr/>
          <a:lstStyle/>
          <a:p>
            <a:r>
              <a:rPr lang="el" sz="3600" dirty="0">
                <a:latin typeface="Josefin Sans" pitchFamily="2" charset="0"/>
              </a:rPr>
              <a:t>4. Οφέλη της Κοινωνικής Συνταγογράφησης</a:t>
            </a:r>
          </a:p>
        </p:txBody>
      </p:sp>
      <p:sp>
        <p:nvSpPr>
          <p:cNvPr id="6"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554967" y="1076313"/>
            <a:ext cx="8409426" cy="5587999"/>
          </a:xfrm>
        </p:spPr>
        <p:txBody>
          <a:bodyPr>
            <a:noAutofit/>
          </a:bodyPr>
          <a:lstStyle/>
          <a:p>
            <a:pPr eaLnBrk="1" fontAlgn="auto" hangingPunct="1">
              <a:spcBef>
                <a:spcPts val="0"/>
              </a:spcBef>
              <a:spcAft>
                <a:spcPts val="0"/>
              </a:spcAft>
              <a:defRPr/>
            </a:pPr>
            <a:endParaRPr lang="en-IE" sz="400" b="1"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l" sz="1400" dirty="0"/>
              <a:t>Η κοινωνική συνταγογράφηση αμβλύνει την πίεση των γιατρών και άλλων επαγγελματιών υγείας από το να βλέπουν πολλούς ασθενείς που παρουσιάζουν μη ιατρικά προβλήματα όπως η μοναξιά και η απομόνωση. </a:t>
            </a:r>
            <a:r>
              <a:rPr lang="el" sz="1400" dirty="0">
                <a:solidFill>
                  <a:srgbClr val="51A9BA"/>
                </a:solidFill>
              </a:rPr>
              <a:t>Αυτοί οι επαγγελματίες έχουν αναφέρει μια θετική αλλαγή. </a:t>
            </a:r>
            <a:r>
              <a:rPr lang="el" sz="1400" dirty="0"/>
              <a:t>Μπορούν να περνούν περισσότερο χρόνο με άτομα που έχουν ιατρικές ανάγκες.</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14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l" sz="1400" dirty="0"/>
              <a:t>Μερικοί άνθρωποι έχουν αναφέρει μια </a:t>
            </a:r>
            <a:r>
              <a:rPr lang="el" sz="1400" dirty="0">
                <a:solidFill>
                  <a:srgbClr val="F3BDB7"/>
                </a:solidFill>
              </a:rPr>
              <a:t>ανακούφιση των συμπτωμάτων άγχους και κατάθλιψης </a:t>
            </a:r>
            <a:r>
              <a:rPr lang="el" sz="1400" dirty="0"/>
              <a:t>ως αποτέλεσμα της κοινωνικής συνταγογράφησης.</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14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l" sz="1400" dirty="0"/>
              <a:t>Τα οφέλη για τον ασθενή περιλαμβάνουν </a:t>
            </a:r>
            <a:r>
              <a:rPr lang="el" sz="1400" dirty="0">
                <a:solidFill>
                  <a:srgbClr val="FFC652"/>
                </a:solidFill>
              </a:rPr>
              <a:t>αυξημένη κοινωνικοποίηση και μειωμένη μοναξιά </a:t>
            </a:r>
            <a:r>
              <a:rPr lang="el" sz="1400" dirty="0"/>
              <a:t>. Ευκαιρίες για να </a:t>
            </a:r>
            <a:r>
              <a:rPr lang="el" sz="1400" dirty="0">
                <a:solidFill>
                  <a:srgbClr val="F3BDB7"/>
                </a:solidFill>
              </a:rPr>
              <a:t>μάθετε ή να βελτιώσετε </a:t>
            </a:r>
            <a:r>
              <a:rPr lang="el" sz="1400" dirty="0"/>
              <a:t>μια νέα δεξιότητα ή να ασχοληθείτε με σωματική δραστηριότητα.</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14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l" sz="1400" dirty="0"/>
              <a:t>Αξίζει επίσης να σημειωθεί ότι </a:t>
            </a:r>
            <a:r>
              <a:rPr lang="el" sz="1400" dirty="0">
                <a:solidFill>
                  <a:srgbClr val="51A9BA"/>
                </a:solidFill>
              </a:rPr>
              <a:t>ορισμένοι άνθρωποι χρειάζονται βοήθεια με ιατρικές διαγνώσεις προτού αρχίσουν </a:t>
            </a:r>
            <a:r>
              <a:rPr lang="el" sz="1400" dirty="0"/>
              <a:t>να ασχολούνται με τη διαδικασία κοινωνικής συνταγογράφησης.</a:t>
            </a:r>
          </a:p>
          <a:p>
            <a:pPr marL="342900" indent="-342900" eaLnBrk="1" fontAlgn="auto" hangingPunct="1">
              <a:spcBef>
                <a:spcPts val="0"/>
              </a:spcBef>
              <a:spcAft>
                <a:spcPts val="0"/>
              </a:spcAft>
              <a:buFont typeface="Arial" panose="020B0604020202020204" pitchFamily="34" charset="0"/>
              <a:buChar char="•"/>
              <a:defRPr/>
            </a:pPr>
            <a:endParaRPr lang="en-US" sz="400" dirty="0"/>
          </a:p>
          <a:p>
            <a:pPr marL="342900" indent="-342900" eaLnBrk="1" fontAlgn="auto" hangingPunct="1">
              <a:spcBef>
                <a:spcPts val="0"/>
              </a:spcBef>
              <a:spcAft>
                <a:spcPts val="0"/>
              </a:spcAft>
              <a:buFont typeface="Arial" panose="020B0604020202020204" pitchFamily="34" charset="0"/>
              <a:buChar char="•"/>
              <a:defRPr/>
            </a:pPr>
            <a:endParaRPr lang="en-IE" sz="400" dirty="0"/>
          </a:p>
          <a:p>
            <a:pPr marL="342900" indent="-342900" eaLnBrk="1" fontAlgn="auto" hangingPunct="1">
              <a:spcBef>
                <a:spcPts val="0"/>
              </a:spcBef>
              <a:spcAft>
                <a:spcPts val="0"/>
              </a:spcAft>
              <a:buFont typeface="Arial" panose="020B0604020202020204" pitchFamily="34" charset="0"/>
              <a:buChar char="•"/>
              <a:defRPr/>
            </a:pPr>
            <a:endParaRPr lang="en-IE" sz="400" dirty="0"/>
          </a:p>
        </p:txBody>
      </p:sp>
      <p:pic>
        <p:nvPicPr>
          <p:cNvPr id="3076" name="Picture 4">
            <a:extLst>
              <a:ext uri="{FF2B5EF4-FFF2-40B4-BE49-F238E27FC236}">
                <a16:creationId xmlns:a16="http://schemas.microsoft.com/office/drawing/2014/main" id="{5DC0DCE0-AA7A-FFDC-7491-AF60DA6DA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1085" y="1948543"/>
            <a:ext cx="26561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155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683657"/>
            <a:ext cx="10512420" cy="4596197"/>
          </a:xfrm>
        </p:spPr>
        <p:txBody>
          <a:bodyPr>
            <a:normAutofit fontScale="70000" lnSpcReduction="20000"/>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l" sz="2300" dirty="0"/>
              <a:t>Η αρχική συνάντηση αξιολόγησης αναγκών περιλαμβάνει την αποκάλυψη τι έχει σημασία για το άτομο, αντί να κάνει υποθέσεις.</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l" sz="2300" dirty="0"/>
              <a:t>Οι στόχοι του ατόμου καθορίζονται.</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l" sz="2300" dirty="0"/>
              <a:t>Το άτομο ενθαρρύνεται να εκφράσει πώς ο Κοινωνικός Συντονιστής Συνταγογράφησης μπορεί να το υποστηρίξει στο ταξίδι του και όχι το αντίστροφο.</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l" sz="2300" dirty="0"/>
              <a:t>Η αρχή δίνει στους ανθρώπους τα εργαλεία για να κάνουν τις δικές τους επιλογές σχετικά με τις δραστηριότητες στις οποίες θέλουν να συμμετάσχουν, με την υποστήριξη του Συντονιστή Κοινωνικής Συνταγογράφησης.</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l" sz="2300" dirty="0"/>
              <a:t>Είναι όλα για το άτομο. Ο Κοινωνικός Συντονιστής Συνταγογράφησης είναι </a:t>
            </a:r>
            <a:r>
              <a:rPr lang="en-US" sz="2300" dirty="0"/>
              <a:t>o </a:t>
            </a:r>
            <a:r>
              <a:rPr lang="el" sz="2300" dirty="0"/>
              <a:t>διευκολυντής.</a:t>
            </a:r>
          </a:p>
          <a:p>
            <a:pPr marL="342900" indent="-342900" eaLnBrk="1" fontAlgn="auto" hangingPunct="1">
              <a:spcBef>
                <a:spcPts val="0"/>
              </a:spcBef>
              <a:spcAft>
                <a:spcPts val="0"/>
              </a:spcAft>
              <a:buFont typeface="Arial" panose="020B0604020202020204" pitchFamily="34" charset="0"/>
              <a:buChar char="•"/>
              <a:defRPr/>
            </a:pPr>
            <a:endParaRPr lang="en-IE" dirty="0"/>
          </a:p>
          <a:p>
            <a:pPr marL="342900" indent="-342900" eaLnBrk="1" fontAlgn="auto" hangingPunct="1">
              <a:spcBef>
                <a:spcPts val="0"/>
              </a:spcBef>
              <a:spcAft>
                <a:spcPts val="0"/>
              </a:spcAft>
              <a:buFont typeface="Arial" panose="020B0604020202020204" pitchFamily="34" charset="0"/>
              <a:buChar char="•"/>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l" sz="3600" dirty="0">
                <a:effectLst>
                  <a:outerShdw blurRad="38100" dist="38100" dir="2700000" algn="tl">
                    <a:srgbClr val="000000">
                      <a:alpha val="43137"/>
                    </a:srgbClr>
                  </a:outerShdw>
                </a:effectLst>
                <a:latin typeface="Josefin Sans" pitchFamily="2" charset="0"/>
              </a:rPr>
              <a:t>5. Αυτονομία Ασθενούς στο δικό τους πακέτο φροντίδας</a:t>
            </a:r>
          </a:p>
        </p:txBody>
      </p:sp>
    </p:spTree>
    <p:extLst>
      <p:ext uri="{BB962C8B-B14F-4D97-AF65-F5344CB8AC3E}">
        <p14:creationId xmlns:p14="http://schemas.microsoft.com/office/powerpoint/2010/main" val="20733862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548123" y="1163300"/>
            <a:ext cx="10968514" cy="5546782"/>
          </a:xfrm>
        </p:spPr>
        <p:txBody>
          <a:bodyPr>
            <a:normAutofit fontScale="25000" lnSpcReduction="20000"/>
          </a:bodyPr>
          <a:lstStyle/>
          <a:p>
            <a:pPr marL="342900" indent="-342900" eaLnBrk="1" fontAlgn="auto" hangingPunct="1">
              <a:lnSpc>
                <a:spcPct val="120000"/>
              </a:lnSpc>
              <a:spcBef>
                <a:spcPts val="0"/>
              </a:spcBef>
              <a:spcAft>
                <a:spcPts val="0"/>
              </a:spcAft>
              <a:buFont typeface="Arial" panose="020B0604020202020204" pitchFamily="34" charset="0"/>
              <a:buChar char="•"/>
              <a:defRPr/>
            </a:pPr>
            <a:r>
              <a:rPr lang="el" sz="5600" dirty="0"/>
              <a:t>Υπάρχει ανάγκη στο Roscommon να δημιουργηθούν περισσότερες δραστηριότητες.</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l" sz="5600" dirty="0"/>
              <a:t>Το Roscommon εντοπίζει δωρεάν χώρους που θα χρησιμοποιηθούν για τη διευκόλυνση των κοινωνικών δραστηριοτήτων συνταγογράφησης.</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l" sz="5600" dirty="0"/>
              <a:t>Υπάρχει μια συνεχής συζήτηση για την πληρωμή </a:t>
            </a:r>
            <a:r>
              <a:rPr lang="el-GR" sz="5600" dirty="0"/>
              <a:t>δραστηριοτήτων</a:t>
            </a:r>
            <a:r>
              <a:rPr lang="el" sz="5600" dirty="0"/>
              <a:t>. Για παράδειγμα, Κοινωνική συνταγογράφηση ατόμων σε μια σχολή χορού ή ένα μάθημα γιόγκα με εισιτήριο εισόδου.</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l" sz="5600" dirty="0"/>
              <a:t>Το Roscommon πρόκειται να δημιουργήσει μια λίστα ελέγχου δραστηριοτήτων με προτάσεις για όταν οι άνθρωποι δυσκολεύονται να μάθουν τι θέλουν.</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l" sz="5600" dirty="0"/>
              <a:t>Υπάρχουν γεωγραφικές προκλήσεις στο Roscommon με άτομα που δυσκολεύονται να ταξιδέψουν λόγω προβλημάτων υγείας, τα οποία αναζητούν τρόπους να ξεπεράσουν.</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l" sz="5600" dirty="0"/>
              <a:t>Στόχος τους είναι να συνδέσουν ανθρώπους με παρόμοια ενδιαφέροντα για να δημιουργήσουν περισσότερες ομάδες.</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l" sz="5600" dirty="0"/>
              <a:t>Το Roscommon στοχεύει να συμπεριλάβει περισσότερα δημογραφικά στοιχεία που υποεκπροσωπούνται. Η έρευνα δείχνει ότι η υπηρεσία στο Roscommon χρησιμοποιήθηκε κυρίως από άνδρες κάτω των 40 ετών χωρίς αναπηρία. Βλέπουμε διαφορετικά δημογραφικά στοιχεία στις μέρες μας λόγω παραπομπών από επαγγελματίες υγείας και ψυχιατρικής εργασίας </a:t>
            </a:r>
            <a:r>
              <a:rPr lang="el" sz="7200" dirty="0"/>
              <a:t>.</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IE" sz="2000" dirty="0"/>
          </a:p>
          <a:p>
            <a:pPr marL="342900" indent="-342900" eaLnBrk="1" fontAlgn="auto" hangingPunct="1">
              <a:spcBef>
                <a:spcPts val="0"/>
              </a:spcBef>
              <a:spcAft>
                <a:spcPts val="0"/>
              </a:spcAft>
              <a:buFont typeface="Arial" panose="020B0604020202020204" pitchFamily="34" charset="0"/>
              <a:buChar char="•"/>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0" y="524436"/>
            <a:ext cx="10647637" cy="638864"/>
          </a:xfrm>
        </p:spPr>
        <p:txBody>
          <a:bodyPr/>
          <a:lstStyle/>
          <a:p>
            <a:r>
              <a:rPr lang="el" sz="2400" dirty="0">
                <a:effectLst>
                  <a:outerShdw blurRad="38100" dist="38100" dir="2700000" algn="tl">
                    <a:srgbClr val="000000">
                      <a:alpha val="43137"/>
                    </a:srgbClr>
                  </a:outerShdw>
                </a:effectLst>
                <a:latin typeface="Josefin Sans" pitchFamily="2" charset="0"/>
              </a:rPr>
              <a:t>6. Το μέλλον για την κοινωνική συνταγογράφηση στο Roscommon</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78551" y="5295254"/>
            <a:ext cx="1865326" cy="798891"/>
          </a:xfrm>
          <a:prstGeom prst="rect">
            <a:avLst/>
          </a:prstGeom>
        </p:spPr>
      </p:pic>
      <p:pic>
        <p:nvPicPr>
          <p:cNvPr id="6" name="Picture 5">
            <a:extLst>
              <a:ext uri="{FF2B5EF4-FFF2-40B4-BE49-F238E27FC236}">
                <a16:creationId xmlns:a16="http://schemas.microsoft.com/office/drawing/2014/main" id="{39DC5593-F452-B8C3-D5C6-7AA8958A5F60}"/>
              </a:ext>
            </a:extLst>
          </p:cNvPr>
          <p:cNvPicPr>
            <a:picLocks noChangeAspect="1"/>
          </p:cNvPicPr>
          <p:nvPr/>
        </p:nvPicPr>
        <p:blipFill>
          <a:blip r:embed="rId3"/>
          <a:stretch>
            <a:fillRect/>
          </a:stretch>
        </p:blipFill>
        <p:spPr>
          <a:xfrm>
            <a:off x="7712287" y="5361461"/>
            <a:ext cx="1610549" cy="798891"/>
          </a:xfrm>
          <a:prstGeom prst="rect">
            <a:avLst/>
          </a:prstGeom>
        </p:spPr>
      </p:pic>
    </p:spTree>
    <p:extLst>
      <p:ext uri="{BB962C8B-B14F-4D97-AF65-F5344CB8AC3E}">
        <p14:creationId xmlns:p14="http://schemas.microsoft.com/office/powerpoint/2010/main" val="1657875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5" y="1881825"/>
            <a:ext cx="7718578" cy="4440823"/>
          </a:xfrm>
        </p:spPr>
        <p:txBody>
          <a:bodyPr>
            <a:normAutofit/>
          </a:bodyPr>
          <a:lstStyle/>
          <a:p>
            <a:pPr>
              <a:lnSpc>
                <a:spcPct val="107000"/>
              </a:lnSpc>
              <a:spcAft>
                <a:spcPts val="800"/>
              </a:spcAft>
            </a:pPr>
            <a:r>
              <a:rPr lang="el" sz="1600" b="1" dirty="0">
                <a:solidFill>
                  <a:srgbClr val="FFD243"/>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l" sz="3200" dirty="0"/>
              <a:t>Ο Ρόλος του Επαγγελματία Υγείας &amp; Φροντίδας στη</a:t>
            </a:r>
            <a:r>
              <a:rPr lang="el-GR" sz="3200" dirty="0"/>
              <a:t>ν εκπαίδευση </a:t>
            </a:r>
            <a:r>
              <a:rPr lang="el" sz="3200" dirty="0"/>
              <a:t>Ενηλίκων και Κοινότητας</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l" dirty="0">
                <a:latin typeface="Josefin Sans" pitchFamily="2" charset="0"/>
              </a:rPr>
              <a:t>Κεφάλαιο 2</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672" y="1652442"/>
            <a:ext cx="4490430" cy="5374189"/>
          </a:xfrm>
          <a:prstGeom prst="rect">
            <a:avLst/>
          </a:prstGeom>
        </p:spPr>
      </p:pic>
    </p:spTree>
    <p:extLst>
      <p:ext uri="{BB962C8B-B14F-4D97-AF65-F5344CB8AC3E}">
        <p14:creationId xmlns:p14="http://schemas.microsoft.com/office/powerpoint/2010/main" val="4094686212"/>
      </p:ext>
    </p:extLst>
  </p:cSld>
  <p:clrMapOvr>
    <a:masterClrMapping/>
  </p:clrMapOvr>
</p:sld>
</file>

<file path=ppt/theme/theme1.xml><?xml version="1.0" encoding="utf-8"?>
<a:theme xmlns:a="http://schemas.openxmlformats.org/drawingml/2006/main" name="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Doodle">
      <a:majorFont>
        <a:latin typeface="Architects Daughter"/>
        <a:ea typeface=""/>
        <a:cs typeface=""/>
      </a:majorFont>
      <a:minorFont>
        <a:latin typeface="Architects Daugh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13572</TotalTime>
  <Words>22031</Words>
  <Application>Microsoft Office PowerPoint</Application>
  <PresentationFormat>Ευρεία οθόνη</PresentationFormat>
  <Paragraphs>1658</Paragraphs>
  <Slides>134</Slides>
  <Notes>3</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134</vt:i4>
      </vt:variant>
    </vt:vector>
  </HeadingPairs>
  <TitlesOfParts>
    <vt:vector size="147" baseType="lpstr">
      <vt:lpstr>Amatic SC</vt:lpstr>
      <vt:lpstr>Architects Daughter</vt:lpstr>
      <vt:lpstr>Arial</vt:lpstr>
      <vt:lpstr>Arial Narrow</vt:lpstr>
      <vt:lpstr>Avenir Light</vt:lpstr>
      <vt:lpstr>Calibri</vt:lpstr>
      <vt:lpstr>Courier New</vt:lpstr>
      <vt:lpstr>Hose</vt:lpstr>
      <vt:lpstr>Josefin Sans</vt:lpstr>
      <vt:lpstr>Montserrat</vt:lpstr>
      <vt:lpstr>Symbol</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IASIS OFFICE 4</cp:lastModifiedBy>
  <cp:revision>521</cp:revision>
  <dcterms:created xsi:type="dcterms:W3CDTF">2019-07-15T10:12:55Z</dcterms:created>
  <dcterms:modified xsi:type="dcterms:W3CDTF">2022-12-02T17:08:41Z</dcterms:modified>
</cp:coreProperties>
</file>